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Lst>
  <p:notesMasterIdLst>
    <p:notesMasterId r:id="rId140"/>
  </p:notesMasterIdLst>
  <p:sldIdLst>
    <p:sldId id="2147377229" r:id="rId6"/>
    <p:sldId id="2147377042" r:id="rId7"/>
    <p:sldId id="2147377052" r:id="rId8"/>
    <p:sldId id="2147377153" r:id="rId9"/>
    <p:sldId id="2147377059" r:id="rId10"/>
    <p:sldId id="2147377034" r:id="rId11"/>
    <p:sldId id="2147377058" r:id="rId12"/>
    <p:sldId id="2147377199" r:id="rId13"/>
    <p:sldId id="2147377201" r:id="rId14"/>
    <p:sldId id="2147377061" r:id="rId15"/>
    <p:sldId id="2147377039" r:id="rId16"/>
    <p:sldId id="2147377054" r:id="rId17"/>
    <p:sldId id="2147377197" r:id="rId18"/>
    <p:sldId id="2147377172" r:id="rId19"/>
    <p:sldId id="2147377154" r:id="rId20"/>
    <p:sldId id="2147377115" r:id="rId21"/>
    <p:sldId id="2147376518" r:id="rId22"/>
    <p:sldId id="2147377116" r:id="rId23"/>
    <p:sldId id="2147377223" r:id="rId24"/>
    <p:sldId id="2147377080" r:id="rId25"/>
    <p:sldId id="2147377202" r:id="rId26"/>
    <p:sldId id="2147377051" r:id="rId27"/>
    <p:sldId id="2147377118" r:id="rId28"/>
    <p:sldId id="2147377155" r:id="rId29"/>
    <p:sldId id="2147377117" r:id="rId30"/>
    <p:sldId id="2147377053" r:id="rId31"/>
    <p:sldId id="2147377156" r:id="rId32"/>
    <p:sldId id="2147377119" r:id="rId33"/>
    <p:sldId id="2147377055" r:id="rId34"/>
    <p:sldId id="2147377122" r:id="rId35"/>
    <p:sldId id="2147377237" r:id="rId36"/>
    <p:sldId id="2147377224" r:id="rId37"/>
    <p:sldId id="2147377232" r:id="rId38"/>
    <p:sldId id="2147377069" r:id="rId39"/>
    <p:sldId id="2147377073" r:id="rId40"/>
    <p:sldId id="2147377157" r:id="rId41"/>
    <p:sldId id="2147377067" r:id="rId42"/>
    <p:sldId id="2147377240" r:id="rId43"/>
    <p:sldId id="2147377242" r:id="rId44"/>
    <p:sldId id="2147377124" r:id="rId45"/>
    <p:sldId id="2147377137" r:id="rId46"/>
    <p:sldId id="2147377143" r:id="rId47"/>
    <p:sldId id="2147377142" r:id="rId48"/>
    <p:sldId id="2147377145" r:id="rId49"/>
    <p:sldId id="2147377238" r:id="rId50"/>
    <p:sldId id="2147377144" r:id="rId51"/>
    <p:sldId id="2147377241" r:id="rId52"/>
    <p:sldId id="2147377140" r:id="rId53"/>
    <p:sldId id="2147377196" r:id="rId54"/>
    <p:sldId id="2147377168" r:id="rId55"/>
    <p:sldId id="2147377158" r:id="rId56"/>
    <p:sldId id="2147377121" r:id="rId57"/>
    <p:sldId id="2147377070" r:id="rId58"/>
    <p:sldId id="2147377225" r:id="rId59"/>
    <p:sldId id="2147377243" r:id="rId60"/>
    <p:sldId id="2147377245" r:id="rId61"/>
    <p:sldId id="2147377205" r:id="rId62"/>
    <p:sldId id="2147377074" r:id="rId63"/>
    <p:sldId id="2147377076" r:id="rId64"/>
    <p:sldId id="2147377159" r:id="rId65"/>
    <p:sldId id="2147377107" r:id="rId66"/>
    <p:sldId id="2147377109" r:id="rId67"/>
    <p:sldId id="2147377068" r:id="rId68"/>
    <p:sldId id="2147377110" r:id="rId69"/>
    <p:sldId id="2147377111" r:id="rId70"/>
    <p:sldId id="2147377112" r:id="rId71"/>
    <p:sldId id="2147377113" r:id="rId72"/>
    <p:sldId id="2147377123" r:id="rId73"/>
    <p:sldId id="2147377160" r:id="rId74"/>
    <p:sldId id="2147377077" r:id="rId75"/>
    <p:sldId id="2147377086" r:id="rId76"/>
    <p:sldId id="2147377079" r:id="rId77"/>
    <p:sldId id="2147377226" r:id="rId78"/>
    <p:sldId id="2147377082" r:id="rId79"/>
    <p:sldId id="2147377081" r:id="rId80"/>
    <p:sldId id="2147377120" r:id="rId81"/>
    <p:sldId id="2147377078" r:id="rId82"/>
    <p:sldId id="2147377141" r:id="rId83"/>
    <p:sldId id="2147377173" r:id="rId84"/>
    <p:sldId id="2147377170" r:id="rId85"/>
    <p:sldId id="2147377152" r:id="rId86"/>
    <p:sldId id="2147377165" r:id="rId87"/>
    <p:sldId id="2147377163" r:id="rId88"/>
    <p:sldId id="2147377162" r:id="rId89"/>
    <p:sldId id="2147377164" r:id="rId90"/>
    <p:sldId id="2147377125" r:id="rId91"/>
    <p:sldId id="2147377129" r:id="rId92"/>
    <p:sldId id="2147377209" r:id="rId93"/>
    <p:sldId id="2147377246" r:id="rId94"/>
    <p:sldId id="2147377147" r:id="rId95"/>
    <p:sldId id="2147377102" r:id="rId96"/>
    <p:sldId id="2147377133" r:id="rId97"/>
    <p:sldId id="2147377134" r:id="rId98"/>
    <p:sldId id="2147377135" r:id="rId99"/>
    <p:sldId id="2147377227" r:id="rId100"/>
    <p:sldId id="2147377148" r:id="rId101"/>
    <p:sldId id="2147377174" r:id="rId102"/>
    <p:sldId id="2147377096" r:id="rId103"/>
    <p:sldId id="2147377149" r:id="rId104"/>
    <p:sldId id="2147377106" r:id="rId105"/>
    <p:sldId id="2147377103" r:id="rId106"/>
    <p:sldId id="2147377222" r:id="rId107"/>
    <p:sldId id="2147377105" r:id="rId108"/>
    <p:sldId id="2147377150" r:id="rId109"/>
    <p:sldId id="2147377130" r:id="rId110"/>
    <p:sldId id="2147377136" r:id="rId111"/>
    <p:sldId id="2147377132" r:id="rId112"/>
    <p:sldId id="2147377228" r:id="rId113"/>
    <p:sldId id="2147377188" r:id="rId114"/>
    <p:sldId id="2147377128" r:id="rId115"/>
    <p:sldId id="2147377097" r:id="rId116"/>
    <p:sldId id="2147377126" r:id="rId117"/>
    <p:sldId id="2147377151" r:id="rId118"/>
    <p:sldId id="2147377175" r:id="rId119"/>
    <p:sldId id="2147377176" r:id="rId120"/>
    <p:sldId id="2147377177" r:id="rId121"/>
    <p:sldId id="2147377178" r:id="rId122"/>
    <p:sldId id="2147377179" r:id="rId123"/>
    <p:sldId id="2147377181" r:id="rId124"/>
    <p:sldId id="2147377180" r:id="rId125"/>
    <p:sldId id="2147377182" r:id="rId126"/>
    <p:sldId id="2147377186" r:id="rId127"/>
    <p:sldId id="2147377183" r:id="rId128"/>
    <p:sldId id="2147377185" r:id="rId129"/>
    <p:sldId id="2147377187" r:id="rId130"/>
    <p:sldId id="2147377184" r:id="rId131"/>
    <p:sldId id="2147377189" r:id="rId132"/>
    <p:sldId id="2147377127" r:id="rId133"/>
    <p:sldId id="2147377190" r:id="rId134"/>
    <p:sldId id="2147377191" r:id="rId135"/>
    <p:sldId id="2147377192" r:id="rId136"/>
    <p:sldId id="2147377193" r:id="rId137"/>
    <p:sldId id="2147377194" r:id="rId138"/>
    <p:sldId id="2147377195"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867DF7-46DE-457A-B60B-A7A7C43CFD70}">
          <p14:sldIdLst>
            <p14:sldId id="2147377229"/>
            <p14:sldId id="2147377042"/>
            <p14:sldId id="2147377052"/>
          </p14:sldIdLst>
        </p14:section>
        <p14:section name="Background and Context" id="{32C32776-55E1-4DDA-89C8-E6D270D29270}">
          <p14:sldIdLst>
            <p14:sldId id="2147377153"/>
            <p14:sldId id="2147377059"/>
            <p14:sldId id="2147377034"/>
            <p14:sldId id="2147377058"/>
            <p14:sldId id="2147377199"/>
            <p14:sldId id="2147377201"/>
            <p14:sldId id="2147377061"/>
            <p14:sldId id="2147377039"/>
          </p14:sldIdLst>
        </p14:section>
        <p14:section name="Adherence Clubs Definition" id="{9B48E9EE-26FC-4E97-88DD-52360774358F}">
          <p14:sldIdLst>
            <p14:sldId id="2147377054"/>
            <p14:sldId id="2147377197"/>
            <p14:sldId id="2147377172"/>
            <p14:sldId id="2147377154"/>
            <p14:sldId id="2147377115"/>
            <p14:sldId id="2147376518"/>
            <p14:sldId id="2147377116"/>
            <p14:sldId id="2147377223"/>
            <p14:sldId id="2147377080"/>
            <p14:sldId id="2147377202"/>
            <p14:sldId id="2147377051"/>
            <p14:sldId id="2147377118"/>
          </p14:sldIdLst>
        </p14:section>
        <p14:section name="Benefits of ACs" id="{DBB56C91-E69F-41E4-B195-1116A8A94FA2}">
          <p14:sldIdLst>
            <p14:sldId id="2147377155"/>
            <p14:sldId id="2147377117"/>
            <p14:sldId id="2147377053"/>
          </p14:sldIdLst>
        </p14:section>
        <p14:section name="Eligibility and Enrolment into Adherence Clubs" id="{647532D9-8919-424D-B855-062733EBDDA1}">
          <p14:sldIdLst>
            <p14:sldId id="2147377156"/>
            <p14:sldId id="2147377119"/>
            <p14:sldId id="2147377055"/>
            <p14:sldId id="2147377122"/>
            <p14:sldId id="2147377237"/>
            <p14:sldId id="2147377224"/>
            <p14:sldId id="2147377232"/>
            <p14:sldId id="2147377069"/>
            <p14:sldId id="2147377073"/>
          </p14:sldIdLst>
        </p14:section>
        <p14:section name="Types of Adherence Clubs" id="{DBE4DB87-A2FF-47E5-BE86-BACA18063131}">
          <p14:sldIdLst>
            <p14:sldId id="2147377157"/>
            <p14:sldId id="2147377067"/>
            <p14:sldId id="2147377240"/>
            <p14:sldId id="2147377242"/>
            <p14:sldId id="2147377124"/>
            <p14:sldId id="2147377137"/>
            <p14:sldId id="2147377143"/>
            <p14:sldId id="2147377142"/>
            <p14:sldId id="2147377145"/>
            <p14:sldId id="2147377238"/>
            <p14:sldId id="2147377144"/>
            <p14:sldId id="2147377241"/>
          </p14:sldIdLst>
        </p14:section>
        <p14:section name="Adherence Club Procedure" id="{14274814-4863-4A25-98D5-6B4E1861D9D5}">
          <p14:sldIdLst>
            <p14:sldId id="2147377140"/>
            <p14:sldId id="2147377196"/>
            <p14:sldId id="2147377168"/>
            <p14:sldId id="2147377158"/>
            <p14:sldId id="2147377121"/>
            <p14:sldId id="2147377070"/>
            <p14:sldId id="2147377225"/>
            <p14:sldId id="2147377243"/>
            <p14:sldId id="2147377245"/>
            <p14:sldId id="2147377205"/>
            <p14:sldId id="2147377074"/>
            <p14:sldId id="2147377076"/>
          </p14:sldIdLst>
        </p14:section>
        <p14:section name="AC detailed guidance before during after" id="{53D3A81E-F5CA-4E86-A5AF-331CF6A3A61B}">
          <p14:sldIdLst>
            <p14:sldId id="2147377159"/>
            <p14:sldId id="2147377107"/>
            <p14:sldId id="2147377109"/>
            <p14:sldId id="2147377068"/>
            <p14:sldId id="2147377110"/>
            <p14:sldId id="2147377111"/>
            <p14:sldId id="2147377112"/>
            <p14:sldId id="2147377113"/>
            <p14:sldId id="2147377123"/>
          </p14:sldIdLst>
        </p14:section>
        <p14:section name="Tracing, Recall, Re-engagement and Deactivation" id="{98ECB116-419F-47E3-86AE-AF6F43F67B8F}">
          <p14:sldIdLst>
            <p14:sldId id="2147377160"/>
            <p14:sldId id="2147377077"/>
            <p14:sldId id="2147377086"/>
            <p14:sldId id="2147377079"/>
            <p14:sldId id="2147377226"/>
            <p14:sldId id="2147377082"/>
            <p14:sldId id="2147377081"/>
            <p14:sldId id="2147377120"/>
            <p14:sldId id="2147377078"/>
          </p14:sldIdLst>
        </p14:section>
        <p14:section name="Module 3: Monitoring and Evaluation" id="{72891C44-12AF-4D55-B040-E608E4D7264E}">
          <p14:sldIdLst>
            <p14:sldId id="2147377141"/>
            <p14:sldId id="2147377173"/>
            <p14:sldId id="2147377170"/>
          </p14:sldIdLst>
        </p14:section>
        <p14:section name="Adherence Club Register" id="{5B9A940A-C0DF-49A9-B183-2DC425E07C39}">
          <p14:sldIdLst>
            <p14:sldId id="2147377152"/>
            <p14:sldId id="2147377165"/>
            <p14:sldId id="2147377163"/>
            <p14:sldId id="2147377162"/>
            <p14:sldId id="2147377164"/>
            <p14:sldId id="2147377125"/>
            <p14:sldId id="2147377129"/>
            <p14:sldId id="2147377209"/>
            <p14:sldId id="2147377246"/>
          </p14:sldIdLst>
        </p14:section>
        <p14:section name="Documentation in Clinical ART stationery" id="{C11F2926-37EC-4C6F-A45F-A8D4EB6F2833}">
          <p14:sldIdLst>
            <p14:sldId id="2147377147"/>
            <p14:sldId id="2147377102"/>
            <p14:sldId id="2147377133"/>
            <p14:sldId id="2147377134"/>
            <p14:sldId id="2147377135"/>
          </p14:sldIdLst>
        </p14:section>
        <p14:section name="TIER.Net AC Set up" id="{1AE716C0-DC3A-43E1-9306-E527095F15E2}">
          <p14:sldIdLst>
            <p14:sldId id="2147377227"/>
            <p14:sldId id="2147377148"/>
            <p14:sldId id="2147377174"/>
            <p14:sldId id="2147377096"/>
          </p14:sldIdLst>
        </p14:section>
        <p14:section name="Capturing in TIER.Net of RPCs patients" id="{D3C94A72-6000-4B75-90DC-C46C8CB2F1AA}">
          <p14:sldIdLst>
            <p14:sldId id="2147377149"/>
            <p14:sldId id="2147377106"/>
            <p14:sldId id="2147377103"/>
            <p14:sldId id="2147377222"/>
            <p14:sldId id="2147377105"/>
          </p14:sldIdLst>
        </p14:section>
        <p14:section name="Bulk Capturing of multiple Adherence Clubs" id="{1C824541-8998-4AAA-9CFE-E9576869E792}">
          <p14:sldIdLst>
            <p14:sldId id="2147377150"/>
            <p14:sldId id="2147377130"/>
            <p14:sldId id="2147377136"/>
            <p14:sldId id="2147377132"/>
          </p14:sldIdLst>
        </p14:section>
        <p14:section name="SyNCH Facility - SyNCH Interface" id="{05EC30B5-7FDD-4968-B749-96E586AE0D4B}">
          <p14:sldIdLst>
            <p14:sldId id="2147377228"/>
          </p14:sldIdLst>
        </p14:section>
        <p14:section name="SyNCH Adding and Deactivating an Adherence Club" id="{4DF72222-B7ED-49BB-9230-E68704AE80C5}">
          <p14:sldIdLst>
            <p14:sldId id="2147377188"/>
            <p14:sldId id="2147377128"/>
            <p14:sldId id="2147377097"/>
            <p14:sldId id="2147377126"/>
          </p14:sldIdLst>
        </p14:section>
        <p14:section name="SyNCH - creating a new prescription" id="{E6120DDD-D0F7-4422-8BC6-AC516D9BAE03}">
          <p14:sldIdLst>
            <p14:sldId id="2147377151"/>
            <p14:sldId id="2147377175"/>
            <p14:sldId id="2147377176"/>
            <p14:sldId id="2147377177"/>
            <p14:sldId id="2147377178"/>
            <p14:sldId id="2147377179"/>
            <p14:sldId id="2147377181"/>
            <p14:sldId id="2147377180"/>
            <p14:sldId id="2147377182"/>
          </p14:sldIdLst>
        </p14:section>
        <p14:section name="SyNCH Prescription Tab" id="{AC5473A8-659A-4C62-BA73-CB59AA7088BC}">
          <p14:sldIdLst>
            <p14:sldId id="2147377186"/>
            <p14:sldId id="2147377183"/>
            <p14:sldId id="2147377185"/>
          </p14:sldIdLst>
        </p14:section>
        <p14:section name="SyNCH Patient Deactivation and Deregistration" id="{4F806611-E38D-41A1-AA92-676ED4079440}">
          <p14:sldIdLst>
            <p14:sldId id="2147377187"/>
            <p14:sldId id="2147377184"/>
          </p14:sldIdLst>
        </p14:section>
        <p14:section name="Monthly Reporting incl DHIS of Adherence Clubs" id="{287730D5-0132-485D-8BDF-7B44617F26DC}">
          <p14:sldIdLst>
            <p14:sldId id="2147377189"/>
            <p14:sldId id="2147377127"/>
            <p14:sldId id="2147377190"/>
            <p14:sldId id="2147377191"/>
            <p14:sldId id="2147377192"/>
            <p14:sldId id="2147377193"/>
          </p14:sldIdLst>
        </p14:section>
        <p14:section name="Untitled Section" id="{645FBDDA-BC06-4644-B2CE-8521ACD8E375}">
          <p14:sldIdLst>
            <p14:sldId id="2147377194"/>
            <p14:sldId id="21473771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F07F13-975D-BDC9-F8B6-7204550DFE69}" name="Claire Serrao" initials="CS" userId="S::Claire.Serrao@guest.brhc.com::89976828-cf08-4175-96d8-56c1786b04e8" providerId="AD"/>
  <p188:author id="{F537D47A-C125-9190-28CA-CD45861FE1EE}" name="Engela Smith" initials="ES" userId="S::engela.smith@brhc.com::bca9c8f4-2ead-4c1c-b120-547782ddb13e" providerId="AD"/>
  <p188:author id="{EA2ACB7C-7335-ACC3-B551-FAAD579BDA04}" name="Denis Mali" initials="DM" userId="S::denis.mali@guest.brhc.com::49e3c6e8-2063-4397-a897-c4a20b5028e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A45E"/>
    <a:srgbClr val="F57F20"/>
    <a:srgbClr val="F58221"/>
    <a:srgbClr val="FFFFFF"/>
    <a:srgbClr val="775F1B"/>
    <a:srgbClr val="907320"/>
    <a:srgbClr val="C0992A"/>
    <a:srgbClr val="B69128"/>
    <a:srgbClr val="61BCE5"/>
    <a:srgbClr val="439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97" autoAdjust="0"/>
  </p:normalViewPr>
  <p:slideViewPr>
    <p:cSldViewPr snapToGrid="0">
      <p:cViewPr varScale="1">
        <p:scale>
          <a:sx n="99" d="100"/>
          <a:sy n="99" d="100"/>
        </p:scale>
        <p:origin x="996" y="90"/>
      </p:cViewPr>
      <p:guideLst/>
    </p:cSldViewPr>
  </p:slideViewPr>
  <p:notesTextViewPr>
    <p:cViewPr>
      <p:scale>
        <a:sx n="1" d="1"/>
        <a:sy n="1" d="1"/>
      </p:scale>
      <p:origin x="0" y="0"/>
    </p:cViewPr>
  </p:notesTextViewPr>
  <p:sorterViewPr>
    <p:cViewPr>
      <p:scale>
        <a:sx n="140" d="100"/>
        <a:sy n="140" d="100"/>
      </p:scale>
      <p:origin x="0" y="-6737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4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80000"/>
              </a:lnSpc>
              <a:defRPr sz="1600" b="1" i="0" u="none" strike="noStrike" kern="1200" spc="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ZA" sz="1600" b="1">
                <a:solidFill>
                  <a:schemeClr val="tx1">
                    <a:lumMod val="75000"/>
                    <a:lumOff val="25000"/>
                  </a:schemeClr>
                </a:solidFill>
              </a:rPr>
              <a:t>95-95-95 Cascade – Total Population</a:t>
            </a:r>
            <a:endParaRPr lang="en-ZA" sz="1600" b="1">
              <a:solidFill>
                <a:schemeClr val="tx1">
                  <a:lumMod val="75000"/>
                  <a:lumOff val="25000"/>
                </a:schemeClr>
              </a:solidFill>
              <a:highlight>
                <a:srgbClr val="FFFF00"/>
              </a:highlight>
            </a:endParaRPr>
          </a:p>
        </c:rich>
      </c:tx>
      <c:overlay val="0"/>
      <c:spPr>
        <a:noFill/>
        <a:ln>
          <a:noFill/>
        </a:ln>
        <a:effectLst/>
      </c:spPr>
      <c:txPr>
        <a:bodyPr rot="0" spcFirstLastPara="1" vertOverflow="ellipsis" vert="horz" wrap="square" anchor="ctr" anchorCtr="1"/>
        <a:lstStyle/>
        <a:p>
          <a:pPr>
            <a:lnSpc>
              <a:spcPct val="80000"/>
            </a:lnSpc>
            <a:defRPr sz="1600" b="1" i="0" u="none" strike="noStrike" kern="1200" spc="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ZA"/>
        </a:p>
      </c:txPr>
    </c:title>
    <c:autoTitleDeleted val="0"/>
    <c:plotArea>
      <c:layout>
        <c:manualLayout>
          <c:layoutTarget val="inner"/>
          <c:xMode val="edge"/>
          <c:yMode val="edge"/>
          <c:x val="0.1213031824544961"/>
          <c:y val="8.4355842082864563E-2"/>
          <c:w val="0.859543427135395"/>
          <c:h val="0.6763732654939496"/>
        </c:manualLayout>
      </c:layout>
      <c:barChart>
        <c:barDir val="col"/>
        <c:grouping val="clustered"/>
        <c:varyColors val="0"/>
        <c:ser>
          <c:idx val="0"/>
          <c:order val="0"/>
          <c:tx>
            <c:strRef>
              <c:f>Sheet1!$B$1</c:f>
              <c:strCache>
                <c:ptCount val="1"/>
                <c:pt idx="0">
                  <c:v>Actuals</c:v>
                </c:pt>
              </c:strCache>
            </c:strRef>
          </c:tx>
          <c:spPr>
            <a:solidFill>
              <a:srgbClr val="0D5620"/>
            </a:solidFill>
            <a:ln>
              <a:noFill/>
            </a:ln>
            <a:effectLst/>
            <a:scene3d>
              <a:camera prst="orthographicFront"/>
              <a:lightRig rig="threePt" dir="t"/>
            </a:scene3d>
            <a:sp3d>
              <a:bevelT w="50800" h="50800"/>
              <a:bevelB w="50800" h="50800"/>
            </a:sp3d>
          </c:spPr>
          <c:invertIfNegative val="0"/>
          <c:dLbls>
            <c:dLbl>
              <c:idx val="4"/>
              <c:tx>
                <c:rich>
                  <a:bodyPr/>
                  <a:lstStyle/>
                  <a:p>
                    <a:fld id="{834554CF-49D5-4CA2-AA71-85A2FF73A6EE}" type="VALUE">
                      <a:rPr lang="en-US" sz="1200" b="1">
                        <a:solidFill>
                          <a:schemeClr val="bg1"/>
                        </a:solidFill>
                      </a:rPr>
                      <a:pPr/>
                      <a:t>[VALUE]</a:t>
                    </a:fld>
                    <a:endParaRPr lang="en-Z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1A5-4639-9AAF-F0A64BFC7C15}"/>
                </c:ext>
              </c:extLst>
            </c:dLbl>
            <c:spPr>
              <a:noFill/>
              <a:ln>
                <a:noFill/>
              </a:ln>
              <a:effectLst/>
            </c:spPr>
            <c:txPr>
              <a:bodyPr rot="-5400000" spcFirstLastPara="1" vertOverflow="ellipsis"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PLHIV</c:v>
                </c:pt>
                <c:pt idx="1">
                  <c:v>PLHIV known status</c:v>
                </c:pt>
                <c:pt idx="2">
                  <c:v>PLHIV on ART</c:v>
                </c:pt>
                <c:pt idx="3">
                  <c:v>Viral loads done</c:v>
                </c:pt>
                <c:pt idx="4">
                  <c:v>Virologically suppressed</c:v>
                </c:pt>
                <c:pt idx="5">
                  <c:v>VL&lt;50</c:v>
                </c:pt>
              </c:strCache>
            </c:strRef>
          </c:cat>
          <c:val>
            <c:numRef>
              <c:f>Sheet1!$B$2:$B$7</c:f>
              <c:numCache>
                <c:formatCode>#,##0</c:formatCode>
                <c:ptCount val="6"/>
                <c:pt idx="0">
                  <c:v>8121975</c:v>
                </c:pt>
                <c:pt idx="1">
                  <c:v>7768460</c:v>
                </c:pt>
                <c:pt idx="2">
                  <c:v>6193380</c:v>
                </c:pt>
                <c:pt idx="3">
                  <c:v>4172973</c:v>
                </c:pt>
                <c:pt idx="4">
                  <c:v>4033477</c:v>
                </c:pt>
                <c:pt idx="5">
                  <c:v>3633434</c:v>
                </c:pt>
              </c:numCache>
            </c:numRef>
          </c:val>
          <c:extLst>
            <c:ext xmlns:c16="http://schemas.microsoft.com/office/drawing/2014/chart" uri="{C3380CC4-5D6E-409C-BE32-E72D297353CC}">
              <c16:uniqueId val="{00000000-C1A5-4639-9AAF-F0A64BFC7C15}"/>
            </c:ext>
          </c:extLst>
        </c:ser>
        <c:dLbls>
          <c:showLegendKey val="0"/>
          <c:showVal val="0"/>
          <c:showCatName val="0"/>
          <c:showSerName val="0"/>
          <c:showPercent val="0"/>
          <c:showBubbleSize val="0"/>
        </c:dLbls>
        <c:gapWidth val="90"/>
        <c:overlap val="-27"/>
        <c:axId val="1638731983"/>
        <c:axId val="1638732463"/>
      </c:barChart>
      <c:lineChart>
        <c:grouping val="standard"/>
        <c:varyColors val="0"/>
        <c:ser>
          <c:idx val="1"/>
          <c:order val="1"/>
          <c:tx>
            <c:strRef>
              <c:f>Sheet1!$C$1</c:f>
              <c:strCache>
                <c:ptCount val="1"/>
                <c:pt idx="0">
                  <c:v>95-95-95 Target</c:v>
                </c:pt>
              </c:strCache>
            </c:strRef>
          </c:tx>
          <c:spPr>
            <a:ln w="19050" cap="rnd">
              <a:solidFill>
                <a:srgbClr val="B50A08"/>
              </a:solidFill>
              <a:prstDash val="sysDash"/>
              <a:round/>
            </a:ln>
            <a:effectLst/>
          </c:spPr>
          <c:marker>
            <c:symbol val="diamond"/>
            <c:size val="4"/>
            <c:spPr>
              <a:solidFill>
                <a:srgbClr val="B50A08"/>
              </a:solidFill>
              <a:ln w="9525">
                <a:solidFill>
                  <a:srgbClr val="B50A08"/>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8-C1A5-4639-9AAF-F0A64BFC7C15}"/>
                </c:ext>
              </c:extLst>
            </c:dLbl>
            <c:dLbl>
              <c:idx val="1"/>
              <c:layout>
                <c:manualLayout>
                  <c:x val="-5.2160433939396303E-2"/>
                  <c:y val="-7.12559011284509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A5-4639-9AAF-F0A64BFC7C1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B50A08"/>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PLHIV</c:v>
                </c:pt>
                <c:pt idx="1">
                  <c:v>PLHIV known status</c:v>
                </c:pt>
                <c:pt idx="2">
                  <c:v>PLHIV on ART</c:v>
                </c:pt>
                <c:pt idx="3">
                  <c:v>Viral loads done</c:v>
                </c:pt>
                <c:pt idx="4">
                  <c:v>Virologically suppressed</c:v>
                </c:pt>
                <c:pt idx="5">
                  <c:v>VL&lt;50</c:v>
                </c:pt>
              </c:strCache>
            </c:strRef>
          </c:cat>
          <c:val>
            <c:numRef>
              <c:f>Sheet1!$C$2:$C$7</c:f>
              <c:numCache>
                <c:formatCode>#,##0</c:formatCode>
                <c:ptCount val="6"/>
                <c:pt idx="0">
                  <c:v>8121975</c:v>
                </c:pt>
                <c:pt idx="1">
                  <c:v>7715876</c:v>
                </c:pt>
                <c:pt idx="2">
                  <c:v>7330083</c:v>
                </c:pt>
                <c:pt idx="3">
                  <c:v>7330083</c:v>
                </c:pt>
                <c:pt idx="4">
                  <c:v>6963578</c:v>
                </c:pt>
              </c:numCache>
            </c:numRef>
          </c:val>
          <c:smooth val="0"/>
          <c:extLst>
            <c:ext xmlns:c16="http://schemas.microsoft.com/office/drawing/2014/chart" uri="{C3380CC4-5D6E-409C-BE32-E72D297353CC}">
              <c16:uniqueId val="{00000001-C1A5-4639-9AAF-F0A64BFC7C15}"/>
            </c:ext>
          </c:extLst>
        </c:ser>
        <c:dLbls>
          <c:showLegendKey val="0"/>
          <c:showVal val="0"/>
          <c:showCatName val="0"/>
          <c:showSerName val="0"/>
          <c:showPercent val="0"/>
          <c:showBubbleSize val="0"/>
        </c:dLbls>
        <c:marker val="1"/>
        <c:smooth val="0"/>
        <c:axId val="1638731983"/>
        <c:axId val="1638732463"/>
      </c:lineChart>
      <c:lineChart>
        <c:grouping val="standard"/>
        <c:varyColors val="0"/>
        <c:ser>
          <c:idx val="2"/>
          <c:order val="2"/>
          <c:tx>
            <c:strRef>
              <c:f>Sheet1!$D$1</c:f>
              <c:strCache>
                <c:ptCount val="1"/>
                <c:pt idx="0">
                  <c:v>Progress against previous pillar</c:v>
                </c:pt>
              </c:strCache>
            </c:strRef>
          </c:tx>
          <c:spPr>
            <a:ln w="28575" cap="rnd">
              <a:noFill/>
              <a:round/>
            </a:ln>
            <a:effectLst/>
          </c:spPr>
          <c:marker>
            <c:symbol val="none"/>
          </c:marker>
          <c:cat>
            <c:strRef>
              <c:f>Sheet1!$A$2:$A$7</c:f>
              <c:strCache>
                <c:ptCount val="6"/>
                <c:pt idx="0">
                  <c:v>PLHIV</c:v>
                </c:pt>
                <c:pt idx="1">
                  <c:v>PLHIV known status</c:v>
                </c:pt>
                <c:pt idx="2">
                  <c:v>PLHIV on ART</c:v>
                </c:pt>
                <c:pt idx="3">
                  <c:v>Viral loads done</c:v>
                </c:pt>
                <c:pt idx="4">
                  <c:v>Virologically suppressed</c:v>
                </c:pt>
                <c:pt idx="5">
                  <c:v>VL&lt;50</c:v>
                </c:pt>
              </c:strCache>
            </c:strRef>
          </c:cat>
          <c:val>
            <c:numRef>
              <c:f>Sheet1!$D$2:$D$7</c:f>
              <c:numCache>
                <c:formatCode>0%</c:formatCode>
                <c:ptCount val="6"/>
                <c:pt idx="1">
                  <c:v>0.95647425656936891</c:v>
                </c:pt>
                <c:pt idx="2">
                  <c:v>0.95000010368232979</c:v>
                </c:pt>
                <c:pt idx="3">
                  <c:v>1</c:v>
                </c:pt>
                <c:pt idx="4">
                  <c:v>0.94999988403951219</c:v>
                </c:pt>
                <c:pt idx="5">
                  <c:v>0.87070632855760155</c:v>
                </c:pt>
              </c:numCache>
            </c:numRef>
          </c:val>
          <c:smooth val="0"/>
          <c:extLst>
            <c:ext xmlns:c16="http://schemas.microsoft.com/office/drawing/2014/chart" uri="{C3380CC4-5D6E-409C-BE32-E72D297353CC}">
              <c16:uniqueId val="{00000005-C1A5-4639-9AAF-F0A64BFC7C15}"/>
            </c:ext>
          </c:extLst>
        </c:ser>
        <c:ser>
          <c:idx val="3"/>
          <c:order val="3"/>
          <c:tx>
            <c:strRef>
              <c:f>Sheet1!$E$1</c:f>
              <c:strCache>
                <c:ptCount val="1"/>
                <c:pt idx="0">
                  <c:v>% of PLHIV</c:v>
                </c:pt>
              </c:strCache>
            </c:strRef>
          </c:tx>
          <c:spPr>
            <a:ln w="28575" cap="rnd">
              <a:noFill/>
              <a:round/>
            </a:ln>
            <a:effectLst/>
          </c:spPr>
          <c:marker>
            <c:symbol val="none"/>
          </c:marker>
          <c:cat>
            <c:strRef>
              <c:f>Sheet1!$A$2:$A$7</c:f>
              <c:strCache>
                <c:ptCount val="6"/>
                <c:pt idx="0">
                  <c:v>PLHIV</c:v>
                </c:pt>
                <c:pt idx="1">
                  <c:v>PLHIV known status</c:v>
                </c:pt>
                <c:pt idx="2">
                  <c:v>PLHIV on ART</c:v>
                </c:pt>
                <c:pt idx="3">
                  <c:v>Viral loads done</c:v>
                </c:pt>
                <c:pt idx="4">
                  <c:v>Virologically suppressed</c:v>
                </c:pt>
                <c:pt idx="5">
                  <c:v>VL&lt;50</c:v>
                </c:pt>
              </c:strCache>
            </c:strRef>
          </c:cat>
          <c:val>
            <c:numRef>
              <c:f>Sheet1!$E$2:$E$7</c:f>
              <c:numCache>
                <c:formatCode>0%</c:formatCode>
                <c:ptCount val="6"/>
                <c:pt idx="1">
                  <c:v>0.95647425656936891</c:v>
                </c:pt>
                <c:pt idx="2">
                  <c:v>0.76254605560839572</c:v>
                </c:pt>
                <c:pt idx="3">
                  <c:v>0.51378796413433925</c:v>
                </c:pt>
                <c:pt idx="4">
                  <c:v>0.49661283123870731</c:v>
                </c:pt>
                <c:pt idx="5">
                  <c:v>0.44735843190849517</c:v>
                </c:pt>
              </c:numCache>
            </c:numRef>
          </c:val>
          <c:smooth val="0"/>
          <c:extLst>
            <c:ext xmlns:c16="http://schemas.microsoft.com/office/drawing/2014/chart" uri="{C3380CC4-5D6E-409C-BE32-E72D297353CC}">
              <c16:uniqueId val="{00000006-C1A5-4639-9AAF-F0A64BFC7C15}"/>
            </c:ext>
          </c:extLst>
        </c:ser>
        <c:dLbls>
          <c:showLegendKey val="0"/>
          <c:showVal val="0"/>
          <c:showCatName val="0"/>
          <c:showSerName val="0"/>
          <c:showPercent val="0"/>
          <c:showBubbleSize val="0"/>
        </c:dLbls>
        <c:marker val="1"/>
        <c:smooth val="0"/>
        <c:axId val="1321423215"/>
        <c:axId val="1321425615"/>
      </c:lineChart>
      <c:catAx>
        <c:axId val="1638731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ct val="90000"/>
              </a:lnSpc>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38732463"/>
        <c:crosses val="autoZero"/>
        <c:auto val="1"/>
        <c:lblAlgn val="ctr"/>
        <c:lblOffset val="100"/>
        <c:noMultiLvlLbl val="0"/>
      </c:catAx>
      <c:valAx>
        <c:axId val="1638732463"/>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bg1">
                    <a:lumMod val="65000"/>
                  </a:schemeClr>
                </a:solidFill>
                <a:latin typeface="Arial" panose="020B0604020202020204" pitchFamily="34" charset="0"/>
                <a:ea typeface="+mn-ea"/>
                <a:cs typeface="Arial" panose="020B0604020202020204" pitchFamily="34" charset="0"/>
              </a:defRPr>
            </a:pPr>
            <a:endParaRPr lang="en-US"/>
          </a:p>
        </c:txPr>
        <c:crossAx val="1638731983"/>
        <c:crosses val="autoZero"/>
        <c:crossBetween val="between"/>
      </c:valAx>
      <c:valAx>
        <c:axId val="132142561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21423215"/>
        <c:crosses val="max"/>
        <c:crossBetween val="between"/>
      </c:valAx>
      <c:catAx>
        <c:axId val="1321423215"/>
        <c:scaling>
          <c:orientation val="minMax"/>
        </c:scaling>
        <c:delete val="1"/>
        <c:axPos val="b"/>
        <c:numFmt formatCode="General" sourceLinked="1"/>
        <c:majorTickMark val="out"/>
        <c:minorTickMark val="none"/>
        <c:tickLblPos val="nextTo"/>
        <c:crossAx val="1321425615"/>
        <c:crosses val="autoZero"/>
        <c:auto val="1"/>
        <c:lblAlgn val="ctr"/>
        <c:lblOffset val="100"/>
        <c:noMultiLvlLbl val="0"/>
      </c:catAx>
      <c:spPr>
        <a:noFill/>
        <a:ln>
          <a:solidFill>
            <a:schemeClr val="tx1">
              <a:lumMod val="50000"/>
              <a:lumOff val="50000"/>
            </a:schemeClr>
          </a:solidFill>
        </a:ln>
        <a:effectLst/>
      </c:spPr>
    </c:plotArea>
    <c:legend>
      <c:legendPos val="b"/>
      <c:legendEntry>
        <c:idx val="3"/>
        <c:delete val="1"/>
      </c:legendEntry>
      <c:layout>
        <c:manualLayout>
          <c:xMode val="edge"/>
          <c:yMode val="edge"/>
          <c:x val="4.1291689117492633E-2"/>
          <c:y val="0.86125330723046145"/>
          <c:w val="0.94100508006238492"/>
          <c:h val="0.1038127509280679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0.22811</cdr:x>
      <cdr:y>0.3521</cdr:y>
    </cdr:from>
    <cdr:to>
      <cdr:x>0.32841</cdr:x>
      <cdr:y>0.43698</cdr:y>
    </cdr:to>
    <cdr:sp macro="" textlink="">
      <cdr:nvSpPr>
        <cdr:cNvPr id="2" name="Arrow: Right 1">
          <a:extLst xmlns:a="http://schemas.openxmlformats.org/drawingml/2006/main">
            <a:ext uri="{FF2B5EF4-FFF2-40B4-BE49-F238E27FC236}">
              <a16:creationId xmlns:a16="http://schemas.microsoft.com/office/drawing/2014/main" id="{73E75519-E818-BB03-AD40-B29DA2BD83BE}"/>
            </a:ext>
          </a:extLst>
        </cdr:cNvPr>
        <cdr:cNvSpPr/>
      </cdr:nvSpPr>
      <cdr:spPr>
        <a:xfrm xmlns:a="http://schemas.openxmlformats.org/drawingml/2006/main">
          <a:off x="1228158" y="1792033"/>
          <a:ext cx="540014" cy="432006"/>
        </a:xfrm>
        <a:prstGeom xmlns:a="http://schemas.openxmlformats.org/drawingml/2006/main" prst="rightArrow">
          <a:avLst/>
        </a:prstGeom>
        <a:solidFill xmlns:a="http://schemas.openxmlformats.org/drawingml/2006/main">
          <a:srgbClr val="3B7D23"/>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ctr"/>
        <a:lstStyle xmlns:a="http://schemas.openxmlformats.org/drawingml/2006/main"/>
        <a:p xmlns:a="http://schemas.openxmlformats.org/drawingml/2006/main">
          <a:pPr algn="ctr"/>
          <a:r>
            <a:rPr lang="en-ZA" sz="1200" kern="1200" dirty="0">
              <a:solidFill>
                <a:schemeClr val="bg1"/>
              </a:solidFill>
              <a:latin typeface="Arial" panose="020B0604020202020204" pitchFamily="34" charset="0"/>
              <a:cs typeface="Arial" panose="020B0604020202020204" pitchFamily="34" charset="0"/>
            </a:rPr>
            <a:t>96%</a:t>
          </a:r>
        </a:p>
      </cdr:txBody>
    </cdr:sp>
  </cdr:relSizeAnchor>
  <cdr:relSizeAnchor xmlns:cdr="http://schemas.openxmlformats.org/drawingml/2006/chartDrawing">
    <cdr:from>
      <cdr:x>0.37624</cdr:x>
      <cdr:y>0.43168</cdr:y>
    </cdr:from>
    <cdr:to>
      <cdr:x>0.47654</cdr:x>
      <cdr:y>0.51656</cdr:y>
    </cdr:to>
    <cdr:sp macro="" textlink="">
      <cdr:nvSpPr>
        <cdr:cNvPr id="3" name="Arrow: Right 2">
          <a:extLst xmlns:a="http://schemas.openxmlformats.org/drawingml/2006/main">
            <a:ext uri="{FF2B5EF4-FFF2-40B4-BE49-F238E27FC236}">
              <a16:creationId xmlns:a16="http://schemas.microsoft.com/office/drawing/2014/main" id="{43DDE7D7-EE3C-9A1B-044B-267FEE986020}"/>
            </a:ext>
          </a:extLst>
        </cdr:cNvPr>
        <cdr:cNvSpPr/>
      </cdr:nvSpPr>
      <cdr:spPr>
        <a:xfrm xmlns:a="http://schemas.openxmlformats.org/drawingml/2006/main">
          <a:off x="2025672" y="2197099"/>
          <a:ext cx="540015" cy="432006"/>
        </a:xfrm>
        <a:prstGeom xmlns:a="http://schemas.openxmlformats.org/drawingml/2006/main" prst="rightArrow">
          <a:avLst/>
        </a:prstGeom>
        <a:solidFill xmlns:a="http://schemas.openxmlformats.org/drawingml/2006/main">
          <a:srgbClr val="3B7D23"/>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ctr"/>
        <a:lstStyle xmlns:a="http://schemas.openxmlformats.org/drawingml/2006/main"/>
        <a:p xmlns:a="http://schemas.openxmlformats.org/drawingml/2006/main">
          <a:pPr algn="ctr"/>
          <a:r>
            <a:rPr lang="en-ZA" sz="1200" kern="1200" dirty="0">
              <a:solidFill>
                <a:schemeClr val="bg1"/>
              </a:solidFill>
              <a:latin typeface="Arial" panose="020B0604020202020204" pitchFamily="34" charset="0"/>
              <a:cs typeface="Arial" panose="020B0604020202020204" pitchFamily="34" charset="0"/>
            </a:rPr>
            <a:t>80%</a:t>
          </a:r>
        </a:p>
      </cdr:txBody>
    </cdr:sp>
  </cdr:relSizeAnchor>
  <cdr:relSizeAnchor xmlns:cdr="http://schemas.openxmlformats.org/drawingml/2006/chartDrawing">
    <cdr:from>
      <cdr:x>0.5</cdr:x>
      <cdr:y>0.51127</cdr:y>
    </cdr:from>
    <cdr:to>
      <cdr:x>0.6003</cdr:x>
      <cdr:y>0.59615</cdr:y>
    </cdr:to>
    <cdr:sp macro="" textlink="">
      <cdr:nvSpPr>
        <cdr:cNvPr id="4" name="Arrow: Right 3">
          <a:extLst xmlns:a="http://schemas.openxmlformats.org/drawingml/2006/main">
            <a:ext uri="{FF2B5EF4-FFF2-40B4-BE49-F238E27FC236}">
              <a16:creationId xmlns:a16="http://schemas.microsoft.com/office/drawing/2014/main" id="{CD648F5C-37C9-D852-7238-4C1A634EF327}"/>
            </a:ext>
          </a:extLst>
        </cdr:cNvPr>
        <cdr:cNvSpPr/>
      </cdr:nvSpPr>
      <cdr:spPr>
        <a:xfrm xmlns:a="http://schemas.openxmlformats.org/drawingml/2006/main">
          <a:off x="2691994" y="2602165"/>
          <a:ext cx="540014" cy="432006"/>
        </a:xfrm>
        <a:prstGeom xmlns:a="http://schemas.openxmlformats.org/drawingml/2006/main" prst="rightArrow">
          <a:avLst/>
        </a:prstGeom>
        <a:solidFill xmlns:a="http://schemas.openxmlformats.org/drawingml/2006/main">
          <a:srgbClr val="3B7D23"/>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ctr"/>
        <a:lstStyle xmlns:a="http://schemas.openxmlformats.org/drawingml/2006/main"/>
        <a:p xmlns:a="http://schemas.openxmlformats.org/drawingml/2006/main">
          <a:pPr algn="ctr"/>
          <a:r>
            <a:rPr lang="en-ZA" sz="1200" kern="1200" dirty="0">
              <a:solidFill>
                <a:schemeClr val="bg1"/>
              </a:solidFill>
              <a:latin typeface="Arial" panose="020B0604020202020204" pitchFamily="34" charset="0"/>
              <a:cs typeface="Arial" panose="020B0604020202020204" pitchFamily="34" charset="0"/>
            </a:rPr>
            <a:t>75%</a:t>
          </a:r>
        </a:p>
      </cdr:txBody>
    </cdr:sp>
  </cdr:relSizeAnchor>
  <cdr:relSizeAnchor xmlns:cdr="http://schemas.openxmlformats.org/drawingml/2006/chartDrawing">
    <cdr:from>
      <cdr:x>0.66171</cdr:x>
      <cdr:y>0.67044</cdr:y>
    </cdr:from>
    <cdr:to>
      <cdr:x>0.90911</cdr:x>
      <cdr:y>0.75532</cdr:y>
    </cdr:to>
    <cdr:sp macro="" textlink="">
      <cdr:nvSpPr>
        <cdr:cNvPr id="5" name="Arrow: Right 4">
          <a:extLst xmlns:a="http://schemas.openxmlformats.org/drawingml/2006/main">
            <a:ext uri="{FF2B5EF4-FFF2-40B4-BE49-F238E27FC236}">
              <a16:creationId xmlns:a16="http://schemas.microsoft.com/office/drawing/2014/main" id="{C8552872-11DA-5DB0-D26D-6C7FBDC4D4AA}"/>
            </a:ext>
          </a:extLst>
        </cdr:cNvPr>
        <cdr:cNvSpPr/>
      </cdr:nvSpPr>
      <cdr:spPr>
        <a:xfrm xmlns:a="http://schemas.openxmlformats.org/drawingml/2006/main">
          <a:off x="3562648" y="3412297"/>
          <a:ext cx="1332000" cy="432006"/>
        </a:xfrm>
        <a:prstGeom xmlns:a="http://schemas.openxmlformats.org/drawingml/2006/main" prst="rightArrow">
          <a:avLst/>
        </a:prstGeom>
        <a:solidFill xmlns:a="http://schemas.openxmlformats.org/drawingml/2006/main">
          <a:schemeClr val="accent1">
            <a:lumMod val="60000"/>
            <a:lumOff val="40000"/>
            <a:alpha val="89804"/>
          </a:schemeClr>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ctr"/>
        <a:lstStyle xmlns:a="http://schemas.openxmlformats.org/drawingml/2006/main"/>
        <a:p xmlns:a="http://schemas.openxmlformats.org/drawingml/2006/main">
          <a:pPr algn="ctr"/>
          <a:r>
            <a:rPr lang="en-ZA" sz="1200" kern="1200" dirty="0">
              <a:solidFill>
                <a:sysClr val="windowText" lastClr="000000"/>
              </a:solidFill>
              <a:latin typeface="Arial" panose="020B0604020202020204" pitchFamily="34" charset="0"/>
              <a:cs typeface="Arial" panose="020B0604020202020204" pitchFamily="34" charset="0"/>
            </a:rPr>
            <a:t>80%</a:t>
          </a:r>
        </a:p>
      </cdr:txBody>
    </cdr:sp>
  </cdr:relSizeAnchor>
  <cdr:relSizeAnchor xmlns:cdr="http://schemas.openxmlformats.org/drawingml/2006/chartDrawing">
    <cdr:from>
      <cdr:x>0.65997</cdr:x>
      <cdr:y>0.59086</cdr:y>
    </cdr:from>
    <cdr:to>
      <cdr:x>0.76027</cdr:x>
      <cdr:y>0.67574</cdr:y>
    </cdr:to>
    <cdr:sp macro="" textlink="">
      <cdr:nvSpPr>
        <cdr:cNvPr id="25" name="Arrow: Right 24">
          <a:extLst xmlns:a="http://schemas.openxmlformats.org/drawingml/2006/main">
            <a:ext uri="{FF2B5EF4-FFF2-40B4-BE49-F238E27FC236}">
              <a16:creationId xmlns:a16="http://schemas.microsoft.com/office/drawing/2014/main" id="{6FFE5802-E9FC-F3FC-5A10-64C216EB6021}"/>
            </a:ext>
          </a:extLst>
        </cdr:cNvPr>
        <cdr:cNvSpPr/>
      </cdr:nvSpPr>
      <cdr:spPr>
        <a:xfrm xmlns:a="http://schemas.openxmlformats.org/drawingml/2006/main">
          <a:off x="3553281" y="3007231"/>
          <a:ext cx="540014" cy="432006"/>
        </a:xfrm>
        <a:prstGeom xmlns:a="http://schemas.openxmlformats.org/drawingml/2006/main" prst="rightArrow">
          <a:avLst/>
        </a:prstGeom>
        <a:solidFill xmlns:a="http://schemas.openxmlformats.org/drawingml/2006/main">
          <a:srgbClr val="3B7D23"/>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nchor="ctr"/>
        <a:lstStyle xmlns:a="http://schemas.openxmlformats.org/drawingml/2006/main"/>
        <a:p xmlns:a="http://schemas.openxmlformats.org/drawingml/2006/main">
          <a:pPr algn="ctr"/>
          <a:r>
            <a:rPr lang="en-ZA" sz="1200" kern="1200" dirty="0">
              <a:solidFill>
                <a:schemeClr val="bg1"/>
              </a:solidFill>
              <a:latin typeface="Arial" panose="020B0604020202020204" pitchFamily="34" charset="0"/>
              <a:cs typeface="Arial" panose="020B0604020202020204" pitchFamily="34" charset="0"/>
            </a:rPr>
            <a:t>97%</a:t>
          </a:r>
        </a:p>
      </cdr:txBody>
    </cdr:sp>
  </cdr:relSizeAnchor>
  <cdr:relSizeAnchor xmlns:cdr="http://schemas.openxmlformats.org/drawingml/2006/chartDrawing">
    <cdr:from>
      <cdr:x>0.52528</cdr:x>
      <cdr:y>0.8876</cdr:y>
    </cdr:from>
    <cdr:to>
      <cdr:x>0.5808</cdr:x>
      <cdr:y>0.92981</cdr:y>
    </cdr:to>
    <cdr:sp macro="" textlink="">
      <cdr:nvSpPr>
        <cdr:cNvPr id="6" name="Arrow: Right 5">
          <a:extLst xmlns:a="http://schemas.openxmlformats.org/drawingml/2006/main">
            <a:ext uri="{FF2B5EF4-FFF2-40B4-BE49-F238E27FC236}">
              <a16:creationId xmlns:a16="http://schemas.microsoft.com/office/drawing/2014/main" id="{8CF9F502-B352-9D2F-2027-CA47281106CA}"/>
            </a:ext>
          </a:extLst>
        </cdr:cNvPr>
        <cdr:cNvSpPr/>
      </cdr:nvSpPr>
      <cdr:spPr>
        <a:xfrm xmlns:a="http://schemas.openxmlformats.org/drawingml/2006/main">
          <a:off x="2828107" y="4517542"/>
          <a:ext cx="298919" cy="214832"/>
        </a:xfrm>
        <a:prstGeom xmlns:a="http://schemas.openxmlformats.org/drawingml/2006/main" prst="rightArrow">
          <a:avLst/>
        </a:prstGeom>
        <a:solidFill xmlns:a="http://schemas.openxmlformats.org/drawingml/2006/main">
          <a:srgbClr val="CCAAAA"/>
        </a:solidFill>
        <a:ln xmlns:a="http://schemas.openxmlformats.org/drawingml/2006/main">
          <a:no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ZA" sz="1000" kern="1200" dirty="0">
              <a:solidFill>
                <a:schemeClr val="tx1"/>
              </a:solidFill>
              <a:latin typeface="Arial" panose="020B0604020202020204" pitchFamily="34" charset="0"/>
              <a:cs typeface="Arial" panose="020B0604020202020204" pitchFamily="34"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6C09B-0B7F-422E-9285-665073EF14EA}" type="datetimeFigureOut">
              <a:rPr lang="en-ZA" smtClean="0"/>
              <a:t>15/05/2026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8AA0C-5579-499A-BF8C-6FBB684A6018}" type="slidenum">
              <a:rPr lang="en-ZA" smtClean="0"/>
              <a:t>‹#›</a:t>
            </a:fld>
            <a:endParaRPr lang="en-ZA"/>
          </a:p>
        </p:txBody>
      </p:sp>
    </p:spTree>
    <p:extLst>
      <p:ext uri="{BB962C8B-B14F-4D97-AF65-F5344CB8AC3E}">
        <p14:creationId xmlns:p14="http://schemas.microsoft.com/office/powerpoint/2010/main" val="128538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CC34-2E54-1DB6-2010-11CDC5820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750C0-B74A-61D3-8565-7DF294E82E0B}"/>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3B5921E9-9844-47E3-4C0C-A9F7F3AD289E}"/>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5339B12A-9D7A-238E-0954-881C67AD9C38}"/>
              </a:ext>
            </a:extLst>
          </p:cNvPr>
          <p:cNvSpPr>
            <a:spLocks noGrp="1"/>
          </p:cNvSpPr>
          <p:nvPr>
            <p:ph type="sldNum" sz="quarter" idx="5"/>
          </p:nvPr>
        </p:nvSpPr>
        <p:spPr/>
        <p:txBody>
          <a:bodyPr/>
          <a:lstStyle/>
          <a:p>
            <a:fld id="{8918AA0C-5579-499A-BF8C-6FBB684A6018}" type="slidenum">
              <a:rPr lang="en-ZA" smtClean="0"/>
              <a:t>1</a:t>
            </a:fld>
            <a:endParaRPr lang="en-ZA"/>
          </a:p>
        </p:txBody>
      </p:sp>
    </p:spTree>
    <p:extLst>
      <p:ext uri="{BB962C8B-B14F-4D97-AF65-F5344CB8AC3E}">
        <p14:creationId xmlns:p14="http://schemas.microsoft.com/office/powerpoint/2010/main" val="134067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87F13-EF43-39C1-962C-BD098D3B3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E5214-6B2A-3D84-DC12-76009AD237EB}"/>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3567D374-5433-BFED-5F53-23CBCB8EA271}"/>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48EBC4A5-6876-FEF9-B10D-76CCDB59D99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D89D41E-6A43-0CC7-900F-C7DBF9BB36C9}"/>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FD94B46-DEEE-CF82-3319-5B2D3695CC85}"/>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3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C4FB9-CEFE-DA64-EF81-ABFB15EF4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C980-F956-EB1E-6832-47FD3FE63A0A}"/>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CA9E8FB5-76CF-D1DE-79FA-BB7C9B90C002}"/>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7DB5A04C-87D8-EB99-B1E2-B29CF84839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2B06356F-882D-AE84-80BF-D64282746E25}"/>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14106F4-D86A-F4D8-E04B-9657273857F5}"/>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022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3F52-0C69-19AD-4BC0-DD7A622FC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61837-FA89-52EA-51FF-400A9326D511}"/>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9D828C59-C4FC-C084-9899-A50D5949DAB7}"/>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D9151317-96AE-6DB4-B000-3565F1A57D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3547B743-BB9C-3A24-6E6E-5B4A6731B1F2}"/>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58178A44-E420-C8B1-FEE6-836CF8CE63D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422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8D0BA-719A-CC3A-82BB-73367DFEF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B0A34-0DC8-EFEB-875E-E3663476AF2A}"/>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650AEC7F-7E70-BC36-6DBF-7FAA1D4C2611}"/>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8C763A5C-33F0-25AB-2D34-E20915EB48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87E0FFB4-3A03-3987-4A2F-2AC3E93C0C1A}"/>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84C40D0A-E723-56E2-A748-2C12F6BD8925}"/>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634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20</a:t>
            </a:fld>
            <a:endParaRPr lang="en-ZA"/>
          </a:p>
        </p:txBody>
      </p:sp>
    </p:spTree>
    <p:extLst>
      <p:ext uri="{BB962C8B-B14F-4D97-AF65-F5344CB8AC3E}">
        <p14:creationId xmlns:p14="http://schemas.microsoft.com/office/powerpoint/2010/main" val="2127843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2B37-51EC-A5D5-A050-D7D5A89BA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87E9B-0B9A-5AE8-05CE-E984525A7BC1}"/>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28C1528B-62D8-4356-1C76-05AAC6D3EB7D}"/>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78362547-31E9-EC68-1FEA-3EDA5E16C9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B1E5EB9E-6DEC-DDF6-0D30-1F7EA4FB58E1}"/>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39C8518-5305-DF49-1C78-8B38DF7DEB5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693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8869-83B4-3E2C-4841-A30699F83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89970-07ED-89C4-5902-68A380DA856D}"/>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448D418B-A8B6-434E-AE23-A32A54DC358A}"/>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D95E6894-0983-0635-9BA6-182F90191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C1D3E08D-38BB-6D33-4160-FD879F5AA1A3}"/>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4DB16C7-52B6-8767-E88D-AD1E029DEA75}"/>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256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28</a:t>
            </a:fld>
            <a:endParaRPr lang="en-ZA"/>
          </a:p>
        </p:txBody>
      </p:sp>
    </p:spTree>
    <p:extLst>
      <p:ext uri="{BB962C8B-B14F-4D97-AF65-F5344CB8AC3E}">
        <p14:creationId xmlns:p14="http://schemas.microsoft.com/office/powerpoint/2010/main" val="32304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29</a:t>
            </a:fld>
            <a:endParaRPr lang="en-ZA"/>
          </a:p>
        </p:txBody>
      </p:sp>
    </p:spTree>
    <p:extLst>
      <p:ext uri="{BB962C8B-B14F-4D97-AF65-F5344CB8AC3E}">
        <p14:creationId xmlns:p14="http://schemas.microsoft.com/office/powerpoint/2010/main" val="333918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31</a:t>
            </a:fld>
            <a:endParaRPr lang="en-ZA"/>
          </a:p>
        </p:txBody>
      </p:sp>
    </p:spTree>
    <p:extLst>
      <p:ext uri="{BB962C8B-B14F-4D97-AF65-F5344CB8AC3E}">
        <p14:creationId xmlns:p14="http://schemas.microsoft.com/office/powerpoint/2010/main" val="95636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09CC6-18E0-2537-27E7-40B3DB97A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A2CBF-5AB6-19FC-A147-B7CA177C6FE2}"/>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20AB0F34-9E29-2445-35A8-CEF55C1F289A}"/>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B2220190-27FD-1F60-95C7-F628B49F48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4EF4B230-3C22-67D0-AB0B-FF5A2A35F3F6}"/>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15F9C74-945F-1E34-4183-31289B76AED1}"/>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1948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D3198-AA33-5C09-FE89-6AD41921D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B6F81-5166-1B53-DA68-095343D61B88}"/>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BE724075-D661-589D-D523-9FBA1B436B4A}"/>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76C3EB8F-7B0E-A053-61B8-CD486653E1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9D9860C5-92E7-E89F-11BA-ACCDA401CD81}"/>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BCEF9C9-2AD6-21E6-338E-0C0B81FDA64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885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Scientific evidence:</a:t>
            </a:r>
          </a:p>
          <a:p>
            <a:pPr marL="228600" indent="-228600">
              <a:buAutoNum type="arabicPeriod"/>
            </a:pPr>
            <a:r>
              <a:rPr lang="en-ZA" dirty="0"/>
              <a:t>HPTN 052:  HIV Prevention Trials Network. 1763 </a:t>
            </a:r>
            <a:r>
              <a:rPr lang="en-ZA" dirty="0" err="1"/>
              <a:t>sero</a:t>
            </a:r>
            <a:r>
              <a:rPr lang="en-ZA" dirty="0"/>
              <a:t>-discordant couples – partners followed for 8509 person-years. </a:t>
            </a:r>
            <a:br>
              <a:rPr lang="en-ZA" dirty="0"/>
            </a:br>
            <a:r>
              <a:rPr lang="en-ZA" dirty="0"/>
              <a:t>&gt;&gt; </a:t>
            </a:r>
            <a:r>
              <a:rPr lang="en-GB" dirty="0"/>
              <a:t>No linked infections were observed when HIV-1 infection was stably suppressed by ART in the index participant.</a:t>
            </a:r>
          </a:p>
          <a:p>
            <a:pPr marL="228600" indent="-228600">
              <a:buAutoNum type="arabicPeriod"/>
            </a:pPr>
            <a:r>
              <a:rPr lang="en-GB" dirty="0"/>
              <a:t>PARTNER 1 (888 heterosexual and gap couples with 439 couple-years) and PARTNER 2 (gay couples). Over 76,000 instances of condomless anal sex): </a:t>
            </a:r>
            <a:br>
              <a:rPr lang="en-GB" dirty="0"/>
            </a:br>
            <a:r>
              <a:rPr lang="en-GB" dirty="0"/>
              <a:t>&gt;&gt; The risk of HIV transmission from an HIV-positive person on suppressive antiretroviral therapy (ART) to their partner through condomless sex is zero, </a:t>
            </a:r>
          </a:p>
          <a:p>
            <a:pPr marL="228600" indent="-228600">
              <a:buAutoNum type="arabicPeriod"/>
            </a:pPr>
            <a:r>
              <a:rPr lang="en-GB" dirty="0"/>
              <a:t>Opposites Attract: 343 gay male </a:t>
            </a:r>
            <a:r>
              <a:rPr lang="en-GB" dirty="0" err="1"/>
              <a:t>sero</a:t>
            </a:r>
            <a:r>
              <a:rPr lang="en-GB" dirty="0"/>
              <a:t>-discordant couples with ~17,000 acts of condomless anal sex. HIV+ male had VL &lt; 200 copies/mL</a:t>
            </a:r>
            <a:br>
              <a:rPr lang="en-GB" dirty="0"/>
            </a:br>
            <a:r>
              <a:rPr lang="en-GB" dirty="0"/>
              <a:t>&gt;&gt; Zero cases of transmission in MSM couples during 232 couple-years of follow up when condomless anal intercourse was reported.</a:t>
            </a:r>
          </a:p>
          <a:p>
            <a:pPr marL="0" indent="0">
              <a:buNone/>
            </a:pPr>
            <a:endParaRPr lang="en-ZA" dirty="0"/>
          </a:p>
        </p:txBody>
      </p:sp>
      <p:sp>
        <p:nvSpPr>
          <p:cNvPr id="4" name="Slide Number Placeholder 3"/>
          <p:cNvSpPr>
            <a:spLocks noGrp="1"/>
          </p:cNvSpPr>
          <p:nvPr>
            <p:ph type="sldNum" sz="quarter" idx="5"/>
          </p:nvPr>
        </p:nvSpPr>
        <p:spPr/>
        <p:txBody>
          <a:bodyPr/>
          <a:lstStyle/>
          <a:p>
            <a:fld id="{8918AA0C-5579-499A-BF8C-6FBB684A6018}" type="slidenum">
              <a:rPr lang="en-ZA" smtClean="0"/>
              <a:t>33</a:t>
            </a:fld>
            <a:endParaRPr lang="en-ZA"/>
          </a:p>
        </p:txBody>
      </p:sp>
    </p:spTree>
    <p:extLst>
      <p:ext uri="{BB962C8B-B14F-4D97-AF65-F5344CB8AC3E}">
        <p14:creationId xmlns:p14="http://schemas.microsoft.com/office/powerpoint/2010/main" val="368581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34</a:t>
            </a:fld>
            <a:endParaRPr lang="en-ZA"/>
          </a:p>
        </p:txBody>
      </p:sp>
    </p:spTree>
    <p:extLst>
      <p:ext uri="{BB962C8B-B14F-4D97-AF65-F5344CB8AC3E}">
        <p14:creationId xmlns:p14="http://schemas.microsoft.com/office/powerpoint/2010/main" val="1086695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29FA-417E-C3F3-8B6F-121534987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C7FE6-1759-B9AA-70B9-DBA691AF8EBF}"/>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89C69DFB-927B-735F-A317-C320D78DFE4C}"/>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2EF2134F-E726-4A96-E5E0-C12D97D3F7B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21A0908E-DA7B-20DF-CEC9-9C131C7E1D0A}"/>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C83BF0C-9773-E604-4873-63A5D2859056}"/>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042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37</a:t>
            </a:fld>
            <a:endParaRPr lang="en-ZA"/>
          </a:p>
        </p:txBody>
      </p:sp>
    </p:spTree>
    <p:extLst>
      <p:ext uri="{BB962C8B-B14F-4D97-AF65-F5344CB8AC3E}">
        <p14:creationId xmlns:p14="http://schemas.microsoft.com/office/powerpoint/2010/main" val="3835689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D217-01B8-CC90-6A40-C2D4C05CD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5AD28-060F-40CB-3EB9-5CAECA467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C39FB-4C43-F2C9-A193-4276628E71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a:p>
        </p:txBody>
      </p:sp>
      <p:sp>
        <p:nvSpPr>
          <p:cNvPr id="4" name="Slide Number Placeholder 3">
            <a:extLst>
              <a:ext uri="{FF2B5EF4-FFF2-40B4-BE49-F238E27FC236}">
                <a16:creationId xmlns:a16="http://schemas.microsoft.com/office/drawing/2014/main" id="{AA3FA7B8-5696-E58D-C2C9-DBDC8F3479B2}"/>
              </a:ext>
            </a:extLst>
          </p:cNvPr>
          <p:cNvSpPr>
            <a:spLocks noGrp="1"/>
          </p:cNvSpPr>
          <p:nvPr>
            <p:ph type="sldNum" sz="quarter" idx="5"/>
          </p:nvPr>
        </p:nvSpPr>
        <p:spPr/>
        <p:txBody>
          <a:bodyPr/>
          <a:lstStyle/>
          <a:p>
            <a:fld id="{8918AA0C-5579-499A-BF8C-6FBB684A6018}" type="slidenum">
              <a:rPr lang="en-ZA" smtClean="0"/>
              <a:t>38</a:t>
            </a:fld>
            <a:endParaRPr lang="en-ZA"/>
          </a:p>
        </p:txBody>
      </p:sp>
    </p:spTree>
    <p:extLst>
      <p:ext uri="{BB962C8B-B14F-4D97-AF65-F5344CB8AC3E}">
        <p14:creationId xmlns:p14="http://schemas.microsoft.com/office/powerpoint/2010/main" val="647152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D923-BCF9-DB6A-ABCF-70525C43C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27201-2614-C1A7-7719-F6DA9EF66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86D8D-22B8-4287-AC26-4A398C2406AD}"/>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DA4D3391-810C-B880-87BF-8380EAB0860E}"/>
              </a:ext>
            </a:extLst>
          </p:cNvPr>
          <p:cNvSpPr>
            <a:spLocks noGrp="1"/>
          </p:cNvSpPr>
          <p:nvPr>
            <p:ph type="sldNum" sz="quarter" idx="5"/>
          </p:nvPr>
        </p:nvSpPr>
        <p:spPr/>
        <p:txBody>
          <a:bodyPr/>
          <a:lstStyle/>
          <a:p>
            <a:fld id="{8918AA0C-5579-499A-BF8C-6FBB684A6018}" type="slidenum">
              <a:rPr lang="en-ZA" smtClean="0"/>
              <a:t>39</a:t>
            </a:fld>
            <a:endParaRPr lang="en-ZA"/>
          </a:p>
        </p:txBody>
      </p:sp>
    </p:spTree>
    <p:extLst>
      <p:ext uri="{BB962C8B-B14F-4D97-AF65-F5344CB8AC3E}">
        <p14:creationId xmlns:p14="http://schemas.microsoft.com/office/powerpoint/2010/main" val="1347783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40</a:t>
            </a:fld>
            <a:endParaRPr lang="en-ZA"/>
          </a:p>
        </p:txBody>
      </p:sp>
    </p:spTree>
    <p:extLst>
      <p:ext uri="{BB962C8B-B14F-4D97-AF65-F5344CB8AC3E}">
        <p14:creationId xmlns:p14="http://schemas.microsoft.com/office/powerpoint/2010/main" val="3141328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Based on overlaying the Paediatric Dosing Chart in the National Consolidated Guidelines for the Prevention and Management of HIV with Age Weight charts:</a:t>
            </a:r>
          </a:p>
          <a:p>
            <a:r>
              <a:rPr lang="en-GB"/>
              <a:t>1. Children will change doses  3-5 times between the age of 5 when they become eligible for RPCs options and when they achieve the weight where no more dose changes are needed )</a:t>
            </a:r>
            <a:br>
              <a:rPr lang="en-GB"/>
            </a:br>
            <a:r>
              <a:rPr lang="en-GB"/>
              <a:t>(3 times for those on the higher weight age percentile, 4 for the average and 5 for those in the lower weight age percentile.)  </a:t>
            </a:r>
          </a:p>
          <a:p>
            <a:endParaRPr lang="en-GB"/>
          </a:p>
          <a:p>
            <a:r>
              <a:rPr lang="en-GB"/>
              <a:t>2. Minimum lapse between dose changes approximates 12 months.  Thus, it should be adequate to check weight 6 monthly for children - at comprehensive clinical consultation and at rescripting. No need to check in ACs.</a:t>
            </a:r>
          </a:p>
          <a:p>
            <a:endParaRPr lang="en-GB"/>
          </a:p>
          <a:p>
            <a:r>
              <a:rPr lang="en-GB"/>
              <a:t>3. Only those in the lowest weight age percentile will still have a dosage change after 12 years old after they can join A&amp;Y ACs.</a:t>
            </a:r>
          </a:p>
          <a:p>
            <a:endParaRPr lang="en-GB"/>
          </a:p>
          <a:p>
            <a:r>
              <a:rPr lang="en-GB"/>
              <a:t>4. Note the last dosage change for DTG is at 30kgs but the last dosage change for LPV/r is at 35 kgs.</a:t>
            </a:r>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41</a:t>
            </a:fld>
            <a:endParaRPr lang="en-ZA"/>
          </a:p>
        </p:txBody>
      </p:sp>
    </p:spTree>
    <p:extLst>
      <p:ext uri="{BB962C8B-B14F-4D97-AF65-F5344CB8AC3E}">
        <p14:creationId xmlns:p14="http://schemas.microsoft.com/office/powerpoint/2010/main" val="336347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44</a:t>
            </a:fld>
            <a:endParaRPr lang="en-ZA"/>
          </a:p>
        </p:txBody>
      </p:sp>
    </p:spTree>
    <p:extLst>
      <p:ext uri="{BB962C8B-B14F-4D97-AF65-F5344CB8AC3E}">
        <p14:creationId xmlns:p14="http://schemas.microsoft.com/office/powerpoint/2010/main" val="245735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0793C-001C-4A8A-FA12-A2A695AA4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51B2B-E78F-C7DA-1319-F819C6B70130}"/>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C6A6189D-9BE6-6B06-A334-343E4872AA97}"/>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837E6615-9CDF-2C28-3021-AF0B3C4CDD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19D75DE-4C97-D958-E38A-8B25E0ADDFBB}"/>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109B993-6D5C-6446-42A6-C16C3DC0334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799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Longitudinal adherence to maternal antiretroviral therapy and infant Nevirapine prophylaxis from 6 weeks to 18 months postpartum amongst a cohort of mothers and infants in South Africa. Larsen et al. BMC Infect Dis. 2019.  </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i="0" kern="1200" dirty="0">
                <a:solidFill>
                  <a:schemeClr val="tx1"/>
                </a:solidFill>
                <a:effectLst/>
                <a:latin typeface="+mn-lt"/>
                <a:ea typeface="+mn-ea"/>
                <a:cs typeface="+mn-cs"/>
              </a:rPr>
              <a:t>Cumulative adherence to maternal ART (2811 MIPs) from 6 weeks until 18 months was 63.4%. (85% until 14 weeks postpartum)</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(Studies report adherence rates in SA of adults LHIV ranging between 77% and 91.8%.)</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GB" sz="1200" b="0" i="0" kern="1200" dirty="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ZA" dirty="0"/>
          </a:p>
          <a:p>
            <a:endParaRPr lang="en-ZA" dirty="0"/>
          </a:p>
        </p:txBody>
      </p:sp>
      <p:sp>
        <p:nvSpPr>
          <p:cNvPr id="4" name="Slide Number Placeholder 3"/>
          <p:cNvSpPr>
            <a:spLocks noGrp="1"/>
          </p:cNvSpPr>
          <p:nvPr>
            <p:ph type="sldNum" sz="quarter" idx="5"/>
          </p:nvPr>
        </p:nvSpPr>
        <p:spPr/>
        <p:txBody>
          <a:bodyPr/>
          <a:lstStyle/>
          <a:p>
            <a:fld id="{8918AA0C-5579-499A-BF8C-6FBB684A6018}" type="slidenum">
              <a:rPr lang="en-ZA" smtClean="0"/>
              <a:t>45</a:t>
            </a:fld>
            <a:endParaRPr lang="en-ZA"/>
          </a:p>
        </p:txBody>
      </p:sp>
    </p:spTree>
    <p:extLst>
      <p:ext uri="{BB962C8B-B14F-4D97-AF65-F5344CB8AC3E}">
        <p14:creationId xmlns:p14="http://schemas.microsoft.com/office/powerpoint/2010/main" val="2234194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46</a:t>
            </a:fld>
            <a:endParaRPr lang="en-ZA"/>
          </a:p>
        </p:txBody>
      </p:sp>
    </p:spTree>
    <p:extLst>
      <p:ext uri="{BB962C8B-B14F-4D97-AF65-F5344CB8AC3E}">
        <p14:creationId xmlns:p14="http://schemas.microsoft.com/office/powerpoint/2010/main" val="535465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90000"/>
              </a:lnSpc>
              <a:spcBef>
                <a:spcPts val="600"/>
              </a:spcBef>
              <a:buFont typeface="Arial" panose="020B0604020202020204" pitchFamily="34" charset="0"/>
              <a:buNone/>
            </a:pPr>
            <a:r>
              <a:rPr lang="en-GB">
                <a:solidFill>
                  <a:schemeClr val="tx1">
                    <a:lumMod val="75000"/>
                    <a:lumOff val="25000"/>
                  </a:schemeClr>
                </a:solidFill>
                <a:latin typeface="Arial" panose="020B0604020202020204" pitchFamily="34" charset="0"/>
                <a:cs typeface="Arial" panose="020B0604020202020204" pitchFamily="34" charset="0"/>
              </a:rPr>
              <a:t>Top 10 Common Chronic Conditions for 50+</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High Blood Pressure (&gt;75% of older adults)</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High Cholesterol (&gt;50% of older adults)</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Arthritis (60%)</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Diabetes (15%)</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Heart Disease (&gt;25%)</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Cancer</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Obesity (&gt;45%)</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Osteoporosis (&gt;33% women, 20% men)</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Stroke</a:t>
            </a:r>
          </a:p>
          <a:p>
            <a:pPr marL="1800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Chronic Obstructive Pulmonary Disease (COPD) (10-20%) </a:t>
            </a:r>
            <a:endParaRPr lang="en-ZA">
              <a:solidFill>
                <a:schemeClr val="tx1">
                  <a:lumMod val="75000"/>
                  <a:lumOff val="25000"/>
                </a:schemeClr>
              </a:solidFill>
              <a:latin typeface="Arial" panose="020B0604020202020204" pitchFamily="34" charset="0"/>
              <a:cs typeface="Arial" panose="020B0604020202020204" pitchFamily="34" charset="0"/>
            </a:endParaRPr>
          </a:p>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47</a:t>
            </a:fld>
            <a:endParaRPr lang="en-ZA"/>
          </a:p>
        </p:txBody>
      </p:sp>
    </p:spTree>
    <p:extLst>
      <p:ext uri="{BB962C8B-B14F-4D97-AF65-F5344CB8AC3E}">
        <p14:creationId xmlns:p14="http://schemas.microsoft.com/office/powerpoint/2010/main" val="230334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643E-75CB-7CE3-C85F-86B67515D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61B3B-DABE-02C5-9E1B-C07A9307E6AA}"/>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0A0B0BEF-D2BA-1AAE-9343-502887DF264F}"/>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E10714A1-38F4-58BE-5C95-10B6253CCBB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45125630-C68B-AEB4-0A96-008E20ECC851}"/>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70814902-F0D7-1D71-8B6D-6B9BA9072A7A}"/>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740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D77D6-4185-74A2-CA09-9DEFD8540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45D88-3903-B430-C83D-FE2E31B47668}"/>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97A95C09-E675-BB1A-61D8-9425091DB5E8}"/>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34BC0A91-BAC8-E348-D54B-7B71F2F14F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BF7C3750-8D4C-86AE-F2BF-EFD668B894EF}"/>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504E059-599E-65D5-7893-9E9CD2C66790}"/>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977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30C8D-EE10-1981-BB23-0AC3DB7FC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2D966-9AAB-AAE7-8AD5-6540F72459FD}"/>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92BD003C-F352-E915-EEE3-2B57847662E0}"/>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E23F07A1-EABA-800B-5084-09313D9538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C1A7C8C-58D2-A1B0-D258-E4AA610E604A}"/>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AE340EF-0043-A024-3D06-4177D14C0B9F}"/>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569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9F3C-FF3A-667E-95CE-26FA52FBC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511DF-B7D9-FAC4-5295-704FBB4C0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73A7C-2319-48DA-9E82-74A9F52E2AD2}"/>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05E8A87C-D4FB-F074-43B0-22CC6BAB4B56}"/>
              </a:ext>
            </a:extLst>
          </p:cNvPr>
          <p:cNvSpPr>
            <a:spLocks noGrp="1"/>
          </p:cNvSpPr>
          <p:nvPr>
            <p:ph type="sldNum" sz="quarter" idx="5"/>
          </p:nvPr>
        </p:nvSpPr>
        <p:spPr/>
        <p:txBody>
          <a:bodyPr/>
          <a:lstStyle/>
          <a:p>
            <a:fld id="{8918AA0C-5579-499A-BF8C-6FBB684A6018}" type="slidenum">
              <a:rPr lang="en-ZA" smtClean="0"/>
              <a:t>55</a:t>
            </a:fld>
            <a:endParaRPr lang="en-ZA"/>
          </a:p>
        </p:txBody>
      </p:sp>
    </p:spTree>
    <p:extLst>
      <p:ext uri="{BB962C8B-B14F-4D97-AF65-F5344CB8AC3E}">
        <p14:creationId xmlns:p14="http://schemas.microsoft.com/office/powerpoint/2010/main" val="3124690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58</a:t>
            </a:fld>
            <a:endParaRPr lang="en-ZA"/>
          </a:p>
        </p:txBody>
      </p:sp>
    </p:spTree>
    <p:extLst>
      <p:ext uri="{BB962C8B-B14F-4D97-AF65-F5344CB8AC3E}">
        <p14:creationId xmlns:p14="http://schemas.microsoft.com/office/powerpoint/2010/main" val="3718100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CEAA6-12F7-226A-5A74-8B2B8802D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2847E-F3E0-8933-0FFF-5EACF5303DD7}"/>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7F849D1A-4A32-F953-5906-13646F6CCA63}"/>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3CF29AB4-7809-CD19-F545-1FEEE7DAA076}"/>
              </a:ext>
            </a:extLst>
          </p:cNvPr>
          <p:cNvSpPr>
            <a:spLocks noGrp="1"/>
          </p:cNvSpPr>
          <p:nvPr>
            <p:ph type="sldNum" sz="quarter" idx="5"/>
          </p:nvPr>
        </p:nvSpPr>
        <p:spPr/>
        <p:txBody>
          <a:bodyPr/>
          <a:lstStyle/>
          <a:p>
            <a:fld id="{8918AA0C-5579-499A-BF8C-6FBB684A6018}" type="slidenum">
              <a:rPr lang="en-ZA" smtClean="0"/>
              <a:t>59</a:t>
            </a:fld>
            <a:endParaRPr lang="en-ZA"/>
          </a:p>
        </p:txBody>
      </p:sp>
    </p:spTree>
    <p:extLst>
      <p:ext uri="{BB962C8B-B14F-4D97-AF65-F5344CB8AC3E}">
        <p14:creationId xmlns:p14="http://schemas.microsoft.com/office/powerpoint/2010/main" val="1356158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21609-167E-6199-C910-A2ED6CE20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59C7F-C908-8118-C5BA-48A596224A41}"/>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CCD59D43-7FF7-03D6-C7FF-211C4FE07B81}"/>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B4229B53-66CF-EDF8-9A54-CBC21BB926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CC0946FB-ADD2-6FDE-AA4A-7D1874EC5548}"/>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8788E54-AFD5-C2EC-8426-31C71B9A9D07}"/>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63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918AA0C-5579-499A-BF8C-6FBB684A6018}" type="slidenum">
              <a:rPr lang="en-ZA" smtClean="0"/>
              <a:t>5</a:t>
            </a:fld>
            <a:endParaRPr lang="en-ZA"/>
          </a:p>
        </p:txBody>
      </p:sp>
    </p:spTree>
    <p:extLst>
      <p:ext uri="{BB962C8B-B14F-4D97-AF65-F5344CB8AC3E}">
        <p14:creationId xmlns:p14="http://schemas.microsoft.com/office/powerpoint/2010/main" val="1299533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67</a:t>
            </a:fld>
            <a:endParaRPr lang="en-ZA"/>
          </a:p>
        </p:txBody>
      </p:sp>
    </p:spTree>
    <p:extLst>
      <p:ext uri="{BB962C8B-B14F-4D97-AF65-F5344CB8AC3E}">
        <p14:creationId xmlns:p14="http://schemas.microsoft.com/office/powerpoint/2010/main" val="1767354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D9FAC-8F8B-0151-464D-72D698F41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3353D-0C87-B6B0-27B5-7730268E333C}"/>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76BF987B-C2F7-595B-3CC2-A8E8FDE61EDC}"/>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7116F5C4-22F0-FB85-0376-7ABDBDDEFE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FDC1009E-26A9-0D79-C540-541A1692AAFC}"/>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07195B8-61B4-1FE5-FE79-A3DCE172B77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93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9CFB5-E9D7-4AAE-CE2C-7B0180B63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22292-461E-5177-99CA-ABD6B132B2DE}"/>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71CBEFD6-A42D-B54E-A9DF-005FD468E0BD}"/>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F9ABC3C1-4B99-16B1-465C-4C3DADCC79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ED675EC-97CE-9316-4162-7B5D3D417562}"/>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443F37C-EC53-ED09-DB3F-0575DEE4A142}"/>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75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2543-59C5-FBB6-9897-F9473A551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E651D-E74C-5190-EBF5-7015ECA09C85}"/>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94D7265C-C1F5-F7AA-FA9A-2D2A19FCF6C5}"/>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899E761B-E340-EC1C-9A08-6B0FF148AB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BB94249B-D2A6-ACF1-6AB1-4657355514A1}"/>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6AA1920-44C4-A64F-9138-DF4995D5CFA5}"/>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254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8255-D766-38EC-7337-FAF141324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FA715-C117-4EFD-D41D-CBECC4368A6D}"/>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D1C2618C-C7E7-EC81-BE27-965A42131985}"/>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D6FEC73F-6B10-1EE0-6EC1-69994FC4F4A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E55834BD-806D-0FF7-7ADB-5A9D232EEF1F}"/>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0C0FF89-7CA6-7995-CA16-F75E484BE613}"/>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211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84</a:t>
            </a:fld>
            <a:endParaRPr lang="en-ZA"/>
          </a:p>
        </p:txBody>
      </p:sp>
    </p:spTree>
    <p:extLst>
      <p:ext uri="{BB962C8B-B14F-4D97-AF65-F5344CB8AC3E}">
        <p14:creationId xmlns:p14="http://schemas.microsoft.com/office/powerpoint/2010/main" val="226557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1B00-69CA-073C-BEE3-7AAF9B0A5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3495A-FEF2-0EB9-308F-97DFE5B9A8FC}"/>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0AA6A252-8C69-24E9-78BF-45A0458E4D09}"/>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ED9C65AC-DB5A-3AB8-9813-D1A3C5AE5E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15ACDAE6-A4DA-F33B-EE62-4EF7EB59F1BD}"/>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3ED5E1F-BEAD-6580-D572-516E6741FB2A}"/>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672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7FF60-E096-788C-4F2A-A36EE6900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AE21C-6EC0-CAE8-175E-43C87268521B}"/>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62DCD1D3-B389-A20F-A71F-4DB0228EB744}"/>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AA5B465F-F34A-6194-616B-DC940985CC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BBEDE54E-5103-F315-33D5-CBC8BC262098}"/>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3ED3844-0C1E-0A12-2D4C-550B9B45D8A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264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7B1A-CA99-69C2-8733-D9D86D42D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8996A-1B84-85D2-BBC0-F4F424B7A6B1}"/>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C21271A4-7039-1A29-D0FE-8655C19A263D}"/>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399C92B7-E74D-FB0C-DE15-DF3D72EC0E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12E279F0-5715-F597-E5F0-1A30FC27379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BEDC0DA-C1B0-5D60-8170-0AB6A0D200B6}"/>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0073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4208-E65B-2633-2B4D-8DC8CD4FA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6D7AF-3112-8F6A-AB70-AD234C8285C7}"/>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02BD578B-1FA7-6ED7-956E-F6BF9EBF27CF}"/>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BC76AD81-06DC-E548-E89C-5432742130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C9FCAF98-E847-4327-6CD1-B877EA1A04C6}"/>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9BB44AA-2944-317E-6C21-909FB2E4D8C7}"/>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75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AB59-B01D-EC46-04F5-62B281340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9AB56-9B3F-C6E7-8E18-DEC66C484EA9}"/>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7D5CB160-5A87-A22B-3633-F871148B6A73}"/>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AADB2107-0E3A-1B58-CB81-66A42F65B7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C97C1E70-6261-9909-48E5-7610E3FFEF6F}"/>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1AFDC85-ABB0-65C7-3421-4D2DA3EE464C}"/>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278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C02F4-9B89-E8EA-0CB5-CF18AF706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87E91-02C6-4A58-E293-79B94FCB3E94}"/>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0FEF1965-1C4F-1270-CE24-144236F38B79}"/>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9AC30ADE-ED88-AE1F-ACA8-C6881AC109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997946B-E3A2-D881-01AD-37E6B8F27B63}"/>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3135CD4-243C-2914-80B2-60D8A49AD801}"/>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45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107</a:t>
            </a:fld>
            <a:endParaRPr lang="en-ZA"/>
          </a:p>
        </p:txBody>
      </p:sp>
    </p:spTree>
    <p:extLst>
      <p:ext uri="{BB962C8B-B14F-4D97-AF65-F5344CB8AC3E}">
        <p14:creationId xmlns:p14="http://schemas.microsoft.com/office/powerpoint/2010/main" val="3938755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BB4C-C994-9C9D-A883-2C639789D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E3234-79E1-CDF2-110C-843B644C918F}"/>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C6A46513-D22A-617F-055E-EF8A8BDBDFB5}"/>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25873406-648B-D419-9C25-989ADE94D7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68E73008-EBE8-0A76-F23E-24D6EA03FD42}"/>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08F4695-DA2D-2AAB-0EB1-22F3BB4E9267}"/>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28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969EB-B11F-CAE2-4161-6A9D84F75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8767B-8AB9-E400-3654-62CE2C268785}"/>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AFFF7FC0-5114-E9BD-A113-71A9FE60C270}"/>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49BF1A81-EBD5-675C-7962-8C76B994B2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5DF2891E-8941-93BC-A45C-2AB8F7BDED8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C8553CA-65C1-9872-3F30-C46C37128464}"/>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151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DC81-52E3-AB0F-3118-779CC3D07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8E924-210B-2F81-F973-4CED829EA564}"/>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D17F6DC8-6B8F-623A-5F62-780781A27461}"/>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E47F85E7-8B53-5042-B056-6C07E28074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BB22F96-1B22-D389-4166-AC4B9E81E75C}"/>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D514671-415B-A3C7-C76C-DBD5349965C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405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114</a:t>
            </a:fld>
            <a:endParaRPr lang="en-ZA"/>
          </a:p>
        </p:txBody>
      </p:sp>
    </p:spTree>
    <p:extLst>
      <p:ext uri="{BB962C8B-B14F-4D97-AF65-F5344CB8AC3E}">
        <p14:creationId xmlns:p14="http://schemas.microsoft.com/office/powerpoint/2010/main" val="3627842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0F48-3B56-531C-85C1-2BC83D45B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9C455-DAF1-3D82-3EFA-F71489AD3532}"/>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8FB8D714-9754-14E8-02FB-00DABAC3A5A7}"/>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4BE565D6-7475-4CFD-91CA-AB6407A6FF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AD6760EA-F78C-FA7E-3A67-10CE5D084E75}"/>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55109571-F159-5191-CA67-7623DBFBD5EA}"/>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862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73DA4-E97B-47B2-4F71-137972AB9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63798-F88E-2F20-2A4A-0442C579DA6F}"/>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CE6C544E-2D63-B8D2-FAF8-6C1732084B06}"/>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C4C1872D-CC10-4545-B4CA-71EC75DDEB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5BD6D459-FC89-BD83-1ED3-F3241CC0B249}"/>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C6E6A5D-7E4F-154D-163B-67231BB19BC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052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28D24-5197-49E9-C1DC-4F316E221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5B7ED-3592-35DA-8602-FA67BBA9CF23}"/>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5CE2A5DF-60D4-2D24-72B3-AEB3147C005F}"/>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E3DA9121-BC1D-6F64-3F6C-AB95C3432C3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92A9B4D0-2348-FB51-22E4-96BEC04E64F5}"/>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83151CC-B88C-1BB8-3D6C-FB9E57E8C6D5}"/>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8900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132</a:t>
            </a:fld>
            <a:endParaRPr lang="en-ZA"/>
          </a:p>
        </p:txBody>
      </p:sp>
    </p:spTree>
    <p:extLst>
      <p:ext uri="{BB962C8B-B14F-4D97-AF65-F5344CB8AC3E}">
        <p14:creationId xmlns:p14="http://schemas.microsoft.com/office/powerpoint/2010/main" val="196780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7</a:t>
            </a:fld>
            <a:endParaRPr lang="en-ZA"/>
          </a:p>
        </p:txBody>
      </p:sp>
    </p:spTree>
    <p:extLst>
      <p:ext uri="{BB962C8B-B14F-4D97-AF65-F5344CB8AC3E}">
        <p14:creationId xmlns:p14="http://schemas.microsoft.com/office/powerpoint/2010/main" val="35820921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134</a:t>
            </a:fld>
            <a:endParaRPr lang="en-ZA"/>
          </a:p>
        </p:txBody>
      </p:sp>
    </p:spTree>
    <p:extLst>
      <p:ext uri="{BB962C8B-B14F-4D97-AF65-F5344CB8AC3E}">
        <p14:creationId xmlns:p14="http://schemas.microsoft.com/office/powerpoint/2010/main" val="399806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918AA0C-5579-499A-BF8C-6FBB684A6018}" type="slidenum">
              <a:rPr lang="en-ZA" smtClean="0"/>
              <a:t>9</a:t>
            </a:fld>
            <a:endParaRPr lang="en-ZA"/>
          </a:p>
        </p:txBody>
      </p:sp>
    </p:spTree>
    <p:extLst>
      <p:ext uri="{BB962C8B-B14F-4D97-AF65-F5344CB8AC3E}">
        <p14:creationId xmlns:p14="http://schemas.microsoft.com/office/powerpoint/2010/main" val="64666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4D4A2-E168-1B31-9C28-80DF4790E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5D47F-BBC9-0445-9B58-8DF5BB5B5C81}"/>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42DF8BA2-9EAE-A5DD-B7A9-87D9900479D0}"/>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67FE98C0-77DA-8355-9555-B651BA2E77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4094E0EA-1C8D-4E91-BBAF-6B52E12F1258}"/>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A683ADD-108B-44D1-B4CA-546B88FDB6F7}"/>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77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43A1C-C984-F77C-FB65-9E998D22E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5F119-7149-457A-5D0D-C3953196BB4D}"/>
              </a:ext>
            </a:extLst>
          </p:cNvPr>
          <p:cNvSpPr>
            <a:spLocks noGrp="1" noRot="1" noChangeAspect="1"/>
          </p:cNvSpPr>
          <p:nvPr>
            <p:ph type="sldImg"/>
          </p:nvPr>
        </p:nvSpPr>
        <p:spPr>
          <a:xfrm>
            <a:off x="90488" y="744538"/>
            <a:ext cx="6616700" cy="3722687"/>
          </a:xfrm>
        </p:spPr>
        <p:txBody>
          <a:bodyPr/>
          <a:lstStyle/>
          <a:p>
            <a:endParaRPr lang="en-ZA"/>
          </a:p>
        </p:txBody>
      </p:sp>
      <p:sp>
        <p:nvSpPr>
          <p:cNvPr id="3" name="Notes Placeholder 2">
            <a:extLst>
              <a:ext uri="{FF2B5EF4-FFF2-40B4-BE49-F238E27FC236}">
                <a16:creationId xmlns:a16="http://schemas.microsoft.com/office/drawing/2014/main" id="{B457A844-E3D4-F4D2-EDC5-1FA15D1F003B}"/>
              </a:ext>
            </a:extLst>
          </p:cNvPr>
          <p:cNvSpPr>
            <a:spLocks noGrp="1"/>
          </p:cNvSpPr>
          <p:nvPr>
            <p:ph type="body" idx="1"/>
          </p:nvPr>
        </p:nvSpPr>
        <p:spPr/>
        <p:txBody>
          <a:bodyPr>
            <a:normAutofit/>
          </a:bodyPr>
          <a:lstStyle/>
          <a:p>
            <a:endParaRPr lang="en-ZA"/>
          </a:p>
        </p:txBody>
      </p:sp>
      <p:sp>
        <p:nvSpPr>
          <p:cNvPr id="4" name="Slide Number Placeholder 3">
            <a:extLst>
              <a:ext uri="{FF2B5EF4-FFF2-40B4-BE49-F238E27FC236}">
                <a16:creationId xmlns:a16="http://schemas.microsoft.com/office/drawing/2014/main" id="{E9F5F4A4-5659-CCB7-0DE5-B6B1EF014C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A3F3-7F60-4372-AD96-0BFBCD79137E}"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AEF463CA-458B-B798-28A4-AB2CC09D68EE}"/>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E255-4AEF-4C54-9967-59FBF84C76A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5/15/2026</a:t>
            </a:fld>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C66C5FE-687B-71CF-E78A-60AB94FA2303}"/>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2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DBE41E5-A829-6EC1-913D-A476C10BB85E}"/>
              </a:ext>
            </a:extLst>
          </p:cNvPr>
          <p:cNvSpPr>
            <a:spLocks noGrp="1"/>
          </p:cNvSpPr>
          <p:nvPr>
            <p:ph type="sldNum" sz="quarter" idx="4"/>
          </p:nvPr>
        </p:nvSpPr>
        <p:spPr>
          <a:xfrm>
            <a:off x="9448800" y="6435748"/>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cxnSp>
        <p:nvCxnSpPr>
          <p:cNvPr id="7" name="Straight Connector 6"/>
          <p:cNvCxnSpPr/>
          <p:nvPr userDrawn="1"/>
        </p:nvCxnSpPr>
        <p:spPr>
          <a:xfrm>
            <a:off x="0" y="5791200"/>
            <a:ext cx="12192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1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7963"/>
            <a:ext cx="10972800" cy="658812"/>
          </a:xfrm>
          <a:prstGeom prst="rect">
            <a:avLst/>
          </a:prstGeom>
        </p:spPr>
        <p:txBody>
          <a:bodyPr/>
          <a:lstStyle>
            <a:lvl1pPr algn="l">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a:p>
        </p:txBody>
      </p:sp>
      <p:sp>
        <p:nvSpPr>
          <p:cNvPr id="3" name="Content Placeholder 2"/>
          <p:cNvSpPr>
            <a:spLocks noGrp="1"/>
          </p:cNvSpPr>
          <p:nvPr>
            <p:ph idx="1"/>
          </p:nvPr>
        </p:nvSpPr>
        <p:spPr>
          <a:xfrm>
            <a:off x="609600" y="1600203"/>
            <a:ext cx="10972800" cy="4525963"/>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609600" y="6442078"/>
            <a:ext cx="284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ZA"/>
          </a:p>
        </p:txBody>
      </p:sp>
      <p:sp>
        <p:nvSpPr>
          <p:cNvPr id="5" name="Footer Placeholder 4"/>
          <p:cNvSpPr>
            <a:spLocks noGrp="1"/>
          </p:cNvSpPr>
          <p:nvPr>
            <p:ph type="ftr" sz="quarter" idx="11"/>
          </p:nvPr>
        </p:nvSpPr>
        <p:spPr>
          <a:xfrm>
            <a:off x="4165600" y="6442078"/>
            <a:ext cx="3860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ZA"/>
          </a:p>
        </p:txBody>
      </p:sp>
      <p:sp>
        <p:nvSpPr>
          <p:cNvPr id="6" name="Slide Number Placeholder 5"/>
          <p:cNvSpPr>
            <a:spLocks noGrp="1"/>
          </p:cNvSpPr>
          <p:nvPr>
            <p:ph type="sldNum" sz="quarter" idx="12"/>
          </p:nvPr>
        </p:nvSpPr>
        <p:spPr>
          <a:xfrm>
            <a:off x="9309100" y="6442078"/>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defRPr>
            </a:lvl1pPr>
          </a:lstStyle>
          <a:p>
            <a:fld id="{C7CC47C4-3C86-4469-BEE5-35560A3665EF}" type="slidenum">
              <a:rPr lang="en-ZA" altLang="en-US"/>
              <a:pPr/>
              <a:t>‹#›</a:t>
            </a:fld>
            <a:endParaRPr lang="en-ZA" altLang="en-US"/>
          </a:p>
        </p:txBody>
      </p:sp>
    </p:spTree>
    <p:extLst>
      <p:ext uri="{BB962C8B-B14F-4D97-AF65-F5344CB8AC3E}">
        <p14:creationId xmlns:p14="http://schemas.microsoft.com/office/powerpoint/2010/main" val="405513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E999-B883-AADD-D5C4-C9E507AE4D75}"/>
              </a:ext>
            </a:extLst>
          </p:cNvPr>
          <p:cNvSpPr>
            <a:spLocks noGrp="1"/>
          </p:cNvSpPr>
          <p:nvPr>
            <p:ph type="title"/>
          </p:nvPr>
        </p:nvSpPr>
        <p:spPr/>
        <p:txBody>
          <a:bodyPr>
            <a:normAutofit/>
          </a:bodyPr>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7EFFDD6-5FE0-8A9F-DCFE-AD2161AF6C37}"/>
              </a:ext>
            </a:extLst>
          </p:cNvPr>
          <p:cNvSpPr>
            <a:spLocks noGrp="1"/>
          </p:cNvSpPr>
          <p:nvPr>
            <p:ph idx="1"/>
          </p:nvPr>
        </p:nvSpPr>
        <p:spPr>
          <a:xfrm>
            <a:off x="433137" y="1203325"/>
            <a:ext cx="11273589" cy="462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a:extLst>
              <a:ext uri="{FF2B5EF4-FFF2-40B4-BE49-F238E27FC236}">
                <a16:creationId xmlns:a16="http://schemas.microsoft.com/office/drawing/2014/main" id="{1264701F-1EE8-B9E5-99FE-3E1A7921E073}"/>
              </a:ext>
            </a:extLst>
          </p:cNvPr>
          <p:cNvSpPr>
            <a:spLocks noGrp="1"/>
          </p:cNvSpPr>
          <p:nvPr>
            <p:ph type="ftr" sz="quarter" idx="11"/>
          </p:nvPr>
        </p:nvSpPr>
        <p:spPr/>
        <p:txBody>
          <a:bodyPr/>
          <a:lstStyle/>
          <a:p>
            <a:endParaRPr lang="en-ZA"/>
          </a:p>
        </p:txBody>
      </p:sp>
      <p:sp>
        <p:nvSpPr>
          <p:cNvPr id="8" name="Slide Number Placeholder 5">
            <a:extLst>
              <a:ext uri="{FF2B5EF4-FFF2-40B4-BE49-F238E27FC236}">
                <a16:creationId xmlns:a16="http://schemas.microsoft.com/office/drawing/2014/main" id="{8E5A0BB6-B4C8-B21F-F4E8-47AFF54C8265}"/>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pic>
        <p:nvPicPr>
          <p:cNvPr id="6" name="Picture 5" descr="NDOH Logo.jpg">
            <a:extLst>
              <a:ext uri="{FF2B5EF4-FFF2-40B4-BE49-F238E27FC236}">
                <a16:creationId xmlns:a16="http://schemas.microsoft.com/office/drawing/2014/main" id="{B7C3AC03-AA51-7AF9-FAA2-9D947F705AA3}"/>
              </a:ext>
            </a:extLst>
          </p:cNvPr>
          <p:cNvPicPr>
            <a:picLocks noChangeAspect="1"/>
          </p:cNvPicPr>
          <p:nvPr userDrawn="1"/>
        </p:nvPicPr>
        <p:blipFill>
          <a:blip r:embed="rId2" cstate="print"/>
          <a:stretch>
            <a:fillRect/>
          </a:stretch>
        </p:blipFill>
        <p:spPr>
          <a:xfrm>
            <a:off x="152400" y="5890664"/>
            <a:ext cx="2286000" cy="824484"/>
          </a:xfrm>
          <a:prstGeom prst="rect">
            <a:avLst/>
          </a:prstGeom>
        </p:spPr>
      </p:pic>
      <p:pic>
        <p:nvPicPr>
          <p:cNvPr id="10" name="Picture 9" descr="Logo - NDP - Full colour.jpg">
            <a:extLst>
              <a:ext uri="{FF2B5EF4-FFF2-40B4-BE49-F238E27FC236}">
                <a16:creationId xmlns:a16="http://schemas.microsoft.com/office/drawing/2014/main" id="{F22DB507-A9BD-0513-8AFE-4FFF219210D1}"/>
              </a:ext>
            </a:extLst>
          </p:cNvPr>
          <p:cNvPicPr>
            <a:picLocks noChangeAspect="1"/>
          </p:cNvPicPr>
          <p:nvPr userDrawn="1"/>
        </p:nvPicPr>
        <p:blipFill>
          <a:blip r:embed="rId3" cstate="print"/>
          <a:srcRect t="-1" b="6898"/>
          <a:stretch>
            <a:fillRect/>
          </a:stretch>
        </p:blipFill>
        <p:spPr>
          <a:xfrm>
            <a:off x="11056386" y="5958532"/>
            <a:ext cx="784300" cy="772005"/>
          </a:xfrm>
          <a:prstGeom prst="rect">
            <a:avLst/>
          </a:prstGeom>
        </p:spPr>
      </p:pic>
    </p:spTree>
    <p:extLst>
      <p:ext uri="{BB962C8B-B14F-4D97-AF65-F5344CB8AC3E}">
        <p14:creationId xmlns:p14="http://schemas.microsoft.com/office/powerpoint/2010/main" val="416032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Footer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AF43-6BB8-376D-DC0B-9CD3BFFE078E}"/>
              </a:ext>
            </a:extLst>
          </p:cNvPr>
          <p:cNvSpPr>
            <a:spLocks noGrp="1"/>
          </p:cNvSpPr>
          <p:nvPr>
            <p:ph type="title"/>
          </p:nvPr>
        </p:nvSpPr>
        <p:spPr/>
        <p:txBody>
          <a:bodyPr>
            <a:normAutofit/>
          </a:bodyPr>
          <a:lstStyle>
            <a:lvl1pPr>
              <a:defRPr sz="3200"/>
            </a:lvl1pPr>
          </a:lstStyle>
          <a:p>
            <a:r>
              <a:rPr lang="en-US"/>
              <a:t>Click to edit Master title style</a:t>
            </a:r>
            <a:endParaRPr lang="en-ZA"/>
          </a:p>
        </p:txBody>
      </p:sp>
      <p:sp>
        <p:nvSpPr>
          <p:cNvPr id="4" name="Footer Placeholder 3">
            <a:extLst>
              <a:ext uri="{FF2B5EF4-FFF2-40B4-BE49-F238E27FC236}">
                <a16:creationId xmlns:a16="http://schemas.microsoft.com/office/drawing/2014/main" id="{7407CC8E-CA02-EB21-A247-C75F49C17138}"/>
              </a:ext>
            </a:extLst>
          </p:cNvPr>
          <p:cNvSpPr>
            <a:spLocks noGrp="1"/>
          </p:cNvSpPr>
          <p:nvPr>
            <p:ph type="ftr" sz="quarter" idx="11"/>
          </p:nvPr>
        </p:nvSpPr>
        <p:spPr/>
        <p:txBody>
          <a:bodyPr/>
          <a:lstStyle/>
          <a:p>
            <a:endParaRPr lang="en-ZA"/>
          </a:p>
        </p:txBody>
      </p:sp>
      <p:sp>
        <p:nvSpPr>
          <p:cNvPr id="7" name="Slide Number Placeholder 5">
            <a:extLst>
              <a:ext uri="{FF2B5EF4-FFF2-40B4-BE49-F238E27FC236}">
                <a16:creationId xmlns:a16="http://schemas.microsoft.com/office/drawing/2014/main" id="{F86D0E36-180F-73E2-9220-B91A38204284}"/>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pic>
        <p:nvPicPr>
          <p:cNvPr id="5" name="Picture 4" descr="NDOH Logo.jpg">
            <a:extLst>
              <a:ext uri="{FF2B5EF4-FFF2-40B4-BE49-F238E27FC236}">
                <a16:creationId xmlns:a16="http://schemas.microsoft.com/office/drawing/2014/main" id="{536C6264-8C58-4635-22D7-1F33118DB8D5}"/>
              </a:ext>
            </a:extLst>
          </p:cNvPr>
          <p:cNvPicPr>
            <a:picLocks noChangeAspect="1"/>
          </p:cNvPicPr>
          <p:nvPr userDrawn="1"/>
        </p:nvPicPr>
        <p:blipFill>
          <a:blip r:embed="rId2" cstate="print"/>
          <a:stretch>
            <a:fillRect/>
          </a:stretch>
        </p:blipFill>
        <p:spPr>
          <a:xfrm>
            <a:off x="152400" y="5890664"/>
            <a:ext cx="2286000" cy="824484"/>
          </a:xfrm>
          <a:prstGeom prst="rect">
            <a:avLst/>
          </a:prstGeom>
        </p:spPr>
      </p:pic>
      <p:pic>
        <p:nvPicPr>
          <p:cNvPr id="6" name="Picture 5" descr="Logo - NDP - Full colour.jpg">
            <a:extLst>
              <a:ext uri="{FF2B5EF4-FFF2-40B4-BE49-F238E27FC236}">
                <a16:creationId xmlns:a16="http://schemas.microsoft.com/office/drawing/2014/main" id="{8FAC0E34-76B6-BC3B-920C-5A08C252B356}"/>
              </a:ext>
            </a:extLst>
          </p:cNvPr>
          <p:cNvPicPr>
            <a:picLocks noChangeAspect="1"/>
          </p:cNvPicPr>
          <p:nvPr userDrawn="1"/>
        </p:nvPicPr>
        <p:blipFill>
          <a:blip r:embed="rId3" cstate="print"/>
          <a:srcRect t="-1" b="6898"/>
          <a:stretch>
            <a:fillRect/>
          </a:stretch>
        </p:blipFill>
        <p:spPr>
          <a:xfrm>
            <a:off x="11056386" y="5958532"/>
            <a:ext cx="784300" cy="772005"/>
          </a:xfrm>
          <a:prstGeom prst="rect">
            <a:avLst/>
          </a:prstGeom>
        </p:spPr>
      </p:pic>
    </p:spTree>
    <p:extLst>
      <p:ext uri="{BB962C8B-B14F-4D97-AF65-F5344CB8AC3E}">
        <p14:creationId xmlns:p14="http://schemas.microsoft.com/office/powerpoint/2010/main" val="20970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H 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211CF2-BB75-82F9-2239-67335A5CBD44}"/>
              </a:ext>
            </a:extLst>
          </p:cNvPr>
          <p:cNvSpPr>
            <a:spLocks noGrp="1"/>
          </p:cNvSpPr>
          <p:nvPr>
            <p:ph type="ftr" sz="quarter" idx="11"/>
          </p:nvPr>
        </p:nvSpPr>
        <p:spPr/>
        <p:txBody>
          <a:bodyPr/>
          <a:lstStyle/>
          <a:p>
            <a:endParaRPr lang="en-ZA"/>
          </a:p>
        </p:txBody>
      </p:sp>
      <p:sp>
        <p:nvSpPr>
          <p:cNvPr id="5" name="Slide Number Placeholder 5">
            <a:extLst>
              <a:ext uri="{FF2B5EF4-FFF2-40B4-BE49-F238E27FC236}">
                <a16:creationId xmlns:a16="http://schemas.microsoft.com/office/drawing/2014/main" id="{56A5E2AB-B97B-EED0-D502-50951A237B29}"/>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pic>
        <p:nvPicPr>
          <p:cNvPr id="4" name="Picture 3" descr="NDOH Logo.jpg">
            <a:extLst>
              <a:ext uri="{FF2B5EF4-FFF2-40B4-BE49-F238E27FC236}">
                <a16:creationId xmlns:a16="http://schemas.microsoft.com/office/drawing/2014/main" id="{1CE9FB23-539E-6E6A-1FE7-79E8BD2D3E70}"/>
              </a:ext>
            </a:extLst>
          </p:cNvPr>
          <p:cNvPicPr>
            <a:picLocks noChangeAspect="1"/>
          </p:cNvPicPr>
          <p:nvPr userDrawn="1"/>
        </p:nvPicPr>
        <p:blipFill>
          <a:blip r:embed="rId2" cstate="print"/>
          <a:stretch>
            <a:fillRect/>
          </a:stretch>
        </p:blipFill>
        <p:spPr>
          <a:xfrm>
            <a:off x="152400" y="5890664"/>
            <a:ext cx="2286000" cy="824484"/>
          </a:xfrm>
          <a:prstGeom prst="rect">
            <a:avLst/>
          </a:prstGeom>
        </p:spPr>
      </p:pic>
      <p:sp>
        <p:nvSpPr>
          <p:cNvPr id="8" name="Title 1">
            <a:extLst>
              <a:ext uri="{FF2B5EF4-FFF2-40B4-BE49-F238E27FC236}">
                <a16:creationId xmlns:a16="http://schemas.microsoft.com/office/drawing/2014/main" id="{FA81F746-7622-7C0E-3DD9-253946CDEC10}"/>
              </a:ext>
            </a:extLst>
          </p:cNvPr>
          <p:cNvSpPr>
            <a:spLocks noGrp="1"/>
          </p:cNvSpPr>
          <p:nvPr>
            <p:ph type="title"/>
          </p:nvPr>
        </p:nvSpPr>
        <p:spPr>
          <a:xfrm>
            <a:off x="433137" y="136526"/>
            <a:ext cx="9950117" cy="801938"/>
          </a:xfrm>
        </p:spPr>
        <p:txBody>
          <a:bodyPr>
            <a:normAutofit/>
          </a:bodyPr>
          <a:lstStyle>
            <a:lvl1pPr>
              <a:defRPr sz="3200"/>
            </a:lvl1pPr>
          </a:lstStyle>
          <a:p>
            <a:r>
              <a:rPr lang="en-US"/>
              <a:t>Click to edit Master title style</a:t>
            </a:r>
            <a:endParaRPr lang="en-ZA"/>
          </a:p>
        </p:txBody>
      </p:sp>
    </p:spTree>
    <p:extLst>
      <p:ext uri="{BB962C8B-B14F-4D97-AF65-F5344CB8AC3E}">
        <p14:creationId xmlns:p14="http://schemas.microsoft.com/office/powerpoint/2010/main" val="4035206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DP 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E211CF2-BB75-82F9-2239-67335A5CBD44}"/>
              </a:ext>
            </a:extLst>
          </p:cNvPr>
          <p:cNvSpPr>
            <a:spLocks noGrp="1"/>
          </p:cNvSpPr>
          <p:nvPr>
            <p:ph type="ftr" sz="quarter" idx="11"/>
          </p:nvPr>
        </p:nvSpPr>
        <p:spPr/>
        <p:txBody>
          <a:bodyPr/>
          <a:lstStyle/>
          <a:p>
            <a:endParaRPr lang="en-ZA"/>
          </a:p>
        </p:txBody>
      </p:sp>
      <p:sp>
        <p:nvSpPr>
          <p:cNvPr id="5" name="Slide Number Placeholder 5">
            <a:extLst>
              <a:ext uri="{FF2B5EF4-FFF2-40B4-BE49-F238E27FC236}">
                <a16:creationId xmlns:a16="http://schemas.microsoft.com/office/drawing/2014/main" id="{56A5E2AB-B97B-EED0-D502-50951A237B29}"/>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pic>
        <p:nvPicPr>
          <p:cNvPr id="4" name="Picture 3" descr="Logo - NDP - Full colour.jpg">
            <a:extLst>
              <a:ext uri="{FF2B5EF4-FFF2-40B4-BE49-F238E27FC236}">
                <a16:creationId xmlns:a16="http://schemas.microsoft.com/office/drawing/2014/main" id="{E01F0655-B81E-B7FC-E70B-6171AD736DAD}"/>
              </a:ext>
            </a:extLst>
          </p:cNvPr>
          <p:cNvPicPr>
            <a:picLocks noChangeAspect="1"/>
          </p:cNvPicPr>
          <p:nvPr userDrawn="1"/>
        </p:nvPicPr>
        <p:blipFill>
          <a:blip r:embed="rId2" cstate="print"/>
          <a:srcRect t="-1" b="6898"/>
          <a:stretch>
            <a:fillRect/>
          </a:stretch>
        </p:blipFill>
        <p:spPr>
          <a:xfrm>
            <a:off x="11056386" y="5958532"/>
            <a:ext cx="784300" cy="772005"/>
          </a:xfrm>
          <a:prstGeom prst="rect">
            <a:avLst/>
          </a:prstGeom>
        </p:spPr>
      </p:pic>
      <p:sp>
        <p:nvSpPr>
          <p:cNvPr id="6" name="Title 1">
            <a:extLst>
              <a:ext uri="{FF2B5EF4-FFF2-40B4-BE49-F238E27FC236}">
                <a16:creationId xmlns:a16="http://schemas.microsoft.com/office/drawing/2014/main" id="{490CF0DA-7526-682F-F54E-5D005245BF29}"/>
              </a:ext>
            </a:extLst>
          </p:cNvPr>
          <p:cNvSpPr>
            <a:spLocks noGrp="1"/>
          </p:cNvSpPr>
          <p:nvPr>
            <p:ph type="title"/>
          </p:nvPr>
        </p:nvSpPr>
        <p:spPr>
          <a:xfrm>
            <a:off x="433137" y="136526"/>
            <a:ext cx="9950117" cy="801938"/>
          </a:xfrm>
        </p:spPr>
        <p:txBody>
          <a:bodyPr>
            <a:normAutofit/>
          </a:bodyPr>
          <a:lstStyle>
            <a:lvl1pPr>
              <a:defRPr sz="3200"/>
            </a:lvl1pPr>
          </a:lstStyle>
          <a:p>
            <a:r>
              <a:rPr lang="en-US"/>
              <a:t>Click to edit Master title style</a:t>
            </a:r>
            <a:endParaRPr lang="en-ZA"/>
          </a:p>
        </p:txBody>
      </p:sp>
    </p:spTree>
    <p:extLst>
      <p:ext uri="{BB962C8B-B14F-4D97-AF65-F5344CB8AC3E}">
        <p14:creationId xmlns:p14="http://schemas.microsoft.com/office/powerpoint/2010/main" val="153621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6338B7-C063-7109-A848-2AF9E0E08436}"/>
              </a:ext>
            </a:extLst>
          </p:cNvPr>
          <p:cNvSpPr>
            <a:spLocks noGrp="1"/>
          </p:cNvSpPr>
          <p:nvPr>
            <p:ph type="title"/>
          </p:nvPr>
        </p:nvSpPr>
        <p:spPr>
          <a:xfrm>
            <a:off x="433137" y="136526"/>
            <a:ext cx="9950117" cy="801938"/>
          </a:xfrm>
        </p:spPr>
        <p:txBody>
          <a:bodyPr>
            <a:normAutofit/>
          </a:bodyPr>
          <a:lstStyle>
            <a:lvl1pPr>
              <a:defRPr sz="3200"/>
            </a:lvl1pPr>
          </a:lstStyle>
          <a:p>
            <a:r>
              <a:rPr lang="en-US"/>
              <a:t>Click to edit Master title style</a:t>
            </a:r>
            <a:endParaRPr lang="en-ZA"/>
          </a:p>
        </p:txBody>
      </p:sp>
      <p:sp>
        <p:nvSpPr>
          <p:cNvPr id="6" name="Slide Number Placeholder 5">
            <a:extLst>
              <a:ext uri="{FF2B5EF4-FFF2-40B4-BE49-F238E27FC236}">
                <a16:creationId xmlns:a16="http://schemas.microsoft.com/office/drawing/2014/main" id="{836307EC-F923-4D02-8072-47A74559AD5D}"/>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spTree>
    <p:extLst>
      <p:ext uri="{BB962C8B-B14F-4D97-AF65-F5344CB8AC3E}">
        <p14:creationId xmlns:p14="http://schemas.microsoft.com/office/powerpoint/2010/main" val="28877216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NDOH Logo.jpg">
            <a:extLst>
              <a:ext uri="{FF2B5EF4-FFF2-40B4-BE49-F238E27FC236}">
                <a16:creationId xmlns:a16="http://schemas.microsoft.com/office/drawing/2014/main" id="{C42A329C-EEAC-0289-11D1-5DC15225905C}"/>
              </a:ext>
            </a:extLst>
          </p:cNvPr>
          <p:cNvPicPr>
            <a:picLocks noChangeAspect="1"/>
          </p:cNvPicPr>
          <p:nvPr userDrawn="1"/>
        </p:nvPicPr>
        <p:blipFill>
          <a:blip r:embed="rId4" cstate="print"/>
          <a:stretch>
            <a:fillRect/>
          </a:stretch>
        </p:blipFill>
        <p:spPr>
          <a:xfrm>
            <a:off x="152400" y="5890664"/>
            <a:ext cx="2286000" cy="824484"/>
          </a:xfrm>
          <a:prstGeom prst="rect">
            <a:avLst/>
          </a:prstGeom>
        </p:spPr>
      </p:pic>
      <p:sp>
        <p:nvSpPr>
          <p:cNvPr id="3" name="Slide Number Placeholder 5">
            <a:extLst>
              <a:ext uri="{FF2B5EF4-FFF2-40B4-BE49-F238E27FC236}">
                <a16:creationId xmlns:a16="http://schemas.microsoft.com/office/drawing/2014/main" id="{354955F7-C481-30DE-8818-9F4CB84637EA}"/>
              </a:ext>
            </a:extLst>
          </p:cNvPr>
          <p:cNvSpPr>
            <a:spLocks noGrp="1"/>
          </p:cNvSpPr>
          <p:nvPr>
            <p:ph type="sldNum" sz="quarter" idx="4"/>
          </p:nvPr>
        </p:nvSpPr>
        <p:spPr>
          <a:xfrm>
            <a:off x="9391650" y="6435748"/>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pic>
        <p:nvPicPr>
          <p:cNvPr id="4" name="Picture 11">
            <a:extLst>
              <a:ext uri="{FF2B5EF4-FFF2-40B4-BE49-F238E27FC236}">
                <a16:creationId xmlns:a16="http://schemas.microsoft.com/office/drawing/2014/main" id="{45EA1776-F04D-8951-D397-F64978251E46}"/>
              </a:ext>
            </a:extLst>
          </p:cNvPr>
          <p:cNvPicPr>
            <a:picLocks noChangeAspect="1" noChangeArrowheads="1"/>
          </p:cNvPicPr>
          <p:nvPr userDrawn="1"/>
        </p:nvPicPr>
        <p:blipFill>
          <a:blip r:embed="rId5" cstate="print"/>
          <a:srcRect r="26000"/>
          <a:stretch>
            <a:fillRect/>
          </a:stretch>
        </p:blipFill>
        <p:spPr bwMode="auto">
          <a:xfrm>
            <a:off x="10673454" y="15241"/>
            <a:ext cx="1167232" cy="1051560"/>
          </a:xfrm>
          <a:prstGeom prst="rect">
            <a:avLst/>
          </a:prstGeom>
          <a:noFill/>
          <a:ln w="9525">
            <a:noFill/>
            <a:miter lim="800000"/>
            <a:headEnd/>
            <a:tailEnd/>
          </a:ln>
          <a:effectLst/>
        </p:spPr>
      </p:pic>
      <p:pic>
        <p:nvPicPr>
          <p:cNvPr id="5" name="Picture 4" descr="Logo - NDP - Full colour.jpg">
            <a:extLst>
              <a:ext uri="{FF2B5EF4-FFF2-40B4-BE49-F238E27FC236}">
                <a16:creationId xmlns:a16="http://schemas.microsoft.com/office/drawing/2014/main" id="{84439BF4-B18E-48A8-56DC-68738ECC9238}"/>
              </a:ext>
            </a:extLst>
          </p:cNvPr>
          <p:cNvPicPr>
            <a:picLocks noChangeAspect="1"/>
          </p:cNvPicPr>
          <p:nvPr userDrawn="1"/>
        </p:nvPicPr>
        <p:blipFill>
          <a:blip r:embed="rId6" cstate="print"/>
          <a:srcRect t="-1" b="6898"/>
          <a:stretch>
            <a:fillRect/>
          </a:stretch>
        </p:blipFill>
        <p:spPr>
          <a:xfrm>
            <a:off x="11056386" y="5958532"/>
            <a:ext cx="784300" cy="772005"/>
          </a:xfrm>
          <a:prstGeom prst="rect">
            <a:avLst/>
          </a:prstGeom>
        </p:spPr>
      </p:pic>
    </p:spTree>
    <p:extLst>
      <p:ext uri="{BB962C8B-B14F-4D97-AF65-F5344CB8AC3E}">
        <p14:creationId xmlns:p14="http://schemas.microsoft.com/office/powerpoint/2010/main" val="592194577"/>
      </p:ext>
    </p:extLst>
  </p:cSld>
  <p:clrMap bg1="lt1" tx1="dk1" bg2="lt2" tx2="dk2" accent1="accent1" accent2="accent2" accent3="accent3" accent4="accent4" accent5="accent5" accent6="accent6" hlink="hlink" folHlink="folHlink"/>
  <p:sldLayoutIdLst>
    <p:sldLayoutId id="2147483661" r:id="rId1"/>
    <p:sldLayoutId id="214748367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14C7DC-48B6-AE8F-6AAF-31806911525E}"/>
              </a:ext>
            </a:extLst>
          </p:cNvPr>
          <p:cNvSpPr>
            <a:spLocks noGrp="1"/>
          </p:cNvSpPr>
          <p:nvPr>
            <p:ph type="body" idx="1"/>
          </p:nvPr>
        </p:nvSpPr>
        <p:spPr>
          <a:xfrm>
            <a:off x="433137" y="1203325"/>
            <a:ext cx="11273589" cy="4687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a:extLst>
              <a:ext uri="{FF2B5EF4-FFF2-40B4-BE49-F238E27FC236}">
                <a16:creationId xmlns:a16="http://schemas.microsoft.com/office/drawing/2014/main" id="{59859FD7-8510-0F9E-01C6-1AFE64518DE2}"/>
              </a:ext>
            </a:extLst>
          </p:cNvPr>
          <p:cNvSpPr>
            <a:spLocks noGrp="1"/>
          </p:cNvSpPr>
          <p:nvPr>
            <p:ph type="ftr" sz="quarter" idx="3"/>
          </p:nvPr>
        </p:nvSpPr>
        <p:spPr>
          <a:xfrm>
            <a:off x="4076700" y="6442075"/>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7" name="Rectangle 6">
            <a:extLst>
              <a:ext uri="{FF2B5EF4-FFF2-40B4-BE49-F238E27FC236}">
                <a16:creationId xmlns:a16="http://schemas.microsoft.com/office/drawing/2014/main" id="{B29AB075-6FE5-9097-1078-350FDA129ACA}"/>
              </a:ext>
            </a:extLst>
          </p:cNvPr>
          <p:cNvSpPr/>
          <p:nvPr userDrawn="1"/>
        </p:nvSpPr>
        <p:spPr>
          <a:xfrm>
            <a:off x="0" y="0"/>
            <a:ext cx="12192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a:extLst>
              <a:ext uri="{FF2B5EF4-FFF2-40B4-BE49-F238E27FC236}">
                <a16:creationId xmlns:a16="http://schemas.microsoft.com/office/drawing/2014/main" id="{C008E792-D399-D6DB-2EEA-D4430697310C}"/>
              </a:ext>
            </a:extLst>
          </p:cNvPr>
          <p:cNvPicPr>
            <a:picLocks noChangeAspect="1" noChangeArrowheads="1"/>
          </p:cNvPicPr>
          <p:nvPr userDrawn="1"/>
        </p:nvPicPr>
        <p:blipFill>
          <a:blip r:embed="rId7" cstate="print"/>
          <a:srcRect r="26000"/>
          <a:stretch>
            <a:fillRect/>
          </a:stretch>
        </p:blipFill>
        <p:spPr bwMode="auto">
          <a:xfrm>
            <a:off x="10506180" y="1"/>
            <a:ext cx="1184147" cy="1066799"/>
          </a:xfrm>
          <a:prstGeom prst="rect">
            <a:avLst/>
          </a:prstGeom>
          <a:noFill/>
          <a:ln w="9525">
            <a:noFill/>
            <a:miter lim="800000"/>
            <a:headEnd/>
            <a:tailEnd/>
          </a:ln>
          <a:effectLst/>
        </p:spPr>
      </p:pic>
      <p:sp>
        <p:nvSpPr>
          <p:cNvPr id="2" name="Title Placeholder 1">
            <a:extLst>
              <a:ext uri="{FF2B5EF4-FFF2-40B4-BE49-F238E27FC236}">
                <a16:creationId xmlns:a16="http://schemas.microsoft.com/office/drawing/2014/main" id="{31100471-2E7B-0FE6-C720-D1A5686A0FE5}"/>
              </a:ext>
            </a:extLst>
          </p:cNvPr>
          <p:cNvSpPr>
            <a:spLocks noGrp="1"/>
          </p:cNvSpPr>
          <p:nvPr>
            <p:ph type="title"/>
          </p:nvPr>
        </p:nvSpPr>
        <p:spPr>
          <a:xfrm>
            <a:off x="433137" y="136526"/>
            <a:ext cx="9950117" cy="801938"/>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9" name="Slide Number Placeholder 5">
            <a:extLst>
              <a:ext uri="{FF2B5EF4-FFF2-40B4-BE49-F238E27FC236}">
                <a16:creationId xmlns:a16="http://schemas.microsoft.com/office/drawing/2014/main" id="{42E4102F-7A47-FC72-AEAF-F38C4D48D63C}"/>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a:t>
            </a:fld>
            <a:endParaRPr lang="en-ZA"/>
          </a:p>
        </p:txBody>
      </p:sp>
    </p:spTree>
    <p:extLst>
      <p:ext uri="{BB962C8B-B14F-4D97-AF65-F5344CB8AC3E}">
        <p14:creationId xmlns:p14="http://schemas.microsoft.com/office/powerpoint/2010/main" val="2955296612"/>
      </p:ext>
    </p:extLst>
  </p:cSld>
  <p:clrMap bg1="lt1" tx1="dk1" bg2="lt2" tx2="dk2" accent1="accent1" accent2="accent2" accent3="accent3" accent4="accent4" accent5="accent5" accent6="accent6" hlink="hlink" folHlink="folHlink"/>
  <p:sldLayoutIdLst>
    <p:sldLayoutId id="2147483666" r:id="rId1"/>
    <p:sldLayoutId id="2147483670" r:id="rId2"/>
    <p:sldLayoutId id="2147483671" r:id="rId3"/>
    <p:sldLayoutId id="2147483679" r:id="rId4"/>
    <p:sldLayoutId id="2147483677" r:id="rId5"/>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7.xml"/><Relationship Id="rId5" Type="http://schemas.openxmlformats.org/officeDocument/2006/relationships/image" Target="../media/image147.emf"/><Relationship Id="rId4" Type="http://schemas.openxmlformats.org/officeDocument/2006/relationships/image" Target="../media/image146.emf"/></Relationships>
</file>

<file path=ppt/slides/_rels/slide107.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51.emf"/><Relationship Id="rId5" Type="http://schemas.openxmlformats.org/officeDocument/2006/relationships/image" Target="../media/image150.emf"/><Relationship Id="rId4" Type="http://schemas.openxmlformats.org/officeDocument/2006/relationships/image" Target="../media/image149.emf"/></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 Id="rId5" Type="http://schemas.openxmlformats.org/officeDocument/2006/relationships/image" Target="../media/image155.png"/><Relationship Id="rId4" Type="http://schemas.openxmlformats.org/officeDocument/2006/relationships/image" Target="../media/image154.png"/></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60.emf"/><Relationship Id="rId4" Type="http://schemas.openxmlformats.org/officeDocument/2006/relationships/image" Target="../media/image159.emf"/></Relationships>
</file>

<file path=ppt/slides/_rels/slide115.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4.xml"/><Relationship Id="rId5" Type="http://schemas.openxmlformats.org/officeDocument/2006/relationships/image" Target="../media/image173.emf"/><Relationship Id="rId4" Type="http://schemas.openxmlformats.org/officeDocument/2006/relationships/image" Target="../media/image172.emf"/></Relationships>
</file>

<file path=ppt/slides/_rels/slide124.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0.svg"/><Relationship Id="rId3" Type="http://schemas.openxmlformats.org/officeDocument/2006/relationships/image" Target="../media/image18.png"/><Relationship Id="rId7" Type="http://schemas.openxmlformats.org/officeDocument/2006/relationships/image" Target="../media/image28.svg"/><Relationship Id="rId12" Type="http://schemas.openxmlformats.org/officeDocument/2006/relationships/image" Target="../media/image9.svg"/><Relationship Id="rId2" Type="http://schemas.openxmlformats.org/officeDocument/2006/relationships/image" Target="../media/image17.png"/><Relationship Id="rId16"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12.svg"/><Relationship Id="rId10" Type="http://schemas.openxmlformats.org/officeDocument/2006/relationships/image" Target="../media/image31.svg"/><Relationship Id="rId4" Type="http://schemas.openxmlformats.org/officeDocument/2006/relationships/image" Target="../media/image7.png"/><Relationship Id="rId9" Type="http://schemas.openxmlformats.org/officeDocument/2006/relationships/image" Target="../media/image30.svg"/><Relationship Id="rId1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1.sv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57.sv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1.svg"/><Relationship Id="rId7" Type="http://schemas.openxmlformats.org/officeDocument/2006/relationships/image" Target="../media/image66.png"/><Relationship Id="rId2" Type="http://schemas.openxmlformats.org/officeDocument/2006/relationships/image" Target="../media/image63.sv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65.svg"/><Relationship Id="rId10" Type="http://schemas.openxmlformats.org/officeDocument/2006/relationships/image" Target="../media/image68.svg"/><Relationship Id="rId4" Type="http://schemas.openxmlformats.org/officeDocument/2006/relationships/image" Target="../media/image64.svg"/><Relationship Id="rId9" Type="http://schemas.openxmlformats.org/officeDocument/2006/relationships/image" Target="../media/image67.sv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svg"/></Relationships>
</file>

<file path=ppt/slides/_rels/slide3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1.png"/><Relationship Id="rId7" Type="http://schemas.openxmlformats.org/officeDocument/2006/relationships/image" Target="../media/image9.svg"/><Relationship Id="rId12" Type="http://schemas.openxmlformats.org/officeDocument/2006/relationships/image" Target="../media/image73.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2.svg"/><Relationship Id="rId11" Type="http://schemas.openxmlformats.org/officeDocument/2006/relationships/image" Target="../media/image72.svg"/><Relationship Id="rId5" Type="http://schemas.openxmlformats.org/officeDocument/2006/relationships/image" Target="../media/image31.svg"/><Relationship Id="rId10" Type="http://schemas.openxmlformats.org/officeDocument/2006/relationships/image" Target="../media/image12.svg"/><Relationship Id="rId4" Type="http://schemas.openxmlformats.org/officeDocument/2006/relationships/image" Target="../media/image8.svg"/><Relationship Id="rId9" Type="http://schemas.openxmlformats.org/officeDocument/2006/relationships/image" Target="../media/image11.sv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4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sv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svg"/></Relationships>
</file>

<file path=ppt/slides/_rels/slide46.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6.svg"/><Relationship Id="rId12"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85.svg"/><Relationship Id="rId11" Type="http://schemas.openxmlformats.org/officeDocument/2006/relationships/image" Target="../media/image82.png"/><Relationship Id="rId5" Type="http://schemas.openxmlformats.org/officeDocument/2006/relationships/image" Target="../media/image84.svg"/><Relationship Id="rId10" Type="http://schemas.openxmlformats.org/officeDocument/2006/relationships/image" Target="../media/image81.svg"/><Relationship Id="rId4" Type="http://schemas.openxmlformats.org/officeDocument/2006/relationships/image" Target="../media/image76.svg"/><Relationship Id="rId9"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svg"/><Relationship Id="rId7" Type="http://schemas.openxmlformats.org/officeDocument/2006/relationships/image" Target="../media/image94.png"/><Relationship Id="rId12" Type="http://schemas.openxmlformats.org/officeDocument/2006/relationships/image" Target="../media/image52.svg"/><Relationship Id="rId2" Type="http://schemas.openxmlformats.org/officeDocument/2006/relationships/image" Target="../media/image91.sv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53.svg"/><Relationship Id="rId5" Type="http://schemas.openxmlformats.org/officeDocument/2006/relationships/image" Target="../media/image89.png"/><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sv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sv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5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sv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sv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7.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chart" Target="../charts/chart1.xml"/><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52.sv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svg"/><Relationship Id="rId7" Type="http://schemas.openxmlformats.org/officeDocument/2006/relationships/image" Target="../media/image102.png"/><Relationship Id="rId2" Type="http://schemas.openxmlformats.org/officeDocument/2006/relationships/image" Target="../media/image98.sv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2.svg"/><Relationship Id="rId4" Type="http://schemas.openxmlformats.org/officeDocument/2006/relationships/image" Target="../media/image100.svg"/></Relationships>
</file>

<file path=ppt/slides/_rels/slide6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3.sv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3.svg"/><Relationship Id="rId1" Type="http://schemas.openxmlformats.org/officeDocument/2006/relationships/slideLayout" Target="../slideLayouts/slideLayout5.xml"/><Relationship Id="rId4" Type="http://schemas.openxmlformats.org/officeDocument/2006/relationships/image" Target="../media/image91.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8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53.svg"/><Relationship Id="rId4" Type="http://schemas.openxmlformats.org/officeDocument/2006/relationships/image" Target="../media/image92.svg"/></Relationships>
</file>

<file path=ppt/slides/_rels/slide8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91.svg"/></Relationships>
</file>

<file path=ppt/slides/_rels/slide8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27.png"/><Relationship Id="rId1" Type="http://schemas.openxmlformats.org/officeDocument/2006/relationships/slideLayout" Target="../slideLayouts/slideLayout5.xml"/><Relationship Id="rId5" Type="http://schemas.openxmlformats.org/officeDocument/2006/relationships/image" Target="../media/image53.svg"/><Relationship Id="rId4" Type="http://schemas.openxmlformats.org/officeDocument/2006/relationships/image" Target="../media/image91.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129.emf"/><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129.em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5.xml"/><Relationship Id="rId5" Type="http://schemas.openxmlformats.org/officeDocument/2006/relationships/image" Target="../media/image133.emf"/><Relationship Id="rId4" Type="http://schemas.openxmlformats.org/officeDocument/2006/relationships/image" Target="../media/image132.emf"/></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5.xml"/><Relationship Id="rId5" Type="http://schemas.openxmlformats.org/officeDocument/2006/relationships/image" Target="../media/image137.emf"/><Relationship Id="rId4" Type="http://schemas.openxmlformats.org/officeDocument/2006/relationships/image" Target="../media/image136.emf"/></Relationships>
</file>

<file path=ppt/slides/_rels/slide9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xml"/><Relationship Id="rId5" Type="http://schemas.openxmlformats.org/officeDocument/2006/relationships/image" Target="../media/image141.emf"/><Relationship Id="rId4" Type="http://schemas.openxmlformats.org/officeDocument/2006/relationships/image" Target="../media/image140.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6E0B0-BD24-C5FC-B3A1-092008918E39}"/>
            </a:ext>
          </a:extLst>
        </p:cNvPr>
        <p:cNvGrpSpPr/>
        <p:nvPr/>
      </p:nvGrpSpPr>
      <p:grpSpPr>
        <a:xfrm>
          <a:off x="0" y="0"/>
          <a:ext cx="0" cy="0"/>
          <a:chOff x="0" y="0"/>
          <a:chExt cx="0" cy="0"/>
        </a:xfrm>
      </p:grpSpPr>
      <p:pic>
        <p:nvPicPr>
          <p:cNvPr id="4" name="Picture 3" descr="A colorful squares with icons&#10;&#10;AI-generated content may be incorrect.">
            <a:extLst>
              <a:ext uri="{FF2B5EF4-FFF2-40B4-BE49-F238E27FC236}">
                <a16:creationId xmlns:a16="http://schemas.microsoft.com/office/drawing/2014/main" id="{C270B921-5F13-9CFF-F82C-E44A49D9B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05" y="2728235"/>
            <a:ext cx="8578738" cy="2747750"/>
          </a:xfrm>
          <a:prstGeom prst="rect">
            <a:avLst/>
          </a:prstGeom>
        </p:spPr>
      </p:pic>
      <p:sp>
        <p:nvSpPr>
          <p:cNvPr id="10" name="TextBox 9">
            <a:extLst>
              <a:ext uri="{FF2B5EF4-FFF2-40B4-BE49-F238E27FC236}">
                <a16:creationId xmlns:a16="http://schemas.microsoft.com/office/drawing/2014/main" id="{A78DAEAD-742F-8F2A-587C-231D2F5144B0}"/>
              </a:ext>
            </a:extLst>
          </p:cNvPr>
          <p:cNvSpPr txBox="1"/>
          <p:nvPr/>
        </p:nvSpPr>
        <p:spPr>
          <a:xfrm>
            <a:off x="2860563" y="5962465"/>
            <a:ext cx="72362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D28"/>
                </a:solidFill>
                <a:effectLst/>
                <a:uLnTx/>
                <a:uFillTx/>
                <a:latin typeface="Arial" panose="020B0604020202020204" pitchFamily="34" charset="0"/>
                <a:ea typeface="+mn-ea"/>
                <a:cs typeface="Arial" panose="020B0604020202020204" pitchFamily="34" charset="0"/>
              </a:rPr>
              <a:t>NATIONAL DEPARTMENT OF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CARE AND TREATMENT DIRECTORATE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BE4B9C03-B16B-DD6C-BF4F-7F00A35A4399}"/>
              </a:ext>
            </a:extLst>
          </p:cNvPr>
          <p:cNvSpPr/>
          <p:nvPr/>
        </p:nvSpPr>
        <p:spPr>
          <a:xfrm>
            <a:off x="1324077" y="295370"/>
            <a:ext cx="925346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DIFFERENTIATED MODELS OF CARE (DMOC)</a:t>
            </a:r>
            <a:endParaRPr kumimoji="0" lang="en-US" sz="3200" i="0" u="none" strike="noStrike" kern="1200" cap="none" spc="-4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53FDCB4-7EE6-812F-0158-48E380BE081D}"/>
              </a:ext>
            </a:extLst>
          </p:cNvPr>
          <p:cNvSpPr txBox="1"/>
          <p:nvPr/>
        </p:nvSpPr>
        <p:spPr>
          <a:xfrm>
            <a:off x="543499" y="1154607"/>
            <a:ext cx="11105002" cy="1600438"/>
          </a:xfrm>
          <a:prstGeom prst="rect">
            <a:avLst/>
          </a:prstGeom>
          <a:noFill/>
        </p:spPr>
        <p:txBody>
          <a:bodyPr wrap="square" rtlCol="0">
            <a:spAutoFit/>
          </a:bodyPr>
          <a:lstStyle/>
          <a:p>
            <a:pPr lvl="0" algn="ctr">
              <a:defRPr/>
            </a:pPr>
            <a:r>
              <a:rPr lang="en-US" sz="4000" b="1">
                <a:solidFill>
                  <a:srgbClr val="005D28"/>
                </a:solidFill>
                <a:latin typeface="Calibri" panose="020F0502020204030204" pitchFamily="34" charset="0"/>
                <a:ea typeface="Calibri" panose="020F0502020204030204" pitchFamily="34" charset="0"/>
                <a:cs typeface="Calibri" panose="020F0502020204030204" pitchFamily="34" charset="0"/>
              </a:rPr>
              <a:t>ADHERENCE CLUB ESTABLISHMENT MODULE</a:t>
            </a:r>
          </a:p>
          <a:p>
            <a:pPr lvl="0" algn="ctr">
              <a:defRPr/>
            </a:pPr>
            <a:r>
              <a:rPr lang="en-US" sz="4000" b="1">
                <a:solidFill>
                  <a:srgbClr val="F58221"/>
                </a:solidFill>
                <a:latin typeface="Calibri" panose="020F0502020204030204" pitchFamily="34" charset="0"/>
                <a:ea typeface="Calibri" panose="020F0502020204030204" pitchFamily="34" charset="0"/>
                <a:cs typeface="Calibri" panose="020F0502020204030204" pitchFamily="34" charset="0"/>
              </a:rPr>
              <a:t>SOP 5.2 Adherence Club</a:t>
            </a:r>
          </a:p>
          <a:p>
            <a:endParaRPr lang="en-ZA"/>
          </a:p>
        </p:txBody>
      </p:sp>
      <p:pic>
        <p:nvPicPr>
          <p:cNvPr id="12" name="Picture 11">
            <a:extLst>
              <a:ext uri="{FF2B5EF4-FFF2-40B4-BE49-F238E27FC236}">
                <a16:creationId xmlns:a16="http://schemas.microsoft.com/office/drawing/2014/main" id="{7D650C3E-6056-F6C6-B4CC-F888AC30CE9B}"/>
              </a:ext>
            </a:extLst>
          </p:cNvPr>
          <p:cNvPicPr preferRelativeResize="0">
            <a:picLocks noChangeAspect="1"/>
          </p:cNvPicPr>
          <p:nvPr/>
        </p:nvPicPr>
        <p:blipFill>
          <a:blip r:embed="rId4"/>
          <a:srcRect l="4453" t="7578" b="1039"/>
          <a:stretch>
            <a:fillRect/>
          </a:stretch>
        </p:blipFill>
        <p:spPr>
          <a:xfrm>
            <a:off x="286622" y="1898953"/>
            <a:ext cx="1712183" cy="1712183"/>
          </a:xfrm>
          <a:prstGeom prst="ellipse">
            <a:avLst/>
          </a:prstGeom>
        </p:spPr>
      </p:pic>
    </p:spTree>
    <p:extLst>
      <p:ext uri="{BB962C8B-B14F-4D97-AF65-F5344CB8AC3E}">
        <p14:creationId xmlns:p14="http://schemas.microsoft.com/office/powerpoint/2010/main" val="3265425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A01A-72CA-8B18-D73C-F11FB1FB40C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9ABABE6-E2EB-259A-4DC2-F044933D91BF}"/>
              </a:ext>
            </a:extLst>
          </p:cNvPr>
          <p:cNvSpPr/>
          <p:nvPr/>
        </p:nvSpPr>
        <p:spPr>
          <a:xfrm>
            <a:off x="10936997" y="5900369"/>
            <a:ext cx="904974" cy="924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2">
            <a:extLst>
              <a:ext uri="{FF2B5EF4-FFF2-40B4-BE49-F238E27FC236}">
                <a16:creationId xmlns:a16="http://schemas.microsoft.com/office/drawing/2014/main" id="{B1161E85-C802-1384-DC29-18C7B6FF0667}"/>
              </a:ext>
            </a:extLst>
          </p:cNvPr>
          <p:cNvSpPr txBox="1">
            <a:spLocks noChangeArrowheads="1"/>
          </p:cNvSpPr>
          <p:nvPr/>
        </p:nvSpPr>
        <p:spPr>
          <a:xfrm>
            <a:off x="119743" y="153595"/>
            <a:ext cx="11877174" cy="658490"/>
          </a:xfrm>
          <a:prstGeom prst="rect">
            <a:avLst/>
          </a:prstGeom>
        </p:spPr>
        <p:txBody>
          <a:bodyPr tIns="45720" rIns="91440" bIns="45720" anchor="b">
            <a:noAutofit/>
          </a:bodyPr>
          <a:lstStyle/>
          <a:p>
            <a:pPr marL="0" marR="0" lvl="0" indent="0" defTabSz="914400" rtl="0" eaLnBrk="1" fontAlgn="auto" latinLnBrk="0" hangingPunct="1">
              <a:lnSpc>
                <a:spcPct val="150000"/>
              </a:lnSpc>
              <a:spcBef>
                <a:spcPts val="0"/>
              </a:spcBef>
              <a:spcAft>
                <a:spcPts val="0"/>
              </a:spcAft>
              <a:buClrTx/>
              <a:buSzTx/>
              <a:buFontTx/>
              <a:buNone/>
              <a:tabLst/>
              <a:defRPr/>
            </a:pPr>
            <a:endParaRPr kumimoji="0" lang="en-ZA" sz="320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A6F5FE2C-8140-DCFA-495F-4A0E0CC38B58}"/>
              </a:ext>
            </a:extLst>
          </p:cNvPr>
          <p:cNvSpPr txBox="1">
            <a:spLocks/>
          </p:cNvSpPr>
          <p:nvPr/>
        </p:nvSpPr>
        <p:spPr>
          <a:xfrm>
            <a:off x="9309100" y="6506246"/>
            <a:ext cx="2844800"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CC47C4-3C86-4469-BEE5-35560A3665EF}" type="slidenum">
              <a:rPr lang="en-ZA" altLang="en-US" sz="1000">
                <a:solidFill>
                  <a:schemeClr val="bg1">
                    <a:lumMod val="65000"/>
                  </a:schemeClr>
                </a:solidFill>
                <a:latin typeface="Calibri" pitchFamily="34" charset="0"/>
              </a:rPr>
              <a:pPr algn="r"/>
              <a:t>10</a:t>
            </a:fld>
            <a:endParaRPr lang="en-ZA" altLang="en-US" sz="1000">
              <a:solidFill>
                <a:schemeClr val="bg1">
                  <a:lumMod val="65000"/>
                </a:schemeClr>
              </a:solidFill>
              <a:latin typeface="Calibri" pitchFamily="34" charset="0"/>
            </a:endParaRPr>
          </a:p>
        </p:txBody>
      </p:sp>
      <p:graphicFrame>
        <p:nvGraphicFramePr>
          <p:cNvPr id="29" name="Table 28">
            <a:extLst>
              <a:ext uri="{FF2B5EF4-FFF2-40B4-BE49-F238E27FC236}">
                <a16:creationId xmlns:a16="http://schemas.microsoft.com/office/drawing/2014/main" id="{9E48DA25-147E-2C11-F10C-BDBEAED3DD6F}"/>
              </a:ext>
            </a:extLst>
          </p:cNvPr>
          <p:cNvGraphicFramePr>
            <a:graphicFrameLocks noGrp="1"/>
          </p:cNvGraphicFramePr>
          <p:nvPr>
            <p:extLst>
              <p:ext uri="{D42A27DB-BD31-4B8C-83A1-F6EECF244321}">
                <p14:modId xmlns:p14="http://schemas.microsoft.com/office/powerpoint/2010/main" val="557969474"/>
              </p:ext>
            </p:extLst>
          </p:nvPr>
        </p:nvGraphicFramePr>
        <p:xfrm>
          <a:off x="452768" y="1453286"/>
          <a:ext cx="11491249" cy="428016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109548595"/>
                    </a:ext>
                  </a:extLst>
                </a:gridCol>
                <a:gridCol w="2930076">
                  <a:extLst>
                    <a:ext uri="{9D8B030D-6E8A-4147-A177-3AD203B41FA5}">
                      <a16:colId xmlns:a16="http://schemas.microsoft.com/office/drawing/2014/main" val="3231795400"/>
                    </a:ext>
                  </a:extLst>
                </a:gridCol>
                <a:gridCol w="3441924">
                  <a:extLst>
                    <a:ext uri="{9D8B030D-6E8A-4147-A177-3AD203B41FA5}">
                      <a16:colId xmlns:a16="http://schemas.microsoft.com/office/drawing/2014/main" val="3897414142"/>
                    </a:ext>
                  </a:extLst>
                </a:gridCol>
                <a:gridCol w="2959249">
                  <a:extLst>
                    <a:ext uri="{9D8B030D-6E8A-4147-A177-3AD203B41FA5}">
                      <a16:colId xmlns:a16="http://schemas.microsoft.com/office/drawing/2014/main" val="3659654709"/>
                    </a:ext>
                  </a:extLst>
                </a:gridCol>
              </a:tblGrid>
              <a:tr h="233598">
                <a:tc>
                  <a:txBody>
                    <a:bodyPr/>
                    <a:lstStyle/>
                    <a:p>
                      <a:r>
                        <a:rPr lang="en-ZA" sz="1600" b="1" dirty="0">
                          <a:solidFill>
                            <a:schemeClr val="bg1"/>
                          </a:solidFill>
                          <a:latin typeface="Arial" panose="020B0604020202020204" pitchFamily="34" charset="0"/>
                          <a:cs typeface="Arial" panose="020B0604020202020204" pitchFamily="34" charset="0"/>
                        </a:rPr>
                        <a:t>Clinically unstable</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E3791D"/>
                    </a:solidFill>
                  </a:tcPr>
                </a:tc>
                <a:tc>
                  <a:txBody>
                    <a:bodyPr/>
                    <a:lstStyle/>
                    <a:p>
                      <a:r>
                        <a:rPr lang="en-ZA" sz="1600" b="1">
                          <a:solidFill>
                            <a:schemeClr val="bg1"/>
                          </a:solidFill>
                          <a:latin typeface="Arial" panose="020B0604020202020204" pitchFamily="34" charset="0"/>
                          <a:cs typeface="Arial" panose="020B0604020202020204" pitchFamily="34" charset="0"/>
                        </a:rPr>
                        <a:t>Not yet stable </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D3AE39"/>
                    </a:solidFill>
                  </a:tcPr>
                </a:tc>
                <a:tc>
                  <a:txBody>
                    <a:bodyPr/>
                    <a:lstStyle/>
                    <a:p>
                      <a:r>
                        <a:rPr lang="en-ZA" sz="1600" b="1">
                          <a:solidFill>
                            <a:schemeClr val="bg1"/>
                          </a:solidFill>
                          <a:latin typeface="Arial" panose="020B0604020202020204" pitchFamily="34" charset="0"/>
                          <a:cs typeface="Arial" panose="020B0604020202020204" pitchFamily="34" charset="0"/>
                        </a:rPr>
                        <a:t>Stable</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008E48"/>
                    </a:solidFill>
                  </a:tcPr>
                </a:tc>
                <a:tc>
                  <a:txBody>
                    <a:bodyPr/>
                    <a:lstStyle/>
                    <a:p>
                      <a:r>
                        <a:rPr lang="en-ZA" sz="1600" b="1">
                          <a:solidFill>
                            <a:schemeClr val="bg1"/>
                          </a:solidFill>
                          <a:latin typeface="Arial" panose="020B0604020202020204" pitchFamily="34" charset="0"/>
                          <a:cs typeface="Arial" panose="020B0604020202020204" pitchFamily="34" charset="0"/>
                        </a:rPr>
                        <a:t>Very stable ***</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106736"/>
                    </a:solidFill>
                  </a:tcPr>
                </a:tc>
                <a:extLst>
                  <a:ext uri="{0D108BD9-81ED-4DB2-BD59-A6C34878D82A}">
                    <a16:rowId xmlns:a16="http://schemas.microsoft.com/office/drawing/2014/main" val="2133252782"/>
                  </a:ext>
                </a:extLst>
              </a:tr>
              <a:tr h="1476000">
                <a:tc>
                  <a:txBody>
                    <a:bodyPr/>
                    <a:lstStyle/>
                    <a:p>
                      <a:pPr>
                        <a:lnSpc>
                          <a:spcPct val="90000"/>
                        </a:lnSpc>
                      </a:pPr>
                      <a:r>
                        <a:rPr lang="en-ZA" sz="1600" dirty="0">
                          <a:latin typeface="Arial" panose="020B0604020202020204" pitchFamily="34" charset="0"/>
                          <a:cs typeface="Arial" panose="020B0604020202020204" pitchFamily="34" charset="0"/>
                        </a:rPr>
                        <a:t>Symptomatic, </a:t>
                      </a:r>
                      <a:br>
                        <a:rPr lang="en-ZA" sz="1600" dirty="0">
                          <a:latin typeface="Arial" panose="020B0604020202020204" pitchFamily="34" charset="0"/>
                          <a:cs typeface="Arial" panose="020B0604020202020204" pitchFamily="34" charset="0"/>
                        </a:rPr>
                      </a:br>
                      <a:r>
                        <a:rPr lang="en-ZA" sz="1600" dirty="0">
                          <a:latin typeface="Arial" panose="020B0604020202020204" pitchFamily="34" charset="0"/>
                          <a:cs typeface="Arial" panose="020B0604020202020204" pitchFamily="34" charset="0"/>
                        </a:rPr>
                        <a:t>acute/sick</a:t>
                      </a:r>
                    </a:p>
                    <a:p>
                      <a:pPr>
                        <a:lnSpc>
                          <a:spcPct val="90000"/>
                        </a:lnSpc>
                      </a:pPr>
                      <a:r>
                        <a:rPr lang="en-ZA" sz="1600" dirty="0">
                          <a:latin typeface="Arial" panose="020B0604020202020204" pitchFamily="34" charset="0"/>
                          <a:cs typeface="Arial" panose="020B0604020202020204" pitchFamily="34" charset="0"/>
                        </a:rPr>
                        <a:t>&lt; 6 months old</a:t>
                      </a:r>
                    </a:p>
                    <a:p>
                      <a:pPr>
                        <a:lnSpc>
                          <a:spcPct val="90000"/>
                        </a:lnSpc>
                      </a:pPr>
                      <a:r>
                        <a:rPr lang="en-ZA" sz="1600" dirty="0">
                          <a:latin typeface="Arial" panose="020B0604020202020204" pitchFamily="34" charset="0"/>
                          <a:cs typeface="Arial" panose="020B0604020202020204" pitchFamily="34" charset="0"/>
                        </a:rPr>
                        <a:t>Pregnant</a:t>
                      </a:r>
                    </a:p>
                    <a:p>
                      <a:pPr>
                        <a:lnSpc>
                          <a:spcPct val="90000"/>
                        </a:lnSpc>
                      </a:pPr>
                      <a:r>
                        <a:rPr lang="en-ZA" sz="1600" dirty="0">
                          <a:latin typeface="Arial" panose="020B0604020202020204" pitchFamily="34" charset="0"/>
                          <a:cs typeface="Arial" panose="020B0604020202020204" pitchFamily="34" charset="0"/>
                        </a:rPr>
                        <a:t>AHD</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a:lnSpc>
                          <a:spcPct val="90000"/>
                        </a:lnSpc>
                      </a:pPr>
                      <a:r>
                        <a:rPr lang="en-GB" sz="1600" dirty="0">
                          <a:latin typeface="Arial" panose="020B0604020202020204" pitchFamily="34" charset="0"/>
                          <a:cs typeface="Arial" panose="020B0604020202020204" pitchFamily="34" charset="0"/>
                        </a:rPr>
                        <a:t>New on ART</a:t>
                      </a:r>
                    </a:p>
                    <a:p>
                      <a:pPr>
                        <a:lnSpc>
                          <a:spcPct val="90000"/>
                        </a:lnSpc>
                      </a:pPr>
                      <a:r>
                        <a:rPr lang="en-GB" sz="1600" dirty="0">
                          <a:latin typeface="Arial" panose="020B0604020202020204" pitchFamily="34" charset="0"/>
                          <a:cs typeface="Arial" panose="020B0604020202020204" pitchFamily="34" charset="0"/>
                        </a:rPr>
                        <a:t>OI on treatment</a:t>
                      </a:r>
                    </a:p>
                    <a:p>
                      <a:pPr>
                        <a:lnSpc>
                          <a:spcPct val="90000"/>
                        </a:lnSpc>
                      </a:pPr>
                      <a:r>
                        <a:rPr lang="en-GB" sz="1600" dirty="0">
                          <a:latin typeface="Arial" panose="020B0604020202020204" pitchFamily="34" charset="0"/>
                          <a:cs typeface="Arial" panose="020B0604020202020204" pitchFamily="34" charset="0"/>
                        </a:rPr>
                        <a:t>6 months to 5 years old</a:t>
                      </a:r>
                    </a:p>
                    <a:p>
                      <a:pPr>
                        <a:lnSpc>
                          <a:spcPct val="90000"/>
                        </a:lnSpc>
                      </a:pPr>
                      <a:r>
                        <a:rPr lang="en-GB" sz="1600" dirty="0">
                          <a:latin typeface="Arial" panose="020B0604020202020204" pitchFamily="34" charset="0"/>
                          <a:cs typeface="Arial" panose="020B0604020202020204" pitchFamily="34" charset="0"/>
                        </a:rPr>
                        <a:t>Newly re-engaged</a:t>
                      </a:r>
                    </a:p>
                    <a:p>
                      <a:pPr>
                        <a:lnSpc>
                          <a:spcPct val="90000"/>
                        </a:lnSpc>
                      </a:pPr>
                      <a:r>
                        <a:rPr lang="en-GB" sz="1600" dirty="0">
                          <a:latin typeface="Arial" panose="020B0604020202020204" pitchFamily="34" charset="0"/>
                          <a:cs typeface="Arial" panose="020B0604020202020204" pitchFamily="34" charset="0"/>
                        </a:rPr>
                        <a:t>Postnatal &lt;12 months</a:t>
                      </a:r>
                    </a:p>
                    <a:p>
                      <a:pPr>
                        <a:lnSpc>
                          <a:spcPct val="90000"/>
                        </a:lnSpc>
                      </a:pPr>
                      <a:r>
                        <a:rPr lang="en-GB" sz="1600" dirty="0">
                          <a:latin typeface="Arial" panose="020B0604020202020204" pitchFamily="34" charset="0"/>
                          <a:cs typeface="Arial" panose="020B0604020202020204" pitchFamily="34" charset="0"/>
                        </a:rPr>
                        <a:t>Elevated VL</a:t>
                      </a:r>
                      <a:endParaRPr lang="en-ZA" sz="1600" dirty="0">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a:lnSpc>
                          <a:spcPct val="90000"/>
                        </a:lnSpc>
                      </a:pPr>
                      <a:r>
                        <a:rPr lang="es-ES" sz="1600" dirty="0">
                          <a:latin typeface="Arial" panose="020B0604020202020204" pitchFamily="34" charset="0"/>
                          <a:cs typeface="Arial" panose="020B0604020202020204" pitchFamily="34" charset="0"/>
                        </a:rPr>
                        <a:t>1 x VL&lt;50 copies/ml</a:t>
                      </a:r>
                    </a:p>
                    <a:p>
                      <a:pPr>
                        <a:lnSpc>
                          <a:spcPct val="90000"/>
                        </a:lnSpc>
                      </a:pPr>
                      <a:r>
                        <a:rPr lang="es-ES" sz="1600" dirty="0">
                          <a:latin typeface="Arial" panose="020B0604020202020204" pitchFamily="34" charset="0"/>
                          <a:cs typeface="Arial" panose="020B0604020202020204" pitchFamily="34" charset="0"/>
                        </a:rPr>
                        <a:t>1 x HbA1c ≤8%</a:t>
                      </a:r>
                    </a:p>
                    <a:p>
                      <a:pPr>
                        <a:lnSpc>
                          <a:spcPct val="90000"/>
                        </a:lnSpc>
                      </a:pPr>
                      <a:r>
                        <a:rPr lang="es-ES" sz="1600" dirty="0">
                          <a:latin typeface="Arial" panose="020B0604020202020204" pitchFamily="34" charset="0"/>
                          <a:cs typeface="Arial" panose="020B0604020202020204" pitchFamily="34" charset="0"/>
                        </a:rPr>
                        <a:t>2 x BP &lt;140/90 </a:t>
                      </a:r>
                      <a:r>
                        <a:rPr lang="es-ES" sz="1600" dirty="0" err="1">
                          <a:latin typeface="Arial" panose="020B0604020202020204" pitchFamily="34" charset="0"/>
                          <a:cs typeface="Arial" panose="020B0604020202020204" pitchFamily="34" charset="0"/>
                        </a:rPr>
                        <a:t>mmHg</a:t>
                      </a:r>
                      <a:endParaRPr lang="en-ZA" sz="1600" dirty="0">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a:lnSpc>
                          <a:spcPct val="90000"/>
                        </a:lnSpc>
                      </a:pPr>
                      <a:r>
                        <a:rPr lang="en-GB" sz="1600">
                          <a:latin typeface="Arial" panose="020B0604020202020204" pitchFamily="34" charset="0"/>
                          <a:cs typeface="Arial" panose="020B0604020202020204" pitchFamily="34" charset="0"/>
                        </a:rPr>
                        <a:t>12 months on ART</a:t>
                      </a:r>
                    </a:p>
                    <a:p>
                      <a:pPr>
                        <a:lnSpc>
                          <a:spcPct val="90000"/>
                        </a:lnSpc>
                      </a:pPr>
                      <a:r>
                        <a:rPr lang="en-GB" sz="1600">
                          <a:latin typeface="Arial" panose="020B0604020202020204" pitchFamily="34" charset="0"/>
                          <a:cs typeface="Arial" panose="020B0604020202020204" pitchFamily="34" charset="0"/>
                        </a:rPr>
                        <a:t>2 x VLs &lt;50 copies/ml</a:t>
                      </a:r>
                    </a:p>
                    <a:p>
                      <a:pPr>
                        <a:lnSpc>
                          <a:spcPct val="90000"/>
                        </a:lnSpc>
                      </a:pPr>
                      <a:r>
                        <a:rPr lang="en-GB" sz="1600">
                          <a:latin typeface="Arial" panose="020B0604020202020204" pitchFamily="34" charset="0"/>
                          <a:cs typeface="Arial" panose="020B0604020202020204" pitchFamily="34" charset="0"/>
                        </a:rPr>
                        <a:t>2 x HbA1c ≤8%</a:t>
                      </a:r>
                    </a:p>
                    <a:p>
                      <a:pPr>
                        <a:lnSpc>
                          <a:spcPct val="90000"/>
                        </a:lnSpc>
                      </a:pPr>
                      <a:r>
                        <a:rPr lang="en-GB" sz="1600">
                          <a:latin typeface="Arial" panose="020B0604020202020204" pitchFamily="34" charset="0"/>
                          <a:cs typeface="Arial" panose="020B0604020202020204" pitchFamily="34" charset="0"/>
                        </a:rPr>
                        <a:t>2 x BP &lt;140/90 mmHg</a:t>
                      </a:r>
                      <a:endParaRPr lang="en-ZA" sz="1600">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836358867"/>
                  </a:ext>
                </a:extLst>
              </a:tr>
              <a:tr h="403488">
                <a:tc>
                  <a:txBody>
                    <a:bodyPr/>
                    <a:lstStyle/>
                    <a:p>
                      <a:pPr algn="ctr"/>
                      <a:r>
                        <a:rPr lang="en-ZA" sz="1600">
                          <a:latin typeface="Arial" panose="020B0604020202020204" pitchFamily="34" charset="0"/>
                          <a:cs typeface="Arial" panose="020B0604020202020204" pitchFamily="34" charset="0"/>
                        </a:rPr>
                        <a:t>More intensive</a:t>
                      </a:r>
                    </a:p>
                    <a:p>
                      <a:pPr algn="ctr"/>
                      <a:r>
                        <a:rPr lang="en-ZA" sz="1600">
                          <a:latin typeface="Arial" panose="020B0604020202020204" pitchFamily="34" charset="0"/>
                          <a:cs typeface="Arial" panose="020B0604020202020204" pitchFamily="34" charset="0"/>
                        </a:rPr>
                        <a:t>service delivery</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FADEC5"/>
                    </a:solidFill>
                  </a:tcPr>
                </a:tc>
                <a:tc>
                  <a:txBody>
                    <a:bodyPr/>
                    <a:lstStyle/>
                    <a:p>
                      <a:pPr algn="ctr"/>
                      <a:r>
                        <a:rPr lang="en-ZA" sz="1600">
                          <a:latin typeface="Arial" panose="020B0604020202020204" pitchFamily="34" charset="0"/>
                          <a:cs typeface="Arial" panose="020B0604020202020204" pitchFamily="34" charset="0"/>
                        </a:rPr>
                        <a:t>Standard service</a:t>
                      </a:r>
                    </a:p>
                    <a:p>
                      <a:pPr algn="ctr"/>
                      <a:r>
                        <a:rPr lang="en-ZA" sz="1600">
                          <a:latin typeface="Arial" panose="020B0604020202020204" pitchFamily="34" charset="0"/>
                          <a:cs typeface="Arial" panose="020B0604020202020204" pitchFamily="34" charset="0"/>
                        </a:rPr>
                        <a:t>delivery</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F7F2DC"/>
                    </a:solidFill>
                  </a:tcPr>
                </a:tc>
                <a:tc gridSpan="2">
                  <a:txBody>
                    <a:bodyPr/>
                    <a:lstStyle/>
                    <a:p>
                      <a:pPr algn="ctr"/>
                      <a:r>
                        <a:rPr lang="en-ZA" sz="1600">
                          <a:latin typeface="Arial" panose="020B0604020202020204" pitchFamily="34" charset="0"/>
                          <a:cs typeface="Arial" panose="020B0604020202020204" pitchFamily="34" charset="0"/>
                        </a:rPr>
                        <a:t>Less-intensive service delivery</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C9E1CF"/>
                    </a:solidFill>
                  </a:tcPr>
                </a:tc>
                <a:tc hMerge="1">
                  <a:txBody>
                    <a:bodyPr/>
                    <a:lstStyle/>
                    <a:p>
                      <a:pPr algn="ctr"/>
                      <a:endParaRPr lang="en-ZA" sz="1600">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rgbClr val="C9E1CF"/>
                    </a:solidFill>
                  </a:tcPr>
                </a:tc>
                <a:extLst>
                  <a:ext uri="{0D108BD9-81ED-4DB2-BD59-A6C34878D82A}">
                    <a16:rowId xmlns:a16="http://schemas.microsoft.com/office/drawing/2014/main" val="144137376"/>
                  </a:ext>
                </a:extLst>
              </a:tr>
              <a:tr h="573378">
                <a:tc>
                  <a:txBody>
                    <a:bodyPr/>
                    <a:lstStyle/>
                    <a:p>
                      <a:pPr algn="l"/>
                      <a:r>
                        <a:rPr lang="en-GB" sz="1600">
                          <a:solidFill>
                            <a:schemeClr val="tx1"/>
                          </a:solidFill>
                          <a:latin typeface="Arial" panose="020B0604020202020204" pitchFamily="34" charset="0"/>
                          <a:cs typeface="Arial" panose="020B0604020202020204" pitchFamily="34" charset="0"/>
                        </a:rPr>
                        <a:t>Monthly** clinical</a:t>
                      </a:r>
                    </a:p>
                    <a:p>
                      <a:pPr algn="l"/>
                      <a:r>
                        <a:rPr lang="en-GB" sz="1600">
                          <a:solidFill>
                            <a:schemeClr val="tx1"/>
                          </a:solidFill>
                          <a:latin typeface="Arial" panose="020B0604020202020204" pitchFamily="34" charset="0"/>
                          <a:cs typeface="Arial" panose="020B0604020202020204" pitchFamily="34" charset="0"/>
                        </a:rPr>
                        <a:t>reviews and script</a:t>
                      </a:r>
                      <a:endParaRPr lang="en-ZA" sz="1600">
                        <a:solidFill>
                          <a:schemeClr val="tx1"/>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algn="ctr"/>
                      <a:r>
                        <a:rPr lang="en-GB" sz="1600">
                          <a:solidFill>
                            <a:schemeClr val="tx1"/>
                          </a:solidFill>
                          <a:latin typeface="Arial" panose="020B0604020202020204" pitchFamily="34" charset="0"/>
                          <a:cs typeface="Arial" panose="020B0604020202020204" pitchFamily="34" charset="0"/>
                        </a:rPr>
                        <a:t>3-monthly* clinical reviews +</a:t>
                      </a:r>
                    </a:p>
                    <a:p>
                      <a:pPr algn="ctr"/>
                      <a:r>
                        <a:rPr lang="en-GB" sz="1600">
                          <a:solidFill>
                            <a:schemeClr val="tx1"/>
                          </a:solidFill>
                          <a:latin typeface="Arial" panose="020B0604020202020204" pitchFamily="34" charset="0"/>
                          <a:cs typeface="Arial" panose="020B0604020202020204" pitchFamily="34" charset="0"/>
                        </a:rPr>
                        <a:t>+ 3 month script (3MMS*)</a:t>
                      </a:r>
                      <a:endParaRPr lang="en-ZA" sz="1600">
                        <a:solidFill>
                          <a:schemeClr val="tx1"/>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gridSpan="2">
                  <a:txBody>
                    <a:bodyPr/>
                    <a:lstStyle/>
                    <a:p>
                      <a:pPr algn="ctr"/>
                      <a:r>
                        <a:rPr lang="en-GB" sz="1600" dirty="0">
                          <a:latin typeface="Arial" panose="020B0604020202020204" pitchFamily="34" charset="0"/>
                          <a:cs typeface="Arial" panose="020B0604020202020204" pitchFamily="34" charset="0"/>
                        </a:rPr>
                        <a:t>6-monthly clinical review    +     6-month script </a:t>
                      </a:r>
                      <a:r>
                        <a:rPr lang="en-GB" sz="1600" dirty="0">
                          <a:solidFill>
                            <a:srgbClr val="008E48"/>
                          </a:solidFill>
                          <a:latin typeface="Arial" panose="020B0604020202020204" pitchFamily="34" charset="0"/>
                          <a:cs typeface="Arial" panose="020B0604020202020204" pitchFamily="34" charset="0"/>
                        </a:rPr>
                        <a:t>(6MMS)</a:t>
                      </a:r>
                      <a:endParaRPr lang="en-ZA" sz="1600" dirty="0">
                        <a:solidFill>
                          <a:srgbClr val="008E48"/>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hMerge="1">
                  <a:txBody>
                    <a:bodyPr/>
                    <a:lstStyle/>
                    <a:p>
                      <a:pPr algn="ctr"/>
                      <a:endParaRPr lang="en-ZA" sz="1600">
                        <a:solidFill>
                          <a:srgbClr val="008E48"/>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3253164744"/>
                  </a:ext>
                </a:extLst>
              </a:tr>
              <a:tr h="1080000">
                <a:tc>
                  <a:txBody>
                    <a:bodyPr/>
                    <a:lstStyle/>
                    <a:p>
                      <a:pPr marL="0" lvl="0" indent="-230400">
                        <a:spcBef>
                          <a:spcPts val="1800"/>
                        </a:spcBef>
                      </a:pPr>
                      <a:r>
                        <a:rPr lang="en-ZA" sz="1600" kern="1200">
                          <a:solidFill>
                            <a:schemeClr val="dk1"/>
                          </a:solidFill>
                          <a:latin typeface="Arial" panose="020B0604020202020204" pitchFamily="34" charset="0"/>
                          <a:ea typeface="+mn-ea"/>
                          <a:cs typeface="Arial" panose="020B0604020202020204" pitchFamily="34" charset="0"/>
                        </a:rPr>
                        <a:t>Facility </a:t>
                      </a:r>
                      <a:r>
                        <a:rPr lang="en-ZA" sz="1600" kern="1200">
                          <a:solidFill>
                            <a:srgbClr val="008E48"/>
                          </a:solidFill>
                          <a:latin typeface="Arial" panose="020B0604020202020204" pitchFamily="34" charset="0"/>
                          <a:ea typeface="+mn-ea"/>
                          <a:cs typeface="Arial" panose="020B0604020202020204" pitchFamily="34" charset="0"/>
                        </a:rPr>
                        <a:t>monthly</a:t>
                      </a:r>
                      <a:r>
                        <a:rPr lang="en-ZA" sz="1600" kern="1200">
                          <a:solidFill>
                            <a:srgbClr val="C68E2C"/>
                          </a:solidFill>
                          <a:latin typeface="Arial" panose="020B0604020202020204" pitchFamily="34" charset="0"/>
                          <a:ea typeface="+mn-ea"/>
                          <a:cs typeface="Arial" panose="020B0604020202020204" pitchFamily="34" charset="0"/>
                        </a:rPr>
                        <a:t>**</a:t>
                      </a:r>
                      <a:r>
                        <a:rPr lang="en-ZA" sz="1600" kern="1200">
                          <a:solidFill>
                            <a:schemeClr val="dk1"/>
                          </a:solidFill>
                          <a:latin typeface="Arial" panose="020B0604020202020204" pitchFamily="34" charset="0"/>
                          <a:ea typeface="+mn-ea"/>
                          <a:cs typeface="Arial" panose="020B0604020202020204" pitchFamily="34" charset="0"/>
                        </a:rPr>
                        <a:t> dispensing</a:t>
                      </a: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marL="0" lvl="0" indent="-230400">
                        <a:spcBef>
                          <a:spcPts val="1800"/>
                        </a:spcBef>
                      </a:pPr>
                      <a:r>
                        <a:rPr lang="en-ZA" sz="1800" b="0" i="0" u="none" strike="noStrike" kern="1200" baseline="0" dirty="0">
                          <a:solidFill>
                            <a:schemeClr val="dk1"/>
                          </a:solidFill>
                          <a:latin typeface="+mn-lt"/>
                          <a:ea typeface="+mn-ea"/>
                          <a:cs typeface="+mn-cs"/>
                        </a:rPr>
                        <a:t>Facility </a:t>
                      </a:r>
                      <a:r>
                        <a:rPr lang="en-ZA" sz="1800" b="0" i="0" u="none" strike="noStrike" kern="1200" baseline="0" dirty="0">
                          <a:solidFill>
                            <a:srgbClr val="008E48"/>
                          </a:solidFill>
                          <a:latin typeface="+mn-lt"/>
                          <a:ea typeface="+mn-ea"/>
                          <a:cs typeface="+mn-cs"/>
                        </a:rPr>
                        <a:t>3MMD</a:t>
                      </a:r>
                      <a:r>
                        <a:rPr lang="en-ZA" sz="1800" b="0" i="0" u="none" strike="noStrike" kern="1200" baseline="0" dirty="0">
                          <a:solidFill>
                            <a:srgbClr val="C68E2C"/>
                          </a:solidFill>
                          <a:latin typeface="+mn-lt"/>
                          <a:ea typeface="+mn-ea"/>
                          <a:cs typeface="+mn-cs"/>
                        </a:rPr>
                        <a:t>*</a:t>
                      </a:r>
                      <a:endParaRPr lang="en-ZA" sz="1600" dirty="0">
                        <a:solidFill>
                          <a:srgbClr val="C68E2C"/>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lvl="0"/>
                      <a:r>
                        <a:rPr lang="en-GB" sz="1600" b="1" dirty="0">
                          <a:latin typeface="Arial" panose="020B0604020202020204" pitchFamily="34" charset="0"/>
                          <a:cs typeface="Arial" panose="020B0604020202020204" pitchFamily="34" charset="0"/>
                        </a:rPr>
                        <a:t>RPCs: </a:t>
                      </a:r>
                    </a:p>
                    <a:p>
                      <a:pPr lvl="0"/>
                      <a:r>
                        <a:rPr lang="en-GB" sz="1600" dirty="0">
                          <a:latin typeface="Arial" panose="020B0604020202020204" pitchFamily="34" charset="0"/>
                          <a:cs typeface="Arial" panose="020B0604020202020204" pitchFamily="34" charset="0"/>
                        </a:rPr>
                        <a:t>External Pick-up Point: (</a:t>
                      </a:r>
                      <a:r>
                        <a:rPr lang="en-GB" sz="1600" dirty="0">
                          <a:solidFill>
                            <a:schemeClr val="tx1"/>
                          </a:solidFill>
                          <a:latin typeface="Arial" panose="020B0604020202020204" pitchFamily="34" charset="0"/>
                          <a:cs typeface="Arial" panose="020B0604020202020204" pitchFamily="34" charset="0"/>
                        </a:rPr>
                        <a:t>EX-PUP) Facility Pick-up Point (FAC-PUP), Adherence Club (AC)</a:t>
                      </a:r>
                    </a:p>
                    <a:p>
                      <a:pPr lvl="0"/>
                      <a:r>
                        <a:rPr lang="en-GB" sz="1600" dirty="0">
                          <a:solidFill>
                            <a:srgbClr val="008E48"/>
                          </a:solidFill>
                          <a:latin typeface="Arial" panose="020B0604020202020204" pitchFamily="34" charset="0"/>
                          <a:cs typeface="Arial" panose="020B0604020202020204" pitchFamily="34" charset="0"/>
                        </a:rPr>
                        <a:t>3MMD (or 2+4MMD)</a:t>
                      </a:r>
                      <a:endParaRPr lang="en-ZA" sz="1600" dirty="0">
                        <a:solidFill>
                          <a:srgbClr val="008E48"/>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tc>
                  <a:txBody>
                    <a:bodyPr/>
                    <a:lstStyle/>
                    <a:p>
                      <a:pPr marL="0" lvl="0" indent="-230400">
                        <a:spcBef>
                          <a:spcPts val="1800"/>
                        </a:spcBef>
                      </a:pPr>
                      <a:r>
                        <a:rPr lang="en-ZA" sz="1600" b="0" dirty="0">
                          <a:latin typeface="Arial" panose="020B0604020202020204" pitchFamily="34" charset="0"/>
                          <a:cs typeface="Arial" panose="020B0604020202020204" pitchFamily="34" charset="0"/>
                        </a:rPr>
                        <a:t>Facility </a:t>
                      </a:r>
                      <a:r>
                        <a:rPr lang="en-ZA" sz="1600" b="0" dirty="0">
                          <a:solidFill>
                            <a:srgbClr val="008E48"/>
                          </a:solidFill>
                          <a:latin typeface="Arial" panose="020B0604020202020204" pitchFamily="34" charset="0"/>
                          <a:cs typeface="Arial" panose="020B0604020202020204" pitchFamily="34" charset="0"/>
                        </a:rPr>
                        <a:t>6MMD</a:t>
                      </a:r>
                      <a:r>
                        <a:rPr lang="en-ZA" sz="1600" b="1" dirty="0">
                          <a:solidFill>
                            <a:srgbClr val="C68E2C"/>
                          </a:solidFill>
                          <a:latin typeface="Arial" panose="020B0604020202020204" pitchFamily="34" charset="0"/>
                          <a:cs typeface="Arial" panose="020B0604020202020204" pitchFamily="34" charset="0"/>
                        </a:rPr>
                        <a:t>***</a:t>
                      </a:r>
                      <a:endParaRPr lang="en-ZA" sz="1600" dirty="0">
                        <a:solidFill>
                          <a:srgbClr val="C68E2C"/>
                        </a:solidFill>
                        <a:latin typeface="Arial" panose="020B0604020202020204" pitchFamily="34" charset="0"/>
                        <a:cs typeface="Arial" panose="020B0604020202020204" pitchFamily="34" charset="0"/>
                      </a:endParaRPr>
                    </a:p>
                  </a:txBody>
                  <a:tcPr>
                    <a:lnL w="19050" cap="flat" cmpd="sng" algn="ctr">
                      <a:solidFill>
                        <a:srgbClr val="C68E2C"/>
                      </a:solidFill>
                      <a:prstDash val="solid"/>
                      <a:round/>
                      <a:headEnd type="none" w="med" len="med"/>
                      <a:tailEnd type="none" w="med" len="med"/>
                    </a:lnL>
                    <a:lnR w="19050" cap="flat" cmpd="sng" algn="ctr">
                      <a:solidFill>
                        <a:srgbClr val="C68E2C"/>
                      </a:solidFill>
                      <a:prstDash val="solid"/>
                      <a:round/>
                      <a:headEnd type="none" w="med" len="med"/>
                      <a:tailEnd type="none" w="med" len="med"/>
                    </a:lnR>
                    <a:lnT w="19050" cap="flat" cmpd="sng" algn="ctr">
                      <a:solidFill>
                        <a:srgbClr val="C68E2C"/>
                      </a:solidFill>
                      <a:prstDash val="solid"/>
                      <a:round/>
                      <a:headEnd type="none" w="med" len="med"/>
                      <a:tailEnd type="none" w="med" len="med"/>
                    </a:lnT>
                    <a:lnB w="1905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3090445650"/>
                  </a:ext>
                </a:extLst>
              </a:tr>
            </a:tbl>
          </a:graphicData>
        </a:graphic>
      </p:graphicFrame>
      <p:pic>
        <p:nvPicPr>
          <p:cNvPr id="31" name="Picture 30">
            <a:extLst>
              <a:ext uri="{FF2B5EF4-FFF2-40B4-BE49-F238E27FC236}">
                <a16:creationId xmlns:a16="http://schemas.microsoft.com/office/drawing/2014/main" id="{C0998272-2DA9-BE6C-89DB-8B701AEB235A}"/>
              </a:ext>
            </a:extLst>
          </p:cNvPr>
          <p:cNvPicPr>
            <a:picLocks noChangeAspect="1"/>
          </p:cNvPicPr>
          <p:nvPr/>
        </p:nvPicPr>
        <p:blipFill>
          <a:blip r:embed="rId3"/>
          <a:srcRect l="3205" t="277" r="663" b="2426"/>
          <a:stretch>
            <a:fillRect/>
          </a:stretch>
        </p:blipFill>
        <p:spPr>
          <a:xfrm>
            <a:off x="10682514" y="4640654"/>
            <a:ext cx="721810" cy="720000"/>
          </a:xfrm>
          <a:prstGeom prst="ellipse">
            <a:avLst/>
          </a:prstGeom>
        </p:spPr>
      </p:pic>
      <p:sp>
        <p:nvSpPr>
          <p:cNvPr id="37" name="TextBox 36">
            <a:extLst>
              <a:ext uri="{FF2B5EF4-FFF2-40B4-BE49-F238E27FC236}">
                <a16:creationId xmlns:a16="http://schemas.microsoft.com/office/drawing/2014/main" id="{B1B06AC8-6A3F-FE81-3BD4-58A775EF9F29}"/>
              </a:ext>
            </a:extLst>
          </p:cNvPr>
          <p:cNvSpPr txBox="1"/>
          <p:nvPr/>
        </p:nvSpPr>
        <p:spPr>
          <a:xfrm>
            <a:off x="2960914" y="5732668"/>
            <a:ext cx="7976083" cy="1142877"/>
          </a:xfrm>
          <a:prstGeom prst="rect">
            <a:avLst/>
          </a:prstGeom>
          <a:noFill/>
        </p:spPr>
        <p:txBody>
          <a:bodyPr wrap="square">
            <a:spAutoFit/>
          </a:bodyPr>
          <a:lstStyle/>
          <a:p>
            <a:pPr marL="288000" indent="-288000">
              <a:lnSpc>
                <a:spcPct val="80000"/>
              </a:lnSpc>
              <a:spcBef>
                <a:spcPts val="400"/>
              </a:spcBef>
            </a:pPr>
            <a:r>
              <a:rPr lang="en-GB" sz="1100" i="1" dirty="0">
                <a:solidFill>
                  <a:srgbClr val="C68E2C"/>
                </a:solidFill>
                <a:latin typeface="Arial" panose="020B0604020202020204" pitchFamily="34" charset="0"/>
                <a:cs typeface="Arial" panose="020B0604020202020204" pitchFamily="34" charset="0"/>
              </a:rPr>
              <a:t>*     2-monthly if on TB Rx, new on ART at month 1 visit, at delivery (see 2025 VTP guidelines tables) or necessary to align with required follow-up clinical management in 2 months time.</a:t>
            </a:r>
          </a:p>
          <a:p>
            <a:pPr marL="288000" indent="-288000">
              <a:lnSpc>
                <a:spcPct val="80000"/>
              </a:lnSpc>
              <a:spcBef>
                <a:spcPts val="400"/>
              </a:spcBef>
            </a:pPr>
            <a:r>
              <a:rPr lang="en-GB" sz="1100" i="1" dirty="0">
                <a:solidFill>
                  <a:srgbClr val="C68E2C"/>
                </a:solidFill>
                <a:latin typeface="Arial" panose="020B0604020202020204" pitchFamily="34" charset="0"/>
                <a:cs typeface="Arial" panose="020B0604020202020204" pitchFamily="34" charset="0"/>
              </a:rPr>
              <a:t>**    Monthly can be adjusted: for pregnant women to integrate into BANC Plus visits; for AHD clients 2-weekly or monthly applies in the first 3 months; thereafter, adjust as clinically indicated for AHD and symptomatic/sick clients (can extend to 2- or 3-monthly; do not increase frequency unless clinically required).</a:t>
            </a:r>
          </a:p>
          <a:p>
            <a:pPr marL="288000" indent="-288000">
              <a:lnSpc>
                <a:spcPct val="80000"/>
              </a:lnSpc>
              <a:spcBef>
                <a:spcPts val="400"/>
              </a:spcBef>
            </a:pPr>
            <a:r>
              <a:rPr lang="en-GB" sz="1100" i="1" dirty="0">
                <a:solidFill>
                  <a:srgbClr val="C68E2C"/>
                </a:solidFill>
                <a:latin typeface="Arial" panose="020B0604020202020204" pitchFamily="34" charset="0"/>
                <a:cs typeface="Arial" panose="020B0604020202020204" pitchFamily="34" charset="0"/>
              </a:rPr>
              <a:t>***  Limited to ART TLD regimen only until national medicine stock availability is confirmed for other ART regimens and hypertension and diabetic treatment.</a:t>
            </a:r>
            <a:endParaRPr lang="en-ZA" sz="1100" i="1" dirty="0">
              <a:solidFill>
                <a:srgbClr val="C68E2C"/>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5A91733-5D34-5254-F4FE-3CA2100C94CF}"/>
              </a:ext>
            </a:extLst>
          </p:cNvPr>
          <p:cNvSpPr>
            <a:spLocks noGrp="1"/>
          </p:cNvSpPr>
          <p:nvPr>
            <p:ph type="title"/>
          </p:nvPr>
        </p:nvSpPr>
        <p:spPr/>
        <p:txBody>
          <a:bodyPr>
            <a:normAutofit/>
          </a:bodyPr>
          <a:lstStyle/>
          <a:p>
            <a:r>
              <a:rPr lang="en-GB">
                <a:solidFill>
                  <a:prstClr val="white"/>
                </a:solidFill>
                <a:ea typeface="Calibri" panose="020F0502020204030204" pitchFamily="34" charset="0"/>
              </a:rPr>
              <a:t>DIFFERENTIATED MODELS OF CARE (DMOC)</a:t>
            </a:r>
          </a:p>
        </p:txBody>
      </p:sp>
      <p:sp>
        <p:nvSpPr>
          <p:cNvPr id="7" name="TextBox 6">
            <a:extLst>
              <a:ext uri="{FF2B5EF4-FFF2-40B4-BE49-F238E27FC236}">
                <a16:creationId xmlns:a16="http://schemas.microsoft.com/office/drawing/2014/main" id="{64264EF9-3029-A492-A26B-A93F9B4F870B}"/>
              </a:ext>
            </a:extLst>
          </p:cNvPr>
          <p:cNvSpPr txBox="1"/>
          <p:nvPr/>
        </p:nvSpPr>
        <p:spPr>
          <a:xfrm rot="16200000">
            <a:off x="9170977" y="3862279"/>
            <a:ext cx="5760000" cy="253018"/>
          </a:xfrm>
          <a:prstGeom prst="rect">
            <a:avLst/>
          </a:prstGeom>
          <a:noFill/>
        </p:spPr>
        <p:txBody>
          <a:bodyPr wrap="square" lIns="90000" rtlCol="0">
            <a:noAutofit/>
          </a:bodyPr>
          <a:lstStyle/>
          <a:p>
            <a:pPr algn="ctr"/>
            <a:r>
              <a:rPr lang="en-ZA" sz="1000">
                <a:solidFill>
                  <a:schemeClr val="bg1">
                    <a:lumMod val="50000"/>
                  </a:schemeClr>
                </a:solidFill>
                <a:latin typeface="Arial" panose="020B0604020202020204" pitchFamily="34" charset="0"/>
                <a:cs typeface="Arial" panose="020B0604020202020204" pitchFamily="34" charset="0"/>
              </a:rPr>
              <a:t>DMOC SOP September 2025 p10 </a:t>
            </a:r>
          </a:p>
        </p:txBody>
      </p:sp>
      <p:pic>
        <p:nvPicPr>
          <p:cNvPr id="3" name="Picture 2">
            <a:extLst>
              <a:ext uri="{FF2B5EF4-FFF2-40B4-BE49-F238E27FC236}">
                <a16:creationId xmlns:a16="http://schemas.microsoft.com/office/drawing/2014/main" id="{E8D1151B-94B2-8F7C-E1BE-93B59F1C7C8D}"/>
              </a:ext>
            </a:extLst>
          </p:cNvPr>
          <p:cNvPicPr>
            <a:picLocks noChangeAspect="1"/>
          </p:cNvPicPr>
          <p:nvPr/>
        </p:nvPicPr>
        <p:blipFill>
          <a:blip r:embed="rId4"/>
          <a:srcRect l="6383" t="1706" r="408" b="1394"/>
          <a:stretch>
            <a:fillRect/>
          </a:stretch>
        </p:blipFill>
        <p:spPr>
          <a:xfrm>
            <a:off x="1714806" y="2481640"/>
            <a:ext cx="719999" cy="720000"/>
          </a:xfrm>
          <a:prstGeom prst="ellipse">
            <a:avLst/>
          </a:prstGeom>
        </p:spPr>
      </p:pic>
      <p:pic>
        <p:nvPicPr>
          <p:cNvPr id="4" name="Picture 3">
            <a:extLst>
              <a:ext uri="{FF2B5EF4-FFF2-40B4-BE49-F238E27FC236}">
                <a16:creationId xmlns:a16="http://schemas.microsoft.com/office/drawing/2014/main" id="{98EB117A-8A16-0110-805B-87C3A2B4DADF}"/>
              </a:ext>
            </a:extLst>
          </p:cNvPr>
          <p:cNvPicPr>
            <a:picLocks noChangeAspect="1"/>
          </p:cNvPicPr>
          <p:nvPr/>
        </p:nvPicPr>
        <p:blipFill>
          <a:blip r:embed="rId5"/>
          <a:srcRect l="6792" t="1514" r="1" b="3658"/>
          <a:stretch>
            <a:fillRect/>
          </a:stretch>
        </p:blipFill>
        <p:spPr>
          <a:xfrm>
            <a:off x="4724545" y="2512977"/>
            <a:ext cx="743070" cy="720000"/>
          </a:xfrm>
          <a:prstGeom prst="ellipse">
            <a:avLst/>
          </a:prstGeom>
        </p:spPr>
      </p:pic>
      <p:pic>
        <p:nvPicPr>
          <p:cNvPr id="6" name="Picture 5">
            <a:extLst>
              <a:ext uri="{FF2B5EF4-FFF2-40B4-BE49-F238E27FC236}">
                <a16:creationId xmlns:a16="http://schemas.microsoft.com/office/drawing/2014/main" id="{9F8366D4-E4C7-86CA-D499-011298B38996}"/>
              </a:ext>
            </a:extLst>
          </p:cNvPr>
          <p:cNvPicPr>
            <a:picLocks noChangeAspect="1"/>
          </p:cNvPicPr>
          <p:nvPr/>
        </p:nvPicPr>
        <p:blipFill>
          <a:blip r:embed="rId6"/>
          <a:srcRect l="8534" t="-1" b="5428"/>
          <a:stretch>
            <a:fillRect/>
          </a:stretch>
        </p:blipFill>
        <p:spPr>
          <a:xfrm>
            <a:off x="7566818" y="2481640"/>
            <a:ext cx="716440" cy="720000"/>
          </a:xfrm>
          <a:prstGeom prst="ellipse">
            <a:avLst/>
          </a:prstGeom>
        </p:spPr>
      </p:pic>
      <p:pic>
        <p:nvPicPr>
          <p:cNvPr id="8" name="Picture 7">
            <a:extLst>
              <a:ext uri="{FF2B5EF4-FFF2-40B4-BE49-F238E27FC236}">
                <a16:creationId xmlns:a16="http://schemas.microsoft.com/office/drawing/2014/main" id="{713108B7-AE05-7140-75BB-EEEABD5006C9}"/>
              </a:ext>
            </a:extLst>
          </p:cNvPr>
          <p:cNvPicPr>
            <a:picLocks noChangeAspect="1"/>
          </p:cNvPicPr>
          <p:nvPr/>
        </p:nvPicPr>
        <p:blipFill>
          <a:blip r:embed="rId7"/>
          <a:srcRect l="3101" t="6328"/>
          <a:stretch>
            <a:fillRect/>
          </a:stretch>
        </p:blipFill>
        <p:spPr>
          <a:xfrm>
            <a:off x="11125531" y="2481640"/>
            <a:ext cx="716440" cy="720000"/>
          </a:xfrm>
          <a:prstGeom prst="ellipse">
            <a:avLst/>
          </a:prstGeom>
        </p:spPr>
      </p:pic>
    </p:spTree>
    <p:extLst>
      <p:ext uri="{BB962C8B-B14F-4D97-AF65-F5344CB8AC3E}">
        <p14:creationId xmlns:p14="http://schemas.microsoft.com/office/powerpoint/2010/main" val="29707358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8CDB63-33E6-36A2-DD4C-2B82A47F1126}"/>
              </a:ext>
            </a:extLst>
          </p:cNvPr>
          <p:cNvSpPr txBox="1"/>
          <p:nvPr/>
        </p:nvSpPr>
        <p:spPr>
          <a:xfrm>
            <a:off x="1876315" y="2000569"/>
            <a:ext cx="3564000" cy="576000"/>
          </a:xfrm>
          <a:prstGeom prst="rect">
            <a:avLst/>
          </a:prstGeom>
          <a:solidFill>
            <a:srgbClr val="C0992A"/>
          </a:solidFill>
          <a:ln>
            <a:solidFill>
              <a:srgbClr val="C48D2C"/>
            </a:solidFill>
          </a:ln>
        </p:spPr>
        <p:txBody>
          <a:bodyPr wrap="square" lIns="216000" tIns="3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In (ART) patient treatment tab –DMOC check-box must be checked</a:t>
            </a:r>
          </a:p>
        </p:txBody>
      </p:sp>
      <p:sp>
        <p:nvSpPr>
          <p:cNvPr id="2" name="Title 1">
            <a:extLst>
              <a:ext uri="{FF2B5EF4-FFF2-40B4-BE49-F238E27FC236}">
                <a16:creationId xmlns:a16="http://schemas.microsoft.com/office/drawing/2014/main" id="{4C5C2CF6-0FD2-8E59-A38D-06E5567534F6}"/>
              </a:ext>
            </a:extLst>
          </p:cNvPr>
          <p:cNvSpPr>
            <a:spLocks noGrp="1"/>
          </p:cNvSpPr>
          <p:nvPr>
            <p:ph type="title"/>
          </p:nvPr>
        </p:nvSpPr>
        <p:spPr/>
        <p:txBody>
          <a:bodyPr/>
          <a:lstStyle/>
          <a:p>
            <a:r>
              <a:rPr lang="en-GB"/>
              <a:t>Capture of RPCs Patients in </a:t>
            </a:r>
            <a:r>
              <a:rPr lang="en-GB" err="1"/>
              <a:t>TIER.Net</a:t>
            </a:r>
            <a:endParaRPr lang="en-ZA"/>
          </a:p>
        </p:txBody>
      </p:sp>
      <p:sp>
        <p:nvSpPr>
          <p:cNvPr id="4" name="Slide Number Placeholder 3">
            <a:extLst>
              <a:ext uri="{FF2B5EF4-FFF2-40B4-BE49-F238E27FC236}">
                <a16:creationId xmlns:a16="http://schemas.microsoft.com/office/drawing/2014/main" id="{19B54C89-9DA8-70FC-E7BD-F59E9849851F}"/>
              </a:ext>
            </a:extLst>
          </p:cNvPr>
          <p:cNvSpPr>
            <a:spLocks noGrp="1"/>
          </p:cNvSpPr>
          <p:nvPr>
            <p:ph type="sldNum" sz="quarter" idx="12"/>
          </p:nvPr>
        </p:nvSpPr>
        <p:spPr/>
        <p:txBody>
          <a:bodyPr/>
          <a:lstStyle/>
          <a:p>
            <a:fld id="{C7CC47C4-3C86-4469-BEE5-35560A3665EF}" type="slidenum">
              <a:rPr lang="en-ZA" altLang="en-US" smtClean="0"/>
              <a:pPr/>
              <a:t>100</a:t>
            </a:fld>
            <a:endParaRPr lang="en-ZA" altLang="en-US"/>
          </a:p>
        </p:txBody>
      </p:sp>
      <p:sp>
        <p:nvSpPr>
          <p:cNvPr id="15" name="TextBox 14">
            <a:extLst>
              <a:ext uri="{FF2B5EF4-FFF2-40B4-BE49-F238E27FC236}">
                <a16:creationId xmlns:a16="http://schemas.microsoft.com/office/drawing/2014/main" id="{D9E1E689-FB32-394A-54F5-0BB7ACAC0685}"/>
              </a:ext>
            </a:extLst>
          </p:cNvPr>
          <p:cNvSpPr txBox="1"/>
          <p:nvPr/>
        </p:nvSpPr>
        <p:spPr>
          <a:xfrm>
            <a:off x="8159068" y="5547068"/>
            <a:ext cx="3564000" cy="487961"/>
          </a:xfrm>
          <a:prstGeom prst="rect">
            <a:avLst/>
          </a:prstGeom>
          <a:solidFill>
            <a:srgbClr val="C0992A"/>
          </a:solidFill>
          <a:ln>
            <a:solidFill>
              <a:srgbClr val="C48D2C"/>
            </a:solidFill>
          </a:ln>
        </p:spPr>
        <p:txBody>
          <a:bodyPr wrap="square" lIns="216000" tIns="3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Save and close</a:t>
            </a:r>
          </a:p>
        </p:txBody>
      </p:sp>
      <p:sp>
        <p:nvSpPr>
          <p:cNvPr id="5" name="TextBox 4">
            <a:extLst>
              <a:ext uri="{FF2B5EF4-FFF2-40B4-BE49-F238E27FC236}">
                <a16:creationId xmlns:a16="http://schemas.microsoft.com/office/drawing/2014/main" id="{6ABB753D-95E9-D3AF-C89B-24D4585DB4F4}"/>
              </a:ext>
            </a:extLst>
          </p:cNvPr>
          <p:cNvSpPr txBox="1"/>
          <p:nvPr/>
        </p:nvSpPr>
        <p:spPr>
          <a:xfrm>
            <a:off x="305627" y="1227266"/>
            <a:ext cx="3564000" cy="576000"/>
          </a:xfrm>
          <a:prstGeom prst="rect">
            <a:avLst/>
          </a:prstGeom>
          <a:solidFill>
            <a:srgbClr val="C0992A"/>
          </a:solidFill>
          <a:ln>
            <a:solidFill>
              <a:srgbClr val="C48D2C"/>
            </a:solidFill>
          </a:ln>
        </p:spPr>
        <p:txBody>
          <a:bodyPr wrap="square" lIns="216000" tIns="3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 to receive folder</a:t>
            </a:r>
          </a:p>
        </p:txBody>
      </p:sp>
      <p:sp>
        <p:nvSpPr>
          <p:cNvPr id="9" name="TextBox 8">
            <a:extLst>
              <a:ext uri="{FF2B5EF4-FFF2-40B4-BE49-F238E27FC236}">
                <a16:creationId xmlns:a16="http://schemas.microsoft.com/office/drawing/2014/main" id="{00481D60-2EC0-62BD-7A0E-BB206B87F18E}"/>
              </a:ext>
            </a:extLst>
          </p:cNvPr>
          <p:cNvSpPr txBox="1"/>
          <p:nvPr/>
        </p:nvSpPr>
        <p:spPr>
          <a:xfrm>
            <a:off x="3447003" y="2773872"/>
            <a:ext cx="3564000" cy="828000"/>
          </a:xfrm>
          <a:prstGeom prst="rect">
            <a:avLst/>
          </a:prstGeom>
          <a:solidFill>
            <a:srgbClr val="C0992A"/>
          </a:solidFill>
          <a:ln>
            <a:solidFill>
              <a:srgbClr val="C48D2C"/>
            </a:solidFill>
          </a:ln>
        </p:spPr>
        <p:txBody>
          <a:bodyPr wrap="square" lIns="216000" tIns="36000" rIns="36000" bIns="36000" anchor="t">
            <a:noAutofit/>
          </a:bodyPr>
          <a:lstStyle/>
          <a:p>
            <a:pPr>
              <a:spcBef>
                <a:spcPts val="600"/>
              </a:spcBef>
            </a:pPr>
            <a:r>
              <a:rPr lang="en-GB" sz="1600" dirty="0">
                <a:solidFill>
                  <a:schemeClr val="bg1"/>
                </a:solidFill>
                <a:latin typeface="Arial" panose="020B0604020202020204" pitchFamily="34" charset="0"/>
                <a:cs typeface="Arial" panose="020B0604020202020204" pitchFamily="34" charset="0"/>
              </a:rPr>
              <a:t>In notes section -that patient has been enrolled in a particular DMOC (AC) captured</a:t>
            </a:r>
          </a:p>
        </p:txBody>
      </p:sp>
      <p:sp>
        <p:nvSpPr>
          <p:cNvPr id="11" name="TextBox 10">
            <a:extLst>
              <a:ext uri="{FF2B5EF4-FFF2-40B4-BE49-F238E27FC236}">
                <a16:creationId xmlns:a16="http://schemas.microsoft.com/office/drawing/2014/main" id="{C5704212-8691-C80C-F604-F0CF61334095}"/>
              </a:ext>
            </a:extLst>
          </p:cNvPr>
          <p:cNvSpPr txBox="1"/>
          <p:nvPr/>
        </p:nvSpPr>
        <p:spPr>
          <a:xfrm>
            <a:off x="5017691" y="3799175"/>
            <a:ext cx="3564000" cy="828000"/>
          </a:xfrm>
          <a:prstGeom prst="rect">
            <a:avLst/>
          </a:prstGeom>
          <a:solidFill>
            <a:srgbClr val="C0992A"/>
          </a:solidFill>
          <a:ln>
            <a:solidFill>
              <a:srgbClr val="C48D2C"/>
            </a:solidFill>
          </a:ln>
        </p:spPr>
        <p:txBody>
          <a:bodyPr wrap="square" lIns="216000" tIns="3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Capture current visit (visit date and treatment regimen) and 5 months additional script (total, 6 months)</a:t>
            </a:r>
          </a:p>
        </p:txBody>
      </p:sp>
      <p:sp>
        <p:nvSpPr>
          <p:cNvPr id="13" name="TextBox 12">
            <a:extLst>
              <a:ext uri="{FF2B5EF4-FFF2-40B4-BE49-F238E27FC236}">
                <a16:creationId xmlns:a16="http://schemas.microsoft.com/office/drawing/2014/main" id="{616982EB-B28C-D151-AAF2-E52D0A6FDE40}"/>
              </a:ext>
            </a:extLst>
          </p:cNvPr>
          <p:cNvSpPr txBox="1"/>
          <p:nvPr/>
        </p:nvSpPr>
        <p:spPr>
          <a:xfrm>
            <a:off x="6588379" y="4824478"/>
            <a:ext cx="3564000" cy="525287"/>
          </a:xfrm>
          <a:prstGeom prst="rect">
            <a:avLst/>
          </a:prstGeom>
          <a:solidFill>
            <a:srgbClr val="C0992A"/>
          </a:solidFill>
          <a:ln>
            <a:solidFill>
              <a:srgbClr val="C48D2C"/>
            </a:solidFill>
          </a:ln>
        </p:spPr>
        <p:txBody>
          <a:bodyPr wrap="square" lIns="216000" tIns="3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Capture next appointment date</a:t>
            </a:r>
          </a:p>
        </p:txBody>
      </p:sp>
      <p:sp>
        <p:nvSpPr>
          <p:cNvPr id="8" name="Arrow: Bent 7">
            <a:extLst>
              <a:ext uri="{FF2B5EF4-FFF2-40B4-BE49-F238E27FC236}">
                <a16:creationId xmlns:a16="http://schemas.microsoft.com/office/drawing/2014/main" id="{9C02C556-C35F-E224-F58E-F3CC78F92CAA}"/>
              </a:ext>
            </a:extLst>
          </p:cNvPr>
          <p:cNvSpPr/>
          <p:nvPr/>
        </p:nvSpPr>
        <p:spPr>
          <a:xfrm flipV="1">
            <a:off x="1300817" y="1695234"/>
            <a:ext cx="754911" cy="612000"/>
          </a:xfrm>
          <a:prstGeom prst="bentArrow">
            <a:avLst/>
          </a:prstGeom>
          <a:solidFill>
            <a:srgbClr val="C09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0" name="Arrow: Bent 19">
            <a:extLst>
              <a:ext uri="{FF2B5EF4-FFF2-40B4-BE49-F238E27FC236}">
                <a16:creationId xmlns:a16="http://schemas.microsoft.com/office/drawing/2014/main" id="{C86A037A-86D2-FAFF-277A-05609144DD8A}"/>
              </a:ext>
            </a:extLst>
          </p:cNvPr>
          <p:cNvSpPr/>
          <p:nvPr/>
        </p:nvSpPr>
        <p:spPr>
          <a:xfrm flipV="1">
            <a:off x="2871505" y="2508256"/>
            <a:ext cx="754911" cy="612000"/>
          </a:xfrm>
          <a:prstGeom prst="bentArrow">
            <a:avLst/>
          </a:prstGeom>
          <a:solidFill>
            <a:srgbClr val="C09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2" name="Arrow: Bent 21">
            <a:extLst>
              <a:ext uri="{FF2B5EF4-FFF2-40B4-BE49-F238E27FC236}">
                <a16:creationId xmlns:a16="http://schemas.microsoft.com/office/drawing/2014/main" id="{326302B0-14B2-2EA0-EDE7-A15E3119EC2E}"/>
              </a:ext>
            </a:extLst>
          </p:cNvPr>
          <p:cNvSpPr/>
          <p:nvPr/>
        </p:nvSpPr>
        <p:spPr>
          <a:xfrm flipV="1">
            <a:off x="4442193" y="3552253"/>
            <a:ext cx="754911" cy="612000"/>
          </a:xfrm>
          <a:prstGeom prst="bentArrow">
            <a:avLst/>
          </a:prstGeom>
          <a:solidFill>
            <a:srgbClr val="C09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4" name="Arrow: Bent 23">
            <a:extLst>
              <a:ext uri="{FF2B5EF4-FFF2-40B4-BE49-F238E27FC236}">
                <a16:creationId xmlns:a16="http://schemas.microsoft.com/office/drawing/2014/main" id="{9D7EC753-6E06-0F92-BB09-FFD6DF569983}"/>
              </a:ext>
            </a:extLst>
          </p:cNvPr>
          <p:cNvSpPr/>
          <p:nvPr/>
        </p:nvSpPr>
        <p:spPr>
          <a:xfrm flipV="1">
            <a:off x="6021253" y="4589748"/>
            <a:ext cx="754911" cy="612000"/>
          </a:xfrm>
          <a:prstGeom prst="bentArrow">
            <a:avLst/>
          </a:prstGeom>
          <a:solidFill>
            <a:srgbClr val="C09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6" name="Arrow: Bent 25">
            <a:extLst>
              <a:ext uri="{FF2B5EF4-FFF2-40B4-BE49-F238E27FC236}">
                <a16:creationId xmlns:a16="http://schemas.microsoft.com/office/drawing/2014/main" id="{A80868FA-1286-4F01-93F6-407B55F1DD05}"/>
              </a:ext>
            </a:extLst>
          </p:cNvPr>
          <p:cNvSpPr/>
          <p:nvPr/>
        </p:nvSpPr>
        <p:spPr>
          <a:xfrm flipV="1">
            <a:off x="7583569" y="5335591"/>
            <a:ext cx="754911" cy="612000"/>
          </a:xfrm>
          <a:prstGeom prst="bentArrow">
            <a:avLst/>
          </a:prstGeom>
          <a:solidFill>
            <a:srgbClr val="C0992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Tree>
    <p:extLst>
      <p:ext uri="{BB962C8B-B14F-4D97-AF65-F5344CB8AC3E}">
        <p14:creationId xmlns:p14="http://schemas.microsoft.com/office/powerpoint/2010/main" val="9982674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5577E-AD7E-268D-4DF2-B97AACCF8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E3D31C-DED1-3D47-1EA4-99264080F1B2}"/>
              </a:ext>
            </a:extLst>
          </p:cNvPr>
          <p:cNvSpPr>
            <a:spLocks noGrp="1"/>
          </p:cNvSpPr>
          <p:nvPr>
            <p:ph type="title"/>
          </p:nvPr>
        </p:nvSpPr>
        <p:spPr/>
        <p:txBody>
          <a:bodyPr/>
          <a:lstStyle/>
          <a:p>
            <a:r>
              <a:rPr lang="en-ZA"/>
              <a:t>Capture of RPCs Patients in </a:t>
            </a:r>
            <a:r>
              <a:rPr lang="en-ZA" err="1"/>
              <a:t>TIER.Net</a:t>
            </a:r>
            <a:r>
              <a:rPr lang="en-ZA"/>
              <a:t> </a:t>
            </a:r>
            <a:r>
              <a:rPr lang="en-ZA" sz="1800"/>
              <a:t>(cont.)</a:t>
            </a:r>
          </a:p>
        </p:txBody>
      </p:sp>
      <p:sp>
        <p:nvSpPr>
          <p:cNvPr id="4" name="Slide Number Placeholder 3">
            <a:extLst>
              <a:ext uri="{FF2B5EF4-FFF2-40B4-BE49-F238E27FC236}">
                <a16:creationId xmlns:a16="http://schemas.microsoft.com/office/drawing/2014/main" id="{9D248338-A57C-3B53-4004-44AF445214BA}"/>
              </a:ext>
            </a:extLst>
          </p:cNvPr>
          <p:cNvSpPr>
            <a:spLocks noGrp="1"/>
          </p:cNvSpPr>
          <p:nvPr>
            <p:ph type="sldNum" sz="quarter" idx="12"/>
          </p:nvPr>
        </p:nvSpPr>
        <p:spPr/>
        <p:txBody>
          <a:bodyPr/>
          <a:lstStyle/>
          <a:p>
            <a:fld id="{C7CC47C4-3C86-4469-BEE5-35560A3665EF}" type="slidenum">
              <a:rPr lang="en-ZA" altLang="en-US" smtClean="0"/>
              <a:pPr/>
              <a:t>101</a:t>
            </a:fld>
            <a:endParaRPr lang="en-ZA" altLang="en-US"/>
          </a:p>
        </p:txBody>
      </p:sp>
      <p:pic>
        <p:nvPicPr>
          <p:cNvPr id="6" name="Picture 5">
            <a:extLst>
              <a:ext uri="{FF2B5EF4-FFF2-40B4-BE49-F238E27FC236}">
                <a16:creationId xmlns:a16="http://schemas.microsoft.com/office/drawing/2014/main" id="{D38A740F-F1DD-9679-4175-046A3DEB9919}"/>
              </a:ext>
            </a:extLst>
          </p:cNvPr>
          <p:cNvPicPr>
            <a:picLocks noChangeAspect="1"/>
          </p:cNvPicPr>
          <p:nvPr/>
        </p:nvPicPr>
        <p:blipFill>
          <a:blip r:embed="rId2"/>
          <a:stretch>
            <a:fillRect/>
          </a:stretch>
        </p:blipFill>
        <p:spPr>
          <a:xfrm>
            <a:off x="3369591" y="1251763"/>
            <a:ext cx="5008159" cy="4869044"/>
          </a:xfrm>
          <a:prstGeom prst="rect">
            <a:avLst/>
          </a:prstGeom>
        </p:spPr>
      </p:pic>
      <p:sp>
        <p:nvSpPr>
          <p:cNvPr id="7" name="TextBox 6">
            <a:extLst>
              <a:ext uri="{FF2B5EF4-FFF2-40B4-BE49-F238E27FC236}">
                <a16:creationId xmlns:a16="http://schemas.microsoft.com/office/drawing/2014/main" id="{5F7BE471-700F-4B7A-98AD-5EACB9B351EB}"/>
              </a:ext>
            </a:extLst>
          </p:cNvPr>
          <p:cNvSpPr txBox="1"/>
          <p:nvPr/>
        </p:nvSpPr>
        <p:spPr>
          <a:xfrm>
            <a:off x="530704" y="2027350"/>
            <a:ext cx="2052000" cy="720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a:t>
            </a:r>
          </a:p>
        </p:txBody>
      </p:sp>
      <p:sp>
        <p:nvSpPr>
          <p:cNvPr id="8" name="Oval 7">
            <a:extLst>
              <a:ext uri="{FF2B5EF4-FFF2-40B4-BE49-F238E27FC236}">
                <a16:creationId xmlns:a16="http://schemas.microsoft.com/office/drawing/2014/main" id="{EAC50813-9477-F44C-E089-63EFD5E93720}"/>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3695011-6A00-31A8-69FF-73DA8DFC775C}"/>
              </a:ext>
            </a:extLst>
          </p:cNvPr>
          <p:cNvSpPr txBox="1"/>
          <p:nvPr/>
        </p:nvSpPr>
        <p:spPr>
          <a:xfrm>
            <a:off x="8873501" y="5350907"/>
            <a:ext cx="2880000" cy="504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Capture ‘next visit date’ field. </a:t>
            </a:r>
          </a:p>
        </p:txBody>
      </p:sp>
      <p:sp>
        <p:nvSpPr>
          <p:cNvPr id="11" name="TextBox 10">
            <a:extLst>
              <a:ext uri="{FF2B5EF4-FFF2-40B4-BE49-F238E27FC236}">
                <a16:creationId xmlns:a16="http://schemas.microsoft.com/office/drawing/2014/main" id="{C537592E-117D-D506-8139-B9B173747310}"/>
              </a:ext>
            </a:extLst>
          </p:cNvPr>
          <p:cNvSpPr txBox="1"/>
          <p:nvPr/>
        </p:nvSpPr>
        <p:spPr>
          <a:xfrm>
            <a:off x="8873501" y="1403855"/>
            <a:ext cx="2880000" cy="504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Capture current visit date</a:t>
            </a:r>
          </a:p>
        </p:txBody>
      </p:sp>
      <p:sp>
        <p:nvSpPr>
          <p:cNvPr id="12" name="TextBox 11">
            <a:extLst>
              <a:ext uri="{FF2B5EF4-FFF2-40B4-BE49-F238E27FC236}">
                <a16:creationId xmlns:a16="http://schemas.microsoft.com/office/drawing/2014/main" id="{B2DD4B83-688E-0B1F-7E76-E016A3A790EF}"/>
              </a:ext>
            </a:extLst>
          </p:cNvPr>
          <p:cNvSpPr txBox="1"/>
          <p:nvPr/>
        </p:nvSpPr>
        <p:spPr>
          <a:xfrm>
            <a:off x="5653404" y="5469917"/>
            <a:ext cx="1832872" cy="252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91BCD10C-8095-63D5-0091-A951EE5658AE}"/>
              </a:ext>
            </a:extLst>
          </p:cNvPr>
          <p:cNvCxnSpPr>
            <a:cxnSpLocks/>
            <a:stCxn id="12" idx="3"/>
            <a:endCxn id="9" idx="1"/>
          </p:cNvCxnSpPr>
          <p:nvPr/>
        </p:nvCxnSpPr>
        <p:spPr>
          <a:xfrm>
            <a:off x="7486276" y="5595917"/>
            <a:ext cx="1387225" cy="6990"/>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00BA723-A1E6-DF16-58FD-2E6083F23222}"/>
              </a:ext>
            </a:extLst>
          </p:cNvPr>
          <p:cNvSpPr txBox="1"/>
          <p:nvPr/>
        </p:nvSpPr>
        <p:spPr>
          <a:xfrm>
            <a:off x="6000733" y="1519180"/>
            <a:ext cx="1832872" cy="252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65ED6F41-82EA-7797-128D-354E28D58387}"/>
              </a:ext>
            </a:extLst>
          </p:cNvPr>
          <p:cNvCxnSpPr>
            <a:cxnSpLocks/>
            <a:stCxn id="22" idx="3"/>
            <a:endCxn id="11" idx="1"/>
          </p:cNvCxnSpPr>
          <p:nvPr/>
        </p:nvCxnSpPr>
        <p:spPr>
          <a:xfrm>
            <a:off x="7833605" y="1645180"/>
            <a:ext cx="1039896" cy="10675"/>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E42EB0-26DA-543B-EB86-CC410328012E}"/>
              </a:ext>
            </a:extLst>
          </p:cNvPr>
          <p:cNvSpPr txBox="1"/>
          <p:nvPr/>
        </p:nvSpPr>
        <p:spPr>
          <a:xfrm>
            <a:off x="8873501" y="2512132"/>
            <a:ext cx="2880000" cy="504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Capture 6-month repeat</a:t>
            </a:r>
          </a:p>
        </p:txBody>
      </p:sp>
      <p:cxnSp>
        <p:nvCxnSpPr>
          <p:cNvPr id="28" name="Straight Arrow Connector 27">
            <a:extLst>
              <a:ext uri="{FF2B5EF4-FFF2-40B4-BE49-F238E27FC236}">
                <a16:creationId xmlns:a16="http://schemas.microsoft.com/office/drawing/2014/main" id="{FB35C8EF-F1FE-F279-3C9F-F5118AEF03E8}"/>
              </a:ext>
            </a:extLst>
          </p:cNvPr>
          <p:cNvCxnSpPr>
            <a:cxnSpLocks/>
            <a:endCxn id="25" idx="1"/>
          </p:cNvCxnSpPr>
          <p:nvPr/>
        </p:nvCxnSpPr>
        <p:spPr>
          <a:xfrm flipV="1">
            <a:off x="8363751" y="2764132"/>
            <a:ext cx="509750" cy="669827"/>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B5FF3ADF-14E9-9761-505A-530E7E40CC47}"/>
              </a:ext>
            </a:extLst>
          </p:cNvPr>
          <p:cNvGrpSpPr/>
          <p:nvPr/>
        </p:nvGrpSpPr>
        <p:grpSpPr>
          <a:xfrm>
            <a:off x="7209831" y="3098080"/>
            <a:ext cx="1153920" cy="671758"/>
            <a:chOff x="6691246" y="3429000"/>
            <a:chExt cx="1153920" cy="761068"/>
          </a:xfrm>
        </p:grpSpPr>
        <p:sp>
          <p:nvSpPr>
            <p:cNvPr id="27" name="TextBox 26">
              <a:extLst>
                <a:ext uri="{FF2B5EF4-FFF2-40B4-BE49-F238E27FC236}">
                  <a16:creationId xmlns:a16="http://schemas.microsoft.com/office/drawing/2014/main" id="{A7153E08-96EC-D58F-9B9E-D0B56FCD08C9}"/>
                </a:ext>
              </a:extLst>
            </p:cNvPr>
            <p:cNvSpPr txBox="1"/>
            <p:nvPr/>
          </p:nvSpPr>
          <p:spPr>
            <a:xfrm>
              <a:off x="6691246" y="3429000"/>
              <a:ext cx="1153920" cy="761068"/>
            </a:xfrm>
            <a:prstGeom prst="rect">
              <a:avLst/>
            </a:prstGeom>
            <a:solidFill>
              <a:schemeClr val="bg1"/>
            </a:solid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2A00770E-7907-D6AD-1D0A-D5D1E90B3D76}"/>
                </a:ext>
              </a:extLst>
            </p:cNvPr>
            <p:cNvGrpSpPr/>
            <p:nvPr/>
          </p:nvGrpSpPr>
          <p:grpSpPr>
            <a:xfrm>
              <a:off x="6820500" y="3486368"/>
              <a:ext cx="938772" cy="646331"/>
              <a:chOff x="9691187" y="4055549"/>
              <a:chExt cx="938772" cy="646331"/>
            </a:xfrm>
          </p:grpSpPr>
          <p:sp>
            <p:nvSpPr>
              <p:cNvPr id="35" name="TextBox 34">
                <a:extLst>
                  <a:ext uri="{FF2B5EF4-FFF2-40B4-BE49-F238E27FC236}">
                    <a16:creationId xmlns:a16="http://schemas.microsoft.com/office/drawing/2014/main" id="{9234F8E3-FC9A-8966-510E-92F49AFB2E32}"/>
                  </a:ext>
                </a:extLst>
              </p:cNvPr>
              <p:cNvSpPr txBox="1"/>
              <p:nvPr/>
            </p:nvSpPr>
            <p:spPr>
              <a:xfrm>
                <a:off x="9691187" y="4055549"/>
                <a:ext cx="441146" cy="646331"/>
              </a:xfrm>
              <a:prstGeom prst="rect">
                <a:avLst/>
              </a:prstGeom>
              <a:noFill/>
              <a:ln>
                <a:solidFill>
                  <a:srgbClr val="C0992A"/>
                </a:solidFill>
              </a:ln>
            </p:spPr>
            <p:txBody>
              <a:bodyPr wrap="none" rtlCol="0">
                <a:spAutoFit/>
              </a:bodyPr>
              <a:lstStyle/>
              <a:p>
                <a:pPr algn="ctr"/>
                <a:r>
                  <a:rPr lang="en-ZA" b="1">
                    <a:solidFill>
                      <a:srgbClr val="C00000"/>
                    </a:solidFill>
                    <a:latin typeface="Arial" panose="020B0604020202020204" pitchFamily="34" charset="0"/>
                    <a:cs typeface="Arial" panose="020B0604020202020204" pitchFamily="34" charset="0"/>
                  </a:rPr>
                  <a:t>1</a:t>
                </a:r>
              </a:p>
              <a:p>
                <a:pPr algn="ctr"/>
                <a:r>
                  <a:rPr lang="en-ZA" b="1">
                    <a:solidFill>
                      <a:srgbClr val="C00000"/>
                    </a:solidFill>
                    <a:latin typeface="Arial" panose="020B0604020202020204" pitchFamily="34" charset="0"/>
                    <a:cs typeface="Arial" panose="020B0604020202020204" pitchFamily="34" charset="0"/>
                  </a:rPr>
                  <a:t>12</a:t>
                </a:r>
              </a:p>
            </p:txBody>
          </p:sp>
          <p:cxnSp>
            <p:nvCxnSpPr>
              <p:cNvPr id="39" name="Straight Connector 38">
                <a:extLst>
                  <a:ext uri="{FF2B5EF4-FFF2-40B4-BE49-F238E27FC236}">
                    <a16:creationId xmlns:a16="http://schemas.microsoft.com/office/drawing/2014/main" id="{79B48B3D-E1DC-3006-B836-D562F36CB73B}"/>
                  </a:ext>
                </a:extLst>
              </p:cNvPr>
              <p:cNvCxnSpPr>
                <a:stCxn id="35" idx="1"/>
                <a:endCxn id="35" idx="3"/>
              </p:cNvCxnSpPr>
              <p:nvPr/>
            </p:nvCxnSpPr>
            <p:spPr>
              <a:xfrm>
                <a:off x="9691187" y="4378715"/>
                <a:ext cx="441146" cy="0"/>
              </a:xfrm>
              <a:prstGeom prst="line">
                <a:avLst/>
              </a:prstGeom>
              <a:ln w="19050">
                <a:solidFill>
                  <a:srgbClr val="C0992A"/>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F72DC4E-9BF5-52F8-B357-6FB5067CC2D3}"/>
                  </a:ext>
                </a:extLst>
              </p:cNvPr>
              <p:cNvSpPr txBox="1"/>
              <p:nvPr/>
            </p:nvSpPr>
            <p:spPr>
              <a:xfrm>
                <a:off x="10099043" y="4199694"/>
                <a:ext cx="530916" cy="369332"/>
              </a:xfrm>
              <a:prstGeom prst="rect">
                <a:avLst/>
              </a:prstGeom>
              <a:noFill/>
              <a:ln>
                <a:solidFill>
                  <a:srgbClr val="C0992A"/>
                </a:solidFill>
              </a:ln>
            </p:spPr>
            <p:txBody>
              <a:bodyPr wrap="none" rtlCol="0">
                <a:spAutoFit/>
              </a:bodyPr>
              <a:lstStyle/>
              <a:p>
                <a:pPr algn="ctr"/>
                <a:r>
                  <a:rPr lang="en-ZA" b="1">
                    <a:solidFill>
                      <a:srgbClr val="C00000"/>
                    </a:solidFill>
                    <a:latin typeface="Arial" panose="020B0604020202020204" pitchFamily="34" charset="0"/>
                    <a:cs typeface="Arial" panose="020B0604020202020204" pitchFamily="34" charset="0"/>
                  </a:rPr>
                  <a:t>X 6</a:t>
                </a:r>
              </a:p>
            </p:txBody>
          </p:sp>
        </p:grpSp>
      </p:grpSp>
      <p:sp>
        <p:nvSpPr>
          <p:cNvPr id="52" name="TextBox 51">
            <a:extLst>
              <a:ext uri="{FF2B5EF4-FFF2-40B4-BE49-F238E27FC236}">
                <a16:creationId xmlns:a16="http://schemas.microsoft.com/office/drawing/2014/main" id="{A1E3D363-1FE6-6820-794C-BE16DD3BE980}"/>
              </a:ext>
            </a:extLst>
          </p:cNvPr>
          <p:cNvSpPr txBox="1"/>
          <p:nvPr/>
        </p:nvSpPr>
        <p:spPr>
          <a:xfrm>
            <a:off x="8873501" y="3620409"/>
            <a:ext cx="2880000" cy="1224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Record in notes section of </a:t>
            </a:r>
            <a:r>
              <a:rPr lang="en-GB" sz="1600" err="1">
                <a:solidFill>
                  <a:schemeClr val="tx1">
                    <a:lumMod val="75000"/>
                    <a:lumOff val="25000"/>
                  </a:schemeClr>
                </a:solidFill>
                <a:latin typeface="Arial" panose="020B0604020202020204" pitchFamily="34" charset="0"/>
                <a:cs typeface="Arial" panose="020B0604020202020204" pitchFamily="34" charset="0"/>
              </a:rPr>
              <a:t>TIER.Net</a:t>
            </a:r>
            <a:r>
              <a:rPr lang="en-GB" sz="1600">
                <a:solidFill>
                  <a:schemeClr val="tx1">
                    <a:lumMod val="75000"/>
                    <a:lumOff val="25000"/>
                  </a:schemeClr>
                </a:solidFill>
                <a:latin typeface="Arial" panose="020B0604020202020204" pitchFamily="34" charset="0"/>
                <a:cs typeface="Arial" panose="020B0604020202020204" pitchFamily="34" charset="0"/>
              </a:rPr>
              <a:t>. </a:t>
            </a:r>
          </a:p>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Stipulate AC name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(if facility has multiple)</a:t>
            </a:r>
          </a:p>
        </p:txBody>
      </p:sp>
      <p:cxnSp>
        <p:nvCxnSpPr>
          <p:cNvPr id="55" name="Straight Arrow Connector 54">
            <a:extLst>
              <a:ext uri="{FF2B5EF4-FFF2-40B4-BE49-F238E27FC236}">
                <a16:creationId xmlns:a16="http://schemas.microsoft.com/office/drawing/2014/main" id="{E1ABAB46-D958-90C2-4DB6-D1BE0E273148}"/>
              </a:ext>
            </a:extLst>
          </p:cNvPr>
          <p:cNvCxnSpPr>
            <a:cxnSpLocks/>
            <a:stCxn id="54" idx="3"/>
            <a:endCxn id="52" idx="1"/>
          </p:cNvCxnSpPr>
          <p:nvPr/>
        </p:nvCxnSpPr>
        <p:spPr>
          <a:xfrm flipV="1">
            <a:off x="8500068" y="4232409"/>
            <a:ext cx="373433" cy="107870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3AD60B1-E2E5-170D-74CE-55A0C38783B7}"/>
              </a:ext>
            </a:extLst>
          </p:cNvPr>
          <p:cNvSpPr/>
          <p:nvPr/>
        </p:nvSpPr>
        <p:spPr>
          <a:xfrm>
            <a:off x="5653404" y="5290293"/>
            <a:ext cx="1685681" cy="179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TextBox 53">
            <a:extLst>
              <a:ext uri="{FF2B5EF4-FFF2-40B4-BE49-F238E27FC236}">
                <a16:creationId xmlns:a16="http://schemas.microsoft.com/office/drawing/2014/main" id="{432AB497-77E1-9C7E-95A5-FDA3919B726C}"/>
              </a:ext>
            </a:extLst>
          </p:cNvPr>
          <p:cNvSpPr txBox="1"/>
          <p:nvPr/>
        </p:nvSpPr>
        <p:spPr>
          <a:xfrm>
            <a:off x="5512068" y="5185113"/>
            <a:ext cx="2988000" cy="252000"/>
          </a:xfrm>
          <a:prstGeom prst="rect">
            <a:avLst/>
          </a:prstGeom>
          <a:noFill/>
          <a:ln w="38100">
            <a:solidFill>
              <a:srgbClr val="C0992A"/>
            </a:solidFill>
          </a:ln>
        </p:spPr>
        <p:txBody>
          <a:bodyPr wrap="square" lIns="36000" tIns="36000" rIns="36000" bIns="36000" anchor="t">
            <a:noAutofit/>
          </a:bodyPr>
          <a:lstStyle/>
          <a:p>
            <a:pPr>
              <a:spcBef>
                <a:spcPts val="600"/>
              </a:spcBef>
            </a:pPr>
            <a:r>
              <a:rPr lang="en-GB" sz="1400">
                <a:solidFill>
                  <a:schemeClr val="tx1">
                    <a:lumMod val="75000"/>
                    <a:lumOff val="25000"/>
                  </a:schemeClr>
                </a:solidFill>
                <a:latin typeface="Arial" panose="020B0604020202020204" pitchFamily="34" charset="0"/>
                <a:cs typeface="Arial" panose="020B0604020202020204" pitchFamily="34" charset="0"/>
              </a:rPr>
              <a:t>1234RosslynCommunityAC 5.8.2016</a:t>
            </a:r>
          </a:p>
        </p:txBody>
      </p:sp>
      <p:grpSp>
        <p:nvGrpSpPr>
          <p:cNvPr id="3" name="Group 2">
            <a:extLst>
              <a:ext uri="{FF2B5EF4-FFF2-40B4-BE49-F238E27FC236}">
                <a16:creationId xmlns:a16="http://schemas.microsoft.com/office/drawing/2014/main" id="{8CFBE806-E5F0-1323-828D-3C31A02A0E5C}"/>
              </a:ext>
            </a:extLst>
          </p:cNvPr>
          <p:cNvGrpSpPr/>
          <p:nvPr/>
        </p:nvGrpSpPr>
        <p:grpSpPr>
          <a:xfrm>
            <a:off x="438499" y="1337917"/>
            <a:ext cx="527155" cy="683000"/>
            <a:chOff x="9138680" y="4705018"/>
            <a:chExt cx="387262" cy="501748"/>
          </a:xfrm>
        </p:grpSpPr>
        <p:sp>
          <p:nvSpPr>
            <p:cNvPr id="5" name="Freeform: Shape 4">
              <a:extLst>
                <a:ext uri="{FF2B5EF4-FFF2-40B4-BE49-F238E27FC236}">
                  <a16:creationId xmlns:a16="http://schemas.microsoft.com/office/drawing/2014/main" id="{FDD75B74-7823-4B4F-CF0B-8E9DA03E172B}"/>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10" name="Freeform: Shape 9">
              <a:extLst>
                <a:ext uri="{FF2B5EF4-FFF2-40B4-BE49-F238E27FC236}">
                  <a16:creationId xmlns:a16="http://schemas.microsoft.com/office/drawing/2014/main" id="{85F92389-A8C3-6815-5B07-27F6BDDE27A3}"/>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14" name="Freeform: Shape 13">
              <a:extLst>
                <a:ext uri="{FF2B5EF4-FFF2-40B4-BE49-F238E27FC236}">
                  <a16:creationId xmlns:a16="http://schemas.microsoft.com/office/drawing/2014/main" id="{0BC11C2F-47D2-F61D-5120-9670462CBE11}"/>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15" name="Freeform: Shape 14">
              <a:extLst>
                <a:ext uri="{FF2B5EF4-FFF2-40B4-BE49-F238E27FC236}">
                  <a16:creationId xmlns:a16="http://schemas.microsoft.com/office/drawing/2014/main" id="{49D1CDE8-8D64-9E2B-7AC0-B3221C890EAB}"/>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17" name="Freeform: Shape 16">
              <a:extLst>
                <a:ext uri="{FF2B5EF4-FFF2-40B4-BE49-F238E27FC236}">
                  <a16:creationId xmlns:a16="http://schemas.microsoft.com/office/drawing/2014/main" id="{8DA036D6-F344-0251-2F45-D974F1B410B8}"/>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Tree>
    <p:extLst>
      <p:ext uri="{BB962C8B-B14F-4D97-AF65-F5344CB8AC3E}">
        <p14:creationId xmlns:p14="http://schemas.microsoft.com/office/powerpoint/2010/main" val="6450211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3148-2558-BEC2-2C70-9A3DF1D1AD2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DFE67E-E5CD-E5DD-10C8-CC5A2F66DD81}"/>
              </a:ext>
            </a:extLst>
          </p:cNvPr>
          <p:cNvPicPr>
            <a:picLocks noChangeAspect="1"/>
          </p:cNvPicPr>
          <p:nvPr/>
        </p:nvPicPr>
        <p:blipFill>
          <a:blip r:embed="rId2"/>
          <a:stretch>
            <a:fillRect/>
          </a:stretch>
        </p:blipFill>
        <p:spPr>
          <a:xfrm>
            <a:off x="2987802" y="1197980"/>
            <a:ext cx="5683787" cy="5244098"/>
          </a:xfrm>
          <a:prstGeom prst="rect">
            <a:avLst/>
          </a:prstGeom>
        </p:spPr>
      </p:pic>
      <p:sp>
        <p:nvSpPr>
          <p:cNvPr id="2" name="Title 1">
            <a:extLst>
              <a:ext uri="{FF2B5EF4-FFF2-40B4-BE49-F238E27FC236}">
                <a16:creationId xmlns:a16="http://schemas.microsoft.com/office/drawing/2014/main" id="{60359726-0DA9-DE77-2CF2-818BEF24E92F}"/>
              </a:ext>
            </a:extLst>
          </p:cNvPr>
          <p:cNvSpPr>
            <a:spLocks noGrp="1"/>
          </p:cNvSpPr>
          <p:nvPr>
            <p:ph type="title"/>
          </p:nvPr>
        </p:nvSpPr>
        <p:spPr/>
        <p:txBody>
          <a:bodyPr/>
          <a:lstStyle/>
          <a:p>
            <a:r>
              <a:rPr lang="en-ZA"/>
              <a:t>Capture of RPCs Patients in </a:t>
            </a:r>
            <a:r>
              <a:rPr lang="en-ZA" err="1"/>
              <a:t>TIER.Net</a:t>
            </a:r>
            <a:r>
              <a:rPr lang="en-ZA"/>
              <a:t> </a:t>
            </a:r>
            <a:r>
              <a:rPr lang="en-ZA" sz="1800"/>
              <a:t>(cont.)</a:t>
            </a:r>
          </a:p>
        </p:txBody>
      </p:sp>
      <p:sp>
        <p:nvSpPr>
          <p:cNvPr id="4" name="Slide Number Placeholder 3">
            <a:extLst>
              <a:ext uri="{FF2B5EF4-FFF2-40B4-BE49-F238E27FC236}">
                <a16:creationId xmlns:a16="http://schemas.microsoft.com/office/drawing/2014/main" id="{492E4F19-36CE-768C-0396-FF3876EF1946}"/>
              </a:ext>
            </a:extLst>
          </p:cNvPr>
          <p:cNvSpPr>
            <a:spLocks noGrp="1"/>
          </p:cNvSpPr>
          <p:nvPr>
            <p:ph type="sldNum" sz="quarter" idx="12"/>
          </p:nvPr>
        </p:nvSpPr>
        <p:spPr/>
        <p:txBody>
          <a:bodyPr/>
          <a:lstStyle/>
          <a:p>
            <a:fld id="{C7CC47C4-3C86-4469-BEE5-35560A3665EF}" type="slidenum">
              <a:rPr lang="en-ZA" altLang="en-US" smtClean="0"/>
              <a:pPr/>
              <a:t>102</a:t>
            </a:fld>
            <a:endParaRPr lang="en-ZA" altLang="en-US"/>
          </a:p>
        </p:txBody>
      </p:sp>
      <p:sp>
        <p:nvSpPr>
          <p:cNvPr id="7" name="TextBox 6">
            <a:extLst>
              <a:ext uri="{FF2B5EF4-FFF2-40B4-BE49-F238E27FC236}">
                <a16:creationId xmlns:a16="http://schemas.microsoft.com/office/drawing/2014/main" id="{C4264BA6-B995-0D0A-093F-A471B71E463A}"/>
              </a:ext>
            </a:extLst>
          </p:cNvPr>
          <p:cNvSpPr txBox="1"/>
          <p:nvPr/>
        </p:nvSpPr>
        <p:spPr>
          <a:xfrm>
            <a:off x="530704" y="2027350"/>
            <a:ext cx="2052000" cy="720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a:t>
            </a:r>
          </a:p>
        </p:txBody>
      </p:sp>
      <p:sp>
        <p:nvSpPr>
          <p:cNvPr id="8" name="Oval 7">
            <a:extLst>
              <a:ext uri="{FF2B5EF4-FFF2-40B4-BE49-F238E27FC236}">
                <a16:creationId xmlns:a16="http://schemas.microsoft.com/office/drawing/2014/main" id="{8C86A5EE-5B9E-8B71-340F-BB19DA711F0B}"/>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39C75D6-2E3A-F1AC-3831-9519C5185900}"/>
              </a:ext>
            </a:extLst>
          </p:cNvPr>
          <p:cNvSpPr txBox="1"/>
          <p:nvPr/>
        </p:nvSpPr>
        <p:spPr>
          <a:xfrm>
            <a:off x="8649269" y="3680908"/>
            <a:ext cx="2700000" cy="792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In “next clinical appointment date” field – insert next appointment date</a:t>
            </a:r>
          </a:p>
        </p:txBody>
      </p:sp>
      <p:sp>
        <p:nvSpPr>
          <p:cNvPr id="11" name="TextBox 10">
            <a:extLst>
              <a:ext uri="{FF2B5EF4-FFF2-40B4-BE49-F238E27FC236}">
                <a16:creationId xmlns:a16="http://schemas.microsoft.com/office/drawing/2014/main" id="{F2949E49-B52D-1307-AF87-B0AC4E5A8D25}"/>
              </a:ext>
            </a:extLst>
          </p:cNvPr>
          <p:cNvSpPr txBox="1"/>
          <p:nvPr/>
        </p:nvSpPr>
        <p:spPr>
          <a:xfrm>
            <a:off x="8649269" y="1685022"/>
            <a:ext cx="2700000" cy="818715"/>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On DMOC drop down list. Select FAC-Pup/Ext-Pup or adherence club</a:t>
            </a:r>
          </a:p>
        </p:txBody>
      </p:sp>
      <p:sp>
        <p:nvSpPr>
          <p:cNvPr id="12" name="TextBox 11">
            <a:extLst>
              <a:ext uri="{FF2B5EF4-FFF2-40B4-BE49-F238E27FC236}">
                <a16:creationId xmlns:a16="http://schemas.microsoft.com/office/drawing/2014/main" id="{EC148F9D-1C9E-FD81-FC57-CDC2F704676D}"/>
              </a:ext>
            </a:extLst>
          </p:cNvPr>
          <p:cNvSpPr txBox="1"/>
          <p:nvPr/>
        </p:nvSpPr>
        <p:spPr>
          <a:xfrm>
            <a:off x="3127920" y="5628390"/>
            <a:ext cx="1832872" cy="432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F991622B-CB52-1CA6-D719-68E338A7F6D1}"/>
              </a:ext>
            </a:extLst>
          </p:cNvPr>
          <p:cNvCxnSpPr>
            <a:cxnSpLocks/>
            <a:stCxn id="12" idx="3"/>
            <a:endCxn id="9" idx="1"/>
          </p:cNvCxnSpPr>
          <p:nvPr/>
        </p:nvCxnSpPr>
        <p:spPr>
          <a:xfrm flipV="1">
            <a:off x="4960792" y="4076908"/>
            <a:ext cx="3688477" cy="1767482"/>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CCC7851-8594-D96B-5571-9A7A6496DCBA}"/>
              </a:ext>
            </a:extLst>
          </p:cNvPr>
          <p:cNvSpPr txBox="1"/>
          <p:nvPr/>
        </p:nvSpPr>
        <p:spPr>
          <a:xfrm>
            <a:off x="6655981" y="1747343"/>
            <a:ext cx="864000" cy="396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64C82C98-11ED-7456-EB5B-6F40FE44D03C}"/>
              </a:ext>
            </a:extLst>
          </p:cNvPr>
          <p:cNvCxnSpPr>
            <a:cxnSpLocks/>
            <a:endCxn id="11" idx="1"/>
          </p:cNvCxnSpPr>
          <p:nvPr/>
        </p:nvCxnSpPr>
        <p:spPr>
          <a:xfrm flipH="1">
            <a:off x="8649269" y="1992840"/>
            <a:ext cx="126431" cy="101540"/>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079F985-7078-45C7-27FF-CC1F0D8A0E37}"/>
              </a:ext>
            </a:extLst>
          </p:cNvPr>
          <p:cNvSpPr txBox="1"/>
          <p:nvPr/>
        </p:nvSpPr>
        <p:spPr>
          <a:xfrm>
            <a:off x="8649269" y="2660739"/>
            <a:ext cx="2700000" cy="792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In “months ART prescribed” field – select 6 months</a:t>
            </a:r>
          </a:p>
        </p:txBody>
      </p:sp>
      <p:cxnSp>
        <p:nvCxnSpPr>
          <p:cNvPr id="28" name="Straight Arrow Connector 27">
            <a:extLst>
              <a:ext uri="{FF2B5EF4-FFF2-40B4-BE49-F238E27FC236}">
                <a16:creationId xmlns:a16="http://schemas.microsoft.com/office/drawing/2014/main" id="{2EA01FB2-B198-CFA0-A408-7E559BFF6295}"/>
              </a:ext>
            </a:extLst>
          </p:cNvPr>
          <p:cNvCxnSpPr>
            <a:cxnSpLocks/>
            <a:stCxn id="27" idx="3"/>
            <a:endCxn id="25" idx="1"/>
          </p:cNvCxnSpPr>
          <p:nvPr/>
        </p:nvCxnSpPr>
        <p:spPr>
          <a:xfrm flipV="1">
            <a:off x="4567920" y="3056739"/>
            <a:ext cx="4081349" cy="120902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0B12681-BCB8-D0AB-363A-55DEAB57F98A}"/>
              </a:ext>
            </a:extLst>
          </p:cNvPr>
          <p:cNvSpPr txBox="1"/>
          <p:nvPr/>
        </p:nvSpPr>
        <p:spPr>
          <a:xfrm>
            <a:off x="3127920" y="4085763"/>
            <a:ext cx="1440000" cy="360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7C4C2FC-1E14-6AB2-FBC7-5BD1539A5074}"/>
              </a:ext>
            </a:extLst>
          </p:cNvPr>
          <p:cNvSpPr txBox="1"/>
          <p:nvPr/>
        </p:nvSpPr>
        <p:spPr>
          <a:xfrm>
            <a:off x="8671589" y="1235919"/>
            <a:ext cx="2700000" cy="360000"/>
          </a:xfrm>
          <a:prstGeom prst="rect">
            <a:avLst/>
          </a:prstGeom>
          <a:solidFill>
            <a:srgbClr val="C0992A"/>
          </a:solidFill>
          <a:ln>
            <a:solidFill>
              <a:srgbClr val="C0992A"/>
            </a:solidFill>
          </a:ln>
        </p:spPr>
        <p:txBody>
          <a:bodyPr wrap="square" lIns="72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In patient treatment tab</a:t>
            </a:r>
          </a:p>
        </p:txBody>
      </p:sp>
      <p:sp>
        <p:nvSpPr>
          <p:cNvPr id="20" name="TextBox 19">
            <a:extLst>
              <a:ext uri="{FF2B5EF4-FFF2-40B4-BE49-F238E27FC236}">
                <a16:creationId xmlns:a16="http://schemas.microsoft.com/office/drawing/2014/main" id="{83E44547-0E1F-14E4-6A90-F3D1704790D7}"/>
              </a:ext>
            </a:extLst>
          </p:cNvPr>
          <p:cNvSpPr txBox="1"/>
          <p:nvPr/>
        </p:nvSpPr>
        <p:spPr>
          <a:xfrm>
            <a:off x="4354800" y="6035234"/>
            <a:ext cx="1008000" cy="252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3102E9E5-27CE-0B98-BB7D-5FDEA00932F3}"/>
              </a:ext>
            </a:extLst>
          </p:cNvPr>
          <p:cNvCxnSpPr>
            <a:cxnSpLocks/>
            <a:stCxn id="22" idx="3"/>
            <a:endCxn id="11" idx="1"/>
          </p:cNvCxnSpPr>
          <p:nvPr/>
        </p:nvCxnSpPr>
        <p:spPr>
          <a:xfrm>
            <a:off x="7519981" y="1945343"/>
            <a:ext cx="1129288" cy="149037"/>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E246975-8150-96C6-5D50-FAD8BBC22886}"/>
              </a:ext>
            </a:extLst>
          </p:cNvPr>
          <p:cNvGrpSpPr/>
          <p:nvPr/>
        </p:nvGrpSpPr>
        <p:grpSpPr>
          <a:xfrm>
            <a:off x="500322" y="1433408"/>
            <a:ext cx="442697" cy="593119"/>
            <a:chOff x="9169674" y="4771047"/>
            <a:chExt cx="325217" cy="435719"/>
          </a:xfrm>
        </p:grpSpPr>
        <p:sp>
          <p:nvSpPr>
            <p:cNvPr id="6" name="Freeform: Shape 5">
              <a:extLst>
                <a:ext uri="{FF2B5EF4-FFF2-40B4-BE49-F238E27FC236}">
                  <a16:creationId xmlns:a16="http://schemas.microsoft.com/office/drawing/2014/main" id="{F2921404-93F3-D72B-1CA7-2FDC6A2A9327}"/>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10" name="Freeform: Shape 9">
              <a:extLst>
                <a:ext uri="{FF2B5EF4-FFF2-40B4-BE49-F238E27FC236}">
                  <a16:creationId xmlns:a16="http://schemas.microsoft.com/office/drawing/2014/main" id="{9C30B5E1-0617-D248-EF92-36CC96B1AE38}"/>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14" name="Freeform: Shape 13">
              <a:extLst>
                <a:ext uri="{FF2B5EF4-FFF2-40B4-BE49-F238E27FC236}">
                  <a16:creationId xmlns:a16="http://schemas.microsoft.com/office/drawing/2014/main" id="{65180763-B880-2C50-2BB4-FB691CB6A8F5}"/>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grpSp>
      <p:grpSp>
        <p:nvGrpSpPr>
          <p:cNvPr id="49" name="Group 48">
            <a:extLst>
              <a:ext uri="{FF2B5EF4-FFF2-40B4-BE49-F238E27FC236}">
                <a16:creationId xmlns:a16="http://schemas.microsoft.com/office/drawing/2014/main" id="{37C4BA50-B15C-7C0F-8F09-EBEE18DC7539}"/>
              </a:ext>
            </a:extLst>
          </p:cNvPr>
          <p:cNvGrpSpPr/>
          <p:nvPr/>
        </p:nvGrpSpPr>
        <p:grpSpPr>
          <a:xfrm>
            <a:off x="438499" y="1337917"/>
            <a:ext cx="527155" cy="683000"/>
            <a:chOff x="9138680" y="4705018"/>
            <a:chExt cx="387262" cy="501748"/>
          </a:xfrm>
        </p:grpSpPr>
        <p:sp>
          <p:nvSpPr>
            <p:cNvPr id="50" name="Freeform: Shape 49">
              <a:extLst>
                <a:ext uri="{FF2B5EF4-FFF2-40B4-BE49-F238E27FC236}">
                  <a16:creationId xmlns:a16="http://schemas.microsoft.com/office/drawing/2014/main" id="{FD50C257-C391-4EF6-00F1-301380DB5FA1}"/>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51" name="Freeform: Shape 50">
              <a:extLst>
                <a:ext uri="{FF2B5EF4-FFF2-40B4-BE49-F238E27FC236}">
                  <a16:creationId xmlns:a16="http://schemas.microsoft.com/office/drawing/2014/main" id="{957D61C1-EFD4-9456-0A7D-B887E15476C0}"/>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53" name="Freeform: Shape 52">
              <a:extLst>
                <a:ext uri="{FF2B5EF4-FFF2-40B4-BE49-F238E27FC236}">
                  <a16:creationId xmlns:a16="http://schemas.microsoft.com/office/drawing/2014/main" id="{AB738561-00D2-4F27-1DAB-E9428F2A3701}"/>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56" name="Freeform: Shape 55">
              <a:extLst>
                <a:ext uri="{FF2B5EF4-FFF2-40B4-BE49-F238E27FC236}">
                  <a16:creationId xmlns:a16="http://schemas.microsoft.com/office/drawing/2014/main" id="{7D5A0108-DADA-8421-72AA-43B62591AC65}"/>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58" name="Freeform: Shape 57">
              <a:extLst>
                <a:ext uri="{FF2B5EF4-FFF2-40B4-BE49-F238E27FC236}">
                  <a16:creationId xmlns:a16="http://schemas.microsoft.com/office/drawing/2014/main" id="{A8472ED7-82A5-D036-5845-67AC24B0F230}"/>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26" name="TextBox 25">
            <a:extLst>
              <a:ext uri="{FF2B5EF4-FFF2-40B4-BE49-F238E27FC236}">
                <a16:creationId xmlns:a16="http://schemas.microsoft.com/office/drawing/2014/main" id="{79EBCE53-8623-72FE-D3B1-942D916ED247}"/>
              </a:ext>
            </a:extLst>
          </p:cNvPr>
          <p:cNvSpPr txBox="1"/>
          <p:nvPr/>
        </p:nvSpPr>
        <p:spPr>
          <a:xfrm>
            <a:off x="8649269" y="4764019"/>
            <a:ext cx="2700000" cy="973477"/>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Select Adherence Club at the bottom according to clinical notes</a:t>
            </a:r>
          </a:p>
        </p:txBody>
      </p:sp>
      <p:cxnSp>
        <p:nvCxnSpPr>
          <p:cNvPr id="33" name="Straight Arrow Connector 32">
            <a:extLst>
              <a:ext uri="{FF2B5EF4-FFF2-40B4-BE49-F238E27FC236}">
                <a16:creationId xmlns:a16="http://schemas.microsoft.com/office/drawing/2014/main" id="{22161942-720E-15F5-C216-0D122086E25F}"/>
              </a:ext>
            </a:extLst>
          </p:cNvPr>
          <p:cNvCxnSpPr>
            <a:cxnSpLocks/>
            <a:stCxn id="20" idx="3"/>
            <a:endCxn id="26" idx="1"/>
          </p:cNvCxnSpPr>
          <p:nvPr/>
        </p:nvCxnSpPr>
        <p:spPr>
          <a:xfrm flipV="1">
            <a:off x="5362800" y="5250758"/>
            <a:ext cx="3286469" cy="910476"/>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5934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BE461-E40C-F813-5922-DB85ADB5F31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998601F-33BB-FC86-69E5-3F8D113E105F}"/>
              </a:ext>
            </a:extLst>
          </p:cNvPr>
          <p:cNvPicPr>
            <a:picLocks noChangeAspect="1"/>
          </p:cNvPicPr>
          <p:nvPr/>
        </p:nvPicPr>
        <p:blipFill>
          <a:blip r:embed="rId2"/>
          <a:stretch>
            <a:fillRect/>
          </a:stretch>
        </p:blipFill>
        <p:spPr>
          <a:xfrm>
            <a:off x="2617551" y="1449863"/>
            <a:ext cx="7823614" cy="3415230"/>
          </a:xfrm>
          <a:prstGeom prst="rect">
            <a:avLst/>
          </a:prstGeom>
        </p:spPr>
      </p:pic>
      <p:sp>
        <p:nvSpPr>
          <p:cNvPr id="2" name="Title 1">
            <a:extLst>
              <a:ext uri="{FF2B5EF4-FFF2-40B4-BE49-F238E27FC236}">
                <a16:creationId xmlns:a16="http://schemas.microsoft.com/office/drawing/2014/main" id="{CD7B0EE0-B6AD-E2D6-4B0E-0DB7335C913F}"/>
              </a:ext>
            </a:extLst>
          </p:cNvPr>
          <p:cNvSpPr>
            <a:spLocks noGrp="1"/>
          </p:cNvSpPr>
          <p:nvPr>
            <p:ph type="title"/>
          </p:nvPr>
        </p:nvSpPr>
        <p:spPr/>
        <p:txBody>
          <a:bodyPr/>
          <a:lstStyle/>
          <a:p>
            <a:r>
              <a:rPr lang="en-ZA"/>
              <a:t>Capture of RPCs Patients in </a:t>
            </a:r>
            <a:r>
              <a:rPr lang="en-ZA" err="1"/>
              <a:t>TIER.Net</a:t>
            </a:r>
            <a:r>
              <a:rPr lang="en-ZA"/>
              <a:t> </a:t>
            </a:r>
            <a:r>
              <a:rPr lang="en-ZA" sz="1800"/>
              <a:t>(cont.)</a:t>
            </a:r>
          </a:p>
        </p:txBody>
      </p:sp>
      <p:sp>
        <p:nvSpPr>
          <p:cNvPr id="4" name="Slide Number Placeholder 3">
            <a:extLst>
              <a:ext uri="{FF2B5EF4-FFF2-40B4-BE49-F238E27FC236}">
                <a16:creationId xmlns:a16="http://schemas.microsoft.com/office/drawing/2014/main" id="{A7415E94-0947-078D-E83F-089789C505F3}"/>
              </a:ext>
            </a:extLst>
          </p:cNvPr>
          <p:cNvSpPr>
            <a:spLocks noGrp="1"/>
          </p:cNvSpPr>
          <p:nvPr>
            <p:ph type="sldNum" sz="quarter" idx="12"/>
          </p:nvPr>
        </p:nvSpPr>
        <p:spPr/>
        <p:txBody>
          <a:bodyPr/>
          <a:lstStyle/>
          <a:p>
            <a:fld id="{C7CC47C4-3C86-4469-BEE5-35560A3665EF}" type="slidenum">
              <a:rPr lang="en-ZA" altLang="en-US" smtClean="0"/>
              <a:pPr/>
              <a:t>103</a:t>
            </a:fld>
            <a:endParaRPr lang="en-ZA" altLang="en-US"/>
          </a:p>
        </p:txBody>
      </p:sp>
      <p:sp>
        <p:nvSpPr>
          <p:cNvPr id="7" name="TextBox 6">
            <a:extLst>
              <a:ext uri="{FF2B5EF4-FFF2-40B4-BE49-F238E27FC236}">
                <a16:creationId xmlns:a16="http://schemas.microsoft.com/office/drawing/2014/main" id="{AD3FEB71-73DE-DE3C-0270-4A2F6C29D2A6}"/>
              </a:ext>
            </a:extLst>
          </p:cNvPr>
          <p:cNvSpPr txBox="1"/>
          <p:nvPr/>
        </p:nvSpPr>
        <p:spPr>
          <a:xfrm>
            <a:off x="530704" y="2027350"/>
            <a:ext cx="2052000" cy="720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a:t>
            </a:r>
          </a:p>
        </p:txBody>
      </p:sp>
      <p:sp>
        <p:nvSpPr>
          <p:cNvPr id="8" name="Oval 7">
            <a:extLst>
              <a:ext uri="{FF2B5EF4-FFF2-40B4-BE49-F238E27FC236}">
                <a16:creationId xmlns:a16="http://schemas.microsoft.com/office/drawing/2014/main" id="{E3C716A5-0935-E065-65D7-3D3D3EAFB74E}"/>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C552CE5-6EF8-F58B-D361-91E3F235EEDD}"/>
              </a:ext>
            </a:extLst>
          </p:cNvPr>
          <p:cNvSpPr txBox="1"/>
          <p:nvPr/>
        </p:nvSpPr>
        <p:spPr>
          <a:xfrm>
            <a:off x="9417500" y="3051170"/>
            <a:ext cx="2628000" cy="432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Visit – 1 Feb 2017 captured</a:t>
            </a:r>
          </a:p>
        </p:txBody>
      </p:sp>
      <p:cxnSp>
        <p:nvCxnSpPr>
          <p:cNvPr id="28" name="Straight Arrow Connector 27">
            <a:extLst>
              <a:ext uri="{FF2B5EF4-FFF2-40B4-BE49-F238E27FC236}">
                <a16:creationId xmlns:a16="http://schemas.microsoft.com/office/drawing/2014/main" id="{FECB38A0-813A-9351-3DA7-156AE9B57AE1}"/>
              </a:ext>
            </a:extLst>
          </p:cNvPr>
          <p:cNvCxnSpPr>
            <a:cxnSpLocks/>
            <a:stCxn id="27" idx="3"/>
            <a:endCxn id="25" idx="1"/>
          </p:cNvCxnSpPr>
          <p:nvPr/>
        </p:nvCxnSpPr>
        <p:spPr>
          <a:xfrm>
            <a:off x="6217959" y="2815248"/>
            <a:ext cx="3199541" cy="451922"/>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A55A6C0-98A8-465D-EA50-BFB090A5AAE4}"/>
              </a:ext>
            </a:extLst>
          </p:cNvPr>
          <p:cNvSpPr txBox="1"/>
          <p:nvPr/>
        </p:nvSpPr>
        <p:spPr>
          <a:xfrm>
            <a:off x="5317959" y="2635248"/>
            <a:ext cx="900000" cy="360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281D050-4E02-132D-8B4E-08581E2E486C}"/>
              </a:ext>
            </a:extLst>
          </p:cNvPr>
          <p:cNvSpPr txBox="1"/>
          <p:nvPr/>
        </p:nvSpPr>
        <p:spPr>
          <a:xfrm>
            <a:off x="2697044" y="4308145"/>
            <a:ext cx="5596079" cy="444195"/>
          </a:xfrm>
          <a:prstGeom prst="rect">
            <a:avLst/>
          </a:prstGeom>
          <a:solidFill>
            <a:schemeClr val="bg1"/>
          </a:solidFill>
          <a:ln>
            <a:noFill/>
          </a:ln>
        </p:spPr>
        <p:txBody>
          <a:bodyPr wrap="square" lIns="252000" tIns="36000" rIns="36000" bIns="36000" anchor="ctr">
            <a:noAutofit/>
          </a:bodyPr>
          <a:lstStyle/>
          <a:p>
            <a:pPr>
              <a:spcBef>
                <a:spcPts val="600"/>
              </a:spcBef>
            </a:pPr>
            <a:r>
              <a:rPr lang="en-GB" sz="1600">
                <a:solidFill>
                  <a:schemeClr val="tx1">
                    <a:lumMod val="65000"/>
                    <a:lumOff val="35000"/>
                  </a:schemeClr>
                </a:solidFill>
                <a:latin typeface="Arial" panose="020B0604020202020204" pitchFamily="34" charset="0"/>
                <a:cs typeface="Arial" panose="020B0604020202020204" pitchFamily="34" charset="0"/>
              </a:rPr>
              <a:t>Patient enrolled in RPCs. </a:t>
            </a:r>
            <a:br>
              <a:rPr lang="en-GB" sz="1600">
                <a:solidFill>
                  <a:schemeClr val="tx1">
                    <a:lumMod val="65000"/>
                    <a:lumOff val="35000"/>
                  </a:schemeClr>
                </a:solidFill>
                <a:latin typeface="Arial" panose="020B0604020202020204" pitchFamily="34" charset="0"/>
                <a:cs typeface="Arial" panose="020B0604020202020204" pitchFamily="34" charset="0"/>
              </a:rPr>
            </a:br>
            <a:r>
              <a:rPr lang="en-GB" sz="1600">
                <a:solidFill>
                  <a:schemeClr val="tx1">
                    <a:lumMod val="65000"/>
                    <a:lumOff val="35000"/>
                  </a:schemeClr>
                </a:solidFill>
                <a:latin typeface="Arial" panose="020B0604020202020204" pitchFamily="34" charset="0"/>
                <a:cs typeface="Arial" panose="020B0604020202020204" pitchFamily="34" charset="0"/>
              </a:rPr>
              <a:t>Collecting meds at 1234RosslynCommunityAC</a:t>
            </a:r>
          </a:p>
        </p:txBody>
      </p:sp>
      <p:sp>
        <p:nvSpPr>
          <p:cNvPr id="19" name="TextBox 18">
            <a:extLst>
              <a:ext uri="{FF2B5EF4-FFF2-40B4-BE49-F238E27FC236}">
                <a16:creationId xmlns:a16="http://schemas.microsoft.com/office/drawing/2014/main" id="{8B005867-A5F7-F146-D981-6848151B55EC}"/>
              </a:ext>
            </a:extLst>
          </p:cNvPr>
          <p:cNvSpPr txBox="1"/>
          <p:nvPr/>
        </p:nvSpPr>
        <p:spPr>
          <a:xfrm>
            <a:off x="6390353" y="2696510"/>
            <a:ext cx="327334" cy="400110"/>
          </a:xfrm>
          <a:prstGeom prst="rect">
            <a:avLst/>
          </a:prstGeom>
          <a:noFill/>
        </p:spPr>
        <p:txBody>
          <a:bodyPr wrap="none" rtlCol="0">
            <a:spAutoFit/>
          </a:bodyPr>
          <a:lstStyle/>
          <a:p>
            <a:r>
              <a:rPr lang="en-ZA" sz="2000" b="1">
                <a:solidFill>
                  <a:srgbClr val="C00000"/>
                </a:solidFill>
                <a:latin typeface="Arial" panose="020B0604020202020204" pitchFamily="34" charset="0"/>
                <a:cs typeface="Arial" panose="020B0604020202020204" pitchFamily="34" charset="0"/>
              </a:rPr>
              <a:t>1</a:t>
            </a:r>
          </a:p>
        </p:txBody>
      </p:sp>
      <p:sp>
        <p:nvSpPr>
          <p:cNvPr id="24" name="TextBox 23">
            <a:extLst>
              <a:ext uri="{FF2B5EF4-FFF2-40B4-BE49-F238E27FC236}">
                <a16:creationId xmlns:a16="http://schemas.microsoft.com/office/drawing/2014/main" id="{9448A005-7C6D-A10B-45F2-141E8DA682C9}"/>
              </a:ext>
            </a:extLst>
          </p:cNvPr>
          <p:cNvSpPr txBox="1"/>
          <p:nvPr/>
        </p:nvSpPr>
        <p:spPr>
          <a:xfrm>
            <a:off x="7251722" y="2696510"/>
            <a:ext cx="327334" cy="400110"/>
          </a:xfrm>
          <a:prstGeom prst="rect">
            <a:avLst/>
          </a:prstGeom>
          <a:noFill/>
        </p:spPr>
        <p:txBody>
          <a:bodyPr wrap="none" rtlCol="0">
            <a:spAutoFit/>
          </a:bodyPr>
          <a:lstStyle/>
          <a:p>
            <a:r>
              <a:rPr lang="en-ZA" sz="2000" b="1">
                <a:solidFill>
                  <a:srgbClr val="C00000"/>
                </a:solidFill>
                <a:latin typeface="Arial" panose="020B0604020202020204" pitchFamily="34" charset="0"/>
                <a:cs typeface="Arial" panose="020B0604020202020204" pitchFamily="34" charset="0"/>
              </a:rPr>
              <a:t>2</a:t>
            </a:r>
          </a:p>
        </p:txBody>
      </p:sp>
      <p:sp>
        <p:nvSpPr>
          <p:cNvPr id="26" name="TextBox 25">
            <a:extLst>
              <a:ext uri="{FF2B5EF4-FFF2-40B4-BE49-F238E27FC236}">
                <a16:creationId xmlns:a16="http://schemas.microsoft.com/office/drawing/2014/main" id="{39049ACD-B4A5-926A-E7D9-161998AED25C}"/>
              </a:ext>
            </a:extLst>
          </p:cNvPr>
          <p:cNvSpPr txBox="1"/>
          <p:nvPr/>
        </p:nvSpPr>
        <p:spPr>
          <a:xfrm>
            <a:off x="2628020" y="3058400"/>
            <a:ext cx="327334" cy="400110"/>
          </a:xfrm>
          <a:prstGeom prst="rect">
            <a:avLst/>
          </a:prstGeom>
          <a:noFill/>
        </p:spPr>
        <p:txBody>
          <a:bodyPr wrap="none" rtlCol="0">
            <a:spAutoFit/>
          </a:bodyPr>
          <a:lstStyle/>
          <a:p>
            <a:r>
              <a:rPr lang="en-ZA" sz="2000" b="1">
                <a:solidFill>
                  <a:srgbClr val="C00000"/>
                </a:solidFill>
                <a:latin typeface="Arial" panose="020B0604020202020204" pitchFamily="34" charset="0"/>
                <a:cs typeface="Arial" panose="020B0604020202020204" pitchFamily="34" charset="0"/>
              </a:rPr>
              <a:t>3</a:t>
            </a:r>
          </a:p>
        </p:txBody>
      </p:sp>
      <p:sp>
        <p:nvSpPr>
          <p:cNvPr id="29" name="TextBox 28">
            <a:extLst>
              <a:ext uri="{FF2B5EF4-FFF2-40B4-BE49-F238E27FC236}">
                <a16:creationId xmlns:a16="http://schemas.microsoft.com/office/drawing/2014/main" id="{ECA8A5F8-AE54-7B02-726C-30814CDBC623}"/>
              </a:ext>
            </a:extLst>
          </p:cNvPr>
          <p:cNvSpPr txBox="1"/>
          <p:nvPr/>
        </p:nvSpPr>
        <p:spPr>
          <a:xfrm>
            <a:off x="3620490" y="3051170"/>
            <a:ext cx="327334" cy="400110"/>
          </a:xfrm>
          <a:prstGeom prst="rect">
            <a:avLst/>
          </a:prstGeom>
          <a:noFill/>
        </p:spPr>
        <p:txBody>
          <a:bodyPr wrap="none" rtlCol="0">
            <a:spAutoFit/>
          </a:bodyPr>
          <a:lstStyle/>
          <a:p>
            <a:r>
              <a:rPr lang="en-ZA" sz="2000" b="1">
                <a:solidFill>
                  <a:srgbClr val="C00000"/>
                </a:solidFill>
                <a:latin typeface="Arial" panose="020B0604020202020204" pitchFamily="34" charset="0"/>
                <a:cs typeface="Arial" panose="020B0604020202020204" pitchFamily="34" charset="0"/>
              </a:rPr>
              <a:t>4</a:t>
            </a:r>
          </a:p>
        </p:txBody>
      </p:sp>
      <p:sp>
        <p:nvSpPr>
          <p:cNvPr id="30" name="TextBox 29">
            <a:extLst>
              <a:ext uri="{FF2B5EF4-FFF2-40B4-BE49-F238E27FC236}">
                <a16:creationId xmlns:a16="http://schemas.microsoft.com/office/drawing/2014/main" id="{1D809E4B-6D3B-1AC1-1A33-0F70811DA779}"/>
              </a:ext>
            </a:extLst>
          </p:cNvPr>
          <p:cNvSpPr txBox="1"/>
          <p:nvPr/>
        </p:nvSpPr>
        <p:spPr>
          <a:xfrm>
            <a:off x="4527608" y="3051170"/>
            <a:ext cx="327334" cy="400110"/>
          </a:xfrm>
          <a:prstGeom prst="rect">
            <a:avLst/>
          </a:prstGeom>
          <a:noFill/>
        </p:spPr>
        <p:txBody>
          <a:bodyPr wrap="none" rtlCol="0">
            <a:spAutoFit/>
          </a:bodyPr>
          <a:lstStyle/>
          <a:p>
            <a:r>
              <a:rPr lang="en-ZA" sz="2000" b="1">
                <a:solidFill>
                  <a:srgbClr val="C00000"/>
                </a:solidFill>
                <a:latin typeface="Arial" panose="020B0604020202020204" pitchFamily="34" charset="0"/>
                <a:cs typeface="Arial" panose="020B0604020202020204" pitchFamily="34" charset="0"/>
              </a:rPr>
              <a:t>5</a:t>
            </a:r>
          </a:p>
        </p:txBody>
      </p:sp>
      <p:sp>
        <p:nvSpPr>
          <p:cNvPr id="31" name="TextBox 30">
            <a:extLst>
              <a:ext uri="{FF2B5EF4-FFF2-40B4-BE49-F238E27FC236}">
                <a16:creationId xmlns:a16="http://schemas.microsoft.com/office/drawing/2014/main" id="{5BC3BABB-581D-43DC-E212-CF247177781E}"/>
              </a:ext>
            </a:extLst>
          </p:cNvPr>
          <p:cNvSpPr txBox="1"/>
          <p:nvPr/>
        </p:nvSpPr>
        <p:spPr>
          <a:xfrm>
            <a:off x="5413461" y="3051170"/>
            <a:ext cx="327334" cy="400110"/>
          </a:xfrm>
          <a:prstGeom prst="rect">
            <a:avLst/>
          </a:prstGeom>
          <a:noFill/>
        </p:spPr>
        <p:txBody>
          <a:bodyPr wrap="none" rtlCol="0">
            <a:spAutoFit/>
          </a:bodyPr>
          <a:lstStyle/>
          <a:p>
            <a:r>
              <a:rPr lang="en-ZA" sz="2000" b="1">
                <a:solidFill>
                  <a:srgbClr val="C00000"/>
                </a:solidFill>
                <a:latin typeface="Arial" panose="020B0604020202020204" pitchFamily="34" charset="0"/>
                <a:cs typeface="Arial" panose="020B0604020202020204" pitchFamily="34" charset="0"/>
              </a:rPr>
              <a:t>6</a:t>
            </a:r>
          </a:p>
        </p:txBody>
      </p:sp>
      <p:sp>
        <p:nvSpPr>
          <p:cNvPr id="40" name="TextBox 39">
            <a:extLst>
              <a:ext uri="{FF2B5EF4-FFF2-40B4-BE49-F238E27FC236}">
                <a16:creationId xmlns:a16="http://schemas.microsoft.com/office/drawing/2014/main" id="{DD5B8933-9A88-51F5-17F9-EBFBC85FA647}"/>
              </a:ext>
            </a:extLst>
          </p:cNvPr>
          <p:cNvSpPr txBox="1"/>
          <p:nvPr/>
        </p:nvSpPr>
        <p:spPr>
          <a:xfrm>
            <a:off x="9417500" y="3598131"/>
            <a:ext cx="2628000" cy="576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Next clinical appointment date recorded as August</a:t>
            </a:r>
          </a:p>
        </p:txBody>
      </p:sp>
      <p:sp>
        <p:nvSpPr>
          <p:cNvPr id="41" name="TextBox 40">
            <a:extLst>
              <a:ext uri="{FF2B5EF4-FFF2-40B4-BE49-F238E27FC236}">
                <a16:creationId xmlns:a16="http://schemas.microsoft.com/office/drawing/2014/main" id="{0C577D2F-5275-53E8-1596-055513E3F9D3}"/>
              </a:ext>
            </a:extLst>
          </p:cNvPr>
          <p:cNvSpPr txBox="1"/>
          <p:nvPr/>
        </p:nvSpPr>
        <p:spPr>
          <a:xfrm>
            <a:off x="5317959" y="2990431"/>
            <a:ext cx="900000" cy="360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12025F55-549D-8FB4-C8D7-AC3313263513}"/>
              </a:ext>
            </a:extLst>
          </p:cNvPr>
          <p:cNvCxnSpPr>
            <a:cxnSpLocks/>
            <a:stCxn id="41" idx="3"/>
            <a:endCxn id="40" idx="1"/>
          </p:cNvCxnSpPr>
          <p:nvPr/>
        </p:nvCxnSpPr>
        <p:spPr>
          <a:xfrm>
            <a:off x="6217959" y="3170431"/>
            <a:ext cx="3199541" cy="715700"/>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6DE6359-EE39-7E96-DE6F-C6BBE64A48BA}"/>
              </a:ext>
            </a:extLst>
          </p:cNvPr>
          <p:cNvSpPr txBox="1"/>
          <p:nvPr/>
        </p:nvSpPr>
        <p:spPr>
          <a:xfrm>
            <a:off x="8913500" y="4354888"/>
            <a:ext cx="3132000" cy="576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Under ‘months ART prescribed’ field – 6 months selected</a:t>
            </a:r>
          </a:p>
        </p:txBody>
      </p:sp>
      <p:sp>
        <p:nvSpPr>
          <p:cNvPr id="50" name="TextBox 49">
            <a:extLst>
              <a:ext uri="{FF2B5EF4-FFF2-40B4-BE49-F238E27FC236}">
                <a16:creationId xmlns:a16="http://schemas.microsoft.com/office/drawing/2014/main" id="{444ADC2E-10EF-B309-E099-DAB85DF41F87}"/>
              </a:ext>
            </a:extLst>
          </p:cNvPr>
          <p:cNvSpPr txBox="1"/>
          <p:nvPr/>
        </p:nvSpPr>
        <p:spPr>
          <a:xfrm>
            <a:off x="5393183" y="3125099"/>
            <a:ext cx="361759" cy="360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967D55F5-50E2-C475-6D64-E302830A5F19}"/>
              </a:ext>
            </a:extLst>
          </p:cNvPr>
          <p:cNvCxnSpPr>
            <a:cxnSpLocks/>
            <a:stCxn id="50" idx="2"/>
            <a:endCxn id="49" idx="1"/>
          </p:cNvCxnSpPr>
          <p:nvPr/>
        </p:nvCxnSpPr>
        <p:spPr>
          <a:xfrm>
            <a:off x="5574063" y="3485099"/>
            <a:ext cx="3339437" cy="1157789"/>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04B4F2B-6D17-3F01-8C6C-9EF97EC7D38E}"/>
              </a:ext>
            </a:extLst>
          </p:cNvPr>
          <p:cNvSpPr txBox="1"/>
          <p:nvPr/>
        </p:nvSpPr>
        <p:spPr>
          <a:xfrm>
            <a:off x="3142140" y="5252241"/>
            <a:ext cx="3492000" cy="756000"/>
          </a:xfrm>
          <a:prstGeom prst="rect">
            <a:avLst/>
          </a:prstGeom>
          <a:solidFill>
            <a:schemeClr val="bg1"/>
          </a:solidFill>
          <a:ln>
            <a:solidFill>
              <a:srgbClr val="C0992A"/>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Treatment notes section capture name of Adherence Club. E.g. 1234 </a:t>
            </a:r>
            <a:r>
              <a:rPr lang="en-GB" sz="1600" err="1">
                <a:solidFill>
                  <a:schemeClr val="tx1">
                    <a:lumMod val="75000"/>
                    <a:lumOff val="25000"/>
                  </a:schemeClr>
                </a:solidFill>
                <a:latin typeface="Arial" panose="020B0604020202020204" pitchFamily="34" charset="0"/>
                <a:cs typeface="Arial" panose="020B0604020202020204" pitchFamily="34" charset="0"/>
              </a:rPr>
              <a:t>RosslynCommunityAC</a:t>
            </a:r>
            <a:endParaRPr lang="en-GB"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4EAC31BF-5ABB-A268-EC8D-474C56F79B66}"/>
              </a:ext>
            </a:extLst>
          </p:cNvPr>
          <p:cNvSpPr txBox="1"/>
          <p:nvPr/>
        </p:nvSpPr>
        <p:spPr>
          <a:xfrm>
            <a:off x="2498651" y="4115579"/>
            <a:ext cx="4778979" cy="756688"/>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4" name="Straight Arrow Connector 53">
            <a:extLst>
              <a:ext uri="{FF2B5EF4-FFF2-40B4-BE49-F238E27FC236}">
                <a16:creationId xmlns:a16="http://schemas.microsoft.com/office/drawing/2014/main" id="{285382AB-AEDE-EEA3-5BC3-C20A646F4619}"/>
              </a:ext>
            </a:extLst>
          </p:cNvPr>
          <p:cNvCxnSpPr>
            <a:cxnSpLocks/>
            <a:stCxn id="53" idx="2"/>
            <a:endCxn id="52" idx="0"/>
          </p:cNvCxnSpPr>
          <p:nvPr/>
        </p:nvCxnSpPr>
        <p:spPr>
          <a:xfrm flipH="1">
            <a:off x="4888140" y="4872267"/>
            <a:ext cx="1" cy="379974"/>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4EA071C-EACC-7BE3-33AE-688326F66E44}"/>
              </a:ext>
            </a:extLst>
          </p:cNvPr>
          <p:cNvGrpSpPr/>
          <p:nvPr/>
        </p:nvGrpSpPr>
        <p:grpSpPr>
          <a:xfrm>
            <a:off x="447961" y="1344350"/>
            <a:ext cx="527155" cy="683000"/>
            <a:chOff x="9138680" y="4705018"/>
            <a:chExt cx="387262" cy="501748"/>
          </a:xfrm>
        </p:grpSpPr>
        <p:sp>
          <p:nvSpPr>
            <p:cNvPr id="5" name="Freeform: Shape 4">
              <a:extLst>
                <a:ext uri="{FF2B5EF4-FFF2-40B4-BE49-F238E27FC236}">
                  <a16:creationId xmlns:a16="http://schemas.microsoft.com/office/drawing/2014/main" id="{3C0768C1-D0A0-0DE9-8CDE-AA4D61AD9C6F}"/>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9" name="Freeform: Shape 8">
              <a:extLst>
                <a:ext uri="{FF2B5EF4-FFF2-40B4-BE49-F238E27FC236}">
                  <a16:creationId xmlns:a16="http://schemas.microsoft.com/office/drawing/2014/main" id="{4467A360-BD10-583F-429A-22AC05A39833}"/>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10" name="Freeform: Shape 9">
              <a:extLst>
                <a:ext uri="{FF2B5EF4-FFF2-40B4-BE49-F238E27FC236}">
                  <a16:creationId xmlns:a16="http://schemas.microsoft.com/office/drawing/2014/main" id="{934BC9D0-BAF8-E148-A81E-75219E46E00C}"/>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11" name="Freeform: Shape 10">
              <a:extLst>
                <a:ext uri="{FF2B5EF4-FFF2-40B4-BE49-F238E27FC236}">
                  <a16:creationId xmlns:a16="http://schemas.microsoft.com/office/drawing/2014/main" id="{7C719479-BB27-6B90-8CC9-E7034A6F00AB}"/>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12" name="Freeform: Shape 11">
              <a:extLst>
                <a:ext uri="{FF2B5EF4-FFF2-40B4-BE49-F238E27FC236}">
                  <a16:creationId xmlns:a16="http://schemas.microsoft.com/office/drawing/2014/main" id="{7ECFA629-C5B2-6BA2-B46E-A164BB552B7C}"/>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14" name="Oval 13">
            <a:extLst>
              <a:ext uri="{FF2B5EF4-FFF2-40B4-BE49-F238E27FC236}">
                <a16:creationId xmlns:a16="http://schemas.microsoft.com/office/drawing/2014/main" id="{EA1BDF84-1589-A023-CD88-2B315673549B}"/>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6351341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4B629-E1FA-7806-5594-144230B80FD5}"/>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B26D35F1-F0E9-BC2F-6748-A9D926D1DB2B}"/>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57E8C7A8-9B4F-4812-01EB-6BA1F21636D1}"/>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7F2BFA64-0442-4A19-EB6C-2FC48E33DF6F}"/>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8390458D-C8D6-3DBB-7C19-031A38A9289A}"/>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Bulk Capturing of Multiple Adherence Clubs in TIER.Net</a:t>
            </a:r>
          </a:p>
        </p:txBody>
      </p:sp>
      <p:pic>
        <p:nvPicPr>
          <p:cNvPr id="2" name="Picture 1">
            <a:extLst>
              <a:ext uri="{FF2B5EF4-FFF2-40B4-BE49-F238E27FC236}">
                <a16:creationId xmlns:a16="http://schemas.microsoft.com/office/drawing/2014/main" id="{4C21D5BD-5C37-F260-E60F-B3997563CFCE}"/>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Tree>
    <p:extLst>
      <p:ext uri="{BB962C8B-B14F-4D97-AF65-F5344CB8AC3E}">
        <p14:creationId xmlns:p14="http://schemas.microsoft.com/office/powerpoint/2010/main" val="28980455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3CFC-85D2-1684-C115-74FDC2F8C66C}"/>
              </a:ext>
            </a:extLst>
          </p:cNvPr>
          <p:cNvSpPr>
            <a:spLocks noGrp="1"/>
          </p:cNvSpPr>
          <p:nvPr>
            <p:ph type="title"/>
          </p:nvPr>
        </p:nvSpPr>
        <p:spPr/>
        <p:txBody>
          <a:bodyPr/>
          <a:lstStyle/>
          <a:p>
            <a:r>
              <a:rPr lang="en-ZA"/>
              <a:t>Bulk Capturing of Adherence Clubs in TIER.Net</a:t>
            </a:r>
          </a:p>
        </p:txBody>
      </p:sp>
      <p:sp>
        <p:nvSpPr>
          <p:cNvPr id="4" name="Slide Number Placeholder 3">
            <a:extLst>
              <a:ext uri="{FF2B5EF4-FFF2-40B4-BE49-F238E27FC236}">
                <a16:creationId xmlns:a16="http://schemas.microsoft.com/office/drawing/2014/main" id="{E7900FD9-47F1-2D1E-FFA9-5D40AA5F5282}"/>
              </a:ext>
            </a:extLst>
          </p:cNvPr>
          <p:cNvSpPr>
            <a:spLocks noGrp="1"/>
          </p:cNvSpPr>
          <p:nvPr>
            <p:ph type="sldNum" sz="quarter" idx="12"/>
          </p:nvPr>
        </p:nvSpPr>
        <p:spPr/>
        <p:txBody>
          <a:bodyPr/>
          <a:lstStyle/>
          <a:p>
            <a:fld id="{C7CC47C4-3C86-4469-BEE5-35560A3665EF}" type="slidenum">
              <a:rPr lang="en-ZA" altLang="en-US" smtClean="0"/>
              <a:pPr/>
              <a:t>105</a:t>
            </a:fld>
            <a:endParaRPr lang="en-ZA" altLang="en-US"/>
          </a:p>
        </p:txBody>
      </p:sp>
      <p:sp>
        <p:nvSpPr>
          <p:cNvPr id="3" name="Content Placeholder 2">
            <a:extLst>
              <a:ext uri="{FF2B5EF4-FFF2-40B4-BE49-F238E27FC236}">
                <a16:creationId xmlns:a16="http://schemas.microsoft.com/office/drawing/2014/main" id="{66C8023F-9677-7FE7-2C11-4CDDDA8A0EDF}"/>
              </a:ext>
            </a:extLst>
          </p:cNvPr>
          <p:cNvSpPr>
            <a:spLocks noGrp="1"/>
          </p:cNvSpPr>
          <p:nvPr>
            <p:ph idx="1"/>
          </p:nvPr>
        </p:nvSpPr>
        <p:spPr>
          <a:xfrm>
            <a:off x="609600" y="1333503"/>
            <a:ext cx="5334000" cy="4324347"/>
          </a:xfrm>
        </p:spPr>
        <p:txBody>
          <a:bodyPr/>
          <a:lstStyle/>
          <a:p>
            <a:pPr>
              <a:lnSpc>
                <a:spcPct val="90000"/>
              </a:lnSpc>
              <a:spcBef>
                <a:spcPts val="300"/>
              </a:spcBef>
              <a:buFont typeface="+mj-lt"/>
              <a:buAutoNum type="arabicPeriod"/>
            </a:pPr>
            <a:r>
              <a:rPr lang="en-GB" sz="1600"/>
              <a:t>In TIER.NET, go to tools &gt;&gt; Bulk Adherence Club Visit Capturing to open the Adherence Club Multi Visit Capture window.</a:t>
            </a:r>
          </a:p>
          <a:p>
            <a:pPr>
              <a:lnSpc>
                <a:spcPct val="90000"/>
              </a:lnSpc>
              <a:spcBef>
                <a:spcPts val="300"/>
              </a:spcBef>
              <a:buFont typeface="+mj-lt"/>
              <a:buAutoNum type="arabicPeriod"/>
            </a:pPr>
            <a:r>
              <a:rPr lang="en-GB" sz="1600"/>
              <a:t>Select the name of the adherence club (ensure this matches the adherence club register).</a:t>
            </a:r>
          </a:p>
          <a:p>
            <a:pPr>
              <a:lnSpc>
                <a:spcPct val="90000"/>
              </a:lnSpc>
              <a:spcBef>
                <a:spcPts val="300"/>
              </a:spcBef>
              <a:buFont typeface="+mj-lt"/>
              <a:buAutoNum type="arabicPeriod"/>
            </a:pPr>
            <a:r>
              <a:rPr lang="en-GB" sz="1600"/>
              <a:t>Select the date of visit as recorded in the register.</a:t>
            </a:r>
          </a:p>
          <a:p>
            <a:pPr>
              <a:lnSpc>
                <a:spcPct val="90000"/>
              </a:lnSpc>
              <a:spcBef>
                <a:spcPts val="300"/>
              </a:spcBef>
              <a:buFont typeface="+mj-lt"/>
              <a:buAutoNum type="arabicPeriod"/>
            </a:pPr>
            <a:r>
              <a:rPr lang="en-GB" sz="1600"/>
              <a:t>Select the date of the next visit as recorded in the register.</a:t>
            </a:r>
          </a:p>
          <a:p>
            <a:pPr>
              <a:lnSpc>
                <a:spcPct val="90000"/>
              </a:lnSpc>
              <a:spcBef>
                <a:spcPts val="300"/>
              </a:spcBef>
              <a:buFont typeface="+mj-lt"/>
              <a:buAutoNum type="arabicPeriod"/>
            </a:pPr>
            <a:r>
              <a:rPr lang="en-GB" sz="1600"/>
              <a:t>Select the type of visit as recorded in the register. </a:t>
            </a:r>
          </a:p>
          <a:p>
            <a:pPr>
              <a:lnSpc>
                <a:spcPct val="90000"/>
              </a:lnSpc>
              <a:spcBef>
                <a:spcPts val="300"/>
              </a:spcBef>
              <a:buFont typeface="+mj-lt"/>
              <a:buAutoNum type="arabicPeriod"/>
            </a:pPr>
            <a:r>
              <a:rPr lang="en-GB" sz="1600"/>
              <a:t>Select “generate” to go to the next section to add adherence club client details.</a:t>
            </a:r>
          </a:p>
          <a:p>
            <a:pPr>
              <a:lnSpc>
                <a:spcPct val="90000"/>
              </a:lnSpc>
              <a:spcBef>
                <a:spcPts val="300"/>
              </a:spcBef>
              <a:buFont typeface="+mj-lt"/>
              <a:buAutoNum type="arabicPeriod"/>
            </a:pPr>
            <a:r>
              <a:rPr lang="en-GB" sz="1600"/>
              <a:t>Search for clients using name, surname, or folder number, and add the clients for the visit on the chosen day.</a:t>
            </a:r>
          </a:p>
          <a:p>
            <a:pPr>
              <a:lnSpc>
                <a:spcPct val="90000"/>
              </a:lnSpc>
              <a:spcBef>
                <a:spcPts val="300"/>
              </a:spcBef>
              <a:buFont typeface="+mj-lt"/>
              <a:buAutoNum type="arabicPeriod"/>
            </a:pPr>
            <a:r>
              <a:rPr lang="en-GB" sz="1600"/>
              <a:t>Select the visit option: </a:t>
            </a:r>
          </a:p>
          <a:p>
            <a:pPr marL="580050" lvl="1" indent="-180000">
              <a:lnSpc>
                <a:spcPct val="90000"/>
              </a:lnSpc>
              <a:spcBef>
                <a:spcPts val="300"/>
              </a:spcBef>
            </a:pPr>
            <a:r>
              <a:rPr lang="en-GB" sz="1600"/>
              <a:t>ATTENDED (if client attended).</a:t>
            </a:r>
          </a:p>
          <a:p>
            <a:pPr marL="580050" lvl="1" indent="-180000">
              <a:lnSpc>
                <a:spcPct val="90000"/>
              </a:lnSpc>
              <a:spcBef>
                <a:spcPts val="300"/>
              </a:spcBef>
            </a:pPr>
            <a:r>
              <a:rPr lang="en-GB" sz="1600"/>
              <a:t>LATE (if client was late or attended at a later date).</a:t>
            </a:r>
          </a:p>
          <a:p>
            <a:pPr marL="580050" lvl="1" indent="-180000">
              <a:lnSpc>
                <a:spcPct val="90000"/>
              </a:lnSpc>
              <a:spcBef>
                <a:spcPts val="300"/>
              </a:spcBef>
            </a:pPr>
            <a:r>
              <a:rPr lang="en-GB" sz="1600"/>
              <a:t>DNA (client did not attend).</a:t>
            </a:r>
          </a:p>
        </p:txBody>
      </p:sp>
      <p:sp>
        <p:nvSpPr>
          <p:cNvPr id="5" name="Content Placeholder 2">
            <a:extLst>
              <a:ext uri="{FF2B5EF4-FFF2-40B4-BE49-F238E27FC236}">
                <a16:creationId xmlns:a16="http://schemas.microsoft.com/office/drawing/2014/main" id="{E8D4F5D2-9C63-2450-74B7-A984A35F564E}"/>
              </a:ext>
            </a:extLst>
          </p:cNvPr>
          <p:cNvSpPr txBox="1">
            <a:spLocks/>
          </p:cNvSpPr>
          <p:nvPr/>
        </p:nvSpPr>
        <p:spPr>
          <a:xfrm>
            <a:off x="6248402" y="1333503"/>
            <a:ext cx="5562598" cy="4992869"/>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300"/>
              </a:spcBef>
              <a:buFont typeface="+mj-lt"/>
              <a:buAutoNum type="arabicPeriod" startAt="9"/>
            </a:pPr>
            <a:r>
              <a:rPr lang="en-GB" sz="1600"/>
              <a:t>Select the outcome or type of visit for the next visit for the client: </a:t>
            </a:r>
          </a:p>
          <a:p>
            <a:pPr marL="580050" lvl="1" indent="-180000">
              <a:lnSpc>
                <a:spcPct val="90000"/>
              </a:lnSpc>
              <a:spcBef>
                <a:spcPts val="300"/>
              </a:spcBef>
            </a:pPr>
            <a:r>
              <a:rPr lang="en-GB" sz="1600"/>
              <a:t>TFOC - Transfer out of Club </a:t>
            </a:r>
          </a:p>
          <a:p>
            <a:pPr marL="580050" lvl="1" indent="-180000">
              <a:lnSpc>
                <a:spcPct val="90000"/>
              </a:lnSpc>
              <a:spcBef>
                <a:spcPts val="300"/>
              </a:spcBef>
            </a:pPr>
            <a:r>
              <a:rPr lang="en-GB" sz="1600"/>
              <a:t>BTF - Back to facility </a:t>
            </a:r>
          </a:p>
          <a:p>
            <a:pPr marL="580050" lvl="1" indent="-180000">
              <a:lnSpc>
                <a:spcPct val="90000"/>
              </a:lnSpc>
              <a:spcBef>
                <a:spcPts val="300"/>
              </a:spcBef>
            </a:pPr>
            <a:r>
              <a:rPr lang="en-GB" sz="1600"/>
              <a:t>TFO - Transferred out to another facility </a:t>
            </a:r>
          </a:p>
          <a:p>
            <a:pPr marL="580050" lvl="1" indent="-180000">
              <a:lnSpc>
                <a:spcPct val="90000"/>
              </a:lnSpc>
              <a:spcBef>
                <a:spcPts val="300"/>
              </a:spcBef>
            </a:pPr>
            <a:r>
              <a:rPr lang="en-GB" sz="1600"/>
              <a:t>RIP - The client has died</a:t>
            </a:r>
          </a:p>
          <a:p>
            <a:pPr>
              <a:lnSpc>
                <a:spcPct val="90000"/>
              </a:lnSpc>
              <a:spcBef>
                <a:spcPts val="300"/>
              </a:spcBef>
              <a:buFont typeface="+mj-lt"/>
              <a:buAutoNum type="arabicPeriod" startAt="9"/>
            </a:pPr>
            <a:r>
              <a:rPr lang="en-GB" sz="1600"/>
              <a:t>If TFOC was selected, select the club within the facility that the patient transferred to.</a:t>
            </a:r>
          </a:p>
          <a:p>
            <a:pPr>
              <a:lnSpc>
                <a:spcPct val="90000"/>
              </a:lnSpc>
              <a:spcBef>
                <a:spcPts val="300"/>
              </a:spcBef>
              <a:buFont typeface="+mj-lt"/>
              <a:buAutoNum type="arabicPeriod" startAt="9"/>
            </a:pPr>
            <a:r>
              <a:rPr lang="en-GB" sz="1600"/>
              <a:t>If TFO was selected, select the facility that the patient transferred to.</a:t>
            </a:r>
          </a:p>
          <a:p>
            <a:pPr>
              <a:lnSpc>
                <a:spcPct val="90000"/>
              </a:lnSpc>
              <a:spcBef>
                <a:spcPts val="300"/>
              </a:spcBef>
              <a:buFont typeface="+mj-lt"/>
              <a:buAutoNum type="arabicPeriod" startAt="9"/>
            </a:pPr>
            <a:r>
              <a:rPr lang="en-GB" sz="1600"/>
              <a:t>Select or confirm the date by clicking on the blank cell below Date (Optional).</a:t>
            </a:r>
          </a:p>
          <a:p>
            <a:pPr>
              <a:lnSpc>
                <a:spcPct val="90000"/>
              </a:lnSpc>
              <a:spcBef>
                <a:spcPts val="300"/>
              </a:spcBef>
              <a:buFont typeface="+mj-lt"/>
              <a:buAutoNum type="arabicPeriod" startAt="9"/>
            </a:pPr>
            <a:r>
              <a:rPr lang="en-GB" sz="1600"/>
              <a:t>Check the Viral Load Requested checkbox, if a viral load was requested (Optional).</a:t>
            </a:r>
          </a:p>
          <a:p>
            <a:pPr>
              <a:lnSpc>
                <a:spcPct val="90000"/>
              </a:lnSpc>
              <a:spcBef>
                <a:spcPts val="300"/>
              </a:spcBef>
              <a:buFont typeface="+mj-lt"/>
              <a:buAutoNum type="arabicPeriod" startAt="9"/>
            </a:pPr>
            <a:r>
              <a:rPr lang="en-GB" sz="1600"/>
              <a:t>Repeat this process for all clients reported in the register.</a:t>
            </a:r>
          </a:p>
          <a:p>
            <a:pPr>
              <a:lnSpc>
                <a:spcPct val="90000"/>
              </a:lnSpc>
              <a:spcBef>
                <a:spcPts val="300"/>
              </a:spcBef>
              <a:buFont typeface="+mj-lt"/>
              <a:buAutoNum type="arabicPeriod" startAt="9"/>
            </a:pPr>
            <a:r>
              <a:rPr lang="en-GB" sz="1600"/>
              <a:t>Remove clients by selecting the client record and clicking remove patient.</a:t>
            </a:r>
          </a:p>
          <a:p>
            <a:pPr>
              <a:lnSpc>
                <a:spcPct val="90000"/>
              </a:lnSpc>
              <a:spcBef>
                <a:spcPts val="300"/>
              </a:spcBef>
              <a:buFont typeface="+mj-lt"/>
              <a:buAutoNum type="arabicPeriod" startAt="9"/>
            </a:pPr>
            <a:r>
              <a:rPr lang="en-GB" sz="1600"/>
              <a:t>Once complete, click save visits. </a:t>
            </a:r>
          </a:p>
          <a:p>
            <a:pPr>
              <a:lnSpc>
                <a:spcPct val="90000"/>
              </a:lnSpc>
              <a:spcBef>
                <a:spcPts val="300"/>
              </a:spcBef>
              <a:buFont typeface="+mj-lt"/>
              <a:buAutoNum type="arabicPeriod" startAt="9"/>
            </a:pPr>
            <a:r>
              <a:rPr lang="en-GB" sz="1600"/>
              <a:t>A pop-up will appear informing you that the visits </a:t>
            </a:r>
            <a:br>
              <a:rPr lang="en-GB" sz="1600"/>
            </a:br>
            <a:r>
              <a:rPr lang="en-GB" sz="1600"/>
              <a:t>were generated successfully.</a:t>
            </a:r>
          </a:p>
          <a:p>
            <a:pPr marL="180000" indent="-180000">
              <a:lnSpc>
                <a:spcPct val="90000"/>
              </a:lnSpc>
              <a:spcBef>
                <a:spcPts val="300"/>
              </a:spcBef>
            </a:pPr>
            <a:endParaRPr lang="en-ZA" sz="1600"/>
          </a:p>
        </p:txBody>
      </p:sp>
      <p:sp>
        <p:nvSpPr>
          <p:cNvPr id="6" name="Arrow: Down 5">
            <a:extLst>
              <a:ext uri="{FF2B5EF4-FFF2-40B4-BE49-F238E27FC236}">
                <a16:creationId xmlns:a16="http://schemas.microsoft.com/office/drawing/2014/main" id="{06ABD4ED-0BC7-E533-FB63-1BD09B013B93}"/>
              </a:ext>
            </a:extLst>
          </p:cNvPr>
          <p:cNvSpPr/>
          <p:nvPr/>
        </p:nvSpPr>
        <p:spPr>
          <a:xfrm>
            <a:off x="278972" y="1541721"/>
            <a:ext cx="301256" cy="4116129"/>
          </a:xfrm>
          <a:prstGeom prst="downArrow">
            <a:avLst/>
          </a:prstGeom>
          <a:solidFill>
            <a:srgbClr val="C0992A"/>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242F9D2B-185E-DDAB-E886-6394074CE197}"/>
              </a:ext>
            </a:extLst>
          </p:cNvPr>
          <p:cNvSpPr>
            <a:spLocks noChangeAspect="1"/>
          </p:cNvSpPr>
          <p:nvPr/>
        </p:nvSpPr>
        <p:spPr>
          <a:xfrm>
            <a:off x="185432" y="1257612"/>
            <a:ext cx="468000" cy="468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A</a:t>
            </a:r>
          </a:p>
        </p:txBody>
      </p:sp>
      <p:sp>
        <p:nvSpPr>
          <p:cNvPr id="8" name="Arrow: Down 7">
            <a:extLst>
              <a:ext uri="{FF2B5EF4-FFF2-40B4-BE49-F238E27FC236}">
                <a16:creationId xmlns:a16="http://schemas.microsoft.com/office/drawing/2014/main" id="{26EE69BA-6192-A150-1BD1-27004ED2BB08}"/>
              </a:ext>
            </a:extLst>
          </p:cNvPr>
          <p:cNvSpPr/>
          <p:nvPr/>
        </p:nvSpPr>
        <p:spPr>
          <a:xfrm>
            <a:off x="5935050" y="1617611"/>
            <a:ext cx="301256" cy="4572000"/>
          </a:xfrm>
          <a:prstGeom prst="downArrow">
            <a:avLst/>
          </a:prstGeom>
          <a:solidFill>
            <a:srgbClr val="C0992A"/>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a:extLst>
              <a:ext uri="{FF2B5EF4-FFF2-40B4-BE49-F238E27FC236}">
                <a16:creationId xmlns:a16="http://schemas.microsoft.com/office/drawing/2014/main" id="{B4D43462-8874-216F-AD22-4BC927E06D63}"/>
              </a:ext>
            </a:extLst>
          </p:cNvPr>
          <p:cNvSpPr>
            <a:spLocks noChangeAspect="1"/>
          </p:cNvSpPr>
          <p:nvPr/>
        </p:nvSpPr>
        <p:spPr>
          <a:xfrm>
            <a:off x="5857552" y="1333503"/>
            <a:ext cx="468000" cy="468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6425470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D533B-7742-3089-96A3-C6FEEBAA392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6DC83FF-1E2E-8D8A-F110-58F06A34FA3B}"/>
              </a:ext>
            </a:extLst>
          </p:cNvPr>
          <p:cNvPicPr>
            <a:picLocks noChangeAspect="1"/>
          </p:cNvPicPr>
          <p:nvPr/>
        </p:nvPicPr>
        <p:blipFill>
          <a:blip r:embed="rId2"/>
          <a:stretch>
            <a:fillRect/>
          </a:stretch>
        </p:blipFill>
        <p:spPr>
          <a:xfrm>
            <a:off x="7501428" y="1345471"/>
            <a:ext cx="1505204" cy="1268810"/>
          </a:xfrm>
          <a:prstGeom prst="rect">
            <a:avLst/>
          </a:prstGeom>
        </p:spPr>
      </p:pic>
      <p:sp>
        <p:nvSpPr>
          <p:cNvPr id="4" name="Slide Number Placeholder 3">
            <a:extLst>
              <a:ext uri="{FF2B5EF4-FFF2-40B4-BE49-F238E27FC236}">
                <a16:creationId xmlns:a16="http://schemas.microsoft.com/office/drawing/2014/main" id="{5F64B598-E689-E8D8-E73E-FDB72171ADA4}"/>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106</a:t>
            </a:fld>
            <a:endParaRPr lang="en-ZA" altLang="en-US"/>
          </a:p>
        </p:txBody>
      </p:sp>
      <p:sp>
        <p:nvSpPr>
          <p:cNvPr id="2" name="Title 1">
            <a:extLst>
              <a:ext uri="{FF2B5EF4-FFF2-40B4-BE49-F238E27FC236}">
                <a16:creationId xmlns:a16="http://schemas.microsoft.com/office/drawing/2014/main" id="{ECFC4C10-8715-0ED6-AF44-B8BEB6CB651A}"/>
              </a:ext>
            </a:extLst>
          </p:cNvPr>
          <p:cNvSpPr>
            <a:spLocks noGrp="1"/>
          </p:cNvSpPr>
          <p:nvPr>
            <p:ph type="title"/>
          </p:nvPr>
        </p:nvSpPr>
        <p:spPr/>
        <p:txBody>
          <a:bodyPr>
            <a:normAutofit/>
          </a:bodyPr>
          <a:lstStyle/>
          <a:p>
            <a:r>
              <a:rPr lang="en-ZA"/>
              <a:t>Bulk Capturing of Adherence Clubs in </a:t>
            </a:r>
            <a:r>
              <a:rPr lang="en-ZA" err="1"/>
              <a:t>TIER.Net</a:t>
            </a:r>
            <a:endParaRPr lang="en-ZA"/>
          </a:p>
        </p:txBody>
      </p:sp>
      <p:sp>
        <p:nvSpPr>
          <p:cNvPr id="7" name="TextBox 6">
            <a:extLst>
              <a:ext uri="{FF2B5EF4-FFF2-40B4-BE49-F238E27FC236}">
                <a16:creationId xmlns:a16="http://schemas.microsoft.com/office/drawing/2014/main" id="{6A5D59E4-52AB-0454-194D-43E643D3156A}"/>
              </a:ext>
            </a:extLst>
          </p:cNvPr>
          <p:cNvSpPr txBox="1"/>
          <p:nvPr/>
        </p:nvSpPr>
        <p:spPr>
          <a:xfrm>
            <a:off x="530704" y="2027350"/>
            <a:ext cx="2052000" cy="720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a:t>
            </a:r>
          </a:p>
        </p:txBody>
      </p:sp>
      <p:sp>
        <p:nvSpPr>
          <p:cNvPr id="8" name="Oval 7">
            <a:extLst>
              <a:ext uri="{FF2B5EF4-FFF2-40B4-BE49-F238E27FC236}">
                <a16:creationId xmlns:a16="http://schemas.microsoft.com/office/drawing/2014/main" id="{5C80637A-0230-7772-A75E-5F0A5DFF938D}"/>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D58EBDD-7BD1-45F2-B14F-6B18BDD91292}"/>
              </a:ext>
            </a:extLst>
          </p:cNvPr>
          <p:cNvGrpSpPr/>
          <p:nvPr/>
        </p:nvGrpSpPr>
        <p:grpSpPr>
          <a:xfrm>
            <a:off x="447961" y="1344350"/>
            <a:ext cx="527155" cy="683000"/>
            <a:chOff x="9138680" y="4705018"/>
            <a:chExt cx="387262" cy="501748"/>
          </a:xfrm>
        </p:grpSpPr>
        <p:sp>
          <p:nvSpPr>
            <p:cNvPr id="5" name="Freeform: Shape 4">
              <a:extLst>
                <a:ext uri="{FF2B5EF4-FFF2-40B4-BE49-F238E27FC236}">
                  <a16:creationId xmlns:a16="http://schemas.microsoft.com/office/drawing/2014/main" id="{6654CD80-AF1A-09E8-22C7-79C7AE48C8BB}"/>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9" name="Freeform: Shape 8">
              <a:extLst>
                <a:ext uri="{FF2B5EF4-FFF2-40B4-BE49-F238E27FC236}">
                  <a16:creationId xmlns:a16="http://schemas.microsoft.com/office/drawing/2014/main" id="{30D55D8E-7907-3CAB-95E8-4E68F41D5331}"/>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10" name="Freeform: Shape 9">
              <a:extLst>
                <a:ext uri="{FF2B5EF4-FFF2-40B4-BE49-F238E27FC236}">
                  <a16:creationId xmlns:a16="http://schemas.microsoft.com/office/drawing/2014/main" id="{9CB17211-BA73-113A-E231-C0B9F1FBE02E}"/>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11" name="Freeform: Shape 10">
              <a:extLst>
                <a:ext uri="{FF2B5EF4-FFF2-40B4-BE49-F238E27FC236}">
                  <a16:creationId xmlns:a16="http://schemas.microsoft.com/office/drawing/2014/main" id="{689A2244-1DD5-758C-D58F-2BADD1BE22F5}"/>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12" name="Freeform: Shape 11">
              <a:extLst>
                <a:ext uri="{FF2B5EF4-FFF2-40B4-BE49-F238E27FC236}">
                  <a16:creationId xmlns:a16="http://schemas.microsoft.com/office/drawing/2014/main" id="{0698E3A5-77B9-EFFC-424F-3898F33A2F99}"/>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14" name="Oval 13">
            <a:extLst>
              <a:ext uri="{FF2B5EF4-FFF2-40B4-BE49-F238E27FC236}">
                <a16:creationId xmlns:a16="http://schemas.microsoft.com/office/drawing/2014/main" id="{AAA59EA1-5D44-94D3-C5D7-F9953A36C1C6}"/>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732DD9DB-1821-55F1-AE0B-19C97C02B05B}"/>
              </a:ext>
            </a:extLst>
          </p:cNvPr>
          <p:cNvSpPr txBox="1"/>
          <p:nvPr/>
        </p:nvSpPr>
        <p:spPr>
          <a:xfrm>
            <a:off x="3139129" y="1301816"/>
            <a:ext cx="3933242" cy="1298421"/>
          </a:xfrm>
          <a:prstGeom prst="rect">
            <a:avLst/>
          </a:prstGeom>
          <a:solidFill>
            <a:schemeClr val="bg1"/>
          </a:solidFill>
          <a:ln>
            <a:solidFill>
              <a:srgbClr val="C0992A"/>
            </a:solidFill>
          </a:ln>
        </p:spPr>
        <p:txBody>
          <a:bodyPr wrap="square" lIns="72000" tIns="72000" rIns="36000" bIns="36000" anchor="t">
            <a:noAutofit/>
          </a:bodyPr>
          <a:lstStyle/>
          <a:p>
            <a:pPr>
              <a:lnSpc>
                <a:spcPct val="90000"/>
              </a:lnSpc>
              <a:spcBef>
                <a:spcPts val="200"/>
              </a:spcBef>
            </a:pPr>
            <a:r>
              <a:rPr lang="en-GB" sz="1500">
                <a:solidFill>
                  <a:schemeClr val="tx1">
                    <a:lumMod val="75000"/>
                    <a:lumOff val="25000"/>
                  </a:schemeClr>
                </a:solidFill>
                <a:latin typeface="Arial" panose="020B0604020202020204" pitchFamily="34" charset="0"/>
                <a:cs typeface="Arial" panose="020B0604020202020204" pitchFamily="34" charset="0"/>
              </a:rPr>
              <a:t>If your facility has many clubs and club patients, you can capture visits in bulk, one adherence club/chronic club at a time.</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Click on Tools &gt;&gt; Bulk Adherence Club Visit Capturing.</a:t>
            </a:r>
          </a:p>
        </p:txBody>
      </p:sp>
      <p:cxnSp>
        <p:nvCxnSpPr>
          <p:cNvPr id="13" name="Straight Arrow Connector 12">
            <a:extLst>
              <a:ext uri="{FF2B5EF4-FFF2-40B4-BE49-F238E27FC236}">
                <a16:creationId xmlns:a16="http://schemas.microsoft.com/office/drawing/2014/main" id="{4C7C8005-702B-E74B-25B0-B3FC3B414B4A}"/>
              </a:ext>
            </a:extLst>
          </p:cNvPr>
          <p:cNvCxnSpPr>
            <a:cxnSpLocks/>
            <a:stCxn id="15" idx="1"/>
            <a:endCxn id="6" idx="3"/>
          </p:cNvCxnSpPr>
          <p:nvPr/>
        </p:nvCxnSpPr>
        <p:spPr>
          <a:xfrm flipH="1" flipV="1">
            <a:off x="7072371" y="1951027"/>
            <a:ext cx="364712" cy="275030"/>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544F6D-AF44-EC37-211D-92BDB91E2EE6}"/>
              </a:ext>
            </a:extLst>
          </p:cNvPr>
          <p:cNvSpPr txBox="1"/>
          <p:nvPr/>
        </p:nvSpPr>
        <p:spPr>
          <a:xfrm>
            <a:off x="7437083" y="2046057"/>
            <a:ext cx="1633894" cy="36000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FBC28F00-78F3-1F52-8010-B3C2E25FAB05}"/>
              </a:ext>
            </a:extLst>
          </p:cNvPr>
          <p:cNvPicPr>
            <a:picLocks noChangeAspect="1"/>
          </p:cNvPicPr>
          <p:nvPr/>
        </p:nvPicPr>
        <p:blipFill>
          <a:blip r:embed="rId3"/>
          <a:stretch>
            <a:fillRect/>
          </a:stretch>
        </p:blipFill>
        <p:spPr>
          <a:xfrm>
            <a:off x="9708725" y="2790825"/>
            <a:ext cx="2399862" cy="1999192"/>
          </a:xfrm>
          <a:prstGeom prst="rect">
            <a:avLst/>
          </a:prstGeom>
        </p:spPr>
      </p:pic>
      <p:sp>
        <p:nvSpPr>
          <p:cNvPr id="30" name="TextBox 29">
            <a:extLst>
              <a:ext uri="{FF2B5EF4-FFF2-40B4-BE49-F238E27FC236}">
                <a16:creationId xmlns:a16="http://schemas.microsoft.com/office/drawing/2014/main" id="{19005B96-A36B-380C-4EEC-D403866E9FC7}"/>
              </a:ext>
            </a:extLst>
          </p:cNvPr>
          <p:cNvSpPr txBox="1"/>
          <p:nvPr/>
        </p:nvSpPr>
        <p:spPr>
          <a:xfrm>
            <a:off x="9708725" y="1349164"/>
            <a:ext cx="2295432" cy="754429"/>
          </a:xfrm>
          <a:prstGeom prst="rect">
            <a:avLst/>
          </a:prstGeom>
          <a:solidFill>
            <a:schemeClr val="bg1"/>
          </a:solidFill>
          <a:ln>
            <a:solidFill>
              <a:srgbClr val="C0992A"/>
            </a:solidFill>
          </a:ln>
        </p:spPr>
        <p:txBody>
          <a:bodyPr wrap="square" lIns="72000" tIns="72000" rIns="36000" bIns="36000" anchor="t">
            <a:noAutofit/>
          </a:bodyPr>
          <a:lstStyle/>
          <a:p>
            <a:pPr>
              <a:lnSpc>
                <a:spcPct val="90000"/>
              </a:lnSpc>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The Adherence Club Multi Visit Capture window will open.</a:t>
            </a:r>
          </a:p>
        </p:txBody>
      </p:sp>
      <p:sp>
        <p:nvSpPr>
          <p:cNvPr id="32" name="TextBox 31">
            <a:extLst>
              <a:ext uri="{FF2B5EF4-FFF2-40B4-BE49-F238E27FC236}">
                <a16:creationId xmlns:a16="http://schemas.microsoft.com/office/drawing/2014/main" id="{32957A58-7ED5-55A1-1FE3-D0B168D11E32}"/>
              </a:ext>
            </a:extLst>
          </p:cNvPr>
          <p:cNvSpPr txBox="1"/>
          <p:nvPr/>
        </p:nvSpPr>
        <p:spPr>
          <a:xfrm>
            <a:off x="9716858" y="4439340"/>
            <a:ext cx="1022024" cy="275821"/>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A2289AC9-7B18-5FFC-A613-F1A3C832F464}"/>
              </a:ext>
            </a:extLst>
          </p:cNvPr>
          <p:cNvCxnSpPr>
            <a:cxnSpLocks/>
            <a:stCxn id="19" idx="0"/>
            <a:endCxn id="30" idx="2"/>
          </p:cNvCxnSpPr>
          <p:nvPr/>
        </p:nvCxnSpPr>
        <p:spPr>
          <a:xfrm flipH="1" flipV="1">
            <a:off x="10856441" y="2103593"/>
            <a:ext cx="52215" cy="687232"/>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61027AC-1358-45BC-0FD2-70421F63FB8F}"/>
              </a:ext>
            </a:extLst>
          </p:cNvPr>
          <p:cNvSpPr>
            <a:spLocks noChangeAspect="1"/>
          </p:cNvSpPr>
          <p:nvPr/>
        </p:nvSpPr>
        <p:spPr>
          <a:xfrm>
            <a:off x="2794304" y="1121816"/>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1</a:t>
            </a:r>
          </a:p>
        </p:txBody>
      </p:sp>
      <p:sp>
        <p:nvSpPr>
          <p:cNvPr id="45" name="Oval 44">
            <a:extLst>
              <a:ext uri="{FF2B5EF4-FFF2-40B4-BE49-F238E27FC236}">
                <a16:creationId xmlns:a16="http://schemas.microsoft.com/office/drawing/2014/main" id="{8E0E5582-0AFB-2FF4-5C01-A284A39E73E3}"/>
              </a:ext>
            </a:extLst>
          </p:cNvPr>
          <p:cNvSpPr>
            <a:spLocks noChangeAspect="1"/>
          </p:cNvSpPr>
          <p:nvPr/>
        </p:nvSpPr>
        <p:spPr>
          <a:xfrm>
            <a:off x="9442791" y="1121816"/>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36000" bIns="3600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2</a:t>
            </a:r>
          </a:p>
        </p:txBody>
      </p:sp>
      <p:sp>
        <p:nvSpPr>
          <p:cNvPr id="51" name="TextBox 50">
            <a:extLst>
              <a:ext uri="{FF2B5EF4-FFF2-40B4-BE49-F238E27FC236}">
                <a16:creationId xmlns:a16="http://schemas.microsoft.com/office/drawing/2014/main" id="{586F3747-4999-F350-A58E-F70D2EB061B7}"/>
              </a:ext>
            </a:extLst>
          </p:cNvPr>
          <p:cNvSpPr txBox="1"/>
          <p:nvPr/>
        </p:nvSpPr>
        <p:spPr>
          <a:xfrm>
            <a:off x="9802792" y="5258205"/>
            <a:ext cx="2295432" cy="970651"/>
          </a:xfrm>
          <a:prstGeom prst="rect">
            <a:avLst/>
          </a:prstGeom>
          <a:solidFill>
            <a:schemeClr val="bg1"/>
          </a:solidFill>
          <a:ln>
            <a:solidFill>
              <a:srgbClr val="C0992A"/>
            </a:solidFill>
          </a:ln>
        </p:spPr>
        <p:txBody>
          <a:bodyPr wrap="square" lIns="72000" tIns="72000" rIns="36000" bIns="36000" anchor="t">
            <a:noAutofit/>
          </a:bodyPr>
          <a:lstStyle/>
          <a:p>
            <a:pPr>
              <a:lnSpc>
                <a:spcPct val="90000"/>
              </a:lnSpc>
              <a:spcBef>
                <a:spcPts val="600"/>
              </a:spcBef>
            </a:pPr>
            <a:r>
              <a:rPr lang="en-GB" sz="1500">
                <a:solidFill>
                  <a:schemeClr val="tx1">
                    <a:lumMod val="75000"/>
                    <a:lumOff val="25000"/>
                  </a:schemeClr>
                </a:solidFill>
                <a:latin typeface="Arial" panose="020B0604020202020204" pitchFamily="34" charset="0"/>
                <a:cs typeface="Arial" panose="020B0604020202020204" pitchFamily="34" charset="0"/>
              </a:rPr>
              <a:t>To add patients to the list select Add Patients. The patient Lookup window will appear.</a:t>
            </a:r>
          </a:p>
        </p:txBody>
      </p:sp>
      <p:sp>
        <p:nvSpPr>
          <p:cNvPr id="52" name="Oval 51">
            <a:extLst>
              <a:ext uri="{FF2B5EF4-FFF2-40B4-BE49-F238E27FC236}">
                <a16:creationId xmlns:a16="http://schemas.microsoft.com/office/drawing/2014/main" id="{4EBFA630-4E27-D783-0DE6-5BC6090DF12B}"/>
              </a:ext>
            </a:extLst>
          </p:cNvPr>
          <p:cNvSpPr>
            <a:spLocks noChangeAspect="1"/>
          </p:cNvSpPr>
          <p:nvPr/>
        </p:nvSpPr>
        <p:spPr>
          <a:xfrm>
            <a:off x="9536858" y="5030857"/>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36000" bIns="3600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3</a:t>
            </a:r>
          </a:p>
        </p:txBody>
      </p:sp>
      <p:cxnSp>
        <p:nvCxnSpPr>
          <p:cNvPr id="57" name="Straight Arrow Connector 56">
            <a:extLst>
              <a:ext uri="{FF2B5EF4-FFF2-40B4-BE49-F238E27FC236}">
                <a16:creationId xmlns:a16="http://schemas.microsoft.com/office/drawing/2014/main" id="{5D28A428-4B8C-5E24-DCCC-C5B97D79FC9E}"/>
              </a:ext>
            </a:extLst>
          </p:cNvPr>
          <p:cNvCxnSpPr>
            <a:cxnSpLocks/>
            <a:stCxn id="32" idx="2"/>
            <a:endCxn id="51" idx="0"/>
          </p:cNvCxnSpPr>
          <p:nvPr/>
        </p:nvCxnSpPr>
        <p:spPr>
          <a:xfrm>
            <a:off x="10227870" y="4715161"/>
            <a:ext cx="722638" cy="54304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6B779B3-D000-0539-A581-F9463778C2CD}"/>
              </a:ext>
            </a:extLst>
          </p:cNvPr>
          <p:cNvSpPr txBox="1"/>
          <p:nvPr/>
        </p:nvSpPr>
        <p:spPr>
          <a:xfrm>
            <a:off x="5561307" y="3117123"/>
            <a:ext cx="3703899" cy="1196903"/>
          </a:xfrm>
          <a:prstGeom prst="rect">
            <a:avLst/>
          </a:prstGeom>
          <a:solidFill>
            <a:schemeClr val="bg1"/>
          </a:solidFill>
          <a:ln>
            <a:solidFill>
              <a:srgbClr val="C0992A"/>
            </a:solidFill>
          </a:ln>
        </p:spPr>
        <p:txBody>
          <a:bodyPr wrap="square" lIns="72000" tIns="72000" rIns="36000" bIns="36000" anchor="t">
            <a:noAutofit/>
          </a:bodyPr>
          <a:lstStyle/>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Search for, and add, the patient for the visit on the chosen day.</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Double-click on the patient record that appears in the grid, to add them to the visit list</a:t>
            </a:r>
          </a:p>
        </p:txBody>
      </p:sp>
      <p:sp>
        <p:nvSpPr>
          <p:cNvPr id="62" name="Oval 61">
            <a:extLst>
              <a:ext uri="{FF2B5EF4-FFF2-40B4-BE49-F238E27FC236}">
                <a16:creationId xmlns:a16="http://schemas.microsoft.com/office/drawing/2014/main" id="{74633EB7-42B2-237F-D711-98C96AA52C65}"/>
              </a:ext>
            </a:extLst>
          </p:cNvPr>
          <p:cNvSpPr>
            <a:spLocks noChangeAspect="1"/>
          </p:cNvSpPr>
          <p:nvPr/>
        </p:nvSpPr>
        <p:spPr>
          <a:xfrm>
            <a:off x="5295374" y="2889774"/>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36000" bIns="3600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4</a:t>
            </a:r>
          </a:p>
        </p:txBody>
      </p:sp>
      <p:pic>
        <p:nvPicPr>
          <p:cNvPr id="64" name="Picture 63">
            <a:extLst>
              <a:ext uri="{FF2B5EF4-FFF2-40B4-BE49-F238E27FC236}">
                <a16:creationId xmlns:a16="http://schemas.microsoft.com/office/drawing/2014/main" id="{73E8627B-A69F-7DB0-C326-BDCBA519B437}"/>
              </a:ext>
            </a:extLst>
          </p:cNvPr>
          <p:cNvPicPr>
            <a:picLocks noChangeAspect="1"/>
          </p:cNvPicPr>
          <p:nvPr/>
        </p:nvPicPr>
        <p:blipFill>
          <a:blip r:embed="rId4"/>
          <a:stretch>
            <a:fillRect/>
          </a:stretch>
        </p:blipFill>
        <p:spPr>
          <a:xfrm>
            <a:off x="5521396" y="4429056"/>
            <a:ext cx="3743810" cy="2293083"/>
          </a:xfrm>
          <a:prstGeom prst="rect">
            <a:avLst/>
          </a:prstGeom>
        </p:spPr>
      </p:pic>
      <p:sp>
        <p:nvSpPr>
          <p:cNvPr id="65" name="TextBox 64">
            <a:extLst>
              <a:ext uri="{FF2B5EF4-FFF2-40B4-BE49-F238E27FC236}">
                <a16:creationId xmlns:a16="http://schemas.microsoft.com/office/drawing/2014/main" id="{FCE951E6-F176-0536-2A14-2ABDC14744C7}"/>
              </a:ext>
            </a:extLst>
          </p:cNvPr>
          <p:cNvSpPr txBox="1"/>
          <p:nvPr/>
        </p:nvSpPr>
        <p:spPr>
          <a:xfrm>
            <a:off x="5561306" y="6230677"/>
            <a:ext cx="3663987" cy="44449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7CA51D26-EBB7-F739-598A-ABFCE2D4F4F3}"/>
              </a:ext>
            </a:extLst>
          </p:cNvPr>
          <p:cNvCxnSpPr>
            <a:cxnSpLocks/>
            <a:endCxn id="61" idx="2"/>
          </p:cNvCxnSpPr>
          <p:nvPr/>
        </p:nvCxnSpPr>
        <p:spPr>
          <a:xfrm flipV="1">
            <a:off x="7393300" y="4314026"/>
            <a:ext cx="19957" cy="1884752"/>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538A1790-AFBD-6EDB-D74F-BF8AE0769665}"/>
              </a:ext>
            </a:extLst>
          </p:cNvPr>
          <p:cNvPicPr>
            <a:picLocks noChangeAspect="1"/>
          </p:cNvPicPr>
          <p:nvPr/>
        </p:nvPicPr>
        <p:blipFill>
          <a:blip r:embed="rId5"/>
          <a:stretch>
            <a:fillRect/>
          </a:stretch>
        </p:blipFill>
        <p:spPr>
          <a:xfrm>
            <a:off x="373796" y="4624181"/>
            <a:ext cx="4261999" cy="2023654"/>
          </a:xfrm>
          <a:prstGeom prst="rect">
            <a:avLst/>
          </a:prstGeom>
        </p:spPr>
      </p:pic>
      <p:sp>
        <p:nvSpPr>
          <p:cNvPr id="75" name="TextBox 74">
            <a:extLst>
              <a:ext uri="{FF2B5EF4-FFF2-40B4-BE49-F238E27FC236}">
                <a16:creationId xmlns:a16="http://schemas.microsoft.com/office/drawing/2014/main" id="{7FCCFBAC-46F4-A077-1A92-046F7885167F}"/>
              </a:ext>
            </a:extLst>
          </p:cNvPr>
          <p:cNvSpPr txBox="1"/>
          <p:nvPr/>
        </p:nvSpPr>
        <p:spPr>
          <a:xfrm>
            <a:off x="373796" y="3011728"/>
            <a:ext cx="4529595" cy="1479802"/>
          </a:xfrm>
          <a:prstGeom prst="rect">
            <a:avLst/>
          </a:prstGeom>
          <a:solidFill>
            <a:schemeClr val="bg1"/>
          </a:solidFill>
          <a:ln>
            <a:solidFill>
              <a:srgbClr val="C0992A"/>
            </a:solidFill>
          </a:ln>
        </p:spPr>
        <p:txBody>
          <a:bodyPr wrap="square" lIns="72000" tIns="72000" rIns="36000" bIns="36000" anchor="t">
            <a:noAutofit/>
          </a:bodyPr>
          <a:lstStyle/>
          <a:p>
            <a:pPr>
              <a:lnSpc>
                <a:spcPct val="90000"/>
              </a:lnSpc>
              <a:spcBef>
                <a:spcPts val="200"/>
              </a:spcBef>
            </a:pPr>
            <a:r>
              <a:rPr lang="en-GB" sz="1500">
                <a:solidFill>
                  <a:schemeClr val="tx1">
                    <a:lumMod val="75000"/>
                    <a:lumOff val="25000"/>
                  </a:schemeClr>
                </a:solidFill>
                <a:latin typeface="Arial" panose="020B0604020202020204" pitchFamily="34" charset="0"/>
                <a:cs typeface="Arial" panose="020B0604020202020204" pitchFamily="34" charset="0"/>
              </a:rPr>
              <a:t>Select one of the following from the This Visit drop-down list: </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Attended - the patient attended this visit </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Late - the patient was late for this visit and did attend on another date after the specified date. </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DNA - the patient did not attend the visit.</a:t>
            </a:r>
          </a:p>
        </p:txBody>
      </p:sp>
      <p:sp>
        <p:nvSpPr>
          <p:cNvPr id="76" name="Oval 75">
            <a:extLst>
              <a:ext uri="{FF2B5EF4-FFF2-40B4-BE49-F238E27FC236}">
                <a16:creationId xmlns:a16="http://schemas.microsoft.com/office/drawing/2014/main" id="{B2CE1143-458E-BE33-1555-D08FD315FCC8}"/>
              </a:ext>
            </a:extLst>
          </p:cNvPr>
          <p:cNvSpPr>
            <a:spLocks noChangeAspect="1"/>
          </p:cNvSpPr>
          <p:nvPr/>
        </p:nvSpPr>
        <p:spPr>
          <a:xfrm>
            <a:off x="107863" y="2784379"/>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tIns="72000" rIns="36000" bIns="3600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id="{469C9882-E07F-2734-95CA-244FEA0DA8C8}"/>
              </a:ext>
            </a:extLst>
          </p:cNvPr>
          <p:cNvSpPr txBox="1"/>
          <p:nvPr/>
        </p:nvSpPr>
        <p:spPr>
          <a:xfrm>
            <a:off x="1252440" y="6021441"/>
            <a:ext cx="1054825" cy="653725"/>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78" name="Straight Arrow Connector 77">
            <a:extLst>
              <a:ext uri="{FF2B5EF4-FFF2-40B4-BE49-F238E27FC236}">
                <a16:creationId xmlns:a16="http://schemas.microsoft.com/office/drawing/2014/main" id="{FE46436A-B4A6-6809-1430-F51E8D5C0641}"/>
              </a:ext>
            </a:extLst>
          </p:cNvPr>
          <p:cNvCxnSpPr>
            <a:cxnSpLocks/>
            <a:stCxn id="77" idx="0"/>
            <a:endCxn id="75" idx="2"/>
          </p:cNvCxnSpPr>
          <p:nvPr/>
        </p:nvCxnSpPr>
        <p:spPr>
          <a:xfrm flipV="1">
            <a:off x="1779853" y="4491530"/>
            <a:ext cx="858741" cy="1529911"/>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7835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3E466-5B6D-EFAB-C251-DD6697B0B493}"/>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9AF028E-8D85-F34C-F4CF-0E0B5CEEAA1E}"/>
              </a:ext>
            </a:extLst>
          </p:cNvPr>
          <p:cNvPicPr>
            <a:picLocks noChangeAspect="1"/>
          </p:cNvPicPr>
          <p:nvPr/>
        </p:nvPicPr>
        <p:blipFill>
          <a:blip r:embed="rId3"/>
          <a:stretch>
            <a:fillRect/>
          </a:stretch>
        </p:blipFill>
        <p:spPr>
          <a:xfrm>
            <a:off x="8950931" y="1183624"/>
            <a:ext cx="3094554" cy="1538584"/>
          </a:xfrm>
          <a:prstGeom prst="rect">
            <a:avLst/>
          </a:prstGeom>
        </p:spPr>
      </p:pic>
      <p:pic>
        <p:nvPicPr>
          <p:cNvPr id="61" name="Picture 60">
            <a:extLst>
              <a:ext uri="{FF2B5EF4-FFF2-40B4-BE49-F238E27FC236}">
                <a16:creationId xmlns:a16="http://schemas.microsoft.com/office/drawing/2014/main" id="{0368F05E-3EA9-EFC3-BB3A-3D265A21088D}"/>
              </a:ext>
            </a:extLst>
          </p:cNvPr>
          <p:cNvPicPr>
            <a:picLocks noChangeAspect="1"/>
          </p:cNvPicPr>
          <p:nvPr/>
        </p:nvPicPr>
        <p:blipFill>
          <a:blip r:embed="rId4"/>
          <a:stretch>
            <a:fillRect/>
          </a:stretch>
        </p:blipFill>
        <p:spPr>
          <a:xfrm>
            <a:off x="1659976" y="4866752"/>
            <a:ext cx="3121696" cy="1106089"/>
          </a:xfrm>
          <a:prstGeom prst="rect">
            <a:avLst/>
          </a:prstGeom>
        </p:spPr>
      </p:pic>
      <p:sp>
        <p:nvSpPr>
          <p:cNvPr id="4" name="Slide Number Placeholder 3">
            <a:extLst>
              <a:ext uri="{FF2B5EF4-FFF2-40B4-BE49-F238E27FC236}">
                <a16:creationId xmlns:a16="http://schemas.microsoft.com/office/drawing/2014/main" id="{5F698DFE-9D61-735A-5BA6-39B82E3CFF66}"/>
              </a:ext>
            </a:extLst>
          </p:cNvPr>
          <p:cNvSpPr>
            <a:spLocks noGrp="1"/>
          </p:cNvSpPr>
          <p:nvPr>
            <p:ph type="sldNum" sz="quarter" idx="4"/>
          </p:nvPr>
        </p:nvSpPr>
        <p:spPr/>
        <p:txBody>
          <a:bodyPr/>
          <a:lstStyle/>
          <a:p>
            <a:fld id="{C7CC47C4-3C86-4469-BEE5-35560A3665EF}" type="slidenum">
              <a:rPr lang="en-ZA" altLang="en-US" smtClean="0"/>
              <a:pPr/>
              <a:t>107</a:t>
            </a:fld>
            <a:endParaRPr lang="en-ZA" altLang="en-US"/>
          </a:p>
        </p:txBody>
      </p:sp>
      <p:sp>
        <p:nvSpPr>
          <p:cNvPr id="2" name="Title 1">
            <a:extLst>
              <a:ext uri="{FF2B5EF4-FFF2-40B4-BE49-F238E27FC236}">
                <a16:creationId xmlns:a16="http://schemas.microsoft.com/office/drawing/2014/main" id="{C80A3CB5-AC66-7A16-7022-956FA8176E4B}"/>
              </a:ext>
            </a:extLst>
          </p:cNvPr>
          <p:cNvSpPr>
            <a:spLocks noGrp="1"/>
          </p:cNvSpPr>
          <p:nvPr>
            <p:ph type="title"/>
          </p:nvPr>
        </p:nvSpPr>
        <p:spPr/>
        <p:txBody>
          <a:bodyPr/>
          <a:lstStyle/>
          <a:p>
            <a:r>
              <a:rPr lang="en-ZA"/>
              <a:t>Bulk Capturing of Adherence Clubs in </a:t>
            </a:r>
            <a:r>
              <a:rPr lang="en-ZA" err="1"/>
              <a:t>TIER.Net</a:t>
            </a:r>
            <a:r>
              <a:rPr lang="en-ZA"/>
              <a:t> </a:t>
            </a:r>
            <a:r>
              <a:rPr lang="en-ZA" sz="1800"/>
              <a:t>(cont.)</a:t>
            </a:r>
          </a:p>
        </p:txBody>
      </p:sp>
      <p:sp>
        <p:nvSpPr>
          <p:cNvPr id="7" name="TextBox 6">
            <a:extLst>
              <a:ext uri="{FF2B5EF4-FFF2-40B4-BE49-F238E27FC236}">
                <a16:creationId xmlns:a16="http://schemas.microsoft.com/office/drawing/2014/main" id="{797C71EF-CC9A-F053-58B0-1B5033C8F79A}"/>
              </a:ext>
            </a:extLst>
          </p:cNvPr>
          <p:cNvSpPr txBox="1"/>
          <p:nvPr/>
        </p:nvSpPr>
        <p:spPr>
          <a:xfrm>
            <a:off x="530704" y="2027350"/>
            <a:ext cx="2052000" cy="720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a:t>
            </a:r>
          </a:p>
        </p:txBody>
      </p:sp>
      <p:sp>
        <p:nvSpPr>
          <p:cNvPr id="8" name="Oval 7">
            <a:extLst>
              <a:ext uri="{FF2B5EF4-FFF2-40B4-BE49-F238E27FC236}">
                <a16:creationId xmlns:a16="http://schemas.microsoft.com/office/drawing/2014/main" id="{D36E27AE-1EBE-290D-70B6-441EE022A095}"/>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B67DA0B2-10F4-29F7-B663-5127C768F15F}"/>
              </a:ext>
            </a:extLst>
          </p:cNvPr>
          <p:cNvGrpSpPr/>
          <p:nvPr/>
        </p:nvGrpSpPr>
        <p:grpSpPr>
          <a:xfrm>
            <a:off x="447961" y="1344350"/>
            <a:ext cx="527155" cy="683000"/>
            <a:chOff x="9138680" y="4705018"/>
            <a:chExt cx="387262" cy="501748"/>
          </a:xfrm>
        </p:grpSpPr>
        <p:sp>
          <p:nvSpPr>
            <p:cNvPr id="5" name="Freeform: Shape 4">
              <a:extLst>
                <a:ext uri="{FF2B5EF4-FFF2-40B4-BE49-F238E27FC236}">
                  <a16:creationId xmlns:a16="http://schemas.microsoft.com/office/drawing/2014/main" id="{778E07C5-CB81-AAB7-FC9E-F13EF49FE01E}"/>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9" name="Freeform: Shape 8">
              <a:extLst>
                <a:ext uri="{FF2B5EF4-FFF2-40B4-BE49-F238E27FC236}">
                  <a16:creationId xmlns:a16="http://schemas.microsoft.com/office/drawing/2014/main" id="{63E467DB-0CD2-6FFC-9EA6-D61083133B1D}"/>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10" name="Freeform: Shape 9">
              <a:extLst>
                <a:ext uri="{FF2B5EF4-FFF2-40B4-BE49-F238E27FC236}">
                  <a16:creationId xmlns:a16="http://schemas.microsoft.com/office/drawing/2014/main" id="{FC3F5524-CABC-65A4-271A-CC3D1944E353}"/>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11" name="Freeform: Shape 10">
              <a:extLst>
                <a:ext uri="{FF2B5EF4-FFF2-40B4-BE49-F238E27FC236}">
                  <a16:creationId xmlns:a16="http://schemas.microsoft.com/office/drawing/2014/main" id="{486D2B83-7D02-ABE4-6EE2-8DDEDF626961}"/>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12" name="Freeform: Shape 11">
              <a:extLst>
                <a:ext uri="{FF2B5EF4-FFF2-40B4-BE49-F238E27FC236}">
                  <a16:creationId xmlns:a16="http://schemas.microsoft.com/office/drawing/2014/main" id="{CA80F501-0FE0-4BD8-D76C-970890B48F17}"/>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14" name="Oval 13">
            <a:extLst>
              <a:ext uri="{FF2B5EF4-FFF2-40B4-BE49-F238E27FC236}">
                <a16:creationId xmlns:a16="http://schemas.microsoft.com/office/drawing/2014/main" id="{1D4EAB20-DE21-8C9A-A22E-74AE6A6A66C1}"/>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a:extLst>
              <a:ext uri="{FF2B5EF4-FFF2-40B4-BE49-F238E27FC236}">
                <a16:creationId xmlns:a16="http://schemas.microsoft.com/office/drawing/2014/main" id="{B8741C3F-F3DE-7CC4-40B6-DDCCEF4DC4E7}"/>
              </a:ext>
            </a:extLst>
          </p:cNvPr>
          <p:cNvPicPr>
            <a:picLocks noChangeAspect="1"/>
          </p:cNvPicPr>
          <p:nvPr/>
        </p:nvPicPr>
        <p:blipFill>
          <a:blip r:embed="rId5"/>
          <a:stretch>
            <a:fillRect/>
          </a:stretch>
        </p:blipFill>
        <p:spPr>
          <a:xfrm>
            <a:off x="8449181" y="5762967"/>
            <a:ext cx="3586875" cy="824291"/>
          </a:xfrm>
          <a:prstGeom prst="rect">
            <a:avLst/>
          </a:prstGeom>
        </p:spPr>
      </p:pic>
      <p:sp>
        <p:nvSpPr>
          <p:cNvPr id="32" name="TextBox 31">
            <a:extLst>
              <a:ext uri="{FF2B5EF4-FFF2-40B4-BE49-F238E27FC236}">
                <a16:creationId xmlns:a16="http://schemas.microsoft.com/office/drawing/2014/main" id="{0526616F-7A29-D578-D370-0A2382E000DF}"/>
              </a:ext>
            </a:extLst>
          </p:cNvPr>
          <p:cNvSpPr txBox="1"/>
          <p:nvPr/>
        </p:nvSpPr>
        <p:spPr>
          <a:xfrm>
            <a:off x="2852045" y="1319010"/>
            <a:ext cx="6004872" cy="1315811"/>
          </a:xfrm>
          <a:prstGeom prst="rect">
            <a:avLst/>
          </a:prstGeom>
          <a:solidFill>
            <a:schemeClr val="bg1"/>
          </a:solidFill>
          <a:ln>
            <a:solidFill>
              <a:srgbClr val="C0992A"/>
            </a:solidFill>
          </a:ln>
        </p:spPr>
        <p:txBody>
          <a:bodyPr wrap="square" lIns="72000" tIns="72000" rIns="36000" bIns="36000" anchor="t">
            <a:noAutofit/>
          </a:bodyPr>
          <a:lstStyle/>
          <a:p>
            <a:pPr>
              <a:lnSpc>
                <a:spcPct val="90000"/>
              </a:lnSpc>
              <a:spcBef>
                <a:spcPts val="200"/>
              </a:spcBef>
            </a:pPr>
            <a:r>
              <a:rPr lang="en-GB" sz="1500">
                <a:solidFill>
                  <a:schemeClr val="tx1">
                    <a:lumMod val="75000"/>
                    <a:lumOff val="25000"/>
                  </a:schemeClr>
                </a:solidFill>
                <a:latin typeface="Arial" panose="020B0604020202020204" pitchFamily="34" charset="0"/>
                <a:cs typeface="Arial" panose="020B0604020202020204" pitchFamily="34" charset="0"/>
              </a:rPr>
              <a:t>Select the outcome or type of visit for the next visit for the patient:</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TFOC - Transfer out of Club </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BTF - Back to facility</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TFO - Transferred out to another facility</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RIP - The patient has died.</a:t>
            </a:r>
          </a:p>
        </p:txBody>
      </p:sp>
      <p:cxnSp>
        <p:nvCxnSpPr>
          <p:cNvPr id="33" name="Straight Arrow Connector 32">
            <a:extLst>
              <a:ext uri="{FF2B5EF4-FFF2-40B4-BE49-F238E27FC236}">
                <a16:creationId xmlns:a16="http://schemas.microsoft.com/office/drawing/2014/main" id="{7AB8015D-2B6A-2D33-9A42-C417D42E04EA}"/>
              </a:ext>
            </a:extLst>
          </p:cNvPr>
          <p:cNvCxnSpPr>
            <a:cxnSpLocks/>
            <a:stCxn id="34" idx="1"/>
            <a:endCxn id="32" idx="3"/>
          </p:cNvCxnSpPr>
          <p:nvPr/>
        </p:nvCxnSpPr>
        <p:spPr>
          <a:xfrm flipH="1" flipV="1">
            <a:off x="8856917" y="1976916"/>
            <a:ext cx="1178033" cy="453097"/>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D85E845-3532-ADF2-7D3D-90BB44079512}"/>
              </a:ext>
            </a:extLst>
          </p:cNvPr>
          <p:cNvSpPr txBox="1"/>
          <p:nvPr/>
        </p:nvSpPr>
        <p:spPr>
          <a:xfrm>
            <a:off x="10034950" y="2131143"/>
            <a:ext cx="673100" cy="597740"/>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87403514-438D-4EC5-7C76-022C26F33608}"/>
              </a:ext>
            </a:extLst>
          </p:cNvPr>
          <p:cNvSpPr>
            <a:spLocks noChangeAspect="1"/>
          </p:cNvSpPr>
          <p:nvPr/>
        </p:nvSpPr>
        <p:spPr>
          <a:xfrm>
            <a:off x="2507221" y="1121815"/>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6</a:t>
            </a:r>
          </a:p>
        </p:txBody>
      </p:sp>
      <p:sp>
        <p:nvSpPr>
          <p:cNvPr id="42" name="TextBox 41">
            <a:extLst>
              <a:ext uri="{FF2B5EF4-FFF2-40B4-BE49-F238E27FC236}">
                <a16:creationId xmlns:a16="http://schemas.microsoft.com/office/drawing/2014/main" id="{DD45793C-53D7-5E9A-8477-B770535435E9}"/>
              </a:ext>
            </a:extLst>
          </p:cNvPr>
          <p:cNvSpPr txBox="1"/>
          <p:nvPr/>
        </p:nvSpPr>
        <p:spPr>
          <a:xfrm>
            <a:off x="715225" y="2975013"/>
            <a:ext cx="3782347" cy="1779210"/>
          </a:xfrm>
          <a:prstGeom prst="rect">
            <a:avLst/>
          </a:prstGeom>
          <a:solidFill>
            <a:schemeClr val="bg1"/>
          </a:solidFill>
          <a:ln>
            <a:solidFill>
              <a:srgbClr val="C0992A"/>
            </a:solidFill>
          </a:ln>
        </p:spPr>
        <p:txBody>
          <a:bodyPr wrap="square" lIns="72000" tIns="72000" rIns="36000" bIns="36000" anchor="t">
            <a:noAutofit/>
          </a:bodyPr>
          <a:lstStyle/>
          <a:p>
            <a:pPr>
              <a:lnSpc>
                <a:spcPct val="90000"/>
              </a:lnSpc>
              <a:spcBef>
                <a:spcPts val="200"/>
              </a:spcBef>
            </a:pPr>
            <a:r>
              <a:rPr lang="en-GB" sz="1500">
                <a:solidFill>
                  <a:schemeClr val="tx1">
                    <a:lumMod val="75000"/>
                    <a:lumOff val="25000"/>
                  </a:schemeClr>
                </a:solidFill>
                <a:latin typeface="Arial" panose="020B0604020202020204" pitchFamily="34" charset="0"/>
                <a:cs typeface="Arial" panose="020B0604020202020204" pitchFamily="34" charset="0"/>
              </a:rPr>
              <a:t>If you select TFOC or TFO, you must select a destination. </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Click on the blank cell below Destination.</a:t>
            </a:r>
          </a:p>
          <a:p>
            <a:pPr marL="432000" lvl="1" indent="-180000">
              <a:lnSpc>
                <a:spcPct val="90000"/>
              </a:lnSpc>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TFOC was selected, select the club within the facility that the patient transferred to.</a:t>
            </a:r>
          </a:p>
          <a:p>
            <a:pPr marL="432000" lvl="1" indent="-180000">
              <a:lnSpc>
                <a:spcPct val="90000"/>
              </a:lnSpc>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If TFO was selected, select the facility that the patient transferred to.</a:t>
            </a:r>
          </a:p>
        </p:txBody>
      </p:sp>
      <p:cxnSp>
        <p:nvCxnSpPr>
          <p:cNvPr id="43" name="Straight Arrow Connector 42">
            <a:extLst>
              <a:ext uri="{FF2B5EF4-FFF2-40B4-BE49-F238E27FC236}">
                <a16:creationId xmlns:a16="http://schemas.microsoft.com/office/drawing/2014/main" id="{479FA284-16B7-BBA0-0A56-A425CBB41FF7}"/>
              </a:ext>
            </a:extLst>
          </p:cNvPr>
          <p:cNvCxnSpPr>
            <a:cxnSpLocks/>
            <a:stCxn id="44" idx="0"/>
            <a:endCxn id="42" idx="2"/>
          </p:cNvCxnSpPr>
          <p:nvPr/>
        </p:nvCxnSpPr>
        <p:spPr>
          <a:xfrm flipH="1" flipV="1">
            <a:off x="2606399" y="4754223"/>
            <a:ext cx="16800" cy="37606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0C6724C-1FF4-5B68-75C4-86B27C7D71ED}"/>
              </a:ext>
            </a:extLst>
          </p:cNvPr>
          <p:cNvSpPr txBox="1"/>
          <p:nvPr/>
        </p:nvSpPr>
        <p:spPr>
          <a:xfrm>
            <a:off x="2222643" y="5130287"/>
            <a:ext cx="801111" cy="898408"/>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93168B09-2986-7FE3-375B-BD408D195ABD}"/>
              </a:ext>
            </a:extLst>
          </p:cNvPr>
          <p:cNvSpPr>
            <a:spLocks noChangeAspect="1"/>
          </p:cNvSpPr>
          <p:nvPr/>
        </p:nvSpPr>
        <p:spPr>
          <a:xfrm>
            <a:off x="370400" y="2795013"/>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7</a:t>
            </a:r>
          </a:p>
        </p:txBody>
      </p:sp>
      <p:pic>
        <p:nvPicPr>
          <p:cNvPr id="66" name="Picture 65">
            <a:extLst>
              <a:ext uri="{FF2B5EF4-FFF2-40B4-BE49-F238E27FC236}">
                <a16:creationId xmlns:a16="http://schemas.microsoft.com/office/drawing/2014/main" id="{B6DF9DDB-DB0D-5BC6-418B-4E05D945654C}"/>
              </a:ext>
            </a:extLst>
          </p:cNvPr>
          <p:cNvPicPr>
            <a:picLocks noChangeAspect="1"/>
          </p:cNvPicPr>
          <p:nvPr/>
        </p:nvPicPr>
        <p:blipFill>
          <a:blip r:embed="rId6"/>
          <a:stretch>
            <a:fillRect/>
          </a:stretch>
        </p:blipFill>
        <p:spPr>
          <a:xfrm>
            <a:off x="6096000" y="3604753"/>
            <a:ext cx="5486400" cy="597740"/>
          </a:xfrm>
          <a:prstGeom prst="rect">
            <a:avLst/>
          </a:prstGeom>
        </p:spPr>
      </p:pic>
      <p:sp>
        <p:nvSpPr>
          <p:cNvPr id="68" name="TextBox 67">
            <a:extLst>
              <a:ext uri="{FF2B5EF4-FFF2-40B4-BE49-F238E27FC236}">
                <a16:creationId xmlns:a16="http://schemas.microsoft.com/office/drawing/2014/main" id="{B4599EEF-E0A7-6DC1-31D6-AB07287BF5D3}"/>
              </a:ext>
            </a:extLst>
          </p:cNvPr>
          <p:cNvSpPr txBox="1"/>
          <p:nvPr/>
        </p:nvSpPr>
        <p:spPr>
          <a:xfrm>
            <a:off x="5126497" y="2885746"/>
            <a:ext cx="6909559" cy="597740"/>
          </a:xfrm>
          <a:prstGeom prst="rect">
            <a:avLst/>
          </a:prstGeom>
          <a:solidFill>
            <a:schemeClr val="bg1"/>
          </a:solidFill>
          <a:ln>
            <a:solidFill>
              <a:srgbClr val="C0992A"/>
            </a:solidFill>
          </a:ln>
        </p:spPr>
        <p:txBody>
          <a:bodyPr wrap="square" lIns="72000" tIns="72000" rIns="36000" bIns="36000" anchor="t">
            <a:noAutofit/>
          </a:bodyPr>
          <a:lstStyle/>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Select or confirm the date by clicking on the blank cell below Date </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Check the Viral Load Requested checkbox, if a viral load was requested. </a:t>
            </a:r>
          </a:p>
        </p:txBody>
      </p:sp>
      <p:cxnSp>
        <p:nvCxnSpPr>
          <p:cNvPr id="69" name="Straight Arrow Connector 68">
            <a:extLst>
              <a:ext uri="{FF2B5EF4-FFF2-40B4-BE49-F238E27FC236}">
                <a16:creationId xmlns:a16="http://schemas.microsoft.com/office/drawing/2014/main" id="{2D530FB4-EE67-D4B4-5818-2A431AFFF734}"/>
              </a:ext>
            </a:extLst>
          </p:cNvPr>
          <p:cNvCxnSpPr>
            <a:cxnSpLocks/>
            <a:stCxn id="70" idx="1"/>
            <a:endCxn id="68" idx="2"/>
          </p:cNvCxnSpPr>
          <p:nvPr/>
        </p:nvCxnSpPr>
        <p:spPr>
          <a:xfrm flipH="1" flipV="1">
            <a:off x="8581277" y="3483486"/>
            <a:ext cx="1534522" cy="48357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9F23F4F-04E2-6864-57B5-835199CBDC07}"/>
              </a:ext>
            </a:extLst>
          </p:cNvPr>
          <p:cNvSpPr txBox="1"/>
          <p:nvPr/>
        </p:nvSpPr>
        <p:spPr>
          <a:xfrm>
            <a:off x="10115799" y="3731626"/>
            <a:ext cx="1466601" cy="470868"/>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52E622B8-0FBE-190E-55AB-0A145AD7EEF6}"/>
              </a:ext>
            </a:extLst>
          </p:cNvPr>
          <p:cNvSpPr>
            <a:spLocks noChangeAspect="1"/>
          </p:cNvSpPr>
          <p:nvPr/>
        </p:nvSpPr>
        <p:spPr>
          <a:xfrm>
            <a:off x="4781672" y="2705745"/>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8</a:t>
            </a:r>
          </a:p>
        </p:txBody>
      </p:sp>
      <p:sp>
        <p:nvSpPr>
          <p:cNvPr id="80" name="TextBox 79">
            <a:extLst>
              <a:ext uri="{FF2B5EF4-FFF2-40B4-BE49-F238E27FC236}">
                <a16:creationId xmlns:a16="http://schemas.microsoft.com/office/drawing/2014/main" id="{53A82C60-4E4C-69AD-85B9-9BB04454DC54}"/>
              </a:ext>
            </a:extLst>
          </p:cNvPr>
          <p:cNvSpPr txBox="1"/>
          <p:nvPr/>
        </p:nvSpPr>
        <p:spPr>
          <a:xfrm>
            <a:off x="5126497" y="4299669"/>
            <a:ext cx="6909559" cy="1132991"/>
          </a:xfrm>
          <a:prstGeom prst="rect">
            <a:avLst/>
          </a:prstGeom>
          <a:solidFill>
            <a:schemeClr val="bg1"/>
          </a:solidFill>
          <a:ln>
            <a:solidFill>
              <a:srgbClr val="C0992A"/>
            </a:solidFill>
          </a:ln>
        </p:spPr>
        <p:txBody>
          <a:bodyPr wrap="square" lIns="72000" tIns="72000" rIns="36000" bIns="36000" anchor="t">
            <a:noAutofit/>
          </a:bodyPr>
          <a:lstStyle/>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Repeat this process until you have added all your patients.</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Patients may be removed from the list by selecting the patient record and clicking on Remove Patient</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After you have added all your patients, click on Save Visits at the bottom of the Adherence club Multi Visit Capture window.</a:t>
            </a:r>
          </a:p>
        </p:txBody>
      </p:sp>
      <p:sp>
        <p:nvSpPr>
          <p:cNvPr id="81" name="Oval 80">
            <a:extLst>
              <a:ext uri="{FF2B5EF4-FFF2-40B4-BE49-F238E27FC236}">
                <a16:creationId xmlns:a16="http://schemas.microsoft.com/office/drawing/2014/main" id="{FF2DFE47-6989-F0D5-F357-12B40A088A34}"/>
              </a:ext>
            </a:extLst>
          </p:cNvPr>
          <p:cNvSpPr>
            <a:spLocks noChangeAspect="1"/>
          </p:cNvSpPr>
          <p:nvPr/>
        </p:nvSpPr>
        <p:spPr>
          <a:xfrm>
            <a:off x="4781672" y="4119669"/>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9</a:t>
            </a:r>
          </a:p>
        </p:txBody>
      </p:sp>
      <p:sp>
        <p:nvSpPr>
          <p:cNvPr id="98" name="TextBox 97">
            <a:extLst>
              <a:ext uri="{FF2B5EF4-FFF2-40B4-BE49-F238E27FC236}">
                <a16:creationId xmlns:a16="http://schemas.microsoft.com/office/drawing/2014/main" id="{1E24E7F9-0119-70EF-7B8E-8AC7DCFA551D}"/>
              </a:ext>
            </a:extLst>
          </p:cNvPr>
          <p:cNvSpPr txBox="1"/>
          <p:nvPr/>
        </p:nvSpPr>
        <p:spPr>
          <a:xfrm>
            <a:off x="5141673" y="5700188"/>
            <a:ext cx="3346016" cy="949850"/>
          </a:xfrm>
          <a:prstGeom prst="rect">
            <a:avLst/>
          </a:prstGeom>
          <a:solidFill>
            <a:schemeClr val="bg1"/>
          </a:solidFill>
          <a:ln>
            <a:solidFill>
              <a:srgbClr val="C0992A"/>
            </a:solidFill>
          </a:ln>
        </p:spPr>
        <p:txBody>
          <a:bodyPr wrap="square" lIns="72000" tIns="72000" rIns="36000" bIns="36000" anchor="t">
            <a:noAutofit/>
          </a:bodyPr>
          <a:lstStyle/>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A pop-up will appear confirming  the visits were generated successfully.</a:t>
            </a:r>
          </a:p>
          <a:p>
            <a:pPr marL="180000" indent="-180000">
              <a:lnSpc>
                <a:spcPct val="90000"/>
              </a:lnSpc>
              <a:spcBef>
                <a:spcPts val="200"/>
              </a:spcBef>
              <a:buFont typeface="Arial" panose="020B0604020202020204" pitchFamily="34" charset="0"/>
              <a:buChar char="•"/>
            </a:pPr>
            <a:r>
              <a:rPr lang="en-GB" sz="1500">
                <a:solidFill>
                  <a:schemeClr val="tx1">
                    <a:lumMod val="75000"/>
                    <a:lumOff val="25000"/>
                  </a:schemeClr>
                </a:solidFill>
                <a:latin typeface="Arial" panose="020B0604020202020204" pitchFamily="34" charset="0"/>
                <a:cs typeface="Arial" panose="020B0604020202020204" pitchFamily="34" charset="0"/>
              </a:rPr>
              <a:t>Click OK to close the Adherence club Multi Visit Capture window.</a:t>
            </a:r>
          </a:p>
        </p:txBody>
      </p:sp>
      <p:sp>
        <p:nvSpPr>
          <p:cNvPr id="99" name="Oval 98">
            <a:extLst>
              <a:ext uri="{FF2B5EF4-FFF2-40B4-BE49-F238E27FC236}">
                <a16:creationId xmlns:a16="http://schemas.microsoft.com/office/drawing/2014/main" id="{BD85C300-13DE-F8EC-C473-B2FE521AD267}"/>
              </a:ext>
            </a:extLst>
          </p:cNvPr>
          <p:cNvSpPr>
            <a:spLocks noChangeAspect="1"/>
          </p:cNvSpPr>
          <p:nvPr/>
        </p:nvSpPr>
        <p:spPr>
          <a:xfrm>
            <a:off x="4796847" y="5520187"/>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400" b="1">
                <a:solidFill>
                  <a:schemeClr val="tx1">
                    <a:lumMod val="85000"/>
                    <a:lumOff val="15000"/>
                  </a:schemeClr>
                </a:solidFill>
                <a:latin typeface="Arial" panose="020B0604020202020204" pitchFamily="34" charset="0"/>
                <a:cs typeface="Arial" panose="020B0604020202020204" pitchFamily="34" charset="0"/>
              </a:rPr>
              <a:t>10</a:t>
            </a:r>
          </a:p>
        </p:txBody>
      </p:sp>
      <p:cxnSp>
        <p:nvCxnSpPr>
          <p:cNvPr id="100" name="Straight Arrow Connector 99">
            <a:extLst>
              <a:ext uri="{FF2B5EF4-FFF2-40B4-BE49-F238E27FC236}">
                <a16:creationId xmlns:a16="http://schemas.microsoft.com/office/drawing/2014/main" id="{9DFDB789-DA56-B60F-3595-AED8C92C78C8}"/>
              </a:ext>
            </a:extLst>
          </p:cNvPr>
          <p:cNvCxnSpPr>
            <a:cxnSpLocks/>
            <a:stCxn id="101" idx="1"/>
            <a:endCxn id="98" idx="3"/>
          </p:cNvCxnSpPr>
          <p:nvPr/>
        </p:nvCxnSpPr>
        <p:spPr>
          <a:xfrm flipH="1">
            <a:off x="8487689" y="6149883"/>
            <a:ext cx="1304726" cy="25230"/>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2F79927-ECD5-B9BF-6353-CDF5F780EF8B}"/>
              </a:ext>
            </a:extLst>
          </p:cNvPr>
          <p:cNvSpPr txBox="1"/>
          <p:nvPr/>
        </p:nvSpPr>
        <p:spPr>
          <a:xfrm>
            <a:off x="9792415" y="5809897"/>
            <a:ext cx="938914" cy="679972"/>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5205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2225-5FC6-68D7-C3C0-24F0CCBC85FB}"/>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7737D5CF-3BDE-7ED7-1C0A-F6AEFAF54678}"/>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EDD8B2BC-9791-E967-1C13-6C1083B850F3}"/>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D9A7C31A-2EFC-EF00-FBF5-2F7AA741C1C8}"/>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194C6E56-BECC-0148-B6C3-044B7679289E}"/>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Ca</a:t>
            </a:r>
            <a:r>
              <a:rPr kumimoji="0" lang="en-ZA" sz="2400" b="1" i="0" u="none" strike="noStrike" kern="1200" cap="none" spc="0" normalizeH="0" baseline="0" noProof="0" err="1">
                <a:ln>
                  <a:noFill/>
                </a:ln>
                <a:solidFill>
                  <a:sysClr val="window" lastClr="FFFFFF"/>
                </a:solidFill>
                <a:effectLst/>
                <a:uLnTx/>
                <a:uFillTx/>
                <a:latin typeface="Arial" panose="020B0604020202020204" pitchFamily="34" charset="0"/>
                <a:cs typeface="Arial" panose="020B0604020202020204" pitchFamily="34" charset="0"/>
              </a:rPr>
              <a:t>pturing</a:t>
            </a: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 </a:t>
            </a:r>
            <a:r>
              <a:rPr lang="en-ZA" sz="2400">
                <a:solidFill>
                  <a:sysClr val="window" lastClr="FFFFFF"/>
                </a:solidFill>
                <a:latin typeface="Arial" panose="020B0604020202020204" pitchFamily="34" charset="0"/>
                <a:cs typeface="Arial" panose="020B0604020202020204" pitchFamily="34" charset="0"/>
              </a:rPr>
              <a:t>for </a:t>
            </a: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Adherence Club in </a:t>
            </a:r>
            <a:r>
              <a:rPr kumimoji="0" lang="en-ZA" sz="2400" b="1" i="0" u="none" strike="noStrike" kern="1200" cap="none" spc="0" normalizeH="0" baseline="0" noProof="0" err="1">
                <a:ln>
                  <a:noFill/>
                </a:ln>
                <a:solidFill>
                  <a:sysClr val="window" lastClr="FFFFFF"/>
                </a:solidFill>
                <a:effectLst/>
                <a:uLnTx/>
                <a:uFillTx/>
                <a:latin typeface="Arial" panose="020B0604020202020204" pitchFamily="34" charset="0"/>
                <a:cs typeface="Arial" panose="020B0604020202020204" pitchFamily="34" charset="0"/>
              </a:rPr>
              <a:t>SyNCH</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B7C3FCD-30FE-6CCE-1017-36C408E8F239}"/>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DC4FA5EF-2292-BA4F-3B1A-B0A78A88DFA9}"/>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3930430C-CAAD-9D79-D859-48F2E6D5B819}"/>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BF4698B7-6BB9-C54F-5539-3FBEBC3E28FC}"/>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40430000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F55BF-AD9D-AA47-A61D-3E7E01F146D6}"/>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C119957C-8D81-7EB0-402B-C692A45274E9}"/>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13CF1CE1-09AD-BF8F-6F8E-A0C2C380B88A}"/>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D96514FF-0A5A-622D-38D4-3AB7A7DB0CF2}"/>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5C804E0B-8E09-BA7B-012E-163540462307}"/>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GB" sz="2400">
                <a:solidFill>
                  <a:sysClr val="window" lastClr="FFFFFF"/>
                </a:solidFill>
                <a:latin typeface="Arial" panose="020B0604020202020204" pitchFamily="34" charset="0"/>
                <a:cs typeface="Arial" panose="020B0604020202020204" pitchFamily="34" charset="0"/>
              </a:rPr>
              <a:t>Adding and Deactivating an Adherence Club in SyNCH</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41C1281-BA79-C125-E745-DD0E5619AEB0}"/>
              </a:ext>
            </a:extLst>
          </p:cNvPr>
          <p:cNvPicPr>
            <a:picLocks noChangeAspect="1"/>
          </p:cNvPicPr>
          <p:nvPr/>
        </p:nvPicPr>
        <p:blipFill>
          <a:blip r:embed="rId3"/>
          <a:srcRect l="302" r="4898" b="1492"/>
          <a:stretch>
            <a:fillRect/>
          </a:stretch>
        </p:blipFill>
        <p:spPr>
          <a:xfrm>
            <a:off x="832915" y="2320665"/>
            <a:ext cx="2223666" cy="2216669"/>
          </a:xfrm>
          <a:prstGeom prst="ellipse">
            <a:avLst/>
          </a:prstGeom>
        </p:spPr>
      </p:pic>
      <p:sp>
        <p:nvSpPr>
          <p:cNvPr id="6" name="Slide Number Placeholder 3">
            <a:extLst>
              <a:ext uri="{FF2B5EF4-FFF2-40B4-BE49-F238E27FC236}">
                <a16:creationId xmlns:a16="http://schemas.microsoft.com/office/drawing/2014/main" id="{281FDE62-96C8-2AAC-DFB2-738570E47D76}"/>
              </a:ext>
            </a:extLst>
          </p:cNvPr>
          <p:cNvSpPr txBox="1">
            <a:spLocks/>
          </p:cNvSpPr>
          <p:nvPr/>
        </p:nvSpPr>
        <p:spPr>
          <a:xfrm>
            <a:off x="9309100" y="6442078"/>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CC47C4-3C86-4469-BEE5-35560A3665EF}" type="slidenum">
              <a:rPr lang="en-ZA" altLang="en-US" sz="1000" smtClean="0">
                <a:solidFill>
                  <a:schemeClr val="bg1">
                    <a:lumMod val="65000"/>
                  </a:schemeClr>
                </a:solidFill>
                <a:latin typeface="Calibri" panose="020F0502020204030204" pitchFamily="34" charset="0"/>
                <a:cs typeface="Calibri" panose="020F0502020204030204" pitchFamily="34" charset="0"/>
              </a:rPr>
              <a:pPr algn="r"/>
              <a:t>109</a:t>
            </a:fld>
            <a:endParaRPr lang="en-ZA" altLang="en-US" sz="100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628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DAD51-989C-200A-1408-8495C3B07DDD}"/>
            </a:ext>
          </a:extLst>
        </p:cNvPr>
        <p:cNvGrpSpPr/>
        <p:nvPr/>
      </p:nvGrpSpPr>
      <p:grpSpPr>
        <a:xfrm>
          <a:off x="0" y="0"/>
          <a:ext cx="0" cy="0"/>
          <a:chOff x="0" y="0"/>
          <a:chExt cx="0" cy="0"/>
        </a:xfrm>
      </p:grpSpPr>
      <p:sp>
        <p:nvSpPr>
          <p:cNvPr id="9" name="Rectangle 2">
            <a:extLst>
              <a:ext uri="{FF2B5EF4-FFF2-40B4-BE49-F238E27FC236}">
                <a16:creationId xmlns:a16="http://schemas.microsoft.com/office/drawing/2014/main" id="{849BCC62-6D31-572C-DD62-75CC6CAC0E00}"/>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2" name="Rectangle 21">
            <a:extLst>
              <a:ext uri="{FF2B5EF4-FFF2-40B4-BE49-F238E27FC236}">
                <a16:creationId xmlns:a16="http://schemas.microsoft.com/office/drawing/2014/main" id="{014DBE1E-FD9F-A4A8-5820-0BE174DB24EB}"/>
              </a:ext>
            </a:extLst>
          </p:cNvPr>
          <p:cNvSpPr/>
          <p:nvPr/>
        </p:nvSpPr>
        <p:spPr>
          <a:xfrm>
            <a:off x="808623" y="1431755"/>
            <a:ext cx="7411911" cy="612000"/>
          </a:xfrm>
          <a:prstGeom prst="rect">
            <a:avLst/>
          </a:prstGeom>
          <a:noFill/>
        </p:spPr>
        <p:txBody>
          <a:bodyPr/>
          <a:lstStyle/>
          <a:p>
            <a:endParaRPr lang="en-ZA"/>
          </a:p>
        </p:txBody>
      </p:sp>
      <p:sp>
        <p:nvSpPr>
          <p:cNvPr id="23" name="Freeform: Shape 22">
            <a:extLst>
              <a:ext uri="{FF2B5EF4-FFF2-40B4-BE49-F238E27FC236}">
                <a16:creationId xmlns:a16="http://schemas.microsoft.com/office/drawing/2014/main" id="{67C04FE5-E4C8-6778-E37A-C7821FEB089F}"/>
              </a:ext>
            </a:extLst>
          </p:cNvPr>
          <p:cNvSpPr/>
          <p:nvPr/>
        </p:nvSpPr>
        <p:spPr>
          <a:xfrm>
            <a:off x="808623" y="1431755"/>
            <a:ext cx="7411912" cy="612000"/>
          </a:xfrm>
          <a:custGeom>
            <a:avLst/>
            <a:gdLst>
              <a:gd name="connsiteX0" fmla="*/ 0 w 7411912"/>
              <a:gd name="connsiteY0" fmla="*/ 66703 h 667031"/>
              <a:gd name="connsiteX1" fmla="*/ 66703 w 7411912"/>
              <a:gd name="connsiteY1" fmla="*/ 0 h 667031"/>
              <a:gd name="connsiteX2" fmla="*/ 7345209 w 7411912"/>
              <a:gd name="connsiteY2" fmla="*/ 0 h 667031"/>
              <a:gd name="connsiteX3" fmla="*/ 7411912 w 7411912"/>
              <a:gd name="connsiteY3" fmla="*/ 66703 h 667031"/>
              <a:gd name="connsiteX4" fmla="*/ 7411912 w 7411912"/>
              <a:gd name="connsiteY4" fmla="*/ 600328 h 667031"/>
              <a:gd name="connsiteX5" fmla="*/ 7345209 w 7411912"/>
              <a:gd name="connsiteY5" fmla="*/ 667031 h 667031"/>
              <a:gd name="connsiteX6" fmla="*/ 66703 w 7411912"/>
              <a:gd name="connsiteY6" fmla="*/ 667031 h 667031"/>
              <a:gd name="connsiteX7" fmla="*/ 0 w 7411912"/>
              <a:gd name="connsiteY7" fmla="*/ 600328 h 667031"/>
              <a:gd name="connsiteX8" fmla="*/ 0 w 7411912"/>
              <a:gd name="connsiteY8" fmla="*/ 66703 h 6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912" h="667031">
                <a:moveTo>
                  <a:pt x="0" y="66703"/>
                </a:moveTo>
                <a:cubicBezTo>
                  <a:pt x="0" y="29864"/>
                  <a:pt x="29864" y="0"/>
                  <a:pt x="66703" y="0"/>
                </a:cubicBezTo>
                <a:lnTo>
                  <a:pt x="7345209" y="0"/>
                </a:lnTo>
                <a:cubicBezTo>
                  <a:pt x="7382048" y="0"/>
                  <a:pt x="7411912" y="29864"/>
                  <a:pt x="7411912" y="66703"/>
                </a:cubicBezTo>
                <a:lnTo>
                  <a:pt x="7411912" y="600328"/>
                </a:lnTo>
                <a:cubicBezTo>
                  <a:pt x="7411912" y="637167"/>
                  <a:pt x="7382048" y="667031"/>
                  <a:pt x="7345209" y="667031"/>
                </a:cubicBezTo>
                <a:lnTo>
                  <a:pt x="66703" y="667031"/>
                </a:lnTo>
                <a:cubicBezTo>
                  <a:pt x="29864" y="667031"/>
                  <a:pt x="0" y="637167"/>
                  <a:pt x="0" y="600328"/>
                </a:cubicBezTo>
                <a:lnTo>
                  <a:pt x="0" y="66703"/>
                </a:lnTo>
                <a:close/>
              </a:path>
            </a:pathLst>
          </a:custGeom>
          <a:solidFill>
            <a:srgbClr val="F4832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737" tIns="95737" rIns="854486" bIns="95737" numCol="1" spcCol="1270" anchor="ctr" anchorCtr="0">
            <a:noAutofit/>
          </a:bodyPr>
          <a:lstStyle/>
          <a:p>
            <a:pPr marL="0" lvl="0" indent="0" algn="l" defTabSz="889000">
              <a:lnSpc>
                <a:spcPct val="90000"/>
              </a:lnSpc>
              <a:spcBef>
                <a:spcPct val="0"/>
              </a:spcBef>
              <a:spcAft>
                <a:spcPct val="35000"/>
              </a:spcAft>
              <a:buNone/>
            </a:pPr>
            <a:endParaRPr lang="en-ZA" sz="2000" kern="1200">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F1183D3C-D90C-46BE-82F7-4464502CF32B}"/>
              </a:ext>
            </a:extLst>
          </p:cNvPr>
          <p:cNvSpPr/>
          <p:nvPr/>
        </p:nvSpPr>
        <p:spPr>
          <a:xfrm>
            <a:off x="1362109" y="2159345"/>
            <a:ext cx="7411912" cy="612000"/>
          </a:xfrm>
          <a:custGeom>
            <a:avLst/>
            <a:gdLst>
              <a:gd name="connsiteX0" fmla="*/ 0 w 7411912"/>
              <a:gd name="connsiteY0" fmla="*/ 66703 h 667031"/>
              <a:gd name="connsiteX1" fmla="*/ 66703 w 7411912"/>
              <a:gd name="connsiteY1" fmla="*/ 0 h 667031"/>
              <a:gd name="connsiteX2" fmla="*/ 7345209 w 7411912"/>
              <a:gd name="connsiteY2" fmla="*/ 0 h 667031"/>
              <a:gd name="connsiteX3" fmla="*/ 7411912 w 7411912"/>
              <a:gd name="connsiteY3" fmla="*/ 66703 h 667031"/>
              <a:gd name="connsiteX4" fmla="*/ 7411912 w 7411912"/>
              <a:gd name="connsiteY4" fmla="*/ 600328 h 667031"/>
              <a:gd name="connsiteX5" fmla="*/ 7345209 w 7411912"/>
              <a:gd name="connsiteY5" fmla="*/ 667031 h 667031"/>
              <a:gd name="connsiteX6" fmla="*/ 66703 w 7411912"/>
              <a:gd name="connsiteY6" fmla="*/ 667031 h 667031"/>
              <a:gd name="connsiteX7" fmla="*/ 0 w 7411912"/>
              <a:gd name="connsiteY7" fmla="*/ 600328 h 667031"/>
              <a:gd name="connsiteX8" fmla="*/ 0 w 7411912"/>
              <a:gd name="connsiteY8" fmla="*/ 66703 h 6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912" h="667031">
                <a:moveTo>
                  <a:pt x="0" y="66703"/>
                </a:moveTo>
                <a:cubicBezTo>
                  <a:pt x="0" y="29864"/>
                  <a:pt x="29864" y="0"/>
                  <a:pt x="66703" y="0"/>
                </a:cubicBezTo>
                <a:lnTo>
                  <a:pt x="7345209" y="0"/>
                </a:lnTo>
                <a:cubicBezTo>
                  <a:pt x="7382048" y="0"/>
                  <a:pt x="7411912" y="29864"/>
                  <a:pt x="7411912" y="66703"/>
                </a:cubicBezTo>
                <a:lnTo>
                  <a:pt x="7411912" y="600328"/>
                </a:lnTo>
                <a:cubicBezTo>
                  <a:pt x="7411912" y="637167"/>
                  <a:pt x="7382048" y="667031"/>
                  <a:pt x="7345209" y="667031"/>
                </a:cubicBezTo>
                <a:lnTo>
                  <a:pt x="66703" y="667031"/>
                </a:lnTo>
                <a:cubicBezTo>
                  <a:pt x="29864" y="667031"/>
                  <a:pt x="0" y="637167"/>
                  <a:pt x="0" y="600328"/>
                </a:cubicBezTo>
                <a:lnTo>
                  <a:pt x="0" y="66703"/>
                </a:lnTo>
                <a:close/>
              </a:path>
            </a:pathLst>
          </a:custGeom>
          <a:solidFill>
            <a:srgbClr val="CB9D5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737" tIns="95737" rIns="1082795" bIns="95737" numCol="1" spcCol="1270" anchor="ctr" anchorCtr="0">
            <a:noAutofit/>
          </a:bodyPr>
          <a:lstStyle/>
          <a:p>
            <a:pPr marL="0" lvl="0" indent="0" algn="l" defTabSz="889000">
              <a:lnSpc>
                <a:spcPct val="90000"/>
              </a:lnSpc>
              <a:spcBef>
                <a:spcPct val="0"/>
              </a:spcBef>
              <a:spcAft>
                <a:spcPct val="35000"/>
              </a:spcAft>
              <a:buNone/>
            </a:pPr>
            <a:endParaRPr lang="en-ZA" sz="16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EAFE5F2F-49ED-9C54-DD42-2D6DFDF2F240}"/>
              </a:ext>
            </a:extLst>
          </p:cNvPr>
          <p:cNvSpPr/>
          <p:nvPr/>
        </p:nvSpPr>
        <p:spPr>
          <a:xfrm>
            <a:off x="1915596" y="2886936"/>
            <a:ext cx="7411912" cy="612000"/>
          </a:xfrm>
          <a:custGeom>
            <a:avLst/>
            <a:gdLst>
              <a:gd name="connsiteX0" fmla="*/ 0 w 7411912"/>
              <a:gd name="connsiteY0" fmla="*/ 66703 h 667031"/>
              <a:gd name="connsiteX1" fmla="*/ 66703 w 7411912"/>
              <a:gd name="connsiteY1" fmla="*/ 0 h 667031"/>
              <a:gd name="connsiteX2" fmla="*/ 7345209 w 7411912"/>
              <a:gd name="connsiteY2" fmla="*/ 0 h 667031"/>
              <a:gd name="connsiteX3" fmla="*/ 7411912 w 7411912"/>
              <a:gd name="connsiteY3" fmla="*/ 66703 h 667031"/>
              <a:gd name="connsiteX4" fmla="*/ 7411912 w 7411912"/>
              <a:gd name="connsiteY4" fmla="*/ 600328 h 667031"/>
              <a:gd name="connsiteX5" fmla="*/ 7345209 w 7411912"/>
              <a:gd name="connsiteY5" fmla="*/ 667031 h 667031"/>
              <a:gd name="connsiteX6" fmla="*/ 66703 w 7411912"/>
              <a:gd name="connsiteY6" fmla="*/ 667031 h 667031"/>
              <a:gd name="connsiteX7" fmla="*/ 0 w 7411912"/>
              <a:gd name="connsiteY7" fmla="*/ 600328 h 667031"/>
              <a:gd name="connsiteX8" fmla="*/ 0 w 7411912"/>
              <a:gd name="connsiteY8" fmla="*/ 66703 h 6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912" h="667031">
                <a:moveTo>
                  <a:pt x="0" y="66703"/>
                </a:moveTo>
                <a:cubicBezTo>
                  <a:pt x="0" y="29864"/>
                  <a:pt x="29864" y="0"/>
                  <a:pt x="66703" y="0"/>
                </a:cubicBezTo>
                <a:lnTo>
                  <a:pt x="7345209" y="0"/>
                </a:lnTo>
                <a:cubicBezTo>
                  <a:pt x="7382048" y="0"/>
                  <a:pt x="7411912" y="29864"/>
                  <a:pt x="7411912" y="66703"/>
                </a:cubicBezTo>
                <a:lnTo>
                  <a:pt x="7411912" y="600328"/>
                </a:lnTo>
                <a:cubicBezTo>
                  <a:pt x="7411912" y="637167"/>
                  <a:pt x="7382048" y="667031"/>
                  <a:pt x="7345209" y="667031"/>
                </a:cubicBezTo>
                <a:lnTo>
                  <a:pt x="66703" y="667031"/>
                </a:lnTo>
                <a:cubicBezTo>
                  <a:pt x="29864" y="667031"/>
                  <a:pt x="0" y="637167"/>
                  <a:pt x="0" y="600328"/>
                </a:cubicBezTo>
                <a:lnTo>
                  <a:pt x="0" y="66703"/>
                </a:lnTo>
                <a:close/>
              </a:path>
            </a:pathLst>
          </a:custGeom>
          <a:solidFill>
            <a:srgbClr val="10653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737" tIns="95737" rIns="1082795" bIns="95737" numCol="1" spcCol="1270" anchor="ctr" anchorCtr="0">
            <a:noAutofit/>
          </a:bodyPr>
          <a:lstStyle/>
          <a:p>
            <a:pPr marL="0" lvl="0" indent="0" algn="l" defTabSz="889000">
              <a:lnSpc>
                <a:spcPct val="90000"/>
              </a:lnSpc>
              <a:spcBef>
                <a:spcPct val="0"/>
              </a:spcBef>
              <a:spcAft>
                <a:spcPct val="35000"/>
              </a:spcAft>
              <a:buNone/>
            </a:pPr>
            <a:endParaRPr lang="en-ZA" sz="2000" kern="1200">
              <a:latin typeface="Arial" panose="020B0604020202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23987971-226D-4723-39E1-3E02D3DF0B2B}"/>
              </a:ext>
            </a:extLst>
          </p:cNvPr>
          <p:cNvSpPr/>
          <p:nvPr/>
        </p:nvSpPr>
        <p:spPr>
          <a:xfrm>
            <a:off x="2469083" y="3614526"/>
            <a:ext cx="7411912" cy="612000"/>
          </a:xfrm>
          <a:custGeom>
            <a:avLst/>
            <a:gdLst>
              <a:gd name="connsiteX0" fmla="*/ 0 w 7411912"/>
              <a:gd name="connsiteY0" fmla="*/ 66703 h 667031"/>
              <a:gd name="connsiteX1" fmla="*/ 66703 w 7411912"/>
              <a:gd name="connsiteY1" fmla="*/ 0 h 667031"/>
              <a:gd name="connsiteX2" fmla="*/ 7345209 w 7411912"/>
              <a:gd name="connsiteY2" fmla="*/ 0 h 667031"/>
              <a:gd name="connsiteX3" fmla="*/ 7411912 w 7411912"/>
              <a:gd name="connsiteY3" fmla="*/ 66703 h 667031"/>
              <a:gd name="connsiteX4" fmla="*/ 7411912 w 7411912"/>
              <a:gd name="connsiteY4" fmla="*/ 600328 h 667031"/>
              <a:gd name="connsiteX5" fmla="*/ 7345209 w 7411912"/>
              <a:gd name="connsiteY5" fmla="*/ 667031 h 667031"/>
              <a:gd name="connsiteX6" fmla="*/ 66703 w 7411912"/>
              <a:gd name="connsiteY6" fmla="*/ 667031 h 667031"/>
              <a:gd name="connsiteX7" fmla="*/ 0 w 7411912"/>
              <a:gd name="connsiteY7" fmla="*/ 600328 h 667031"/>
              <a:gd name="connsiteX8" fmla="*/ 0 w 7411912"/>
              <a:gd name="connsiteY8" fmla="*/ 66703 h 6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912" h="667031">
                <a:moveTo>
                  <a:pt x="0" y="66703"/>
                </a:moveTo>
                <a:cubicBezTo>
                  <a:pt x="0" y="29864"/>
                  <a:pt x="29864" y="0"/>
                  <a:pt x="66703" y="0"/>
                </a:cubicBezTo>
                <a:lnTo>
                  <a:pt x="7345209" y="0"/>
                </a:lnTo>
                <a:cubicBezTo>
                  <a:pt x="7382048" y="0"/>
                  <a:pt x="7411912" y="29864"/>
                  <a:pt x="7411912" y="66703"/>
                </a:cubicBezTo>
                <a:lnTo>
                  <a:pt x="7411912" y="600328"/>
                </a:lnTo>
                <a:cubicBezTo>
                  <a:pt x="7411912" y="637167"/>
                  <a:pt x="7382048" y="667031"/>
                  <a:pt x="7345209" y="667031"/>
                </a:cubicBezTo>
                <a:lnTo>
                  <a:pt x="66703" y="667031"/>
                </a:lnTo>
                <a:cubicBezTo>
                  <a:pt x="29864" y="667031"/>
                  <a:pt x="0" y="637167"/>
                  <a:pt x="0" y="600328"/>
                </a:cubicBezTo>
                <a:lnTo>
                  <a:pt x="0" y="66703"/>
                </a:lnTo>
                <a:close/>
              </a:path>
            </a:pathLst>
          </a:custGeom>
          <a:solidFill>
            <a:srgbClr val="9F5B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5737" tIns="95737" rIns="1082795" bIns="95737" numCol="1" spcCol="1270" anchor="ctr" anchorCtr="0">
            <a:noAutofit/>
          </a:bodyPr>
          <a:lstStyle/>
          <a:p>
            <a:pPr lvl="0" defTabSz="889000">
              <a:lnSpc>
                <a:spcPct val="90000"/>
              </a:lnSpc>
              <a:spcBef>
                <a:spcPct val="0"/>
              </a:spcBef>
              <a:spcAft>
                <a:spcPct val="35000"/>
              </a:spcAft>
            </a:pPr>
            <a:endParaRPr lang="en-ZA" sz="2000" kern="1200">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4D2E6DFF-EFE4-F0E7-075B-0A04D7ED9970}"/>
              </a:ext>
            </a:extLst>
          </p:cNvPr>
          <p:cNvSpPr/>
          <p:nvPr/>
        </p:nvSpPr>
        <p:spPr>
          <a:xfrm>
            <a:off x="3022570" y="4342117"/>
            <a:ext cx="7411912" cy="612000"/>
          </a:xfrm>
          <a:custGeom>
            <a:avLst/>
            <a:gdLst>
              <a:gd name="connsiteX0" fmla="*/ 0 w 7411912"/>
              <a:gd name="connsiteY0" fmla="*/ 66703 h 667031"/>
              <a:gd name="connsiteX1" fmla="*/ 66703 w 7411912"/>
              <a:gd name="connsiteY1" fmla="*/ 0 h 667031"/>
              <a:gd name="connsiteX2" fmla="*/ 7345209 w 7411912"/>
              <a:gd name="connsiteY2" fmla="*/ 0 h 667031"/>
              <a:gd name="connsiteX3" fmla="*/ 7411912 w 7411912"/>
              <a:gd name="connsiteY3" fmla="*/ 66703 h 667031"/>
              <a:gd name="connsiteX4" fmla="*/ 7411912 w 7411912"/>
              <a:gd name="connsiteY4" fmla="*/ 600328 h 667031"/>
              <a:gd name="connsiteX5" fmla="*/ 7345209 w 7411912"/>
              <a:gd name="connsiteY5" fmla="*/ 667031 h 667031"/>
              <a:gd name="connsiteX6" fmla="*/ 66703 w 7411912"/>
              <a:gd name="connsiteY6" fmla="*/ 667031 h 667031"/>
              <a:gd name="connsiteX7" fmla="*/ 0 w 7411912"/>
              <a:gd name="connsiteY7" fmla="*/ 600328 h 667031"/>
              <a:gd name="connsiteX8" fmla="*/ 0 w 7411912"/>
              <a:gd name="connsiteY8" fmla="*/ 66703 h 6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912" h="667031">
                <a:moveTo>
                  <a:pt x="0" y="66703"/>
                </a:moveTo>
                <a:cubicBezTo>
                  <a:pt x="0" y="29864"/>
                  <a:pt x="29864" y="0"/>
                  <a:pt x="66703" y="0"/>
                </a:cubicBezTo>
                <a:lnTo>
                  <a:pt x="7345209" y="0"/>
                </a:lnTo>
                <a:cubicBezTo>
                  <a:pt x="7382048" y="0"/>
                  <a:pt x="7411912" y="29864"/>
                  <a:pt x="7411912" y="66703"/>
                </a:cubicBezTo>
                <a:lnTo>
                  <a:pt x="7411912" y="600328"/>
                </a:lnTo>
                <a:cubicBezTo>
                  <a:pt x="7411912" y="637167"/>
                  <a:pt x="7382048" y="667031"/>
                  <a:pt x="7345209" y="667031"/>
                </a:cubicBezTo>
                <a:lnTo>
                  <a:pt x="66703" y="667031"/>
                </a:lnTo>
                <a:cubicBezTo>
                  <a:pt x="29864" y="667031"/>
                  <a:pt x="0" y="637167"/>
                  <a:pt x="0" y="600328"/>
                </a:cubicBezTo>
                <a:lnTo>
                  <a:pt x="0" y="66703"/>
                </a:lnTo>
                <a:close/>
              </a:path>
            </a:pathLst>
          </a:custGeom>
          <a:solidFill>
            <a:srgbClr val="0054A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6217" tIns="126217" rIns="1113275" bIns="126217" numCol="1" spcCol="1270" anchor="ctr" anchorCtr="0">
            <a:noAutofit/>
          </a:bodyPr>
          <a:lstStyle/>
          <a:p>
            <a:pPr marL="0" lvl="0" indent="0" algn="l" defTabSz="1244600">
              <a:lnSpc>
                <a:spcPct val="90000"/>
              </a:lnSpc>
              <a:spcBef>
                <a:spcPct val="0"/>
              </a:spcBef>
              <a:spcAft>
                <a:spcPct val="35000"/>
              </a:spcAft>
              <a:buNone/>
            </a:pPr>
            <a:r>
              <a:rPr lang="en-ZA" sz="2000" b="1" kern="1200">
                <a:latin typeface="Arial" panose="020B0604020202020204" pitchFamily="34" charset="0"/>
                <a:cs typeface="Arial" panose="020B0604020202020204" pitchFamily="34" charset="0"/>
              </a:rPr>
              <a:t>Resolution</a:t>
            </a:r>
            <a:r>
              <a:rPr lang="en-ZA" sz="2000" kern="1200">
                <a:latin typeface="Arial" panose="020B0604020202020204" pitchFamily="34" charset="0"/>
                <a:cs typeface="Arial" panose="020B0604020202020204" pitchFamily="34" charset="0"/>
              </a:rPr>
              <a:t> to revive adherence clubs. </a:t>
            </a:r>
          </a:p>
        </p:txBody>
      </p:sp>
      <p:sp>
        <p:nvSpPr>
          <p:cNvPr id="28" name="Freeform: Shape 27">
            <a:extLst>
              <a:ext uri="{FF2B5EF4-FFF2-40B4-BE49-F238E27FC236}">
                <a16:creationId xmlns:a16="http://schemas.microsoft.com/office/drawing/2014/main" id="{4C4F9FED-FB58-E510-0F5B-DB2035FA7B34}"/>
              </a:ext>
            </a:extLst>
          </p:cNvPr>
          <p:cNvSpPr/>
          <p:nvPr/>
        </p:nvSpPr>
        <p:spPr>
          <a:xfrm>
            <a:off x="7786964" y="1919058"/>
            <a:ext cx="433570" cy="433570"/>
          </a:xfrm>
          <a:custGeom>
            <a:avLst/>
            <a:gdLst>
              <a:gd name="connsiteX0" fmla="*/ 0 w 433570"/>
              <a:gd name="connsiteY0" fmla="*/ 238464 h 433570"/>
              <a:gd name="connsiteX1" fmla="*/ 97553 w 433570"/>
              <a:gd name="connsiteY1" fmla="*/ 238464 h 433570"/>
              <a:gd name="connsiteX2" fmla="*/ 97553 w 433570"/>
              <a:gd name="connsiteY2" fmla="*/ 0 h 433570"/>
              <a:gd name="connsiteX3" fmla="*/ 336017 w 433570"/>
              <a:gd name="connsiteY3" fmla="*/ 0 h 433570"/>
              <a:gd name="connsiteX4" fmla="*/ 336017 w 433570"/>
              <a:gd name="connsiteY4" fmla="*/ 238464 h 433570"/>
              <a:gd name="connsiteX5" fmla="*/ 433570 w 433570"/>
              <a:gd name="connsiteY5" fmla="*/ 238464 h 433570"/>
              <a:gd name="connsiteX6" fmla="*/ 216785 w 433570"/>
              <a:gd name="connsiteY6" fmla="*/ 433570 h 433570"/>
              <a:gd name="connsiteX7" fmla="*/ 0 w 433570"/>
              <a:gd name="connsiteY7" fmla="*/ 238464 h 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70" h="433570">
                <a:moveTo>
                  <a:pt x="0" y="238464"/>
                </a:moveTo>
                <a:lnTo>
                  <a:pt x="97553" y="238464"/>
                </a:lnTo>
                <a:lnTo>
                  <a:pt x="97553" y="0"/>
                </a:lnTo>
                <a:lnTo>
                  <a:pt x="336017" y="0"/>
                </a:lnTo>
                <a:lnTo>
                  <a:pt x="336017" y="238464"/>
                </a:lnTo>
                <a:lnTo>
                  <a:pt x="433570" y="238464"/>
                </a:lnTo>
                <a:lnTo>
                  <a:pt x="216785" y="433570"/>
                </a:lnTo>
                <a:lnTo>
                  <a:pt x="0" y="238464"/>
                </a:lnTo>
                <a:close/>
              </a:path>
            </a:pathLst>
          </a:custGeom>
          <a:solidFill>
            <a:srgbClr val="F48326"/>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0413" tIns="22860" rIns="120413" bIns="130169" numCol="1" spcCol="1270" anchor="ctr" anchorCtr="0">
            <a:noAutofit/>
          </a:bodyPr>
          <a:lstStyle/>
          <a:p>
            <a:pPr marL="0" lvl="0" indent="0" algn="ctr" defTabSz="800100">
              <a:lnSpc>
                <a:spcPct val="90000"/>
              </a:lnSpc>
              <a:spcBef>
                <a:spcPct val="0"/>
              </a:spcBef>
              <a:spcAft>
                <a:spcPct val="35000"/>
              </a:spcAft>
              <a:buNone/>
            </a:pPr>
            <a:endParaRPr lang="en-ZA" sz="1800" kern="1200"/>
          </a:p>
        </p:txBody>
      </p:sp>
      <p:sp>
        <p:nvSpPr>
          <p:cNvPr id="29" name="Freeform: Shape 28">
            <a:extLst>
              <a:ext uri="{FF2B5EF4-FFF2-40B4-BE49-F238E27FC236}">
                <a16:creationId xmlns:a16="http://schemas.microsoft.com/office/drawing/2014/main" id="{5E5BFA11-82E1-D2DE-6082-33ECDF79A453}"/>
              </a:ext>
            </a:extLst>
          </p:cNvPr>
          <p:cNvSpPr/>
          <p:nvPr/>
        </p:nvSpPr>
        <p:spPr>
          <a:xfrm>
            <a:off x="8340451" y="2614565"/>
            <a:ext cx="433570" cy="433570"/>
          </a:xfrm>
          <a:custGeom>
            <a:avLst/>
            <a:gdLst>
              <a:gd name="connsiteX0" fmla="*/ 0 w 433570"/>
              <a:gd name="connsiteY0" fmla="*/ 238464 h 433570"/>
              <a:gd name="connsiteX1" fmla="*/ 97553 w 433570"/>
              <a:gd name="connsiteY1" fmla="*/ 238464 h 433570"/>
              <a:gd name="connsiteX2" fmla="*/ 97553 w 433570"/>
              <a:gd name="connsiteY2" fmla="*/ 0 h 433570"/>
              <a:gd name="connsiteX3" fmla="*/ 336017 w 433570"/>
              <a:gd name="connsiteY3" fmla="*/ 0 h 433570"/>
              <a:gd name="connsiteX4" fmla="*/ 336017 w 433570"/>
              <a:gd name="connsiteY4" fmla="*/ 238464 h 433570"/>
              <a:gd name="connsiteX5" fmla="*/ 433570 w 433570"/>
              <a:gd name="connsiteY5" fmla="*/ 238464 h 433570"/>
              <a:gd name="connsiteX6" fmla="*/ 216785 w 433570"/>
              <a:gd name="connsiteY6" fmla="*/ 433570 h 433570"/>
              <a:gd name="connsiteX7" fmla="*/ 0 w 433570"/>
              <a:gd name="connsiteY7" fmla="*/ 238464 h 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70" h="433570">
                <a:moveTo>
                  <a:pt x="0" y="238464"/>
                </a:moveTo>
                <a:lnTo>
                  <a:pt x="97553" y="238464"/>
                </a:lnTo>
                <a:lnTo>
                  <a:pt x="97553" y="0"/>
                </a:lnTo>
                <a:lnTo>
                  <a:pt x="336017" y="0"/>
                </a:lnTo>
                <a:lnTo>
                  <a:pt x="336017" y="238464"/>
                </a:lnTo>
                <a:lnTo>
                  <a:pt x="433570" y="238464"/>
                </a:lnTo>
                <a:lnTo>
                  <a:pt x="216785" y="433570"/>
                </a:lnTo>
                <a:lnTo>
                  <a:pt x="0" y="238464"/>
                </a:lnTo>
                <a:close/>
              </a:path>
            </a:pathLst>
          </a:custGeom>
          <a:solidFill>
            <a:srgbClr val="CB9D54"/>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0413" tIns="22860" rIns="120413" bIns="130169" numCol="1" spcCol="1270" anchor="ctr" anchorCtr="0">
            <a:noAutofit/>
          </a:bodyPr>
          <a:lstStyle/>
          <a:p>
            <a:pPr marL="0" lvl="0" indent="0" algn="ctr" defTabSz="800100">
              <a:lnSpc>
                <a:spcPct val="90000"/>
              </a:lnSpc>
              <a:spcBef>
                <a:spcPct val="0"/>
              </a:spcBef>
              <a:spcAft>
                <a:spcPct val="35000"/>
              </a:spcAft>
              <a:buNone/>
            </a:pPr>
            <a:endParaRPr lang="en-ZA" sz="1800" kern="1200"/>
          </a:p>
        </p:txBody>
      </p:sp>
      <p:sp>
        <p:nvSpPr>
          <p:cNvPr id="30" name="Freeform: Shape 29">
            <a:extLst>
              <a:ext uri="{FF2B5EF4-FFF2-40B4-BE49-F238E27FC236}">
                <a16:creationId xmlns:a16="http://schemas.microsoft.com/office/drawing/2014/main" id="{3FE62834-1A71-AE23-E083-B491DE9AD60A}"/>
              </a:ext>
            </a:extLst>
          </p:cNvPr>
          <p:cNvSpPr/>
          <p:nvPr/>
        </p:nvSpPr>
        <p:spPr>
          <a:xfrm>
            <a:off x="8893938" y="3363122"/>
            <a:ext cx="433570" cy="433570"/>
          </a:xfrm>
          <a:custGeom>
            <a:avLst/>
            <a:gdLst>
              <a:gd name="connsiteX0" fmla="*/ 0 w 433570"/>
              <a:gd name="connsiteY0" fmla="*/ 238464 h 433570"/>
              <a:gd name="connsiteX1" fmla="*/ 97553 w 433570"/>
              <a:gd name="connsiteY1" fmla="*/ 238464 h 433570"/>
              <a:gd name="connsiteX2" fmla="*/ 97553 w 433570"/>
              <a:gd name="connsiteY2" fmla="*/ 0 h 433570"/>
              <a:gd name="connsiteX3" fmla="*/ 336017 w 433570"/>
              <a:gd name="connsiteY3" fmla="*/ 0 h 433570"/>
              <a:gd name="connsiteX4" fmla="*/ 336017 w 433570"/>
              <a:gd name="connsiteY4" fmla="*/ 238464 h 433570"/>
              <a:gd name="connsiteX5" fmla="*/ 433570 w 433570"/>
              <a:gd name="connsiteY5" fmla="*/ 238464 h 433570"/>
              <a:gd name="connsiteX6" fmla="*/ 216785 w 433570"/>
              <a:gd name="connsiteY6" fmla="*/ 433570 h 433570"/>
              <a:gd name="connsiteX7" fmla="*/ 0 w 433570"/>
              <a:gd name="connsiteY7" fmla="*/ 238464 h 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70" h="433570">
                <a:moveTo>
                  <a:pt x="0" y="238464"/>
                </a:moveTo>
                <a:lnTo>
                  <a:pt x="97553" y="238464"/>
                </a:lnTo>
                <a:lnTo>
                  <a:pt x="97553" y="0"/>
                </a:lnTo>
                <a:lnTo>
                  <a:pt x="336017" y="0"/>
                </a:lnTo>
                <a:lnTo>
                  <a:pt x="336017" y="238464"/>
                </a:lnTo>
                <a:lnTo>
                  <a:pt x="433570" y="238464"/>
                </a:lnTo>
                <a:lnTo>
                  <a:pt x="216785" y="433570"/>
                </a:lnTo>
                <a:lnTo>
                  <a:pt x="0" y="238464"/>
                </a:lnTo>
                <a:close/>
              </a:path>
            </a:pathLst>
          </a:custGeom>
          <a:solidFill>
            <a:srgbClr val="106536"/>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0413" tIns="22860" rIns="120413" bIns="130169" numCol="1" spcCol="1270" anchor="ctr" anchorCtr="0">
            <a:noAutofit/>
          </a:bodyPr>
          <a:lstStyle/>
          <a:p>
            <a:pPr marL="0" lvl="0" indent="0" algn="ctr" defTabSz="800100">
              <a:lnSpc>
                <a:spcPct val="90000"/>
              </a:lnSpc>
              <a:spcBef>
                <a:spcPct val="0"/>
              </a:spcBef>
              <a:spcAft>
                <a:spcPct val="35000"/>
              </a:spcAft>
              <a:buNone/>
            </a:pPr>
            <a:endParaRPr lang="en-ZA" sz="1800" kern="1200"/>
          </a:p>
        </p:txBody>
      </p:sp>
      <p:sp>
        <p:nvSpPr>
          <p:cNvPr id="31" name="Freeform: Shape 30">
            <a:extLst>
              <a:ext uri="{FF2B5EF4-FFF2-40B4-BE49-F238E27FC236}">
                <a16:creationId xmlns:a16="http://schemas.microsoft.com/office/drawing/2014/main" id="{BF6D06F7-ED2F-DCB2-C948-A36714F6EE67}"/>
              </a:ext>
            </a:extLst>
          </p:cNvPr>
          <p:cNvSpPr/>
          <p:nvPr/>
        </p:nvSpPr>
        <p:spPr>
          <a:xfrm>
            <a:off x="9447425" y="4098124"/>
            <a:ext cx="433570" cy="433570"/>
          </a:xfrm>
          <a:custGeom>
            <a:avLst/>
            <a:gdLst>
              <a:gd name="connsiteX0" fmla="*/ 0 w 433570"/>
              <a:gd name="connsiteY0" fmla="*/ 238464 h 433570"/>
              <a:gd name="connsiteX1" fmla="*/ 97553 w 433570"/>
              <a:gd name="connsiteY1" fmla="*/ 238464 h 433570"/>
              <a:gd name="connsiteX2" fmla="*/ 97553 w 433570"/>
              <a:gd name="connsiteY2" fmla="*/ 0 h 433570"/>
              <a:gd name="connsiteX3" fmla="*/ 336017 w 433570"/>
              <a:gd name="connsiteY3" fmla="*/ 0 h 433570"/>
              <a:gd name="connsiteX4" fmla="*/ 336017 w 433570"/>
              <a:gd name="connsiteY4" fmla="*/ 238464 h 433570"/>
              <a:gd name="connsiteX5" fmla="*/ 433570 w 433570"/>
              <a:gd name="connsiteY5" fmla="*/ 238464 h 433570"/>
              <a:gd name="connsiteX6" fmla="*/ 216785 w 433570"/>
              <a:gd name="connsiteY6" fmla="*/ 433570 h 433570"/>
              <a:gd name="connsiteX7" fmla="*/ 0 w 433570"/>
              <a:gd name="connsiteY7" fmla="*/ 238464 h 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70" h="433570">
                <a:moveTo>
                  <a:pt x="0" y="238464"/>
                </a:moveTo>
                <a:lnTo>
                  <a:pt x="97553" y="238464"/>
                </a:lnTo>
                <a:lnTo>
                  <a:pt x="97553" y="0"/>
                </a:lnTo>
                <a:lnTo>
                  <a:pt x="336017" y="0"/>
                </a:lnTo>
                <a:lnTo>
                  <a:pt x="336017" y="238464"/>
                </a:lnTo>
                <a:lnTo>
                  <a:pt x="433570" y="238464"/>
                </a:lnTo>
                <a:lnTo>
                  <a:pt x="216785" y="433570"/>
                </a:lnTo>
                <a:lnTo>
                  <a:pt x="0" y="238464"/>
                </a:lnTo>
                <a:close/>
              </a:path>
            </a:pathLst>
          </a:custGeom>
          <a:solidFill>
            <a:srgbClr val="9F5B25"/>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0413" tIns="22860" rIns="120413" bIns="130169" numCol="1" spcCol="1270" anchor="ctr" anchorCtr="0">
            <a:noAutofit/>
          </a:bodyPr>
          <a:lstStyle/>
          <a:p>
            <a:pPr marL="0" lvl="0" indent="0" algn="ctr" defTabSz="800100">
              <a:lnSpc>
                <a:spcPct val="90000"/>
              </a:lnSpc>
              <a:spcBef>
                <a:spcPct val="0"/>
              </a:spcBef>
              <a:spcAft>
                <a:spcPct val="35000"/>
              </a:spcAft>
              <a:buNone/>
            </a:pPr>
            <a:endParaRPr lang="en-ZA" sz="1800" kern="1200"/>
          </a:p>
        </p:txBody>
      </p:sp>
      <p:sp>
        <p:nvSpPr>
          <p:cNvPr id="10" name="TextBox 9">
            <a:extLst>
              <a:ext uri="{FF2B5EF4-FFF2-40B4-BE49-F238E27FC236}">
                <a16:creationId xmlns:a16="http://schemas.microsoft.com/office/drawing/2014/main" id="{B5D6EE5C-D37D-50F5-6828-C9012E88B0D0}"/>
              </a:ext>
            </a:extLst>
          </p:cNvPr>
          <p:cNvSpPr txBox="1"/>
          <p:nvPr/>
        </p:nvSpPr>
        <p:spPr>
          <a:xfrm>
            <a:off x="105901" y="1562894"/>
            <a:ext cx="697627" cy="369332"/>
          </a:xfrm>
          <a:prstGeom prst="rect">
            <a:avLst/>
          </a:prstGeom>
          <a:noFill/>
        </p:spPr>
        <p:txBody>
          <a:bodyPr wrap="none" rtlCol="0">
            <a:spAutoFit/>
          </a:bodyPr>
          <a:lstStyle/>
          <a:p>
            <a:r>
              <a:rPr lang="en-ZA">
                <a:solidFill>
                  <a:schemeClr val="tx1">
                    <a:lumMod val="75000"/>
                    <a:lumOff val="25000"/>
                  </a:schemeClr>
                </a:solidFill>
                <a:latin typeface="Arial" panose="020B0604020202020204" pitchFamily="34" charset="0"/>
                <a:cs typeface="Arial" panose="020B0604020202020204" pitchFamily="34" charset="0"/>
              </a:rPr>
              <a:t>2007</a:t>
            </a:r>
          </a:p>
        </p:txBody>
      </p:sp>
      <p:sp>
        <p:nvSpPr>
          <p:cNvPr id="11" name="TextBox 10">
            <a:extLst>
              <a:ext uri="{FF2B5EF4-FFF2-40B4-BE49-F238E27FC236}">
                <a16:creationId xmlns:a16="http://schemas.microsoft.com/office/drawing/2014/main" id="{2D0A6952-2932-C2DA-212F-97363784796D}"/>
              </a:ext>
            </a:extLst>
          </p:cNvPr>
          <p:cNvSpPr txBox="1"/>
          <p:nvPr/>
        </p:nvSpPr>
        <p:spPr>
          <a:xfrm>
            <a:off x="667785" y="2282930"/>
            <a:ext cx="680507" cy="369332"/>
          </a:xfrm>
          <a:prstGeom prst="rect">
            <a:avLst/>
          </a:prstGeom>
          <a:noFill/>
        </p:spPr>
        <p:txBody>
          <a:bodyPr wrap="none" rtlCol="0">
            <a:spAutoFit/>
          </a:bodyPr>
          <a:lstStyle/>
          <a:p>
            <a:r>
              <a:rPr lang="en-ZA">
                <a:solidFill>
                  <a:schemeClr val="tx1">
                    <a:lumMod val="75000"/>
                    <a:lumOff val="25000"/>
                  </a:schemeClr>
                </a:solidFill>
                <a:latin typeface="Arial" panose="020B0604020202020204" pitchFamily="34" charset="0"/>
                <a:cs typeface="Arial" panose="020B0604020202020204" pitchFamily="34" charset="0"/>
              </a:rPr>
              <a:t>2011</a:t>
            </a:r>
          </a:p>
        </p:txBody>
      </p:sp>
      <p:sp>
        <p:nvSpPr>
          <p:cNvPr id="12" name="TextBox 11">
            <a:extLst>
              <a:ext uri="{FF2B5EF4-FFF2-40B4-BE49-F238E27FC236}">
                <a16:creationId xmlns:a16="http://schemas.microsoft.com/office/drawing/2014/main" id="{C6C96F85-AA76-C970-4142-63BC11CA74DB}"/>
              </a:ext>
            </a:extLst>
          </p:cNvPr>
          <p:cNvSpPr txBox="1"/>
          <p:nvPr/>
        </p:nvSpPr>
        <p:spPr>
          <a:xfrm>
            <a:off x="1212549" y="3002966"/>
            <a:ext cx="697627" cy="369332"/>
          </a:xfrm>
          <a:prstGeom prst="rect">
            <a:avLst/>
          </a:prstGeom>
          <a:noFill/>
        </p:spPr>
        <p:txBody>
          <a:bodyPr wrap="none" rtlCol="0">
            <a:spAutoFit/>
          </a:bodyPr>
          <a:lstStyle/>
          <a:p>
            <a:r>
              <a:rPr lang="en-ZA">
                <a:solidFill>
                  <a:schemeClr val="tx1">
                    <a:lumMod val="75000"/>
                    <a:lumOff val="25000"/>
                  </a:schemeClr>
                </a:solidFill>
                <a:latin typeface="Arial" panose="020B0604020202020204" pitchFamily="34" charset="0"/>
                <a:cs typeface="Arial" panose="020B0604020202020204" pitchFamily="34" charset="0"/>
              </a:rPr>
              <a:t>2016</a:t>
            </a:r>
          </a:p>
        </p:txBody>
      </p:sp>
      <p:sp>
        <p:nvSpPr>
          <p:cNvPr id="13" name="TextBox 12">
            <a:extLst>
              <a:ext uri="{FF2B5EF4-FFF2-40B4-BE49-F238E27FC236}">
                <a16:creationId xmlns:a16="http://schemas.microsoft.com/office/drawing/2014/main" id="{C277A8AB-7600-4517-DBC4-0C94C5C13C0B}"/>
              </a:ext>
            </a:extLst>
          </p:cNvPr>
          <p:cNvSpPr txBox="1"/>
          <p:nvPr/>
        </p:nvSpPr>
        <p:spPr>
          <a:xfrm>
            <a:off x="2336319" y="4443038"/>
            <a:ext cx="697627" cy="369332"/>
          </a:xfrm>
          <a:prstGeom prst="rect">
            <a:avLst/>
          </a:prstGeom>
          <a:noFill/>
        </p:spPr>
        <p:txBody>
          <a:bodyPr wrap="none" rtlCol="0">
            <a:spAutoFit/>
          </a:bodyPr>
          <a:lstStyle/>
          <a:p>
            <a:r>
              <a:rPr lang="en-ZA">
                <a:solidFill>
                  <a:schemeClr val="tx1">
                    <a:lumMod val="75000"/>
                    <a:lumOff val="25000"/>
                  </a:schemeClr>
                </a:solidFill>
                <a:latin typeface="Arial" panose="020B0604020202020204" pitchFamily="34" charset="0"/>
                <a:cs typeface="Arial" panose="020B0604020202020204" pitchFamily="34" charset="0"/>
              </a:rPr>
              <a:t>2024</a:t>
            </a:r>
          </a:p>
        </p:txBody>
      </p:sp>
      <p:sp>
        <p:nvSpPr>
          <p:cNvPr id="20" name="TextBox 19">
            <a:extLst>
              <a:ext uri="{FF2B5EF4-FFF2-40B4-BE49-F238E27FC236}">
                <a16:creationId xmlns:a16="http://schemas.microsoft.com/office/drawing/2014/main" id="{8534E6EF-3C05-86D8-BBDE-D064A683CCC2}"/>
              </a:ext>
            </a:extLst>
          </p:cNvPr>
          <p:cNvSpPr txBox="1"/>
          <p:nvPr/>
        </p:nvSpPr>
        <p:spPr>
          <a:xfrm>
            <a:off x="1774433" y="3723002"/>
            <a:ext cx="697627" cy="369332"/>
          </a:xfrm>
          <a:prstGeom prst="rect">
            <a:avLst/>
          </a:prstGeom>
          <a:noFill/>
        </p:spPr>
        <p:txBody>
          <a:bodyPr wrap="none" rtlCol="0">
            <a:spAutoFit/>
          </a:bodyPr>
          <a:lstStyle/>
          <a:p>
            <a:r>
              <a:rPr lang="en-ZA">
                <a:solidFill>
                  <a:schemeClr val="tx1">
                    <a:lumMod val="75000"/>
                    <a:lumOff val="25000"/>
                  </a:schemeClr>
                </a:solidFill>
                <a:latin typeface="Arial" panose="020B0604020202020204" pitchFamily="34" charset="0"/>
                <a:cs typeface="Arial" panose="020B0604020202020204" pitchFamily="34" charset="0"/>
              </a:rPr>
              <a:t>2020</a:t>
            </a:r>
          </a:p>
        </p:txBody>
      </p:sp>
      <p:sp>
        <p:nvSpPr>
          <p:cNvPr id="33" name="Freeform: Shape 32">
            <a:extLst>
              <a:ext uri="{FF2B5EF4-FFF2-40B4-BE49-F238E27FC236}">
                <a16:creationId xmlns:a16="http://schemas.microsoft.com/office/drawing/2014/main" id="{779F5331-EC79-3867-DC4B-689CC705086A}"/>
              </a:ext>
            </a:extLst>
          </p:cNvPr>
          <p:cNvSpPr/>
          <p:nvPr/>
        </p:nvSpPr>
        <p:spPr>
          <a:xfrm>
            <a:off x="3567636" y="5069707"/>
            <a:ext cx="7411912" cy="612000"/>
          </a:xfrm>
          <a:custGeom>
            <a:avLst/>
            <a:gdLst>
              <a:gd name="connsiteX0" fmla="*/ 0 w 7411912"/>
              <a:gd name="connsiteY0" fmla="*/ 66703 h 667031"/>
              <a:gd name="connsiteX1" fmla="*/ 66703 w 7411912"/>
              <a:gd name="connsiteY1" fmla="*/ 0 h 667031"/>
              <a:gd name="connsiteX2" fmla="*/ 7345209 w 7411912"/>
              <a:gd name="connsiteY2" fmla="*/ 0 h 667031"/>
              <a:gd name="connsiteX3" fmla="*/ 7411912 w 7411912"/>
              <a:gd name="connsiteY3" fmla="*/ 66703 h 667031"/>
              <a:gd name="connsiteX4" fmla="*/ 7411912 w 7411912"/>
              <a:gd name="connsiteY4" fmla="*/ 600328 h 667031"/>
              <a:gd name="connsiteX5" fmla="*/ 7345209 w 7411912"/>
              <a:gd name="connsiteY5" fmla="*/ 667031 h 667031"/>
              <a:gd name="connsiteX6" fmla="*/ 66703 w 7411912"/>
              <a:gd name="connsiteY6" fmla="*/ 667031 h 667031"/>
              <a:gd name="connsiteX7" fmla="*/ 0 w 7411912"/>
              <a:gd name="connsiteY7" fmla="*/ 600328 h 667031"/>
              <a:gd name="connsiteX8" fmla="*/ 0 w 7411912"/>
              <a:gd name="connsiteY8" fmla="*/ 66703 h 6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912" h="667031">
                <a:moveTo>
                  <a:pt x="0" y="66703"/>
                </a:moveTo>
                <a:cubicBezTo>
                  <a:pt x="0" y="29864"/>
                  <a:pt x="29864" y="0"/>
                  <a:pt x="66703" y="0"/>
                </a:cubicBezTo>
                <a:lnTo>
                  <a:pt x="7345209" y="0"/>
                </a:lnTo>
                <a:cubicBezTo>
                  <a:pt x="7382048" y="0"/>
                  <a:pt x="7411912" y="29864"/>
                  <a:pt x="7411912" y="66703"/>
                </a:cubicBezTo>
                <a:lnTo>
                  <a:pt x="7411912" y="600328"/>
                </a:lnTo>
                <a:cubicBezTo>
                  <a:pt x="7411912" y="637167"/>
                  <a:pt x="7382048" y="667031"/>
                  <a:pt x="7345209" y="667031"/>
                </a:cubicBezTo>
                <a:lnTo>
                  <a:pt x="66703" y="667031"/>
                </a:lnTo>
                <a:cubicBezTo>
                  <a:pt x="29864" y="667031"/>
                  <a:pt x="0" y="637167"/>
                  <a:pt x="0" y="600328"/>
                </a:cubicBezTo>
                <a:lnTo>
                  <a:pt x="0" y="66703"/>
                </a:lnTo>
                <a:close/>
              </a:path>
            </a:pathLst>
          </a:custGeom>
          <a:solidFill>
            <a:srgbClr val="EB212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6217" tIns="126217" rIns="1113275" bIns="126217" numCol="1" spcCol="1270" anchor="ctr" anchorCtr="0">
            <a:noAutofit/>
          </a:bodyPr>
          <a:lstStyle/>
          <a:p>
            <a:pPr marL="0" lvl="0" indent="0" algn="l" defTabSz="1244600">
              <a:lnSpc>
                <a:spcPct val="90000"/>
              </a:lnSpc>
              <a:spcBef>
                <a:spcPct val="0"/>
              </a:spcBef>
              <a:spcAft>
                <a:spcPct val="35000"/>
              </a:spcAft>
              <a:buNone/>
            </a:pPr>
            <a:endParaRPr lang="en-GB" sz="2000" kern="12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90010F5-A275-3FCD-5F58-E50456813B66}"/>
              </a:ext>
            </a:extLst>
          </p:cNvPr>
          <p:cNvSpPr txBox="1"/>
          <p:nvPr/>
        </p:nvSpPr>
        <p:spPr>
          <a:xfrm>
            <a:off x="2881385" y="5170628"/>
            <a:ext cx="697627" cy="369332"/>
          </a:xfrm>
          <a:prstGeom prst="rect">
            <a:avLst/>
          </a:prstGeom>
          <a:noFill/>
        </p:spPr>
        <p:txBody>
          <a:bodyPr wrap="none" rtlCol="0">
            <a:spAutoFit/>
          </a:bodyPr>
          <a:lstStyle/>
          <a:p>
            <a:r>
              <a:rPr lang="en-ZA">
                <a:solidFill>
                  <a:schemeClr val="tx1">
                    <a:lumMod val="75000"/>
                    <a:lumOff val="25000"/>
                  </a:schemeClr>
                </a:solidFill>
                <a:latin typeface="Arial" panose="020B0604020202020204" pitchFamily="34" charset="0"/>
                <a:cs typeface="Arial" panose="020B0604020202020204" pitchFamily="34" charset="0"/>
              </a:rPr>
              <a:t>2025</a:t>
            </a:r>
          </a:p>
        </p:txBody>
      </p:sp>
      <p:sp>
        <p:nvSpPr>
          <p:cNvPr id="37" name="TextBox 36">
            <a:extLst>
              <a:ext uri="{FF2B5EF4-FFF2-40B4-BE49-F238E27FC236}">
                <a16:creationId xmlns:a16="http://schemas.microsoft.com/office/drawing/2014/main" id="{FC9EB62D-5ACE-81D4-8DCF-5EADBE14A674}"/>
              </a:ext>
            </a:extLst>
          </p:cNvPr>
          <p:cNvSpPr txBox="1"/>
          <p:nvPr/>
        </p:nvSpPr>
        <p:spPr>
          <a:xfrm>
            <a:off x="5437425" y="3614526"/>
            <a:ext cx="4014537" cy="612000"/>
          </a:xfrm>
          <a:prstGeom prst="rect">
            <a:avLst/>
          </a:prstGeom>
          <a:noFill/>
        </p:spPr>
        <p:txBody>
          <a:bodyPr wrap="square" rtlCol="0" anchor="ctr">
            <a:noAutofit/>
          </a:bodyPr>
          <a:lstStyle/>
          <a:p>
            <a:r>
              <a:rPr lang="en-GB">
                <a:solidFill>
                  <a:schemeClr val="bg1"/>
                </a:solidFill>
                <a:latin typeface="Arial" panose="020B0604020202020204" pitchFamily="34" charset="0"/>
                <a:cs typeface="Arial" panose="020B0604020202020204" pitchFamily="34" charset="0"/>
              </a:rPr>
              <a:t>Most were discontinued with some used as pick-up points</a:t>
            </a:r>
            <a:endParaRPr lang="en-ZA">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A87716A-C349-8DE9-0652-45C801002D92}"/>
              </a:ext>
            </a:extLst>
          </p:cNvPr>
          <p:cNvSpPr txBox="1"/>
          <p:nvPr/>
        </p:nvSpPr>
        <p:spPr>
          <a:xfrm>
            <a:off x="2521513" y="3614525"/>
            <a:ext cx="2935420" cy="612000"/>
          </a:xfrm>
          <a:prstGeom prst="rect">
            <a:avLst/>
          </a:prstGeom>
          <a:noFill/>
        </p:spPr>
        <p:txBody>
          <a:bodyPr wrap="square" rtlCol="0" anchor="ctr">
            <a:noAutofit/>
          </a:bodyPr>
          <a:lstStyle/>
          <a:p>
            <a:pPr lvl="0" defTabSz="889000">
              <a:lnSpc>
                <a:spcPct val="90000"/>
              </a:lnSpc>
              <a:spcBef>
                <a:spcPct val="0"/>
              </a:spcBef>
              <a:spcAft>
                <a:spcPct val="35000"/>
              </a:spcAft>
            </a:pPr>
            <a:r>
              <a:rPr lang="en-ZA" b="1">
                <a:solidFill>
                  <a:schemeClr val="bg1"/>
                </a:solidFill>
                <a:latin typeface="Arial" panose="020B0604020202020204" pitchFamily="34" charset="0"/>
                <a:cs typeface="Arial" panose="020B0604020202020204" pitchFamily="34" charset="0"/>
              </a:rPr>
              <a:t>Discontinuation during COVID-19 pandemic </a:t>
            </a:r>
          </a:p>
        </p:txBody>
      </p:sp>
      <p:sp>
        <p:nvSpPr>
          <p:cNvPr id="39" name="TextBox 38">
            <a:extLst>
              <a:ext uri="{FF2B5EF4-FFF2-40B4-BE49-F238E27FC236}">
                <a16:creationId xmlns:a16="http://schemas.microsoft.com/office/drawing/2014/main" id="{900B06D8-9BD3-42AD-3A20-56DD8FDB52FF}"/>
              </a:ext>
            </a:extLst>
          </p:cNvPr>
          <p:cNvSpPr txBox="1"/>
          <p:nvPr/>
        </p:nvSpPr>
        <p:spPr>
          <a:xfrm>
            <a:off x="4609825" y="2887968"/>
            <a:ext cx="3610709" cy="612000"/>
          </a:xfrm>
          <a:prstGeom prst="rect">
            <a:avLst/>
          </a:prstGeom>
          <a:noFill/>
        </p:spPr>
        <p:txBody>
          <a:bodyPr wrap="square" rtlCol="0" anchor="ctr">
            <a:noAutofit/>
          </a:bodyPr>
          <a:lstStyle/>
          <a:p>
            <a:r>
              <a:rPr lang="en-GB">
                <a:solidFill>
                  <a:schemeClr val="bg1"/>
                </a:solidFill>
                <a:latin typeface="Arial" panose="020B0604020202020204" pitchFamily="34" charset="0"/>
                <a:cs typeface="Arial" panose="020B0604020202020204" pitchFamily="34" charset="0"/>
              </a:rPr>
              <a:t>included in differentiated models of ART delivery by NDoH</a:t>
            </a:r>
            <a:endParaRPr lang="en-ZA">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56EB110-47C7-6417-F769-4444F67193C9}"/>
              </a:ext>
            </a:extLst>
          </p:cNvPr>
          <p:cNvSpPr txBox="1"/>
          <p:nvPr/>
        </p:nvSpPr>
        <p:spPr>
          <a:xfrm>
            <a:off x="1969635" y="2887967"/>
            <a:ext cx="2669446" cy="612000"/>
          </a:xfrm>
          <a:prstGeom prst="rect">
            <a:avLst/>
          </a:prstGeom>
          <a:noFill/>
        </p:spPr>
        <p:txBody>
          <a:bodyPr wrap="square" rtlCol="0" anchor="ctr">
            <a:noAutofit/>
          </a:bodyPr>
          <a:lstStyle/>
          <a:p>
            <a:pPr lvl="0" defTabSz="889000">
              <a:lnSpc>
                <a:spcPct val="90000"/>
              </a:lnSpc>
              <a:spcBef>
                <a:spcPct val="0"/>
              </a:spcBef>
              <a:spcAft>
                <a:spcPct val="35000"/>
              </a:spcAft>
            </a:pPr>
            <a:r>
              <a:rPr lang="en-ZA" b="1">
                <a:solidFill>
                  <a:schemeClr val="bg1"/>
                </a:solidFill>
                <a:latin typeface="Arial" panose="020B0604020202020204" pitchFamily="34" charset="0"/>
                <a:cs typeface="Arial" panose="020B0604020202020204" pitchFamily="34" charset="0"/>
              </a:rPr>
              <a:t>National roll-out </a:t>
            </a:r>
          </a:p>
        </p:txBody>
      </p:sp>
      <p:sp>
        <p:nvSpPr>
          <p:cNvPr id="41" name="TextBox 40">
            <a:extLst>
              <a:ext uri="{FF2B5EF4-FFF2-40B4-BE49-F238E27FC236}">
                <a16:creationId xmlns:a16="http://schemas.microsoft.com/office/drawing/2014/main" id="{34AAE1F3-BEAC-5396-A49D-3C09C2AEC2F1}"/>
              </a:ext>
            </a:extLst>
          </p:cNvPr>
          <p:cNvSpPr txBox="1"/>
          <p:nvPr/>
        </p:nvSpPr>
        <p:spPr>
          <a:xfrm>
            <a:off x="4068017" y="2167623"/>
            <a:ext cx="3610709" cy="612000"/>
          </a:xfrm>
          <a:prstGeom prst="rect">
            <a:avLst/>
          </a:prstGeom>
          <a:noFill/>
        </p:spPr>
        <p:txBody>
          <a:bodyPr wrap="square" rtlCol="0" anchor="ctr">
            <a:noAutofit/>
          </a:bodyPr>
          <a:lstStyle/>
          <a:p>
            <a:r>
              <a:rPr lang="en-GB">
                <a:solidFill>
                  <a:schemeClr val="bg1"/>
                </a:solidFill>
                <a:latin typeface="Arial" panose="020B0604020202020204" pitchFamily="34" charset="0"/>
                <a:cs typeface="Arial" panose="020B0604020202020204" pitchFamily="34" charset="0"/>
              </a:rPr>
              <a:t>Adopted in policy and established in Western Cape </a:t>
            </a:r>
          </a:p>
        </p:txBody>
      </p:sp>
      <p:sp>
        <p:nvSpPr>
          <p:cNvPr id="42" name="TextBox 41">
            <a:extLst>
              <a:ext uri="{FF2B5EF4-FFF2-40B4-BE49-F238E27FC236}">
                <a16:creationId xmlns:a16="http://schemas.microsoft.com/office/drawing/2014/main" id="{3B98A057-51BA-A4DC-C142-2EF37AECB41C}"/>
              </a:ext>
            </a:extLst>
          </p:cNvPr>
          <p:cNvSpPr txBox="1"/>
          <p:nvPr/>
        </p:nvSpPr>
        <p:spPr>
          <a:xfrm>
            <a:off x="1427827" y="2167622"/>
            <a:ext cx="2669446" cy="612000"/>
          </a:xfrm>
          <a:prstGeom prst="rect">
            <a:avLst/>
          </a:prstGeom>
          <a:noFill/>
        </p:spPr>
        <p:txBody>
          <a:bodyPr wrap="square" rtlCol="0" anchor="ctr">
            <a:noAutofit/>
          </a:bodyPr>
          <a:lstStyle/>
          <a:p>
            <a:pPr lvl="0" defTabSz="889000">
              <a:lnSpc>
                <a:spcPct val="90000"/>
              </a:lnSpc>
              <a:spcBef>
                <a:spcPct val="0"/>
              </a:spcBef>
              <a:spcAft>
                <a:spcPct val="35000"/>
              </a:spcAft>
            </a:pPr>
            <a:r>
              <a:rPr lang="en-ZA" b="1">
                <a:solidFill>
                  <a:schemeClr val="bg1"/>
                </a:solidFill>
                <a:latin typeface="Arial" panose="020B0604020202020204" pitchFamily="34" charset="0"/>
                <a:cs typeface="Arial" panose="020B0604020202020204" pitchFamily="34" charset="0"/>
              </a:rPr>
              <a:t>Western Cape roll-out </a:t>
            </a:r>
          </a:p>
        </p:txBody>
      </p:sp>
      <p:sp>
        <p:nvSpPr>
          <p:cNvPr id="43" name="TextBox 42">
            <a:extLst>
              <a:ext uri="{FF2B5EF4-FFF2-40B4-BE49-F238E27FC236}">
                <a16:creationId xmlns:a16="http://schemas.microsoft.com/office/drawing/2014/main" id="{8A7CE77B-D7AD-B435-4268-07F7613A46CC}"/>
              </a:ext>
            </a:extLst>
          </p:cNvPr>
          <p:cNvSpPr txBox="1"/>
          <p:nvPr/>
        </p:nvSpPr>
        <p:spPr>
          <a:xfrm>
            <a:off x="3551956" y="1445491"/>
            <a:ext cx="3610709" cy="612000"/>
          </a:xfrm>
          <a:prstGeom prst="rect">
            <a:avLst/>
          </a:prstGeom>
          <a:noFill/>
        </p:spPr>
        <p:txBody>
          <a:bodyPr wrap="square" rtlCol="0" anchor="ctr">
            <a:noAutofit/>
          </a:bodyPr>
          <a:lstStyle/>
          <a:p>
            <a:r>
              <a:rPr lang="en-GB">
                <a:solidFill>
                  <a:schemeClr val="bg1"/>
                </a:solidFill>
                <a:latin typeface="Arial" panose="020B0604020202020204" pitchFamily="34" charset="0"/>
                <a:cs typeface="Arial" panose="020B0604020202020204" pitchFamily="34" charset="0"/>
              </a:rPr>
              <a:t>Commenced in Western Cape </a:t>
            </a:r>
          </a:p>
        </p:txBody>
      </p:sp>
      <p:sp>
        <p:nvSpPr>
          <p:cNvPr id="44" name="TextBox 43">
            <a:extLst>
              <a:ext uri="{FF2B5EF4-FFF2-40B4-BE49-F238E27FC236}">
                <a16:creationId xmlns:a16="http://schemas.microsoft.com/office/drawing/2014/main" id="{2218A491-AA01-F574-4C2F-2AF2CA7F1827}"/>
              </a:ext>
            </a:extLst>
          </p:cNvPr>
          <p:cNvSpPr txBox="1"/>
          <p:nvPr/>
        </p:nvSpPr>
        <p:spPr>
          <a:xfrm>
            <a:off x="911766" y="1445490"/>
            <a:ext cx="2669446" cy="612000"/>
          </a:xfrm>
          <a:prstGeom prst="rect">
            <a:avLst/>
          </a:prstGeom>
          <a:noFill/>
        </p:spPr>
        <p:txBody>
          <a:bodyPr wrap="square" rtlCol="0" anchor="ctr">
            <a:noAutofit/>
          </a:bodyPr>
          <a:lstStyle/>
          <a:p>
            <a:pPr lvl="0" defTabSz="889000">
              <a:lnSpc>
                <a:spcPct val="90000"/>
              </a:lnSpc>
              <a:spcBef>
                <a:spcPct val="0"/>
              </a:spcBef>
              <a:spcAft>
                <a:spcPct val="35000"/>
              </a:spcAft>
            </a:pPr>
            <a:r>
              <a:rPr lang="en-ZA" b="1">
                <a:solidFill>
                  <a:schemeClr val="bg1"/>
                </a:solidFill>
                <a:latin typeface="Arial" panose="020B0604020202020204" pitchFamily="34" charset="0"/>
                <a:cs typeface="Arial" panose="020B0604020202020204" pitchFamily="34" charset="0"/>
              </a:rPr>
              <a:t>Pilot project</a:t>
            </a:r>
          </a:p>
        </p:txBody>
      </p:sp>
      <p:sp>
        <p:nvSpPr>
          <p:cNvPr id="45" name="Freeform: Shape 44">
            <a:extLst>
              <a:ext uri="{FF2B5EF4-FFF2-40B4-BE49-F238E27FC236}">
                <a16:creationId xmlns:a16="http://schemas.microsoft.com/office/drawing/2014/main" id="{EACD5EA2-D770-4132-3BBF-DFAD1F0663CF}"/>
              </a:ext>
            </a:extLst>
          </p:cNvPr>
          <p:cNvSpPr/>
          <p:nvPr/>
        </p:nvSpPr>
        <p:spPr>
          <a:xfrm>
            <a:off x="9943938" y="4811169"/>
            <a:ext cx="433570" cy="433570"/>
          </a:xfrm>
          <a:custGeom>
            <a:avLst/>
            <a:gdLst>
              <a:gd name="connsiteX0" fmla="*/ 0 w 433570"/>
              <a:gd name="connsiteY0" fmla="*/ 238464 h 433570"/>
              <a:gd name="connsiteX1" fmla="*/ 97553 w 433570"/>
              <a:gd name="connsiteY1" fmla="*/ 238464 h 433570"/>
              <a:gd name="connsiteX2" fmla="*/ 97553 w 433570"/>
              <a:gd name="connsiteY2" fmla="*/ 0 h 433570"/>
              <a:gd name="connsiteX3" fmla="*/ 336017 w 433570"/>
              <a:gd name="connsiteY3" fmla="*/ 0 h 433570"/>
              <a:gd name="connsiteX4" fmla="*/ 336017 w 433570"/>
              <a:gd name="connsiteY4" fmla="*/ 238464 h 433570"/>
              <a:gd name="connsiteX5" fmla="*/ 433570 w 433570"/>
              <a:gd name="connsiteY5" fmla="*/ 238464 h 433570"/>
              <a:gd name="connsiteX6" fmla="*/ 216785 w 433570"/>
              <a:gd name="connsiteY6" fmla="*/ 433570 h 433570"/>
              <a:gd name="connsiteX7" fmla="*/ 0 w 433570"/>
              <a:gd name="connsiteY7" fmla="*/ 238464 h 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570" h="433570">
                <a:moveTo>
                  <a:pt x="0" y="238464"/>
                </a:moveTo>
                <a:lnTo>
                  <a:pt x="97553" y="238464"/>
                </a:lnTo>
                <a:lnTo>
                  <a:pt x="97553" y="0"/>
                </a:lnTo>
                <a:lnTo>
                  <a:pt x="336017" y="0"/>
                </a:lnTo>
                <a:lnTo>
                  <a:pt x="336017" y="238464"/>
                </a:lnTo>
                <a:lnTo>
                  <a:pt x="433570" y="238464"/>
                </a:lnTo>
                <a:lnTo>
                  <a:pt x="216785" y="433570"/>
                </a:lnTo>
                <a:lnTo>
                  <a:pt x="0" y="238464"/>
                </a:lnTo>
                <a:close/>
              </a:path>
            </a:pathLst>
          </a:custGeom>
          <a:solidFill>
            <a:srgbClr val="0054A4"/>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20413" tIns="22860" rIns="120413" bIns="130169" numCol="1" spcCol="1270" anchor="ctr" anchorCtr="0">
            <a:noAutofit/>
          </a:bodyPr>
          <a:lstStyle/>
          <a:p>
            <a:pPr marL="0" lvl="0" indent="0" algn="ctr" defTabSz="800100">
              <a:lnSpc>
                <a:spcPct val="90000"/>
              </a:lnSpc>
              <a:spcBef>
                <a:spcPct val="0"/>
              </a:spcBef>
              <a:spcAft>
                <a:spcPct val="35000"/>
              </a:spcAft>
              <a:buNone/>
            </a:pPr>
            <a:endParaRPr lang="en-ZA" sz="1800" kern="1200"/>
          </a:p>
        </p:txBody>
      </p:sp>
      <p:sp>
        <p:nvSpPr>
          <p:cNvPr id="46" name="TextBox 45">
            <a:extLst>
              <a:ext uri="{FF2B5EF4-FFF2-40B4-BE49-F238E27FC236}">
                <a16:creationId xmlns:a16="http://schemas.microsoft.com/office/drawing/2014/main" id="{ED928751-EE16-1C96-D9DC-C35078A5397B}"/>
              </a:ext>
            </a:extLst>
          </p:cNvPr>
          <p:cNvSpPr txBox="1"/>
          <p:nvPr/>
        </p:nvSpPr>
        <p:spPr>
          <a:xfrm>
            <a:off x="5184664" y="5061462"/>
            <a:ext cx="5638170" cy="612000"/>
          </a:xfrm>
          <a:prstGeom prst="rect">
            <a:avLst/>
          </a:prstGeom>
          <a:noFill/>
        </p:spPr>
        <p:txBody>
          <a:bodyPr wrap="square" rtlCol="0" anchor="ctr">
            <a:noAutofit/>
          </a:bodyPr>
          <a:lstStyle/>
          <a:p>
            <a:r>
              <a:rPr lang="en-GB">
                <a:solidFill>
                  <a:schemeClr val="bg1"/>
                </a:solidFill>
                <a:latin typeface="Arial" panose="020B0604020202020204" pitchFamily="34" charset="0"/>
                <a:cs typeface="Arial" panose="020B0604020202020204" pitchFamily="34" charset="0"/>
              </a:rPr>
              <a:t>for the re-establishment of adherence clubs in general and the establishment for sub populations</a:t>
            </a:r>
            <a:endParaRPr lang="en-ZA">
              <a:solidFill>
                <a:schemeClr val="bg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BFCA99A-6629-AF1A-7291-D394A5D37D38}"/>
              </a:ext>
            </a:extLst>
          </p:cNvPr>
          <p:cNvSpPr txBox="1"/>
          <p:nvPr/>
        </p:nvSpPr>
        <p:spPr>
          <a:xfrm>
            <a:off x="3709157" y="5061462"/>
            <a:ext cx="2148718" cy="612000"/>
          </a:xfrm>
          <a:prstGeom prst="rect">
            <a:avLst/>
          </a:prstGeom>
          <a:noFill/>
        </p:spPr>
        <p:txBody>
          <a:bodyPr wrap="square" rtlCol="0" anchor="ctr">
            <a:noAutofit/>
          </a:bodyPr>
          <a:lstStyle/>
          <a:p>
            <a:pPr lvl="0" defTabSz="889000">
              <a:lnSpc>
                <a:spcPct val="90000"/>
              </a:lnSpc>
              <a:spcBef>
                <a:spcPct val="0"/>
              </a:spcBef>
              <a:spcAft>
                <a:spcPct val="35000"/>
              </a:spcAft>
            </a:pPr>
            <a:r>
              <a:rPr lang="en-ZA" b="1">
                <a:solidFill>
                  <a:schemeClr val="bg1"/>
                </a:solidFill>
                <a:latin typeface="Arial" panose="020B0604020202020204" pitchFamily="34" charset="0"/>
                <a:cs typeface="Arial" panose="020B0604020202020204" pitchFamily="34" charset="0"/>
              </a:rPr>
              <a:t>A need for guidance </a:t>
            </a:r>
          </a:p>
        </p:txBody>
      </p:sp>
      <p:sp>
        <p:nvSpPr>
          <p:cNvPr id="49" name="TextBox 48">
            <a:extLst>
              <a:ext uri="{FF2B5EF4-FFF2-40B4-BE49-F238E27FC236}">
                <a16:creationId xmlns:a16="http://schemas.microsoft.com/office/drawing/2014/main" id="{536103B5-3B47-1384-E0B1-E799075DCEE0}"/>
              </a:ext>
            </a:extLst>
          </p:cNvPr>
          <p:cNvSpPr txBox="1"/>
          <p:nvPr/>
        </p:nvSpPr>
        <p:spPr>
          <a:xfrm>
            <a:off x="9424717" y="1225103"/>
            <a:ext cx="2661382" cy="2282078"/>
          </a:xfrm>
          <a:prstGeom prst="roundRect">
            <a:avLst>
              <a:gd name="adj" fmla="val 3306"/>
            </a:avLst>
          </a:prstGeom>
          <a:noFill/>
          <a:ln>
            <a:solidFill>
              <a:srgbClr val="106536"/>
            </a:solidFill>
            <a:prstDash val="sysDash"/>
          </a:ln>
        </p:spPr>
        <p:txBody>
          <a:bodyPr wrap="square" lIns="216000">
            <a:noAutofit/>
          </a:bodyPr>
          <a:lstStyle/>
          <a:p>
            <a:r>
              <a:rPr lang="en-US" altLang="ko-KR" sz="1750">
                <a:solidFill>
                  <a:schemeClr val="tx1">
                    <a:lumMod val="75000"/>
                    <a:lumOff val="25000"/>
                  </a:schemeClr>
                </a:solidFill>
                <a:latin typeface="Arial" panose="020B0604020202020204" pitchFamily="34" charset="0"/>
                <a:cs typeface="Arial" panose="020B0604020202020204" pitchFamily="34" charset="0"/>
              </a:rPr>
              <a:t>National Adherence Guideline (AGL) for HIV, TB &amp; NCDs was introduced in July 2016 to address linkage to care, adherence to treatment and retention in care challenges.</a:t>
            </a:r>
          </a:p>
        </p:txBody>
      </p:sp>
      <p:sp>
        <p:nvSpPr>
          <p:cNvPr id="2" name="Title 1">
            <a:extLst>
              <a:ext uri="{FF2B5EF4-FFF2-40B4-BE49-F238E27FC236}">
                <a16:creationId xmlns:a16="http://schemas.microsoft.com/office/drawing/2014/main" id="{C3A86E87-5DE4-C40B-F0FA-2F3AFCE4C0BA}"/>
              </a:ext>
            </a:extLst>
          </p:cNvPr>
          <p:cNvSpPr>
            <a:spLocks noGrp="1"/>
          </p:cNvSpPr>
          <p:nvPr>
            <p:ph type="title"/>
          </p:nvPr>
        </p:nvSpPr>
        <p:spPr/>
        <p:txBody>
          <a:bodyPr/>
          <a:lstStyle/>
          <a:p>
            <a:r>
              <a:rPr lang="en-ZA"/>
              <a:t>Adherence Clubs: History</a:t>
            </a:r>
          </a:p>
        </p:txBody>
      </p:sp>
    </p:spTree>
    <p:extLst>
      <p:ext uri="{BB962C8B-B14F-4D97-AF65-F5344CB8AC3E}">
        <p14:creationId xmlns:p14="http://schemas.microsoft.com/office/powerpoint/2010/main" val="30477382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CF04-FEB4-4904-E276-AB6B8253DF60}"/>
              </a:ext>
            </a:extLst>
          </p:cNvPr>
          <p:cNvSpPr>
            <a:spLocks noGrp="1"/>
          </p:cNvSpPr>
          <p:nvPr>
            <p:ph type="title"/>
          </p:nvPr>
        </p:nvSpPr>
        <p:spPr/>
        <p:txBody>
          <a:bodyPr/>
          <a:lstStyle/>
          <a:p>
            <a:r>
              <a:rPr lang="en-ZA"/>
              <a:t>Capturing an Adherence Club in </a:t>
            </a:r>
            <a:r>
              <a:rPr lang="en-ZA" err="1"/>
              <a:t>SyNCH</a:t>
            </a:r>
            <a:endParaRPr lang="en-ZA"/>
          </a:p>
        </p:txBody>
      </p:sp>
      <p:sp>
        <p:nvSpPr>
          <p:cNvPr id="3" name="Content Placeholder 2">
            <a:extLst>
              <a:ext uri="{FF2B5EF4-FFF2-40B4-BE49-F238E27FC236}">
                <a16:creationId xmlns:a16="http://schemas.microsoft.com/office/drawing/2014/main" id="{416DC6BB-43D3-F8B2-1062-2B7DEA4AFDEE}"/>
              </a:ext>
            </a:extLst>
          </p:cNvPr>
          <p:cNvSpPr>
            <a:spLocks noGrp="1"/>
          </p:cNvSpPr>
          <p:nvPr>
            <p:ph idx="1"/>
          </p:nvPr>
        </p:nvSpPr>
        <p:spPr>
          <a:xfrm>
            <a:off x="609600" y="1600203"/>
            <a:ext cx="10972800" cy="3790947"/>
          </a:xfrm>
        </p:spPr>
        <p:txBody>
          <a:bodyPr/>
          <a:lstStyle/>
          <a:p>
            <a:pPr marL="360000" indent="-360000">
              <a:spcBef>
                <a:spcPts val="900"/>
              </a:spcBef>
              <a:buFont typeface="+mj-lt"/>
              <a:buAutoNum type="arabicPeriod"/>
            </a:pPr>
            <a:r>
              <a:rPr lang="en-GB"/>
              <a:t>Register the Adherence club in the system.</a:t>
            </a:r>
          </a:p>
          <a:p>
            <a:pPr marL="360000" indent="-360000">
              <a:spcBef>
                <a:spcPts val="900"/>
              </a:spcBef>
              <a:buFont typeface="+mj-lt"/>
              <a:buAutoNum type="arabicPeriod"/>
            </a:pPr>
            <a:r>
              <a:rPr lang="en-GB"/>
              <a:t>In SyNCH, capture all designated adherence clubs using the AC/OP administration tool.</a:t>
            </a:r>
          </a:p>
          <a:p>
            <a:pPr marL="360000" indent="-360000">
              <a:spcBef>
                <a:spcPts val="900"/>
              </a:spcBef>
              <a:buFont typeface="+mj-lt"/>
              <a:buAutoNum type="arabicPeriod"/>
            </a:pPr>
            <a:r>
              <a:rPr lang="en-GB"/>
              <a:t>Adherence club clients who receive prepacked PMP through CCMDD need to be registered in SyNCH.</a:t>
            </a:r>
          </a:p>
          <a:p>
            <a:pPr marL="360000" indent="-360000">
              <a:spcBef>
                <a:spcPts val="900"/>
              </a:spcBef>
              <a:buFont typeface="+mj-lt"/>
              <a:buAutoNum type="arabicPeriod"/>
            </a:pPr>
            <a:r>
              <a:rPr lang="en-GB"/>
              <a:t>When a client is being enrolled or has their prescription renewed, navigate to the </a:t>
            </a:r>
            <a:r>
              <a:rPr lang="en-GB" err="1"/>
              <a:t>PuP</a:t>
            </a:r>
            <a:r>
              <a:rPr lang="en-GB"/>
              <a:t> Selection Tab within SyNCH. </a:t>
            </a:r>
          </a:p>
          <a:p>
            <a:pPr marL="360000" indent="-360000">
              <a:spcBef>
                <a:spcPts val="900"/>
              </a:spcBef>
              <a:buFont typeface="+mj-lt"/>
              <a:buAutoNum type="arabicPeriod"/>
            </a:pPr>
            <a:r>
              <a:rPr lang="en-GB"/>
              <a:t>Select the modality and choose the correct DMOC modality for the client from the available options. </a:t>
            </a:r>
          </a:p>
          <a:p>
            <a:pPr marL="360000" indent="-360000">
              <a:spcBef>
                <a:spcPts val="900"/>
              </a:spcBef>
              <a:buFont typeface="+mj-lt"/>
              <a:buAutoNum type="arabicPeriod"/>
            </a:pPr>
            <a:r>
              <a:rPr lang="en-GB"/>
              <a:t>Select Adherence Club (AC) from the list, which will appear after an AC has been registered in the system.</a:t>
            </a:r>
          </a:p>
        </p:txBody>
      </p:sp>
      <p:sp>
        <p:nvSpPr>
          <p:cNvPr id="4" name="Slide Number Placeholder 3">
            <a:extLst>
              <a:ext uri="{FF2B5EF4-FFF2-40B4-BE49-F238E27FC236}">
                <a16:creationId xmlns:a16="http://schemas.microsoft.com/office/drawing/2014/main" id="{6B5701E1-D3F8-D916-0704-44461466E882}"/>
              </a:ext>
            </a:extLst>
          </p:cNvPr>
          <p:cNvSpPr>
            <a:spLocks noGrp="1"/>
          </p:cNvSpPr>
          <p:nvPr>
            <p:ph type="sldNum" sz="quarter" idx="12"/>
          </p:nvPr>
        </p:nvSpPr>
        <p:spPr/>
        <p:txBody>
          <a:bodyPr/>
          <a:lstStyle/>
          <a:p>
            <a:fld id="{C7CC47C4-3C86-4469-BEE5-35560A3665EF}" type="slidenum">
              <a:rPr lang="en-ZA" altLang="en-US" smtClean="0"/>
              <a:pPr/>
              <a:t>110</a:t>
            </a:fld>
            <a:endParaRPr lang="en-ZA" altLang="en-US"/>
          </a:p>
        </p:txBody>
      </p:sp>
    </p:spTree>
    <p:extLst>
      <p:ext uri="{BB962C8B-B14F-4D97-AF65-F5344CB8AC3E}">
        <p14:creationId xmlns:p14="http://schemas.microsoft.com/office/powerpoint/2010/main" val="1584850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D4929-6642-CD38-C161-8E47920758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5F103-056C-1B5E-AB1D-A469402A3707}"/>
              </a:ext>
            </a:extLst>
          </p:cNvPr>
          <p:cNvSpPr>
            <a:spLocks noGrp="1"/>
          </p:cNvSpPr>
          <p:nvPr>
            <p:ph type="sldNum" sz="quarter" idx="4"/>
          </p:nvPr>
        </p:nvSpPr>
        <p:spPr/>
        <p:txBody>
          <a:bodyPr/>
          <a:lstStyle/>
          <a:p>
            <a:fld id="{C7CC47C4-3C86-4469-BEE5-35560A3665EF}" type="slidenum">
              <a:rPr lang="en-ZA" altLang="en-US" smtClean="0"/>
              <a:pPr/>
              <a:t>111</a:t>
            </a:fld>
            <a:endParaRPr lang="en-ZA" altLang="en-US"/>
          </a:p>
        </p:txBody>
      </p:sp>
      <p:sp>
        <p:nvSpPr>
          <p:cNvPr id="2" name="Title 1">
            <a:extLst>
              <a:ext uri="{FF2B5EF4-FFF2-40B4-BE49-F238E27FC236}">
                <a16:creationId xmlns:a16="http://schemas.microsoft.com/office/drawing/2014/main" id="{8A3CBD6E-EA9D-B93A-CB79-71D2DE57AC85}"/>
              </a:ext>
            </a:extLst>
          </p:cNvPr>
          <p:cNvSpPr>
            <a:spLocks noGrp="1"/>
          </p:cNvSpPr>
          <p:nvPr>
            <p:ph type="title"/>
          </p:nvPr>
        </p:nvSpPr>
        <p:spPr/>
        <p:txBody>
          <a:bodyPr/>
          <a:lstStyle/>
          <a:p>
            <a:r>
              <a:rPr lang="en-ZA" err="1"/>
              <a:t>SyNCH</a:t>
            </a:r>
            <a:r>
              <a:rPr lang="en-ZA"/>
              <a:t>: Adding a New Adherence Club</a:t>
            </a:r>
          </a:p>
        </p:txBody>
      </p:sp>
      <p:pic>
        <p:nvPicPr>
          <p:cNvPr id="18" name="Picture 17">
            <a:extLst>
              <a:ext uri="{FF2B5EF4-FFF2-40B4-BE49-F238E27FC236}">
                <a16:creationId xmlns:a16="http://schemas.microsoft.com/office/drawing/2014/main" id="{906B49C0-EDA0-D84E-4147-EC0D139D53A7}"/>
              </a:ext>
            </a:extLst>
          </p:cNvPr>
          <p:cNvPicPr>
            <a:picLocks noChangeAspect="1"/>
          </p:cNvPicPr>
          <p:nvPr/>
        </p:nvPicPr>
        <p:blipFill>
          <a:blip r:embed="rId2"/>
          <a:srcRect t="-1" r="31108" b="50582"/>
          <a:stretch>
            <a:fillRect/>
          </a:stretch>
        </p:blipFill>
        <p:spPr>
          <a:xfrm>
            <a:off x="190137" y="1162091"/>
            <a:ext cx="4574368" cy="1901952"/>
          </a:xfrm>
          <a:prstGeom prst="rect">
            <a:avLst/>
          </a:prstGeom>
          <a:ln>
            <a:solidFill>
              <a:schemeClr val="accent3">
                <a:lumMod val="40000"/>
                <a:lumOff val="60000"/>
              </a:schemeClr>
            </a:solidFill>
          </a:ln>
        </p:spPr>
      </p:pic>
      <p:pic>
        <p:nvPicPr>
          <p:cNvPr id="8" name="Picture 7">
            <a:extLst>
              <a:ext uri="{FF2B5EF4-FFF2-40B4-BE49-F238E27FC236}">
                <a16:creationId xmlns:a16="http://schemas.microsoft.com/office/drawing/2014/main" id="{FB757DDB-CD03-63A8-4D8C-BBFF5C5CE2E1}"/>
              </a:ext>
            </a:extLst>
          </p:cNvPr>
          <p:cNvPicPr>
            <a:picLocks noChangeAspect="1"/>
          </p:cNvPicPr>
          <p:nvPr/>
        </p:nvPicPr>
        <p:blipFill>
          <a:blip r:embed="rId3"/>
          <a:srcRect t="3643" r="29861" b="40699"/>
          <a:stretch>
            <a:fillRect/>
          </a:stretch>
        </p:blipFill>
        <p:spPr>
          <a:xfrm>
            <a:off x="1999363" y="3299535"/>
            <a:ext cx="2113311" cy="1977685"/>
          </a:xfrm>
          <a:prstGeom prst="rect">
            <a:avLst/>
          </a:prstGeom>
          <a:ln>
            <a:solidFill>
              <a:schemeClr val="accent3">
                <a:lumMod val="40000"/>
                <a:lumOff val="60000"/>
              </a:schemeClr>
            </a:solidFill>
          </a:ln>
        </p:spPr>
      </p:pic>
      <p:pic>
        <p:nvPicPr>
          <p:cNvPr id="45" name="Picture 44">
            <a:extLst>
              <a:ext uri="{FF2B5EF4-FFF2-40B4-BE49-F238E27FC236}">
                <a16:creationId xmlns:a16="http://schemas.microsoft.com/office/drawing/2014/main" id="{F2908E58-CF47-495D-3DAA-A34330F2869C}"/>
              </a:ext>
            </a:extLst>
          </p:cNvPr>
          <p:cNvPicPr>
            <a:picLocks noChangeAspect="1"/>
          </p:cNvPicPr>
          <p:nvPr/>
        </p:nvPicPr>
        <p:blipFill>
          <a:blip r:embed="rId4"/>
          <a:srcRect t="5020" b="47101"/>
          <a:stretch>
            <a:fillRect/>
          </a:stretch>
        </p:blipFill>
        <p:spPr>
          <a:xfrm>
            <a:off x="4318170" y="4929081"/>
            <a:ext cx="6858957" cy="1901953"/>
          </a:xfrm>
          <a:prstGeom prst="rect">
            <a:avLst/>
          </a:prstGeom>
          <a:ln>
            <a:solidFill>
              <a:schemeClr val="accent3">
                <a:lumMod val="40000"/>
                <a:lumOff val="60000"/>
              </a:schemeClr>
            </a:solidFill>
          </a:ln>
        </p:spPr>
      </p:pic>
      <p:grpSp>
        <p:nvGrpSpPr>
          <p:cNvPr id="3" name="Group 2">
            <a:extLst>
              <a:ext uri="{FF2B5EF4-FFF2-40B4-BE49-F238E27FC236}">
                <a16:creationId xmlns:a16="http://schemas.microsoft.com/office/drawing/2014/main" id="{2AEB9574-AE13-5EAB-CB95-A249E812CD0B}"/>
              </a:ext>
            </a:extLst>
          </p:cNvPr>
          <p:cNvGrpSpPr/>
          <p:nvPr/>
        </p:nvGrpSpPr>
        <p:grpSpPr>
          <a:xfrm>
            <a:off x="4962045" y="1191823"/>
            <a:ext cx="6763694" cy="3267531"/>
            <a:chOff x="4989631" y="1162091"/>
            <a:chExt cx="6763694" cy="3267531"/>
          </a:xfrm>
        </p:grpSpPr>
        <p:pic>
          <p:nvPicPr>
            <p:cNvPr id="5" name="Picture 4">
              <a:extLst>
                <a:ext uri="{FF2B5EF4-FFF2-40B4-BE49-F238E27FC236}">
                  <a16:creationId xmlns:a16="http://schemas.microsoft.com/office/drawing/2014/main" id="{C5E101BA-0FCD-0880-3604-E5EF7C52342A}"/>
                </a:ext>
              </a:extLst>
            </p:cNvPr>
            <p:cNvPicPr>
              <a:picLocks noChangeAspect="1"/>
            </p:cNvPicPr>
            <p:nvPr/>
          </p:nvPicPr>
          <p:blipFill>
            <a:blip r:embed="rId5"/>
            <a:stretch>
              <a:fillRect/>
            </a:stretch>
          </p:blipFill>
          <p:spPr>
            <a:xfrm>
              <a:off x="4989631" y="1162091"/>
              <a:ext cx="6763694" cy="3267531"/>
            </a:xfrm>
            <a:prstGeom prst="rect">
              <a:avLst/>
            </a:prstGeom>
            <a:ln>
              <a:solidFill>
                <a:schemeClr val="accent3">
                  <a:lumMod val="40000"/>
                  <a:lumOff val="60000"/>
                </a:schemeClr>
              </a:solidFill>
            </a:ln>
          </p:spPr>
        </p:pic>
        <p:sp>
          <p:nvSpPr>
            <p:cNvPr id="6" name="Rectangle 5">
              <a:extLst>
                <a:ext uri="{FF2B5EF4-FFF2-40B4-BE49-F238E27FC236}">
                  <a16:creationId xmlns:a16="http://schemas.microsoft.com/office/drawing/2014/main" id="{CF2B5C1D-B7B2-290F-1D1B-58BC837623C2}"/>
                </a:ext>
              </a:extLst>
            </p:cNvPr>
            <p:cNvSpPr/>
            <p:nvPr/>
          </p:nvSpPr>
          <p:spPr>
            <a:xfrm>
              <a:off x="7028228" y="1844938"/>
              <a:ext cx="4176000" cy="2496766"/>
            </a:xfrm>
            <a:prstGeom prst="rect">
              <a:avLst/>
            </a:prstGeom>
            <a:solidFill>
              <a:schemeClr val="bg1"/>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9" name="Group 38">
            <a:extLst>
              <a:ext uri="{FF2B5EF4-FFF2-40B4-BE49-F238E27FC236}">
                <a16:creationId xmlns:a16="http://schemas.microsoft.com/office/drawing/2014/main" id="{CE87C04F-3085-8F82-B6EA-AFF3CE4914B7}"/>
              </a:ext>
            </a:extLst>
          </p:cNvPr>
          <p:cNvGrpSpPr/>
          <p:nvPr/>
        </p:nvGrpSpPr>
        <p:grpSpPr>
          <a:xfrm>
            <a:off x="1216681" y="1615701"/>
            <a:ext cx="2079412" cy="1527648"/>
            <a:chOff x="1216681" y="1615701"/>
            <a:chExt cx="2079412" cy="1527648"/>
          </a:xfrm>
        </p:grpSpPr>
        <p:sp>
          <p:nvSpPr>
            <p:cNvPr id="35" name="Arrow: Right 34">
              <a:extLst>
                <a:ext uri="{FF2B5EF4-FFF2-40B4-BE49-F238E27FC236}">
                  <a16:creationId xmlns:a16="http://schemas.microsoft.com/office/drawing/2014/main" id="{6B955F86-F473-CA59-7658-44BD6FB032D6}"/>
                </a:ext>
              </a:extLst>
            </p:cNvPr>
            <p:cNvSpPr/>
            <p:nvPr/>
          </p:nvSpPr>
          <p:spPr>
            <a:xfrm rot="16200000">
              <a:off x="1860387"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37" name="Rectangle 36">
              <a:extLst>
                <a:ext uri="{FF2B5EF4-FFF2-40B4-BE49-F238E27FC236}">
                  <a16:creationId xmlns:a16="http://schemas.microsoft.com/office/drawing/2014/main" id="{0A97508C-7398-6130-8238-B73B09ABD96E}"/>
                </a:ext>
              </a:extLst>
            </p:cNvPr>
            <p:cNvSpPr/>
            <p:nvPr/>
          </p:nvSpPr>
          <p:spPr>
            <a:xfrm>
              <a:off x="1216681" y="2279349"/>
              <a:ext cx="2079412" cy="864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80000" rIns="72000" bIns="72000" rtlCol="0" anchor="ctr"/>
            <a:lstStyle/>
            <a:p>
              <a:pPr algn="ctr">
                <a:lnSpc>
                  <a:spcPct val="90000"/>
                </a:lnSpc>
              </a:pPr>
              <a:r>
                <a:rPr lang="en-ZA" sz="1600">
                  <a:solidFill>
                    <a:schemeClr val="tx1"/>
                  </a:solidFill>
                  <a:latin typeface="Arial" panose="020B0604020202020204" pitchFamily="34" charset="0"/>
                  <a:cs typeface="Arial" panose="020B0604020202020204" pitchFamily="34" charset="0"/>
                </a:rPr>
                <a:t>Select </a:t>
              </a:r>
              <a:br>
                <a:rPr lang="en-ZA" sz="1600">
                  <a:solidFill>
                    <a:schemeClr val="tx1"/>
                  </a:solidFill>
                  <a:latin typeface="Arial" panose="020B0604020202020204" pitchFamily="34" charset="0"/>
                  <a:cs typeface="Arial" panose="020B0604020202020204" pitchFamily="34" charset="0"/>
                </a:rPr>
              </a:br>
              <a:r>
                <a:rPr lang="en-ZA" sz="1600">
                  <a:solidFill>
                    <a:schemeClr val="tx1"/>
                  </a:solidFill>
                  <a:latin typeface="Arial" panose="020B0604020202020204" pitchFamily="34" charset="0"/>
                  <a:cs typeface="Arial" panose="020B0604020202020204" pitchFamily="34" charset="0"/>
                </a:rPr>
                <a:t>“Data Management &gt; Adherence Clubs”</a:t>
              </a:r>
            </a:p>
          </p:txBody>
        </p:sp>
        <p:sp>
          <p:nvSpPr>
            <p:cNvPr id="38" name="Oval 37">
              <a:extLst>
                <a:ext uri="{FF2B5EF4-FFF2-40B4-BE49-F238E27FC236}">
                  <a16:creationId xmlns:a16="http://schemas.microsoft.com/office/drawing/2014/main" id="{DFF233C7-6F2B-0213-6793-DAF52013D228}"/>
                </a:ext>
              </a:extLst>
            </p:cNvPr>
            <p:cNvSpPr>
              <a:spLocks noChangeAspect="1"/>
            </p:cNvSpPr>
            <p:nvPr/>
          </p:nvSpPr>
          <p:spPr>
            <a:xfrm>
              <a:off x="2004387"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a:t>
              </a:r>
            </a:p>
          </p:txBody>
        </p:sp>
      </p:grpSp>
      <p:grpSp>
        <p:nvGrpSpPr>
          <p:cNvPr id="43" name="Group 42">
            <a:extLst>
              <a:ext uri="{FF2B5EF4-FFF2-40B4-BE49-F238E27FC236}">
                <a16:creationId xmlns:a16="http://schemas.microsoft.com/office/drawing/2014/main" id="{DC7F4205-CBA1-A77E-778F-AE7FD7E3B205}"/>
              </a:ext>
            </a:extLst>
          </p:cNvPr>
          <p:cNvGrpSpPr/>
          <p:nvPr/>
        </p:nvGrpSpPr>
        <p:grpSpPr>
          <a:xfrm>
            <a:off x="6925959" y="1287942"/>
            <a:ext cx="4874464" cy="1441189"/>
            <a:chOff x="7000642" y="-1551716"/>
            <a:chExt cx="4874464" cy="1441189"/>
          </a:xfrm>
        </p:grpSpPr>
        <p:sp>
          <p:nvSpPr>
            <p:cNvPr id="40" name="Rectangle 39">
              <a:extLst>
                <a:ext uri="{FF2B5EF4-FFF2-40B4-BE49-F238E27FC236}">
                  <a16:creationId xmlns:a16="http://schemas.microsoft.com/office/drawing/2014/main" id="{9ED19C7D-91C9-1154-9327-08E8641134F9}"/>
                </a:ext>
              </a:extLst>
            </p:cNvPr>
            <p:cNvSpPr/>
            <p:nvPr/>
          </p:nvSpPr>
          <p:spPr>
            <a:xfrm>
              <a:off x="7720064" y="-1551716"/>
              <a:ext cx="4155042" cy="1441189"/>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marL="216000" indent="-216000">
                <a:lnSpc>
                  <a:spcPct val="90000"/>
                </a:lnSpc>
                <a:spcBef>
                  <a:spcPts val="200"/>
                </a:spcBef>
                <a:buFont typeface="+mj-lt"/>
                <a:buAutoNum type="alphaLcPeriod"/>
              </a:pPr>
              <a:r>
                <a:rPr lang="en-GB" sz="1600">
                  <a:solidFill>
                    <a:schemeClr val="tx1"/>
                  </a:solidFill>
                  <a:latin typeface="Arial" panose="020B0604020202020204" pitchFamily="34" charset="0"/>
                  <a:cs typeface="Arial" panose="020B0604020202020204" pitchFamily="34" charset="0"/>
                </a:rPr>
                <a:t>Linked facility is auto-populated.</a:t>
              </a:r>
            </a:p>
            <a:p>
              <a:pPr marL="216000" indent="-216000">
                <a:lnSpc>
                  <a:spcPct val="90000"/>
                </a:lnSpc>
                <a:spcBef>
                  <a:spcPts val="200"/>
                </a:spcBef>
                <a:buFont typeface="+mj-lt"/>
                <a:buAutoNum type="alphaLcPeriod"/>
              </a:pPr>
              <a:r>
                <a:rPr lang="en-GB" sz="1600">
                  <a:solidFill>
                    <a:schemeClr val="tx1"/>
                  </a:solidFill>
                  <a:latin typeface="Arial" panose="020B0604020202020204" pitchFamily="34" charset="0"/>
                  <a:cs typeface="Arial" panose="020B0604020202020204" pitchFamily="34" charset="0"/>
                </a:rPr>
                <a:t>Enter the unique adherence club name using the prescribed format according to the relevant SOP.</a:t>
              </a:r>
            </a:p>
            <a:p>
              <a:pPr marL="216000" indent="-216000">
                <a:lnSpc>
                  <a:spcPct val="90000"/>
                </a:lnSpc>
                <a:spcBef>
                  <a:spcPts val="200"/>
                </a:spcBef>
                <a:buFont typeface="+mj-lt"/>
                <a:buAutoNum type="alphaLcPeriod"/>
              </a:pPr>
              <a:r>
                <a:rPr lang="en-GB" sz="1600">
                  <a:solidFill>
                    <a:schemeClr val="tx1"/>
                  </a:solidFill>
                  <a:latin typeface="Arial" panose="020B0604020202020204" pitchFamily="34" charset="0"/>
                  <a:cs typeface="Arial" panose="020B0604020202020204" pitchFamily="34" charset="0"/>
                </a:rPr>
                <a:t>Enter the old adherence club name (prior to new SOP adoption) if applicable.</a:t>
              </a:r>
            </a:p>
          </p:txBody>
        </p:sp>
        <p:sp>
          <p:nvSpPr>
            <p:cNvPr id="41" name="Arrow: Right 40">
              <a:extLst>
                <a:ext uri="{FF2B5EF4-FFF2-40B4-BE49-F238E27FC236}">
                  <a16:creationId xmlns:a16="http://schemas.microsoft.com/office/drawing/2014/main" id="{FA7A6C64-91E4-E404-892F-E9422959A580}"/>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Oval 41">
              <a:extLst>
                <a:ext uri="{FF2B5EF4-FFF2-40B4-BE49-F238E27FC236}">
                  <a16:creationId xmlns:a16="http://schemas.microsoft.com/office/drawing/2014/main" id="{D950B55F-EFDD-3F6B-D69A-9890FD41244F}"/>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3</a:t>
              </a:r>
            </a:p>
          </p:txBody>
        </p:sp>
      </p:grpSp>
      <p:grpSp>
        <p:nvGrpSpPr>
          <p:cNvPr id="44" name="Group 43">
            <a:extLst>
              <a:ext uri="{FF2B5EF4-FFF2-40B4-BE49-F238E27FC236}">
                <a16:creationId xmlns:a16="http://schemas.microsoft.com/office/drawing/2014/main" id="{01691DE6-81FD-A913-220D-02025542EBD9}"/>
              </a:ext>
            </a:extLst>
          </p:cNvPr>
          <p:cNvGrpSpPr/>
          <p:nvPr/>
        </p:nvGrpSpPr>
        <p:grpSpPr>
          <a:xfrm>
            <a:off x="6925959" y="2888500"/>
            <a:ext cx="4874464" cy="815008"/>
            <a:chOff x="7000642" y="-1238625"/>
            <a:chExt cx="4874464" cy="815008"/>
          </a:xfrm>
        </p:grpSpPr>
        <p:sp>
          <p:nvSpPr>
            <p:cNvPr id="46" name="Rectangle 45">
              <a:extLst>
                <a:ext uri="{FF2B5EF4-FFF2-40B4-BE49-F238E27FC236}">
                  <a16:creationId xmlns:a16="http://schemas.microsoft.com/office/drawing/2014/main" id="{475C7C06-3755-C5F7-3E42-4B49E1EF8407}"/>
                </a:ext>
              </a:extLst>
            </p:cNvPr>
            <p:cNvSpPr/>
            <p:nvPr/>
          </p:nvSpPr>
          <p:spPr>
            <a:xfrm>
              <a:off x="7720064" y="-1238625"/>
              <a:ext cx="4155042" cy="815008"/>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Select the appropriate meeting cycle i.e.,  the interval at which the club meets and the patient collects their PMPs</a:t>
              </a:r>
            </a:p>
          </p:txBody>
        </p:sp>
        <p:sp>
          <p:nvSpPr>
            <p:cNvPr id="47" name="Arrow: Right 46">
              <a:extLst>
                <a:ext uri="{FF2B5EF4-FFF2-40B4-BE49-F238E27FC236}">
                  <a16:creationId xmlns:a16="http://schemas.microsoft.com/office/drawing/2014/main" id="{559E4188-3617-66BB-EAF6-05216BEDEEFF}"/>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Oval 47">
              <a:extLst>
                <a:ext uri="{FF2B5EF4-FFF2-40B4-BE49-F238E27FC236}">
                  <a16:creationId xmlns:a16="http://schemas.microsoft.com/office/drawing/2014/main" id="{400E243D-952F-328C-106D-216B15033335}"/>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4</a:t>
              </a:r>
            </a:p>
          </p:txBody>
        </p:sp>
      </p:grpSp>
      <p:grpSp>
        <p:nvGrpSpPr>
          <p:cNvPr id="56" name="Group 55">
            <a:extLst>
              <a:ext uri="{FF2B5EF4-FFF2-40B4-BE49-F238E27FC236}">
                <a16:creationId xmlns:a16="http://schemas.microsoft.com/office/drawing/2014/main" id="{49A9ED24-2EC0-855A-C401-61D0654A021E}"/>
              </a:ext>
            </a:extLst>
          </p:cNvPr>
          <p:cNvGrpSpPr/>
          <p:nvPr/>
        </p:nvGrpSpPr>
        <p:grpSpPr>
          <a:xfrm>
            <a:off x="1611413" y="4621222"/>
            <a:ext cx="1479840" cy="1288860"/>
            <a:chOff x="1516467" y="1615701"/>
            <a:chExt cx="1479840" cy="1288860"/>
          </a:xfrm>
        </p:grpSpPr>
        <p:sp>
          <p:nvSpPr>
            <p:cNvPr id="57" name="Arrow: Right 56">
              <a:extLst>
                <a:ext uri="{FF2B5EF4-FFF2-40B4-BE49-F238E27FC236}">
                  <a16:creationId xmlns:a16="http://schemas.microsoft.com/office/drawing/2014/main" id="{75D30828-C335-6336-DCDE-6DFAA5596D68}"/>
                </a:ext>
              </a:extLst>
            </p:cNvPr>
            <p:cNvSpPr/>
            <p:nvPr/>
          </p:nvSpPr>
          <p:spPr>
            <a:xfrm rot="16200000">
              <a:off x="1860387"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58" name="Rectangle 57">
              <a:extLst>
                <a:ext uri="{FF2B5EF4-FFF2-40B4-BE49-F238E27FC236}">
                  <a16:creationId xmlns:a16="http://schemas.microsoft.com/office/drawing/2014/main" id="{A4B3A057-A7E8-A917-6F85-8D138DC54507}"/>
                </a:ext>
              </a:extLst>
            </p:cNvPr>
            <p:cNvSpPr/>
            <p:nvPr/>
          </p:nvSpPr>
          <p:spPr>
            <a:xfrm>
              <a:off x="1516467" y="2195365"/>
              <a:ext cx="1479840" cy="70919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80000" rIns="72000" bIns="72000" rtlCol="0" anchor="ctr"/>
            <a:lstStyle/>
            <a:p>
              <a:pPr algn="ctr">
                <a:lnSpc>
                  <a:spcPct val="90000"/>
                </a:lnSpc>
              </a:pPr>
              <a:r>
                <a:rPr lang="en-ZA" sz="1600">
                  <a:solidFill>
                    <a:schemeClr val="tx1"/>
                  </a:solidFill>
                  <a:latin typeface="Arial" panose="020B0604020202020204" pitchFamily="34" charset="0"/>
                  <a:cs typeface="Arial" panose="020B0604020202020204" pitchFamily="34" charset="0"/>
                </a:rPr>
                <a:t>Click on “New” </a:t>
              </a:r>
              <a:br>
                <a:rPr lang="en-ZA" sz="1600">
                  <a:solidFill>
                    <a:schemeClr val="tx1"/>
                  </a:solidFill>
                  <a:latin typeface="Arial" panose="020B0604020202020204" pitchFamily="34" charset="0"/>
                  <a:cs typeface="Arial" panose="020B0604020202020204" pitchFamily="34" charset="0"/>
                </a:rPr>
              </a:br>
              <a:r>
                <a:rPr lang="en-ZA" sz="1600">
                  <a:solidFill>
                    <a:schemeClr val="tx1"/>
                  </a:solidFill>
                  <a:latin typeface="Arial" panose="020B0604020202020204" pitchFamily="34" charset="0"/>
                  <a:cs typeface="Arial" panose="020B0604020202020204" pitchFamily="34" charset="0"/>
                </a:rPr>
                <a:t>to add an AC”</a:t>
              </a:r>
            </a:p>
          </p:txBody>
        </p:sp>
        <p:sp>
          <p:nvSpPr>
            <p:cNvPr id="59" name="Oval 58">
              <a:extLst>
                <a:ext uri="{FF2B5EF4-FFF2-40B4-BE49-F238E27FC236}">
                  <a16:creationId xmlns:a16="http://schemas.microsoft.com/office/drawing/2014/main" id="{B759AA82-034E-2E26-4977-5C0F9FD9CE7B}"/>
                </a:ext>
              </a:extLst>
            </p:cNvPr>
            <p:cNvSpPr>
              <a:spLocks noChangeAspect="1"/>
            </p:cNvSpPr>
            <p:nvPr/>
          </p:nvSpPr>
          <p:spPr>
            <a:xfrm>
              <a:off x="2004387"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grpSp>
      <p:grpSp>
        <p:nvGrpSpPr>
          <p:cNvPr id="60" name="Group 59">
            <a:extLst>
              <a:ext uri="{FF2B5EF4-FFF2-40B4-BE49-F238E27FC236}">
                <a16:creationId xmlns:a16="http://schemas.microsoft.com/office/drawing/2014/main" id="{DCBA306E-BA1F-7614-6605-B86D3AA4E0D0}"/>
              </a:ext>
            </a:extLst>
          </p:cNvPr>
          <p:cNvGrpSpPr/>
          <p:nvPr/>
        </p:nvGrpSpPr>
        <p:grpSpPr>
          <a:xfrm>
            <a:off x="8727351" y="3675629"/>
            <a:ext cx="2486633" cy="720000"/>
            <a:chOff x="8997501" y="-1214964"/>
            <a:chExt cx="2486633" cy="720000"/>
          </a:xfrm>
        </p:grpSpPr>
        <p:sp>
          <p:nvSpPr>
            <p:cNvPr id="61" name="Rectangle 60">
              <a:extLst>
                <a:ext uri="{FF2B5EF4-FFF2-40B4-BE49-F238E27FC236}">
                  <a16:creationId xmlns:a16="http://schemas.microsoft.com/office/drawing/2014/main" id="{1CDF356A-8CB1-9EC3-1525-A940C9E4A47B}"/>
                </a:ext>
              </a:extLst>
            </p:cNvPr>
            <p:cNvSpPr/>
            <p:nvPr/>
          </p:nvSpPr>
          <p:spPr>
            <a:xfrm>
              <a:off x="8997501" y="-1165984"/>
              <a:ext cx="1694633" cy="66972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144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Click “Save” when completed</a:t>
              </a:r>
            </a:p>
          </p:txBody>
        </p:sp>
        <p:sp>
          <p:nvSpPr>
            <p:cNvPr id="62" name="Arrow: Right 61">
              <a:extLst>
                <a:ext uri="{FF2B5EF4-FFF2-40B4-BE49-F238E27FC236}">
                  <a16:creationId xmlns:a16="http://schemas.microsoft.com/office/drawing/2014/main" id="{DA47CC3A-5ECB-E401-B27B-8D7834663BC7}"/>
                </a:ext>
              </a:extLst>
            </p:cNvPr>
            <p:cNvSpPr/>
            <p:nvPr/>
          </p:nvSpPr>
          <p:spPr>
            <a:xfrm flipV="1">
              <a:off x="10692134" y="-1214964"/>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3" name="Oval 62">
              <a:extLst>
                <a:ext uri="{FF2B5EF4-FFF2-40B4-BE49-F238E27FC236}">
                  <a16:creationId xmlns:a16="http://schemas.microsoft.com/office/drawing/2014/main" id="{777C2794-C594-AF5F-C6A7-00A1AD48AE8E}"/>
                </a:ext>
              </a:extLst>
            </p:cNvPr>
            <p:cNvSpPr>
              <a:spLocks noChangeAspect="1"/>
            </p:cNvSpPr>
            <p:nvPr/>
          </p:nvSpPr>
          <p:spPr>
            <a:xfrm>
              <a:off x="10645630" y="-1115641"/>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5</a:t>
              </a:r>
            </a:p>
          </p:txBody>
        </p:sp>
      </p:grpSp>
      <p:grpSp>
        <p:nvGrpSpPr>
          <p:cNvPr id="68" name="Group 67">
            <a:extLst>
              <a:ext uri="{FF2B5EF4-FFF2-40B4-BE49-F238E27FC236}">
                <a16:creationId xmlns:a16="http://schemas.microsoft.com/office/drawing/2014/main" id="{68CF750D-7D99-1B0C-FEBA-947510951B87}"/>
              </a:ext>
            </a:extLst>
          </p:cNvPr>
          <p:cNvGrpSpPr/>
          <p:nvPr/>
        </p:nvGrpSpPr>
        <p:grpSpPr>
          <a:xfrm>
            <a:off x="9242871" y="5046082"/>
            <a:ext cx="2139752" cy="1641764"/>
            <a:chOff x="1186511" y="2195365"/>
            <a:chExt cx="2139752" cy="1641764"/>
          </a:xfrm>
        </p:grpSpPr>
        <p:sp>
          <p:nvSpPr>
            <p:cNvPr id="69" name="Arrow: Right 68">
              <a:extLst>
                <a:ext uri="{FF2B5EF4-FFF2-40B4-BE49-F238E27FC236}">
                  <a16:creationId xmlns:a16="http://schemas.microsoft.com/office/drawing/2014/main" id="{66411223-4D8C-7298-04ED-9E40756F3774}"/>
                </a:ext>
              </a:extLst>
            </p:cNvPr>
            <p:cNvSpPr/>
            <p:nvPr/>
          </p:nvSpPr>
          <p:spPr>
            <a:xfrm rot="5400000" flipV="1">
              <a:off x="1870305" y="308112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70" name="Rectangle 69">
              <a:extLst>
                <a:ext uri="{FF2B5EF4-FFF2-40B4-BE49-F238E27FC236}">
                  <a16:creationId xmlns:a16="http://schemas.microsoft.com/office/drawing/2014/main" id="{7DEEED18-10DA-4DC5-9E9A-ED4EC00510CB}"/>
                </a:ext>
              </a:extLst>
            </p:cNvPr>
            <p:cNvSpPr/>
            <p:nvPr/>
          </p:nvSpPr>
          <p:spPr>
            <a:xfrm>
              <a:off x="1186511" y="2195365"/>
              <a:ext cx="2139752" cy="864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180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The newly added AC will appear on AC list with an “Active” status</a:t>
              </a:r>
            </a:p>
          </p:txBody>
        </p:sp>
        <p:sp>
          <p:nvSpPr>
            <p:cNvPr id="71" name="Oval 70">
              <a:extLst>
                <a:ext uri="{FF2B5EF4-FFF2-40B4-BE49-F238E27FC236}">
                  <a16:creationId xmlns:a16="http://schemas.microsoft.com/office/drawing/2014/main" id="{72E5FDA6-585E-90FD-690A-380B7BBBE40A}"/>
                </a:ext>
              </a:extLst>
            </p:cNvPr>
            <p:cNvSpPr>
              <a:spLocks noChangeAspect="1"/>
            </p:cNvSpPr>
            <p:nvPr/>
          </p:nvSpPr>
          <p:spPr>
            <a:xfrm>
              <a:off x="2004386" y="296229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6</a:t>
              </a:r>
            </a:p>
          </p:txBody>
        </p:sp>
      </p:grpSp>
    </p:spTree>
    <p:extLst>
      <p:ext uri="{BB962C8B-B14F-4D97-AF65-F5344CB8AC3E}">
        <p14:creationId xmlns:p14="http://schemas.microsoft.com/office/powerpoint/2010/main" val="244953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1EB03-2DFA-39AC-DB6F-190BE9E82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1FDAD-00E6-0640-F41F-DDDAC73F710A}"/>
              </a:ext>
            </a:extLst>
          </p:cNvPr>
          <p:cNvSpPr>
            <a:spLocks noGrp="1"/>
          </p:cNvSpPr>
          <p:nvPr>
            <p:ph type="title"/>
          </p:nvPr>
        </p:nvSpPr>
        <p:spPr/>
        <p:txBody>
          <a:bodyPr/>
          <a:lstStyle/>
          <a:p>
            <a:r>
              <a:rPr lang="en-ZA" err="1"/>
              <a:t>SyNCH</a:t>
            </a:r>
            <a:r>
              <a:rPr lang="en-ZA"/>
              <a:t>: Deactivating an Existing Adherence Club</a:t>
            </a:r>
          </a:p>
        </p:txBody>
      </p:sp>
      <p:sp>
        <p:nvSpPr>
          <p:cNvPr id="4" name="Slide Number Placeholder 3">
            <a:extLst>
              <a:ext uri="{FF2B5EF4-FFF2-40B4-BE49-F238E27FC236}">
                <a16:creationId xmlns:a16="http://schemas.microsoft.com/office/drawing/2014/main" id="{BE8256C0-7D04-37AC-4654-6079122DD367}"/>
              </a:ext>
            </a:extLst>
          </p:cNvPr>
          <p:cNvSpPr>
            <a:spLocks noGrp="1"/>
          </p:cNvSpPr>
          <p:nvPr>
            <p:ph type="sldNum" sz="quarter" idx="12"/>
          </p:nvPr>
        </p:nvSpPr>
        <p:spPr/>
        <p:txBody>
          <a:bodyPr/>
          <a:lstStyle/>
          <a:p>
            <a:fld id="{C7CC47C4-3C86-4469-BEE5-35560A3665EF}" type="slidenum">
              <a:rPr lang="en-ZA" altLang="en-US" smtClean="0"/>
              <a:pPr/>
              <a:t>112</a:t>
            </a:fld>
            <a:endParaRPr lang="en-ZA" altLang="en-US"/>
          </a:p>
        </p:txBody>
      </p:sp>
      <p:pic>
        <p:nvPicPr>
          <p:cNvPr id="14" name="Picture 13">
            <a:extLst>
              <a:ext uri="{FF2B5EF4-FFF2-40B4-BE49-F238E27FC236}">
                <a16:creationId xmlns:a16="http://schemas.microsoft.com/office/drawing/2014/main" id="{5ABD6979-0A45-13EB-49EF-8E20D09EAAD9}"/>
              </a:ext>
            </a:extLst>
          </p:cNvPr>
          <p:cNvPicPr>
            <a:picLocks noChangeAspect="1"/>
          </p:cNvPicPr>
          <p:nvPr/>
        </p:nvPicPr>
        <p:blipFill>
          <a:blip r:embed="rId2"/>
          <a:srcRect t="8882" b="45629"/>
          <a:stretch>
            <a:fillRect/>
          </a:stretch>
        </p:blipFill>
        <p:spPr>
          <a:xfrm>
            <a:off x="1369507" y="1156299"/>
            <a:ext cx="10106796" cy="2770015"/>
          </a:xfrm>
          <a:prstGeom prst="rect">
            <a:avLst/>
          </a:prstGeom>
          <a:ln>
            <a:solidFill>
              <a:schemeClr val="accent3">
                <a:lumMod val="60000"/>
                <a:lumOff val="40000"/>
              </a:schemeClr>
            </a:solidFill>
          </a:ln>
        </p:spPr>
      </p:pic>
      <p:grpSp>
        <p:nvGrpSpPr>
          <p:cNvPr id="31" name="Group 30">
            <a:extLst>
              <a:ext uri="{FF2B5EF4-FFF2-40B4-BE49-F238E27FC236}">
                <a16:creationId xmlns:a16="http://schemas.microsoft.com/office/drawing/2014/main" id="{EAD40D46-9095-F7EA-7487-0960E2E870D2}"/>
              </a:ext>
            </a:extLst>
          </p:cNvPr>
          <p:cNvGrpSpPr>
            <a:grpSpLocks noChangeAspect="1"/>
          </p:cNvGrpSpPr>
          <p:nvPr/>
        </p:nvGrpSpPr>
        <p:grpSpPr>
          <a:xfrm>
            <a:off x="3883649" y="3161797"/>
            <a:ext cx="5456716" cy="1735490"/>
            <a:chOff x="3825220" y="4278158"/>
            <a:chExt cx="5680730" cy="1806737"/>
          </a:xfrm>
        </p:grpSpPr>
        <p:pic>
          <p:nvPicPr>
            <p:cNvPr id="9" name="Picture 8">
              <a:extLst>
                <a:ext uri="{FF2B5EF4-FFF2-40B4-BE49-F238E27FC236}">
                  <a16:creationId xmlns:a16="http://schemas.microsoft.com/office/drawing/2014/main" id="{5FEFAD15-B40C-7B94-15DE-ED25884F6B91}"/>
                </a:ext>
              </a:extLst>
            </p:cNvPr>
            <p:cNvPicPr>
              <a:picLocks noChangeAspect="1"/>
            </p:cNvPicPr>
            <p:nvPr/>
          </p:nvPicPr>
          <p:blipFill>
            <a:blip r:embed="rId3"/>
            <a:srcRect b="48427"/>
            <a:stretch>
              <a:fillRect/>
            </a:stretch>
          </p:blipFill>
          <p:spPr>
            <a:xfrm>
              <a:off x="3825220" y="4278158"/>
              <a:ext cx="5680730" cy="1806737"/>
            </a:xfrm>
            <a:prstGeom prst="rect">
              <a:avLst/>
            </a:prstGeom>
            <a:ln>
              <a:solidFill>
                <a:srgbClr val="7EBA93"/>
              </a:solidFill>
            </a:ln>
          </p:spPr>
        </p:pic>
        <p:sp>
          <p:nvSpPr>
            <p:cNvPr id="30" name="Rectangle 29">
              <a:extLst>
                <a:ext uri="{FF2B5EF4-FFF2-40B4-BE49-F238E27FC236}">
                  <a16:creationId xmlns:a16="http://schemas.microsoft.com/office/drawing/2014/main" id="{9675C351-0106-67F9-EF3C-F0D66ABA0657}"/>
                </a:ext>
              </a:extLst>
            </p:cNvPr>
            <p:cNvSpPr/>
            <p:nvPr/>
          </p:nvSpPr>
          <p:spPr>
            <a:xfrm>
              <a:off x="8210550" y="5645412"/>
              <a:ext cx="795863" cy="439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2" name="Group 21">
            <a:extLst>
              <a:ext uri="{FF2B5EF4-FFF2-40B4-BE49-F238E27FC236}">
                <a16:creationId xmlns:a16="http://schemas.microsoft.com/office/drawing/2014/main" id="{41780DA7-9EB6-6929-883C-D943F9BAA16B}"/>
              </a:ext>
            </a:extLst>
          </p:cNvPr>
          <p:cNvGrpSpPr/>
          <p:nvPr/>
        </p:nvGrpSpPr>
        <p:grpSpPr>
          <a:xfrm>
            <a:off x="318659" y="3469333"/>
            <a:ext cx="2605696" cy="1880542"/>
            <a:chOff x="690397" y="1615701"/>
            <a:chExt cx="2605696" cy="1880542"/>
          </a:xfrm>
        </p:grpSpPr>
        <p:sp>
          <p:nvSpPr>
            <p:cNvPr id="24" name="Arrow: Right 23">
              <a:extLst>
                <a:ext uri="{FF2B5EF4-FFF2-40B4-BE49-F238E27FC236}">
                  <a16:creationId xmlns:a16="http://schemas.microsoft.com/office/drawing/2014/main" id="{015D4A93-FDF0-3E92-BFEC-A3F12BD4E248}"/>
                </a:ext>
              </a:extLst>
            </p:cNvPr>
            <p:cNvSpPr/>
            <p:nvPr/>
          </p:nvSpPr>
          <p:spPr>
            <a:xfrm rot="16200000">
              <a:off x="1597245"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t"/>
            <a:lstStyle/>
            <a:p>
              <a:pPr algn="ctr"/>
              <a:endParaRPr lang="en-ZA"/>
            </a:p>
          </p:txBody>
        </p:sp>
        <p:sp>
          <p:nvSpPr>
            <p:cNvPr id="32" name="Rectangle 31">
              <a:extLst>
                <a:ext uri="{FF2B5EF4-FFF2-40B4-BE49-F238E27FC236}">
                  <a16:creationId xmlns:a16="http://schemas.microsoft.com/office/drawing/2014/main" id="{F89A99D7-BD00-949E-13E2-10C62622515B}"/>
                </a:ext>
              </a:extLst>
            </p:cNvPr>
            <p:cNvSpPr/>
            <p:nvPr/>
          </p:nvSpPr>
          <p:spPr>
            <a:xfrm>
              <a:off x="690397" y="2195365"/>
              <a:ext cx="2605696" cy="1300878"/>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80000" rIns="72000" bIns="72000" rtlCol="0" anchor="t"/>
            <a:lstStyle/>
            <a:p>
              <a:pPr algn="ctr">
                <a:lnSpc>
                  <a:spcPct val="90000"/>
                </a:lnSpc>
              </a:pPr>
              <a:r>
                <a:rPr lang="en-GB" sz="1600">
                  <a:solidFill>
                    <a:schemeClr val="tx1"/>
                  </a:solidFill>
                  <a:latin typeface="Arial" panose="020B0604020202020204" pitchFamily="34" charset="0"/>
                  <a:cs typeface="Arial" panose="020B0604020202020204" pitchFamily="34" charset="0"/>
                </a:rPr>
                <a:t>Click on the selection button next to the correct Adherence Club or click on the Adherence Club name</a:t>
              </a:r>
            </a:p>
            <a:p>
              <a:pPr algn="ctr">
                <a:lnSpc>
                  <a:spcPct val="90000"/>
                </a:lnSpc>
              </a:pPr>
              <a:r>
                <a:rPr lang="en-GB" sz="1600">
                  <a:solidFill>
                    <a:schemeClr val="tx1"/>
                  </a:solidFill>
                  <a:latin typeface="Arial" panose="020B0604020202020204" pitchFamily="34" charset="0"/>
                  <a:cs typeface="Arial" panose="020B0604020202020204" pitchFamily="34" charset="0"/>
                </a:rPr>
                <a:t> Then click “Edit”</a:t>
              </a:r>
              <a:endParaRPr lang="en-ZA" sz="1600">
                <a:solidFill>
                  <a:schemeClr val="tx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410A70CB-56A9-B2E7-3C87-AC6E8C1852DF}"/>
                </a:ext>
              </a:extLst>
            </p:cNvPr>
            <p:cNvSpPr>
              <a:spLocks noChangeAspect="1"/>
            </p:cNvSpPr>
            <p:nvPr/>
          </p:nvSpPr>
          <p:spPr>
            <a:xfrm>
              <a:off x="1741245"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ZA" b="1">
                  <a:solidFill>
                    <a:schemeClr val="tx1">
                      <a:lumMod val="85000"/>
                      <a:lumOff val="15000"/>
                    </a:schemeClr>
                  </a:solidFill>
                  <a:latin typeface="Arial" panose="020B0604020202020204" pitchFamily="34" charset="0"/>
                  <a:cs typeface="Arial" panose="020B0604020202020204" pitchFamily="34" charset="0"/>
                </a:rPr>
                <a:t>1</a:t>
              </a:r>
            </a:p>
          </p:txBody>
        </p:sp>
      </p:grpSp>
      <p:grpSp>
        <p:nvGrpSpPr>
          <p:cNvPr id="35" name="Group 34">
            <a:extLst>
              <a:ext uri="{FF2B5EF4-FFF2-40B4-BE49-F238E27FC236}">
                <a16:creationId xmlns:a16="http://schemas.microsoft.com/office/drawing/2014/main" id="{239C53A5-E632-0C46-7209-3C41B6F81FED}"/>
              </a:ext>
            </a:extLst>
          </p:cNvPr>
          <p:cNvGrpSpPr/>
          <p:nvPr/>
        </p:nvGrpSpPr>
        <p:grpSpPr>
          <a:xfrm>
            <a:off x="5382256" y="4495148"/>
            <a:ext cx="3111632" cy="720000"/>
            <a:chOff x="7000642" y="-1371419"/>
            <a:chExt cx="3111632" cy="720000"/>
          </a:xfrm>
        </p:grpSpPr>
        <p:sp>
          <p:nvSpPr>
            <p:cNvPr id="36" name="Rectangle 35">
              <a:extLst>
                <a:ext uri="{FF2B5EF4-FFF2-40B4-BE49-F238E27FC236}">
                  <a16:creationId xmlns:a16="http://schemas.microsoft.com/office/drawing/2014/main" id="{3238CEDA-45C3-09A5-F324-F2897938FCBB}"/>
                </a:ext>
              </a:extLst>
            </p:cNvPr>
            <p:cNvSpPr/>
            <p:nvPr/>
          </p:nvSpPr>
          <p:spPr>
            <a:xfrm>
              <a:off x="7720064" y="-1347109"/>
              <a:ext cx="2392210" cy="671381"/>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gn="ctr">
                <a:lnSpc>
                  <a:spcPct val="90000"/>
                </a:lnSpc>
              </a:pPr>
              <a:r>
                <a:rPr lang="en-GB" sz="1600">
                  <a:solidFill>
                    <a:schemeClr val="tx1"/>
                  </a:solidFill>
                  <a:latin typeface="Arial" panose="020B0604020202020204" pitchFamily="34" charset="0"/>
                  <a:cs typeface="Arial" panose="020B0604020202020204" pitchFamily="34" charset="0"/>
                </a:rPr>
                <a:t>Under the “Status” Field select  “Deactivated”</a:t>
              </a:r>
            </a:p>
          </p:txBody>
        </p:sp>
        <p:sp>
          <p:nvSpPr>
            <p:cNvPr id="37" name="Arrow: Right 36">
              <a:extLst>
                <a:ext uri="{FF2B5EF4-FFF2-40B4-BE49-F238E27FC236}">
                  <a16:creationId xmlns:a16="http://schemas.microsoft.com/office/drawing/2014/main" id="{53936528-B44E-4A19-AF53-7A9D57D25E57}"/>
                </a:ext>
              </a:extLst>
            </p:cNvPr>
            <p:cNvSpPr/>
            <p:nvPr/>
          </p:nvSpPr>
          <p:spPr>
            <a:xfrm flipH="1" flipV="1">
              <a:off x="7000642" y="-137141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a:extLst>
                <a:ext uri="{FF2B5EF4-FFF2-40B4-BE49-F238E27FC236}">
                  <a16:creationId xmlns:a16="http://schemas.microsoft.com/office/drawing/2014/main" id="{381FD6F9-0E23-CD0E-68AB-83CA7100640E}"/>
                </a:ext>
              </a:extLst>
            </p:cNvPr>
            <p:cNvSpPr>
              <a:spLocks noChangeAspect="1"/>
            </p:cNvSpPr>
            <p:nvPr/>
          </p:nvSpPr>
          <p:spPr>
            <a:xfrm>
              <a:off x="7288642" y="-126341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grpSp>
      <p:grpSp>
        <p:nvGrpSpPr>
          <p:cNvPr id="39" name="Group 38">
            <a:extLst>
              <a:ext uri="{FF2B5EF4-FFF2-40B4-BE49-F238E27FC236}">
                <a16:creationId xmlns:a16="http://schemas.microsoft.com/office/drawing/2014/main" id="{F5A6E082-797B-0315-C76C-DD71375796CC}"/>
              </a:ext>
            </a:extLst>
          </p:cNvPr>
          <p:cNvGrpSpPr/>
          <p:nvPr/>
        </p:nvGrpSpPr>
        <p:grpSpPr>
          <a:xfrm>
            <a:off x="8200888" y="4979730"/>
            <a:ext cx="1778001" cy="1111480"/>
            <a:chOff x="1518091" y="1615701"/>
            <a:chExt cx="1778001" cy="1111480"/>
          </a:xfrm>
        </p:grpSpPr>
        <p:sp>
          <p:nvSpPr>
            <p:cNvPr id="40" name="Arrow: Right 39">
              <a:extLst>
                <a:ext uri="{FF2B5EF4-FFF2-40B4-BE49-F238E27FC236}">
                  <a16:creationId xmlns:a16="http://schemas.microsoft.com/office/drawing/2014/main" id="{49F060C0-7801-5C37-C398-31648E7E9744}"/>
                </a:ext>
              </a:extLst>
            </p:cNvPr>
            <p:cNvSpPr/>
            <p:nvPr/>
          </p:nvSpPr>
          <p:spPr>
            <a:xfrm rot="16200000">
              <a:off x="2011091"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1" name="Rectangle 40">
              <a:extLst>
                <a:ext uri="{FF2B5EF4-FFF2-40B4-BE49-F238E27FC236}">
                  <a16:creationId xmlns:a16="http://schemas.microsoft.com/office/drawing/2014/main" id="{980B3538-8AD2-54DB-6BE9-BEA317C8E18C}"/>
                </a:ext>
              </a:extLst>
            </p:cNvPr>
            <p:cNvSpPr/>
            <p:nvPr/>
          </p:nvSpPr>
          <p:spPr>
            <a:xfrm>
              <a:off x="1518091" y="2195365"/>
              <a:ext cx="1778001" cy="53181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80000" rIns="72000" bIns="72000" rtlCol="0" anchor="t"/>
            <a:lstStyle/>
            <a:p>
              <a:pPr algn="ctr">
                <a:lnSpc>
                  <a:spcPct val="90000"/>
                </a:lnSpc>
              </a:pPr>
              <a:r>
                <a:rPr lang="en-GB" sz="1600">
                  <a:solidFill>
                    <a:schemeClr val="tx1"/>
                  </a:solidFill>
                  <a:latin typeface="Arial" panose="020B0604020202020204" pitchFamily="34" charset="0"/>
                  <a:cs typeface="Arial" panose="020B0604020202020204" pitchFamily="34" charset="0"/>
                </a:rPr>
                <a:t>Then click “Save”</a:t>
              </a:r>
            </a:p>
          </p:txBody>
        </p:sp>
        <p:sp>
          <p:nvSpPr>
            <p:cNvPr id="42" name="Oval 41">
              <a:extLst>
                <a:ext uri="{FF2B5EF4-FFF2-40B4-BE49-F238E27FC236}">
                  <a16:creationId xmlns:a16="http://schemas.microsoft.com/office/drawing/2014/main" id="{0E52DF81-BDEF-0FF3-6014-D6D9B90DF10A}"/>
                </a:ext>
              </a:extLst>
            </p:cNvPr>
            <p:cNvSpPr>
              <a:spLocks noChangeAspect="1"/>
            </p:cNvSpPr>
            <p:nvPr/>
          </p:nvSpPr>
          <p:spPr>
            <a:xfrm>
              <a:off x="2155091"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3</a:t>
              </a:r>
            </a:p>
          </p:txBody>
        </p:sp>
      </p:grpSp>
      <p:grpSp>
        <p:nvGrpSpPr>
          <p:cNvPr id="43" name="Group 42">
            <a:extLst>
              <a:ext uri="{FF2B5EF4-FFF2-40B4-BE49-F238E27FC236}">
                <a16:creationId xmlns:a16="http://schemas.microsoft.com/office/drawing/2014/main" id="{7D21A234-8527-E865-3331-6B7D7DF9E229}"/>
              </a:ext>
            </a:extLst>
          </p:cNvPr>
          <p:cNvGrpSpPr/>
          <p:nvPr/>
        </p:nvGrpSpPr>
        <p:grpSpPr>
          <a:xfrm>
            <a:off x="9229783" y="1920191"/>
            <a:ext cx="2139752" cy="1641764"/>
            <a:chOff x="1186511" y="2195365"/>
            <a:chExt cx="2139752" cy="1641764"/>
          </a:xfrm>
        </p:grpSpPr>
        <p:sp>
          <p:nvSpPr>
            <p:cNvPr id="44" name="Arrow: Right 43">
              <a:extLst>
                <a:ext uri="{FF2B5EF4-FFF2-40B4-BE49-F238E27FC236}">
                  <a16:creationId xmlns:a16="http://schemas.microsoft.com/office/drawing/2014/main" id="{00375782-B435-DD72-C232-D1DF0352C0BA}"/>
                </a:ext>
              </a:extLst>
            </p:cNvPr>
            <p:cNvSpPr/>
            <p:nvPr/>
          </p:nvSpPr>
          <p:spPr>
            <a:xfrm rot="5400000" flipV="1">
              <a:off x="1870305" y="308112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5" name="Rectangle 44">
              <a:extLst>
                <a:ext uri="{FF2B5EF4-FFF2-40B4-BE49-F238E27FC236}">
                  <a16:creationId xmlns:a16="http://schemas.microsoft.com/office/drawing/2014/main" id="{9CDFD433-3092-2044-DABD-3FB293F3E74A}"/>
                </a:ext>
              </a:extLst>
            </p:cNvPr>
            <p:cNvSpPr/>
            <p:nvPr/>
          </p:nvSpPr>
          <p:spPr>
            <a:xfrm>
              <a:off x="1186511" y="2195365"/>
              <a:ext cx="2139752" cy="864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180000" rtlCol="0" anchor="ctr"/>
            <a:lstStyle/>
            <a:p>
              <a:pPr algn="ctr">
                <a:lnSpc>
                  <a:spcPct val="90000"/>
                </a:lnSpc>
              </a:pPr>
              <a:r>
                <a:rPr lang="en-GB" sz="1600">
                  <a:solidFill>
                    <a:schemeClr val="tx1"/>
                  </a:solidFill>
                  <a:latin typeface="Arial" panose="020B0604020202020204" pitchFamily="34" charset="0"/>
                  <a:cs typeface="Arial" panose="020B0604020202020204" pitchFamily="34" charset="0"/>
                </a:rPr>
                <a:t>The status of the AC will change to “Deactivated”</a:t>
              </a:r>
            </a:p>
          </p:txBody>
        </p:sp>
        <p:sp>
          <p:nvSpPr>
            <p:cNvPr id="46" name="Oval 45">
              <a:extLst>
                <a:ext uri="{FF2B5EF4-FFF2-40B4-BE49-F238E27FC236}">
                  <a16:creationId xmlns:a16="http://schemas.microsoft.com/office/drawing/2014/main" id="{E02E77DF-5A99-1F40-C39C-97741DF0B3CE}"/>
                </a:ext>
              </a:extLst>
            </p:cNvPr>
            <p:cNvSpPr>
              <a:spLocks noChangeAspect="1"/>
            </p:cNvSpPr>
            <p:nvPr/>
          </p:nvSpPr>
          <p:spPr>
            <a:xfrm>
              <a:off x="2004386" y="296229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17496858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DDEB-2B06-3E1D-8C70-DF505CD4C4D3}"/>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6B8854CD-2C62-805C-84CC-5C86E62A8931}"/>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45D24927-197F-2679-D00A-7FF336FE1C1A}"/>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5C8B4273-8CFF-8D62-E249-EDF4941E789C}"/>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8D3584C8-9067-0267-F3AE-56CEAEF7CFC6}"/>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Creating a New Prescription in </a:t>
            </a:r>
            <a:r>
              <a:rPr lang="en-ZA" sz="2400" err="1">
                <a:solidFill>
                  <a:sysClr val="window" lastClr="FFFFFF"/>
                </a:solidFill>
                <a:latin typeface="Arial" panose="020B0604020202020204" pitchFamily="34" charset="0"/>
                <a:cs typeface="Arial" panose="020B0604020202020204" pitchFamily="34" charset="0"/>
              </a:rPr>
              <a:t>SyNCH</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5079B0C-0D04-4B72-F5D1-890CCD8215EC}"/>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
        <p:nvSpPr>
          <p:cNvPr id="3" name="Slide Number Placeholder 3">
            <a:extLst>
              <a:ext uri="{FF2B5EF4-FFF2-40B4-BE49-F238E27FC236}">
                <a16:creationId xmlns:a16="http://schemas.microsoft.com/office/drawing/2014/main" id="{B2056125-AEFD-43B2-E4E9-72BF4E62F319}"/>
              </a:ext>
            </a:extLst>
          </p:cNvPr>
          <p:cNvSpPr txBox="1">
            <a:spLocks/>
          </p:cNvSpPr>
          <p:nvPr/>
        </p:nvSpPr>
        <p:spPr>
          <a:xfrm>
            <a:off x="9309100" y="6442078"/>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CC47C4-3C86-4469-BEE5-35560A3665EF}" type="slidenum">
              <a:rPr lang="en-ZA" altLang="en-US" sz="1000" smtClean="0">
                <a:solidFill>
                  <a:schemeClr val="bg1">
                    <a:lumMod val="65000"/>
                  </a:schemeClr>
                </a:solidFill>
              </a:rPr>
              <a:pPr algn="r"/>
              <a:t>113</a:t>
            </a:fld>
            <a:endParaRPr lang="en-ZA" altLang="en-US" sz="1000">
              <a:solidFill>
                <a:schemeClr val="bg1">
                  <a:lumMod val="65000"/>
                </a:schemeClr>
              </a:solidFill>
            </a:endParaRPr>
          </a:p>
        </p:txBody>
      </p:sp>
    </p:spTree>
    <p:extLst>
      <p:ext uri="{BB962C8B-B14F-4D97-AF65-F5344CB8AC3E}">
        <p14:creationId xmlns:p14="http://schemas.microsoft.com/office/powerpoint/2010/main" val="41565833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BCDD6D-6E56-1665-98CD-C6AB429C87F1}"/>
              </a:ext>
            </a:extLst>
          </p:cNvPr>
          <p:cNvSpPr>
            <a:spLocks noGrp="1"/>
          </p:cNvSpPr>
          <p:nvPr>
            <p:ph type="sldNum" sz="quarter" idx="4"/>
          </p:nvPr>
        </p:nvSpPr>
        <p:spPr/>
        <p:txBody>
          <a:bodyPr/>
          <a:lstStyle/>
          <a:p>
            <a:fld id="{C7CC47C4-3C86-4469-BEE5-35560A3665EF}" type="slidenum">
              <a:rPr lang="en-ZA" altLang="en-US" smtClean="0"/>
              <a:pPr/>
              <a:t>114</a:t>
            </a:fld>
            <a:endParaRPr lang="en-ZA" altLang="en-US"/>
          </a:p>
        </p:txBody>
      </p:sp>
      <p:sp>
        <p:nvSpPr>
          <p:cNvPr id="2" name="Title 1">
            <a:extLst>
              <a:ext uri="{FF2B5EF4-FFF2-40B4-BE49-F238E27FC236}">
                <a16:creationId xmlns:a16="http://schemas.microsoft.com/office/drawing/2014/main" id="{70BF0082-37B1-2218-FCE5-F3A9A633E68C}"/>
              </a:ext>
            </a:extLst>
          </p:cNvPr>
          <p:cNvSpPr>
            <a:spLocks noGrp="1"/>
          </p:cNvSpPr>
          <p:nvPr>
            <p:ph type="title"/>
          </p:nvPr>
        </p:nvSpPr>
        <p:spPr/>
        <p:txBody>
          <a:bodyPr/>
          <a:lstStyle/>
          <a:p>
            <a:r>
              <a:rPr lang="en-ZA" sz="3200" err="1"/>
              <a:t>SyNCH</a:t>
            </a:r>
            <a:r>
              <a:rPr lang="en-ZA" sz="3200"/>
              <a:t> – Creating a New Patient Prescription</a:t>
            </a:r>
            <a:endParaRPr lang="en-ZA"/>
          </a:p>
        </p:txBody>
      </p:sp>
      <p:pic>
        <p:nvPicPr>
          <p:cNvPr id="16" name="Picture 15">
            <a:extLst>
              <a:ext uri="{FF2B5EF4-FFF2-40B4-BE49-F238E27FC236}">
                <a16:creationId xmlns:a16="http://schemas.microsoft.com/office/drawing/2014/main" id="{7F299C85-D5BB-5E88-19AB-06CF06B99B93}"/>
              </a:ext>
            </a:extLst>
          </p:cNvPr>
          <p:cNvPicPr>
            <a:picLocks noChangeAspect="1"/>
          </p:cNvPicPr>
          <p:nvPr/>
        </p:nvPicPr>
        <p:blipFill>
          <a:blip r:embed="rId3"/>
          <a:srcRect r="28872" b="47300"/>
          <a:stretch>
            <a:fillRect/>
          </a:stretch>
        </p:blipFill>
        <p:spPr>
          <a:xfrm>
            <a:off x="2555069" y="1155559"/>
            <a:ext cx="4637301" cy="2422614"/>
          </a:xfrm>
          <a:prstGeom prst="rect">
            <a:avLst/>
          </a:prstGeom>
        </p:spPr>
      </p:pic>
      <p:pic>
        <p:nvPicPr>
          <p:cNvPr id="18" name="Picture 17">
            <a:extLst>
              <a:ext uri="{FF2B5EF4-FFF2-40B4-BE49-F238E27FC236}">
                <a16:creationId xmlns:a16="http://schemas.microsoft.com/office/drawing/2014/main" id="{E3DE7476-F35A-1C5C-6162-021CD756D05A}"/>
              </a:ext>
            </a:extLst>
          </p:cNvPr>
          <p:cNvPicPr>
            <a:picLocks noChangeAspect="1"/>
          </p:cNvPicPr>
          <p:nvPr/>
        </p:nvPicPr>
        <p:blipFill>
          <a:blip r:embed="rId4"/>
          <a:srcRect t="13306" b="12229"/>
          <a:stretch>
            <a:fillRect/>
          </a:stretch>
        </p:blipFill>
        <p:spPr>
          <a:xfrm>
            <a:off x="226829" y="3795268"/>
            <a:ext cx="8171727" cy="2926206"/>
          </a:xfrm>
          <a:prstGeom prst="rect">
            <a:avLst/>
          </a:prstGeom>
        </p:spPr>
      </p:pic>
      <p:pic>
        <p:nvPicPr>
          <p:cNvPr id="29" name="Picture 28">
            <a:extLst>
              <a:ext uri="{FF2B5EF4-FFF2-40B4-BE49-F238E27FC236}">
                <a16:creationId xmlns:a16="http://schemas.microsoft.com/office/drawing/2014/main" id="{5725D6A8-8FC2-321C-9790-1CCBE1A6AE7C}"/>
              </a:ext>
            </a:extLst>
          </p:cNvPr>
          <p:cNvPicPr>
            <a:picLocks noChangeAspect="1"/>
          </p:cNvPicPr>
          <p:nvPr/>
        </p:nvPicPr>
        <p:blipFill>
          <a:blip r:embed="rId5"/>
          <a:srcRect l="58573" t="55789" r="2786" b="11687"/>
          <a:stretch>
            <a:fillRect/>
          </a:stretch>
        </p:blipFill>
        <p:spPr>
          <a:xfrm>
            <a:off x="8712525" y="3685330"/>
            <a:ext cx="2731482" cy="1843953"/>
          </a:xfrm>
          <a:prstGeom prst="rect">
            <a:avLst/>
          </a:prstGeom>
        </p:spPr>
      </p:pic>
      <p:grpSp>
        <p:nvGrpSpPr>
          <p:cNvPr id="12" name="Group 11">
            <a:extLst>
              <a:ext uri="{FF2B5EF4-FFF2-40B4-BE49-F238E27FC236}">
                <a16:creationId xmlns:a16="http://schemas.microsoft.com/office/drawing/2014/main" id="{D94F1BAE-3DAF-2489-8499-BA936B5B0B50}"/>
              </a:ext>
            </a:extLst>
          </p:cNvPr>
          <p:cNvGrpSpPr/>
          <p:nvPr/>
        </p:nvGrpSpPr>
        <p:grpSpPr>
          <a:xfrm>
            <a:off x="399812" y="1710802"/>
            <a:ext cx="2658441" cy="1102576"/>
            <a:chOff x="8825693" y="-1382409"/>
            <a:chExt cx="2658441" cy="1102576"/>
          </a:xfrm>
        </p:grpSpPr>
        <p:sp>
          <p:nvSpPr>
            <p:cNvPr id="13" name="Rectangle 12">
              <a:extLst>
                <a:ext uri="{FF2B5EF4-FFF2-40B4-BE49-F238E27FC236}">
                  <a16:creationId xmlns:a16="http://schemas.microsoft.com/office/drawing/2014/main" id="{2640D162-BC12-20C9-E03E-7A23E96C0C80}"/>
                </a:ext>
              </a:extLst>
            </p:cNvPr>
            <p:cNvSpPr/>
            <p:nvPr/>
          </p:nvSpPr>
          <p:spPr>
            <a:xfrm>
              <a:off x="8825693" y="-1382409"/>
              <a:ext cx="1866441" cy="110257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144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Select “Prescriptions” &gt; “Manage Prescriptions”</a:t>
              </a:r>
            </a:p>
          </p:txBody>
        </p:sp>
        <p:sp>
          <p:nvSpPr>
            <p:cNvPr id="14" name="Arrow: Right 13">
              <a:extLst>
                <a:ext uri="{FF2B5EF4-FFF2-40B4-BE49-F238E27FC236}">
                  <a16:creationId xmlns:a16="http://schemas.microsoft.com/office/drawing/2014/main" id="{79FC7103-AC19-28AE-6D9E-65AB8DEA664A}"/>
                </a:ext>
              </a:extLst>
            </p:cNvPr>
            <p:cNvSpPr/>
            <p:nvPr/>
          </p:nvSpPr>
          <p:spPr>
            <a:xfrm flipV="1">
              <a:off x="10692134" y="-1214964"/>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Oval 16">
              <a:extLst>
                <a:ext uri="{FF2B5EF4-FFF2-40B4-BE49-F238E27FC236}">
                  <a16:creationId xmlns:a16="http://schemas.microsoft.com/office/drawing/2014/main" id="{910F6DC2-7348-C623-95AB-EDCF3ED4328C}"/>
                </a:ext>
              </a:extLst>
            </p:cNvPr>
            <p:cNvSpPr>
              <a:spLocks noChangeAspect="1"/>
            </p:cNvSpPr>
            <p:nvPr/>
          </p:nvSpPr>
          <p:spPr>
            <a:xfrm>
              <a:off x="10645630" y="-1115641"/>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a:t>
              </a:r>
            </a:p>
          </p:txBody>
        </p:sp>
      </p:grpSp>
      <p:grpSp>
        <p:nvGrpSpPr>
          <p:cNvPr id="32" name="Group 31">
            <a:extLst>
              <a:ext uri="{FF2B5EF4-FFF2-40B4-BE49-F238E27FC236}">
                <a16:creationId xmlns:a16="http://schemas.microsoft.com/office/drawing/2014/main" id="{6331A760-8899-074C-13E9-AD12468CE6BB}"/>
              </a:ext>
            </a:extLst>
          </p:cNvPr>
          <p:cNvGrpSpPr/>
          <p:nvPr/>
        </p:nvGrpSpPr>
        <p:grpSpPr>
          <a:xfrm>
            <a:off x="1327202" y="4502081"/>
            <a:ext cx="2228772" cy="1080000"/>
            <a:chOff x="7000642" y="-1401201"/>
            <a:chExt cx="2237013" cy="1103381"/>
          </a:xfrm>
        </p:grpSpPr>
        <p:sp>
          <p:nvSpPr>
            <p:cNvPr id="34" name="Rectangle 33">
              <a:extLst>
                <a:ext uri="{FF2B5EF4-FFF2-40B4-BE49-F238E27FC236}">
                  <a16:creationId xmlns:a16="http://schemas.microsoft.com/office/drawing/2014/main" id="{2045F1A0-F6E2-7DCF-E07F-092BE3253B39}"/>
                </a:ext>
              </a:extLst>
            </p:cNvPr>
            <p:cNvSpPr/>
            <p:nvPr/>
          </p:nvSpPr>
          <p:spPr>
            <a:xfrm>
              <a:off x="7720064" y="-1401201"/>
              <a:ext cx="1517591" cy="1103381"/>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Click “New” to create a patient profile</a:t>
              </a:r>
            </a:p>
          </p:txBody>
        </p:sp>
        <p:sp>
          <p:nvSpPr>
            <p:cNvPr id="35" name="Arrow: Right 34">
              <a:extLst>
                <a:ext uri="{FF2B5EF4-FFF2-40B4-BE49-F238E27FC236}">
                  <a16:creationId xmlns:a16="http://schemas.microsoft.com/office/drawing/2014/main" id="{89F200B2-CC2D-AE27-213D-8404C43F7BD7}"/>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Oval 35">
              <a:extLst>
                <a:ext uri="{FF2B5EF4-FFF2-40B4-BE49-F238E27FC236}">
                  <a16:creationId xmlns:a16="http://schemas.microsoft.com/office/drawing/2014/main" id="{DE9C59CD-006C-5B00-D5E3-345DDC67B350}"/>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grpSp>
      <p:grpSp>
        <p:nvGrpSpPr>
          <p:cNvPr id="41" name="Group 40">
            <a:extLst>
              <a:ext uri="{FF2B5EF4-FFF2-40B4-BE49-F238E27FC236}">
                <a16:creationId xmlns:a16="http://schemas.microsoft.com/office/drawing/2014/main" id="{07EA18E8-026F-F49A-9D86-3BA47E6EA2C9}"/>
              </a:ext>
            </a:extLst>
          </p:cNvPr>
          <p:cNvGrpSpPr/>
          <p:nvPr/>
        </p:nvGrpSpPr>
        <p:grpSpPr>
          <a:xfrm>
            <a:off x="3958866" y="4502081"/>
            <a:ext cx="2279853" cy="1080000"/>
            <a:chOff x="9204281" y="-1409114"/>
            <a:chExt cx="2279853" cy="1080000"/>
          </a:xfrm>
        </p:grpSpPr>
        <p:sp>
          <p:nvSpPr>
            <p:cNvPr id="42" name="Rectangle 41">
              <a:extLst>
                <a:ext uri="{FF2B5EF4-FFF2-40B4-BE49-F238E27FC236}">
                  <a16:creationId xmlns:a16="http://schemas.microsoft.com/office/drawing/2014/main" id="{91C6BABB-3A7B-48F6-C4BE-E50409E4395A}"/>
                </a:ext>
              </a:extLst>
            </p:cNvPr>
            <p:cNvSpPr/>
            <p:nvPr/>
          </p:nvSpPr>
          <p:spPr>
            <a:xfrm>
              <a:off x="9204281" y="-1409114"/>
              <a:ext cx="1512000" cy="1080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36000" rIns="72000" bIns="36000" rtlCol="0" anchor="ctr"/>
            <a:lstStyle/>
            <a:p>
              <a:pPr>
                <a:lnSpc>
                  <a:spcPct val="90000"/>
                </a:lnSpc>
              </a:pPr>
              <a:r>
                <a:rPr lang="en-ZA" sz="1600">
                  <a:solidFill>
                    <a:schemeClr val="tx1"/>
                  </a:solidFill>
                  <a:latin typeface="Arial" panose="020B0604020202020204" pitchFamily="34" charset="0"/>
                  <a:cs typeface="Arial" panose="020B0604020202020204" pitchFamily="34" charset="0"/>
                </a:rPr>
                <a:t>Search if a patient profile exists on </a:t>
              </a:r>
              <a:r>
                <a:rPr lang="en-ZA" sz="1600" err="1">
                  <a:solidFill>
                    <a:schemeClr val="tx1"/>
                  </a:solidFill>
                  <a:latin typeface="Arial" panose="020B0604020202020204" pitchFamily="34" charset="0"/>
                  <a:cs typeface="Arial" panose="020B0604020202020204" pitchFamily="34" charset="0"/>
                </a:rPr>
                <a:t>SyNCH</a:t>
              </a:r>
              <a:endParaRPr lang="en-ZA" sz="1600">
                <a:solidFill>
                  <a:schemeClr val="tx1"/>
                </a:solidFill>
                <a:latin typeface="Arial" panose="020B0604020202020204" pitchFamily="34" charset="0"/>
                <a:cs typeface="Arial" panose="020B0604020202020204" pitchFamily="34" charset="0"/>
              </a:endParaRPr>
            </a:p>
          </p:txBody>
        </p:sp>
        <p:sp>
          <p:nvSpPr>
            <p:cNvPr id="43" name="Arrow: Right 42">
              <a:extLst>
                <a:ext uri="{FF2B5EF4-FFF2-40B4-BE49-F238E27FC236}">
                  <a16:creationId xmlns:a16="http://schemas.microsoft.com/office/drawing/2014/main" id="{EC534079-DF2F-33EC-7E8C-CF0B6B1D76F5}"/>
                </a:ext>
              </a:extLst>
            </p:cNvPr>
            <p:cNvSpPr/>
            <p:nvPr/>
          </p:nvSpPr>
          <p:spPr>
            <a:xfrm flipV="1">
              <a:off x="10692134" y="-1229114"/>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Oval 43">
              <a:extLst>
                <a:ext uri="{FF2B5EF4-FFF2-40B4-BE49-F238E27FC236}">
                  <a16:creationId xmlns:a16="http://schemas.microsoft.com/office/drawing/2014/main" id="{8E53ED8E-E688-4B9B-BCD6-086BF61239CE}"/>
                </a:ext>
              </a:extLst>
            </p:cNvPr>
            <p:cNvSpPr>
              <a:spLocks noChangeAspect="1"/>
            </p:cNvSpPr>
            <p:nvPr/>
          </p:nvSpPr>
          <p:spPr>
            <a:xfrm>
              <a:off x="10645630" y="-1121114"/>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grpSp>
      <p:sp>
        <p:nvSpPr>
          <p:cNvPr id="23" name="Oval 22">
            <a:extLst>
              <a:ext uri="{FF2B5EF4-FFF2-40B4-BE49-F238E27FC236}">
                <a16:creationId xmlns:a16="http://schemas.microsoft.com/office/drawing/2014/main" id="{B83D745E-23E1-8B39-6832-3F2166D33AE2}"/>
              </a:ext>
            </a:extLst>
          </p:cNvPr>
          <p:cNvSpPr>
            <a:spLocks noChangeAspect="1"/>
          </p:cNvSpPr>
          <p:nvPr/>
        </p:nvSpPr>
        <p:spPr>
          <a:xfrm>
            <a:off x="3471226" y="481622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OR</a:t>
            </a:r>
          </a:p>
        </p:txBody>
      </p:sp>
      <p:grpSp>
        <p:nvGrpSpPr>
          <p:cNvPr id="45" name="Group 44">
            <a:extLst>
              <a:ext uri="{FF2B5EF4-FFF2-40B4-BE49-F238E27FC236}">
                <a16:creationId xmlns:a16="http://schemas.microsoft.com/office/drawing/2014/main" id="{A779EFB0-2576-99F7-3F85-A236E4FC33EE}"/>
              </a:ext>
            </a:extLst>
          </p:cNvPr>
          <p:cNvGrpSpPr/>
          <p:nvPr/>
        </p:nvGrpSpPr>
        <p:grpSpPr>
          <a:xfrm>
            <a:off x="8599755" y="5375730"/>
            <a:ext cx="2079412" cy="1371664"/>
            <a:chOff x="1216681" y="1615701"/>
            <a:chExt cx="2079412" cy="1371664"/>
          </a:xfrm>
        </p:grpSpPr>
        <p:sp>
          <p:nvSpPr>
            <p:cNvPr id="46" name="Arrow: Right 45">
              <a:extLst>
                <a:ext uri="{FF2B5EF4-FFF2-40B4-BE49-F238E27FC236}">
                  <a16:creationId xmlns:a16="http://schemas.microsoft.com/office/drawing/2014/main" id="{474A9471-0CCB-4CBA-DD6F-CB4D7DAB20DB}"/>
                </a:ext>
              </a:extLst>
            </p:cNvPr>
            <p:cNvSpPr/>
            <p:nvPr/>
          </p:nvSpPr>
          <p:spPr>
            <a:xfrm rot="16200000">
              <a:off x="1860387"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7" name="Rectangle 46">
              <a:extLst>
                <a:ext uri="{FF2B5EF4-FFF2-40B4-BE49-F238E27FC236}">
                  <a16:creationId xmlns:a16="http://schemas.microsoft.com/office/drawing/2014/main" id="{EB1481A4-42DA-5981-22DD-A3759A87F52B}"/>
                </a:ext>
              </a:extLst>
            </p:cNvPr>
            <p:cNvSpPr/>
            <p:nvPr/>
          </p:nvSpPr>
          <p:spPr>
            <a:xfrm>
              <a:off x="1216681" y="2195365"/>
              <a:ext cx="2079412" cy="792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216000" rIns="72000" bIns="72000" rtlCol="0" anchor="t"/>
            <a:lstStyle/>
            <a:p>
              <a:pPr>
                <a:lnSpc>
                  <a:spcPct val="90000"/>
                </a:lnSpc>
              </a:pPr>
              <a:r>
                <a:rPr lang="en-ZA" sz="1600">
                  <a:solidFill>
                    <a:schemeClr val="tx1"/>
                  </a:solidFill>
                  <a:latin typeface="Arial" panose="020B0604020202020204" pitchFamily="34" charset="0"/>
                  <a:cs typeface="Arial" panose="020B0604020202020204" pitchFamily="34" charset="0"/>
                </a:rPr>
                <a:t>Click on “Create New Prescription” button</a:t>
              </a:r>
            </a:p>
          </p:txBody>
        </p:sp>
        <p:sp>
          <p:nvSpPr>
            <p:cNvPr id="48" name="Oval 47">
              <a:extLst>
                <a:ext uri="{FF2B5EF4-FFF2-40B4-BE49-F238E27FC236}">
                  <a16:creationId xmlns:a16="http://schemas.microsoft.com/office/drawing/2014/main" id="{1FC07C3B-30F6-279B-5170-F9C7D86B4E5E}"/>
                </a:ext>
              </a:extLst>
            </p:cNvPr>
            <p:cNvSpPr>
              <a:spLocks noChangeAspect="1"/>
            </p:cNvSpPr>
            <p:nvPr/>
          </p:nvSpPr>
          <p:spPr>
            <a:xfrm>
              <a:off x="2004387"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18683052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A711-B377-7596-BD6E-D842874D1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D9528-33A8-8DB6-ACFA-F06ED4696BB5}"/>
              </a:ext>
            </a:extLst>
          </p:cNvPr>
          <p:cNvSpPr>
            <a:spLocks noGrp="1"/>
          </p:cNvSpPr>
          <p:nvPr>
            <p:ph type="title"/>
          </p:nvPr>
        </p:nvSpPr>
        <p:spPr/>
        <p:txBody>
          <a:bodyPr>
            <a:normAutofit/>
          </a:bodyPr>
          <a:lstStyle/>
          <a:p>
            <a:r>
              <a:rPr lang="en-ZA" sz="3200" err="1"/>
              <a:t>SyNCH</a:t>
            </a:r>
            <a:r>
              <a:rPr lang="en-ZA" sz="3200"/>
              <a:t> – Creating a New Patient Prescription </a:t>
            </a:r>
            <a:r>
              <a:rPr lang="en-ZA" sz="1800"/>
              <a:t>(cont.)</a:t>
            </a:r>
          </a:p>
        </p:txBody>
      </p:sp>
      <p:sp>
        <p:nvSpPr>
          <p:cNvPr id="4" name="Slide Number Placeholder 3">
            <a:extLst>
              <a:ext uri="{FF2B5EF4-FFF2-40B4-BE49-F238E27FC236}">
                <a16:creationId xmlns:a16="http://schemas.microsoft.com/office/drawing/2014/main" id="{E9407B70-F3C6-673E-6A49-FF69136B90B5}"/>
              </a:ext>
            </a:extLst>
          </p:cNvPr>
          <p:cNvSpPr>
            <a:spLocks noGrp="1"/>
          </p:cNvSpPr>
          <p:nvPr>
            <p:ph type="sldNum" sz="quarter" idx="4"/>
          </p:nvPr>
        </p:nvSpPr>
        <p:spPr/>
        <p:txBody>
          <a:bodyPr/>
          <a:lstStyle/>
          <a:p>
            <a:fld id="{C7CC47C4-3C86-4469-BEE5-35560A3665EF}" type="slidenum">
              <a:rPr lang="en-ZA" altLang="en-US" smtClean="0"/>
              <a:pPr/>
              <a:t>115</a:t>
            </a:fld>
            <a:endParaRPr lang="en-ZA" altLang="en-US"/>
          </a:p>
        </p:txBody>
      </p:sp>
      <p:pic>
        <p:nvPicPr>
          <p:cNvPr id="5" name="Picture 4">
            <a:extLst>
              <a:ext uri="{FF2B5EF4-FFF2-40B4-BE49-F238E27FC236}">
                <a16:creationId xmlns:a16="http://schemas.microsoft.com/office/drawing/2014/main" id="{05B07BA5-2B6A-66E1-99BC-0739EAA98C42}"/>
              </a:ext>
            </a:extLst>
          </p:cNvPr>
          <p:cNvPicPr>
            <a:picLocks noChangeAspect="1"/>
          </p:cNvPicPr>
          <p:nvPr/>
        </p:nvPicPr>
        <p:blipFill>
          <a:blip r:embed="rId2"/>
          <a:srcRect r="2279"/>
          <a:stretch>
            <a:fillRect/>
          </a:stretch>
        </p:blipFill>
        <p:spPr>
          <a:xfrm>
            <a:off x="1229411" y="1103805"/>
            <a:ext cx="10827471" cy="4841691"/>
          </a:xfrm>
          <a:prstGeom prst="rect">
            <a:avLst/>
          </a:prstGeom>
        </p:spPr>
      </p:pic>
      <p:grpSp>
        <p:nvGrpSpPr>
          <p:cNvPr id="16" name="Group 15">
            <a:extLst>
              <a:ext uri="{FF2B5EF4-FFF2-40B4-BE49-F238E27FC236}">
                <a16:creationId xmlns:a16="http://schemas.microsoft.com/office/drawing/2014/main" id="{F1C28CC9-4694-696D-7801-310432D393B8}"/>
              </a:ext>
            </a:extLst>
          </p:cNvPr>
          <p:cNvGrpSpPr/>
          <p:nvPr/>
        </p:nvGrpSpPr>
        <p:grpSpPr>
          <a:xfrm>
            <a:off x="4809754" y="3656546"/>
            <a:ext cx="2798834" cy="720000"/>
            <a:chOff x="7000642" y="-1191122"/>
            <a:chExt cx="2798834" cy="720000"/>
          </a:xfrm>
        </p:grpSpPr>
        <p:sp>
          <p:nvSpPr>
            <p:cNvPr id="17" name="Rectangle 16">
              <a:extLst>
                <a:ext uri="{FF2B5EF4-FFF2-40B4-BE49-F238E27FC236}">
                  <a16:creationId xmlns:a16="http://schemas.microsoft.com/office/drawing/2014/main" id="{60C20424-4D49-BE85-CF7B-AF56178C8479}"/>
                </a:ext>
              </a:extLst>
            </p:cNvPr>
            <p:cNvSpPr/>
            <p:nvPr/>
          </p:nvSpPr>
          <p:spPr>
            <a:xfrm>
              <a:off x="7720064" y="-1191120"/>
              <a:ext cx="2079412" cy="719998"/>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pPr>
              <a:r>
                <a:rPr lang="en-ZA" sz="1600">
                  <a:solidFill>
                    <a:schemeClr val="tx1"/>
                  </a:solidFill>
                  <a:latin typeface="Arial" panose="020B0604020202020204" pitchFamily="34" charset="0"/>
                  <a:cs typeface="Arial" panose="020B0604020202020204" pitchFamily="34" charset="0"/>
                </a:rPr>
                <a:t>Patient must provide</a:t>
              </a:r>
            </a:p>
            <a:p>
              <a:pPr>
                <a:lnSpc>
                  <a:spcPct val="90000"/>
                </a:lnSpc>
              </a:pPr>
              <a:r>
                <a:rPr lang="en-ZA" sz="1600">
                  <a:solidFill>
                    <a:schemeClr val="tx1"/>
                  </a:solidFill>
                  <a:latin typeface="Arial" panose="020B0604020202020204" pitchFamily="34" charset="0"/>
                  <a:cs typeface="Arial" panose="020B0604020202020204" pitchFamily="34" charset="0"/>
                </a:rPr>
                <a:t>verbal consent - select “Yes”</a:t>
              </a:r>
            </a:p>
          </p:txBody>
        </p:sp>
        <p:sp>
          <p:nvSpPr>
            <p:cNvPr id="18" name="Arrow: Right 17">
              <a:extLst>
                <a:ext uri="{FF2B5EF4-FFF2-40B4-BE49-F238E27FC236}">
                  <a16:creationId xmlns:a16="http://schemas.microsoft.com/office/drawing/2014/main" id="{438B1D09-D49B-BE63-9FEA-315A79771E48}"/>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Oval 18">
              <a:extLst>
                <a:ext uri="{FF2B5EF4-FFF2-40B4-BE49-F238E27FC236}">
                  <a16:creationId xmlns:a16="http://schemas.microsoft.com/office/drawing/2014/main" id="{52508E41-9A93-9319-E9F6-7BC98387A266}"/>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4</a:t>
              </a:r>
            </a:p>
          </p:txBody>
        </p:sp>
      </p:grpSp>
      <p:grpSp>
        <p:nvGrpSpPr>
          <p:cNvPr id="20" name="Group 19">
            <a:extLst>
              <a:ext uri="{FF2B5EF4-FFF2-40B4-BE49-F238E27FC236}">
                <a16:creationId xmlns:a16="http://schemas.microsoft.com/office/drawing/2014/main" id="{12D96355-F07E-2736-E1DB-17470C8FAFA5}"/>
              </a:ext>
            </a:extLst>
          </p:cNvPr>
          <p:cNvGrpSpPr/>
          <p:nvPr/>
        </p:nvGrpSpPr>
        <p:grpSpPr>
          <a:xfrm>
            <a:off x="4809754" y="4694211"/>
            <a:ext cx="5623436" cy="1527412"/>
            <a:chOff x="7000642" y="-1594827"/>
            <a:chExt cx="5623436" cy="1527412"/>
          </a:xfrm>
        </p:grpSpPr>
        <p:sp>
          <p:nvSpPr>
            <p:cNvPr id="21" name="Rectangle 20">
              <a:extLst>
                <a:ext uri="{FF2B5EF4-FFF2-40B4-BE49-F238E27FC236}">
                  <a16:creationId xmlns:a16="http://schemas.microsoft.com/office/drawing/2014/main" id="{CF2EAE27-BA94-25FD-19CC-F8995BDC749A}"/>
                </a:ext>
              </a:extLst>
            </p:cNvPr>
            <p:cNvSpPr/>
            <p:nvPr/>
          </p:nvSpPr>
          <p:spPr>
            <a:xfrm>
              <a:off x="7720063" y="-1594827"/>
              <a:ext cx="4904015" cy="1527412"/>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To prevent “double counting” of patients and track how many patients have converted from “paper based” to SyNCH </a:t>
              </a:r>
            </a:p>
            <a:p>
              <a:pPr marL="216000" indent="-216000">
                <a:lnSpc>
                  <a:spcPct val="90000"/>
                </a:lnSpc>
                <a:buFont typeface="Wingdings" panose="05000000000000000000" pitchFamily="2" charset="2"/>
                <a:buChar char="Ø"/>
              </a:pPr>
              <a:r>
                <a:rPr lang="en-GB" sz="1600">
                  <a:solidFill>
                    <a:schemeClr val="tx1"/>
                  </a:solidFill>
                  <a:latin typeface="Arial" panose="020B0604020202020204" pitchFamily="34" charset="0"/>
                  <a:cs typeface="Arial" panose="020B0604020202020204" pitchFamily="34" charset="0"/>
                </a:rPr>
                <a:t>Select “No” if this is patient’s first enrolment</a:t>
              </a:r>
            </a:p>
            <a:p>
              <a:pPr marL="216000" indent="-216000">
                <a:lnSpc>
                  <a:spcPct val="90000"/>
                </a:lnSpc>
                <a:buFont typeface="Wingdings" panose="05000000000000000000" pitchFamily="2" charset="2"/>
                <a:buChar char="Ø"/>
              </a:pPr>
              <a:r>
                <a:rPr lang="en-GB" sz="1600">
                  <a:solidFill>
                    <a:schemeClr val="tx1"/>
                  </a:solidFill>
                  <a:latin typeface="Arial" panose="020B0604020202020204" pitchFamily="34" charset="0"/>
                  <a:cs typeface="Arial" panose="020B0604020202020204" pitchFamily="34" charset="0"/>
                </a:rPr>
                <a:t>select “Yes” if patient was previously enrolled on the CCMDD programme on paper prescription)</a:t>
              </a:r>
            </a:p>
          </p:txBody>
        </p:sp>
        <p:sp>
          <p:nvSpPr>
            <p:cNvPr id="22" name="Arrow: Right 21">
              <a:extLst>
                <a:ext uri="{FF2B5EF4-FFF2-40B4-BE49-F238E27FC236}">
                  <a16:creationId xmlns:a16="http://schemas.microsoft.com/office/drawing/2014/main" id="{764C6A39-0680-D48C-B0AA-26A1C94236E2}"/>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Oval 22">
              <a:extLst>
                <a:ext uri="{FF2B5EF4-FFF2-40B4-BE49-F238E27FC236}">
                  <a16:creationId xmlns:a16="http://schemas.microsoft.com/office/drawing/2014/main" id="{2D1680F8-19C3-2105-32A9-6123678A08CA}"/>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5</a:t>
              </a:r>
            </a:p>
          </p:txBody>
        </p:sp>
      </p:grpSp>
    </p:spTree>
    <p:extLst>
      <p:ext uri="{BB962C8B-B14F-4D97-AF65-F5344CB8AC3E}">
        <p14:creationId xmlns:p14="http://schemas.microsoft.com/office/powerpoint/2010/main" val="37467118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4015-C61A-B4FB-0590-6DDCA8413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78245-8955-00D1-F047-AF34001FD8BB}"/>
              </a:ext>
            </a:extLst>
          </p:cNvPr>
          <p:cNvSpPr>
            <a:spLocks noGrp="1"/>
          </p:cNvSpPr>
          <p:nvPr>
            <p:ph type="title"/>
          </p:nvPr>
        </p:nvSpPr>
        <p:spPr/>
        <p:txBody>
          <a:bodyPr>
            <a:normAutofit/>
          </a:bodyPr>
          <a:lstStyle/>
          <a:p>
            <a:r>
              <a:rPr lang="en-ZA" sz="3200" err="1"/>
              <a:t>SyNCH</a:t>
            </a:r>
            <a:r>
              <a:rPr lang="en-ZA" sz="3200"/>
              <a:t> – New Patient Details Tab</a:t>
            </a:r>
          </a:p>
        </p:txBody>
      </p:sp>
      <p:sp>
        <p:nvSpPr>
          <p:cNvPr id="4" name="Slide Number Placeholder 3">
            <a:extLst>
              <a:ext uri="{FF2B5EF4-FFF2-40B4-BE49-F238E27FC236}">
                <a16:creationId xmlns:a16="http://schemas.microsoft.com/office/drawing/2014/main" id="{AF9A3FCE-D25F-C5C7-963E-C2165DCC684C}"/>
              </a:ext>
            </a:extLst>
          </p:cNvPr>
          <p:cNvSpPr>
            <a:spLocks noGrp="1"/>
          </p:cNvSpPr>
          <p:nvPr>
            <p:ph type="sldNum" sz="quarter" idx="4"/>
          </p:nvPr>
        </p:nvSpPr>
        <p:spPr/>
        <p:txBody>
          <a:bodyPr/>
          <a:lstStyle/>
          <a:p>
            <a:fld id="{C7CC47C4-3C86-4469-BEE5-35560A3665EF}" type="slidenum">
              <a:rPr lang="en-ZA" altLang="en-US" smtClean="0"/>
              <a:pPr/>
              <a:t>116</a:t>
            </a:fld>
            <a:endParaRPr lang="en-ZA" altLang="en-US"/>
          </a:p>
        </p:txBody>
      </p:sp>
      <p:pic>
        <p:nvPicPr>
          <p:cNvPr id="7" name="Picture 6">
            <a:extLst>
              <a:ext uri="{FF2B5EF4-FFF2-40B4-BE49-F238E27FC236}">
                <a16:creationId xmlns:a16="http://schemas.microsoft.com/office/drawing/2014/main" id="{F9C09FCC-2136-227A-CAE9-9021F69ECD63}"/>
              </a:ext>
            </a:extLst>
          </p:cNvPr>
          <p:cNvPicPr>
            <a:picLocks noChangeAspect="1"/>
          </p:cNvPicPr>
          <p:nvPr/>
        </p:nvPicPr>
        <p:blipFill>
          <a:blip r:embed="rId2"/>
          <a:stretch>
            <a:fillRect/>
          </a:stretch>
        </p:blipFill>
        <p:spPr>
          <a:xfrm>
            <a:off x="627046" y="1108231"/>
            <a:ext cx="10937908" cy="5377550"/>
          </a:xfrm>
          <a:prstGeom prst="rect">
            <a:avLst/>
          </a:prstGeom>
        </p:spPr>
      </p:pic>
      <p:grpSp>
        <p:nvGrpSpPr>
          <p:cNvPr id="18" name="Group 17">
            <a:extLst>
              <a:ext uri="{FF2B5EF4-FFF2-40B4-BE49-F238E27FC236}">
                <a16:creationId xmlns:a16="http://schemas.microsoft.com/office/drawing/2014/main" id="{8951813B-3A36-61CF-9003-331DA4D2E006}"/>
              </a:ext>
            </a:extLst>
          </p:cNvPr>
          <p:cNvGrpSpPr/>
          <p:nvPr/>
        </p:nvGrpSpPr>
        <p:grpSpPr>
          <a:xfrm>
            <a:off x="4514850" y="1602314"/>
            <a:ext cx="2369112" cy="1607064"/>
            <a:chOff x="1071831" y="2230065"/>
            <a:chExt cx="2369112" cy="1607064"/>
          </a:xfrm>
        </p:grpSpPr>
        <p:sp>
          <p:nvSpPr>
            <p:cNvPr id="19" name="Arrow: Right 18">
              <a:extLst>
                <a:ext uri="{FF2B5EF4-FFF2-40B4-BE49-F238E27FC236}">
                  <a16:creationId xmlns:a16="http://schemas.microsoft.com/office/drawing/2014/main" id="{0FDE24E3-9972-AF64-0A48-F6DDD677821F}"/>
                </a:ext>
              </a:extLst>
            </p:cNvPr>
            <p:cNvSpPr/>
            <p:nvPr/>
          </p:nvSpPr>
          <p:spPr>
            <a:xfrm rot="5400000" flipV="1">
              <a:off x="1870305" y="308112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20" name="Rectangle 19">
              <a:extLst>
                <a:ext uri="{FF2B5EF4-FFF2-40B4-BE49-F238E27FC236}">
                  <a16:creationId xmlns:a16="http://schemas.microsoft.com/office/drawing/2014/main" id="{7D0CC66A-4221-2B45-8906-9B9273E67817}"/>
                </a:ext>
              </a:extLst>
            </p:cNvPr>
            <p:cNvSpPr/>
            <p:nvPr/>
          </p:nvSpPr>
          <p:spPr>
            <a:xfrm>
              <a:off x="1071831" y="2230065"/>
              <a:ext cx="2369112" cy="8293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180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Passport/Asylum number is compulsory if no SA ID available</a:t>
              </a:r>
              <a:endParaRPr lang="en-ZA" sz="1600">
                <a:solidFill>
                  <a:schemeClr val="tx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A933FE0-6E52-ED51-F8AF-AE53137D9109}"/>
                </a:ext>
              </a:extLst>
            </p:cNvPr>
            <p:cNvSpPr>
              <a:spLocks noChangeAspect="1"/>
            </p:cNvSpPr>
            <p:nvPr/>
          </p:nvSpPr>
          <p:spPr>
            <a:xfrm>
              <a:off x="2004386" y="296229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7</a:t>
              </a:r>
            </a:p>
          </p:txBody>
        </p:sp>
      </p:grpSp>
      <p:grpSp>
        <p:nvGrpSpPr>
          <p:cNvPr id="22" name="Group 21">
            <a:extLst>
              <a:ext uri="{FF2B5EF4-FFF2-40B4-BE49-F238E27FC236}">
                <a16:creationId xmlns:a16="http://schemas.microsoft.com/office/drawing/2014/main" id="{582ED25B-48A5-7145-CE73-224B4DA33DC4}"/>
              </a:ext>
            </a:extLst>
          </p:cNvPr>
          <p:cNvGrpSpPr/>
          <p:nvPr/>
        </p:nvGrpSpPr>
        <p:grpSpPr>
          <a:xfrm>
            <a:off x="2648571" y="5749769"/>
            <a:ext cx="2798834" cy="829300"/>
            <a:chOff x="7000642" y="-1245771"/>
            <a:chExt cx="2798834" cy="829300"/>
          </a:xfrm>
        </p:grpSpPr>
        <p:sp>
          <p:nvSpPr>
            <p:cNvPr id="23" name="Rectangle 22">
              <a:extLst>
                <a:ext uri="{FF2B5EF4-FFF2-40B4-BE49-F238E27FC236}">
                  <a16:creationId xmlns:a16="http://schemas.microsoft.com/office/drawing/2014/main" id="{CFCC7764-E1D7-B587-816A-FFB62C118923}"/>
                </a:ext>
              </a:extLst>
            </p:cNvPr>
            <p:cNvSpPr/>
            <p:nvPr/>
          </p:nvSpPr>
          <p:spPr>
            <a:xfrm>
              <a:off x="7720064" y="-1245771"/>
              <a:ext cx="2079412" cy="8293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36000" rIns="36000" bIns="36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Compulsory fields denoted with an (*)</a:t>
              </a:r>
              <a:endParaRPr lang="en-ZA" sz="1600">
                <a:solidFill>
                  <a:schemeClr val="tx1"/>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5E32DC67-5B8D-0805-30B0-A825D64CF508}"/>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Oval 24">
              <a:extLst>
                <a:ext uri="{FF2B5EF4-FFF2-40B4-BE49-F238E27FC236}">
                  <a16:creationId xmlns:a16="http://schemas.microsoft.com/office/drawing/2014/main" id="{01CC729D-4AC9-F2D3-8493-C9E9257E7DEB}"/>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6</a:t>
              </a:r>
            </a:p>
          </p:txBody>
        </p:sp>
      </p:grpSp>
      <p:grpSp>
        <p:nvGrpSpPr>
          <p:cNvPr id="26" name="Group 25">
            <a:extLst>
              <a:ext uri="{FF2B5EF4-FFF2-40B4-BE49-F238E27FC236}">
                <a16:creationId xmlns:a16="http://schemas.microsoft.com/office/drawing/2014/main" id="{C27E2F17-21EC-F460-B3A5-D974A1508902}"/>
              </a:ext>
            </a:extLst>
          </p:cNvPr>
          <p:cNvGrpSpPr/>
          <p:nvPr/>
        </p:nvGrpSpPr>
        <p:grpSpPr>
          <a:xfrm>
            <a:off x="8475983" y="1311397"/>
            <a:ext cx="3691922" cy="1994716"/>
            <a:chOff x="410426" y="1842413"/>
            <a:chExt cx="3691922" cy="1994716"/>
          </a:xfrm>
        </p:grpSpPr>
        <p:sp>
          <p:nvSpPr>
            <p:cNvPr id="27" name="Arrow: Right 26">
              <a:extLst>
                <a:ext uri="{FF2B5EF4-FFF2-40B4-BE49-F238E27FC236}">
                  <a16:creationId xmlns:a16="http://schemas.microsoft.com/office/drawing/2014/main" id="{BBB20AA4-ABE2-A7B6-976E-D5BD5C4DCE7C}"/>
                </a:ext>
              </a:extLst>
            </p:cNvPr>
            <p:cNvSpPr/>
            <p:nvPr/>
          </p:nvSpPr>
          <p:spPr>
            <a:xfrm rot="5400000" flipV="1">
              <a:off x="1870305" y="308112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29" name="Rectangle 28">
              <a:extLst>
                <a:ext uri="{FF2B5EF4-FFF2-40B4-BE49-F238E27FC236}">
                  <a16:creationId xmlns:a16="http://schemas.microsoft.com/office/drawing/2014/main" id="{72818131-D33F-CCB4-12AB-FA4C6B9A7EA7}"/>
                </a:ext>
              </a:extLst>
            </p:cNvPr>
            <p:cNvSpPr/>
            <p:nvPr/>
          </p:nvSpPr>
          <p:spPr>
            <a:xfrm>
              <a:off x="410426" y="1842413"/>
              <a:ext cx="3691922" cy="1216952"/>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144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Date of birth is auto-populated if SA ID is entered (MUST be captured manually if Passport/asylum seeker no. provided) </a:t>
              </a:r>
            </a:p>
          </p:txBody>
        </p:sp>
        <p:sp>
          <p:nvSpPr>
            <p:cNvPr id="32" name="Oval 31">
              <a:extLst>
                <a:ext uri="{FF2B5EF4-FFF2-40B4-BE49-F238E27FC236}">
                  <a16:creationId xmlns:a16="http://schemas.microsoft.com/office/drawing/2014/main" id="{A60A486B-FE7F-CCA2-CA68-867020709F05}"/>
                </a:ext>
              </a:extLst>
            </p:cNvPr>
            <p:cNvSpPr>
              <a:spLocks noChangeAspect="1"/>
            </p:cNvSpPr>
            <p:nvPr/>
          </p:nvSpPr>
          <p:spPr>
            <a:xfrm>
              <a:off x="2004386" y="296229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8</a:t>
              </a:r>
            </a:p>
          </p:txBody>
        </p:sp>
      </p:grpSp>
      <p:grpSp>
        <p:nvGrpSpPr>
          <p:cNvPr id="34" name="Group 33">
            <a:extLst>
              <a:ext uri="{FF2B5EF4-FFF2-40B4-BE49-F238E27FC236}">
                <a16:creationId xmlns:a16="http://schemas.microsoft.com/office/drawing/2014/main" id="{A561F322-D054-82AE-A391-FDAAA06C262D}"/>
              </a:ext>
            </a:extLst>
          </p:cNvPr>
          <p:cNvGrpSpPr/>
          <p:nvPr/>
        </p:nvGrpSpPr>
        <p:grpSpPr>
          <a:xfrm>
            <a:off x="7683983" y="4039192"/>
            <a:ext cx="3415544" cy="988876"/>
            <a:chOff x="7000642" y="-1325559"/>
            <a:chExt cx="3415544" cy="988876"/>
          </a:xfrm>
        </p:grpSpPr>
        <p:sp>
          <p:nvSpPr>
            <p:cNvPr id="35" name="Rectangle 34">
              <a:extLst>
                <a:ext uri="{FF2B5EF4-FFF2-40B4-BE49-F238E27FC236}">
                  <a16:creationId xmlns:a16="http://schemas.microsoft.com/office/drawing/2014/main" id="{63A44028-9691-D250-A19E-F9D5DEBA5F0E}"/>
                </a:ext>
              </a:extLst>
            </p:cNvPr>
            <p:cNvSpPr/>
            <p:nvPr/>
          </p:nvSpPr>
          <p:spPr>
            <a:xfrm>
              <a:off x="7720064" y="-1325559"/>
              <a:ext cx="2696122" cy="98887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Type in 1st line of address, type “Enter”,  then capture 2nd line of address</a:t>
              </a:r>
              <a:endParaRPr lang="en-ZA" sz="1600">
                <a:solidFill>
                  <a:schemeClr val="tx1"/>
                </a:solidFill>
                <a:latin typeface="Arial" panose="020B0604020202020204" pitchFamily="34" charset="0"/>
                <a:cs typeface="Arial" panose="020B0604020202020204" pitchFamily="34" charset="0"/>
              </a:endParaRPr>
            </a:p>
          </p:txBody>
        </p:sp>
        <p:sp>
          <p:nvSpPr>
            <p:cNvPr id="36" name="Arrow: Right 35">
              <a:extLst>
                <a:ext uri="{FF2B5EF4-FFF2-40B4-BE49-F238E27FC236}">
                  <a16:creationId xmlns:a16="http://schemas.microsoft.com/office/drawing/2014/main" id="{041CD68B-3DB8-2A4D-A0F7-CE709C55209C}"/>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Oval 36">
              <a:extLst>
                <a:ext uri="{FF2B5EF4-FFF2-40B4-BE49-F238E27FC236}">
                  <a16:creationId xmlns:a16="http://schemas.microsoft.com/office/drawing/2014/main" id="{8D9F6574-2923-DF0F-6E68-998A6498E66F}"/>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9</a:t>
              </a:r>
            </a:p>
          </p:txBody>
        </p:sp>
      </p:grpSp>
    </p:spTree>
    <p:extLst>
      <p:ext uri="{BB962C8B-B14F-4D97-AF65-F5344CB8AC3E}">
        <p14:creationId xmlns:p14="http://schemas.microsoft.com/office/powerpoint/2010/main" val="15780205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97FA0-71A7-2ADC-F0DD-B48D22C4E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B6F19-8D18-E7B9-CD07-A9BA18E14945}"/>
              </a:ext>
            </a:extLst>
          </p:cNvPr>
          <p:cNvSpPr>
            <a:spLocks noGrp="1"/>
          </p:cNvSpPr>
          <p:nvPr>
            <p:ph type="title"/>
          </p:nvPr>
        </p:nvSpPr>
        <p:spPr/>
        <p:txBody>
          <a:bodyPr>
            <a:normAutofit/>
          </a:bodyPr>
          <a:lstStyle/>
          <a:p>
            <a:r>
              <a:rPr lang="en-ZA" sz="3200" err="1"/>
              <a:t>SyNCH</a:t>
            </a:r>
            <a:r>
              <a:rPr lang="en-ZA" sz="3200"/>
              <a:t> – Existing Patients</a:t>
            </a:r>
          </a:p>
        </p:txBody>
      </p:sp>
      <p:sp>
        <p:nvSpPr>
          <p:cNvPr id="4" name="Slide Number Placeholder 3">
            <a:extLst>
              <a:ext uri="{FF2B5EF4-FFF2-40B4-BE49-F238E27FC236}">
                <a16:creationId xmlns:a16="http://schemas.microsoft.com/office/drawing/2014/main" id="{A9AD87EF-AF87-4503-E582-F3804C12BFDD}"/>
              </a:ext>
            </a:extLst>
          </p:cNvPr>
          <p:cNvSpPr>
            <a:spLocks noGrp="1"/>
          </p:cNvSpPr>
          <p:nvPr>
            <p:ph type="sldNum" sz="quarter" idx="4"/>
          </p:nvPr>
        </p:nvSpPr>
        <p:spPr/>
        <p:txBody>
          <a:bodyPr/>
          <a:lstStyle/>
          <a:p>
            <a:fld id="{C7CC47C4-3C86-4469-BEE5-35560A3665EF}" type="slidenum">
              <a:rPr lang="en-ZA" altLang="en-US" smtClean="0"/>
              <a:pPr/>
              <a:t>117</a:t>
            </a:fld>
            <a:endParaRPr lang="en-ZA" altLang="en-US"/>
          </a:p>
        </p:txBody>
      </p:sp>
      <p:pic>
        <p:nvPicPr>
          <p:cNvPr id="5" name="Picture 4">
            <a:extLst>
              <a:ext uri="{FF2B5EF4-FFF2-40B4-BE49-F238E27FC236}">
                <a16:creationId xmlns:a16="http://schemas.microsoft.com/office/drawing/2014/main" id="{4B407A84-70CD-7066-016F-308BA3E08B04}"/>
              </a:ext>
            </a:extLst>
          </p:cNvPr>
          <p:cNvPicPr>
            <a:picLocks noChangeAspect="1"/>
          </p:cNvPicPr>
          <p:nvPr/>
        </p:nvPicPr>
        <p:blipFill>
          <a:blip r:embed="rId2"/>
          <a:srcRect t="1" b="32394"/>
          <a:stretch>
            <a:fillRect/>
          </a:stretch>
        </p:blipFill>
        <p:spPr>
          <a:xfrm>
            <a:off x="401119" y="1136233"/>
            <a:ext cx="11532454" cy="4680106"/>
          </a:xfrm>
          <a:prstGeom prst="rect">
            <a:avLst/>
          </a:prstGeom>
        </p:spPr>
      </p:pic>
      <p:grpSp>
        <p:nvGrpSpPr>
          <p:cNvPr id="36" name="Group 35">
            <a:extLst>
              <a:ext uri="{FF2B5EF4-FFF2-40B4-BE49-F238E27FC236}">
                <a16:creationId xmlns:a16="http://schemas.microsoft.com/office/drawing/2014/main" id="{72288FE6-5B4D-C2CC-BD27-FDE9BDB681A2}"/>
              </a:ext>
            </a:extLst>
          </p:cNvPr>
          <p:cNvGrpSpPr/>
          <p:nvPr/>
        </p:nvGrpSpPr>
        <p:grpSpPr>
          <a:xfrm>
            <a:off x="99167" y="2936478"/>
            <a:ext cx="2721102" cy="1440000"/>
            <a:chOff x="8763032" y="-1528566"/>
            <a:chExt cx="2721102" cy="1440000"/>
          </a:xfrm>
        </p:grpSpPr>
        <p:sp>
          <p:nvSpPr>
            <p:cNvPr id="37" name="Rectangle 36">
              <a:extLst>
                <a:ext uri="{FF2B5EF4-FFF2-40B4-BE49-F238E27FC236}">
                  <a16:creationId xmlns:a16="http://schemas.microsoft.com/office/drawing/2014/main" id="{70A82644-9E40-990C-974C-6D60ADF7CC6A}"/>
                </a:ext>
              </a:extLst>
            </p:cNvPr>
            <p:cNvSpPr/>
            <p:nvPr/>
          </p:nvSpPr>
          <p:spPr>
            <a:xfrm>
              <a:off x="8763032" y="-1528566"/>
              <a:ext cx="1944000" cy="1440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144000" bIns="72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“Use Patient Record” option will NOT auto- populate the previous prescription</a:t>
              </a:r>
              <a:endParaRPr lang="en-ZA" sz="1600">
                <a:solidFill>
                  <a:schemeClr val="tx1"/>
                </a:solidFill>
                <a:latin typeface="Arial" panose="020B0604020202020204" pitchFamily="34" charset="0"/>
                <a:cs typeface="Arial" panose="020B0604020202020204" pitchFamily="34" charset="0"/>
              </a:endParaRPr>
            </a:p>
          </p:txBody>
        </p:sp>
        <p:sp>
          <p:nvSpPr>
            <p:cNvPr id="38" name="Arrow: Right 37">
              <a:extLst>
                <a:ext uri="{FF2B5EF4-FFF2-40B4-BE49-F238E27FC236}">
                  <a16:creationId xmlns:a16="http://schemas.microsoft.com/office/drawing/2014/main" id="{DE8C8BCC-DDCF-098F-E3A6-31A0EBB1A639}"/>
                </a:ext>
              </a:extLst>
            </p:cNvPr>
            <p:cNvSpPr/>
            <p:nvPr/>
          </p:nvSpPr>
          <p:spPr>
            <a:xfrm flipV="1">
              <a:off x="10692134" y="-1168566"/>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Oval 38">
              <a:extLst>
                <a:ext uri="{FF2B5EF4-FFF2-40B4-BE49-F238E27FC236}">
                  <a16:creationId xmlns:a16="http://schemas.microsoft.com/office/drawing/2014/main" id="{40920923-32FD-AEC6-4342-59C267205273}"/>
                </a:ext>
              </a:extLst>
            </p:cNvPr>
            <p:cNvSpPr>
              <a:spLocks noChangeAspect="1"/>
            </p:cNvSpPr>
            <p:nvPr/>
          </p:nvSpPr>
          <p:spPr>
            <a:xfrm>
              <a:off x="10645630" y="-1060566"/>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Narrow" panose="020B0606020202030204" pitchFamily="34" charset="0"/>
                  <a:cs typeface="Arial" panose="020B0604020202020204" pitchFamily="34" charset="0"/>
                </a:rPr>
                <a:t>11a</a:t>
              </a:r>
            </a:p>
          </p:txBody>
        </p:sp>
      </p:grpSp>
      <p:grpSp>
        <p:nvGrpSpPr>
          <p:cNvPr id="40" name="Group 39">
            <a:extLst>
              <a:ext uri="{FF2B5EF4-FFF2-40B4-BE49-F238E27FC236}">
                <a16:creationId xmlns:a16="http://schemas.microsoft.com/office/drawing/2014/main" id="{743F9CDD-E956-29FC-B80C-9AAEAB3320F6}"/>
              </a:ext>
            </a:extLst>
          </p:cNvPr>
          <p:cNvGrpSpPr/>
          <p:nvPr/>
        </p:nvGrpSpPr>
        <p:grpSpPr>
          <a:xfrm>
            <a:off x="7113176" y="2937131"/>
            <a:ext cx="4323652" cy="1440000"/>
            <a:chOff x="7000642" y="-1382709"/>
            <a:chExt cx="4323652" cy="1440000"/>
          </a:xfrm>
        </p:grpSpPr>
        <p:sp>
          <p:nvSpPr>
            <p:cNvPr id="41" name="Rectangle 40">
              <a:extLst>
                <a:ext uri="{FF2B5EF4-FFF2-40B4-BE49-F238E27FC236}">
                  <a16:creationId xmlns:a16="http://schemas.microsoft.com/office/drawing/2014/main" id="{46C80CF7-2F8A-8EC3-FF11-D15B2555B891}"/>
                </a:ext>
              </a:extLst>
            </p:cNvPr>
            <p:cNvSpPr/>
            <p:nvPr/>
          </p:nvSpPr>
          <p:spPr>
            <a:xfrm>
              <a:off x="7720064" y="-1382709"/>
              <a:ext cx="3604230" cy="1440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“Use Patient Record &amp; Prescription” option will auto-populate the previous prescription provided that the patient is seen in the same province.</a:t>
              </a:r>
              <a:endParaRPr lang="en-ZA" sz="1600">
                <a:solidFill>
                  <a:schemeClr val="tx1"/>
                </a:solidFill>
                <a:latin typeface="Arial" panose="020B0604020202020204" pitchFamily="34" charset="0"/>
                <a:cs typeface="Arial" panose="020B0604020202020204" pitchFamily="34" charset="0"/>
              </a:endParaRPr>
            </a:p>
          </p:txBody>
        </p:sp>
        <p:sp>
          <p:nvSpPr>
            <p:cNvPr id="42" name="Arrow: Right 41">
              <a:extLst>
                <a:ext uri="{FF2B5EF4-FFF2-40B4-BE49-F238E27FC236}">
                  <a16:creationId xmlns:a16="http://schemas.microsoft.com/office/drawing/2014/main" id="{65D50ACC-3A55-4FF8-AC7F-43D47C6AA3CF}"/>
                </a:ext>
              </a:extLst>
            </p:cNvPr>
            <p:cNvSpPr/>
            <p:nvPr/>
          </p:nvSpPr>
          <p:spPr>
            <a:xfrm flipH="1" flipV="1">
              <a:off x="7000642" y="-102270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Oval 42">
              <a:extLst>
                <a:ext uri="{FF2B5EF4-FFF2-40B4-BE49-F238E27FC236}">
                  <a16:creationId xmlns:a16="http://schemas.microsoft.com/office/drawing/2014/main" id="{927CABB5-9A69-AE3D-504E-B8477E56274A}"/>
                </a:ext>
              </a:extLst>
            </p:cNvPr>
            <p:cNvSpPr>
              <a:spLocks noChangeAspect="1"/>
            </p:cNvSpPr>
            <p:nvPr/>
          </p:nvSpPr>
          <p:spPr>
            <a:xfrm>
              <a:off x="7288642" y="-91470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Narrow" panose="020B0606020202030204" pitchFamily="34" charset="0"/>
                  <a:cs typeface="Arial" panose="020B0604020202020204" pitchFamily="34" charset="0"/>
                </a:rPr>
                <a:t>11b</a:t>
              </a:r>
            </a:p>
          </p:txBody>
        </p:sp>
      </p:grpSp>
      <p:grpSp>
        <p:nvGrpSpPr>
          <p:cNvPr id="44" name="Group 43">
            <a:extLst>
              <a:ext uri="{FF2B5EF4-FFF2-40B4-BE49-F238E27FC236}">
                <a16:creationId xmlns:a16="http://schemas.microsoft.com/office/drawing/2014/main" id="{1B3554FA-07FD-A223-EE51-126D0E9BF2AB}"/>
              </a:ext>
            </a:extLst>
          </p:cNvPr>
          <p:cNvGrpSpPr/>
          <p:nvPr/>
        </p:nvGrpSpPr>
        <p:grpSpPr>
          <a:xfrm>
            <a:off x="5670772" y="1815589"/>
            <a:ext cx="4323652" cy="1067542"/>
            <a:chOff x="7000642" y="-1196480"/>
            <a:chExt cx="4323652" cy="1067542"/>
          </a:xfrm>
        </p:grpSpPr>
        <p:sp>
          <p:nvSpPr>
            <p:cNvPr id="45" name="Rectangle 44">
              <a:extLst>
                <a:ext uri="{FF2B5EF4-FFF2-40B4-BE49-F238E27FC236}">
                  <a16:creationId xmlns:a16="http://schemas.microsoft.com/office/drawing/2014/main" id="{7C26C44E-A952-548F-D1BB-27FBA1A498C0}"/>
                </a:ext>
              </a:extLst>
            </p:cNvPr>
            <p:cNvSpPr/>
            <p:nvPr/>
          </p:nvSpPr>
          <p:spPr>
            <a:xfrm>
              <a:off x="7720064" y="-1196480"/>
              <a:ext cx="3604230" cy="1067542"/>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pPr>
              <a:r>
                <a:rPr lang="en-GB" sz="1600">
                  <a:solidFill>
                    <a:schemeClr val="tx1"/>
                  </a:solidFill>
                  <a:latin typeface="Arial" panose="020B0604020202020204" pitchFamily="34" charset="0"/>
                  <a:cs typeface="Arial" panose="020B0604020202020204" pitchFamily="34" charset="0"/>
                </a:rPr>
                <a:t>Details of patient’s last visit including last health facility visit (provided the health facility uses SyNCH)</a:t>
              </a:r>
              <a:endParaRPr lang="en-ZA" sz="1600">
                <a:solidFill>
                  <a:schemeClr val="tx1"/>
                </a:solidFill>
                <a:latin typeface="Arial" panose="020B0604020202020204" pitchFamily="34" charset="0"/>
                <a:cs typeface="Arial" panose="020B0604020202020204" pitchFamily="34" charset="0"/>
              </a:endParaRPr>
            </a:p>
          </p:txBody>
        </p:sp>
        <p:sp>
          <p:nvSpPr>
            <p:cNvPr id="46" name="Arrow: Right 45">
              <a:extLst>
                <a:ext uri="{FF2B5EF4-FFF2-40B4-BE49-F238E27FC236}">
                  <a16:creationId xmlns:a16="http://schemas.microsoft.com/office/drawing/2014/main" id="{D5AA7BD9-4C11-A570-D729-9DDB6ADA8A8A}"/>
                </a:ext>
              </a:extLst>
            </p:cNvPr>
            <p:cNvSpPr/>
            <p:nvPr/>
          </p:nvSpPr>
          <p:spPr>
            <a:xfrm flipH="1" flipV="1">
              <a:off x="7000642" y="-102270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Oval 46">
              <a:extLst>
                <a:ext uri="{FF2B5EF4-FFF2-40B4-BE49-F238E27FC236}">
                  <a16:creationId xmlns:a16="http://schemas.microsoft.com/office/drawing/2014/main" id="{067FA76B-D1D3-243D-03C0-29A27446A639}"/>
                </a:ext>
              </a:extLst>
            </p:cNvPr>
            <p:cNvSpPr>
              <a:spLocks noChangeAspect="1"/>
            </p:cNvSpPr>
            <p:nvPr/>
          </p:nvSpPr>
          <p:spPr>
            <a:xfrm>
              <a:off x="7288642" y="-91470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Narrow" panose="020B0606020202030204" pitchFamily="34" charset="0"/>
                  <a:cs typeface="Arial" panose="020B0604020202020204" pitchFamily="34" charset="0"/>
                </a:rPr>
                <a:t>10</a:t>
              </a:r>
            </a:p>
          </p:txBody>
        </p:sp>
      </p:grpSp>
    </p:spTree>
    <p:extLst>
      <p:ext uri="{BB962C8B-B14F-4D97-AF65-F5344CB8AC3E}">
        <p14:creationId xmlns:p14="http://schemas.microsoft.com/office/powerpoint/2010/main" val="36804332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9CD9C-2E39-304B-DEA7-2A71BB1EF3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CCA283-A8C3-31FA-A8B9-DC98D90DF151}"/>
              </a:ext>
            </a:extLst>
          </p:cNvPr>
          <p:cNvSpPr>
            <a:spLocks noGrp="1"/>
          </p:cNvSpPr>
          <p:nvPr>
            <p:ph type="sldNum" sz="quarter" idx="4"/>
          </p:nvPr>
        </p:nvSpPr>
        <p:spPr>
          <a:xfrm>
            <a:off x="9391755" y="6442075"/>
            <a:ext cx="2743200" cy="365125"/>
          </a:xfrm>
        </p:spPr>
        <p:txBody>
          <a:bodyPr/>
          <a:lstStyle/>
          <a:p>
            <a:fld id="{C7CC47C4-3C86-4469-BEE5-35560A3665EF}" type="slidenum">
              <a:rPr lang="en-ZA" altLang="en-US" smtClean="0"/>
              <a:pPr/>
              <a:t>118</a:t>
            </a:fld>
            <a:endParaRPr lang="en-ZA" altLang="en-US"/>
          </a:p>
        </p:txBody>
      </p:sp>
      <p:sp>
        <p:nvSpPr>
          <p:cNvPr id="2" name="Title 1">
            <a:extLst>
              <a:ext uri="{FF2B5EF4-FFF2-40B4-BE49-F238E27FC236}">
                <a16:creationId xmlns:a16="http://schemas.microsoft.com/office/drawing/2014/main" id="{D2BE58BE-A4C7-B322-7186-770BACEBB9D9}"/>
              </a:ext>
            </a:extLst>
          </p:cNvPr>
          <p:cNvSpPr>
            <a:spLocks noGrp="1"/>
          </p:cNvSpPr>
          <p:nvPr>
            <p:ph type="title"/>
          </p:nvPr>
        </p:nvSpPr>
        <p:spPr/>
        <p:txBody>
          <a:bodyPr>
            <a:normAutofit/>
          </a:bodyPr>
          <a:lstStyle/>
          <a:p>
            <a:r>
              <a:rPr lang="en-ZA" sz="3200" err="1"/>
              <a:t>SyNCH</a:t>
            </a:r>
            <a:r>
              <a:rPr lang="en-ZA" sz="3200"/>
              <a:t> – Next of Kin / Nominated Collector </a:t>
            </a:r>
          </a:p>
        </p:txBody>
      </p:sp>
      <p:pic>
        <p:nvPicPr>
          <p:cNvPr id="7" name="Picture 6">
            <a:extLst>
              <a:ext uri="{FF2B5EF4-FFF2-40B4-BE49-F238E27FC236}">
                <a16:creationId xmlns:a16="http://schemas.microsoft.com/office/drawing/2014/main" id="{C14A5BEE-2A02-6FB0-882A-4E95FB4A20EF}"/>
              </a:ext>
            </a:extLst>
          </p:cNvPr>
          <p:cNvPicPr>
            <a:picLocks noChangeAspect="1"/>
          </p:cNvPicPr>
          <p:nvPr/>
        </p:nvPicPr>
        <p:blipFill>
          <a:blip r:embed="rId2"/>
          <a:stretch>
            <a:fillRect/>
          </a:stretch>
        </p:blipFill>
        <p:spPr>
          <a:xfrm>
            <a:off x="204076" y="1148626"/>
            <a:ext cx="8264324" cy="2442258"/>
          </a:xfrm>
          <a:prstGeom prst="rect">
            <a:avLst/>
          </a:prstGeom>
        </p:spPr>
      </p:pic>
      <p:pic>
        <p:nvPicPr>
          <p:cNvPr id="9" name="Picture 8">
            <a:extLst>
              <a:ext uri="{FF2B5EF4-FFF2-40B4-BE49-F238E27FC236}">
                <a16:creationId xmlns:a16="http://schemas.microsoft.com/office/drawing/2014/main" id="{7F870C94-2928-9BBA-5A55-380E968056FA}"/>
              </a:ext>
            </a:extLst>
          </p:cNvPr>
          <p:cNvPicPr>
            <a:picLocks noChangeAspect="1"/>
          </p:cNvPicPr>
          <p:nvPr/>
        </p:nvPicPr>
        <p:blipFill>
          <a:blip r:embed="rId3"/>
          <a:stretch>
            <a:fillRect/>
          </a:stretch>
        </p:blipFill>
        <p:spPr>
          <a:xfrm>
            <a:off x="3332759" y="3329366"/>
            <a:ext cx="8310623" cy="3512916"/>
          </a:xfrm>
          <a:prstGeom prst="rect">
            <a:avLst/>
          </a:prstGeom>
        </p:spPr>
      </p:pic>
      <p:grpSp>
        <p:nvGrpSpPr>
          <p:cNvPr id="36" name="Group 35">
            <a:extLst>
              <a:ext uri="{FF2B5EF4-FFF2-40B4-BE49-F238E27FC236}">
                <a16:creationId xmlns:a16="http://schemas.microsoft.com/office/drawing/2014/main" id="{5FA60660-B9BD-151A-9330-BDF5F2114F7A}"/>
              </a:ext>
            </a:extLst>
          </p:cNvPr>
          <p:cNvGrpSpPr/>
          <p:nvPr/>
        </p:nvGrpSpPr>
        <p:grpSpPr>
          <a:xfrm>
            <a:off x="2475566" y="1497407"/>
            <a:ext cx="3721344" cy="972000"/>
            <a:chOff x="7000642" y="-1311881"/>
            <a:chExt cx="3721344" cy="972000"/>
          </a:xfrm>
        </p:grpSpPr>
        <p:sp>
          <p:nvSpPr>
            <p:cNvPr id="37" name="Rectangle 36">
              <a:extLst>
                <a:ext uri="{FF2B5EF4-FFF2-40B4-BE49-F238E27FC236}">
                  <a16:creationId xmlns:a16="http://schemas.microsoft.com/office/drawing/2014/main" id="{E583528E-1638-A1B4-DAB8-3509DDFD0147}"/>
                </a:ext>
              </a:extLst>
            </p:cNvPr>
            <p:cNvSpPr/>
            <p:nvPr/>
          </p:nvSpPr>
          <p:spPr>
            <a:xfrm>
              <a:off x="7720063" y="-1311881"/>
              <a:ext cx="3001923" cy="972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Details of patient’s next-of-kin are non-compulsory but should be captured if available</a:t>
              </a:r>
            </a:p>
          </p:txBody>
        </p:sp>
        <p:sp>
          <p:nvSpPr>
            <p:cNvPr id="38" name="Arrow: Right 37">
              <a:extLst>
                <a:ext uri="{FF2B5EF4-FFF2-40B4-BE49-F238E27FC236}">
                  <a16:creationId xmlns:a16="http://schemas.microsoft.com/office/drawing/2014/main" id="{A65E697A-EA17-EBE9-2B3B-2B736D33DD3F}"/>
                </a:ext>
              </a:extLst>
            </p:cNvPr>
            <p:cNvSpPr/>
            <p:nvPr/>
          </p:nvSpPr>
          <p:spPr>
            <a:xfrm flipH="1" flipV="1">
              <a:off x="7000642" y="-118588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Oval 38">
              <a:extLst>
                <a:ext uri="{FF2B5EF4-FFF2-40B4-BE49-F238E27FC236}">
                  <a16:creationId xmlns:a16="http://schemas.microsoft.com/office/drawing/2014/main" id="{7D51A332-2BB5-95B8-3F43-2DD8AE4C574D}"/>
                </a:ext>
              </a:extLst>
            </p:cNvPr>
            <p:cNvSpPr>
              <a:spLocks noChangeAspect="1"/>
            </p:cNvSpPr>
            <p:nvPr/>
          </p:nvSpPr>
          <p:spPr>
            <a:xfrm>
              <a:off x="7288642" y="-1077881"/>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12</a:t>
              </a:r>
            </a:p>
          </p:txBody>
        </p:sp>
      </p:grpSp>
      <p:grpSp>
        <p:nvGrpSpPr>
          <p:cNvPr id="40" name="Group 39">
            <a:extLst>
              <a:ext uri="{FF2B5EF4-FFF2-40B4-BE49-F238E27FC236}">
                <a16:creationId xmlns:a16="http://schemas.microsoft.com/office/drawing/2014/main" id="{43282C55-366D-EC4D-CF68-FABCF44E15E6}"/>
              </a:ext>
            </a:extLst>
          </p:cNvPr>
          <p:cNvGrpSpPr/>
          <p:nvPr/>
        </p:nvGrpSpPr>
        <p:grpSpPr>
          <a:xfrm>
            <a:off x="367427" y="3644015"/>
            <a:ext cx="5104529" cy="972000"/>
            <a:chOff x="6379605" y="-1190474"/>
            <a:chExt cx="5104529" cy="972000"/>
          </a:xfrm>
        </p:grpSpPr>
        <p:sp>
          <p:nvSpPr>
            <p:cNvPr id="41" name="Rectangle 40">
              <a:extLst>
                <a:ext uri="{FF2B5EF4-FFF2-40B4-BE49-F238E27FC236}">
                  <a16:creationId xmlns:a16="http://schemas.microsoft.com/office/drawing/2014/main" id="{8F579BAD-90AF-7136-0810-DA9DF2F6BB44}"/>
                </a:ext>
              </a:extLst>
            </p:cNvPr>
            <p:cNvSpPr/>
            <p:nvPr/>
          </p:nvSpPr>
          <p:spPr>
            <a:xfrm>
              <a:off x="6379605" y="-1190474"/>
              <a:ext cx="4312530" cy="972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144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The fields for a nominated collector can be partially completed. However, the patient must provide all details to the health facility before the proxy can collect any PMPs.</a:t>
              </a:r>
            </a:p>
          </p:txBody>
        </p:sp>
        <p:sp>
          <p:nvSpPr>
            <p:cNvPr id="42" name="Arrow: Right 41">
              <a:extLst>
                <a:ext uri="{FF2B5EF4-FFF2-40B4-BE49-F238E27FC236}">
                  <a16:creationId xmlns:a16="http://schemas.microsoft.com/office/drawing/2014/main" id="{92F1D24F-1700-485B-A78D-4DED1DB418BD}"/>
                </a:ext>
              </a:extLst>
            </p:cNvPr>
            <p:cNvSpPr/>
            <p:nvPr/>
          </p:nvSpPr>
          <p:spPr>
            <a:xfrm flipV="1">
              <a:off x="10692134" y="-1064474"/>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Oval 42">
              <a:extLst>
                <a:ext uri="{FF2B5EF4-FFF2-40B4-BE49-F238E27FC236}">
                  <a16:creationId xmlns:a16="http://schemas.microsoft.com/office/drawing/2014/main" id="{F4E29A94-4896-97D7-9F7D-CF205686BF03}"/>
                </a:ext>
              </a:extLst>
            </p:cNvPr>
            <p:cNvSpPr>
              <a:spLocks noChangeAspect="1"/>
            </p:cNvSpPr>
            <p:nvPr/>
          </p:nvSpPr>
          <p:spPr>
            <a:xfrm>
              <a:off x="10645630" y="-956474"/>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13</a:t>
              </a:r>
            </a:p>
          </p:txBody>
        </p:sp>
      </p:grpSp>
    </p:spTree>
    <p:extLst>
      <p:ext uri="{BB962C8B-B14F-4D97-AF65-F5344CB8AC3E}">
        <p14:creationId xmlns:p14="http://schemas.microsoft.com/office/powerpoint/2010/main" val="27734676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6277-C7A5-894A-F84F-372F3D649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13AB57-FCC8-20F1-9554-B9DFB0CCBEA0}"/>
              </a:ext>
            </a:extLst>
          </p:cNvPr>
          <p:cNvSpPr>
            <a:spLocks noGrp="1"/>
          </p:cNvSpPr>
          <p:nvPr>
            <p:ph type="title"/>
          </p:nvPr>
        </p:nvSpPr>
        <p:spPr/>
        <p:txBody>
          <a:bodyPr>
            <a:normAutofit/>
          </a:bodyPr>
          <a:lstStyle/>
          <a:p>
            <a:r>
              <a:rPr lang="en-ZA" sz="3200" err="1"/>
              <a:t>SyNCH</a:t>
            </a:r>
            <a:r>
              <a:rPr lang="en-ZA" sz="3200"/>
              <a:t> – RPCs Selection Tab</a:t>
            </a:r>
          </a:p>
        </p:txBody>
      </p:sp>
      <p:sp>
        <p:nvSpPr>
          <p:cNvPr id="4" name="Slide Number Placeholder 3">
            <a:extLst>
              <a:ext uri="{FF2B5EF4-FFF2-40B4-BE49-F238E27FC236}">
                <a16:creationId xmlns:a16="http://schemas.microsoft.com/office/drawing/2014/main" id="{D946D7E8-F8CE-544E-38F1-A13C2E2B39D7}"/>
              </a:ext>
            </a:extLst>
          </p:cNvPr>
          <p:cNvSpPr>
            <a:spLocks noGrp="1"/>
          </p:cNvSpPr>
          <p:nvPr>
            <p:ph type="sldNum" sz="quarter" idx="4"/>
          </p:nvPr>
        </p:nvSpPr>
        <p:spPr/>
        <p:txBody>
          <a:bodyPr/>
          <a:lstStyle/>
          <a:p>
            <a:fld id="{C7CC47C4-3C86-4469-BEE5-35560A3665EF}" type="slidenum">
              <a:rPr lang="en-ZA" altLang="en-US" smtClean="0"/>
              <a:pPr/>
              <a:t>119</a:t>
            </a:fld>
            <a:endParaRPr lang="en-ZA" altLang="en-US"/>
          </a:p>
        </p:txBody>
      </p:sp>
      <p:pic>
        <p:nvPicPr>
          <p:cNvPr id="5" name="Picture 4">
            <a:extLst>
              <a:ext uri="{FF2B5EF4-FFF2-40B4-BE49-F238E27FC236}">
                <a16:creationId xmlns:a16="http://schemas.microsoft.com/office/drawing/2014/main" id="{59A21DED-8C50-8AD8-3DED-5A72BA2A7E98}"/>
              </a:ext>
            </a:extLst>
          </p:cNvPr>
          <p:cNvPicPr>
            <a:picLocks noChangeAspect="1"/>
          </p:cNvPicPr>
          <p:nvPr/>
        </p:nvPicPr>
        <p:blipFill>
          <a:blip r:embed="rId2"/>
          <a:stretch>
            <a:fillRect/>
          </a:stretch>
        </p:blipFill>
        <p:spPr>
          <a:xfrm>
            <a:off x="828999" y="1427764"/>
            <a:ext cx="10855182" cy="3514213"/>
          </a:xfrm>
          <a:prstGeom prst="rect">
            <a:avLst/>
          </a:prstGeom>
        </p:spPr>
      </p:pic>
      <p:grpSp>
        <p:nvGrpSpPr>
          <p:cNvPr id="13" name="Group 12">
            <a:extLst>
              <a:ext uri="{FF2B5EF4-FFF2-40B4-BE49-F238E27FC236}">
                <a16:creationId xmlns:a16="http://schemas.microsoft.com/office/drawing/2014/main" id="{29894F54-E8F7-6CD4-A109-9C4AF56DBBB7}"/>
              </a:ext>
            </a:extLst>
          </p:cNvPr>
          <p:cNvGrpSpPr/>
          <p:nvPr/>
        </p:nvGrpSpPr>
        <p:grpSpPr>
          <a:xfrm>
            <a:off x="2056906" y="4243116"/>
            <a:ext cx="5707472" cy="1568464"/>
            <a:chOff x="-597349" y="1615701"/>
            <a:chExt cx="5707472" cy="1568464"/>
          </a:xfrm>
        </p:grpSpPr>
        <p:sp>
          <p:nvSpPr>
            <p:cNvPr id="14" name="Arrow: Right 13">
              <a:extLst>
                <a:ext uri="{FF2B5EF4-FFF2-40B4-BE49-F238E27FC236}">
                  <a16:creationId xmlns:a16="http://schemas.microsoft.com/office/drawing/2014/main" id="{4CCBCDA6-D838-1D31-6014-FFAC5651AA78}"/>
                </a:ext>
              </a:extLst>
            </p:cNvPr>
            <p:cNvSpPr/>
            <p:nvPr/>
          </p:nvSpPr>
          <p:spPr>
            <a:xfrm rot="16200000">
              <a:off x="1860387"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15" name="Rectangle 14">
              <a:extLst>
                <a:ext uri="{FF2B5EF4-FFF2-40B4-BE49-F238E27FC236}">
                  <a16:creationId xmlns:a16="http://schemas.microsoft.com/office/drawing/2014/main" id="{09F3509A-7032-5BF9-C7BA-966012C85CF3}"/>
                </a:ext>
              </a:extLst>
            </p:cNvPr>
            <p:cNvSpPr/>
            <p:nvPr/>
          </p:nvSpPr>
          <p:spPr>
            <a:xfrm>
              <a:off x="-597349" y="2195364"/>
              <a:ext cx="5707472" cy="988801"/>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216000" rIns="72000" bIns="36000" rtlCol="0" anchor="t"/>
            <a:lstStyle/>
            <a:p>
              <a:pPr>
                <a:lnSpc>
                  <a:spcPct val="90000"/>
                </a:lnSpc>
              </a:pPr>
              <a:r>
                <a:rPr lang="en-GB" sz="1600">
                  <a:solidFill>
                    <a:schemeClr val="tx1"/>
                  </a:solidFill>
                  <a:latin typeface="Arial" panose="020B0604020202020204" pitchFamily="34" charset="0"/>
                  <a:cs typeface="Arial" panose="020B0604020202020204" pitchFamily="34" charset="0"/>
                </a:rPr>
                <a:t>Select AC if patient chooses to collect PMP from AC. </a:t>
              </a:r>
              <a:br>
                <a:rPr lang="en-GB" sz="1600">
                  <a:solidFill>
                    <a:schemeClr val="tx1"/>
                  </a:solidFill>
                  <a:latin typeface="Arial" panose="020B0604020202020204" pitchFamily="34" charset="0"/>
                  <a:cs typeface="Arial" panose="020B0604020202020204" pitchFamily="34" charset="0"/>
                </a:rPr>
              </a:br>
              <a:r>
                <a:rPr lang="en-GB" sz="1600">
                  <a:solidFill>
                    <a:schemeClr val="tx1"/>
                  </a:solidFill>
                  <a:latin typeface="Arial" panose="020B0604020202020204" pitchFamily="34" charset="0"/>
                  <a:cs typeface="Arial" panose="020B0604020202020204" pitchFamily="34" charset="0"/>
                </a:rPr>
                <a:t>Note: These options will only be visible if the AC have been captured on SyNCH using the AC/OP administration tool.</a:t>
              </a:r>
              <a:endParaRPr lang="en-ZA" sz="160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80B7EB3-E498-E2BD-7D6C-F45B6C85F2CF}"/>
                </a:ext>
              </a:extLst>
            </p:cNvPr>
            <p:cNvSpPr>
              <a:spLocks noChangeAspect="1"/>
            </p:cNvSpPr>
            <p:nvPr/>
          </p:nvSpPr>
          <p:spPr>
            <a:xfrm>
              <a:off x="2004387"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14</a:t>
              </a:r>
            </a:p>
          </p:txBody>
        </p:sp>
      </p:grpSp>
    </p:spTree>
    <p:extLst>
      <p:ext uri="{BB962C8B-B14F-4D97-AF65-F5344CB8AC3E}">
        <p14:creationId xmlns:p14="http://schemas.microsoft.com/office/powerpoint/2010/main" val="2616861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4A9A0-3343-C919-C969-5FEFF17D9BDA}"/>
            </a:ext>
          </a:extLst>
        </p:cNvPr>
        <p:cNvGrpSpPr/>
        <p:nvPr/>
      </p:nvGrpSpPr>
      <p:grpSpPr>
        <a:xfrm>
          <a:off x="0" y="0"/>
          <a:ext cx="0" cy="0"/>
          <a:chOff x="0" y="0"/>
          <a:chExt cx="0" cy="0"/>
        </a:xfrm>
      </p:grpSpPr>
      <p:pic>
        <p:nvPicPr>
          <p:cNvPr id="8" name="Picture 7" descr="A colorful squares with icons&#10;&#10;AI-generated content may be incorrect.">
            <a:extLst>
              <a:ext uri="{FF2B5EF4-FFF2-40B4-BE49-F238E27FC236}">
                <a16:creationId xmlns:a16="http://schemas.microsoft.com/office/drawing/2014/main" id="{ECD4538D-A193-0720-383C-2D109615A88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4372" y="593492"/>
            <a:ext cx="7279016" cy="2331452"/>
          </a:xfrm>
          <a:prstGeom prst="rect">
            <a:avLst/>
          </a:prstGeom>
        </p:spPr>
      </p:pic>
      <p:sp>
        <p:nvSpPr>
          <p:cNvPr id="4" name="Slide Number Placeholder 19">
            <a:extLst>
              <a:ext uri="{FF2B5EF4-FFF2-40B4-BE49-F238E27FC236}">
                <a16:creationId xmlns:a16="http://schemas.microsoft.com/office/drawing/2014/main" id="{D75A0A5B-E56B-DE48-07D5-0DCE04B04906}"/>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28A91E22-5FB4-CB23-5B61-8AAA6C02A833}"/>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BAAF25C5-AF95-30EB-3EEE-ED3E62F9F464}"/>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A0D23C68-203D-C740-C1B1-B660A71DACE2}"/>
              </a:ext>
            </a:extLst>
          </p:cNvPr>
          <p:cNvSpPr txBox="1">
            <a:spLocks/>
          </p:cNvSpPr>
          <p:nvPr/>
        </p:nvSpPr>
        <p:spPr>
          <a:xfrm>
            <a:off x="83841" y="2924944"/>
            <a:ext cx="8100391" cy="1304363"/>
          </a:xfrm>
          <a:prstGeom prst="rect">
            <a:avLst/>
          </a:prstGeom>
          <a:solidFill>
            <a:srgbClr val="00660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b">
            <a:norm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ZA" sz="32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MODULE 1: ADHERENCE CLUB</a:t>
            </a:r>
            <a:r>
              <a:rPr lang="en-ZA" sz="3200">
                <a:solidFill>
                  <a:sysClr val="window" lastClr="FFFFFF"/>
                </a:solidFill>
                <a:latin typeface="Arial" panose="020B0604020202020204" pitchFamily="34" charset="0"/>
                <a:cs typeface="Arial" panose="020B0604020202020204" pitchFamily="34" charset="0"/>
              </a:rPr>
              <a:t>S</a:t>
            </a:r>
            <a:r>
              <a:rPr kumimoji="0" lang="en-ZA" sz="32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 (AC)</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ZA" sz="32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&amp; THEIR GUIDING PRINCIPLES</a:t>
            </a:r>
          </a:p>
        </p:txBody>
      </p:sp>
      <p:pic>
        <p:nvPicPr>
          <p:cNvPr id="2" name="Picture 1">
            <a:extLst>
              <a:ext uri="{FF2B5EF4-FFF2-40B4-BE49-F238E27FC236}">
                <a16:creationId xmlns:a16="http://schemas.microsoft.com/office/drawing/2014/main" id="{4C13BED3-3202-1DA0-96C2-5FBCCF177775}"/>
              </a:ext>
            </a:extLst>
          </p:cNvPr>
          <p:cNvPicPr>
            <a:picLocks noChangeAspect="1"/>
          </p:cNvPicPr>
          <p:nvPr/>
        </p:nvPicPr>
        <p:blipFill>
          <a:blip r:embed="rId4"/>
          <a:srcRect l="302" r="4898" b="1492"/>
          <a:stretch>
            <a:fillRect/>
          </a:stretch>
        </p:blipFill>
        <p:spPr>
          <a:xfrm>
            <a:off x="8003177" y="1761712"/>
            <a:ext cx="3587932" cy="3576642"/>
          </a:xfrm>
          <a:prstGeom prst="ellipse">
            <a:avLst/>
          </a:prstGeom>
        </p:spPr>
      </p:pic>
    </p:spTree>
    <p:extLst>
      <p:ext uri="{BB962C8B-B14F-4D97-AF65-F5344CB8AC3E}">
        <p14:creationId xmlns:p14="http://schemas.microsoft.com/office/powerpoint/2010/main" val="7473183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A33-1DF0-D303-D4A0-A5C61BAD6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0E2F9-97C3-156C-2E55-51D907B58521}"/>
              </a:ext>
            </a:extLst>
          </p:cNvPr>
          <p:cNvSpPr>
            <a:spLocks noGrp="1"/>
          </p:cNvSpPr>
          <p:nvPr>
            <p:ph type="title"/>
          </p:nvPr>
        </p:nvSpPr>
        <p:spPr/>
        <p:txBody>
          <a:bodyPr>
            <a:normAutofit/>
          </a:bodyPr>
          <a:lstStyle/>
          <a:p>
            <a:r>
              <a:rPr lang="en-ZA" sz="3200" err="1"/>
              <a:t>SyNCH</a:t>
            </a:r>
            <a:r>
              <a:rPr lang="en-ZA" sz="3200"/>
              <a:t> – Adherence Club Selection</a:t>
            </a:r>
          </a:p>
        </p:txBody>
      </p:sp>
      <p:sp>
        <p:nvSpPr>
          <p:cNvPr id="4" name="Slide Number Placeholder 3">
            <a:extLst>
              <a:ext uri="{FF2B5EF4-FFF2-40B4-BE49-F238E27FC236}">
                <a16:creationId xmlns:a16="http://schemas.microsoft.com/office/drawing/2014/main" id="{7080F788-FED9-E9AB-2DD1-DCF5787D6385}"/>
              </a:ext>
            </a:extLst>
          </p:cNvPr>
          <p:cNvSpPr>
            <a:spLocks noGrp="1"/>
          </p:cNvSpPr>
          <p:nvPr>
            <p:ph type="sldNum" sz="quarter" idx="4"/>
          </p:nvPr>
        </p:nvSpPr>
        <p:spPr/>
        <p:txBody>
          <a:bodyPr/>
          <a:lstStyle/>
          <a:p>
            <a:fld id="{C7CC47C4-3C86-4469-BEE5-35560A3665EF}" type="slidenum">
              <a:rPr lang="en-ZA" altLang="en-US" smtClean="0"/>
              <a:pPr/>
              <a:t>120</a:t>
            </a:fld>
            <a:endParaRPr lang="en-ZA" altLang="en-US"/>
          </a:p>
        </p:txBody>
      </p:sp>
      <p:pic>
        <p:nvPicPr>
          <p:cNvPr id="5" name="Picture 4">
            <a:extLst>
              <a:ext uri="{FF2B5EF4-FFF2-40B4-BE49-F238E27FC236}">
                <a16:creationId xmlns:a16="http://schemas.microsoft.com/office/drawing/2014/main" id="{FCCF6E91-3F2A-96F5-36B2-93C616A29B4B}"/>
              </a:ext>
            </a:extLst>
          </p:cNvPr>
          <p:cNvPicPr>
            <a:picLocks noChangeAspect="1"/>
          </p:cNvPicPr>
          <p:nvPr/>
        </p:nvPicPr>
        <p:blipFill>
          <a:blip r:embed="rId2"/>
          <a:stretch>
            <a:fillRect/>
          </a:stretch>
        </p:blipFill>
        <p:spPr>
          <a:xfrm>
            <a:off x="682045" y="1412542"/>
            <a:ext cx="11128160" cy="4906372"/>
          </a:xfrm>
          <a:prstGeom prst="rect">
            <a:avLst/>
          </a:prstGeom>
        </p:spPr>
      </p:pic>
      <p:sp>
        <p:nvSpPr>
          <p:cNvPr id="7" name="Right Brace 6">
            <a:extLst>
              <a:ext uri="{FF2B5EF4-FFF2-40B4-BE49-F238E27FC236}">
                <a16:creationId xmlns:a16="http://schemas.microsoft.com/office/drawing/2014/main" id="{562B9248-96A6-9B18-E192-0B7750FD445C}"/>
              </a:ext>
            </a:extLst>
          </p:cNvPr>
          <p:cNvSpPr/>
          <p:nvPr/>
        </p:nvSpPr>
        <p:spPr>
          <a:xfrm>
            <a:off x="3868614" y="2616591"/>
            <a:ext cx="431999" cy="2166424"/>
          </a:xfrm>
          <a:prstGeom prst="rightBrace">
            <a:avLst/>
          </a:prstGeom>
          <a:ln>
            <a:solidFill>
              <a:srgbClr val="D4A93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grpSp>
        <p:nvGrpSpPr>
          <p:cNvPr id="16" name="Group 15">
            <a:extLst>
              <a:ext uri="{FF2B5EF4-FFF2-40B4-BE49-F238E27FC236}">
                <a16:creationId xmlns:a16="http://schemas.microsoft.com/office/drawing/2014/main" id="{49E04B49-6E96-F19C-36E8-5DAF681EBF36}"/>
              </a:ext>
            </a:extLst>
          </p:cNvPr>
          <p:cNvGrpSpPr/>
          <p:nvPr/>
        </p:nvGrpSpPr>
        <p:grpSpPr>
          <a:xfrm>
            <a:off x="4409067" y="3148215"/>
            <a:ext cx="3522510" cy="1103176"/>
            <a:chOff x="7000642" y="-1382709"/>
            <a:chExt cx="3522510" cy="1103176"/>
          </a:xfrm>
        </p:grpSpPr>
        <p:sp>
          <p:nvSpPr>
            <p:cNvPr id="36" name="Rectangle 35">
              <a:extLst>
                <a:ext uri="{FF2B5EF4-FFF2-40B4-BE49-F238E27FC236}">
                  <a16:creationId xmlns:a16="http://schemas.microsoft.com/office/drawing/2014/main" id="{7FB395F3-2E82-3474-F0DA-D6D6E487CC65}"/>
                </a:ext>
              </a:extLst>
            </p:cNvPr>
            <p:cNvSpPr/>
            <p:nvPr/>
          </p:nvSpPr>
          <p:spPr>
            <a:xfrm>
              <a:off x="7720063" y="-1382709"/>
              <a:ext cx="2803089" cy="110317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All data appearing in these pop-up boxes reflects data captured on the AC/OP administration tool</a:t>
              </a:r>
            </a:p>
          </p:txBody>
        </p:sp>
        <p:sp>
          <p:nvSpPr>
            <p:cNvPr id="37" name="Arrow: Right 36">
              <a:extLst>
                <a:ext uri="{FF2B5EF4-FFF2-40B4-BE49-F238E27FC236}">
                  <a16:creationId xmlns:a16="http://schemas.microsoft.com/office/drawing/2014/main" id="{54CB53F8-03E8-2971-6676-A4C029FA49C2}"/>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a:extLst>
                <a:ext uri="{FF2B5EF4-FFF2-40B4-BE49-F238E27FC236}">
                  <a16:creationId xmlns:a16="http://schemas.microsoft.com/office/drawing/2014/main" id="{D5C31F05-9681-CEA6-9CDF-3EF52C748F7B}"/>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15</a:t>
              </a:r>
            </a:p>
          </p:txBody>
        </p:sp>
      </p:grpSp>
      <p:grpSp>
        <p:nvGrpSpPr>
          <p:cNvPr id="41" name="Group 40">
            <a:extLst>
              <a:ext uri="{FF2B5EF4-FFF2-40B4-BE49-F238E27FC236}">
                <a16:creationId xmlns:a16="http://schemas.microsoft.com/office/drawing/2014/main" id="{E53A8268-0411-12A4-054C-FBA7D5B95B3F}"/>
              </a:ext>
            </a:extLst>
          </p:cNvPr>
          <p:cNvGrpSpPr/>
          <p:nvPr/>
        </p:nvGrpSpPr>
        <p:grpSpPr>
          <a:xfrm>
            <a:off x="818439" y="3924850"/>
            <a:ext cx="3137540" cy="1515622"/>
            <a:chOff x="687617" y="1615701"/>
            <a:chExt cx="3137540" cy="1515622"/>
          </a:xfrm>
        </p:grpSpPr>
        <p:sp>
          <p:nvSpPr>
            <p:cNvPr id="42" name="Arrow: Right 41">
              <a:extLst>
                <a:ext uri="{FF2B5EF4-FFF2-40B4-BE49-F238E27FC236}">
                  <a16:creationId xmlns:a16="http://schemas.microsoft.com/office/drawing/2014/main" id="{5AC4A472-8847-5CF6-88B0-E86EF6E729E7}"/>
                </a:ext>
              </a:extLst>
            </p:cNvPr>
            <p:cNvSpPr/>
            <p:nvPr/>
          </p:nvSpPr>
          <p:spPr>
            <a:xfrm rot="16200000">
              <a:off x="1860387"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3" name="Rectangle 42">
              <a:extLst>
                <a:ext uri="{FF2B5EF4-FFF2-40B4-BE49-F238E27FC236}">
                  <a16:creationId xmlns:a16="http://schemas.microsoft.com/office/drawing/2014/main" id="{908DE237-C89C-7650-47E3-7A41AD9C8137}"/>
                </a:ext>
              </a:extLst>
            </p:cNvPr>
            <p:cNvSpPr/>
            <p:nvPr/>
          </p:nvSpPr>
          <p:spPr>
            <a:xfrm>
              <a:off x="687617" y="2195364"/>
              <a:ext cx="3137540" cy="935959"/>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216000" rIns="72000" bIns="36000" rtlCol="0" anchor="t"/>
            <a:lstStyle/>
            <a:p>
              <a:pPr algn="ctr">
                <a:lnSpc>
                  <a:spcPct val="90000"/>
                </a:lnSpc>
              </a:pPr>
              <a:r>
                <a:rPr lang="en-GB" sz="1600">
                  <a:solidFill>
                    <a:schemeClr val="tx1"/>
                  </a:solidFill>
                  <a:latin typeface="Arial" panose="020B0604020202020204" pitchFamily="34" charset="0"/>
                  <a:cs typeface="Arial" panose="020B0604020202020204" pitchFamily="34" charset="0"/>
                </a:rPr>
                <a:t>Click on the selection button next to the correct AC</a:t>
              </a:r>
            </a:p>
            <a:p>
              <a:pPr algn="ctr">
                <a:lnSpc>
                  <a:spcPct val="90000"/>
                </a:lnSpc>
              </a:pPr>
              <a:r>
                <a:rPr lang="en-GB" sz="1600">
                  <a:solidFill>
                    <a:schemeClr val="tx1"/>
                  </a:solidFill>
                  <a:latin typeface="Arial" panose="020B0604020202020204" pitchFamily="34" charset="0"/>
                  <a:cs typeface="Arial" panose="020B0604020202020204" pitchFamily="34" charset="0"/>
                </a:rPr>
                <a:t>Then Click “Select” </a:t>
              </a:r>
            </a:p>
          </p:txBody>
        </p:sp>
        <p:sp>
          <p:nvSpPr>
            <p:cNvPr id="44" name="Oval 43">
              <a:extLst>
                <a:ext uri="{FF2B5EF4-FFF2-40B4-BE49-F238E27FC236}">
                  <a16:creationId xmlns:a16="http://schemas.microsoft.com/office/drawing/2014/main" id="{EBEE7A35-7A02-CC54-54A7-FC22A2BD049D}"/>
                </a:ext>
              </a:extLst>
            </p:cNvPr>
            <p:cNvSpPr>
              <a:spLocks noChangeAspect="1"/>
            </p:cNvSpPr>
            <p:nvPr/>
          </p:nvSpPr>
          <p:spPr>
            <a:xfrm>
              <a:off x="2004387"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16</a:t>
              </a:r>
            </a:p>
          </p:txBody>
        </p:sp>
      </p:grpSp>
    </p:spTree>
    <p:extLst>
      <p:ext uri="{BB962C8B-B14F-4D97-AF65-F5344CB8AC3E}">
        <p14:creationId xmlns:p14="http://schemas.microsoft.com/office/powerpoint/2010/main" val="28462246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F528-4FA7-4156-3CDE-ABF36DF1E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84B37-196C-6C0E-367E-A756183D5D7E}"/>
              </a:ext>
            </a:extLst>
          </p:cNvPr>
          <p:cNvSpPr>
            <a:spLocks noGrp="1"/>
          </p:cNvSpPr>
          <p:nvPr>
            <p:ph type="title"/>
          </p:nvPr>
        </p:nvSpPr>
        <p:spPr/>
        <p:txBody>
          <a:bodyPr>
            <a:normAutofit/>
          </a:bodyPr>
          <a:lstStyle/>
          <a:p>
            <a:r>
              <a:rPr lang="en-ZA" sz="3200" err="1"/>
              <a:t>SyNCH</a:t>
            </a:r>
            <a:r>
              <a:rPr lang="en-ZA" sz="3200"/>
              <a:t> – Adherence Club Selection</a:t>
            </a:r>
          </a:p>
        </p:txBody>
      </p:sp>
      <p:sp>
        <p:nvSpPr>
          <p:cNvPr id="4" name="Slide Number Placeholder 3">
            <a:extLst>
              <a:ext uri="{FF2B5EF4-FFF2-40B4-BE49-F238E27FC236}">
                <a16:creationId xmlns:a16="http://schemas.microsoft.com/office/drawing/2014/main" id="{A55B7C3C-D8BD-191F-181B-6445E2F11969}"/>
              </a:ext>
            </a:extLst>
          </p:cNvPr>
          <p:cNvSpPr>
            <a:spLocks noGrp="1"/>
          </p:cNvSpPr>
          <p:nvPr>
            <p:ph type="sldNum" sz="quarter" idx="4"/>
          </p:nvPr>
        </p:nvSpPr>
        <p:spPr/>
        <p:txBody>
          <a:bodyPr/>
          <a:lstStyle/>
          <a:p>
            <a:fld id="{C7CC47C4-3C86-4469-BEE5-35560A3665EF}" type="slidenum">
              <a:rPr lang="en-ZA" altLang="en-US" smtClean="0"/>
              <a:pPr/>
              <a:t>121</a:t>
            </a:fld>
            <a:endParaRPr lang="en-ZA" altLang="en-US"/>
          </a:p>
        </p:txBody>
      </p:sp>
      <p:pic>
        <p:nvPicPr>
          <p:cNvPr id="18" name="Picture 17">
            <a:extLst>
              <a:ext uri="{FF2B5EF4-FFF2-40B4-BE49-F238E27FC236}">
                <a16:creationId xmlns:a16="http://schemas.microsoft.com/office/drawing/2014/main" id="{3C92D8CB-4606-018B-6037-B50E07D4D224}"/>
              </a:ext>
            </a:extLst>
          </p:cNvPr>
          <p:cNvPicPr>
            <a:picLocks noChangeAspect="1"/>
          </p:cNvPicPr>
          <p:nvPr/>
        </p:nvPicPr>
        <p:blipFill>
          <a:blip r:embed="rId2"/>
          <a:srcRect r="41974"/>
          <a:stretch>
            <a:fillRect/>
          </a:stretch>
        </p:blipFill>
        <p:spPr>
          <a:xfrm>
            <a:off x="433137" y="1512619"/>
            <a:ext cx="4889490" cy="3246699"/>
          </a:xfrm>
          <a:prstGeom prst="rect">
            <a:avLst/>
          </a:prstGeom>
        </p:spPr>
      </p:pic>
      <p:pic>
        <p:nvPicPr>
          <p:cNvPr id="13" name="Picture 12">
            <a:extLst>
              <a:ext uri="{FF2B5EF4-FFF2-40B4-BE49-F238E27FC236}">
                <a16:creationId xmlns:a16="http://schemas.microsoft.com/office/drawing/2014/main" id="{357C5B9C-A180-53F4-EED6-A1954DE819D6}"/>
              </a:ext>
            </a:extLst>
          </p:cNvPr>
          <p:cNvPicPr>
            <a:picLocks noChangeAspect="1"/>
          </p:cNvPicPr>
          <p:nvPr/>
        </p:nvPicPr>
        <p:blipFill>
          <a:blip r:embed="rId3"/>
          <a:srcRect l="15472" t="52829" r="64430" b="-312"/>
          <a:stretch>
            <a:fillRect/>
          </a:stretch>
        </p:blipFill>
        <p:spPr>
          <a:xfrm>
            <a:off x="6596213" y="3597133"/>
            <a:ext cx="1637731" cy="1846681"/>
          </a:xfrm>
          <a:prstGeom prst="rect">
            <a:avLst/>
          </a:prstGeom>
        </p:spPr>
      </p:pic>
      <p:grpSp>
        <p:nvGrpSpPr>
          <p:cNvPr id="41" name="Group 40">
            <a:extLst>
              <a:ext uri="{FF2B5EF4-FFF2-40B4-BE49-F238E27FC236}">
                <a16:creationId xmlns:a16="http://schemas.microsoft.com/office/drawing/2014/main" id="{D5D2EA66-4604-8379-73A0-10E3A7C34395}"/>
              </a:ext>
            </a:extLst>
          </p:cNvPr>
          <p:cNvGrpSpPr/>
          <p:nvPr/>
        </p:nvGrpSpPr>
        <p:grpSpPr>
          <a:xfrm>
            <a:off x="1229249" y="1716445"/>
            <a:ext cx="2139752" cy="1641764"/>
            <a:chOff x="1186511" y="2195365"/>
            <a:chExt cx="2139752" cy="1641764"/>
          </a:xfrm>
        </p:grpSpPr>
        <p:sp>
          <p:nvSpPr>
            <p:cNvPr id="42" name="Arrow: Right 41">
              <a:extLst>
                <a:ext uri="{FF2B5EF4-FFF2-40B4-BE49-F238E27FC236}">
                  <a16:creationId xmlns:a16="http://schemas.microsoft.com/office/drawing/2014/main" id="{2A36531F-6BCC-B386-BFA1-223CCE81F959}"/>
                </a:ext>
              </a:extLst>
            </p:cNvPr>
            <p:cNvSpPr/>
            <p:nvPr/>
          </p:nvSpPr>
          <p:spPr>
            <a:xfrm rot="5400000" flipV="1">
              <a:off x="1870305" y="3081129"/>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3" name="Rectangle 42">
              <a:extLst>
                <a:ext uri="{FF2B5EF4-FFF2-40B4-BE49-F238E27FC236}">
                  <a16:creationId xmlns:a16="http://schemas.microsoft.com/office/drawing/2014/main" id="{688733A4-9D22-13D3-F3D5-5640A4C13607}"/>
                </a:ext>
              </a:extLst>
            </p:cNvPr>
            <p:cNvSpPr/>
            <p:nvPr/>
          </p:nvSpPr>
          <p:spPr>
            <a:xfrm>
              <a:off x="1186511" y="2195365"/>
              <a:ext cx="2139752" cy="864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180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The Adherence Club will appear here </a:t>
              </a:r>
            </a:p>
          </p:txBody>
        </p:sp>
        <p:sp>
          <p:nvSpPr>
            <p:cNvPr id="44" name="Oval 43">
              <a:extLst>
                <a:ext uri="{FF2B5EF4-FFF2-40B4-BE49-F238E27FC236}">
                  <a16:creationId xmlns:a16="http://schemas.microsoft.com/office/drawing/2014/main" id="{0EAA739C-84FF-324B-8433-B13AFD5074C7}"/>
                </a:ext>
              </a:extLst>
            </p:cNvPr>
            <p:cNvSpPr>
              <a:spLocks noChangeAspect="1"/>
            </p:cNvSpPr>
            <p:nvPr/>
          </p:nvSpPr>
          <p:spPr>
            <a:xfrm>
              <a:off x="2004386" y="296229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17</a:t>
              </a:r>
            </a:p>
          </p:txBody>
        </p:sp>
      </p:grpSp>
      <p:grpSp>
        <p:nvGrpSpPr>
          <p:cNvPr id="49" name="Group 48">
            <a:extLst>
              <a:ext uri="{FF2B5EF4-FFF2-40B4-BE49-F238E27FC236}">
                <a16:creationId xmlns:a16="http://schemas.microsoft.com/office/drawing/2014/main" id="{E837382A-6591-55D2-8F68-5F7DC68B4110}"/>
              </a:ext>
            </a:extLst>
          </p:cNvPr>
          <p:cNvGrpSpPr/>
          <p:nvPr/>
        </p:nvGrpSpPr>
        <p:grpSpPr>
          <a:xfrm>
            <a:off x="3427049" y="3166744"/>
            <a:ext cx="3022488" cy="1103176"/>
            <a:chOff x="7000642" y="-1382709"/>
            <a:chExt cx="3022488" cy="1103176"/>
          </a:xfrm>
        </p:grpSpPr>
        <p:sp>
          <p:nvSpPr>
            <p:cNvPr id="50" name="Rectangle 49">
              <a:extLst>
                <a:ext uri="{FF2B5EF4-FFF2-40B4-BE49-F238E27FC236}">
                  <a16:creationId xmlns:a16="http://schemas.microsoft.com/office/drawing/2014/main" id="{1EF405E3-5947-D495-F296-62F361A52A78}"/>
                </a:ext>
              </a:extLst>
            </p:cNvPr>
            <p:cNvSpPr/>
            <p:nvPr/>
          </p:nvSpPr>
          <p:spPr>
            <a:xfrm>
              <a:off x="7720063" y="-1382709"/>
              <a:ext cx="2303067" cy="110317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The next scheduled adherence club date must be entered on the calendar provided.</a:t>
              </a:r>
            </a:p>
          </p:txBody>
        </p:sp>
        <p:sp>
          <p:nvSpPr>
            <p:cNvPr id="51" name="Arrow: Right 50">
              <a:extLst>
                <a:ext uri="{FF2B5EF4-FFF2-40B4-BE49-F238E27FC236}">
                  <a16:creationId xmlns:a16="http://schemas.microsoft.com/office/drawing/2014/main" id="{732E79DC-B266-638A-E155-30E51717BBC2}"/>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Oval 51">
              <a:extLst>
                <a:ext uri="{FF2B5EF4-FFF2-40B4-BE49-F238E27FC236}">
                  <a16:creationId xmlns:a16="http://schemas.microsoft.com/office/drawing/2014/main" id="{B8800BF0-94BC-A99B-CB94-83F3DABCC57E}"/>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19</a:t>
              </a:r>
            </a:p>
          </p:txBody>
        </p:sp>
      </p:grpSp>
      <p:grpSp>
        <p:nvGrpSpPr>
          <p:cNvPr id="53" name="Group 52">
            <a:extLst>
              <a:ext uri="{FF2B5EF4-FFF2-40B4-BE49-F238E27FC236}">
                <a16:creationId xmlns:a16="http://schemas.microsoft.com/office/drawing/2014/main" id="{5DCF9C64-DD8A-B260-FE76-53D97E62F641}"/>
              </a:ext>
            </a:extLst>
          </p:cNvPr>
          <p:cNvGrpSpPr/>
          <p:nvPr/>
        </p:nvGrpSpPr>
        <p:grpSpPr>
          <a:xfrm>
            <a:off x="2381037" y="4279851"/>
            <a:ext cx="2348546" cy="1443664"/>
            <a:chOff x="1082114" y="1615701"/>
            <a:chExt cx="2348546" cy="1443664"/>
          </a:xfrm>
        </p:grpSpPr>
        <p:sp>
          <p:nvSpPr>
            <p:cNvPr id="54" name="Arrow: Right 53">
              <a:extLst>
                <a:ext uri="{FF2B5EF4-FFF2-40B4-BE49-F238E27FC236}">
                  <a16:creationId xmlns:a16="http://schemas.microsoft.com/office/drawing/2014/main" id="{2A79A72A-82E4-5673-478F-2C5985776EC3}"/>
                </a:ext>
              </a:extLst>
            </p:cNvPr>
            <p:cNvSpPr/>
            <p:nvPr/>
          </p:nvSpPr>
          <p:spPr>
            <a:xfrm rot="16200000">
              <a:off x="1860387" y="165170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55" name="Rectangle 54">
              <a:extLst>
                <a:ext uri="{FF2B5EF4-FFF2-40B4-BE49-F238E27FC236}">
                  <a16:creationId xmlns:a16="http://schemas.microsoft.com/office/drawing/2014/main" id="{ED6D8F89-3657-063E-EC3C-C13AF1030ADB}"/>
                </a:ext>
              </a:extLst>
            </p:cNvPr>
            <p:cNvSpPr/>
            <p:nvPr/>
          </p:nvSpPr>
          <p:spPr>
            <a:xfrm>
              <a:off x="1082114" y="2195365"/>
              <a:ext cx="2348546" cy="864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216000" rIns="72000" bIns="36000" rtlCol="0" anchor="t"/>
            <a:lstStyle/>
            <a:p>
              <a:pPr algn="ctr">
                <a:lnSpc>
                  <a:spcPct val="90000"/>
                </a:lnSpc>
              </a:pPr>
              <a:r>
                <a:rPr lang="en-GB" sz="1600">
                  <a:solidFill>
                    <a:schemeClr val="tx1"/>
                  </a:solidFill>
                  <a:latin typeface="Arial" panose="020B0604020202020204" pitchFamily="34" charset="0"/>
                  <a:cs typeface="Arial" panose="020B0604020202020204" pitchFamily="34" charset="0"/>
                </a:rPr>
                <a:t>Once the AC is selected using the pop up box…</a:t>
              </a:r>
            </a:p>
          </p:txBody>
        </p:sp>
        <p:sp>
          <p:nvSpPr>
            <p:cNvPr id="56" name="Oval 55">
              <a:extLst>
                <a:ext uri="{FF2B5EF4-FFF2-40B4-BE49-F238E27FC236}">
                  <a16:creationId xmlns:a16="http://schemas.microsoft.com/office/drawing/2014/main" id="{D3780CE1-D213-D4A0-710F-D30F6FFF441A}"/>
                </a:ext>
              </a:extLst>
            </p:cNvPr>
            <p:cNvSpPr>
              <a:spLocks noChangeAspect="1"/>
            </p:cNvSpPr>
            <p:nvPr/>
          </p:nvSpPr>
          <p:spPr>
            <a:xfrm>
              <a:off x="2004387" y="1861067"/>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18</a:t>
              </a:r>
            </a:p>
          </p:txBody>
        </p:sp>
      </p:grpSp>
      <p:grpSp>
        <p:nvGrpSpPr>
          <p:cNvPr id="57" name="Group 56">
            <a:extLst>
              <a:ext uri="{FF2B5EF4-FFF2-40B4-BE49-F238E27FC236}">
                <a16:creationId xmlns:a16="http://schemas.microsoft.com/office/drawing/2014/main" id="{64596599-DC06-B5DC-7715-81CE9EC1C33A}"/>
              </a:ext>
            </a:extLst>
          </p:cNvPr>
          <p:cNvGrpSpPr/>
          <p:nvPr/>
        </p:nvGrpSpPr>
        <p:grpSpPr>
          <a:xfrm>
            <a:off x="8233944" y="3526743"/>
            <a:ext cx="3701384" cy="1103176"/>
            <a:chOff x="7000642" y="-1382709"/>
            <a:chExt cx="3701384" cy="1103176"/>
          </a:xfrm>
        </p:grpSpPr>
        <p:sp>
          <p:nvSpPr>
            <p:cNvPr id="58" name="Rectangle 57">
              <a:extLst>
                <a:ext uri="{FF2B5EF4-FFF2-40B4-BE49-F238E27FC236}">
                  <a16:creationId xmlns:a16="http://schemas.microsoft.com/office/drawing/2014/main" id="{BCDC4EBB-AD38-961D-CBFD-D8CC1F836348}"/>
                </a:ext>
              </a:extLst>
            </p:cNvPr>
            <p:cNvSpPr/>
            <p:nvPr/>
          </p:nvSpPr>
          <p:spPr>
            <a:xfrm>
              <a:off x="7720063" y="-1382709"/>
              <a:ext cx="2981963" cy="110317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Note: Meeting dates ≤ 21 days or ≥56 days from the profile/prescription submission date cannot be selected.</a:t>
              </a:r>
            </a:p>
          </p:txBody>
        </p:sp>
        <p:sp>
          <p:nvSpPr>
            <p:cNvPr id="59" name="Arrow: Right 58">
              <a:extLst>
                <a:ext uri="{FF2B5EF4-FFF2-40B4-BE49-F238E27FC236}">
                  <a16:creationId xmlns:a16="http://schemas.microsoft.com/office/drawing/2014/main" id="{0048EE32-8131-DBA0-354C-579C29E2C8D4}"/>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0" name="Oval 59">
              <a:extLst>
                <a:ext uri="{FF2B5EF4-FFF2-40B4-BE49-F238E27FC236}">
                  <a16:creationId xmlns:a16="http://schemas.microsoft.com/office/drawing/2014/main" id="{BD57EB44-47F1-A774-6998-1A5768512AA5}"/>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20</a:t>
              </a:r>
            </a:p>
          </p:txBody>
        </p:sp>
      </p:grpSp>
      <p:grpSp>
        <p:nvGrpSpPr>
          <p:cNvPr id="61" name="Group 60">
            <a:extLst>
              <a:ext uri="{FF2B5EF4-FFF2-40B4-BE49-F238E27FC236}">
                <a16:creationId xmlns:a16="http://schemas.microsoft.com/office/drawing/2014/main" id="{D7083C16-D98C-6852-036A-6B19F48306CF}"/>
              </a:ext>
            </a:extLst>
          </p:cNvPr>
          <p:cNvGrpSpPr/>
          <p:nvPr/>
        </p:nvGrpSpPr>
        <p:grpSpPr>
          <a:xfrm>
            <a:off x="8233944" y="4814715"/>
            <a:ext cx="3701384" cy="1103176"/>
            <a:chOff x="7000642" y="-1382709"/>
            <a:chExt cx="3701384" cy="1103176"/>
          </a:xfrm>
        </p:grpSpPr>
        <p:sp>
          <p:nvSpPr>
            <p:cNvPr id="62" name="Rectangle 61">
              <a:extLst>
                <a:ext uri="{FF2B5EF4-FFF2-40B4-BE49-F238E27FC236}">
                  <a16:creationId xmlns:a16="http://schemas.microsoft.com/office/drawing/2014/main" id="{74B82813-2F3D-9538-ED6F-56F8DF45D69C}"/>
                </a:ext>
              </a:extLst>
            </p:cNvPr>
            <p:cNvSpPr/>
            <p:nvPr/>
          </p:nvSpPr>
          <p:spPr>
            <a:xfrm>
              <a:off x="7720063" y="-1382709"/>
              <a:ext cx="2981963" cy="1103176"/>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The next AC meeting date (collection date) will determine subsequent collection dates.</a:t>
              </a:r>
            </a:p>
          </p:txBody>
        </p:sp>
        <p:sp>
          <p:nvSpPr>
            <p:cNvPr id="63" name="Arrow: Right 62">
              <a:extLst>
                <a:ext uri="{FF2B5EF4-FFF2-40B4-BE49-F238E27FC236}">
                  <a16:creationId xmlns:a16="http://schemas.microsoft.com/office/drawing/2014/main" id="{43245BC3-FCAA-B16D-38AA-099E92FDB759}"/>
                </a:ext>
              </a:extLst>
            </p:cNvPr>
            <p:cNvSpPr/>
            <p:nvPr/>
          </p:nvSpPr>
          <p:spPr>
            <a:xfrm flipH="1" flipV="1">
              <a:off x="7000642" y="-119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4" name="Oval 63">
              <a:extLst>
                <a:ext uri="{FF2B5EF4-FFF2-40B4-BE49-F238E27FC236}">
                  <a16:creationId xmlns:a16="http://schemas.microsoft.com/office/drawing/2014/main" id="{19F2F4D4-33FD-0F94-3E93-392C209C89DE}"/>
                </a:ext>
              </a:extLst>
            </p:cNvPr>
            <p:cNvSpPr>
              <a:spLocks noChangeAspect="1"/>
            </p:cNvSpPr>
            <p:nvPr/>
          </p:nvSpPr>
          <p:spPr>
            <a:xfrm>
              <a:off x="7288642" y="-108312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21</a:t>
              </a:r>
            </a:p>
          </p:txBody>
        </p:sp>
      </p:grpSp>
    </p:spTree>
    <p:extLst>
      <p:ext uri="{BB962C8B-B14F-4D97-AF65-F5344CB8AC3E}">
        <p14:creationId xmlns:p14="http://schemas.microsoft.com/office/powerpoint/2010/main" val="34702505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66731-BECF-3503-5775-EBE86BF0A7A8}"/>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5A911C65-552D-AF80-5271-40451AF8626A}"/>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F2866F00-9F72-43A4-E016-83435303B0FD}"/>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962C7659-769C-A9AB-7D9B-95331A80E0A2}"/>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8961E78C-E268-D602-6381-41A54C670A82}"/>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err="1">
                <a:solidFill>
                  <a:sysClr val="window" lastClr="FFFFFF"/>
                </a:solidFill>
                <a:latin typeface="Arial" panose="020B0604020202020204" pitchFamily="34" charset="0"/>
                <a:cs typeface="Arial" panose="020B0604020202020204" pitchFamily="34" charset="0"/>
              </a:rPr>
              <a:t>SyNCH</a:t>
            </a:r>
            <a:r>
              <a:rPr lang="en-ZA" sz="2400">
                <a:solidFill>
                  <a:sysClr val="window" lastClr="FFFFFF"/>
                </a:solidFill>
                <a:latin typeface="Arial" panose="020B0604020202020204" pitchFamily="34" charset="0"/>
                <a:cs typeface="Arial" panose="020B0604020202020204" pitchFamily="34" charset="0"/>
              </a:rPr>
              <a:t> Prescription Tab</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0B08AD6-442F-F3AC-BE8D-1B549433C37A}"/>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
        <p:nvSpPr>
          <p:cNvPr id="3" name="Slide Number Placeholder 3">
            <a:extLst>
              <a:ext uri="{FF2B5EF4-FFF2-40B4-BE49-F238E27FC236}">
                <a16:creationId xmlns:a16="http://schemas.microsoft.com/office/drawing/2014/main" id="{FFABB16A-CFA5-9D0B-5A89-A1DBFE9E910E}"/>
              </a:ext>
            </a:extLst>
          </p:cNvPr>
          <p:cNvSpPr>
            <a:spLocks noGrp="1"/>
          </p:cNvSpPr>
          <p:nvPr>
            <p:ph type="sldNum" sz="quarter" idx="4"/>
          </p:nvPr>
        </p:nvSpPr>
        <p:spPr>
          <a:xfrm>
            <a:off x="9391755" y="6442075"/>
            <a:ext cx="2743200" cy="365125"/>
          </a:xfrm>
        </p:spPr>
        <p:txBody>
          <a:bodyPr/>
          <a:lstStyle/>
          <a:p>
            <a:fld id="{C7CC47C4-3C86-4469-BEE5-35560A3665EF}" type="slidenum">
              <a:rPr lang="en-ZA" altLang="en-US" smtClean="0"/>
              <a:pPr/>
              <a:t>122</a:t>
            </a:fld>
            <a:endParaRPr lang="en-ZA" altLang="en-US"/>
          </a:p>
        </p:txBody>
      </p:sp>
    </p:spTree>
    <p:extLst>
      <p:ext uri="{BB962C8B-B14F-4D97-AF65-F5344CB8AC3E}">
        <p14:creationId xmlns:p14="http://schemas.microsoft.com/office/powerpoint/2010/main" val="23083117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7E8B-0CE7-5FAE-A8CE-17E36952E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B1F66-6D6E-5DCF-A323-DB73534B6482}"/>
              </a:ext>
            </a:extLst>
          </p:cNvPr>
          <p:cNvSpPr>
            <a:spLocks noGrp="1"/>
          </p:cNvSpPr>
          <p:nvPr>
            <p:ph type="title"/>
          </p:nvPr>
        </p:nvSpPr>
        <p:spPr/>
        <p:txBody>
          <a:bodyPr>
            <a:normAutofit/>
          </a:bodyPr>
          <a:lstStyle/>
          <a:p>
            <a:r>
              <a:rPr lang="en-ZA" sz="3200" err="1"/>
              <a:t>SyNCH</a:t>
            </a:r>
            <a:r>
              <a:rPr lang="en-ZA" sz="3200"/>
              <a:t> – Prescription Tab</a:t>
            </a:r>
          </a:p>
        </p:txBody>
      </p:sp>
      <p:sp>
        <p:nvSpPr>
          <p:cNvPr id="4" name="Slide Number Placeholder 3">
            <a:extLst>
              <a:ext uri="{FF2B5EF4-FFF2-40B4-BE49-F238E27FC236}">
                <a16:creationId xmlns:a16="http://schemas.microsoft.com/office/drawing/2014/main" id="{07225576-273B-D300-1953-D2104DDB54F1}"/>
              </a:ext>
            </a:extLst>
          </p:cNvPr>
          <p:cNvSpPr>
            <a:spLocks noGrp="1"/>
          </p:cNvSpPr>
          <p:nvPr>
            <p:ph type="sldNum" sz="quarter" idx="4"/>
          </p:nvPr>
        </p:nvSpPr>
        <p:spPr/>
        <p:txBody>
          <a:bodyPr/>
          <a:lstStyle/>
          <a:p>
            <a:fld id="{C7CC47C4-3C86-4469-BEE5-35560A3665EF}" type="slidenum">
              <a:rPr lang="en-ZA" altLang="en-US" smtClean="0"/>
              <a:pPr/>
              <a:t>123</a:t>
            </a:fld>
            <a:endParaRPr lang="en-ZA" altLang="en-US"/>
          </a:p>
        </p:txBody>
      </p:sp>
      <p:pic>
        <p:nvPicPr>
          <p:cNvPr id="5" name="Picture 4">
            <a:extLst>
              <a:ext uri="{FF2B5EF4-FFF2-40B4-BE49-F238E27FC236}">
                <a16:creationId xmlns:a16="http://schemas.microsoft.com/office/drawing/2014/main" id="{80FEE3F8-546D-CA99-6496-A3CD90BC87D8}"/>
              </a:ext>
            </a:extLst>
          </p:cNvPr>
          <p:cNvPicPr>
            <a:picLocks noChangeAspect="1"/>
          </p:cNvPicPr>
          <p:nvPr/>
        </p:nvPicPr>
        <p:blipFill>
          <a:blip r:embed="rId2"/>
          <a:srcRect b="33591"/>
          <a:stretch>
            <a:fillRect/>
          </a:stretch>
        </p:blipFill>
        <p:spPr>
          <a:xfrm>
            <a:off x="218364" y="1247200"/>
            <a:ext cx="7510282" cy="2127707"/>
          </a:xfrm>
          <a:prstGeom prst="rect">
            <a:avLst/>
          </a:prstGeom>
          <a:ln>
            <a:solidFill>
              <a:srgbClr val="DDB169"/>
            </a:solidFill>
          </a:ln>
        </p:spPr>
      </p:pic>
      <p:pic>
        <p:nvPicPr>
          <p:cNvPr id="9" name="Picture 8">
            <a:extLst>
              <a:ext uri="{FF2B5EF4-FFF2-40B4-BE49-F238E27FC236}">
                <a16:creationId xmlns:a16="http://schemas.microsoft.com/office/drawing/2014/main" id="{ED982467-0485-1AE9-7EF7-61D23B392AD5}"/>
              </a:ext>
            </a:extLst>
          </p:cNvPr>
          <p:cNvPicPr>
            <a:picLocks noChangeAspect="1"/>
          </p:cNvPicPr>
          <p:nvPr/>
        </p:nvPicPr>
        <p:blipFill>
          <a:blip r:embed="rId3"/>
          <a:srcRect r="32666"/>
          <a:stretch>
            <a:fillRect/>
          </a:stretch>
        </p:blipFill>
        <p:spPr>
          <a:xfrm>
            <a:off x="1749369" y="3433057"/>
            <a:ext cx="4060171" cy="3088392"/>
          </a:xfrm>
          <a:prstGeom prst="rect">
            <a:avLst/>
          </a:prstGeom>
          <a:ln>
            <a:solidFill>
              <a:srgbClr val="DDB169"/>
            </a:solidFill>
          </a:ln>
        </p:spPr>
      </p:pic>
      <p:sp>
        <p:nvSpPr>
          <p:cNvPr id="12" name="Arrow: Up 11">
            <a:extLst>
              <a:ext uri="{FF2B5EF4-FFF2-40B4-BE49-F238E27FC236}">
                <a16:creationId xmlns:a16="http://schemas.microsoft.com/office/drawing/2014/main" id="{035B6DE0-EBEC-F887-405C-97A37AD6C686}"/>
              </a:ext>
            </a:extLst>
          </p:cNvPr>
          <p:cNvSpPr/>
          <p:nvPr/>
        </p:nvSpPr>
        <p:spPr>
          <a:xfrm>
            <a:off x="331794" y="3138986"/>
            <a:ext cx="180000" cy="470014"/>
          </a:xfrm>
          <a:prstGeom prst="upArrow">
            <a:avLst/>
          </a:prstGeom>
          <a:solidFill>
            <a:srgbClr val="DDB16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a:extLst>
              <a:ext uri="{FF2B5EF4-FFF2-40B4-BE49-F238E27FC236}">
                <a16:creationId xmlns:a16="http://schemas.microsoft.com/office/drawing/2014/main" id="{FCEA44DA-622F-842B-26F6-E2D4E95D4E0F}"/>
              </a:ext>
            </a:extLst>
          </p:cNvPr>
          <p:cNvPicPr>
            <a:picLocks noChangeAspect="1"/>
          </p:cNvPicPr>
          <p:nvPr/>
        </p:nvPicPr>
        <p:blipFill>
          <a:blip r:embed="rId4"/>
          <a:srcRect l="24456" t="18450" r="46827" b="30975"/>
          <a:stretch>
            <a:fillRect/>
          </a:stretch>
        </p:blipFill>
        <p:spPr>
          <a:xfrm>
            <a:off x="5941467" y="4248516"/>
            <a:ext cx="2340000" cy="2455725"/>
          </a:xfrm>
          <a:prstGeom prst="rect">
            <a:avLst/>
          </a:prstGeom>
          <a:ln>
            <a:solidFill>
              <a:srgbClr val="DDB169"/>
            </a:solidFill>
          </a:ln>
        </p:spPr>
      </p:pic>
      <p:sp>
        <p:nvSpPr>
          <p:cNvPr id="22" name="Arrow: Up 21">
            <a:extLst>
              <a:ext uri="{FF2B5EF4-FFF2-40B4-BE49-F238E27FC236}">
                <a16:creationId xmlns:a16="http://schemas.microsoft.com/office/drawing/2014/main" id="{6B9234C2-8AD6-28A1-1BA6-605313D75A5F}"/>
              </a:ext>
            </a:extLst>
          </p:cNvPr>
          <p:cNvSpPr/>
          <p:nvPr/>
        </p:nvSpPr>
        <p:spPr>
          <a:xfrm rot="17294188">
            <a:off x="5799308" y="708991"/>
            <a:ext cx="180000" cy="6941276"/>
          </a:xfrm>
          <a:prstGeom prst="upArrow">
            <a:avLst/>
          </a:prstGeom>
          <a:solidFill>
            <a:srgbClr val="DDB16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4" name="Picture 23">
            <a:extLst>
              <a:ext uri="{FF2B5EF4-FFF2-40B4-BE49-F238E27FC236}">
                <a16:creationId xmlns:a16="http://schemas.microsoft.com/office/drawing/2014/main" id="{E7D76EFD-1406-9104-9C08-D243A58929C9}"/>
              </a:ext>
            </a:extLst>
          </p:cNvPr>
          <p:cNvPicPr>
            <a:picLocks noChangeAspect="1"/>
          </p:cNvPicPr>
          <p:nvPr/>
        </p:nvPicPr>
        <p:blipFill>
          <a:blip r:embed="rId5"/>
          <a:srcRect l="49677" t="22670" b="43822"/>
          <a:stretch>
            <a:fillRect/>
          </a:stretch>
        </p:blipFill>
        <p:spPr>
          <a:xfrm>
            <a:off x="7999447" y="1416272"/>
            <a:ext cx="4135508" cy="1192614"/>
          </a:xfrm>
          <a:prstGeom prst="rect">
            <a:avLst/>
          </a:prstGeom>
          <a:ln>
            <a:solidFill>
              <a:srgbClr val="DDB169"/>
            </a:solidFill>
          </a:ln>
        </p:spPr>
      </p:pic>
      <p:sp>
        <p:nvSpPr>
          <p:cNvPr id="25" name="Arrow: Up 24">
            <a:extLst>
              <a:ext uri="{FF2B5EF4-FFF2-40B4-BE49-F238E27FC236}">
                <a16:creationId xmlns:a16="http://schemas.microsoft.com/office/drawing/2014/main" id="{093BAE39-399C-2022-976F-569749488572}"/>
              </a:ext>
            </a:extLst>
          </p:cNvPr>
          <p:cNvSpPr/>
          <p:nvPr/>
        </p:nvSpPr>
        <p:spPr>
          <a:xfrm rot="16520980">
            <a:off x="6770669" y="755088"/>
            <a:ext cx="208311" cy="5075388"/>
          </a:xfrm>
          <a:prstGeom prst="upArrow">
            <a:avLst/>
          </a:prstGeom>
          <a:solidFill>
            <a:srgbClr val="DDB16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ectangle 32">
            <a:extLst>
              <a:ext uri="{FF2B5EF4-FFF2-40B4-BE49-F238E27FC236}">
                <a16:creationId xmlns:a16="http://schemas.microsoft.com/office/drawing/2014/main" id="{21437C8E-C23A-3A73-EF26-F99DC27DE30F}"/>
              </a:ext>
            </a:extLst>
          </p:cNvPr>
          <p:cNvSpPr/>
          <p:nvPr/>
        </p:nvSpPr>
        <p:spPr>
          <a:xfrm>
            <a:off x="9823843" y="4120925"/>
            <a:ext cx="2328466" cy="778605"/>
          </a:xfrm>
          <a:prstGeom prst="rect">
            <a:avLst/>
          </a:prstGeom>
          <a:gradFill flip="none" rotWithShape="1">
            <a:gsLst>
              <a:gs pos="92000">
                <a:srgbClr val="F9F4E4"/>
              </a:gs>
              <a:gs pos="23000">
                <a:srgbClr val="DDB169">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Ins="72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Repeat process to add more medicines to the prescription.</a:t>
            </a:r>
          </a:p>
        </p:txBody>
      </p:sp>
      <p:sp>
        <p:nvSpPr>
          <p:cNvPr id="34" name="Oval 33">
            <a:extLst>
              <a:ext uri="{FF2B5EF4-FFF2-40B4-BE49-F238E27FC236}">
                <a16:creationId xmlns:a16="http://schemas.microsoft.com/office/drawing/2014/main" id="{EFD12501-A7F6-7563-2300-68C88D534222}"/>
              </a:ext>
            </a:extLst>
          </p:cNvPr>
          <p:cNvSpPr>
            <a:spLocks noChangeAspect="1"/>
          </p:cNvSpPr>
          <p:nvPr/>
        </p:nvSpPr>
        <p:spPr>
          <a:xfrm>
            <a:off x="9571843" y="430756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6</a:t>
            </a:r>
          </a:p>
        </p:txBody>
      </p:sp>
      <p:grpSp>
        <p:nvGrpSpPr>
          <p:cNvPr id="45" name="Group 44">
            <a:extLst>
              <a:ext uri="{FF2B5EF4-FFF2-40B4-BE49-F238E27FC236}">
                <a16:creationId xmlns:a16="http://schemas.microsoft.com/office/drawing/2014/main" id="{FAE0DCE8-50B7-EFF2-B08F-3A4A3AC04C34}"/>
              </a:ext>
            </a:extLst>
          </p:cNvPr>
          <p:cNvGrpSpPr/>
          <p:nvPr/>
        </p:nvGrpSpPr>
        <p:grpSpPr>
          <a:xfrm>
            <a:off x="6162384" y="1100694"/>
            <a:ext cx="1678962" cy="1390389"/>
            <a:chOff x="6162384" y="1100694"/>
            <a:chExt cx="1678962" cy="1390389"/>
          </a:xfrm>
        </p:grpSpPr>
        <p:sp>
          <p:nvSpPr>
            <p:cNvPr id="44" name="Arrow: Right 43">
              <a:extLst>
                <a:ext uri="{FF2B5EF4-FFF2-40B4-BE49-F238E27FC236}">
                  <a16:creationId xmlns:a16="http://schemas.microsoft.com/office/drawing/2014/main" id="{2711C36B-70C8-A879-D9E8-0C5FEC88CB44}"/>
                </a:ext>
              </a:extLst>
            </p:cNvPr>
            <p:cNvSpPr/>
            <p:nvPr/>
          </p:nvSpPr>
          <p:spPr>
            <a:xfrm rot="5400000" flipV="1">
              <a:off x="6605865" y="1735083"/>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6" name="Rectangle 5">
              <a:extLst>
                <a:ext uri="{FF2B5EF4-FFF2-40B4-BE49-F238E27FC236}">
                  <a16:creationId xmlns:a16="http://schemas.microsoft.com/office/drawing/2014/main" id="{26CE64E2-3BBE-F623-AD69-6323FF5663E4}"/>
                </a:ext>
              </a:extLst>
            </p:cNvPr>
            <p:cNvSpPr/>
            <p:nvPr/>
          </p:nvSpPr>
          <p:spPr>
            <a:xfrm>
              <a:off x="6162384" y="1100694"/>
              <a:ext cx="1678962" cy="883877"/>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216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Enter patient’s clinic file number</a:t>
              </a:r>
            </a:p>
          </p:txBody>
        </p:sp>
        <p:sp>
          <p:nvSpPr>
            <p:cNvPr id="7" name="Oval 6">
              <a:extLst>
                <a:ext uri="{FF2B5EF4-FFF2-40B4-BE49-F238E27FC236}">
                  <a16:creationId xmlns:a16="http://schemas.microsoft.com/office/drawing/2014/main" id="{2E63CFE3-CB60-86D3-7102-16B9BB436D61}"/>
                </a:ext>
              </a:extLst>
            </p:cNvPr>
            <p:cNvSpPr>
              <a:spLocks noChangeAspect="1"/>
            </p:cNvSpPr>
            <p:nvPr/>
          </p:nvSpPr>
          <p:spPr>
            <a:xfrm>
              <a:off x="6749865" y="162494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a:t>
              </a:r>
            </a:p>
          </p:txBody>
        </p:sp>
      </p:grpSp>
      <p:grpSp>
        <p:nvGrpSpPr>
          <p:cNvPr id="47" name="Group 46">
            <a:extLst>
              <a:ext uri="{FF2B5EF4-FFF2-40B4-BE49-F238E27FC236}">
                <a16:creationId xmlns:a16="http://schemas.microsoft.com/office/drawing/2014/main" id="{31E59E08-E0BE-0CC8-7A65-D9BC947616DF}"/>
              </a:ext>
            </a:extLst>
          </p:cNvPr>
          <p:cNvGrpSpPr/>
          <p:nvPr/>
        </p:nvGrpSpPr>
        <p:grpSpPr>
          <a:xfrm>
            <a:off x="48701" y="3480758"/>
            <a:ext cx="1964741" cy="2382224"/>
            <a:chOff x="48701" y="3480758"/>
            <a:chExt cx="1964741" cy="2382224"/>
          </a:xfrm>
        </p:grpSpPr>
        <p:sp>
          <p:nvSpPr>
            <p:cNvPr id="46" name="Arrow: Right 45">
              <a:extLst>
                <a:ext uri="{FF2B5EF4-FFF2-40B4-BE49-F238E27FC236}">
                  <a16:creationId xmlns:a16="http://schemas.microsoft.com/office/drawing/2014/main" id="{04BAB1AC-2D14-836F-7130-110D489CF921}"/>
                </a:ext>
              </a:extLst>
            </p:cNvPr>
            <p:cNvSpPr/>
            <p:nvPr/>
          </p:nvSpPr>
          <p:spPr>
            <a:xfrm flipV="1">
              <a:off x="1221442" y="4311870"/>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057390CD-A1EE-38AA-43BE-D3229F3B99CA}"/>
                </a:ext>
              </a:extLst>
            </p:cNvPr>
            <p:cNvSpPr/>
            <p:nvPr/>
          </p:nvSpPr>
          <p:spPr>
            <a:xfrm>
              <a:off x="48701" y="3480758"/>
              <a:ext cx="1536685" cy="2382224"/>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216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Select the Condition (Indication) from the drop down list. Only conditions approved for CCMDD will appear here</a:t>
              </a:r>
            </a:p>
          </p:txBody>
        </p:sp>
        <p:sp>
          <p:nvSpPr>
            <p:cNvPr id="11" name="Oval 10">
              <a:extLst>
                <a:ext uri="{FF2B5EF4-FFF2-40B4-BE49-F238E27FC236}">
                  <a16:creationId xmlns:a16="http://schemas.microsoft.com/office/drawing/2014/main" id="{A282E4D4-C720-5B0C-09F3-3AD2BC25496C}"/>
                </a:ext>
              </a:extLst>
            </p:cNvPr>
            <p:cNvSpPr>
              <a:spLocks noChangeAspect="1"/>
            </p:cNvSpPr>
            <p:nvPr/>
          </p:nvSpPr>
          <p:spPr>
            <a:xfrm>
              <a:off x="1177524" y="4419870"/>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grpSp>
      <p:grpSp>
        <p:nvGrpSpPr>
          <p:cNvPr id="49" name="Group 48">
            <a:extLst>
              <a:ext uri="{FF2B5EF4-FFF2-40B4-BE49-F238E27FC236}">
                <a16:creationId xmlns:a16="http://schemas.microsoft.com/office/drawing/2014/main" id="{20578012-8EE0-B519-E9C6-7AB6EB7E948D}"/>
              </a:ext>
            </a:extLst>
          </p:cNvPr>
          <p:cNvGrpSpPr/>
          <p:nvPr/>
        </p:nvGrpSpPr>
        <p:grpSpPr>
          <a:xfrm>
            <a:off x="9823843" y="1771127"/>
            <a:ext cx="2328466" cy="2332141"/>
            <a:chOff x="9823843" y="1771127"/>
            <a:chExt cx="2328466" cy="2332141"/>
          </a:xfrm>
        </p:grpSpPr>
        <p:sp>
          <p:nvSpPr>
            <p:cNvPr id="48" name="Arrow: Right 47">
              <a:extLst>
                <a:ext uri="{FF2B5EF4-FFF2-40B4-BE49-F238E27FC236}">
                  <a16:creationId xmlns:a16="http://schemas.microsoft.com/office/drawing/2014/main" id="{5CCEC181-2770-A688-36A3-D421FF90D4F4}"/>
                </a:ext>
              </a:extLst>
            </p:cNvPr>
            <p:cNvSpPr/>
            <p:nvPr/>
          </p:nvSpPr>
          <p:spPr>
            <a:xfrm rot="16200000">
              <a:off x="10471350" y="1927853"/>
              <a:ext cx="1033452"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29" name="Rectangle 28">
              <a:extLst>
                <a:ext uri="{FF2B5EF4-FFF2-40B4-BE49-F238E27FC236}">
                  <a16:creationId xmlns:a16="http://schemas.microsoft.com/office/drawing/2014/main" id="{687ACCDA-860A-D224-3F14-89FD3B256D21}"/>
                </a:ext>
              </a:extLst>
            </p:cNvPr>
            <p:cNvSpPr/>
            <p:nvPr/>
          </p:nvSpPr>
          <p:spPr>
            <a:xfrm>
              <a:off x="9823843" y="2730749"/>
              <a:ext cx="2328466" cy="1372519"/>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Click on “Add selected dosage” to add the medicine regimen to the</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Prescription.</a:t>
              </a:r>
            </a:p>
          </p:txBody>
        </p:sp>
        <p:sp>
          <p:nvSpPr>
            <p:cNvPr id="31" name="Oval 30">
              <a:extLst>
                <a:ext uri="{FF2B5EF4-FFF2-40B4-BE49-F238E27FC236}">
                  <a16:creationId xmlns:a16="http://schemas.microsoft.com/office/drawing/2014/main" id="{5C4F9393-9B27-9130-25A6-638CE1FFE202}"/>
                </a:ext>
              </a:extLst>
            </p:cNvPr>
            <p:cNvSpPr>
              <a:spLocks noChangeAspect="1"/>
            </p:cNvSpPr>
            <p:nvPr/>
          </p:nvSpPr>
          <p:spPr>
            <a:xfrm>
              <a:off x="10736076" y="257654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5</a:t>
              </a:r>
            </a:p>
          </p:txBody>
        </p:sp>
      </p:grpSp>
      <p:grpSp>
        <p:nvGrpSpPr>
          <p:cNvPr id="52" name="Group 51">
            <a:extLst>
              <a:ext uri="{FF2B5EF4-FFF2-40B4-BE49-F238E27FC236}">
                <a16:creationId xmlns:a16="http://schemas.microsoft.com/office/drawing/2014/main" id="{19263BDA-B781-7447-6D70-FF896A0BF06A}"/>
              </a:ext>
            </a:extLst>
          </p:cNvPr>
          <p:cNvGrpSpPr/>
          <p:nvPr/>
        </p:nvGrpSpPr>
        <p:grpSpPr>
          <a:xfrm>
            <a:off x="7999448" y="2395122"/>
            <a:ext cx="1744627" cy="2003490"/>
            <a:chOff x="7999448" y="2395122"/>
            <a:chExt cx="1744627" cy="2003490"/>
          </a:xfrm>
        </p:grpSpPr>
        <p:sp>
          <p:nvSpPr>
            <p:cNvPr id="50" name="Arrow: Right 49">
              <a:extLst>
                <a:ext uri="{FF2B5EF4-FFF2-40B4-BE49-F238E27FC236}">
                  <a16:creationId xmlns:a16="http://schemas.microsoft.com/office/drawing/2014/main" id="{9E7377AF-E319-37B8-A9FE-684A73D66FA7}"/>
                </a:ext>
              </a:extLst>
            </p:cNvPr>
            <p:cNvSpPr/>
            <p:nvPr/>
          </p:nvSpPr>
          <p:spPr>
            <a:xfrm rot="16200000">
              <a:off x="8508101" y="2431122"/>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26" name="Rectangle 25">
              <a:extLst>
                <a:ext uri="{FF2B5EF4-FFF2-40B4-BE49-F238E27FC236}">
                  <a16:creationId xmlns:a16="http://schemas.microsoft.com/office/drawing/2014/main" id="{0DCD7FFB-9593-8600-240A-4AFDA58A8CFE}"/>
                </a:ext>
              </a:extLst>
            </p:cNvPr>
            <p:cNvSpPr/>
            <p:nvPr/>
          </p:nvSpPr>
          <p:spPr>
            <a:xfrm>
              <a:off x="7999448" y="2883745"/>
              <a:ext cx="1744627" cy="1514867"/>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Select the appropriate dose for the medicine from the drop-down list</a:t>
              </a:r>
            </a:p>
          </p:txBody>
        </p:sp>
        <p:sp>
          <p:nvSpPr>
            <p:cNvPr id="28" name="Oval 27">
              <a:extLst>
                <a:ext uri="{FF2B5EF4-FFF2-40B4-BE49-F238E27FC236}">
                  <a16:creationId xmlns:a16="http://schemas.microsoft.com/office/drawing/2014/main" id="{B8499E31-A445-148E-EFFC-B8533B1293C3}"/>
                </a:ext>
              </a:extLst>
            </p:cNvPr>
            <p:cNvSpPr>
              <a:spLocks noChangeAspect="1"/>
            </p:cNvSpPr>
            <p:nvPr/>
          </p:nvSpPr>
          <p:spPr>
            <a:xfrm>
              <a:off x="8652101" y="2702224"/>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4</a:t>
              </a:r>
            </a:p>
          </p:txBody>
        </p:sp>
      </p:grpSp>
      <p:grpSp>
        <p:nvGrpSpPr>
          <p:cNvPr id="54" name="Group 53">
            <a:extLst>
              <a:ext uri="{FF2B5EF4-FFF2-40B4-BE49-F238E27FC236}">
                <a16:creationId xmlns:a16="http://schemas.microsoft.com/office/drawing/2014/main" id="{65A14328-77D5-B03F-0F5B-44592DB28444}"/>
              </a:ext>
            </a:extLst>
          </p:cNvPr>
          <p:cNvGrpSpPr/>
          <p:nvPr/>
        </p:nvGrpSpPr>
        <p:grpSpPr>
          <a:xfrm>
            <a:off x="7707349" y="4965543"/>
            <a:ext cx="3326411" cy="1728000"/>
            <a:chOff x="7783549" y="4965543"/>
            <a:chExt cx="3134675" cy="1728000"/>
          </a:xfrm>
        </p:grpSpPr>
        <p:sp>
          <p:nvSpPr>
            <p:cNvPr id="53" name="Arrow: Right 52">
              <a:extLst>
                <a:ext uri="{FF2B5EF4-FFF2-40B4-BE49-F238E27FC236}">
                  <a16:creationId xmlns:a16="http://schemas.microsoft.com/office/drawing/2014/main" id="{C01B64CA-ADA2-1D62-2FA0-F21F79CD0FAE}"/>
                </a:ext>
              </a:extLst>
            </p:cNvPr>
            <p:cNvSpPr/>
            <p:nvPr/>
          </p:nvSpPr>
          <p:spPr>
            <a:xfrm flipH="1" flipV="1">
              <a:off x="7783549" y="5109543"/>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70D0EF22-F158-C868-30A4-AC1C5487F647}"/>
                </a:ext>
              </a:extLst>
            </p:cNvPr>
            <p:cNvSpPr/>
            <p:nvPr/>
          </p:nvSpPr>
          <p:spPr>
            <a:xfrm>
              <a:off x="8434224" y="4965543"/>
              <a:ext cx="2484000" cy="1728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2000" rIns="72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Select the medicine</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associated with the</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condition from the drop-down list. Only</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medicines approved for dispensing by CCMDD will appear here</a:t>
              </a:r>
            </a:p>
          </p:txBody>
        </p:sp>
        <p:sp>
          <p:nvSpPr>
            <p:cNvPr id="16" name="Oval 15">
              <a:extLst>
                <a:ext uri="{FF2B5EF4-FFF2-40B4-BE49-F238E27FC236}">
                  <a16:creationId xmlns:a16="http://schemas.microsoft.com/office/drawing/2014/main" id="{766D4383-38AB-1BCB-E518-4564149F7F79}"/>
                </a:ext>
              </a:extLst>
            </p:cNvPr>
            <p:cNvSpPr>
              <a:spLocks noChangeAspect="1"/>
            </p:cNvSpPr>
            <p:nvPr/>
          </p:nvSpPr>
          <p:spPr>
            <a:xfrm>
              <a:off x="8134034" y="520610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29000495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2CD9F-1C18-65F5-170A-93BB77347B4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A7F2F9A-BE9B-D560-6D50-6E22BB043966}"/>
              </a:ext>
            </a:extLst>
          </p:cNvPr>
          <p:cNvPicPr>
            <a:picLocks noChangeAspect="1"/>
          </p:cNvPicPr>
          <p:nvPr/>
        </p:nvPicPr>
        <p:blipFill>
          <a:blip r:embed="rId2"/>
          <a:stretch>
            <a:fillRect/>
          </a:stretch>
        </p:blipFill>
        <p:spPr>
          <a:xfrm>
            <a:off x="101229" y="1147898"/>
            <a:ext cx="8912018" cy="3760826"/>
          </a:xfrm>
          <a:prstGeom prst="rect">
            <a:avLst/>
          </a:prstGeom>
        </p:spPr>
      </p:pic>
      <p:sp>
        <p:nvSpPr>
          <p:cNvPr id="4" name="Slide Number Placeholder 3">
            <a:extLst>
              <a:ext uri="{FF2B5EF4-FFF2-40B4-BE49-F238E27FC236}">
                <a16:creationId xmlns:a16="http://schemas.microsoft.com/office/drawing/2014/main" id="{4DF824CD-2A12-4FA4-7A5B-49AEC54702DA}"/>
              </a:ext>
            </a:extLst>
          </p:cNvPr>
          <p:cNvSpPr>
            <a:spLocks noGrp="1"/>
          </p:cNvSpPr>
          <p:nvPr>
            <p:ph type="sldNum" sz="quarter" idx="4"/>
          </p:nvPr>
        </p:nvSpPr>
        <p:spPr/>
        <p:txBody>
          <a:bodyPr/>
          <a:lstStyle/>
          <a:p>
            <a:fld id="{C7CC47C4-3C86-4469-BEE5-35560A3665EF}" type="slidenum">
              <a:rPr lang="en-ZA" altLang="en-US" smtClean="0"/>
              <a:pPr/>
              <a:t>124</a:t>
            </a:fld>
            <a:endParaRPr lang="en-ZA" altLang="en-US"/>
          </a:p>
        </p:txBody>
      </p:sp>
      <p:sp>
        <p:nvSpPr>
          <p:cNvPr id="2" name="Title 1">
            <a:extLst>
              <a:ext uri="{FF2B5EF4-FFF2-40B4-BE49-F238E27FC236}">
                <a16:creationId xmlns:a16="http://schemas.microsoft.com/office/drawing/2014/main" id="{077F7B7E-328B-A785-D259-839FA13801A8}"/>
              </a:ext>
            </a:extLst>
          </p:cNvPr>
          <p:cNvSpPr>
            <a:spLocks noGrp="1"/>
          </p:cNvSpPr>
          <p:nvPr>
            <p:ph type="title"/>
          </p:nvPr>
        </p:nvSpPr>
        <p:spPr/>
        <p:txBody>
          <a:bodyPr>
            <a:normAutofit/>
          </a:bodyPr>
          <a:lstStyle/>
          <a:p>
            <a:r>
              <a:rPr lang="en-ZA" sz="3200" err="1"/>
              <a:t>SyNCH</a:t>
            </a:r>
            <a:r>
              <a:rPr lang="en-ZA" sz="3200"/>
              <a:t> – Prescription Tab</a:t>
            </a:r>
          </a:p>
        </p:txBody>
      </p:sp>
      <p:pic>
        <p:nvPicPr>
          <p:cNvPr id="18" name="Picture 17">
            <a:extLst>
              <a:ext uri="{FF2B5EF4-FFF2-40B4-BE49-F238E27FC236}">
                <a16:creationId xmlns:a16="http://schemas.microsoft.com/office/drawing/2014/main" id="{439F7C12-78D2-F313-1BE0-ACDFEFBBE572}"/>
              </a:ext>
            </a:extLst>
          </p:cNvPr>
          <p:cNvPicPr>
            <a:picLocks noChangeAspect="1"/>
          </p:cNvPicPr>
          <p:nvPr/>
        </p:nvPicPr>
        <p:blipFill>
          <a:blip r:embed="rId3"/>
          <a:srcRect t="65886"/>
          <a:stretch>
            <a:fillRect/>
          </a:stretch>
        </p:blipFill>
        <p:spPr>
          <a:xfrm>
            <a:off x="57045" y="4925357"/>
            <a:ext cx="8866432" cy="1413196"/>
          </a:xfrm>
          <a:prstGeom prst="rect">
            <a:avLst/>
          </a:prstGeom>
        </p:spPr>
      </p:pic>
      <p:sp>
        <p:nvSpPr>
          <p:cNvPr id="34" name="Rectangle 33">
            <a:extLst>
              <a:ext uri="{FF2B5EF4-FFF2-40B4-BE49-F238E27FC236}">
                <a16:creationId xmlns:a16="http://schemas.microsoft.com/office/drawing/2014/main" id="{4CBB34F7-21ED-042F-0945-0BFF9484C0E1}"/>
              </a:ext>
            </a:extLst>
          </p:cNvPr>
          <p:cNvSpPr/>
          <p:nvPr/>
        </p:nvSpPr>
        <p:spPr>
          <a:xfrm>
            <a:off x="9200821" y="4956302"/>
            <a:ext cx="2786886" cy="617367"/>
          </a:xfrm>
          <a:prstGeom prst="rect">
            <a:avLst/>
          </a:prstGeom>
          <a:gradFill flip="none" rotWithShape="1">
            <a:gsLst>
              <a:gs pos="92000">
                <a:srgbClr val="F9F4E4"/>
              </a:gs>
              <a:gs pos="23000">
                <a:srgbClr val="DDB169">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Ins="72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Repeat this for each medicine on the script</a:t>
            </a:r>
          </a:p>
        </p:txBody>
      </p:sp>
      <p:sp>
        <p:nvSpPr>
          <p:cNvPr id="35" name="Oval 34">
            <a:extLst>
              <a:ext uri="{FF2B5EF4-FFF2-40B4-BE49-F238E27FC236}">
                <a16:creationId xmlns:a16="http://schemas.microsoft.com/office/drawing/2014/main" id="{7F05F81D-7E72-5AF1-0561-30C0D0BD0EC5}"/>
              </a:ext>
            </a:extLst>
          </p:cNvPr>
          <p:cNvSpPr>
            <a:spLocks noChangeAspect="1"/>
          </p:cNvSpPr>
          <p:nvPr/>
        </p:nvSpPr>
        <p:spPr>
          <a:xfrm>
            <a:off x="8852505" y="506966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9</a:t>
            </a:r>
          </a:p>
        </p:txBody>
      </p:sp>
      <p:grpSp>
        <p:nvGrpSpPr>
          <p:cNvPr id="22" name="Group 21">
            <a:extLst>
              <a:ext uri="{FF2B5EF4-FFF2-40B4-BE49-F238E27FC236}">
                <a16:creationId xmlns:a16="http://schemas.microsoft.com/office/drawing/2014/main" id="{E9F26E68-4F5D-5AB1-7665-E6D5F1795489}"/>
              </a:ext>
            </a:extLst>
          </p:cNvPr>
          <p:cNvGrpSpPr/>
          <p:nvPr/>
        </p:nvGrpSpPr>
        <p:grpSpPr>
          <a:xfrm>
            <a:off x="8708505" y="2969571"/>
            <a:ext cx="3292561" cy="932824"/>
            <a:chOff x="8708505" y="2969571"/>
            <a:chExt cx="3292561" cy="932824"/>
          </a:xfrm>
        </p:grpSpPr>
        <p:sp>
          <p:nvSpPr>
            <p:cNvPr id="20" name="Arrow: Right 19">
              <a:extLst>
                <a:ext uri="{FF2B5EF4-FFF2-40B4-BE49-F238E27FC236}">
                  <a16:creationId xmlns:a16="http://schemas.microsoft.com/office/drawing/2014/main" id="{6A195AE7-A0FA-B9C3-759A-8911EF5AC204}"/>
                </a:ext>
              </a:extLst>
            </p:cNvPr>
            <p:cNvSpPr/>
            <p:nvPr/>
          </p:nvSpPr>
          <p:spPr>
            <a:xfrm flipH="1" flipV="1">
              <a:off x="8708505" y="3182395"/>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70AA3C8B-97B7-216A-56C0-ACD29DB50E50}"/>
                </a:ext>
              </a:extLst>
            </p:cNvPr>
            <p:cNvSpPr/>
            <p:nvPr/>
          </p:nvSpPr>
          <p:spPr>
            <a:xfrm>
              <a:off x="9200821" y="2969571"/>
              <a:ext cx="2800245" cy="801938"/>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2000" rIns="72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Select “Consulting Room” if medicine is issued from consulting room. </a:t>
              </a:r>
            </a:p>
          </p:txBody>
        </p:sp>
        <p:sp>
          <p:nvSpPr>
            <p:cNvPr id="16" name="Oval 15">
              <a:extLst>
                <a:ext uri="{FF2B5EF4-FFF2-40B4-BE49-F238E27FC236}">
                  <a16:creationId xmlns:a16="http://schemas.microsoft.com/office/drawing/2014/main" id="{E9617016-203F-6555-C026-0A10AEA85203}"/>
                </a:ext>
              </a:extLst>
            </p:cNvPr>
            <p:cNvSpPr>
              <a:spLocks noChangeAspect="1"/>
            </p:cNvSpPr>
            <p:nvPr/>
          </p:nvSpPr>
          <p:spPr>
            <a:xfrm>
              <a:off x="8996505" y="326750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7</a:t>
              </a:r>
            </a:p>
          </p:txBody>
        </p:sp>
      </p:grpSp>
      <p:grpSp>
        <p:nvGrpSpPr>
          <p:cNvPr id="25" name="Group 24">
            <a:extLst>
              <a:ext uri="{FF2B5EF4-FFF2-40B4-BE49-F238E27FC236}">
                <a16:creationId xmlns:a16="http://schemas.microsoft.com/office/drawing/2014/main" id="{9AC4B7DA-BB23-8A00-5DCE-6CAB92A8EEA7}"/>
              </a:ext>
            </a:extLst>
          </p:cNvPr>
          <p:cNvGrpSpPr/>
          <p:nvPr/>
        </p:nvGrpSpPr>
        <p:grpSpPr>
          <a:xfrm>
            <a:off x="8666149" y="3872721"/>
            <a:ext cx="3334917" cy="1055770"/>
            <a:chOff x="8666149" y="3872721"/>
            <a:chExt cx="3334917" cy="1055770"/>
          </a:xfrm>
        </p:grpSpPr>
        <p:sp>
          <p:nvSpPr>
            <p:cNvPr id="24" name="Arrow: Right 23">
              <a:extLst>
                <a:ext uri="{FF2B5EF4-FFF2-40B4-BE49-F238E27FC236}">
                  <a16:creationId xmlns:a16="http://schemas.microsoft.com/office/drawing/2014/main" id="{596D1842-E6E4-D548-2D40-1BB8E34CDD99}"/>
                </a:ext>
              </a:extLst>
            </p:cNvPr>
            <p:cNvSpPr/>
            <p:nvPr/>
          </p:nvSpPr>
          <p:spPr>
            <a:xfrm flipH="1" flipV="1">
              <a:off x="8666149" y="3872721"/>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a:extLst>
                <a:ext uri="{FF2B5EF4-FFF2-40B4-BE49-F238E27FC236}">
                  <a16:creationId xmlns:a16="http://schemas.microsoft.com/office/drawing/2014/main" id="{3F6BF511-9BA7-C263-54DC-F26C999A4B55}"/>
                </a:ext>
              </a:extLst>
            </p:cNvPr>
            <p:cNvSpPr/>
            <p:nvPr/>
          </p:nvSpPr>
          <p:spPr>
            <a:xfrm>
              <a:off x="9200821" y="3880741"/>
              <a:ext cx="2800245" cy="104775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2000" rIns="72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If medicine is not</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issued from consulting</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room, select “Not</a:t>
              </a:r>
            </a:p>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Dispensed”</a:t>
              </a:r>
            </a:p>
          </p:txBody>
        </p:sp>
        <p:sp>
          <p:nvSpPr>
            <p:cNvPr id="32" name="Oval 31">
              <a:extLst>
                <a:ext uri="{FF2B5EF4-FFF2-40B4-BE49-F238E27FC236}">
                  <a16:creationId xmlns:a16="http://schemas.microsoft.com/office/drawing/2014/main" id="{38B13FDD-074C-5D38-7C65-8F0601970330}"/>
                </a:ext>
              </a:extLst>
            </p:cNvPr>
            <p:cNvSpPr>
              <a:spLocks noChangeAspect="1"/>
            </p:cNvSpPr>
            <p:nvPr/>
          </p:nvSpPr>
          <p:spPr>
            <a:xfrm>
              <a:off x="8947576" y="3986341"/>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8</a:t>
              </a:r>
            </a:p>
          </p:txBody>
        </p:sp>
      </p:grpSp>
      <p:sp>
        <p:nvSpPr>
          <p:cNvPr id="26" name="Arrow: Right 25">
            <a:extLst>
              <a:ext uri="{FF2B5EF4-FFF2-40B4-BE49-F238E27FC236}">
                <a16:creationId xmlns:a16="http://schemas.microsoft.com/office/drawing/2014/main" id="{3D42E4B8-6795-DB5E-9A97-C827E50A4D2A}"/>
              </a:ext>
            </a:extLst>
          </p:cNvPr>
          <p:cNvSpPr/>
          <p:nvPr/>
        </p:nvSpPr>
        <p:spPr>
          <a:xfrm flipV="1">
            <a:off x="7048107" y="5737545"/>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ectangle 35">
            <a:extLst>
              <a:ext uri="{FF2B5EF4-FFF2-40B4-BE49-F238E27FC236}">
                <a16:creationId xmlns:a16="http://schemas.microsoft.com/office/drawing/2014/main" id="{12BE8741-5CC1-39DA-2FF2-FF8921A3AB61}"/>
              </a:ext>
            </a:extLst>
          </p:cNvPr>
          <p:cNvSpPr/>
          <p:nvPr/>
        </p:nvSpPr>
        <p:spPr>
          <a:xfrm>
            <a:off x="3877327" y="5573670"/>
            <a:ext cx="3451907" cy="104775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396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If all medicines are issued from the consulting room, the prescriber can click on the “First Issue: Mark all” button</a:t>
            </a:r>
          </a:p>
        </p:txBody>
      </p:sp>
      <p:sp>
        <p:nvSpPr>
          <p:cNvPr id="38" name="Oval 37">
            <a:extLst>
              <a:ext uri="{FF2B5EF4-FFF2-40B4-BE49-F238E27FC236}">
                <a16:creationId xmlns:a16="http://schemas.microsoft.com/office/drawing/2014/main" id="{55477CE1-5334-058C-7174-CFD806E91A4E}"/>
              </a:ext>
            </a:extLst>
          </p:cNvPr>
          <p:cNvSpPr>
            <a:spLocks noChangeAspect="1"/>
          </p:cNvSpPr>
          <p:nvPr/>
        </p:nvSpPr>
        <p:spPr>
          <a:xfrm>
            <a:off x="7065812" y="583455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536869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0392-1E9F-B00C-77F7-632C146A943B}"/>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AF7AF51F-4C62-9FC5-A890-6884FC4BF336}"/>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BF8D96AD-260C-5D46-7835-B51D8CFAC94D}"/>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BEBA7F7E-B554-7645-A87C-C927B402CA0C}"/>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5E15B2F3-805B-23AF-A59F-CAF229834FA0}"/>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Patient Deactivation or Deregistration in </a:t>
            </a:r>
            <a:r>
              <a:rPr lang="en-ZA" sz="2400" err="1">
                <a:solidFill>
                  <a:sysClr val="window" lastClr="FFFFFF"/>
                </a:solidFill>
                <a:latin typeface="Arial" panose="020B0604020202020204" pitchFamily="34" charset="0"/>
                <a:cs typeface="Arial" panose="020B0604020202020204" pitchFamily="34" charset="0"/>
              </a:rPr>
              <a:t>SyNCH</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6BD8891-212D-F561-61C5-B74B09236860}"/>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
        <p:nvSpPr>
          <p:cNvPr id="3" name="Slide Number Placeholder 3">
            <a:extLst>
              <a:ext uri="{FF2B5EF4-FFF2-40B4-BE49-F238E27FC236}">
                <a16:creationId xmlns:a16="http://schemas.microsoft.com/office/drawing/2014/main" id="{072C26AE-3752-982F-3D43-7BA18CAE8365}"/>
              </a:ext>
            </a:extLst>
          </p:cNvPr>
          <p:cNvSpPr>
            <a:spLocks noGrp="1"/>
          </p:cNvSpPr>
          <p:nvPr>
            <p:ph type="sldNum" sz="quarter" idx="4"/>
          </p:nvPr>
        </p:nvSpPr>
        <p:spPr>
          <a:xfrm>
            <a:off x="9391755" y="6442075"/>
            <a:ext cx="2743200" cy="365125"/>
          </a:xfrm>
        </p:spPr>
        <p:txBody>
          <a:bodyPr/>
          <a:lstStyle/>
          <a:p>
            <a:fld id="{C7CC47C4-3C86-4469-BEE5-35560A3665EF}" type="slidenum">
              <a:rPr lang="en-ZA" altLang="en-US" smtClean="0"/>
              <a:pPr/>
              <a:t>125</a:t>
            </a:fld>
            <a:endParaRPr lang="en-ZA" altLang="en-US"/>
          </a:p>
        </p:txBody>
      </p:sp>
    </p:spTree>
    <p:extLst>
      <p:ext uri="{BB962C8B-B14F-4D97-AF65-F5344CB8AC3E}">
        <p14:creationId xmlns:p14="http://schemas.microsoft.com/office/powerpoint/2010/main" val="9197513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4C7B-B759-1FA5-1F38-D4975B8281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03F126-8E99-B77E-E02F-66B2C2126A57}"/>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126</a:t>
            </a:fld>
            <a:endParaRPr lang="en-ZA" altLang="en-US"/>
          </a:p>
        </p:txBody>
      </p:sp>
      <p:sp>
        <p:nvSpPr>
          <p:cNvPr id="2" name="Title 1">
            <a:extLst>
              <a:ext uri="{FF2B5EF4-FFF2-40B4-BE49-F238E27FC236}">
                <a16:creationId xmlns:a16="http://schemas.microsoft.com/office/drawing/2014/main" id="{70615723-7F71-25AC-1033-97C96CA7BE89}"/>
              </a:ext>
            </a:extLst>
          </p:cNvPr>
          <p:cNvSpPr>
            <a:spLocks noGrp="1"/>
          </p:cNvSpPr>
          <p:nvPr>
            <p:ph type="title"/>
          </p:nvPr>
        </p:nvSpPr>
        <p:spPr/>
        <p:txBody>
          <a:bodyPr>
            <a:normAutofit/>
          </a:bodyPr>
          <a:lstStyle/>
          <a:p>
            <a:r>
              <a:rPr lang="en-ZA" sz="3200" err="1"/>
              <a:t>SyNCH</a:t>
            </a:r>
            <a:r>
              <a:rPr lang="en-ZA" sz="3200"/>
              <a:t> – Patient Deactivation or Deregistration</a:t>
            </a:r>
          </a:p>
        </p:txBody>
      </p:sp>
      <p:pic>
        <p:nvPicPr>
          <p:cNvPr id="5" name="Picture 4">
            <a:extLst>
              <a:ext uri="{FF2B5EF4-FFF2-40B4-BE49-F238E27FC236}">
                <a16:creationId xmlns:a16="http://schemas.microsoft.com/office/drawing/2014/main" id="{99C49762-0D64-A77A-02E0-184C5B94B4B6}"/>
              </a:ext>
            </a:extLst>
          </p:cNvPr>
          <p:cNvPicPr>
            <a:picLocks noChangeAspect="1"/>
          </p:cNvPicPr>
          <p:nvPr/>
        </p:nvPicPr>
        <p:blipFill>
          <a:blip r:embed="rId2"/>
          <a:stretch>
            <a:fillRect/>
          </a:stretch>
        </p:blipFill>
        <p:spPr>
          <a:xfrm>
            <a:off x="308537" y="1108094"/>
            <a:ext cx="7018955" cy="4248834"/>
          </a:xfrm>
          <a:prstGeom prst="rect">
            <a:avLst/>
          </a:prstGeom>
        </p:spPr>
      </p:pic>
      <p:pic>
        <p:nvPicPr>
          <p:cNvPr id="7" name="Picture 6">
            <a:extLst>
              <a:ext uri="{FF2B5EF4-FFF2-40B4-BE49-F238E27FC236}">
                <a16:creationId xmlns:a16="http://schemas.microsoft.com/office/drawing/2014/main" id="{4B662999-6173-5974-7CC7-4918401E8DFD}"/>
              </a:ext>
            </a:extLst>
          </p:cNvPr>
          <p:cNvPicPr>
            <a:picLocks noChangeAspect="1"/>
          </p:cNvPicPr>
          <p:nvPr/>
        </p:nvPicPr>
        <p:blipFill>
          <a:blip r:embed="rId3"/>
          <a:stretch>
            <a:fillRect/>
          </a:stretch>
        </p:blipFill>
        <p:spPr>
          <a:xfrm>
            <a:off x="5751558" y="2480588"/>
            <a:ext cx="6407790" cy="2474517"/>
          </a:xfrm>
          <a:prstGeom prst="rect">
            <a:avLst/>
          </a:prstGeom>
          <a:ln>
            <a:solidFill>
              <a:srgbClr val="DDB169"/>
            </a:solidFill>
          </a:ln>
        </p:spPr>
      </p:pic>
      <p:sp>
        <p:nvSpPr>
          <p:cNvPr id="20" name="Rectangle 19">
            <a:extLst>
              <a:ext uri="{FF2B5EF4-FFF2-40B4-BE49-F238E27FC236}">
                <a16:creationId xmlns:a16="http://schemas.microsoft.com/office/drawing/2014/main" id="{E79F087B-2C7C-FA79-E202-5B3891E0B763}"/>
              </a:ext>
            </a:extLst>
          </p:cNvPr>
          <p:cNvSpPr/>
          <p:nvPr/>
        </p:nvSpPr>
        <p:spPr>
          <a:xfrm>
            <a:off x="5863486" y="4805101"/>
            <a:ext cx="5330262" cy="1381787"/>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marL="342900" indent="-342900">
              <a:lnSpc>
                <a:spcPct val="90000"/>
              </a:lnSpc>
              <a:spcBef>
                <a:spcPts val="200"/>
              </a:spcBef>
              <a:buFont typeface="+mj-lt"/>
              <a:buAutoNum type="arabicPeriod" startAt="2"/>
            </a:pPr>
            <a:r>
              <a:rPr lang="en-GB" sz="1600">
                <a:solidFill>
                  <a:schemeClr val="tx1"/>
                </a:solidFill>
                <a:latin typeface="Arial" panose="020B0604020202020204" pitchFamily="34" charset="0"/>
                <a:cs typeface="Arial" panose="020B0604020202020204" pitchFamily="34" charset="0"/>
              </a:rPr>
              <a:t>To Deregister: Click on “Patient Deregistration” tab “Patient Deregistration” tab</a:t>
            </a:r>
          </a:p>
          <a:p>
            <a:pPr marL="342900" indent="-342900">
              <a:lnSpc>
                <a:spcPct val="90000"/>
              </a:lnSpc>
              <a:spcBef>
                <a:spcPts val="200"/>
              </a:spcBef>
              <a:buFont typeface="+mj-lt"/>
              <a:buAutoNum type="arabicPeriod" startAt="2"/>
            </a:pPr>
            <a:r>
              <a:rPr lang="en-GB" sz="1600">
                <a:solidFill>
                  <a:schemeClr val="tx1"/>
                </a:solidFill>
                <a:latin typeface="Arial" panose="020B0604020202020204" pitchFamily="34" charset="0"/>
                <a:cs typeface="Arial" panose="020B0604020202020204" pitchFamily="34" charset="0"/>
              </a:rPr>
              <a:t>Reason for patient deregistration must be selected.</a:t>
            </a:r>
          </a:p>
          <a:p>
            <a:pPr marL="342900" indent="-342900">
              <a:lnSpc>
                <a:spcPct val="90000"/>
              </a:lnSpc>
              <a:spcBef>
                <a:spcPts val="200"/>
              </a:spcBef>
              <a:buFont typeface="+mj-lt"/>
              <a:buAutoNum type="arabicPeriod" startAt="2"/>
            </a:pPr>
            <a:r>
              <a:rPr lang="en-GB" sz="1600">
                <a:solidFill>
                  <a:schemeClr val="tx1"/>
                </a:solidFill>
                <a:latin typeface="Arial" panose="020B0604020202020204" pitchFamily="34" charset="0"/>
                <a:cs typeface="Arial" panose="020B0604020202020204" pitchFamily="34" charset="0"/>
              </a:rPr>
              <a:t>Then click on Deregister Patient.</a:t>
            </a:r>
          </a:p>
        </p:txBody>
      </p:sp>
      <p:grpSp>
        <p:nvGrpSpPr>
          <p:cNvPr id="3" name="Group 2">
            <a:extLst>
              <a:ext uri="{FF2B5EF4-FFF2-40B4-BE49-F238E27FC236}">
                <a16:creationId xmlns:a16="http://schemas.microsoft.com/office/drawing/2014/main" id="{58C6E1C5-15EA-FAEB-D451-A2041A3FDF9B}"/>
              </a:ext>
            </a:extLst>
          </p:cNvPr>
          <p:cNvGrpSpPr/>
          <p:nvPr/>
        </p:nvGrpSpPr>
        <p:grpSpPr>
          <a:xfrm>
            <a:off x="1195129" y="6270125"/>
            <a:ext cx="9112857" cy="530748"/>
            <a:chOff x="2553827" y="6342221"/>
            <a:chExt cx="9112857" cy="530748"/>
          </a:xfrm>
        </p:grpSpPr>
        <p:sp>
          <p:nvSpPr>
            <p:cNvPr id="6" name="TextBox 19">
              <a:extLst>
                <a:ext uri="{FF2B5EF4-FFF2-40B4-BE49-F238E27FC236}">
                  <a16:creationId xmlns:a16="http://schemas.microsoft.com/office/drawing/2014/main" id="{5C857491-087D-F60A-B0D8-A0C4E3BDCFBE}"/>
                </a:ext>
              </a:extLst>
            </p:cNvPr>
            <p:cNvSpPr txBox="1"/>
            <p:nvPr/>
          </p:nvSpPr>
          <p:spPr>
            <a:xfrm>
              <a:off x="2707108" y="6371848"/>
              <a:ext cx="8959576" cy="467233"/>
            </a:xfrm>
            <a:prstGeom prst="roundRect">
              <a:avLst>
                <a:gd name="adj" fmla="val 48535"/>
              </a:avLst>
            </a:prstGeom>
            <a:gradFill flip="none" rotWithShape="1">
              <a:gsLst>
                <a:gs pos="0">
                  <a:srgbClr val="F58221">
                    <a:shade val="30000"/>
                    <a:satMod val="115000"/>
                  </a:srgbClr>
                </a:gs>
                <a:gs pos="50000">
                  <a:srgbClr val="F58221">
                    <a:shade val="67500"/>
                    <a:satMod val="115000"/>
                  </a:srgbClr>
                </a:gs>
                <a:gs pos="100000">
                  <a:srgbClr val="F58221">
                    <a:shade val="100000"/>
                    <a:satMod val="115000"/>
                  </a:srgbClr>
                </a:gs>
              </a:gsLst>
              <a:lin ang="5400000" scaled="1"/>
              <a:tileRect/>
            </a:gradFill>
          </p:spPr>
          <p:txBody>
            <a:bodyPr wrap="square" lIns="0" tIns="0" rIns="0" bIns="0" anchor="ctr">
              <a:noAutofit/>
            </a:bodyPr>
            <a:lstStyle/>
            <a:p>
              <a:pPr marL="457200" indent="-228600" algn="just">
                <a:lnSpc>
                  <a:spcPct val="115000"/>
                </a:lnSpc>
                <a:spcBef>
                  <a:spcPts val="300"/>
                </a:spcBef>
                <a:spcAft>
                  <a:spcPts val="800"/>
                </a:spcAft>
                <a:buNone/>
              </a:pPr>
              <a:endParaRPr lang="en-ZA"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0C18FA1-8B44-8D13-5D88-9453E844920F}"/>
                </a:ext>
              </a:extLst>
            </p:cNvPr>
            <p:cNvSpPr/>
            <p:nvPr/>
          </p:nvSpPr>
          <p:spPr>
            <a:xfrm>
              <a:off x="6874149" y="6342221"/>
              <a:ext cx="4673145" cy="530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Ins="72000" bIns="72000" rtlCol="0" anchor="t"/>
            <a:lstStyle/>
            <a:p>
              <a:pPr>
                <a:lnSpc>
                  <a:spcPct val="85000"/>
                </a:lnSpc>
                <a:spcBef>
                  <a:spcPts val="200"/>
                </a:spcBef>
              </a:pPr>
              <a:r>
                <a:rPr lang="en-GB" sz="1600">
                  <a:solidFill>
                    <a:schemeClr val="bg1"/>
                  </a:solidFill>
                  <a:latin typeface="Arial" panose="020B0604020202020204" pitchFamily="34" charset="0"/>
                  <a:cs typeface="Arial" panose="020B0604020202020204" pitchFamily="34" charset="0"/>
                </a:rPr>
                <a:t>Deregistration is a permanent removal from the program due to demise or a duplicated profile.</a:t>
              </a:r>
            </a:p>
          </p:txBody>
        </p:sp>
        <p:sp>
          <p:nvSpPr>
            <p:cNvPr id="12" name="Rectangle 11">
              <a:extLst>
                <a:ext uri="{FF2B5EF4-FFF2-40B4-BE49-F238E27FC236}">
                  <a16:creationId xmlns:a16="http://schemas.microsoft.com/office/drawing/2014/main" id="{9C8B4695-8E75-7A3D-9BC4-43E7AB711AEE}"/>
                </a:ext>
              </a:extLst>
            </p:cNvPr>
            <p:cNvSpPr/>
            <p:nvPr/>
          </p:nvSpPr>
          <p:spPr>
            <a:xfrm>
              <a:off x="2553827" y="6342221"/>
              <a:ext cx="4673145" cy="530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Ins="72000" bIns="72000" rtlCol="0" anchor="t"/>
            <a:lstStyle/>
            <a:p>
              <a:pPr>
                <a:lnSpc>
                  <a:spcPct val="85000"/>
                </a:lnSpc>
                <a:spcBef>
                  <a:spcPts val="200"/>
                </a:spcBef>
              </a:pPr>
              <a:r>
                <a:rPr lang="en-GB" sz="1600">
                  <a:solidFill>
                    <a:schemeClr val="bg1"/>
                  </a:solidFill>
                  <a:latin typeface="Arial" panose="020B0604020202020204" pitchFamily="34" charset="0"/>
                  <a:cs typeface="Arial" panose="020B0604020202020204" pitchFamily="34" charset="0"/>
                </a:rPr>
                <a:t>Deactivation is a temporary removal from the program. The patient can be re-enrolled.</a:t>
              </a:r>
            </a:p>
          </p:txBody>
        </p:sp>
      </p:grpSp>
      <p:grpSp>
        <p:nvGrpSpPr>
          <p:cNvPr id="45" name="Group 44">
            <a:extLst>
              <a:ext uri="{FF2B5EF4-FFF2-40B4-BE49-F238E27FC236}">
                <a16:creationId xmlns:a16="http://schemas.microsoft.com/office/drawing/2014/main" id="{BBCBF7F2-A399-7010-3F31-119B47D292DB}"/>
              </a:ext>
            </a:extLst>
          </p:cNvPr>
          <p:cNvGrpSpPr/>
          <p:nvPr/>
        </p:nvGrpSpPr>
        <p:grpSpPr>
          <a:xfrm>
            <a:off x="308537" y="2480588"/>
            <a:ext cx="8029487" cy="3706300"/>
            <a:chOff x="308537" y="2480588"/>
            <a:chExt cx="8029487" cy="3706300"/>
          </a:xfrm>
        </p:grpSpPr>
        <p:sp>
          <p:nvSpPr>
            <p:cNvPr id="38" name="Arrow: Right 37">
              <a:extLst>
                <a:ext uri="{FF2B5EF4-FFF2-40B4-BE49-F238E27FC236}">
                  <a16:creationId xmlns:a16="http://schemas.microsoft.com/office/drawing/2014/main" id="{7E550ECE-E9A4-2218-D01B-E72046444564}"/>
                </a:ext>
              </a:extLst>
            </p:cNvPr>
            <p:cNvSpPr/>
            <p:nvPr/>
          </p:nvSpPr>
          <p:spPr>
            <a:xfrm rot="16200000">
              <a:off x="183707" y="3302866"/>
              <a:ext cx="2364556"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4" name="Arrow: Right 43">
              <a:extLst>
                <a:ext uri="{FF2B5EF4-FFF2-40B4-BE49-F238E27FC236}">
                  <a16:creationId xmlns:a16="http://schemas.microsoft.com/office/drawing/2014/main" id="{8861A40C-F1ED-29ED-39CF-6779F0963B35}"/>
                </a:ext>
              </a:extLst>
            </p:cNvPr>
            <p:cNvSpPr/>
            <p:nvPr/>
          </p:nvSpPr>
          <p:spPr>
            <a:xfrm rot="16200000">
              <a:off x="1789794" y="4085255"/>
              <a:ext cx="2364556"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8" name="Rectangle 7">
              <a:extLst>
                <a:ext uri="{FF2B5EF4-FFF2-40B4-BE49-F238E27FC236}">
                  <a16:creationId xmlns:a16="http://schemas.microsoft.com/office/drawing/2014/main" id="{AECEAC00-0B79-FEF5-5B6B-EB1AC5664B3F}"/>
                </a:ext>
              </a:extLst>
            </p:cNvPr>
            <p:cNvSpPr/>
            <p:nvPr/>
          </p:nvSpPr>
          <p:spPr>
            <a:xfrm>
              <a:off x="308537" y="4805101"/>
              <a:ext cx="5330262" cy="1381787"/>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marL="342900" indent="-342900">
                <a:lnSpc>
                  <a:spcPct val="90000"/>
                </a:lnSpc>
                <a:spcBef>
                  <a:spcPts val="200"/>
                </a:spcBef>
                <a:buFont typeface="+mj-lt"/>
                <a:buAutoNum type="arabicPeriod" startAt="2"/>
              </a:pPr>
              <a:r>
                <a:rPr lang="en-GB" sz="1600">
                  <a:solidFill>
                    <a:schemeClr val="tx1"/>
                  </a:solidFill>
                  <a:latin typeface="Arial" panose="020B0604020202020204" pitchFamily="34" charset="0"/>
                  <a:cs typeface="Arial" panose="020B0604020202020204" pitchFamily="34" charset="0"/>
                </a:rPr>
                <a:t>To Deactivate: Click on “Patient Deactivation” tab</a:t>
              </a:r>
            </a:p>
            <a:p>
              <a:pPr marL="342900" indent="-342900">
                <a:lnSpc>
                  <a:spcPct val="90000"/>
                </a:lnSpc>
                <a:spcBef>
                  <a:spcPts val="200"/>
                </a:spcBef>
                <a:buFont typeface="+mj-lt"/>
                <a:buAutoNum type="arabicPeriod" startAt="2"/>
              </a:pPr>
              <a:r>
                <a:rPr lang="en-GB" sz="1600">
                  <a:solidFill>
                    <a:schemeClr val="tx1"/>
                  </a:solidFill>
                  <a:latin typeface="Arial" panose="020B0604020202020204" pitchFamily="34" charset="0"/>
                  <a:cs typeface="Arial" panose="020B0604020202020204" pitchFamily="34" charset="0"/>
                </a:rPr>
                <a:t>From the dropdown box the reason for patient deactivation must be selected, then click on “Deactivate Patient”. Comments can be provided.</a:t>
              </a:r>
            </a:p>
          </p:txBody>
        </p:sp>
        <p:sp>
          <p:nvSpPr>
            <p:cNvPr id="10" name="Oval 9">
              <a:extLst>
                <a:ext uri="{FF2B5EF4-FFF2-40B4-BE49-F238E27FC236}">
                  <a16:creationId xmlns:a16="http://schemas.microsoft.com/office/drawing/2014/main" id="{AB1F6932-B49E-82ED-45E6-11ABD01E1D73}"/>
                </a:ext>
              </a:extLst>
            </p:cNvPr>
            <p:cNvSpPr>
              <a:spLocks noChangeAspect="1"/>
            </p:cNvSpPr>
            <p:nvPr/>
          </p:nvSpPr>
          <p:spPr>
            <a:xfrm>
              <a:off x="2732549" y="452229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3</a:t>
              </a:r>
            </a:p>
          </p:txBody>
        </p:sp>
        <p:sp>
          <p:nvSpPr>
            <p:cNvPr id="18" name="Oval 17">
              <a:extLst>
                <a:ext uri="{FF2B5EF4-FFF2-40B4-BE49-F238E27FC236}">
                  <a16:creationId xmlns:a16="http://schemas.microsoft.com/office/drawing/2014/main" id="{F10D040C-F39C-BA62-FD79-08EFF9194856}"/>
                </a:ext>
              </a:extLst>
            </p:cNvPr>
            <p:cNvSpPr>
              <a:spLocks noChangeAspect="1"/>
            </p:cNvSpPr>
            <p:nvPr/>
          </p:nvSpPr>
          <p:spPr>
            <a:xfrm>
              <a:off x="1128286" y="4522292"/>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sp>
          <p:nvSpPr>
            <p:cNvPr id="46" name="Arrow: Right 45">
              <a:extLst>
                <a:ext uri="{FF2B5EF4-FFF2-40B4-BE49-F238E27FC236}">
                  <a16:creationId xmlns:a16="http://schemas.microsoft.com/office/drawing/2014/main" id="{0480FF65-68B8-01C9-4142-66E1507A8DC6}"/>
                </a:ext>
              </a:extLst>
            </p:cNvPr>
            <p:cNvSpPr/>
            <p:nvPr/>
          </p:nvSpPr>
          <p:spPr>
            <a:xfrm rot="16200000">
              <a:off x="5964357" y="4504053"/>
              <a:ext cx="792002"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7" name="Arrow: Right 46">
              <a:extLst>
                <a:ext uri="{FF2B5EF4-FFF2-40B4-BE49-F238E27FC236}">
                  <a16:creationId xmlns:a16="http://schemas.microsoft.com/office/drawing/2014/main" id="{2006957C-E467-0B49-A9A4-534DE831D2B6}"/>
                </a:ext>
              </a:extLst>
            </p:cNvPr>
            <p:cNvSpPr/>
            <p:nvPr/>
          </p:nvSpPr>
          <p:spPr>
            <a:xfrm rot="16200000">
              <a:off x="6936795" y="4423859"/>
              <a:ext cx="792002"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sp>
          <p:nvSpPr>
            <p:cNvPr id="48" name="Arrow: Right 47">
              <a:extLst>
                <a:ext uri="{FF2B5EF4-FFF2-40B4-BE49-F238E27FC236}">
                  <a16:creationId xmlns:a16="http://schemas.microsoft.com/office/drawing/2014/main" id="{EFCC3ED5-62C7-0185-DBBC-FD5EB1BF023F}"/>
                </a:ext>
              </a:extLst>
            </p:cNvPr>
            <p:cNvSpPr/>
            <p:nvPr/>
          </p:nvSpPr>
          <p:spPr>
            <a:xfrm rot="16200000">
              <a:off x="7406559" y="3965429"/>
              <a:ext cx="1142929"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80000" rIns="36000" bIns="36000" rtlCol="0" anchor="ctr"/>
            <a:lstStyle/>
            <a:p>
              <a:pPr algn="ctr"/>
              <a:endParaRPr lang="en-ZA"/>
            </a:p>
          </p:txBody>
        </p:sp>
      </p:grpSp>
      <p:sp>
        <p:nvSpPr>
          <p:cNvPr id="22" name="Oval 21">
            <a:extLst>
              <a:ext uri="{FF2B5EF4-FFF2-40B4-BE49-F238E27FC236}">
                <a16:creationId xmlns:a16="http://schemas.microsoft.com/office/drawing/2014/main" id="{DE82AF1B-B70E-3C88-7843-7762FA5D44EF}"/>
              </a:ext>
            </a:extLst>
          </p:cNvPr>
          <p:cNvSpPr>
            <a:spLocks noChangeAspect="1"/>
          </p:cNvSpPr>
          <p:nvPr/>
        </p:nvSpPr>
        <p:spPr>
          <a:xfrm>
            <a:off x="7726658" y="4635968"/>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2</a:t>
            </a:r>
          </a:p>
        </p:txBody>
      </p:sp>
      <p:sp>
        <p:nvSpPr>
          <p:cNvPr id="25" name="Oval 24">
            <a:extLst>
              <a:ext uri="{FF2B5EF4-FFF2-40B4-BE49-F238E27FC236}">
                <a16:creationId xmlns:a16="http://schemas.microsoft.com/office/drawing/2014/main" id="{695E4229-71D4-E507-3145-2B95F45F288D}"/>
              </a:ext>
            </a:extLst>
          </p:cNvPr>
          <p:cNvSpPr>
            <a:spLocks noChangeAspect="1"/>
          </p:cNvSpPr>
          <p:nvPr/>
        </p:nvSpPr>
        <p:spPr>
          <a:xfrm>
            <a:off x="7065107" y="4635968"/>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3</a:t>
            </a:r>
          </a:p>
        </p:txBody>
      </p:sp>
      <p:sp>
        <p:nvSpPr>
          <p:cNvPr id="27" name="Oval 26">
            <a:extLst>
              <a:ext uri="{FF2B5EF4-FFF2-40B4-BE49-F238E27FC236}">
                <a16:creationId xmlns:a16="http://schemas.microsoft.com/office/drawing/2014/main" id="{794EDBBE-600D-1778-3CFB-10A0F3BFAC6F}"/>
              </a:ext>
            </a:extLst>
          </p:cNvPr>
          <p:cNvSpPr>
            <a:spLocks noChangeAspect="1"/>
          </p:cNvSpPr>
          <p:nvPr/>
        </p:nvSpPr>
        <p:spPr>
          <a:xfrm>
            <a:off x="6086395" y="4635968"/>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4</a:t>
            </a:r>
          </a:p>
        </p:txBody>
      </p:sp>
      <p:sp>
        <p:nvSpPr>
          <p:cNvPr id="34" name="Oval 33">
            <a:extLst>
              <a:ext uri="{FF2B5EF4-FFF2-40B4-BE49-F238E27FC236}">
                <a16:creationId xmlns:a16="http://schemas.microsoft.com/office/drawing/2014/main" id="{99A1CDA3-6D65-0B61-8C95-AAABDF60D7B6}"/>
              </a:ext>
            </a:extLst>
          </p:cNvPr>
          <p:cNvSpPr>
            <a:spLocks noChangeAspect="1"/>
          </p:cNvSpPr>
          <p:nvPr/>
        </p:nvSpPr>
        <p:spPr>
          <a:xfrm>
            <a:off x="5473667" y="4720049"/>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OR</a:t>
            </a:r>
          </a:p>
        </p:txBody>
      </p:sp>
      <p:sp>
        <p:nvSpPr>
          <p:cNvPr id="49" name="Arrow: Right 48">
            <a:extLst>
              <a:ext uri="{FF2B5EF4-FFF2-40B4-BE49-F238E27FC236}">
                <a16:creationId xmlns:a16="http://schemas.microsoft.com/office/drawing/2014/main" id="{239DC691-D4B1-4BE1-B48F-47186B276EC1}"/>
              </a:ext>
            </a:extLst>
          </p:cNvPr>
          <p:cNvSpPr/>
          <p:nvPr/>
        </p:nvSpPr>
        <p:spPr>
          <a:xfrm flipH="1" flipV="1">
            <a:off x="6809191" y="1607584"/>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61C3BE6F-15EA-115F-DC5B-233543957310}"/>
              </a:ext>
            </a:extLst>
          </p:cNvPr>
          <p:cNvSpPr/>
          <p:nvPr/>
        </p:nvSpPr>
        <p:spPr>
          <a:xfrm>
            <a:off x="7299215" y="1461690"/>
            <a:ext cx="3329286" cy="801938"/>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2000" rIns="72000" bIns="72000" rtlCol="0" anchor="t"/>
          <a:lstStyle/>
          <a:p>
            <a:pPr marL="342900" indent="-342900">
              <a:lnSpc>
                <a:spcPct val="90000"/>
              </a:lnSpc>
              <a:spcBef>
                <a:spcPts val="200"/>
              </a:spcBef>
              <a:buFont typeface="+mj-lt"/>
              <a:buAutoNum type="arabicPeriod"/>
            </a:pPr>
            <a:r>
              <a:rPr lang="en-GB" sz="1600">
                <a:solidFill>
                  <a:schemeClr val="tx1"/>
                </a:solidFill>
                <a:latin typeface="Arial" panose="020B0604020202020204" pitchFamily="34" charset="0"/>
                <a:cs typeface="Arial" panose="020B0604020202020204" pitchFamily="34" charset="0"/>
              </a:rPr>
              <a:t>For either deactivation or deregistration &gt; Select the Deactivate/Deregister tab.</a:t>
            </a:r>
          </a:p>
        </p:txBody>
      </p:sp>
      <p:sp>
        <p:nvSpPr>
          <p:cNvPr id="16" name="Oval 15">
            <a:extLst>
              <a:ext uri="{FF2B5EF4-FFF2-40B4-BE49-F238E27FC236}">
                <a16:creationId xmlns:a16="http://schemas.microsoft.com/office/drawing/2014/main" id="{BD50CBD6-BF8E-8138-88FE-0EF4B1D77B5A}"/>
              </a:ext>
            </a:extLst>
          </p:cNvPr>
          <p:cNvSpPr>
            <a:spLocks noChangeAspect="1"/>
          </p:cNvSpPr>
          <p:nvPr/>
        </p:nvSpPr>
        <p:spPr>
          <a:xfrm>
            <a:off x="7038524" y="1714453"/>
            <a:ext cx="504000" cy="504000"/>
          </a:xfrm>
          <a:prstGeom prst="ellipse">
            <a:avLst/>
          </a:prstGeom>
          <a:solidFill>
            <a:srgbClr val="D8A45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tx1">
                    <a:lumMod val="85000"/>
                    <a:lumOff val="1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1839228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7A12-6327-BFFE-43EC-7609CF84F79D}"/>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DBD1ABB5-4ADD-11A5-1E1F-5E6CE4C6A068}"/>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548D023E-D8BF-00EE-66B2-CD9208A5208F}"/>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A495176E-2B21-4E09-E170-9BD50823C368}"/>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810B7063-901E-0461-6D5A-1BD64E49AF33}"/>
              </a:ext>
            </a:extLst>
          </p:cNvPr>
          <p:cNvSpPr txBox="1">
            <a:spLocks/>
          </p:cNvSpPr>
          <p:nvPr/>
        </p:nvSpPr>
        <p:spPr>
          <a:xfrm>
            <a:off x="2574758" y="3086883"/>
            <a:ext cx="9617241" cy="675740"/>
          </a:xfrm>
          <a:prstGeom prst="rect">
            <a:avLst/>
          </a:prstGeom>
          <a:solidFill>
            <a:srgbClr val="F58221"/>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GB" sz="2400">
                <a:solidFill>
                  <a:sysClr val="window" lastClr="FFFFFF"/>
                </a:solidFill>
                <a:latin typeface="Arial" panose="020B0604020202020204" pitchFamily="34" charset="0"/>
                <a:cs typeface="Arial" panose="020B0604020202020204" pitchFamily="34" charset="0"/>
              </a:rPr>
              <a:t>Reporting on Differentiated Models of Care</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C9CBF9-3104-8F22-1CBA-DD177A44F56A}"/>
              </a:ext>
            </a:extLst>
          </p:cNvPr>
          <p:cNvPicPr>
            <a:picLocks noChangeAspect="1"/>
          </p:cNvPicPr>
          <p:nvPr/>
        </p:nvPicPr>
        <p:blipFill>
          <a:blip r:embed="rId3"/>
          <a:srcRect l="302" r="4898" b="1492"/>
          <a:stretch>
            <a:fillRect/>
          </a:stretch>
        </p:blipFill>
        <p:spPr>
          <a:xfrm>
            <a:off x="832915" y="2320665"/>
            <a:ext cx="2223666" cy="2216669"/>
          </a:xfrm>
          <a:prstGeom prst="ellipse">
            <a:avLst/>
          </a:prstGeom>
        </p:spPr>
      </p:pic>
      <p:grpSp>
        <p:nvGrpSpPr>
          <p:cNvPr id="10" name="Group 9">
            <a:extLst>
              <a:ext uri="{FF2B5EF4-FFF2-40B4-BE49-F238E27FC236}">
                <a16:creationId xmlns:a16="http://schemas.microsoft.com/office/drawing/2014/main" id="{1C8B1F36-D464-FD20-F08C-B62E13BFECD4}"/>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891AFA2B-D928-F03D-3FFB-5E98CAE6BA86}"/>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014C4F10-99F7-5635-45CF-5A210852FE07}"/>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Slide Number Placeholder 3">
            <a:extLst>
              <a:ext uri="{FF2B5EF4-FFF2-40B4-BE49-F238E27FC236}">
                <a16:creationId xmlns:a16="http://schemas.microsoft.com/office/drawing/2014/main" id="{55C5C9C8-A611-CBE0-D1A9-C85CF55E6A1C}"/>
              </a:ext>
            </a:extLst>
          </p:cNvPr>
          <p:cNvSpPr>
            <a:spLocks noGrp="1"/>
          </p:cNvSpPr>
          <p:nvPr>
            <p:ph type="sldNum" sz="quarter" idx="4"/>
          </p:nvPr>
        </p:nvSpPr>
        <p:spPr>
          <a:xfrm>
            <a:off x="9391755" y="6442075"/>
            <a:ext cx="2743200" cy="365125"/>
          </a:xfrm>
        </p:spPr>
        <p:txBody>
          <a:bodyPr/>
          <a:lstStyle/>
          <a:p>
            <a:fld id="{C7CC47C4-3C86-4469-BEE5-35560A3665EF}" type="slidenum">
              <a:rPr lang="en-ZA" altLang="en-US" smtClean="0"/>
              <a:pPr/>
              <a:t>127</a:t>
            </a:fld>
            <a:endParaRPr lang="en-ZA" altLang="en-US"/>
          </a:p>
        </p:txBody>
      </p:sp>
    </p:spTree>
    <p:extLst>
      <p:ext uri="{BB962C8B-B14F-4D97-AF65-F5344CB8AC3E}">
        <p14:creationId xmlns:p14="http://schemas.microsoft.com/office/powerpoint/2010/main" val="2386214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8894-27F5-6BC3-58D5-DF4FE7E3EBC8}"/>
              </a:ext>
            </a:extLst>
          </p:cNvPr>
          <p:cNvSpPr>
            <a:spLocks noGrp="1"/>
          </p:cNvSpPr>
          <p:nvPr>
            <p:ph type="title"/>
          </p:nvPr>
        </p:nvSpPr>
        <p:spPr/>
        <p:txBody>
          <a:bodyPr/>
          <a:lstStyle/>
          <a:p>
            <a:r>
              <a:rPr lang="en-ZA"/>
              <a:t>HIV Reports and Line Lists</a:t>
            </a:r>
          </a:p>
        </p:txBody>
      </p:sp>
      <p:sp>
        <p:nvSpPr>
          <p:cNvPr id="4" name="Slide Number Placeholder 3">
            <a:extLst>
              <a:ext uri="{FF2B5EF4-FFF2-40B4-BE49-F238E27FC236}">
                <a16:creationId xmlns:a16="http://schemas.microsoft.com/office/drawing/2014/main" id="{802A407A-F3E7-80F3-82A7-D099E932E71E}"/>
              </a:ext>
            </a:extLst>
          </p:cNvPr>
          <p:cNvSpPr>
            <a:spLocks noGrp="1"/>
          </p:cNvSpPr>
          <p:nvPr>
            <p:ph type="sldNum" sz="quarter" idx="12"/>
          </p:nvPr>
        </p:nvSpPr>
        <p:spPr/>
        <p:txBody>
          <a:bodyPr/>
          <a:lstStyle/>
          <a:p>
            <a:fld id="{C7CC47C4-3C86-4469-BEE5-35560A3665EF}" type="slidenum">
              <a:rPr lang="en-ZA" altLang="en-US" smtClean="0"/>
              <a:pPr/>
              <a:t>128</a:t>
            </a:fld>
            <a:endParaRPr lang="en-ZA" altLang="en-US"/>
          </a:p>
        </p:txBody>
      </p:sp>
      <p:pic>
        <p:nvPicPr>
          <p:cNvPr id="9" name="Picture 8">
            <a:extLst>
              <a:ext uri="{FF2B5EF4-FFF2-40B4-BE49-F238E27FC236}">
                <a16:creationId xmlns:a16="http://schemas.microsoft.com/office/drawing/2014/main" id="{FA0CB80E-889D-1CE6-5B74-B0E656787AB1}"/>
              </a:ext>
            </a:extLst>
          </p:cNvPr>
          <p:cNvPicPr>
            <a:picLocks noChangeAspect="1"/>
          </p:cNvPicPr>
          <p:nvPr/>
        </p:nvPicPr>
        <p:blipFill>
          <a:blip r:embed="rId2"/>
          <a:stretch>
            <a:fillRect/>
          </a:stretch>
        </p:blipFill>
        <p:spPr>
          <a:xfrm>
            <a:off x="1892594" y="1328906"/>
            <a:ext cx="5401208" cy="4651041"/>
          </a:xfrm>
          <a:prstGeom prst="rect">
            <a:avLst/>
          </a:prstGeom>
        </p:spPr>
      </p:pic>
      <p:sp>
        <p:nvSpPr>
          <p:cNvPr id="10" name="Rectangle 9">
            <a:extLst>
              <a:ext uri="{FF2B5EF4-FFF2-40B4-BE49-F238E27FC236}">
                <a16:creationId xmlns:a16="http://schemas.microsoft.com/office/drawing/2014/main" id="{190D5F18-AC01-B898-8965-E442A4D38C40}"/>
              </a:ext>
            </a:extLst>
          </p:cNvPr>
          <p:cNvSpPr/>
          <p:nvPr/>
        </p:nvSpPr>
        <p:spPr>
          <a:xfrm>
            <a:off x="1913860" y="5411973"/>
            <a:ext cx="2349797" cy="5467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BD19455B-11D3-68CF-1A7E-CE92EE969776}"/>
              </a:ext>
            </a:extLst>
          </p:cNvPr>
          <p:cNvSpPr/>
          <p:nvPr/>
        </p:nvSpPr>
        <p:spPr>
          <a:xfrm>
            <a:off x="4465676" y="2307265"/>
            <a:ext cx="2736000" cy="288000"/>
          </a:xfrm>
          <a:prstGeom prst="roundRect">
            <a:avLst>
              <a:gd name="adj" fmla="val 50000"/>
            </a:avLst>
          </a:prstGeom>
          <a:noFill/>
          <a:ln w="76200">
            <a:solidFill>
              <a:srgbClr val="DDB1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Rounded Corners 11">
            <a:extLst>
              <a:ext uri="{FF2B5EF4-FFF2-40B4-BE49-F238E27FC236}">
                <a16:creationId xmlns:a16="http://schemas.microsoft.com/office/drawing/2014/main" id="{48C1B3C7-0E4D-90EF-2E5E-901AE7B548B2}"/>
              </a:ext>
            </a:extLst>
          </p:cNvPr>
          <p:cNvSpPr/>
          <p:nvPr/>
        </p:nvSpPr>
        <p:spPr>
          <a:xfrm>
            <a:off x="4423144" y="2998381"/>
            <a:ext cx="2880000" cy="288000"/>
          </a:xfrm>
          <a:prstGeom prst="roundRect">
            <a:avLst>
              <a:gd name="adj" fmla="val 50000"/>
            </a:avLst>
          </a:prstGeom>
          <a:noFill/>
          <a:ln w="76200">
            <a:solidFill>
              <a:srgbClr val="DDB1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F498C63B-2744-0CBE-2BBA-8C89D4099BD0}"/>
              </a:ext>
            </a:extLst>
          </p:cNvPr>
          <p:cNvSpPr/>
          <p:nvPr/>
        </p:nvSpPr>
        <p:spPr>
          <a:xfrm>
            <a:off x="7824294" y="2251882"/>
            <a:ext cx="4018799" cy="1080000"/>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2000" rIns="72000" bIns="72000" rtlCol="0" anchor="ctr"/>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Reports with Data on Repeat Prescription Collection Strategies.</a:t>
            </a:r>
          </a:p>
        </p:txBody>
      </p:sp>
      <p:sp>
        <p:nvSpPr>
          <p:cNvPr id="17" name="Rectangle 16">
            <a:extLst>
              <a:ext uri="{FF2B5EF4-FFF2-40B4-BE49-F238E27FC236}">
                <a16:creationId xmlns:a16="http://schemas.microsoft.com/office/drawing/2014/main" id="{9D037E56-D171-633C-1D18-74040B2AAAAC}"/>
              </a:ext>
            </a:extLst>
          </p:cNvPr>
          <p:cNvSpPr/>
          <p:nvPr/>
        </p:nvSpPr>
        <p:spPr>
          <a:xfrm>
            <a:off x="7824294" y="3508604"/>
            <a:ext cx="4018799" cy="1602047"/>
          </a:xfrm>
          <a:prstGeom prst="rect">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lIns="396000" tIns="72000" rIns="72000" bIns="72000" rtlCol="0" anchor="t"/>
          <a:lstStyle/>
          <a:p>
            <a:pPr>
              <a:lnSpc>
                <a:spcPct val="90000"/>
              </a:lnSpc>
              <a:spcBef>
                <a:spcPts val="200"/>
              </a:spcBef>
            </a:pPr>
            <a:r>
              <a:rPr lang="en-GB" sz="1600">
                <a:solidFill>
                  <a:schemeClr val="tx1"/>
                </a:solidFill>
                <a:latin typeface="Arial" panose="020B0604020202020204" pitchFamily="34" charset="0"/>
                <a:cs typeface="Arial" panose="020B0604020202020204" pitchFamily="34" charset="0"/>
              </a:rPr>
              <a:t>Note, Patient enrolment on RPCs is also included in some of the line lists:</a:t>
            </a:r>
          </a:p>
          <a:p>
            <a:pPr marL="285750" indent="-285750">
              <a:lnSpc>
                <a:spcPct val="90000"/>
              </a:lnSpc>
              <a:spcBef>
                <a:spcPts val="2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VL Overdue; </a:t>
            </a:r>
          </a:p>
          <a:p>
            <a:pPr marL="285750" indent="-285750">
              <a:lnSpc>
                <a:spcPct val="90000"/>
              </a:lnSpc>
              <a:spcBef>
                <a:spcPts val="2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Patient Appointment; </a:t>
            </a:r>
          </a:p>
          <a:p>
            <a:pPr marL="285750" indent="-285750">
              <a:lnSpc>
                <a:spcPct val="90000"/>
              </a:lnSpc>
              <a:spcBef>
                <a:spcPts val="2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Missed Appointment </a:t>
            </a:r>
          </a:p>
          <a:p>
            <a:pPr marL="285750" indent="-285750">
              <a:lnSpc>
                <a:spcPct val="90000"/>
              </a:lnSpc>
              <a:spcBef>
                <a:spcPts val="2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 </a:t>
            </a:r>
            <a:r>
              <a:rPr lang="en-GB" sz="1600" err="1">
                <a:solidFill>
                  <a:schemeClr val="tx1"/>
                </a:solidFill>
                <a:latin typeface="Arial" panose="020B0604020202020204" pitchFamily="34" charset="0"/>
                <a:cs typeface="Arial" panose="020B0604020202020204" pitchFamily="34" charset="0"/>
              </a:rPr>
              <a:t>uLTF</a:t>
            </a:r>
            <a:r>
              <a:rPr lang="en-GB" sz="1600">
                <a:solidFill>
                  <a:schemeClr val="tx1"/>
                </a:solidFill>
                <a:latin typeface="Arial" panose="020B0604020202020204" pitchFamily="34" charset="0"/>
                <a:cs typeface="Arial" panose="020B0604020202020204" pitchFamily="34" charset="0"/>
              </a:rPr>
              <a:t> lists</a:t>
            </a:r>
          </a:p>
        </p:txBody>
      </p:sp>
      <p:sp>
        <p:nvSpPr>
          <p:cNvPr id="5" name="Arrow: Right 4">
            <a:extLst>
              <a:ext uri="{FF2B5EF4-FFF2-40B4-BE49-F238E27FC236}">
                <a16:creationId xmlns:a16="http://schemas.microsoft.com/office/drawing/2014/main" id="{92D651CF-5845-277E-317D-3D2EF493EF50}"/>
              </a:ext>
            </a:extLst>
          </p:cNvPr>
          <p:cNvSpPr/>
          <p:nvPr/>
        </p:nvSpPr>
        <p:spPr>
          <a:xfrm flipH="1" flipV="1">
            <a:off x="7223352" y="2066510"/>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Arrow: Right 5">
            <a:extLst>
              <a:ext uri="{FF2B5EF4-FFF2-40B4-BE49-F238E27FC236}">
                <a16:creationId xmlns:a16="http://schemas.microsoft.com/office/drawing/2014/main" id="{DBE5A956-59CC-685F-BE65-0160B58A24B1}"/>
              </a:ext>
            </a:extLst>
          </p:cNvPr>
          <p:cNvSpPr/>
          <p:nvPr/>
        </p:nvSpPr>
        <p:spPr>
          <a:xfrm flipH="1" flipV="1">
            <a:off x="7223352" y="2790426"/>
            <a:ext cx="792000" cy="720000"/>
          </a:xfrm>
          <a:prstGeom prst="rightArrow">
            <a:avLst/>
          </a:prstGeom>
          <a:solidFill>
            <a:srgbClr val="DDB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771454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9FF8-8A68-8320-9F98-5E76F5B2B7D7}"/>
              </a:ext>
            </a:extLst>
          </p:cNvPr>
          <p:cNvSpPr>
            <a:spLocks noGrp="1"/>
          </p:cNvSpPr>
          <p:nvPr>
            <p:ph type="title"/>
          </p:nvPr>
        </p:nvSpPr>
        <p:spPr/>
        <p:txBody>
          <a:bodyPr/>
          <a:lstStyle/>
          <a:p>
            <a:r>
              <a:rPr lang="en-ZA"/>
              <a:t>Reporting on RPCs Enrolment in HIV Monthly Report</a:t>
            </a:r>
          </a:p>
        </p:txBody>
      </p:sp>
      <p:graphicFrame>
        <p:nvGraphicFramePr>
          <p:cNvPr id="5" name="Content Placeholder 4">
            <a:extLst>
              <a:ext uri="{FF2B5EF4-FFF2-40B4-BE49-F238E27FC236}">
                <a16:creationId xmlns:a16="http://schemas.microsoft.com/office/drawing/2014/main" id="{36E1E2CD-0F2B-7AC6-AD4E-0FB1B460F28F}"/>
              </a:ext>
            </a:extLst>
          </p:cNvPr>
          <p:cNvGraphicFramePr>
            <a:graphicFrameLocks noGrp="1"/>
          </p:cNvGraphicFramePr>
          <p:nvPr>
            <p:ph idx="1"/>
            <p:extLst>
              <p:ext uri="{D42A27DB-BD31-4B8C-83A1-F6EECF244321}">
                <p14:modId xmlns:p14="http://schemas.microsoft.com/office/powerpoint/2010/main" val="1355887360"/>
              </p:ext>
            </p:extLst>
          </p:nvPr>
        </p:nvGraphicFramePr>
        <p:xfrm>
          <a:off x="805218" y="1600199"/>
          <a:ext cx="10777182" cy="2231408"/>
        </p:xfrm>
        <a:graphic>
          <a:graphicData uri="http://schemas.openxmlformats.org/drawingml/2006/table">
            <a:tbl>
              <a:tblPr firstRow="1" bandRow="1">
                <a:tableStyleId>{5C22544A-7EE6-4342-B048-85BDC9FD1C3A}</a:tableStyleId>
              </a:tblPr>
              <a:tblGrid>
                <a:gridCol w="1998942">
                  <a:extLst>
                    <a:ext uri="{9D8B030D-6E8A-4147-A177-3AD203B41FA5}">
                      <a16:colId xmlns:a16="http://schemas.microsoft.com/office/drawing/2014/main" val="1282406458"/>
                    </a:ext>
                  </a:extLst>
                </a:gridCol>
                <a:gridCol w="2194560">
                  <a:extLst>
                    <a:ext uri="{9D8B030D-6E8A-4147-A177-3AD203B41FA5}">
                      <a16:colId xmlns:a16="http://schemas.microsoft.com/office/drawing/2014/main" val="375955557"/>
                    </a:ext>
                  </a:extLst>
                </a:gridCol>
                <a:gridCol w="2194560">
                  <a:extLst>
                    <a:ext uri="{9D8B030D-6E8A-4147-A177-3AD203B41FA5}">
                      <a16:colId xmlns:a16="http://schemas.microsoft.com/office/drawing/2014/main" val="2235360273"/>
                    </a:ext>
                  </a:extLst>
                </a:gridCol>
                <a:gridCol w="2194560">
                  <a:extLst>
                    <a:ext uri="{9D8B030D-6E8A-4147-A177-3AD203B41FA5}">
                      <a16:colId xmlns:a16="http://schemas.microsoft.com/office/drawing/2014/main" val="930119073"/>
                    </a:ext>
                  </a:extLst>
                </a:gridCol>
                <a:gridCol w="2194560">
                  <a:extLst>
                    <a:ext uri="{9D8B030D-6E8A-4147-A177-3AD203B41FA5}">
                      <a16:colId xmlns:a16="http://schemas.microsoft.com/office/drawing/2014/main" val="157165552"/>
                    </a:ext>
                  </a:extLst>
                </a:gridCol>
              </a:tblGrid>
              <a:tr h="658504">
                <a:tc gridSpan="5">
                  <a:txBody>
                    <a:bodyPr/>
                    <a:lstStyle/>
                    <a:p>
                      <a:r>
                        <a:rPr lang="en-ZA">
                          <a:solidFill>
                            <a:schemeClr val="tx1">
                              <a:lumMod val="85000"/>
                              <a:lumOff val="15000"/>
                            </a:schemeClr>
                          </a:solidFill>
                          <a:latin typeface="Arial" panose="020B0604020202020204" pitchFamily="34" charset="0"/>
                          <a:cs typeface="Arial" panose="020B0604020202020204" pitchFamily="34" charset="0"/>
                        </a:rPr>
                        <a:t>Differentiated Models of Care (DMOC)</a:t>
                      </a:r>
                    </a:p>
                    <a:p>
                      <a:r>
                        <a:rPr lang="en-ZA">
                          <a:solidFill>
                            <a:schemeClr val="tx1">
                              <a:lumMod val="85000"/>
                              <a:lumOff val="15000"/>
                            </a:schemeClr>
                          </a:solidFill>
                          <a:latin typeface="Arial" panose="020B0604020202020204" pitchFamily="34" charset="0"/>
                          <a:cs typeface="Arial" panose="020B0604020202020204" pitchFamily="34" charset="0"/>
                        </a:rPr>
                        <a:t>Total patients enrolled in Repeat Prescription Collection Strategies (RPCs)</a:t>
                      </a: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9FCDDA"/>
                    </a:solidFill>
                  </a:tcPr>
                </a:tc>
                <a:tc hMerge="1">
                  <a:txBody>
                    <a:bodyPr/>
                    <a:lstStyle/>
                    <a:p>
                      <a:endParaRPr lang="en-ZA">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tcPr>
                </a:tc>
                <a:tc hMerge="1">
                  <a:txBody>
                    <a:bodyPr/>
                    <a:lstStyle/>
                    <a:p>
                      <a:endParaRPr lang="en-ZA">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tcPr>
                </a:tc>
                <a:tc hMerge="1">
                  <a:txBody>
                    <a:bodyPr/>
                    <a:lstStyle/>
                    <a:p>
                      <a:endParaRPr lang="en-ZA">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tcPr>
                </a:tc>
                <a:tc hMerge="1">
                  <a:txBody>
                    <a:bodyPr/>
                    <a:lstStyle/>
                    <a:p>
                      <a:endParaRPr lang="en-ZA">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866477827"/>
                  </a:ext>
                </a:extLst>
              </a:tr>
              <a:tr h="658504">
                <a:tc>
                  <a:txBody>
                    <a:bodyPr/>
                    <a:lstStyle/>
                    <a:p>
                      <a:r>
                        <a:rPr lang="en-ZA">
                          <a:solidFill>
                            <a:schemeClr val="tx1">
                              <a:lumMod val="85000"/>
                              <a:lumOff val="15000"/>
                            </a:schemeClr>
                          </a:solidFill>
                          <a:latin typeface="Arial" panose="020B0604020202020204" pitchFamily="34" charset="0"/>
                          <a:cs typeface="Arial" panose="020B0604020202020204" pitchFamily="34" charset="0"/>
                        </a:rPr>
                        <a:t>Adherence Clubs </a:t>
                      </a: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D3D3D3"/>
                    </a:solidFill>
                  </a:tcPr>
                </a:tc>
                <a:tc>
                  <a:txBody>
                    <a:bodyPr/>
                    <a:lstStyle/>
                    <a:p>
                      <a:r>
                        <a:rPr lang="en-ZA" err="1">
                          <a:solidFill>
                            <a:schemeClr val="tx1">
                              <a:lumMod val="85000"/>
                              <a:lumOff val="15000"/>
                            </a:schemeClr>
                          </a:solidFill>
                          <a:latin typeface="Arial" panose="020B0604020202020204" pitchFamily="34" charset="0"/>
                          <a:cs typeface="Arial" panose="020B0604020202020204" pitchFamily="34" charset="0"/>
                        </a:rPr>
                        <a:t>Fac</a:t>
                      </a:r>
                      <a:r>
                        <a:rPr lang="en-ZA">
                          <a:solidFill>
                            <a:schemeClr val="tx1">
                              <a:lumMod val="85000"/>
                              <a:lumOff val="15000"/>
                            </a:schemeClr>
                          </a:solidFill>
                          <a:latin typeface="Arial" panose="020B0604020202020204" pitchFamily="34" charset="0"/>
                          <a:cs typeface="Arial" panose="020B0604020202020204" pitchFamily="34" charset="0"/>
                        </a:rPr>
                        <a:t>-PUP</a:t>
                      </a: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D3D3D3"/>
                    </a:solidFill>
                  </a:tcPr>
                </a:tc>
                <a:tc>
                  <a:txBody>
                    <a:bodyPr/>
                    <a:lstStyle/>
                    <a:p>
                      <a:r>
                        <a:rPr lang="en-ZA">
                          <a:solidFill>
                            <a:schemeClr val="tx1">
                              <a:lumMod val="85000"/>
                              <a:lumOff val="15000"/>
                            </a:schemeClr>
                          </a:solidFill>
                          <a:latin typeface="Arial" panose="020B0604020202020204" pitchFamily="34" charset="0"/>
                          <a:cs typeface="Arial" panose="020B0604020202020204" pitchFamily="34" charset="0"/>
                        </a:rPr>
                        <a:t>Ex-PUP</a:t>
                      </a: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D3D3D3"/>
                    </a:solidFill>
                  </a:tcPr>
                </a:tc>
                <a:tc>
                  <a:txBody>
                    <a:bodyPr/>
                    <a:lstStyle/>
                    <a:p>
                      <a:r>
                        <a:rPr lang="en-ZA">
                          <a:solidFill>
                            <a:schemeClr val="tx1">
                              <a:lumMod val="85000"/>
                              <a:lumOff val="15000"/>
                            </a:schemeClr>
                          </a:solidFill>
                          <a:latin typeface="Arial" panose="020B0604020202020204" pitchFamily="34" charset="0"/>
                          <a:cs typeface="Arial" panose="020B0604020202020204" pitchFamily="34" charset="0"/>
                        </a:rPr>
                        <a:t>Total </a:t>
                      </a: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D3D3D3"/>
                    </a:solidFill>
                  </a:tcPr>
                </a:tc>
                <a:tc>
                  <a:txBody>
                    <a:bodyPr/>
                    <a:lstStyle/>
                    <a:p>
                      <a:r>
                        <a:rPr lang="en-ZA">
                          <a:solidFill>
                            <a:schemeClr val="tx1">
                              <a:lumMod val="85000"/>
                              <a:lumOff val="15000"/>
                            </a:schemeClr>
                          </a:solidFill>
                          <a:latin typeface="Arial" panose="020B0604020202020204" pitchFamily="34" charset="0"/>
                          <a:cs typeface="Arial" panose="020B0604020202020204" pitchFamily="34" charset="0"/>
                        </a:rPr>
                        <a:t>% of patients on ART enrolled in RPCs</a:t>
                      </a: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D3D3D3"/>
                    </a:solidFill>
                  </a:tcPr>
                </a:tc>
                <a:extLst>
                  <a:ext uri="{0D108BD9-81ED-4DB2-BD59-A6C34878D82A}">
                    <a16:rowId xmlns:a16="http://schemas.microsoft.com/office/drawing/2014/main" val="3380759668"/>
                  </a:ext>
                </a:extLst>
              </a:tr>
              <a:tr h="658504">
                <a:tc>
                  <a:txBody>
                    <a:bodyPr/>
                    <a:lstStyle/>
                    <a:p>
                      <a:endParaRPr lang="en-ZA">
                        <a:solidFill>
                          <a:schemeClr val="tx1">
                            <a:lumMod val="85000"/>
                            <a:lumOff val="15000"/>
                          </a:schemeClr>
                        </a:solidFill>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ZA">
                        <a:solidFill>
                          <a:schemeClr val="tx1">
                            <a:lumMod val="85000"/>
                            <a:lumOff val="15000"/>
                          </a:schemeClr>
                        </a:solidFill>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ZA">
                        <a:solidFill>
                          <a:schemeClr val="tx1">
                            <a:lumMod val="85000"/>
                            <a:lumOff val="15000"/>
                          </a:schemeClr>
                        </a:solidFill>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ZA">
                        <a:solidFill>
                          <a:schemeClr val="tx1">
                            <a:lumMod val="85000"/>
                            <a:lumOff val="15000"/>
                          </a:schemeClr>
                        </a:solidFill>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endParaRPr lang="en-ZA">
                        <a:solidFill>
                          <a:schemeClr val="tx1">
                            <a:lumMod val="85000"/>
                            <a:lumOff val="15000"/>
                          </a:schemeClr>
                        </a:solidFill>
                        <a:latin typeface="Arial" panose="020B0604020202020204" pitchFamily="34" charset="0"/>
                        <a:cs typeface="Arial" panose="020B0604020202020204" pitchFamily="34" charset="0"/>
                      </a:endParaRPr>
                    </a:p>
                  </a:txBody>
                  <a:tcPr>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1997680"/>
                  </a:ext>
                </a:extLst>
              </a:tr>
            </a:tbl>
          </a:graphicData>
        </a:graphic>
      </p:graphicFrame>
      <p:sp>
        <p:nvSpPr>
          <p:cNvPr id="4" name="Slide Number Placeholder 3">
            <a:extLst>
              <a:ext uri="{FF2B5EF4-FFF2-40B4-BE49-F238E27FC236}">
                <a16:creationId xmlns:a16="http://schemas.microsoft.com/office/drawing/2014/main" id="{E32667DA-79FB-5839-0490-D79CBE970359}"/>
              </a:ext>
            </a:extLst>
          </p:cNvPr>
          <p:cNvSpPr>
            <a:spLocks noGrp="1"/>
          </p:cNvSpPr>
          <p:nvPr>
            <p:ph type="sldNum" sz="quarter" idx="12"/>
          </p:nvPr>
        </p:nvSpPr>
        <p:spPr/>
        <p:txBody>
          <a:bodyPr/>
          <a:lstStyle/>
          <a:p>
            <a:fld id="{C7CC47C4-3C86-4469-BEE5-35560A3665EF}" type="slidenum">
              <a:rPr lang="en-ZA" altLang="en-US" smtClean="0"/>
              <a:pPr/>
              <a:t>129</a:t>
            </a:fld>
            <a:endParaRPr lang="en-ZA" altLang="en-US"/>
          </a:p>
        </p:txBody>
      </p:sp>
      <p:sp>
        <p:nvSpPr>
          <p:cNvPr id="8" name="Rectangle 7">
            <a:extLst>
              <a:ext uri="{FF2B5EF4-FFF2-40B4-BE49-F238E27FC236}">
                <a16:creationId xmlns:a16="http://schemas.microsoft.com/office/drawing/2014/main" id="{8173ED10-25D3-F073-BCB1-99F6B7342EDA}"/>
              </a:ext>
            </a:extLst>
          </p:cNvPr>
          <p:cNvSpPr/>
          <p:nvPr/>
        </p:nvSpPr>
        <p:spPr>
          <a:xfrm>
            <a:off x="807909" y="4136038"/>
            <a:ext cx="1976234" cy="12821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a:lnSpc>
                <a:spcPct val="90000"/>
              </a:lnSpc>
              <a:spcBef>
                <a:spcPts val="200"/>
              </a:spcBef>
            </a:pPr>
            <a:r>
              <a:rPr lang="en-GB" sz="1600">
                <a:solidFill>
                  <a:schemeClr val="bg1"/>
                </a:solidFill>
                <a:latin typeface="Arial" panose="020B0604020202020204" pitchFamily="34" charset="0"/>
                <a:cs typeface="Arial" panose="020B0604020202020204" pitchFamily="34" charset="0"/>
              </a:rPr>
              <a:t>Total patients enrolled in Adherence Clubs </a:t>
            </a:r>
          </a:p>
        </p:txBody>
      </p:sp>
      <p:sp>
        <p:nvSpPr>
          <p:cNvPr id="9" name="Arrow: Up 8">
            <a:extLst>
              <a:ext uri="{FF2B5EF4-FFF2-40B4-BE49-F238E27FC236}">
                <a16:creationId xmlns:a16="http://schemas.microsoft.com/office/drawing/2014/main" id="{D6724F41-8B7B-2D59-4131-608E68766998}"/>
              </a:ext>
            </a:extLst>
          </p:cNvPr>
          <p:cNvSpPr/>
          <p:nvPr/>
        </p:nvSpPr>
        <p:spPr>
          <a:xfrm flipH="1">
            <a:off x="1526025" y="3831607"/>
            <a:ext cx="540000" cy="36000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0" name="Oval 9">
            <a:extLst>
              <a:ext uri="{FF2B5EF4-FFF2-40B4-BE49-F238E27FC236}">
                <a16:creationId xmlns:a16="http://schemas.microsoft.com/office/drawing/2014/main" id="{FC784D52-E530-5473-D4C3-BAFEA006BFDD}"/>
              </a:ext>
            </a:extLst>
          </p:cNvPr>
          <p:cNvSpPr>
            <a:spLocks noChangeAspect="1"/>
          </p:cNvSpPr>
          <p:nvPr/>
        </p:nvSpPr>
        <p:spPr>
          <a:xfrm>
            <a:off x="1544025" y="4037408"/>
            <a:ext cx="504000" cy="504000"/>
          </a:xfrm>
          <a:prstGeom prst="ellipse">
            <a:avLst/>
          </a:prstGeom>
          <a:solidFill>
            <a:srgbClr val="FF00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bg1"/>
                </a:solidFill>
                <a:latin typeface="Arial" panose="020B0604020202020204" pitchFamily="34" charset="0"/>
                <a:cs typeface="Arial" panose="020B0604020202020204" pitchFamily="34" charset="0"/>
              </a:rPr>
              <a:t>1</a:t>
            </a:r>
          </a:p>
        </p:txBody>
      </p:sp>
      <p:sp>
        <p:nvSpPr>
          <p:cNvPr id="11" name="Rectangle 10">
            <a:extLst>
              <a:ext uri="{FF2B5EF4-FFF2-40B4-BE49-F238E27FC236}">
                <a16:creationId xmlns:a16="http://schemas.microsoft.com/office/drawing/2014/main" id="{45CB1E08-4F59-9257-161A-B875F0421102}"/>
              </a:ext>
            </a:extLst>
          </p:cNvPr>
          <p:cNvSpPr/>
          <p:nvPr/>
        </p:nvSpPr>
        <p:spPr>
          <a:xfrm>
            <a:off x="7099527" y="4343565"/>
            <a:ext cx="1976234" cy="12821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a:lnSpc>
                <a:spcPct val="90000"/>
              </a:lnSpc>
              <a:spcBef>
                <a:spcPts val="200"/>
              </a:spcBef>
            </a:pPr>
            <a:r>
              <a:rPr lang="en-GB" sz="1600">
                <a:solidFill>
                  <a:schemeClr val="bg1"/>
                </a:solidFill>
                <a:latin typeface="Arial" panose="020B0604020202020204" pitchFamily="34" charset="0"/>
                <a:cs typeface="Arial" panose="020B0604020202020204" pitchFamily="34" charset="0"/>
              </a:rPr>
              <a:t>Total patients enrolled in RPCs</a:t>
            </a:r>
          </a:p>
        </p:txBody>
      </p:sp>
      <p:sp>
        <p:nvSpPr>
          <p:cNvPr id="12" name="Arrow: Up 11">
            <a:extLst>
              <a:ext uri="{FF2B5EF4-FFF2-40B4-BE49-F238E27FC236}">
                <a16:creationId xmlns:a16="http://schemas.microsoft.com/office/drawing/2014/main" id="{A5B2859A-1DC9-F5A2-3F65-38ABB6922502}"/>
              </a:ext>
            </a:extLst>
          </p:cNvPr>
          <p:cNvSpPr/>
          <p:nvPr/>
        </p:nvSpPr>
        <p:spPr>
          <a:xfrm flipH="1">
            <a:off x="7817643" y="4039134"/>
            <a:ext cx="540000" cy="36000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3" name="Oval 12">
            <a:extLst>
              <a:ext uri="{FF2B5EF4-FFF2-40B4-BE49-F238E27FC236}">
                <a16:creationId xmlns:a16="http://schemas.microsoft.com/office/drawing/2014/main" id="{A398A746-84BE-D94D-08B2-C4B579DE2B8D}"/>
              </a:ext>
            </a:extLst>
          </p:cNvPr>
          <p:cNvSpPr>
            <a:spLocks noChangeAspect="1"/>
          </p:cNvSpPr>
          <p:nvPr/>
        </p:nvSpPr>
        <p:spPr>
          <a:xfrm>
            <a:off x="7835643" y="4244935"/>
            <a:ext cx="504000" cy="504000"/>
          </a:xfrm>
          <a:prstGeom prst="ellipse">
            <a:avLst/>
          </a:prstGeom>
          <a:solidFill>
            <a:srgbClr val="FF00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bg1"/>
                </a:solidFill>
                <a:latin typeface="Arial" panose="020B0604020202020204" pitchFamily="34" charset="0"/>
                <a:cs typeface="Arial" panose="020B0604020202020204" pitchFamily="34" charset="0"/>
              </a:rPr>
              <a:t>2</a:t>
            </a:r>
          </a:p>
        </p:txBody>
      </p:sp>
      <p:sp>
        <p:nvSpPr>
          <p:cNvPr id="14" name="Rectangle 13">
            <a:extLst>
              <a:ext uri="{FF2B5EF4-FFF2-40B4-BE49-F238E27FC236}">
                <a16:creationId xmlns:a16="http://schemas.microsoft.com/office/drawing/2014/main" id="{D6DB2939-AE65-5E57-9787-9EDA82483678}"/>
              </a:ext>
            </a:extLst>
          </p:cNvPr>
          <p:cNvSpPr/>
          <p:nvPr/>
        </p:nvSpPr>
        <p:spPr>
          <a:xfrm>
            <a:off x="9377340" y="4343565"/>
            <a:ext cx="2205060" cy="12821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32000" rIns="72000" bIns="324000" rtlCol="0" anchor="t"/>
          <a:lstStyle/>
          <a:p>
            <a:pPr>
              <a:lnSpc>
                <a:spcPct val="90000"/>
              </a:lnSpc>
              <a:spcBef>
                <a:spcPts val="200"/>
              </a:spcBef>
            </a:pPr>
            <a:r>
              <a:rPr lang="en-GB" sz="1600">
                <a:solidFill>
                  <a:schemeClr val="bg1"/>
                </a:solidFill>
                <a:latin typeface="Arial" panose="020B0604020202020204" pitchFamily="34" charset="0"/>
                <a:cs typeface="Arial" panose="020B0604020202020204" pitchFamily="34" charset="0"/>
              </a:rPr>
              <a:t>Proportion of patients enrolled in RPCs out of total TROA</a:t>
            </a:r>
          </a:p>
        </p:txBody>
      </p:sp>
      <p:sp>
        <p:nvSpPr>
          <p:cNvPr id="15" name="Arrow: Up 14">
            <a:extLst>
              <a:ext uri="{FF2B5EF4-FFF2-40B4-BE49-F238E27FC236}">
                <a16:creationId xmlns:a16="http://schemas.microsoft.com/office/drawing/2014/main" id="{8684DE7B-8BA5-F676-0C15-6E1EDFA7A85C}"/>
              </a:ext>
            </a:extLst>
          </p:cNvPr>
          <p:cNvSpPr/>
          <p:nvPr/>
        </p:nvSpPr>
        <p:spPr>
          <a:xfrm flipH="1">
            <a:off x="10209870" y="4039134"/>
            <a:ext cx="540000" cy="36000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6" name="Oval 15">
            <a:extLst>
              <a:ext uri="{FF2B5EF4-FFF2-40B4-BE49-F238E27FC236}">
                <a16:creationId xmlns:a16="http://schemas.microsoft.com/office/drawing/2014/main" id="{75BA7963-5019-D55B-8828-7FC4A9631C36}"/>
              </a:ext>
            </a:extLst>
          </p:cNvPr>
          <p:cNvSpPr>
            <a:spLocks noChangeAspect="1"/>
          </p:cNvSpPr>
          <p:nvPr/>
        </p:nvSpPr>
        <p:spPr>
          <a:xfrm>
            <a:off x="10227870" y="4244935"/>
            <a:ext cx="504000" cy="504000"/>
          </a:xfrm>
          <a:prstGeom prst="ellipse">
            <a:avLst/>
          </a:prstGeom>
          <a:solidFill>
            <a:srgbClr val="FF00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77421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7E38-C044-AD53-EC1C-CDFE6BE86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6390D-09AB-3399-B281-8465354067FE}"/>
              </a:ext>
            </a:extLst>
          </p:cNvPr>
          <p:cNvSpPr>
            <a:spLocks noGrp="1"/>
          </p:cNvSpPr>
          <p:nvPr>
            <p:ph type="title"/>
          </p:nvPr>
        </p:nvSpPr>
        <p:spPr/>
        <p:txBody>
          <a:bodyPr/>
          <a:lstStyle/>
          <a:p>
            <a:pPr lvl="0" defTabSz="685800">
              <a:lnSpc>
                <a:spcPct val="90000"/>
              </a:lnSpc>
              <a:defRPr/>
            </a:pPr>
            <a:r>
              <a:rPr lang="en-ZA" b="1">
                <a:solidFill>
                  <a:sysClr val="window" lastClr="FFFFFF"/>
                </a:solidFill>
              </a:rPr>
              <a:t>Module 1: Contents</a:t>
            </a:r>
            <a:endParaRPr lang="en-ZA"/>
          </a:p>
        </p:txBody>
      </p:sp>
      <p:sp>
        <p:nvSpPr>
          <p:cNvPr id="3" name="Content Placeholder 2">
            <a:extLst>
              <a:ext uri="{FF2B5EF4-FFF2-40B4-BE49-F238E27FC236}">
                <a16:creationId xmlns:a16="http://schemas.microsoft.com/office/drawing/2014/main" id="{521352FE-2738-7EE0-2A95-E90AEC1F599F}"/>
              </a:ext>
            </a:extLst>
          </p:cNvPr>
          <p:cNvSpPr>
            <a:spLocks noGrp="1"/>
          </p:cNvSpPr>
          <p:nvPr>
            <p:ph idx="1"/>
          </p:nvPr>
        </p:nvSpPr>
        <p:spPr>
          <a:xfrm>
            <a:off x="928048" y="2033514"/>
            <a:ext cx="10654352" cy="3073080"/>
          </a:xfrm>
        </p:spPr>
        <p:txBody>
          <a:bodyPr/>
          <a:lstStyle/>
          <a:p>
            <a:pPr marL="457200" indent="-457200">
              <a:spcBef>
                <a:spcPts val="1200"/>
              </a:spcBef>
              <a:buFont typeface="+mj-lt"/>
              <a:buAutoNum type="arabicPeriod"/>
            </a:pPr>
            <a:r>
              <a:rPr lang="en-GB" dirty="0"/>
              <a:t>Adherence Club Definition and Description</a:t>
            </a:r>
          </a:p>
          <a:p>
            <a:pPr marL="457200" indent="-457200">
              <a:spcBef>
                <a:spcPts val="1200"/>
              </a:spcBef>
              <a:buFont typeface="+mj-lt"/>
              <a:buAutoNum type="arabicPeriod"/>
            </a:pPr>
            <a:r>
              <a:rPr lang="en-GB" dirty="0"/>
              <a:t>Guiding Principles, Dos &amp; Don’ts of Adherence Clubs</a:t>
            </a:r>
          </a:p>
          <a:p>
            <a:pPr marL="457200" indent="-457200">
              <a:spcBef>
                <a:spcPts val="1200"/>
              </a:spcBef>
              <a:buFont typeface="+mj-lt"/>
              <a:buAutoNum type="arabicPeriod"/>
            </a:pPr>
            <a:r>
              <a:rPr lang="en-GB" dirty="0"/>
              <a:t>Benefits of Adherence Clubs</a:t>
            </a:r>
          </a:p>
          <a:p>
            <a:pPr marL="457200" indent="-457200">
              <a:spcBef>
                <a:spcPts val="1200"/>
              </a:spcBef>
              <a:buFont typeface="+mj-lt"/>
              <a:buAutoNum type="arabicPeriod"/>
            </a:pPr>
            <a:r>
              <a:rPr lang="en-GB" dirty="0"/>
              <a:t>Eligibility be Enrolled in the Club</a:t>
            </a:r>
          </a:p>
          <a:p>
            <a:pPr marL="457200" indent="-457200">
              <a:spcBef>
                <a:spcPts val="1200"/>
              </a:spcBef>
              <a:buFont typeface="+mj-lt"/>
              <a:buAutoNum type="arabicPeriod"/>
            </a:pPr>
            <a:r>
              <a:rPr lang="en-GB" dirty="0"/>
              <a:t>Assessment and Enrolment</a:t>
            </a:r>
          </a:p>
          <a:p>
            <a:pPr marL="457200" indent="-457200">
              <a:spcBef>
                <a:spcPts val="1200"/>
              </a:spcBef>
              <a:buFont typeface="+mj-lt"/>
              <a:buAutoNum type="arabicPeriod"/>
            </a:pPr>
            <a:r>
              <a:rPr lang="en-GB" dirty="0"/>
              <a:t>Information for Potential Adherence Club Patients </a:t>
            </a:r>
          </a:p>
          <a:p>
            <a:pPr marL="457200" indent="-457200">
              <a:spcBef>
                <a:spcPts val="1200"/>
              </a:spcBef>
              <a:buFont typeface="+mj-lt"/>
              <a:buAutoNum type="arabicPeriod"/>
            </a:pPr>
            <a:r>
              <a:rPr lang="en-GB" dirty="0"/>
              <a:t>Types of Adherence Clubs </a:t>
            </a:r>
          </a:p>
          <a:p>
            <a:pPr>
              <a:spcBef>
                <a:spcPts val="1200"/>
              </a:spcBef>
            </a:pPr>
            <a:endParaRPr lang="en-GB" dirty="0"/>
          </a:p>
          <a:p>
            <a:pPr>
              <a:spcBef>
                <a:spcPts val="1200"/>
              </a:spcBef>
            </a:pPr>
            <a:endParaRPr lang="en-ZA" dirty="0"/>
          </a:p>
        </p:txBody>
      </p:sp>
      <p:sp>
        <p:nvSpPr>
          <p:cNvPr id="4" name="Slide Number Placeholder 3">
            <a:extLst>
              <a:ext uri="{FF2B5EF4-FFF2-40B4-BE49-F238E27FC236}">
                <a16:creationId xmlns:a16="http://schemas.microsoft.com/office/drawing/2014/main" id="{A26EFE78-7A67-65F1-7D12-D913E94E91EE}"/>
              </a:ext>
            </a:extLst>
          </p:cNvPr>
          <p:cNvSpPr>
            <a:spLocks noGrp="1"/>
          </p:cNvSpPr>
          <p:nvPr>
            <p:ph type="sldNum" sz="quarter" idx="12"/>
          </p:nvPr>
        </p:nvSpPr>
        <p:spPr/>
        <p:txBody>
          <a:bodyPr/>
          <a:lstStyle/>
          <a:p>
            <a:fld id="{C7CC47C4-3C86-4469-BEE5-35560A3665EF}" type="slidenum">
              <a:rPr lang="en-ZA" altLang="en-US" smtClean="0"/>
              <a:pPr/>
              <a:t>13</a:t>
            </a:fld>
            <a:endParaRPr lang="en-ZA" altLang="en-US"/>
          </a:p>
        </p:txBody>
      </p:sp>
      <p:sp>
        <p:nvSpPr>
          <p:cNvPr id="5" name="Content Placeholder 2">
            <a:extLst>
              <a:ext uri="{FF2B5EF4-FFF2-40B4-BE49-F238E27FC236}">
                <a16:creationId xmlns:a16="http://schemas.microsoft.com/office/drawing/2014/main" id="{154E7024-3CDB-F7C7-5297-5C53889B4C52}"/>
              </a:ext>
            </a:extLst>
          </p:cNvPr>
          <p:cNvSpPr txBox="1">
            <a:spLocks/>
          </p:cNvSpPr>
          <p:nvPr/>
        </p:nvSpPr>
        <p:spPr>
          <a:xfrm>
            <a:off x="473122" y="1478446"/>
            <a:ext cx="6896669" cy="432238"/>
          </a:xfrm>
          <a:prstGeom prst="roundRect">
            <a:avLst>
              <a:gd name="adj" fmla="val 50000"/>
            </a:avLst>
          </a:prstGeom>
          <a:solidFill>
            <a:srgbClr val="005D28"/>
          </a:solidFill>
        </p:spPr>
        <p:txBody>
          <a:bodyPr lIns="360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a:solidFill>
                  <a:schemeClr val="bg1"/>
                </a:solidFill>
              </a:rPr>
              <a:t>Adherence Club Definition and Guiding Principles</a:t>
            </a:r>
            <a:endParaRPr lang="en-ZA">
              <a:solidFill>
                <a:schemeClr val="bg1"/>
              </a:solidFill>
            </a:endParaRPr>
          </a:p>
        </p:txBody>
      </p:sp>
      <p:pic>
        <p:nvPicPr>
          <p:cNvPr id="6" name="Picture 5">
            <a:extLst>
              <a:ext uri="{FF2B5EF4-FFF2-40B4-BE49-F238E27FC236}">
                <a16:creationId xmlns:a16="http://schemas.microsoft.com/office/drawing/2014/main" id="{F9AFF189-964A-F909-88A3-71CF17313D6C}"/>
              </a:ext>
            </a:extLst>
          </p:cNvPr>
          <p:cNvPicPr>
            <a:picLocks noChangeAspect="1"/>
          </p:cNvPicPr>
          <p:nvPr/>
        </p:nvPicPr>
        <p:blipFill>
          <a:blip r:embed="rId2"/>
          <a:stretch>
            <a:fillRect/>
          </a:stretch>
        </p:blipFill>
        <p:spPr>
          <a:xfrm>
            <a:off x="7780149" y="2168773"/>
            <a:ext cx="4262639" cy="2758532"/>
          </a:xfrm>
          <a:prstGeom prst="rect">
            <a:avLst/>
          </a:prstGeom>
        </p:spPr>
      </p:pic>
    </p:spTree>
    <p:extLst>
      <p:ext uri="{BB962C8B-B14F-4D97-AF65-F5344CB8AC3E}">
        <p14:creationId xmlns:p14="http://schemas.microsoft.com/office/powerpoint/2010/main" val="22380428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66468-CD3F-AC0F-4C4B-0EE4B4741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E5476-A87F-2F26-2F92-DA332744CD3E}"/>
              </a:ext>
            </a:extLst>
          </p:cNvPr>
          <p:cNvSpPr>
            <a:spLocks noGrp="1"/>
          </p:cNvSpPr>
          <p:nvPr>
            <p:ph type="title"/>
          </p:nvPr>
        </p:nvSpPr>
        <p:spPr/>
        <p:txBody>
          <a:bodyPr/>
          <a:lstStyle/>
          <a:p>
            <a:r>
              <a:rPr lang="en-ZA"/>
              <a:t>Monthly Club Report</a:t>
            </a:r>
          </a:p>
        </p:txBody>
      </p:sp>
      <p:grpSp>
        <p:nvGrpSpPr>
          <p:cNvPr id="20" name="Group 19">
            <a:extLst>
              <a:ext uri="{FF2B5EF4-FFF2-40B4-BE49-F238E27FC236}">
                <a16:creationId xmlns:a16="http://schemas.microsoft.com/office/drawing/2014/main" id="{89E2DA93-3F65-3CF7-A6DF-462A89457DE1}"/>
              </a:ext>
            </a:extLst>
          </p:cNvPr>
          <p:cNvGrpSpPr/>
          <p:nvPr/>
        </p:nvGrpSpPr>
        <p:grpSpPr>
          <a:xfrm>
            <a:off x="560306" y="3649225"/>
            <a:ext cx="2653504" cy="1080000"/>
            <a:chOff x="509515" y="4136038"/>
            <a:chExt cx="2653504" cy="1080000"/>
          </a:xfrm>
        </p:grpSpPr>
        <p:sp>
          <p:nvSpPr>
            <p:cNvPr id="8" name="Rectangle 7">
              <a:extLst>
                <a:ext uri="{FF2B5EF4-FFF2-40B4-BE49-F238E27FC236}">
                  <a16:creationId xmlns:a16="http://schemas.microsoft.com/office/drawing/2014/main" id="{BCC89F1C-84B3-1300-01F7-E89964569916}"/>
                </a:ext>
              </a:extLst>
            </p:cNvPr>
            <p:cNvSpPr/>
            <p:nvPr/>
          </p:nvSpPr>
          <p:spPr>
            <a:xfrm>
              <a:off x="509515" y="4136038"/>
              <a:ext cx="2232000" cy="1080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432000" bIns="108000" rtlCol="0" anchor="t"/>
            <a:lstStyle/>
            <a:p>
              <a:pPr>
                <a:lnSpc>
                  <a:spcPct val="90000"/>
                </a:lnSpc>
                <a:spcBef>
                  <a:spcPts val="200"/>
                </a:spcBef>
              </a:pPr>
              <a:r>
                <a:rPr lang="en-GB" sz="1600">
                  <a:solidFill>
                    <a:schemeClr val="bg1"/>
                  </a:solidFill>
                  <a:latin typeface="Arial" panose="020B0604020202020204" pitchFamily="34" charset="0"/>
                  <a:cs typeface="Arial" panose="020B0604020202020204" pitchFamily="34" charset="0"/>
                </a:rPr>
                <a:t>Breakdown of the number of patients enrolled in clubs and RIC per club</a:t>
              </a:r>
            </a:p>
          </p:txBody>
        </p:sp>
        <p:sp>
          <p:nvSpPr>
            <p:cNvPr id="9" name="Arrow: Up 8">
              <a:extLst>
                <a:ext uri="{FF2B5EF4-FFF2-40B4-BE49-F238E27FC236}">
                  <a16:creationId xmlns:a16="http://schemas.microsoft.com/office/drawing/2014/main" id="{42D5D3A7-11DA-4011-F141-6B395BBFAC0B}"/>
                </a:ext>
              </a:extLst>
            </p:cNvPr>
            <p:cNvSpPr/>
            <p:nvPr/>
          </p:nvSpPr>
          <p:spPr>
            <a:xfrm rot="5400000" flipH="1">
              <a:off x="2713019" y="4496038"/>
              <a:ext cx="540000" cy="36000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0" name="Oval 9">
              <a:extLst>
                <a:ext uri="{FF2B5EF4-FFF2-40B4-BE49-F238E27FC236}">
                  <a16:creationId xmlns:a16="http://schemas.microsoft.com/office/drawing/2014/main" id="{06403BC9-72B7-C871-0CCE-5BABF9A5C642}"/>
                </a:ext>
              </a:extLst>
            </p:cNvPr>
            <p:cNvSpPr>
              <a:spLocks noChangeAspect="1"/>
            </p:cNvSpPr>
            <p:nvPr/>
          </p:nvSpPr>
          <p:spPr>
            <a:xfrm>
              <a:off x="2495380" y="4424038"/>
              <a:ext cx="504000" cy="504000"/>
            </a:xfrm>
            <a:prstGeom prst="ellipse">
              <a:avLst/>
            </a:prstGeom>
            <a:solidFill>
              <a:srgbClr val="FF00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bg1"/>
                  </a:solidFill>
                  <a:latin typeface="Arial" panose="020B0604020202020204" pitchFamily="34" charset="0"/>
                  <a:cs typeface="Arial" panose="020B0604020202020204" pitchFamily="34" charset="0"/>
                </a:rPr>
                <a:t>3</a:t>
              </a:r>
            </a:p>
          </p:txBody>
        </p:sp>
      </p:grpSp>
      <p:pic>
        <p:nvPicPr>
          <p:cNvPr id="17" name="Picture 16">
            <a:extLst>
              <a:ext uri="{FF2B5EF4-FFF2-40B4-BE49-F238E27FC236}">
                <a16:creationId xmlns:a16="http://schemas.microsoft.com/office/drawing/2014/main" id="{5A2F3352-ED54-052B-5CE7-18FBC782DFE4}"/>
              </a:ext>
            </a:extLst>
          </p:cNvPr>
          <p:cNvPicPr>
            <a:picLocks noChangeAspect="1"/>
          </p:cNvPicPr>
          <p:nvPr/>
        </p:nvPicPr>
        <p:blipFill>
          <a:blip r:embed="rId2"/>
          <a:stretch>
            <a:fillRect/>
          </a:stretch>
        </p:blipFill>
        <p:spPr>
          <a:xfrm>
            <a:off x="3173533" y="1101953"/>
            <a:ext cx="7764232" cy="5754384"/>
          </a:xfrm>
          <a:prstGeom prst="rect">
            <a:avLst/>
          </a:prstGeom>
        </p:spPr>
      </p:pic>
      <p:sp>
        <p:nvSpPr>
          <p:cNvPr id="4" name="Slide Number Placeholder 3">
            <a:extLst>
              <a:ext uri="{FF2B5EF4-FFF2-40B4-BE49-F238E27FC236}">
                <a16:creationId xmlns:a16="http://schemas.microsoft.com/office/drawing/2014/main" id="{AB9CE3B4-2C8F-3FDF-074F-4819B8AA0E2C}"/>
              </a:ext>
            </a:extLst>
          </p:cNvPr>
          <p:cNvSpPr>
            <a:spLocks noGrp="1"/>
          </p:cNvSpPr>
          <p:nvPr>
            <p:ph type="sldNum" sz="quarter" idx="12"/>
          </p:nvPr>
        </p:nvSpPr>
        <p:spPr/>
        <p:txBody>
          <a:bodyPr/>
          <a:lstStyle/>
          <a:p>
            <a:fld id="{C7CC47C4-3C86-4469-BEE5-35560A3665EF}" type="slidenum">
              <a:rPr lang="en-ZA" altLang="en-US" smtClean="0"/>
              <a:pPr/>
              <a:t>130</a:t>
            </a:fld>
            <a:endParaRPr lang="en-ZA" altLang="en-US"/>
          </a:p>
        </p:txBody>
      </p:sp>
      <p:grpSp>
        <p:nvGrpSpPr>
          <p:cNvPr id="18" name="Group 17">
            <a:extLst>
              <a:ext uri="{FF2B5EF4-FFF2-40B4-BE49-F238E27FC236}">
                <a16:creationId xmlns:a16="http://schemas.microsoft.com/office/drawing/2014/main" id="{846A8CA8-4892-646D-17C4-9EF296A4484A}"/>
              </a:ext>
            </a:extLst>
          </p:cNvPr>
          <p:cNvGrpSpPr/>
          <p:nvPr/>
        </p:nvGrpSpPr>
        <p:grpSpPr>
          <a:xfrm>
            <a:off x="560306" y="1852399"/>
            <a:ext cx="2628070" cy="864000"/>
            <a:chOff x="861587" y="1686050"/>
            <a:chExt cx="2628070" cy="864000"/>
          </a:xfrm>
        </p:grpSpPr>
        <p:sp>
          <p:nvSpPr>
            <p:cNvPr id="11" name="Rectangle 10">
              <a:extLst>
                <a:ext uri="{FF2B5EF4-FFF2-40B4-BE49-F238E27FC236}">
                  <a16:creationId xmlns:a16="http://schemas.microsoft.com/office/drawing/2014/main" id="{CA5C14F6-6EAE-09A9-410F-8D65FAB3D2CC}"/>
                </a:ext>
              </a:extLst>
            </p:cNvPr>
            <p:cNvSpPr/>
            <p:nvPr/>
          </p:nvSpPr>
          <p:spPr>
            <a:xfrm>
              <a:off x="861587" y="1686050"/>
              <a:ext cx="2232000" cy="864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432000" bIns="108000" rtlCol="0" anchor="t"/>
            <a:lstStyle/>
            <a:p>
              <a:pPr>
                <a:lnSpc>
                  <a:spcPct val="90000"/>
                </a:lnSpc>
                <a:spcBef>
                  <a:spcPts val="200"/>
                </a:spcBef>
              </a:pPr>
              <a:r>
                <a:rPr lang="en-GB" sz="1600">
                  <a:solidFill>
                    <a:schemeClr val="bg1"/>
                  </a:solidFill>
                  <a:latin typeface="Arial" panose="020B0604020202020204" pitchFamily="34" charset="0"/>
                  <a:cs typeface="Arial" panose="020B0604020202020204" pitchFamily="34" charset="0"/>
                </a:rPr>
                <a:t>New patients (enrolled this month) in RPCs</a:t>
              </a:r>
            </a:p>
          </p:txBody>
        </p:sp>
        <p:sp>
          <p:nvSpPr>
            <p:cNvPr id="12" name="Arrow: Up 11">
              <a:extLst>
                <a:ext uri="{FF2B5EF4-FFF2-40B4-BE49-F238E27FC236}">
                  <a16:creationId xmlns:a16="http://schemas.microsoft.com/office/drawing/2014/main" id="{67ACCE50-F254-CE53-CF8D-182361428BB2}"/>
                </a:ext>
              </a:extLst>
            </p:cNvPr>
            <p:cNvSpPr/>
            <p:nvPr/>
          </p:nvSpPr>
          <p:spPr>
            <a:xfrm rot="5400000" flipH="1">
              <a:off x="3039657" y="1938050"/>
              <a:ext cx="540000" cy="36000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3" name="Oval 12">
              <a:extLst>
                <a:ext uri="{FF2B5EF4-FFF2-40B4-BE49-F238E27FC236}">
                  <a16:creationId xmlns:a16="http://schemas.microsoft.com/office/drawing/2014/main" id="{E9FE07EB-B53D-4F4B-EBAB-EB2F25BAA1E7}"/>
                </a:ext>
              </a:extLst>
            </p:cNvPr>
            <p:cNvSpPr>
              <a:spLocks noChangeAspect="1"/>
            </p:cNvSpPr>
            <p:nvPr/>
          </p:nvSpPr>
          <p:spPr>
            <a:xfrm>
              <a:off x="2822018" y="1866050"/>
              <a:ext cx="504000" cy="504000"/>
            </a:xfrm>
            <a:prstGeom prst="ellipse">
              <a:avLst/>
            </a:prstGeom>
            <a:solidFill>
              <a:srgbClr val="FF00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bg1"/>
                  </a:solidFill>
                  <a:latin typeface="Arial" panose="020B0604020202020204" pitchFamily="34" charset="0"/>
                  <a:cs typeface="Arial" panose="020B0604020202020204" pitchFamily="34" charset="0"/>
                </a:rPr>
                <a:t>1</a:t>
              </a:r>
            </a:p>
          </p:txBody>
        </p:sp>
      </p:grpSp>
      <p:grpSp>
        <p:nvGrpSpPr>
          <p:cNvPr id="19" name="Group 18">
            <a:extLst>
              <a:ext uri="{FF2B5EF4-FFF2-40B4-BE49-F238E27FC236}">
                <a16:creationId xmlns:a16="http://schemas.microsoft.com/office/drawing/2014/main" id="{EAD20A91-956A-9E9C-D7AD-B8D7E0EA04B3}"/>
              </a:ext>
            </a:extLst>
          </p:cNvPr>
          <p:cNvGrpSpPr/>
          <p:nvPr/>
        </p:nvGrpSpPr>
        <p:grpSpPr>
          <a:xfrm>
            <a:off x="560306" y="2750812"/>
            <a:ext cx="2660596" cy="864000"/>
            <a:chOff x="861587" y="3058402"/>
            <a:chExt cx="2660596" cy="864000"/>
          </a:xfrm>
        </p:grpSpPr>
        <p:sp>
          <p:nvSpPr>
            <p:cNvPr id="14" name="Rectangle 13">
              <a:extLst>
                <a:ext uri="{FF2B5EF4-FFF2-40B4-BE49-F238E27FC236}">
                  <a16:creationId xmlns:a16="http://schemas.microsoft.com/office/drawing/2014/main" id="{ED1132C8-5B62-35A1-518B-B75F49924C99}"/>
                </a:ext>
              </a:extLst>
            </p:cNvPr>
            <p:cNvSpPr/>
            <p:nvPr/>
          </p:nvSpPr>
          <p:spPr>
            <a:xfrm>
              <a:off x="861587" y="3058402"/>
              <a:ext cx="2232000" cy="864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432000" bIns="108000" rtlCol="0" anchor="t"/>
            <a:lstStyle/>
            <a:p>
              <a:pPr>
                <a:lnSpc>
                  <a:spcPct val="90000"/>
                </a:lnSpc>
                <a:spcBef>
                  <a:spcPts val="200"/>
                </a:spcBef>
              </a:pPr>
              <a:r>
                <a:rPr lang="en-GB" sz="1600">
                  <a:solidFill>
                    <a:schemeClr val="bg1"/>
                  </a:solidFill>
                  <a:latin typeface="Arial" panose="020B0604020202020204" pitchFamily="34" charset="0"/>
                  <a:cs typeface="Arial" panose="020B0604020202020204" pitchFamily="34" charset="0"/>
                </a:rPr>
                <a:t>Total patients remaining in care</a:t>
              </a:r>
            </a:p>
          </p:txBody>
        </p:sp>
        <p:sp>
          <p:nvSpPr>
            <p:cNvPr id="15" name="Arrow: Up 14">
              <a:extLst>
                <a:ext uri="{FF2B5EF4-FFF2-40B4-BE49-F238E27FC236}">
                  <a16:creationId xmlns:a16="http://schemas.microsoft.com/office/drawing/2014/main" id="{A70BF94A-8EFA-AD8E-04CA-FFC2FF1C6250}"/>
                </a:ext>
              </a:extLst>
            </p:cNvPr>
            <p:cNvSpPr/>
            <p:nvPr/>
          </p:nvSpPr>
          <p:spPr>
            <a:xfrm rot="5400000" flipH="1">
              <a:off x="3072183" y="3310402"/>
              <a:ext cx="540000" cy="36000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16" name="Oval 15">
              <a:extLst>
                <a:ext uri="{FF2B5EF4-FFF2-40B4-BE49-F238E27FC236}">
                  <a16:creationId xmlns:a16="http://schemas.microsoft.com/office/drawing/2014/main" id="{D13FA176-C717-52A3-7180-64227637F20F}"/>
                </a:ext>
              </a:extLst>
            </p:cNvPr>
            <p:cNvSpPr>
              <a:spLocks noChangeAspect="1"/>
            </p:cNvSpPr>
            <p:nvPr/>
          </p:nvSpPr>
          <p:spPr>
            <a:xfrm>
              <a:off x="2868192" y="3238402"/>
              <a:ext cx="504000" cy="504000"/>
            </a:xfrm>
            <a:prstGeom prst="ellipse">
              <a:avLst/>
            </a:prstGeom>
            <a:solidFill>
              <a:srgbClr val="FF00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solidFill>
                    <a:schemeClr val="bg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2626946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970E6E-84C7-5695-6BB3-EA3AF2F2D9A7}"/>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131</a:t>
            </a:fld>
            <a:endParaRPr lang="en-ZA" altLang="en-US"/>
          </a:p>
        </p:txBody>
      </p:sp>
      <p:sp>
        <p:nvSpPr>
          <p:cNvPr id="2" name="Title 1">
            <a:extLst>
              <a:ext uri="{FF2B5EF4-FFF2-40B4-BE49-F238E27FC236}">
                <a16:creationId xmlns:a16="http://schemas.microsoft.com/office/drawing/2014/main" id="{9C241866-21C4-1B4F-6D02-F8D66D4FE5E4}"/>
              </a:ext>
            </a:extLst>
          </p:cNvPr>
          <p:cNvSpPr>
            <a:spLocks noGrp="1"/>
          </p:cNvSpPr>
          <p:nvPr>
            <p:ph type="title"/>
          </p:nvPr>
        </p:nvSpPr>
        <p:spPr/>
        <p:txBody>
          <a:bodyPr>
            <a:normAutofit/>
          </a:bodyPr>
          <a:lstStyle/>
          <a:p>
            <a:r>
              <a:rPr lang="en-ZA" sz="3200"/>
              <a:t>NIDS Definition of Adherence Clubs </a:t>
            </a:r>
          </a:p>
        </p:txBody>
      </p:sp>
      <p:graphicFrame>
        <p:nvGraphicFramePr>
          <p:cNvPr id="5" name="Content Placeholder 4">
            <a:extLst>
              <a:ext uri="{FF2B5EF4-FFF2-40B4-BE49-F238E27FC236}">
                <a16:creationId xmlns:a16="http://schemas.microsoft.com/office/drawing/2014/main" id="{9F3D93A6-5472-1605-3D16-9F961608AE17}"/>
              </a:ext>
            </a:extLst>
          </p:cNvPr>
          <p:cNvGraphicFramePr>
            <a:graphicFrameLocks noGrp="1"/>
          </p:cNvGraphicFramePr>
          <p:nvPr>
            <p:ph idx="4294967295"/>
            <p:extLst>
              <p:ext uri="{D42A27DB-BD31-4B8C-83A1-F6EECF244321}">
                <p14:modId xmlns:p14="http://schemas.microsoft.com/office/powerpoint/2010/main" val="3249871409"/>
              </p:ext>
            </p:extLst>
          </p:nvPr>
        </p:nvGraphicFramePr>
        <p:xfrm>
          <a:off x="433137" y="1116353"/>
          <a:ext cx="11270686" cy="5684520"/>
        </p:xfrm>
        <a:graphic>
          <a:graphicData uri="http://schemas.openxmlformats.org/drawingml/2006/table">
            <a:tbl>
              <a:tblPr firstRow="1" bandRow="1">
                <a:tableStyleId>{F2DE63D5-997A-4646-A377-4702673A728D}</a:tableStyleId>
              </a:tblPr>
              <a:tblGrid>
                <a:gridCol w="1910686">
                  <a:extLst>
                    <a:ext uri="{9D8B030D-6E8A-4147-A177-3AD203B41FA5}">
                      <a16:colId xmlns:a16="http://schemas.microsoft.com/office/drawing/2014/main" val="894325628"/>
                    </a:ext>
                  </a:extLst>
                </a:gridCol>
                <a:gridCol w="9360000">
                  <a:extLst>
                    <a:ext uri="{9D8B030D-6E8A-4147-A177-3AD203B41FA5}">
                      <a16:colId xmlns:a16="http://schemas.microsoft.com/office/drawing/2014/main" val="151513348"/>
                    </a:ext>
                  </a:extLst>
                </a:gridCol>
              </a:tblGrid>
              <a:tr h="368641">
                <a:tc>
                  <a:txBody>
                    <a:bodyPr/>
                    <a:lstStyle/>
                    <a:p>
                      <a:r>
                        <a:rPr lang="en-ZA"/>
                        <a:t>Data element</a:t>
                      </a:r>
                    </a:p>
                    <a:p>
                      <a:r>
                        <a:rPr lang="en-ZA"/>
                        <a:t>name</a:t>
                      </a:r>
                    </a:p>
                  </a:txBody>
                  <a:tcPr/>
                </a:tc>
                <a:tc>
                  <a:txBody>
                    <a:bodyPr/>
                    <a:lstStyle/>
                    <a:p>
                      <a:r>
                        <a:rPr lang="en-GB"/>
                        <a:t>Patients on ART enrolled in repeat prescription collection strategies of Adherence clubs</a:t>
                      </a:r>
                    </a:p>
                  </a:txBody>
                  <a:tcPr/>
                </a:tc>
                <a:extLst>
                  <a:ext uri="{0D108BD9-81ED-4DB2-BD59-A6C34878D82A}">
                    <a16:rowId xmlns:a16="http://schemas.microsoft.com/office/drawing/2014/main" val="1496154243"/>
                  </a:ext>
                </a:extLst>
              </a:tr>
              <a:tr h="370840">
                <a:tc>
                  <a:txBody>
                    <a:bodyPr/>
                    <a:lstStyle/>
                    <a:p>
                      <a:r>
                        <a:rPr lang="en-ZA"/>
                        <a:t>Bulleted Definition</a:t>
                      </a:r>
                    </a:p>
                  </a:txBody>
                  <a:tcPr/>
                </a:tc>
                <a:tc>
                  <a:txBody>
                    <a:bodyPr/>
                    <a:lstStyle/>
                    <a:p>
                      <a:r>
                        <a:rPr lang="en-GB"/>
                        <a:t>All patients receiving ART repeat prescription through adherence clubs collection strategy</a:t>
                      </a:r>
                      <a:endParaRPr lang="en-ZA"/>
                    </a:p>
                  </a:txBody>
                  <a:tcPr/>
                </a:tc>
                <a:extLst>
                  <a:ext uri="{0D108BD9-81ED-4DB2-BD59-A6C34878D82A}">
                    <a16:rowId xmlns:a16="http://schemas.microsoft.com/office/drawing/2014/main" val="880820062"/>
                  </a:ext>
                </a:extLst>
              </a:tr>
              <a:tr h="370840">
                <a:tc>
                  <a:txBody>
                    <a:bodyPr/>
                    <a:lstStyle/>
                    <a:p>
                      <a:r>
                        <a:rPr lang="en-ZA"/>
                        <a:t>Extended Definition</a:t>
                      </a:r>
                    </a:p>
                  </a:txBody>
                  <a:tcPr/>
                </a:tc>
                <a:tc>
                  <a:txBody>
                    <a:bodyPr/>
                    <a:lstStyle/>
                    <a:p>
                      <a:r>
                        <a:rPr lang="en-GB"/>
                        <a:t>Stable patients should be decanted to a differentiated model of Care (Facility, external and adherence club) and have a clinic appointment at least once every 6 months for clinical review and to review if the patient still meets the stable criteria. A Stable patient meets the following eligibility criteria: VL&lt;50copies/ml HbA1C&lt;8%, 2 consecutive BP&lt;140/90</a:t>
                      </a:r>
                      <a:endParaRPr lang="en-ZA"/>
                    </a:p>
                  </a:txBody>
                  <a:tcPr/>
                </a:tc>
                <a:extLst>
                  <a:ext uri="{0D108BD9-81ED-4DB2-BD59-A6C34878D82A}">
                    <a16:rowId xmlns:a16="http://schemas.microsoft.com/office/drawing/2014/main" val="945299963"/>
                  </a:ext>
                </a:extLst>
              </a:tr>
              <a:tr h="370840">
                <a:tc>
                  <a:txBody>
                    <a:bodyPr/>
                    <a:lstStyle/>
                    <a:p>
                      <a:r>
                        <a:rPr lang="en-ZA"/>
                        <a:t>Use and Context</a:t>
                      </a:r>
                    </a:p>
                  </a:txBody>
                  <a:tcPr/>
                </a:tc>
                <a:tc>
                  <a:txBody>
                    <a:bodyPr/>
                    <a:lstStyle/>
                    <a:p>
                      <a:r>
                        <a:rPr lang="en-GB"/>
                        <a:t>ART stable patients who have been decanted to Differentiated model of care (adherence clubs). The extent to which adherence club model of care have been scaled up and reporting on this indicator will support efforts to expand the offer of this model.</a:t>
                      </a:r>
                      <a:endParaRPr lang="en-ZA"/>
                    </a:p>
                  </a:txBody>
                  <a:tcPr/>
                </a:tc>
                <a:extLst>
                  <a:ext uri="{0D108BD9-81ED-4DB2-BD59-A6C34878D82A}">
                    <a16:rowId xmlns:a16="http://schemas.microsoft.com/office/drawing/2014/main" val="776665914"/>
                  </a:ext>
                </a:extLst>
              </a:tr>
              <a:tr h="370840">
                <a:tc>
                  <a:txBody>
                    <a:bodyPr/>
                    <a:lstStyle/>
                    <a:p>
                      <a:r>
                        <a:rPr lang="en-ZA"/>
                        <a:t>Inclusions</a:t>
                      </a:r>
                    </a:p>
                  </a:txBody>
                  <a:tcPr/>
                </a:tc>
                <a:tc>
                  <a:txBody>
                    <a:bodyPr/>
                    <a:lstStyle/>
                    <a:p>
                      <a:r>
                        <a:rPr lang="en-GB"/>
                        <a:t>INCLUDE: all ART stable patients decanted to adherence club for collection of Repeat</a:t>
                      </a:r>
                    </a:p>
                    <a:p>
                      <a:r>
                        <a:rPr lang="en-GB"/>
                        <a:t>prescription for ART.</a:t>
                      </a:r>
                    </a:p>
                    <a:p>
                      <a:r>
                        <a:rPr lang="en-GB"/>
                        <a:t>Include: ART stable patients also receiving chronic treatment for Hypertension, Diabetes Mellitus, &amp; TB treatment.</a:t>
                      </a:r>
                      <a:endParaRPr lang="en-ZA"/>
                    </a:p>
                  </a:txBody>
                  <a:tcPr/>
                </a:tc>
                <a:extLst>
                  <a:ext uri="{0D108BD9-81ED-4DB2-BD59-A6C34878D82A}">
                    <a16:rowId xmlns:a16="http://schemas.microsoft.com/office/drawing/2014/main" val="193821061"/>
                  </a:ext>
                </a:extLst>
              </a:tr>
              <a:tr h="370840">
                <a:tc>
                  <a:txBody>
                    <a:bodyPr/>
                    <a:lstStyle/>
                    <a:p>
                      <a:r>
                        <a:rPr lang="en-ZA"/>
                        <a:t>Exclusions</a:t>
                      </a:r>
                    </a:p>
                  </a:txBody>
                  <a:tcPr/>
                </a:tc>
                <a:tc>
                  <a:txBody>
                    <a:bodyPr/>
                    <a:lstStyle/>
                    <a:p>
                      <a:r>
                        <a:rPr lang="en-GB"/>
                        <a:t>EXCLUDE: Chronic patients without ART</a:t>
                      </a:r>
                      <a:endParaRPr lang="en-ZA"/>
                    </a:p>
                  </a:txBody>
                  <a:tcPr/>
                </a:tc>
                <a:extLst>
                  <a:ext uri="{0D108BD9-81ED-4DB2-BD59-A6C34878D82A}">
                    <a16:rowId xmlns:a16="http://schemas.microsoft.com/office/drawing/2014/main" val="1584638768"/>
                  </a:ext>
                </a:extLst>
              </a:tr>
              <a:tr h="370840">
                <a:tc>
                  <a:txBody>
                    <a:bodyPr/>
                    <a:lstStyle/>
                    <a:p>
                      <a:r>
                        <a:rPr lang="en-ZA"/>
                        <a:t>Collected by</a:t>
                      </a:r>
                    </a:p>
                  </a:txBody>
                  <a:tcPr/>
                </a:tc>
                <a:tc>
                  <a:txBody>
                    <a:bodyPr/>
                    <a:lstStyle/>
                    <a:p>
                      <a:r>
                        <a:rPr lang="en-ZA"/>
                        <a:t>Clinicians</a:t>
                      </a:r>
                    </a:p>
                  </a:txBody>
                  <a:tcPr/>
                </a:tc>
                <a:extLst>
                  <a:ext uri="{0D108BD9-81ED-4DB2-BD59-A6C34878D82A}">
                    <a16:rowId xmlns:a16="http://schemas.microsoft.com/office/drawing/2014/main" val="2064855977"/>
                  </a:ext>
                </a:extLst>
              </a:tr>
              <a:tr h="370840">
                <a:tc>
                  <a:txBody>
                    <a:bodyPr/>
                    <a:lstStyle/>
                    <a:p>
                      <a:r>
                        <a:rPr lang="en-ZA"/>
                        <a:t>Collection points</a:t>
                      </a:r>
                    </a:p>
                  </a:txBody>
                  <a:tcPr/>
                </a:tc>
                <a:tc>
                  <a:txBody>
                    <a:bodyPr/>
                    <a:lstStyle/>
                    <a:p>
                      <a:r>
                        <a:rPr lang="en-ZA"/>
                        <a:t>ART offering facilities &amp; hospital</a:t>
                      </a:r>
                    </a:p>
                  </a:txBody>
                  <a:tcPr/>
                </a:tc>
                <a:extLst>
                  <a:ext uri="{0D108BD9-81ED-4DB2-BD59-A6C34878D82A}">
                    <a16:rowId xmlns:a16="http://schemas.microsoft.com/office/drawing/2014/main" val="2797182566"/>
                  </a:ext>
                </a:extLst>
              </a:tr>
            </a:tbl>
          </a:graphicData>
        </a:graphic>
      </p:graphicFrame>
    </p:spTree>
    <p:extLst>
      <p:ext uri="{BB962C8B-B14F-4D97-AF65-F5344CB8AC3E}">
        <p14:creationId xmlns:p14="http://schemas.microsoft.com/office/powerpoint/2010/main" val="33555647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BE75A27-F6F5-BAB6-BDB4-39108E7C3A55}"/>
              </a:ext>
            </a:extLst>
          </p:cNvPr>
          <p:cNvSpPr txBox="1"/>
          <p:nvPr/>
        </p:nvSpPr>
        <p:spPr>
          <a:xfrm>
            <a:off x="10315957" y="3909646"/>
            <a:ext cx="1761636" cy="828000"/>
          </a:xfrm>
          <a:prstGeom prst="rightArrow">
            <a:avLst>
              <a:gd name="adj1" fmla="val 100000"/>
              <a:gd name="adj2" fmla="val 0"/>
            </a:avLst>
          </a:prstGeom>
          <a:solidFill>
            <a:schemeClr val="bg2"/>
          </a:solidFill>
          <a:ln w="38100">
            <a:solidFill>
              <a:schemeClr val="bg1"/>
            </a:solidFill>
          </a:ln>
        </p:spPr>
        <p:txBody>
          <a:bodyPr wrap="square" lIns="504000" tIns="36000" rIns="7200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Enter complete</a:t>
            </a:r>
          </a:p>
        </p:txBody>
      </p:sp>
      <p:sp>
        <p:nvSpPr>
          <p:cNvPr id="33" name="TextBox 32">
            <a:extLst>
              <a:ext uri="{FF2B5EF4-FFF2-40B4-BE49-F238E27FC236}">
                <a16:creationId xmlns:a16="http://schemas.microsoft.com/office/drawing/2014/main" id="{8970C3A8-BB28-29FD-4CE1-A56890199558}"/>
              </a:ext>
            </a:extLst>
          </p:cNvPr>
          <p:cNvSpPr txBox="1"/>
          <p:nvPr/>
        </p:nvSpPr>
        <p:spPr>
          <a:xfrm>
            <a:off x="8049125" y="3909646"/>
            <a:ext cx="2682913"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Transcribe data elements from Monthly ART report into the variables on the tool</a:t>
            </a:r>
          </a:p>
        </p:txBody>
      </p:sp>
      <p:sp>
        <p:nvSpPr>
          <p:cNvPr id="2" name="Title 1">
            <a:extLst>
              <a:ext uri="{FF2B5EF4-FFF2-40B4-BE49-F238E27FC236}">
                <a16:creationId xmlns:a16="http://schemas.microsoft.com/office/drawing/2014/main" id="{22E0138A-26EF-5957-CC7B-6245668DA89B}"/>
              </a:ext>
            </a:extLst>
          </p:cNvPr>
          <p:cNvSpPr>
            <a:spLocks noGrp="1"/>
          </p:cNvSpPr>
          <p:nvPr>
            <p:ph type="title"/>
          </p:nvPr>
        </p:nvSpPr>
        <p:spPr/>
        <p:txBody>
          <a:bodyPr>
            <a:normAutofit/>
          </a:bodyPr>
          <a:lstStyle/>
          <a:p>
            <a:r>
              <a:rPr lang="en-ZA"/>
              <a:t>Process for Data Elements Collection &amp; Reporting </a:t>
            </a:r>
          </a:p>
        </p:txBody>
      </p:sp>
      <p:sp>
        <p:nvSpPr>
          <p:cNvPr id="9" name="TextBox 8">
            <a:extLst>
              <a:ext uri="{FF2B5EF4-FFF2-40B4-BE49-F238E27FC236}">
                <a16:creationId xmlns:a16="http://schemas.microsoft.com/office/drawing/2014/main" id="{2A1A7AE7-AF10-E067-E2C3-3E523360FB77}"/>
              </a:ext>
            </a:extLst>
          </p:cNvPr>
          <p:cNvSpPr txBox="1"/>
          <p:nvPr/>
        </p:nvSpPr>
        <p:spPr>
          <a:xfrm>
            <a:off x="2072128" y="5697900"/>
            <a:ext cx="2772000" cy="828000"/>
          </a:xfrm>
          <a:prstGeom prst="rect">
            <a:avLst/>
          </a:prstGeom>
          <a:solidFill>
            <a:srgbClr val="C00000"/>
          </a:solidFill>
          <a:ln w="38100">
            <a:solidFill>
              <a:schemeClr val="bg1"/>
            </a:solidFill>
          </a:ln>
        </p:spPr>
        <p:txBody>
          <a:bodyPr wrap="square" lIns="216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Subdistrict level collation, QA and corrections, submission to district.</a:t>
            </a:r>
          </a:p>
        </p:txBody>
      </p:sp>
      <p:sp>
        <p:nvSpPr>
          <p:cNvPr id="13" name="Arrow: Bent 12">
            <a:extLst>
              <a:ext uri="{FF2B5EF4-FFF2-40B4-BE49-F238E27FC236}">
                <a16:creationId xmlns:a16="http://schemas.microsoft.com/office/drawing/2014/main" id="{2566DBE7-F838-8CF1-6B24-8D908CE178A3}"/>
              </a:ext>
            </a:extLst>
          </p:cNvPr>
          <p:cNvSpPr/>
          <p:nvPr/>
        </p:nvSpPr>
        <p:spPr>
          <a:xfrm flipV="1">
            <a:off x="1754862" y="5379774"/>
            <a:ext cx="432000" cy="756000"/>
          </a:xfrm>
          <a:prstGeom prst="bentArrow">
            <a:avLst/>
          </a:prstGeom>
          <a:gradFill flip="none" rotWithShape="1">
            <a:gsLst>
              <a:gs pos="20000">
                <a:srgbClr val="B00000">
                  <a:shade val="30000"/>
                  <a:satMod val="115000"/>
                </a:srgbClr>
              </a:gs>
              <a:gs pos="50000">
                <a:srgbClr val="B00000">
                  <a:shade val="67500"/>
                  <a:satMod val="115000"/>
                </a:srgbClr>
              </a:gs>
              <a:gs pos="89000">
                <a:srgbClr val="B00000">
                  <a:shade val="100000"/>
                  <a:satMod val="115000"/>
                </a:srgbClr>
              </a:gs>
            </a:gsLst>
            <a:lin ang="7200000" scaled="0"/>
            <a:tileRect/>
          </a:gradFill>
          <a:ln>
            <a:solidFill>
              <a:srgbClr val="92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8" name="TextBox 7">
            <a:extLst>
              <a:ext uri="{FF2B5EF4-FFF2-40B4-BE49-F238E27FC236}">
                <a16:creationId xmlns:a16="http://schemas.microsoft.com/office/drawing/2014/main" id="{0076D468-2A0D-9717-A622-0619A1DD6B06}"/>
              </a:ext>
            </a:extLst>
          </p:cNvPr>
          <p:cNvSpPr txBox="1"/>
          <p:nvPr/>
        </p:nvSpPr>
        <p:spPr>
          <a:xfrm>
            <a:off x="1718827" y="4803774"/>
            <a:ext cx="2808000" cy="828000"/>
          </a:xfrm>
          <a:prstGeom prst="rect">
            <a:avLst/>
          </a:prstGeom>
          <a:solidFill>
            <a:srgbClr val="C00000"/>
          </a:solidFill>
          <a:ln w="38100">
            <a:solidFill>
              <a:schemeClr val="bg1"/>
            </a:solidFill>
          </a:ln>
        </p:spPr>
        <p:txBody>
          <a:bodyPr wrap="square" lIns="216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Sub-district capturing of data from MDI data form in </a:t>
            </a:r>
            <a:r>
              <a:rPr lang="en-GB" sz="1600" err="1">
                <a:solidFill>
                  <a:schemeClr val="bg1"/>
                </a:solidFill>
                <a:latin typeface="Arial" panose="020B0604020202020204" pitchFamily="34" charset="0"/>
                <a:cs typeface="Arial" panose="020B0604020202020204" pitchFamily="34" charset="0"/>
              </a:rPr>
              <a:t>webDHIS</a:t>
            </a:r>
            <a:r>
              <a:rPr lang="en-GB" sz="1600">
                <a:solidFill>
                  <a:schemeClr val="bg1"/>
                </a:solidFill>
                <a:latin typeface="Arial" panose="020B0604020202020204" pitchFamily="34" charset="0"/>
                <a:cs typeface="Arial" panose="020B0604020202020204" pitchFamily="34" charset="0"/>
              </a:rPr>
              <a:t>.</a:t>
            </a:r>
          </a:p>
        </p:txBody>
      </p:sp>
      <p:sp>
        <p:nvSpPr>
          <p:cNvPr id="12" name="Arrow: Bent 11">
            <a:extLst>
              <a:ext uri="{FF2B5EF4-FFF2-40B4-BE49-F238E27FC236}">
                <a16:creationId xmlns:a16="http://schemas.microsoft.com/office/drawing/2014/main" id="{ECB67CF3-C69F-F600-106E-BC8E1B794A47}"/>
              </a:ext>
            </a:extLst>
          </p:cNvPr>
          <p:cNvSpPr/>
          <p:nvPr/>
        </p:nvSpPr>
        <p:spPr>
          <a:xfrm flipV="1">
            <a:off x="1399287" y="4484679"/>
            <a:ext cx="432000" cy="756000"/>
          </a:xfrm>
          <a:prstGeom prst="bentArrow">
            <a:avLst/>
          </a:prstGeom>
          <a:gradFill flip="none" rotWithShape="1">
            <a:gsLst>
              <a:gs pos="20000">
                <a:srgbClr val="B00000">
                  <a:shade val="30000"/>
                  <a:satMod val="115000"/>
                </a:srgbClr>
              </a:gs>
              <a:gs pos="50000">
                <a:srgbClr val="B00000">
                  <a:shade val="67500"/>
                  <a:satMod val="115000"/>
                </a:srgbClr>
              </a:gs>
              <a:gs pos="89000">
                <a:srgbClr val="B00000">
                  <a:shade val="100000"/>
                  <a:satMod val="115000"/>
                </a:srgbClr>
              </a:gs>
            </a:gsLst>
            <a:lin ang="7200000" scaled="0"/>
            <a:tileRect/>
          </a:gradFill>
          <a:ln>
            <a:solidFill>
              <a:srgbClr val="92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7" name="TextBox 6">
            <a:extLst>
              <a:ext uri="{FF2B5EF4-FFF2-40B4-BE49-F238E27FC236}">
                <a16:creationId xmlns:a16="http://schemas.microsoft.com/office/drawing/2014/main" id="{00CD0D73-6E78-A265-3781-77831D1B4D23}"/>
              </a:ext>
            </a:extLst>
          </p:cNvPr>
          <p:cNvSpPr txBox="1"/>
          <p:nvPr/>
        </p:nvSpPr>
        <p:spPr>
          <a:xfrm>
            <a:off x="1365527" y="3909646"/>
            <a:ext cx="2808000" cy="828000"/>
          </a:xfrm>
          <a:prstGeom prst="rect">
            <a:avLst/>
          </a:prstGeom>
          <a:solidFill>
            <a:srgbClr val="C00000"/>
          </a:solidFill>
          <a:ln w="38100">
            <a:solidFill>
              <a:schemeClr val="bg1"/>
            </a:solidFill>
          </a:ln>
        </p:spPr>
        <p:txBody>
          <a:bodyPr wrap="square" lIns="216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Transcription of data elements from monthly ART report into DHIS</a:t>
            </a:r>
          </a:p>
        </p:txBody>
      </p:sp>
      <p:sp>
        <p:nvSpPr>
          <p:cNvPr id="11" name="Arrow: Bent 10">
            <a:extLst>
              <a:ext uri="{FF2B5EF4-FFF2-40B4-BE49-F238E27FC236}">
                <a16:creationId xmlns:a16="http://schemas.microsoft.com/office/drawing/2014/main" id="{B98E64FE-DAF9-14B7-079E-9A817ACCC645}"/>
              </a:ext>
            </a:extLst>
          </p:cNvPr>
          <p:cNvSpPr/>
          <p:nvPr/>
        </p:nvSpPr>
        <p:spPr>
          <a:xfrm flipV="1">
            <a:off x="1043712" y="3589583"/>
            <a:ext cx="432000" cy="756000"/>
          </a:xfrm>
          <a:prstGeom prst="bentArrow">
            <a:avLst/>
          </a:prstGeom>
          <a:gradFill flip="none" rotWithShape="1">
            <a:gsLst>
              <a:gs pos="20000">
                <a:srgbClr val="B00000">
                  <a:shade val="30000"/>
                  <a:satMod val="115000"/>
                </a:srgbClr>
              </a:gs>
              <a:gs pos="50000">
                <a:srgbClr val="B00000">
                  <a:shade val="67500"/>
                  <a:satMod val="115000"/>
                </a:srgbClr>
              </a:gs>
              <a:gs pos="89000">
                <a:srgbClr val="B00000">
                  <a:shade val="100000"/>
                  <a:satMod val="115000"/>
                </a:srgbClr>
              </a:gs>
            </a:gsLst>
            <a:lin ang="7200000" scaled="0"/>
            <a:tileRect/>
          </a:gradFill>
          <a:ln>
            <a:solidFill>
              <a:srgbClr val="92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 name="TextBox 5">
            <a:extLst>
              <a:ext uri="{FF2B5EF4-FFF2-40B4-BE49-F238E27FC236}">
                <a16:creationId xmlns:a16="http://schemas.microsoft.com/office/drawing/2014/main" id="{AAFDA346-9B31-1E1B-F1BA-AADD6D09BF7A}"/>
              </a:ext>
            </a:extLst>
          </p:cNvPr>
          <p:cNvSpPr txBox="1"/>
          <p:nvPr/>
        </p:nvSpPr>
        <p:spPr>
          <a:xfrm>
            <a:off x="1012227" y="3015520"/>
            <a:ext cx="2808000" cy="828000"/>
          </a:xfrm>
          <a:prstGeom prst="rect">
            <a:avLst/>
          </a:prstGeom>
          <a:solidFill>
            <a:srgbClr val="C00000"/>
          </a:solidFill>
          <a:ln w="38100">
            <a:solidFill>
              <a:schemeClr val="bg1"/>
            </a:solidFill>
          </a:ln>
        </p:spPr>
        <p:txBody>
          <a:bodyPr wrap="square" lIns="216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Generate the monthly data input (MDI) form</a:t>
            </a:r>
          </a:p>
        </p:txBody>
      </p:sp>
      <p:sp>
        <p:nvSpPr>
          <p:cNvPr id="10" name="Arrow: Bent 9">
            <a:extLst>
              <a:ext uri="{FF2B5EF4-FFF2-40B4-BE49-F238E27FC236}">
                <a16:creationId xmlns:a16="http://schemas.microsoft.com/office/drawing/2014/main" id="{6BD56986-EA6F-D61E-85D0-8E179F6C74D9}"/>
              </a:ext>
            </a:extLst>
          </p:cNvPr>
          <p:cNvSpPr/>
          <p:nvPr/>
        </p:nvSpPr>
        <p:spPr>
          <a:xfrm flipV="1">
            <a:off x="688137" y="2694487"/>
            <a:ext cx="432000" cy="756000"/>
          </a:xfrm>
          <a:prstGeom prst="bentArrow">
            <a:avLst/>
          </a:prstGeom>
          <a:gradFill flip="none" rotWithShape="1">
            <a:gsLst>
              <a:gs pos="20000">
                <a:srgbClr val="B00000">
                  <a:shade val="30000"/>
                  <a:satMod val="115000"/>
                </a:srgbClr>
              </a:gs>
              <a:gs pos="50000">
                <a:srgbClr val="B00000">
                  <a:shade val="67500"/>
                  <a:satMod val="115000"/>
                </a:srgbClr>
              </a:gs>
              <a:gs pos="89000">
                <a:srgbClr val="B00000">
                  <a:shade val="100000"/>
                  <a:satMod val="115000"/>
                </a:srgbClr>
              </a:gs>
            </a:gsLst>
            <a:lin ang="7200000" scaled="0"/>
            <a:tileRect/>
          </a:gradFill>
          <a:ln>
            <a:solidFill>
              <a:srgbClr val="92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4" name="TextBox 3">
            <a:extLst>
              <a:ext uri="{FF2B5EF4-FFF2-40B4-BE49-F238E27FC236}">
                <a16:creationId xmlns:a16="http://schemas.microsoft.com/office/drawing/2014/main" id="{DF10F07D-79CB-B8C7-087B-499DBDA5443F}"/>
              </a:ext>
            </a:extLst>
          </p:cNvPr>
          <p:cNvSpPr txBox="1"/>
          <p:nvPr/>
        </p:nvSpPr>
        <p:spPr>
          <a:xfrm>
            <a:off x="658927" y="2121393"/>
            <a:ext cx="2808000" cy="828000"/>
          </a:xfrm>
          <a:prstGeom prst="rect">
            <a:avLst/>
          </a:prstGeom>
          <a:solidFill>
            <a:srgbClr val="C00000"/>
          </a:solidFill>
          <a:ln w="38100">
            <a:solidFill>
              <a:schemeClr val="bg1"/>
            </a:solidFill>
          </a:ln>
        </p:spPr>
        <p:txBody>
          <a:bodyPr wrap="square" lIns="216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Generation of the Monthly ART report from </a:t>
            </a:r>
            <a:r>
              <a:rPr lang="en-GB" sz="1600" err="1">
                <a:solidFill>
                  <a:schemeClr val="bg1"/>
                </a:solidFill>
                <a:latin typeface="Arial" panose="020B0604020202020204" pitchFamily="34" charset="0"/>
                <a:cs typeface="Arial" panose="020B0604020202020204" pitchFamily="34" charset="0"/>
              </a:rPr>
              <a:t>TIER.Net</a:t>
            </a:r>
            <a:endParaRPr lang="en-GB" sz="1600">
              <a:solidFill>
                <a:schemeClr val="bg1"/>
              </a:solidFill>
              <a:latin typeface="Arial" panose="020B0604020202020204" pitchFamily="34" charset="0"/>
              <a:cs typeface="Arial" panose="020B0604020202020204" pitchFamily="34" charset="0"/>
            </a:endParaRPr>
          </a:p>
        </p:txBody>
      </p:sp>
      <p:sp>
        <p:nvSpPr>
          <p:cNvPr id="5" name="Arrow: Bent 4">
            <a:extLst>
              <a:ext uri="{FF2B5EF4-FFF2-40B4-BE49-F238E27FC236}">
                <a16:creationId xmlns:a16="http://schemas.microsoft.com/office/drawing/2014/main" id="{6AF6371F-EF82-4902-EEDC-F07948F30FBC}"/>
              </a:ext>
            </a:extLst>
          </p:cNvPr>
          <p:cNvSpPr/>
          <p:nvPr/>
        </p:nvSpPr>
        <p:spPr>
          <a:xfrm flipV="1">
            <a:off x="332562" y="1799391"/>
            <a:ext cx="432000" cy="756000"/>
          </a:xfrm>
          <a:prstGeom prst="bentArrow">
            <a:avLst/>
          </a:prstGeom>
          <a:gradFill flip="none" rotWithShape="1">
            <a:gsLst>
              <a:gs pos="20000">
                <a:srgbClr val="B00000">
                  <a:shade val="30000"/>
                  <a:satMod val="115000"/>
                </a:srgbClr>
              </a:gs>
              <a:gs pos="50000">
                <a:srgbClr val="B00000">
                  <a:shade val="67500"/>
                  <a:satMod val="115000"/>
                </a:srgbClr>
              </a:gs>
              <a:gs pos="89000">
                <a:srgbClr val="B00000">
                  <a:shade val="100000"/>
                  <a:satMod val="115000"/>
                </a:srgbClr>
              </a:gs>
            </a:gsLst>
            <a:lin ang="7200000" scaled="0"/>
            <a:tileRect/>
          </a:gradFill>
          <a:ln>
            <a:solidFill>
              <a:srgbClr val="92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3" name="TextBox 2">
            <a:extLst>
              <a:ext uri="{FF2B5EF4-FFF2-40B4-BE49-F238E27FC236}">
                <a16:creationId xmlns:a16="http://schemas.microsoft.com/office/drawing/2014/main" id="{3233E6D2-0BAD-6FF3-54B1-EC3BF5E5E768}"/>
              </a:ext>
            </a:extLst>
          </p:cNvPr>
          <p:cNvSpPr txBox="1"/>
          <p:nvPr/>
        </p:nvSpPr>
        <p:spPr>
          <a:xfrm>
            <a:off x="305627" y="1227266"/>
            <a:ext cx="2808000" cy="828000"/>
          </a:xfrm>
          <a:prstGeom prst="rect">
            <a:avLst/>
          </a:prstGeom>
          <a:solidFill>
            <a:srgbClr val="C00000"/>
          </a:solidFill>
          <a:ln w="38100">
            <a:solidFill>
              <a:schemeClr val="bg1"/>
            </a:solidFill>
          </a:ln>
        </p:spPr>
        <p:txBody>
          <a:bodyPr wrap="square" lIns="216000" tIns="36000" rIns="36000" bIns="36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Enrolment of patients into </a:t>
            </a:r>
            <a:r>
              <a:rPr lang="en-GB" sz="1600" err="1">
                <a:solidFill>
                  <a:schemeClr val="bg1"/>
                </a:solidFill>
                <a:latin typeface="Arial" panose="020B0604020202020204" pitchFamily="34" charset="0"/>
                <a:cs typeface="Arial" panose="020B0604020202020204" pitchFamily="34" charset="0"/>
              </a:rPr>
              <a:t>DMoC</a:t>
            </a:r>
            <a:r>
              <a:rPr lang="en-GB" sz="1600">
                <a:solidFill>
                  <a:schemeClr val="bg1"/>
                </a:solidFill>
                <a:latin typeface="Arial" panose="020B0604020202020204" pitchFamily="34" charset="0"/>
                <a:cs typeface="Arial" panose="020B0604020202020204" pitchFamily="34" charset="0"/>
              </a:rPr>
              <a:t>/CCMDD patients</a:t>
            </a:r>
          </a:p>
        </p:txBody>
      </p:sp>
      <p:sp>
        <p:nvSpPr>
          <p:cNvPr id="17" name="TextBox 16">
            <a:extLst>
              <a:ext uri="{FF2B5EF4-FFF2-40B4-BE49-F238E27FC236}">
                <a16:creationId xmlns:a16="http://schemas.microsoft.com/office/drawing/2014/main" id="{BB610C9E-F7CC-C9E4-9C98-3D2F8DA91FDB}"/>
              </a:ext>
            </a:extLst>
          </p:cNvPr>
          <p:cNvSpPr txBox="1"/>
          <p:nvPr/>
        </p:nvSpPr>
        <p:spPr>
          <a:xfrm>
            <a:off x="10329815" y="1227266"/>
            <a:ext cx="1747778" cy="828000"/>
          </a:xfrm>
          <a:prstGeom prst="rightArrow">
            <a:avLst>
              <a:gd name="adj1" fmla="val 100000"/>
              <a:gd name="adj2" fmla="val 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Captures next visit data</a:t>
            </a:r>
          </a:p>
        </p:txBody>
      </p:sp>
      <p:sp>
        <p:nvSpPr>
          <p:cNvPr id="16" name="TextBox 15">
            <a:extLst>
              <a:ext uri="{FF2B5EF4-FFF2-40B4-BE49-F238E27FC236}">
                <a16:creationId xmlns:a16="http://schemas.microsoft.com/office/drawing/2014/main" id="{1E4C377E-918A-D6D2-0BF9-755D3A67F432}"/>
              </a:ext>
            </a:extLst>
          </p:cNvPr>
          <p:cNvSpPr txBox="1"/>
          <p:nvPr/>
        </p:nvSpPr>
        <p:spPr>
          <a:xfrm>
            <a:off x="8492556" y="1227266"/>
            <a:ext cx="2149132"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Captures current visit date</a:t>
            </a:r>
          </a:p>
        </p:txBody>
      </p:sp>
      <p:sp>
        <p:nvSpPr>
          <p:cNvPr id="15" name="TextBox 14">
            <a:extLst>
              <a:ext uri="{FF2B5EF4-FFF2-40B4-BE49-F238E27FC236}">
                <a16:creationId xmlns:a16="http://schemas.microsoft.com/office/drawing/2014/main" id="{4CE26E9C-F59D-2C55-3DEB-4DDC3125DF8D}"/>
              </a:ext>
            </a:extLst>
          </p:cNvPr>
          <p:cNvSpPr txBox="1"/>
          <p:nvPr/>
        </p:nvSpPr>
        <p:spPr>
          <a:xfrm>
            <a:off x="5063320" y="1227266"/>
            <a:ext cx="3753138"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Record in notes sections of </a:t>
            </a:r>
            <a:r>
              <a:rPr lang="en-GB" sz="1400" err="1">
                <a:solidFill>
                  <a:schemeClr val="tx1">
                    <a:lumMod val="85000"/>
                    <a:lumOff val="15000"/>
                  </a:schemeClr>
                </a:solidFill>
                <a:latin typeface="Arial" panose="020B0604020202020204" pitchFamily="34" charset="0"/>
                <a:cs typeface="Arial" panose="020B0604020202020204" pitchFamily="34" charset="0"/>
              </a:rPr>
              <a:t>TIER.Net</a:t>
            </a:r>
            <a:r>
              <a:rPr lang="en-GB" sz="1400">
                <a:solidFill>
                  <a:schemeClr val="tx1">
                    <a:lumMod val="85000"/>
                    <a:lumOff val="15000"/>
                  </a:schemeClr>
                </a:solidFill>
                <a:latin typeface="Arial" panose="020B0604020202020204" pitchFamily="34" charset="0"/>
                <a:cs typeface="Arial" panose="020B0604020202020204" pitchFamily="34" charset="0"/>
              </a:rPr>
              <a:t> the DMOC option</a:t>
            </a:r>
          </a:p>
        </p:txBody>
      </p:sp>
      <p:sp>
        <p:nvSpPr>
          <p:cNvPr id="14" name="TextBox 13">
            <a:extLst>
              <a:ext uri="{FF2B5EF4-FFF2-40B4-BE49-F238E27FC236}">
                <a16:creationId xmlns:a16="http://schemas.microsoft.com/office/drawing/2014/main" id="{5A1D4FD2-8640-F688-4F6D-E51AE64CFE11}"/>
              </a:ext>
            </a:extLst>
          </p:cNvPr>
          <p:cNvSpPr txBox="1"/>
          <p:nvPr/>
        </p:nvSpPr>
        <p:spPr>
          <a:xfrm>
            <a:off x="3123024" y="1227266"/>
            <a:ext cx="2322433" cy="828000"/>
          </a:xfrm>
          <a:prstGeom prst="rightArrow">
            <a:avLst>
              <a:gd name="adj1" fmla="val 100000"/>
              <a:gd name="adj2" fmla="val 40110"/>
            </a:avLst>
          </a:prstGeom>
          <a:solidFill>
            <a:schemeClr val="bg2"/>
          </a:solidFill>
          <a:ln w="38100">
            <a:solidFill>
              <a:schemeClr val="bg1"/>
            </a:solidFill>
          </a:ln>
        </p:spPr>
        <p:txBody>
          <a:bodyPr wrap="square" lIns="72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Data clerk receives folder</a:t>
            </a:r>
          </a:p>
        </p:txBody>
      </p:sp>
      <p:sp>
        <p:nvSpPr>
          <p:cNvPr id="19" name="TextBox 18">
            <a:extLst>
              <a:ext uri="{FF2B5EF4-FFF2-40B4-BE49-F238E27FC236}">
                <a16:creationId xmlns:a16="http://schemas.microsoft.com/office/drawing/2014/main" id="{C17F52AF-45DA-4886-0B94-0548A6CA5D74}"/>
              </a:ext>
            </a:extLst>
          </p:cNvPr>
          <p:cNvSpPr txBox="1"/>
          <p:nvPr/>
        </p:nvSpPr>
        <p:spPr>
          <a:xfrm>
            <a:off x="7089329" y="2121393"/>
            <a:ext cx="4988264" cy="828000"/>
          </a:xfrm>
          <a:prstGeom prst="rightArrow">
            <a:avLst>
              <a:gd name="adj1" fmla="val 100000"/>
              <a:gd name="adj2" fmla="val 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Zoom the report into Differentiated Models of Care (DMOC): Total patients enrolled in (RPCs) for data.</a:t>
            </a:r>
          </a:p>
        </p:txBody>
      </p:sp>
      <p:sp>
        <p:nvSpPr>
          <p:cNvPr id="20" name="TextBox 19">
            <a:extLst>
              <a:ext uri="{FF2B5EF4-FFF2-40B4-BE49-F238E27FC236}">
                <a16:creationId xmlns:a16="http://schemas.microsoft.com/office/drawing/2014/main" id="{47970698-3D01-6A19-1F79-092EF6EBDCA1}"/>
              </a:ext>
            </a:extLst>
          </p:cNvPr>
          <p:cNvSpPr txBox="1"/>
          <p:nvPr/>
        </p:nvSpPr>
        <p:spPr>
          <a:xfrm>
            <a:off x="5854078" y="2121393"/>
            <a:ext cx="1583951"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Prints the report</a:t>
            </a:r>
          </a:p>
        </p:txBody>
      </p:sp>
      <p:sp>
        <p:nvSpPr>
          <p:cNvPr id="21" name="TextBox 20">
            <a:extLst>
              <a:ext uri="{FF2B5EF4-FFF2-40B4-BE49-F238E27FC236}">
                <a16:creationId xmlns:a16="http://schemas.microsoft.com/office/drawing/2014/main" id="{5BA7B7A2-CDB7-80CF-3891-7D405F758758}"/>
              </a:ext>
            </a:extLst>
          </p:cNvPr>
          <p:cNvSpPr txBox="1"/>
          <p:nvPr/>
        </p:nvSpPr>
        <p:spPr>
          <a:xfrm>
            <a:off x="3491509" y="2121393"/>
            <a:ext cx="2723223" cy="828000"/>
          </a:xfrm>
          <a:prstGeom prst="rightArrow">
            <a:avLst>
              <a:gd name="adj1" fmla="val 100000"/>
              <a:gd name="adj2" fmla="val 40110"/>
            </a:avLst>
          </a:prstGeom>
          <a:solidFill>
            <a:schemeClr val="bg2"/>
          </a:solidFill>
          <a:ln w="38100">
            <a:solidFill>
              <a:schemeClr val="bg1"/>
            </a:solidFill>
          </a:ln>
        </p:spPr>
        <p:txBody>
          <a:bodyPr wrap="square" lIns="72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Generates the Monthly ART report from </a:t>
            </a:r>
            <a:r>
              <a:rPr lang="en-GB" sz="1400" err="1">
                <a:solidFill>
                  <a:schemeClr val="tx1">
                    <a:lumMod val="85000"/>
                    <a:lumOff val="15000"/>
                  </a:schemeClr>
                </a:solidFill>
                <a:latin typeface="Arial" panose="020B0604020202020204" pitchFamily="34" charset="0"/>
                <a:cs typeface="Arial" panose="020B0604020202020204" pitchFamily="34" charset="0"/>
              </a:rPr>
              <a:t>TIER.Net</a:t>
            </a:r>
            <a:r>
              <a:rPr lang="en-GB" sz="1400">
                <a:solidFill>
                  <a:schemeClr val="tx1">
                    <a:lumMod val="85000"/>
                    <a:lumOff val="15000"/>
                  </a:schemeClr>
                </a:solidFill>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B589BA43-1030-933F-37D8-560C87EEA128}"/>
              </a:ext>
            </a:extLst>
          </p:cNvPr>
          <p:cNvSpPr txBox="1"/>
          <p:nvPr/>
        </p:nvSpPr>
        <p:spPr>
          <a:xfrm>
            <a:off x="10315957" y="3015520"/>
            <a:ext cx="1761636" cy="828000"/>
          </a:xfrm>
          <a:prstGeom prst="rightArrow">
            <a:avLst>
              <a:gd name="adj1" fmla="val 100000"/>
              <a:gd name="adj2" fmla="val 0"/>
            </a:avLst>
          </a:prstGeom>
          <a:solidFill>
            <a:schemeClr val="bg2"/>
          </a:solidFill>
          <a:ln w="38100">
            <a:solidFill>
              <a:schemeClr val="bg1"/>
            </a:solidFill>
          </a:ln>
        </p:spPr>
        <p:txBody>
          <a:bodyPr wrap="square" lIns="504000" tIns="36000" rIns="7200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File MDI &amp; Monthly ART report.</a:t>
            </a:r>
          </a:p>
        </p:txBody>
      </p:sp>
      <p:sp>
        <p:nvSpPr>
          <p:cNvPr id="23" name="TextBox 22">
            <a:extLst>
              <a:ext uri="{FF2B5EF4-FFF2-40B4-BE49-F238E27FC236}">
                <a16:creationId xmlns:a16="http://schemas.microsoft.com/office/drawing/2014/main" id="{CEE7862B-D555-51F5-755C-E17E755EF03E}"/>
              </a:ext>
            </a:extLst>
          </p:cNvPr>
          <p:cNvSpPr txBox="1"/>
          <p:nvPr/>
        </p:nvSpPr>
        <p:spPr>
          <a:xfrm>
            <a:off x="8492556" y="3015520"/>
            <a:ext cx="2152216"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Verify, approve, and submit MDI to (sub)district.</a:t>
            </a:r>
          </a:p>
        </p:txBody>
      </p:sp>
      <p:sp>
        <p:nvSpPr>
          <p:cNvPr id="24" name="TextBox 23">
            <a:extLst>
              <a:ext uri="{FF2B5EF4-FFF2-40B4-BE49-F238E27FC236}">
                <a16:creationId xmlns:a16="http://schemas.microsoft.com/office/drawing/2014/main" id="{90B9F717-7423-26CC-6F9A-11392CA615B4}"/>
              </a:ext>
            </a:extLst>
          </p:cNvPr>
          <p:cNvSpPr txBox="1"/>
          <p:nvPr/>
        </p:nvSpPr>
        <p:spPr>
          <a:xfrm>
            <a:off x="6673749" y="3015520"/>
            <a:ext cx="2158498"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Submits hard copy report to the FM</a:t>
            </a:r>
          </a:p>
        </p:txBody>
      </p:sp>
      <p:sp>
        <p:nvSpPr>
          <p:cNvPr id="25" name="TextBox 24">
            <a:extLst>
              <a:ext uri="{FF2B5EF4-FFF2-40B4-BE49-F238E27FC236}">
                <a16:creationId xmlns:a16="http://schemas.microsoft.com/office/drawing/2014/main" id="{4C8810A3-0C5B-99CB-1AD1-D7D6308E7145}"/>
              </a:ext>
            </a:extLst>
          </p:cNvPr>
          <p:cNvSpPr txBox="1"/>
          <p:nvPr/>
        </p:nvSpPr>
        <p:spPr>
          <a:xfrm>
            <a:off x="3849329" y="3015520"/>
            <a:ext cx="3240000" cy="828000"/>
          </a:xfrm>
          <a:prstGeom prst="rightArrow">
            <a:avLst>
              <a:gd name="adj1" fmla="val 100000"/>
              <a:gd name="adj2" fmla="val 40110"/>
            </a:avLst>
          </a:prstGeom>
          <a:solidFill>
            <a:schemeClr val="bg2"/>
          </a:solidFill>
          <a:ln w="38100">
            <a:solidFill>
              <a:schemeClr val="bg1"/>
            </a:solidFill>
          </a:ln>
        </p:spPr>
        <p:txBody>
          <a:bodyPr wrap="square" lIns="72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Transcribe </a:t>
            </a:r>
            <a:r>
              <a:rPr lang="en-GB" sz="1400" err="1">
                <a:solidFill>
                  <a:schemeClr val="tx1">
                    <a:lumMod val="85000"/>
                    <a:lumOff val="15000"/>
                  </a:schemeClr>
                </a:solidFill>
                <a:latin typeface="Arial" panose="020B0604020202020204" pitchFamily="34" charset="0"/>
                <a:cs typeface="Arial" panose="020B0604020202020204" pitchFamily="34" charset="0"/>
              </a:rPr>
              <a:t>DMoC</a:t>
            </a:r>
            <a:r>
              <a:rPr lang="en-GB" sz="1400">
                <a:solidFill>
                  <a:schemeClr val="tx1">
                    <a:lumMod val="85000"/>
                    <a:lumOff val="15000"/>
                  </a:schemeClr>
                </a:solidFill>
                <a:latin typeface="Arial" panose="020B0604020202020204" pitchFamily="34" charset="0"/>
                <a:cs typeface="Arial" panose="020B0604020202020204" pitchFamily="34" charset="0"/>
              </a:rPr>
              <a:t> total patients enrolled in RPCs into the monthly data input (MDI) form.</a:t>
            </a:r>
          </a:p>
        </p:txBody>
      </p:sp>
      <p:sp>
        <p:nvSpPr>
          <p:cNvPr id="26" name="TextBox 25">
            <a:extLst>
              <a:ext uri="{FF2B5EF4-FFF2-40B4-BE49-F238E27FC236}">
                <a16:creationId xmlns:a16="http://schemas.microsoft.com/office/drawing/2014/main" id="{A6EDB6E6-F11F-08F2-E69C-23871FE14BCC}"/>
              </a:ext>
            </a:extLst>
          </p:cNvPr>
          <p:cNvSpPr txBox="1"/>
          <p:nvPr/>
        </p:nvSpPr>
        <p:spPr>
          <a:xfrm>
            <a:off x="7123183" y="3909646"/>
            <a:ext cx="1296000"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Filter for HIV</a:t>
            </a:r>
          </a:p>
        </p:txBody>
      </p:sp>
      <p:sp>
        <p:nvSpPr>
          <p:cNvPr id="28" name="TextBox 27">
            <a:extLst>
              <a:ext uri="{FF2B5EF4-FFF2-40B4-BE49-F238E27FC236}">
                <a16:creationId xmlns:a16="http://schemas.microsoft.com/office/drawing/2014/main" id="{2AC94AFC-9D0F-EDD4-BDD0-C976439007E7}"/>
              </a:ext>
            </a:extLst>
          </p:cNvPr>
          <p:cNvSpPr txBox="1"/>
          <p:nvPr/>
        </p:nvSpPr>
        <p:spPr>
          <a:xfrm>
            <a:off x="5161952" y="3909646"/>
            <a:ext cx="2376000"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Select data set NIDS 20XX (monthly), then the period reporting</a:t>
            </a:r>
          </a:p>
        </p:txBody>
      </p:sp>
      <p:sp>
        <p:nvSpPr>
          <p:cNvPr id="29" name="TextBox 28">
            <a:extLst>
              <a:ext uri="{FF2B5EF4-FFF2-40B4-BE49-F238E27FC236}">
                <a16:creationId xmlns:a16="http://schemas.microsoft.com/office/drawing/2014/main" id="{4A50F0E8-8260-4A56-C8CD-077FAD3EE6D8}"/>
              </a:ext>
            </a:extLst>
          </p:cNvPr>
          <p:cNvSpPr txBox="1"/>
          <p:nvPr/>
        </p:nvSpPr>
        <p:spPr>
          <a:xfrm>
            <a:off x="4193640" y="3909646"/>
            <a:ext cx="1404000" cy="828000"/>
          </a:xfrm>
          <a:prstGeom prst="rightArrow">
            <a:avLst>
              <a:gd name="adj1" fmla="val 100000"/>
              <a:gd name="adj2" fmla="val 40110"/>
            </a:avLst>
          </a:prstGeom>
          <a:solidFill>
            <a:schemeClr val="bg2"/>
          </a:solidFill>
          <a:ln w="38100">
            <a:solidFill>
              <a:schemeClr val="bg1"/>
            </a:solidFill>
          </a:ln>
        </p:spPr>
        <p:txBody>
          <a:bodyPr wrap="square" lIns="72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In </a:t>
            </a:r>
            <a:r>
              <a:rPr lang="en-GB" sz="1400" err="1">
                <a:solidFill>
                  <a:schemeClr val="tx1">
                    <a:lumMod val="85000"/>
                    <a:lumOff val="15000"/>
                  </a:schemeClr>
                </a:solidFill>
                <a:latin typeface="Arial" panose="020B0604020202020204" pitchFamily="34" charset="0"/>
                <a:cs typeface="Arial" panose="020B0604020202020204" pitchFamily="34" charset="0"/>
              </a:rPr>
              <a:t>webDHIS</a:t>
            </a:r>
            <a:r>
              <a:rPr lang="en-GB" sz="1400">
                <a:solidFill>
                  <a:schemeClr val="tx1">
                    <a:lumMod val="85000"/>
                    <a:lumOff val="15000"/>
                  </a:schemeClr>
                </a:solidFill>
                <a:latin typeface="Arial" panose="020B0604020202020204" pitchFamily="34" charset="0"/>
                <a:cs typeface="Arial" panose="020B0604020202020204" pitchFamily="34" charset="0"/>
              </a:rPr>
              <a:t> find data entry in Apps      </a:t>
            </a:r>
          </a:p>
        </p:txBody>
      </p:sp>
      <p:sp>
        <p:nvSpPr>
          <p:cNvPr id="35" name="TextBox 34">
            <a:extLst>
              <a:ext uri="{FF2B5EF4-FFF2-40B4-BE49-F238E27FC236}">
                <a16:creationId xmlns:a16="http://schemas.microsoft.com/office/drawing/2014/main" id="{88D2EAC8-3E83-F2C1-29CB-41F817FB2BB5}"/>
              </a:ext>
            </a:extLst>
          </p:cNvPr>
          <p:cNvSpPr txBox="1"/>
          <p:nvPr/>
        </p:nvSpPr>
        <p:spPr>
          <a:xfrm>
            <a:off x="10045935" y="4803774"/>
            <a:ext cx="2031658" cy="828000"/>
          </a:xfrm>
          <a:prstGeom prst="rightArrow">
            <a:avLst>
              <a:gd name="adj1" fmla="val 100000"/>
              <a:gd name="adj2" fmla="val 0"/>
            </a:avLst>
          </a:prstGeom>
          <a:solidFill>
            <a:schemeClr val="bg2"/>
          </a:solidFill>
          <a:ln w="38100">
            <a:solidFill>
              <a:schemeClr val="bg1"/>
            </a:solidFill>
          </a:ln>
        </p:spPr>
        <p:txBody>
          <a:bodyPr wrap="square" lIns="504000" tIns="36000" rIns="7200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Capture monthly data into the </a:t>
            </a:r>
            <a:r>
              <a:rPr lang="en-GB" sz="1400" err="1">
                <a:solidFill>
                  <a:schemeClr val="tx1">
                    <a:lumMod val="85000"/>
                    <a:lumOff val="15000"/>
                  </a:schemeClr>
                </a:solidFill>
                <a:latin typeface="Arial" panose="020B0604020202020204" pitchFamily="34" charset="0"/>
                <a:cs typeface="Arial" panose="020B0604020202020204" pitchFamily="34" charset="0"/>
              </a:rPr>
              <a:t>webDHIS</a:t>
            </a:r>
            <a:endParaRPr lang="en-GB" sz="1400">
              <a:solidFill>
                <a:schemeClr val="tx1">
                  <a:lumMod val="85000"/>
                  <a:lumOff val="15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5267F36-8E21-6A5C-AA6A-C891205CF7F5}"/>
              </a:ext>
            </a:extLst>
          </p:cNvPr>
          <p:cNvSpPr txBox="1"/>
          <p:nvPr/>
        </p:nvSpPr>
        <p:spPr>
          <a:xfrm>
            <a:off x="6214733" y="4803774"/>
            <a:ext cx="4155817"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Conduct a rapid data quality assessment of data on the data input forms – must be 100% complete and with no gaps or outliers without comments.</a:t>
            </a:r>
          </a:p>
        </p:txBody>
      </p:sp>
      <p:sp>
        <p:nvSpPr>
          <p:cNvPr id="38" name="TextBox 37">
            <a:extLst>
              <a:ext uri="{FF2B5EF4-FFF2-40B4-BE49-F238E27FC236}">
                <a16:creationId xmlns:a16="http://schemas.microsoft.com/office/drawing/2014/main" id="{26E1BC27-6A33-0447-DB5E-DB398BDD6DDA}"/>
              </a:ext>
            </a:extLst>
          </p:cNvPr>
          <p:cNvSpPr txBox="1"/>
          <p:nvPr/>
        </p:nvSpPr>
        <p:spPr>
          <a:xfrm>
            <a:off x="4542532" y="4803774"/>
            <a:ext cx="2103921" cy="828000"/>
          </a:xfrm>
          <a:prstGeom prst="rightArrow">
            <a:avLst>
              <a:gd name="adj1" fmla="val 100000"/>
              <a:gd name="adj2" fmla="val 40110"/>
            </a:avLst>
          </a:prstGeom>
          <a:solidFill>
            <a:schemeClr val="bg2"/>
          </a:solidFill>
          <a:ln w="38100">
            <a:solidFill>
              <a:schemeClr val="bg1"/>
            </a:solidFill>
          </a:ln>
        </p:spPr>
        <p:txBody>
          <a:bodyPr wrap="square" lIns="72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Obtain validated data input forms from the facility manager Day 3 of each month</a:t>
            </a:r>
          </a:p>
        </p:txBody>
      </p:sp>
      <p:sp>
        <p:nvSpPr>
          <p:cNvPr id="40" name="TextBox 39">
            <a:extLst>
              <a:ext uri="{FF2B5EF4-FFF2-40B4-BE49-F238E27FC236}">
                <a16:creationId xmlns:a16="http://schemas.microsoft.com/office/drawing/2014/main" id="{E122A069-4A39-9721-BCFD-599D244F3FAD}"/>
              </a:ext>
            </a:extLst>
          </p:cNvPr>
          <p:cNvSpPr txBox="1"/>
          <p:nvPr/>
        </p:nvSpPr>
        <p:spPr>
          <a:xfrm>
            <a:off x="10097593" y="5697900"/>
            <a:ext cx="1980000" cy="828000"/>
          </a:xfrm>
          <a:prstGeom prst="rightArrow">
            <a:avLst>
              <a:gd name="adj1" fmla="val 100000"/>
              <a:gd name="adj2" fmla="val 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File records and store safely in a facility with controlled access</a:t>
            </a:r>
          </a:p>
        </p:txBody>
      </p:sp>
      <p:sp>
        <p:nvSpPr>
          <p:cNvPr id="41" name="TextBox 40">
            <a:extLst>
              <a:ext uri="{FF2B5EF4-FFF2-40B4-BE49-F238E27FC236}">
                <a16:creationId xmlns:a16="http://schemas.microsoft.com/office/drawing/2014/main" id="{E1187460-91B6-47DE-95AE-3D635A335BB8}"/>
              </a:ext>
            </a:extLst>
          </p:cNvPr>
          <p:cNvSpPr txBox="1"/>
          <p:nvPr/>
        </p:nvSpPr>
        <p:spPr>
          <a:xfrm>
            <a:off x="8914065" y="5697900"/>
            <a:ext cx="1620000"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Validate and submit to district.</a:t>
            </a:r>
          </a:p>
        </p:txBody>
      </p:sp>
      <p:sp>
        <p:nvSpPr>
          <p:cNvPr id="42" name="TextBox 41">
            <a:extLst>
              <a:ext uri="{FF2B5EF4-FFF2-40B4-BE49-F238E27FC236}">
                <a16:creationId xmlns:a16="http://schemas.microsoft.com/office/drawing/2014/main" id="{3790F5B2-8E33-3A73-65CA-4FC98C380705}"/>
              </a:ext>
            </a:extLst>
          </p:cNvPr>
          <p:cNvSpPr txBox="1"/>
          <p:nvPr/>
        </p:nvSpPr>
        <p:spPr>
          <a:xfrm>
            <a:off x="6307502" y="5697900"/>
            <a:ext cx="3060000" cy="828000"/>
          </a:xfrm>
          <a:prstGeom prst="rightArrow">
            <a:avLst>
              <a:gd name="adj1" fmla="val 100000"/>
              <a:gd name="adj2" fmla="val 40110"/>
            </a:avLst>
          </a:prstGeom>
          <a:solidFill>
            <a:schemeClr val="bg2"/>
          </a:solidFill>
          <a:ln w="38100">
            <a:solidFill>
              <a:schemeClr val="bg1"/>
            </a:solidFill>
          </a:ln>
        </p:spPr>
        <p:txBody>
          <a:bodyPr wrap="square" lIns="504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Follow up on incorrect monthly data and do edits once the source documents have been corrected</a:t>
            </a:r>
          </a:p>
        </p:txBody>
      </p:sp>
      <p:sp>
        <p:nvSpPr>
          <p:cNvPr id="43" name="TextBox 42">
            <a:extLst>
              <a:ext uri="{FF2B5EF4-FFF2-40B4-BE49-F238E27FC236}">
                <a16:creationId xmlns:a16="http://schemas.microsoft.com/office/drawing/2014/main" id="{C857830E-35E6-9E14-23B8-714B42CA7856}"/>
              </a:ext>
            </a:extLst>
          </p:cNvPr>
          <p:cNvSpPr txBox="1"/>
          <p:nvPr/>
        </p:nvSpPr>
        <p:spPr>
          <a:xfrm>
            <a:off x="4779025" y="5697900"/>
            <a:ext cx="1980000" cy="828000"/>
          </a:xfrm>
          <a:prstGeom prst="rightArrow">
            <a:avLst>
              <a:gd name="adj1" fmla="val 100000"/>
              <a:gd name="adj2" fmla="val 40110"/>
            </a:avLst>
          </a:prstGeom>
          <a:solidFill>
            <a:schemeClr val="bg2"/>
          </a:solidFill>
          <a:ln w="38100">
            <a:solidFill>
              <a:schemeClr val="bg1"/>
            </a:solidFill>
          </a:ln>
        </p:spPr>
        <p:txBody>
          <a:bodyPr wrap="square" lIns="72000" tIns="36000" rIns="0" bIns="36000" anchor="ctr">
            <a:noAutofit/>
          </a:bodyPr>
          <a:lstStyle/>
          <a:p>
            <a:pPr>
              <a:lnSpc>
                <a:spcPct val="90000"/>
              </a:lnSpc>
              <a:spcBef>
                <a:spcPts val="600"/>
              </a:spcBef>
            </a:pPr>
            <a:r>
              <a:rPr lang="en-GB" sz="1400">
                <a:solidFill>
                  <a:schemeClr val="tx1">
                    <a:lumMod val="85000"/>
                    <a:lumOff val="15000"/>
                  </a:schemeClr>
                </a:solidFill>
                <a:latin typeface="Arial" panose="020B0604020202020204" pitchFamily="34" charset="0"/>
                <a:cs typeface="Arial" panose="020B0604020202020204" pitchFamily="34" charset="0"/>
              </a:rPr>
              <a:t>Check for missing data, add comment and mark record for follow up.</a:t>
            </a:r>
          </a:p>
        </p:txBody>
      </p:sp>
      <p:sp>
        <p:nvSpPr>
          <p:cNvPr id="18" name="Slide Number Placeholder 3">
            <a:extLst>
              <a:ext uri="{FF2B5EF4-FFF2-40B4-BE49-F238E27FC236}">
                <a16:creationId xmlns:a16="http://schemas.microsoft.com/office/drawing/2014/main" id="{58C7695D-F2CD-E664-746A-57BA9EB0A347}"/>
              </a:ext>
            </a:extLst>
          </p:cNvPr>
          <p:cNvSpPr>
            <a:spLocks noGrp="1"/>
          </p:cNvSpPr>
          <p:nvPr>
            <p:ph type="sldNum" sz="quarter" idx="4"/>
          </p:nvPr>
        </p:nvSpPr>
        <p:spPr>
          <a:xfrm>
            <a:off x="9391755" y="6442075"/>
            <a:ext cx="2743200" cy="365125"/>
          </a:xfrm>
        </p:spPr>
        <p:txBody>
          <a:bodyPr/>
          <a:lstStyle/>
          <a:p>
            <a:fld id="{C7CC47C4-3C86-4469-BEE5-35560A3665EF}" type="slidenum">
              <a:rPr lang="en-ZA" altLang="en-US" smtClean="0"/>
              <a:pPr/>
              <a:t>132</a:t>
            </a:fld>
            <a:endParaRPr lang="en-ZA" altLang="en-US"/>
          </a:p>
        </p:txBody>
      </p:sp>
    </p:spTree>
    <p:extLst>
      <p:ext uri="{BB962C8B-B14F-4D97-AF65-F5344CB8AC3E}">
        <p14:creationId xmlns:p14="http://schemas.microsoft.com/office/powerpoint/2010/main" val="21182789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orful squares with icons&#10;&#10;AI-generated content may be incorrect.">
            <a:extLst>
              <a:ext uri="{FF2B5EF4-FFF2-40B4-BE49-F238E27FC236}">
                <a16:creationId xmlns:a16="http://schemas.microsoft.com/office/drawing/2014/main" id="{EE3C7744-0A77-5D1F-976D-F1119ACD1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8272"/>
            <a:ext cx="12192000" cy="3905072"/>
          </a:xfrm>
          <a:prstGeom prst="rect">
            <a:avLst/>
          </a:prstGeom>
        </p:spPr>
      </p:pic>
      <p:sp>
        <p:nvSpPr>
          <p:cNvPr id="4" name="Slide Number Placeholder 3">
            <a:extLst>
              <a:ext uri="{FF2B5EF4-FFF2-40B4-BE49-F238E27FC236}">
                <a16:creationId xmlns:a16="http://schemas.microsoft.com/office/drawing/2014/main" id="{35A8E9CD-23B3-4F63-70B6-D2602543E56B}"/>
              </a:ext>
            </a:extLst>
          </p:cNvPr>
          <p:cNvSpPr>
            <a:spLocks noGrp="1"/>
          </p:cNvSpPr>
          <p:nvPr>
            <p:ph type="sldNum" sz="quarter" idx="12"/>
          </p:nvPr>
        </p:nvSpPr>
        <p:spPr/>
        <p:txBody>
          <a:bodyPr/>
          <a:lstStyle/>
          <a:p>
            <a:fld id="{C7CC47C4-3C86-4469-BEE5-35560A3665EF}" type="slidenum">
              <a:rPr lang="en-ZA" altLang="en-US" smtClean="0"/>
              <a:pPr/>
              <a:t>133</a:t>
            </a:fld>
            <a:endParaRPr lang="en-ZA" altLang="en-US"/>
          </a:p>
        </p:txBody>
      </p:sp>
      <p:sp>
        <p:nvSpPr>
          <p:cNvPr id="3" name="TextBox 2">
            <a:extLst>
              <a:ext uri="{FF2B5EF4-FFF2-40B4-BE49-F238E27FC236}">
                <a16:creationId xmlns:a16="http://schemas.microsoft.com/office/drawing/2014/main" id="{4CBBE23E-3191-372A-7C30-2E78EB73E29C}"/>
              </a:ext>
            </a:extLst>
          </p:cNvPr>
          <p:cNvSpPr txBox="1"/>
          <p:nvPr/>
        </p:nvSpPr>
        <p:spPr>
          <a:xfrm>
            <a:off x="4073908" y="4927845"/>
            <a:ext cx="4044184" cy="1015663"/>
          </a:xfrm>
          <a:prstGeom prst="rect">
            <a:avLst/>
          </a:prstGeom>
          <a:noFill/>
        </p:spPr>
        <p:txBody>
          <a:bodyPr wrap="none" rtlCol="0">
            <a:spAutoFit/>
          </a:bodyPr>
          <a:lstStyle/>
          <a:p>
            <a:r>
              <a:rPr lang="en-ZA" sz="6000" b="1">
                <a:solidFill>
                  <a:srgbClr val="005D28"/>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7337819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8BE9E-2DE1-AE9F-4407-D5E83AAAA908}"/>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134</a:t>
            </a:fld>
            <a:endParaRPr lang="en-ZA" altLang="en-US"/>
          </a:p>
        </p:txBody>
      </p:sp>
      <p:sp>
        <p:nvSpPr>
          <p:cNvPr id="2" name="Title 1">
            <a:extLst>
              <a:ext uri="{FF2B5EF4-FFF2-40B4-BE49-F238E27FC236}">
                <a16:creationId xmlns:a16="http://schemas.microsoft.com/office/drawing/2014/main" id="{39F29C9C-E9EA-640E-471F-A3161DC090C6}"/>
              </a:ext>
            </a:extLst>
          </p:cNvPr>
          <p:cNvSpPr>
            <a:spLocks noGrp="1"/>
          </p:cNvSpPr>
          <p:nvPr>
            <p:ph type="title"/>
          </p:nvPr>
        </p:nvSpPr>
        <p:spPr/>
        <p:txBody>
          <a:bodyPr/>
          <a:lstStyle/>
          <a:p>
            <a:r>
              <a:rPr lang="en-ZA"/>
              <a:t>Acknowledgements</a:t>
            </a:r>
          </a:p>
        </p:txBody>
      </p:sp>
      <p:sp>
        <p:nvSpPr>
          <p:cNvPr id="3" name="Content Placeholder 2">
            <a:extLst>
              <a:ext uri="{FF2B5EF4-FFF2-40B4-BE49-F238E27FC236}">
                <a16:creationId xmlns:a16="http://schemas.microsoft.com/office/drawing/2014/main" id="{0EAEA141-1CE6-BC98-AB77-2132BE088BF0}"/>
              </a:ext>
            </a:extLst>
          </p:cNvPr>
          <p:cNvSpPr>
            <a:spLocks noGrp="1"/>
          </p:cNvSpPr>
          <p:nvPr>
            <p:ph idx="4294967295"/>
          </p:nvPr>
        </p:nvSpPr>
        <p:spPr>
          <a:xfrm>
            <a:off x="433136" y="1285875"/>
            <a:ext cx="10539663" cy="4525963"/>
          </a:xfrm>
        </p:spPr>
        <p:txBody>
          <a:bodyPr>
            <a:noAutofit/>
          </a:bodyPr>
          <a:lstStyle/>
          <a:p>
            <a:pPr marL="0" indent="0">
              <a:lnSpc>
                <a:spcPct val="100000"/>
              </a:lnSpc>
              <a:spcBef>
                <a:spcPts val="0"/>
              </a:spcBef>
              <a:buNone/>
            </a:pPr>
            <a:r>
              <a:rPr lang="en-US" sz="1000"/>
              <a:t>The Adherence Club Establishment Module (SOP 5.2) is the result of a collective effort involving extensive consultation, research, and writing. It incorporates the latest information from the National Department of Health, the World Health Organization (WHO), and other reputable institutions.</a:t>
            </a:r>
          </a:p>
          <a:p>
            <a:pPr marL="0" indent="0">
              <a:lnSpc>
                <a:spcPct val="100000"/>
              </a:lnSpc>
              <a:spcBef>
                <a:spcPts val="0"/>
              </a:spcBef>
              <a:buNone/>
            </a:pPr>
            <a:endParaRPr lang="en-US" sz="1000"/>
          </a:p>
          <a:p>
            <a:pPr marL="0" indent="0">
              <a:lnSpc>
                <a:spcPct val="100000"/>
              </a:lnSpc>
              <a:spcBef>
                <a:spcPts val="0"/>
              </a:spcBef>
              <a:buNone/>
            </a:pPr>
            <a:r>
              <a:rPr lang="en-US" sz="1000"/>
              <a:t>The collaboration and support of the Provincial Departments of Health, District Health teams, healthcare facilities, </a:t>
            </a:r>
            <a:r>
              <a:rPr lang="en-GB" sz="1000"/>
              <a:t>BroadReach Health Development and other </a:t>
            </a:r>
            <a:r>
              <a:rPr lang="en-US" sz="1000"/>
              <a:t>partner organisations, and technical experts have been instrumental in bringing this valuable resource to completion. The National Department of Health extends its sincere appreciation to all contributors and acknowledges the support and resources provided by partner organisations throughout this process.</a:t>
            </a:r>
          </a:p>
          <a:p>
            <a:pPr marL="0" indent="0">
              <a:lnSpc>
                <a:spcPct val="100000"/>
              </a:lnSpc>
              <a:spcBef>
                <a:spcPts val="0"/>
              </a:spcBef>
              <a:buNone/>
            </a:pPr>
            <a:endParaRPr lang="en-US" sz="1000"/>
          </a:p>
          <a:p>
            <a:pPr marL="0" indent="0">
              <a:lnSpc>
                <a:spcPct val="100000"/>
              </a:lnSpc>
              <a:spcBef>
                <a:spcPts val="0"/>
              </a:spcBef>
              <a:buNone/>
            </a:pPr>
            <a:r>
              <a:rPr lang="en-US" sz="1000"/>
              <a:t>Centers for Disease Control (CDC) and BroadReach Health Development (Pty)Ltd.</a:t>
            </a:r>
          </a:p>
          <a:p>
            <a:pPr marL="0" indent="0">
              <a:lnSpc>
                <a:spcPct val="100000"/>
              </a:lnSpc>
              <a:spcBef>
                <a:spcPts val="0"/>
              </a:spcBef>
              <a:buNone/>
            </a:pPr>
            <a:r>
              <a:rPr lang="en-US" sz="1000"/>
              <a:t>Dr. Musa Manganye, Director HIV/AIDS Treatment Care and Support, National Department of Health </a:t>
            </a:r>
          </a:p>
          <a:p>
            <a:pPr marL="0" indent="0">
              <a:lnSpc>
                <a:spcPct val="100000"/>
              </a:lnSpc>
              <a:spcBef>
                <a:spcPts val="0"/>
              </a:spcBef>
              <a:buNone/>
            </a:pPr>
            <a:r>
              <a:rPr lang="en-US" sz="1000"/>
              <a:t>Ms. Lufuno Malala, Programme Manager: Care &amp; Treatment, DMOC, Cluster: HIV/AIDS &amp; STIs National Department of Health </a:t>
            </a:r>
          </a:p>
          <a:p>
            <a:pPr marL="0" indent="0">
              <a:lnSpc>
                <a:spcPct val="100000"/>
              </a:lnSpc>
              <a:spcBef>
                <a:spcPts val="0"/>
              </a:spcBef>
              <a:buNone/>
            </a:pPr>
            <a:endParaRPr lang="en-US" sz="1000"/>
          </a:p>
          <a:p>
            <a:pPr marL="0" indent="0">
              <a:lnSpc>
                <a:spcPct val="100000"/>
              </a:lnSpc>
              <a:spcBef>
                <a:spcPts val="0"/>
              </a:spcBef>
              <a:buNone/>
            </a:pPr>
            <a:r>
              <a:rPr lang="en-US" sz="1000"/>
              <a:t>Published by the National Department of Health, </a:t>
            </a:r>
          </a:p>
          <a:p>
            <a:pPr marL="0" indent="0">
              <a:lnSpc>
                <a:spcPct val="100000"/>
              </a:lnSpc>
              <a:spcBef>
                <a:spcPts val="0"/>
              </a:spcBef>
              <a:buNone/>
            </a:pPr>
            <a:r>
              <a:rPr lang="en-US" sz="1000"/>
              <a:t>Dr. AB Xuma Building, 1112 Voortrekker Rd, Pretoria Townlands 351-Jr, Pretoria, 0187</a:t>
            </a:r>
            <a:endParaRPr lang="en-ZA" sz="1000"/>
          </a:p>
          <a:p>
            <a:pPr marL="0" indent="0">
              <a:lnSpc>
                <a:spcPct val="100000"/>
              </a:lnSpc>
              <a:spcBef>
                <a:spcPts val="0"/>
              </a:spcBef>
              <a:buNone/>
            </a:pPr>
            <a:endParaRPr lang="en-US" sz="1000"/>
          </a:p>
          <a:p>
            <a:pPr marL="0" indent="0">
              <a:lnSpc>
                <a:spcPct val="100000"/>
              </a:lnSpc>
              <a:spcBef>
                <a:spcPts val="0"/>
              </a:spcBef>
              <a:buNone/>
            </a:pPr>
            <a:endParaRPr lang="en-US" sz="1000"/>
          </a:p>
          <a:p>
            <a:pPr marL="0" indent="0">
              <a:lnSpc>
                <a:spcPct val="100000"/>
              </a:lnSpc>
              <a:spcBef>
                <a:spcPts val="0"/>
              </a:spcBef>
              <a:buNone/>
            </a:pPr>
            <a:r>
              <a:rPr lang="en-US" sz="1000"/>
              <a:t>© 2025 Department of Health</a:t>
            </a:r>
          </a:p>
          <a:p>
            <a:pPr marL="0" indent="0">
              <a:lnSpc>
                <a:spcPct val="100000"/>
              </a:lnSpc>
              <a:spcBef>
                <a:spcPts val="0"/>
              </a:spcBef>
              <a:buNone/>
            </a:pPr>
            <a:endParaRPr lang="en-US" sz="1000"/>
          </a:p>
          <a:p>
            <a:pPr marL="0" indent="0">
              <a:lnSpc>
                <a:spcPct val="100000"/>
              </a:lnSpc>
              <a:spcBef>
                <a:spcPts val="0"/>
              </a:spcBef>
              <a:buNone/>
            </a:pPr>
            <a:r>
              <a:rPr lang="en-US" sz="1000"/>
              <a:t>Requests to reprint this publication should be addressed to the: </a:t>
            </a:r>
          </a:p>
          <a:p>
            <a:pPr marL="0" indent="0">
              <a:lnSpc>
                <a:spcPct val="100000"/>
              </a:lnSpc>
              <a:spcBef>
                <a:spcPts val="0"/>
              </a:spcBef>
              <a:buNone/>
            </a:pPr>
            <a:r>
              <a:rPr lang="en-US" sz="1000"/>
              <a:t>Director, Care and Support Directorate, National Department of Health </a:t>
            </a:r>
          </a:p>
          <a:p>
            <a:pPr marL="0" indent="0">
              <a:lnSpc>
                <a:spcPct val="100000"/>
              </a:lnSpc>
              <a:spcBef>
                <a:spcPts val="0"/>
              </a:spcBef>
              <a:buNone/>
            </a:pPr>
            <a:r>
              <a:rPr lang="en-US" sz="1000"/>
              <a:t>Private Bag X 828</a:t>
            </a:r>
          </a:p>
          <a:p>
            <a:pPr marL="0" indent="0">
              <a:lnSpc>
                <a:spcPct val="100000"/>
              </a:lnSpc>
              <a:spcBef>
                <a:spcPts val="0"/>
              </a:spcBef>
              <a:buNone/>
            </a:pPr>
            <a:r>
              <a:rPr lang="en-US" sz="1000"/>
              <a:t>Pretoria 0001</a:t>
            </a:r>
          </a:p>
          <a:p>
            <a:pPr marL="0" indent="0">
              <a:lnSpc>
                <a:spcPct val="100000"/>
              </a:lnSpc>
              <a:spcBef>
                <a:spcPts val="0"/>
              </a:spcBef>
              <a:buNone/>
            </a:pPr>
            <a:r>
              <a:rPr lang="en-US" sz="1000"/>
              <a:t>South Africa</a:t>
            </a:r>
          </a:p>
          <a:p>
            <a:pPr marL="0" indent="0">
              <a:lnSpc>
                <a:spcPct val="100000"/>
              </a:lnSpc>
              <a:spcBef>
                <a:spcPts val="0"/>
              </a:spcBef>
              <a:buNone/>
            </a:pPr>
            <a:endParaRPr lang="fr-FR" sz="1000"/>
          </a:p>
          <a:p>
            <a:pPr marL="0" indent="0">
              <a:lnSpc>
                <a:spcPct val="100000"/>
              </a:lnSpc>
              <a:spcBef>
                <a:spcPts val="0"/>
              </a:spcBef>
              <a:buNone/>
            </a:pPr>
            <a:r>
              <a:rPr lang="fr-FR" sz="1000"/>
              <a:t>Email: Musa.Manganye@health.gov.za</a:t>
            </a:r>
          </a:p>
          <a:p>
            <a:pPr marL="0" indent="0">
              <a:lnSpc>
                <a:spcPct val="100000"/>
              </a:lnSpc>
              <a:spcBef>
                <a:spcPts val="0"/>
              </a:spcBef>
              <a:buNone/>
            </a:pPr>
            <a:r>
              <a:rPr lang="en-US" sz="1000"/>
              <a:t>Telephone: +27 (0)12 395 9216/9393</a:t>
            </a:r>
          </a:p>
          <a:p>
            <a:pPr marL="0" indent="0">
              <a:lnSpc>
                <a:spcPct val="100000"/>
              </a:lnSpc>
              <a:spcBef>
                <a:spcPts val="0"/>
              </a:spcBef>
              <a:buNone/>
            </a:pPr>
            <a:endParaRPr lang="en-US" sz="1000"/>
          </a:p>
          <a:p>
            <a:pPr marL="0" indent="0">
              <a:lnSpc>
                <a:spcPct val="100000"/>
              </a:lnSpc>
              <a:spcBef>
                <a:spcPts val="0"/>
              </a:spcBef>
              <a:buNone/>
            </a:pPr>
            <a:r>
              <a:rPr lang="en-US" sz="1000"/>
              <a:t>This publication was supported by Grant Number: CDC-RFA-GH21-2126.NU2G. Its contents are solely the responsibility of the National Department of Health of South Africa and do not necessarily represent the official views of the Implementing Agency.</a:t>
            </a:r>
          </a:p>
          <a:p>
            <a:endParaRPr lang="en-ZA" sz="900"/>
          </a:p>
        </p:txBody>
      </p:sp>
      <p:pic>
        <p:nvPicPr>
          <p:cNvPr id="6" name="Picture 5">
            <a:extLst>
              <a:ext uri="{FF2B5EF4-FFF2-40B4-BE49-F238E27FC236}">
                <a16:creationId xmlns:a16="http://schemas.microsoft.com/office/drawing/2014/main" id="{7C16402B-E571-B564-9345-5D98713988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2487" y="5855252"/>
            <a:ext cx="7760960" cy="763058"/>
          </a:xfrm>
          <a:prstGeom prst="rect">
            <a:avLst/>
          </a:prstGeom>
        </p:spPr>
      </p:pic>
    </p:spTree>
    <p:extLst>
      <p:ext uri="{BB962C8B-B14F-4D97-AF65-F5344CB8AC3E}">
        <p14:creationId xmlns:p14="http://schemas.microsoft.com/office/powerpoint/2010/main" val="398926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45566-55C5-E98E-FCC3-FC0CC1230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CF453-957A-B49C-3AB2-EE22F8926DEB}"/>
              </a:ext>
            </a:extLst>
          </p:cNvPr>
          <p:cNvSpPr>
            <a:spLocks noGrp="1"/>
          </p:cNvSpPr>
          <p:nvPr>
            <p:ph type="title"/>
          </p:nvPr>
        </p:nvSpPr>
        <p:spPr/>
        <p:txBody>
          <a:bodyPr/>
          <a:lstStyle/>
          <a:p>
            <a:r>
              <a:rPr lang="en-ZA"/>
              <a:t>Module 1: Learning Objectives</a:t>
            </a:r>
          </a:p>
        </p:txBody>
      </p:sp>
      <p:sp>
        <p:nvSpPr>
          <p:cNvPr id="3" name="Content Placeholder 2">
            <a:extLst>
              <a:ext uri="{FF2B5EF4-FFF2-40B4-BE49-F238E27FC236}">
                <a16:creationId xmlns:a16="http://schemas.microsoft.com/office/drawing/2014/main" id="{37BB3526-F4E9-51EA-53D6-FF2E37A264C7}"/>
              </a:ext>
            </a:extLst>
          </p:cNvPr>
          <p:cNvSpPr>
            <a:spLocks noGrp="1"/>
          </p:cNvSpPr>
          <p:nvPr>
            <p:ph idx="1"/>
          </p:nvPr>
        </p:nvSpPr>
        <p:spPr>
          <a:xfrm>
            <a:off x="2393410" y="1825872"/>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108000" rIns="108000" bIns="72000"/>
          <a:lstStyle/>
          <a:p>
            <a:pPr>
              <a:spcBef>
                <a:spcPts val="1200"/>
              </a:spcBef>
            </a:pPr>
            <a:r>
              <a:rPr lang="en-GB">
                <a:solidFill>
                  <a:srgbClr val="005D28"/>
                </a:solidFill>
              </a:rPr>
              <a:t>To define an adherence club and distinguish it from other RPCs models.</a:t>
            </a:r>
          </a:p>
        </p:txBody>
      </p:sp>
      <p:sp>
        <p:nvSpPr>
          <p:cNvPr id="4" name="Slide Number Placeholder 3">
            <a:extLst>
              <a:ext uri="{FF2B5EF4-FFF2-40B4-BE49-F238E27FC236}">
                <a16:creationId xmlns:a16="http://schemas.microsoft.com/office/drawing/2014/main" id="{F6BEBCAD-A8EB-E668-914E-6B36C5334143}"/>
              </a:ext>
            </a:extLst>
          </p:cNvPr>
          <p:cNvSpPr>
            <a:spLocks noGrp="1"/>
          </p:cNvSpPr>
          <p:nvPr>
            <p:ph type="sldNum" sz="quarter" idx="12"/>
          </p:nvPr>
        </p:nvSpPr>
        <p:spPr/>
        <p:txBody>
          <a:bodyPr/>
          <a:lstStyle/>
          <a:p>
            <a:fld id="{C7CC47C4-3C86-4469-BEE5-35560A3665EF}" type="slidenum">
              <a:rPr lang="en-ZA" altLang="en-US" smtClean="0"/>
              <a:pPr/>
              <a:t>14</a:t>
            </a:fld>
            <a:endParaRPr lang="en-ZA" altLang="en-US"/>
          </a:p>
        </p:txBody>
      </p:sp>
      <p:sp>
        <p:nvSpPr>
          <p:cNvPr id="7" name="Content Placeholder 2">
            <a:extLst>
              <a:ext uri="{FF2B5EF4-FFF2-40B4-BE49-F238E27FC236}">
                <a16:creationId xmlns:a16="http://schemas.microsoft.com/office/drawing/2014/main" id="{F7CDCD4D-ACCC-C549-7C90-802EA994BF4A}"/>
              </a:ext>
            </a:extLst>
          </p:cNvPr>
          <p:cNvSpPr txBox="1">
            <a:spLocks/>
          </p:cNvSpPr>
          <p:nvPr/>
        </p:nvSpPr>
        <p:spPr>
          <a:xfrm>
            <a:off x="703954" y="1534310"/>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sp>
        <p:nvSpPr>
          <p:cNvPr id="10" name="Content Placeholder 2">
            <a:extLst>
              <a:ext uri="{FF2B5EF4-FFF2-40B4-BE49-F238E27FC236}">
                <a16:creationId xmlns:a16="http://schemas.microsoft.com/office/drawing/2014/main" id="{3B424186-9EF9-34C8-8518-BE35A8588505}"/>
              </a:ext>
            </a:extLst>
          </p:cNvPr>
          <p:cNvSpPr txBox="1">
            <a:spLocks/>
          </p:cNvSpPr>
          <p:nvPr/>
        </p:nvSpPr>
        <p:spPr>
          <a:xfrm>
            <a:off x="2393410" y="3379216"/>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108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GB">
                <a:solidFill>
                  <a:srgbClr val="005D28"/>
                </a:solidFill>
              </a:rPr>
              <a:t>To understand club size, composition, membership criteria, and guiding principles and enrolment process.</a:t>
            </a:r>
          </a:p>
        </p:txBody>
      </p:sp>
      <p:sp>
        <p:nvSpPr>
          <p:cNvPr id="11" name="Content Placeholder 2">
            <a:extLst>
              <a:ext uri="{FF2B5EF4-FFF2-40B4-BE49-F238E27FC236}">
                <a16:creationId xmlns:a16="http://schemas.microsoft.com/office/drawing/2014/main" id="{902DBD30-7328-155C-A7D3-38A43AAE032D}"/>
              </a:ext>
            </a:extLst>
          </p:cNvPr>
          <p:cNvSpPr txBox="1">
            <a:spLocks/>
          </p:cNvSpPr>
          <p:nvPr/>
        </p:nvSpPr>
        <p:spPr>
          <a:xfrm>
            <a:off x="703954" y="3087654"/>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sp>
        <p:nvSpPr>
          <p:cNvPr id="5" name="Content Placeholder 2">
            <a:extLst>
              <a:ext uri="{FF2B5EF4-FFF2-40B4-BE49-F238E27FC236}">
                <a16:creationId xmlns:a16="http://schemas.microsoft.com/office/drawing/2014/main" id="{0A9C9AA6-41F5-054A-E6C2-46F3ED26236F}"/>
              </a:ext>
            </a:extLst>
          </p:cNvPr>
          <p:cNvSpPr txBox="1">
            <a:spLocks/>
          </p:cNvSpPr>
          <p:nvPr/>
        </p:nvSpPr>
        <p:spPr>
          <a:xfrm>
            <a:off x="2393410" y="4932561"/>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108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GB">
                <a:solidFill>
                  <a:srgbClr val="005D28"/>
                </a:solidFill>
              </a:rPr>
              <a:t>To discuss the types of clubs, their benefits and the information to be given to potential club members during enrolment.</a:t>
            </a:r>
          </a:p>
          <a:p>
            <a:pPr>
              <a:spcBef>
                <a:spcPts val="1200"/>
              </a:spcBef>
            </a:pPr>
            <a:endParaRPr lang="en-ZA">
              <a:solidFill>
                <a:srgbClr val="005D28"/>
              </a:solidFill>
            </a:endParaRPr>
          </a:p>
        </p:txBody>
      </p:sp>
      <p:sp>
        <p:nvSpPr>
          <p:cNvPr id="6" name="Content Placeholder 2">
            <a:extLst>
              <a:ext uri="{FF2B5EF4-FFF2-40B4-BE49-F238E27FC236}">
                <a16:creationId xmlns:a16="http://schemas.microsoft.com/office/drawing/2014/main" id="{D7362748-CC7A-83B8-B4E6-C12A061465C3}"/>
              </a:ext>
            </a:extLst>
          </p:cNvPr>
          <p:cNvSpPr txBox="1">
            <a:spLocks/>
          </p:cNvSpPr>
          <p:nvPr/>
        </p:nvSpPr>
        <p:spPr>
          <a:xfrm>
            <a:off x="703954" y="4640999"/>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pic>
        <p:nvPicPr>
          <p:cNvPr id="8" name="Picture 7">
            <a:extLst>
              <a:ext uri="{FF2B5EF4-FFF2-40B4-BE49-F238E27FC236}">
                <a16:creationId xmlns:a16="http://schemas.microsoft.com/office/drawing/2014/main" id="{2B9829EC-549D-5E63-4923-EE8B430A0DEF}"/>
              </a:ext>
            </a:extLst>
          </p:cNvPr>
          <p:cNvPicPr>
            <a:picLocks noChangeAspect="1"/>
          </p:cNvPicPr>
          <p:nvPr/>
        </p:nvPicPr>
        <p:blipFill>
          <a:blip r:embed="rId2"/>
          <a:srcRect l="1836" b="7390"/>
          <a:stretch>
            <a:fillRect/>
          </a:stretch>
        </p:blipFill>
        <p:spPr>
          <a:xfrm>
            <a:off x="1154533" y="1612744"/>
            <a:ext cx="748921" cy="751681"/>
          </a:xfrm>
          <a:prstGeom prst="ellipse">
            <a:avLst/>
          </a:prstGeom>
        </p:spPr>
      </p:pic>
      <p:pic>
        <p:nvPicPr>
          <p:cNvPr id="9" name="Picture 8">
            <a:extLst>
              <a:ext uri="{FF2B5EF4-FFF2-40B4-BE49-F238E27FC236}">
                <a16:creationId xmlns:a16="http://schemas.microsoft.com/office/drawing/2014/main" id="{2EEB1209-D631-8C9A-F7D0-6C2C253697DA}"/>
              </a:ext>
            </a:extLst>
          </p:cNvPr>
          <p:cNvPicPr>
            <a:picLocks noChangeAspect="1"/>
          </p:cNvPicPr>
          <p:nvPr/>
        </p:nvPicPr>
        <p:blipFill>
          <a:blip r:embed="rId3"/>
          <a:srcRect l="2076" b="1474"/>
          <a:stretch>
            <a:fillRect/>
          </a:stretch>
        </p:blipFill>
        <p:spPr>
          <a:xfrm>
            <a:off x="2540374" y="1719848"/>
            <a:ext cx="748921" cy="751681"/>
          </a:xfrm>
          <a:prstGeom prst="ellipse">
            <a:avLst/>
          </a:prstGeom>
        </p:spPr>
      </p:pic>
      <p:pic>
        <p:nvPicPr>
          <p:cNvPr id="15" name="Picture 14">
            <a:extLst>
              <a:ext uri="{FF2B5EF4-FFF2-40B4-BE49-F238E27FC236}">
                <a16:creationId xmlns:a16="http://schemas.microsoft.com/office/drawing/2014/main" id="{AFBC2DB7-E0E3-7C0F-5F6F-3405C2DC89A8}"/>
              </a:ext>
            </a:extLst>
          </p:cNvPr>
          <p:cNvPicPr>
            <a:picLocks noChangeAspect="1"/>
          </p:cNvPicPr>
          <p:nvPr/>
        </p:nvPicPr>
        <p:blipFill>
          <a:blip r:embed="rId4"/>
          <a:srcRect r="4419"/>
          <a:stretch>
            <a:fillRect/>
          </a:stretch>
        </p:blipFill>
        <p:spPr>
          <a:xfrm>
            <a:off x="1666288" y="1559073"/>
            <a:ext cx="955331" cy="958850"/>
          </a:xfrm>
          <a:prstGeom prst="ellipse">
            <a:avLst/>
          </a:prstGeom>
        </p:spPr>
      </p:pic>
      <p:grpSp>
        <p:nvGrpSpPr>
          <p:cNvPr id="16" name="Group 15">
            <a:extLst>
              <a:ext uri="{FF2B5EF4-FFF2-40B4-BE49-F238E27FC236}">
                <a16:creationId xmlns:a16="http://schemas.microsoft.com/office/drawing/2014/main" id="{CDD5CEAA-E172-1F9B-E5DE-F22C18068251}"/>
              </a:ext>
            </a:extLst>
          </p:cNvPr>
          <p:cNvGrpSpPr>
            <a:grpSpLocks noChangeAspect="1"/>
          </p:cNvGrpSpPr>
          <p:nvPr/>
        </p:nvGrpSpPr>
        <p:grpSpPr>
          <a:xfrm>
            <a:off x="807779" y="3185321"/>
            <a:ext cx="540000" cy="540000"/>
            <a:chOff x="194882" y="1385988"/>
            <a:chExt cx="1260000" cy="1260000"/>
          </a:xfrm>
        </p:grpSpPr>
        <p:pic>
          <p:nvPicPr>
            <p:cNvPr id="49" name="Picture 48">
              <a:extLst>
                <a:ext uri="{FF2B5EF4-FFF2-40B4-BE49-F238E27FC236}">
                  <a16:creationId xmlns:a16="http://schemas.microsoft.com/office/drawing/2014/main" id="{3FF1E9F1-6CF5-8863-B9BF-F6B85BCAFF26}"/>
                </a:ext>
              </a:extLst>
            </p:cNvPr>
            <p:cNvPicPr>
              <a:picLocks noChangeAspect="1"/>
            </p:cNvPicPr>
            <p:nvPr/>
          </p:nvPicPr>
          <p:blipFill>
            <a:blip r:embed="rId5"/>
            <a:srcRect l="35275" t="2097" r="35296" b="50532"/>
            <a:stretch>
              <a:fillRect/>
            </a:stretch>
          </p:blipFill>
          <p:spPr>
            <a:xfrm>
              <a:off x="289104" y="1475988"/>
              <a:ext cx="1071557" cy="1080000"/>
            </a:xfrm>
            <a:prstGeom prst="ellipse">
              <a:avLst/>
            </a:prstGeom>
          </p:spPr>
        </p:pic>
        <p:sp>
          <p:nvSpPr>
            <p:cNvPr id="50" name="Rectangle 49">
              <a:extLst>
                <a:ext uri="{FF2B5EF4-FFF2-40B4-BE49-F238E27FC236}">
                  <a16:creationId xmlns:a16="http://schemas.microsoft.com/office/drawing/2014/main" id="{1308BD5E-B056-81D5-AD67-6C98512067CE}"/>
                </a:ext>
              </a:extLst>
            </p:cNvPr>
            <p:cNvSpPr>
              <a:spLocks noChangeAspect="1"/>
            </p:cNvSpPr>
            <p:nvPr/>
          </p:nvSpPr>
          <p:spPr>
            <a:xfrm>
              <a:off x="194882" y="1385988"/>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1000" b="1" cap="none" spc="0">
                  <a:ln/>
                  <a:solidFill>
                    <a:schemeClr val="accent3"/>
                  </a:solidFill>
                  <a:effectLst/>
                  <a:latin typeface="Arial" panose="020B0604020202020204" pitchFamily="34" charset="0"/>
                  <a:cs typeface="Arial" panose="020B0604020202020204" pitchFamily="34" charset="0"/>
                </a:rPr>
                <a:t>What?       </a:t>
              </a:r>
            </a:p>
          </p:txBody>
        </p:sp>
      </p:grpSp>
      <p:grpSp>
        <p:nvGrpSpPr>
          <p:cNvPr id="60" name="Group 59">
            <a:extLst>
              <a:ext uri="{FF2B5EF4-FFF2-40B4-BE49-F238E27FC236}">
                <a16:creationId xmlns:a16="http://schemas.microsoft.com/office/drawing/2014/main" id="{EEBAB685-2524-1A6C-B2CA-B6B3ABD886AD}"/>
              </a:ext>
            </a:extLst>
          </p:cNvPr>
          <p:cNvGrpSpPr>
            <a:grpSpLocks noChangeAspect="1"/>
          </p:cNvGrpSpPr>
          <p:nvPr/>
        </p:nvGrpSpPr>
        <p:grpSpPr>
          <a:xfrm>
            <a:off x="1709194" y="3185321"/>
            <a:ext cx="540000" cy="540000"/>
            <a:chOff x="275595" y="1219043"/>
            <a:chExt cx="1260000" cy="1260000"/>
          </a:xfrm>
        </p:grpSpPr>
        <p:pic>
          <p:nvPicPr>
            <p:cNvPr id="61" name="Picture 60">
              <a:extLst>
                <a:ext uri="{FF2B5EF4-FFF2-40B4-BE49-F238E27FC236}">
                  <a16:creationId xmlns:a16="http://schemas.microsoft.com/office/drawing/2014/main" id="{CFC16C91-2592-4E93-6FA7-F348BAFFC76C}"/>
                </a:ext>
              </a:extLst>
            </p:cNvPr>
            <p:cNvPicPr>
              <a:picLocks noChangeAspect="1"/>
            </p:cNvPicPr>
            <p:nvPr/>
          </p:nvPicPr>
          <p:blipFill>
            <a:blip r:embed="rId5"/>
            <a:srcRect l="598" t="2097" r="69974" b="50532"/>
            <a:stretch>
              <a:fillRect/>
            </a:stretch>
          </p:blipFill>
          <p:spPr>
            <a:xfrm>
              <a:off x="369817" y="1309043"/>
              <a:ext cx="1071557" cy="1080000"/>
            </a:xfrm>
            <a:prstGeom prst="ellipse">
              <a:avLst/>
            </a:prstGeom>
          </p:spPr>
        </p:pic>
        <p:sp>
          <p:nvSpPr>
            <p:cNvPr id="62" name="Rectangle 61">
              <a:extLst>
                <a:ext uri="{FF2B5EF4-FFF2-40B4-BE49-F238E27FC236}">
                  <a16:creationId xmlns:a16="http://schemas.microsoft.com/office/drawing/2014/main" id="{675BBE0E-90ED-656F-3F52-E75AE00B7AEA}"/>
                </a:ext>
              </a:extLst>
            </p:cNvPr>
            <p:cNvSpPr>
              <a:spLocks noChangeAspect="1"/>
            </p:cNvSpPr>
            <p:nvPr/>
          </p:nvSpPr>
          <p:spPr>
            <a:xfrm>
              <a:off x="275595" y="1219043"/>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1000" b="1" cap="none" spc="0">
                  <a:ln/>
                  <a:solidFill>
                    <a:schemeClr val="accent3"/>
                  </a:solidFill>
                  <a:effectLst/>
                  <a:latin typeface="Arial" panose="020B0604020202020204" pitchFamily="34" charset="0"/>
                  <a:cs typeface="Arial" panose="020B0604020202020204" pitchFamily="34" charset="0"/>
                </a:rPr>
                <a:t>Who?       </a:t>
              </a:r>
            </a:p>
          </p:txBody>
        </p:sp>
      </p:grpSp>
      <p:grpSp>
        <p:nvGrpSpPr>
          <p:cNvPr id="63" name="Group 62">
            <a:extLst>
              <a:ext uri="{FF2B5EF4-FFF2-40B4-BE49-F238E27FC236}">
                <a16:creationId xmlns:a16="http://schemas.microsoft.com/office/drawing/2014/main" id="{E56F7311-F7D4-3926-7A2A-49BA24E92446}"/>
              </a:ext>
            </a:extLst>
          </p:cNvPr>
          <p:cNvGrpSpPr>
            <a:grpSpLocks noChangeAspect="1"/>
          </p:cNvGrpSpPr>
          <p:nvPr/>
        </p:nvGrpSpPr>
        <p:grpSpPr>
          <a:xfrm>
            <a:off x="2610610" y="3185321"/>
            <a:ext cx="527243" cy="540000"/>
            <a:chOff x="249459" y="5282252"/>
            <a:chExt cx="1230238" cy="1260000"/>
          </a:xfrm>
        </p:grpSpPr>
        <p:pic>
          <p:nvPicPr>
            <p:cNvPr id="64" name="Picture 63">
              <a:extLst>
                <a:ext uri="{FF2B5EF4-FFF2-40B4-BE49-F238E27FC236}">
                  <a16:creationId xmlns:a16="http://schemas.microsoft.com/office/drawing/2014/main" id="{65C6A869-9C0C-314B-CDEB-B5B70482D754}"/>
                </a:ext>
              </a:extLst>
            </p:cNvPr>
            <p:cNvPicPr>
              <a:picLocks noChangeAspect="1"/>
            </p:cNvPicPr>
            <p:nvPr/>
          </p:nvPicPr>
          <p:blipFill>
            <a:blip r:embed="rId5"/>
            <a:srcRect l="70571" t="2097" b="50532"/>
            <a:stretch>
              <a:fillRect/>
            </a:stretch>
          </p:blipFill>
          <p:spPr>
            <a:xfrm>
              <a:off x="341455" y="5372252"/>
              <a:ext cx="1046246" cy="1080000"/>
            </a:xfrm>
            <a:prstGeom prst="ellipse">
              <a:avLst/>
            </a:prstGeom>
          </p:spPr>
        </p:pic>
        <p:sp>
          <p:nvSpPr>
            <p:cNvPr id="65" name="Rectangle 64">
              <a:extLst>
                <a:ext uri="{FF2B5EF4-FFF2-40B4-BE49-F238E27FC236}">
                  <a16:creationId xmlns:a16="http://schemas.microsoft.com/office/drawing/2014/main" id="{BBEB36A8-BAAB-9C86-84D2-141414D41019}"/>
                </a:ext>
              </a:extLst>
            </p:cNvPr>
            <p:cNvSpPr>
              <a:spLocks noChangeAspect="1"/>
            </p:cNvSpPr>
            <p:nvPr/>
          </p:nvSpPr>
          <p:spPr>
            <a:xfrm>
              <a:off x="249459" y="5282252"/>
              <a:ext cx="1230238"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1000" b="1" cap="none" spc="0">
                  <a:ln/>
                  <a:solidFill>
                    <a:schemeClr val="accent3"/>
                  </a:solidFill>
                  <a:effectLst/>
                  <a:latin typeface="Arial" panose="020B0604020202020204" pitchFamily="34" charset="0"/>
                  <a:cs typeface="Arial" panose="020B0604020202020204" pitchFamily="34" charset="0"/>
                </a:rPr>
                <a:t>Where?       </a:t>
              </a:r>
            </a:p>
          </p:txBody>
        </p:sp>
      </p:grpSp>
      <p:grpSp>
        <p:nvGrpSpPr>
          <p:cNvPr id="66" name="Group 65">
            <a:extLst>
              <a:ext uri="{FF2B5EF4-FFF2-40B4-BE49-F238E27FC236}">
                <a16:creationId xmlns:a16="http://schemas.microsoft.com/office/drawing/2014/main" id="{C4D3743E-5CCC-9801-7574-47F751598FA2}"/>
              </a:ext>
            </a:extLst>
          </p:cNvPr>
          <p:cNvGrpSpPr>
            <a:grpSpLocks noChangeAspect="1"/>
          </p:cNvGrpSpPr>
          <p:nvPr/>
        </p:nvGrpSpPr>
        <p:grpSpPr>
          <a:xfrm>
            <a:off x="2181013" y="3529218"/>
            <a:ext cx="525443" cy="540000"/>
            <a:chOff x="8400335" y="3338504"/>
            <a:chExt cx="1226029" cy="1260000"/>
          </a:xfrm>
        </p:grpSpPr>
        <p:pic>
          <p:nvPicPr>
            <p:cNvPr id="67" name="Picture 66">
              <a:extLst>
                <a:ext uri="{FF2B5EF4-FFF2-40B4-BE49-F238E27FC236}">
                  <a16:creationId xmlns:a16="http://schemas.microsoft.com/office/drawing/2014/main" id="{334EEE9B-FD87-103F-6587-150570DC9E4D}"/>
                </a:ext>
              </a:extLst>
            </p:cNvPr>
            <p:cNvPicPr>
              <a:picLocks noChangeAspect="1"/>
            </p:cNvPicPr>
            <p:nvPr/>
          </p:nvPicPr>
          <p:blipFill>
            <a:blip r:embed="rId5"/>
            <a:srcRect l="598" t="50842" r="69973" b="1788"/>
            <a:stretch>
              <a:fillRect/>
            </a:stretch>
          </p:blipFill>
          <p:spPr>
            <a:xfrm>
              <a:off x="8455944" y="3414850"/>
              <a:ext cx="1042667" cy="1080000"/>
            </a:xfrm>
            <a:prstGeom prst="ellipse">
              <a:avLst/>
            </a:prstGeom>
          </p:spPr>
        </p:pic>
        <p:sp>
          <p:nvSpPr>
            <p:cNvPr id="68" name="Rectangle 67">
              <a:extLst>
                <a:ext uri="{FF2B5EF4-FFF2-40B4-BE49-F238E27FC236}">
                  <a16:creationId xmlns:a16="http://schemas.microsoft.com/office/drawing/2014/main" id="{0AFA2540-3E15-559E-436A-C9B315949486}"/>
                </a:ext>
              </a:extLst>
            </p:cNvPr>
            <p:cNvSpPr>
              <a:spLocks noChangeAspect="1"/>
            </p:cNvSpPr>
            <p:nvPr/>
          </p:nvSpPr>
          <p:spPr>
            <a:xfrm>
              <a:off x="8400335" y="3338504"/>
              <a:ext cx="1226029"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1000" b="1" cap="none" spc="0">
                  <a:ln/>
                  <a:solidFill>
                    <a:schemeClr val="accent3"/>
                  </a:solidFill>
                  <a:effectLst/>
                  <a:latin typeface="Arial" panose="020B0604020202020204" pitchFamily="34" charset="0"/>
                  <a:cs typeface="Arial" panose="020B0604020202020204" pitchFamily="34" charset="0"/>
                </a:rPr>
                <a:t>When?       </a:t>
              </a:r>
            </a:p>
          </p:txBody>
        </p:sp>
      </p:grpSp>
      <p:grpSp>
        <p:nvGrpSpPr>
          <p:cNvPr id="69" name="Group 68">
            <a:extLst>
              <a:ext uri="{FF2B5EF4-FFF2-40B4-BE49-F238E27FC236}">
                <a16:creationId xmlns:a16="http://schemas.microsoft.com/office/drawing/2014/main" id="{27252306-4B8E-1952-529A-0E0EFFB73432}"/>
              </a:ext>
            </a:extLst>
          </p:cNvPr>
          <p:cNvGrpSpPr>
            <a:grpSpLocks noChangeAspect="1"/>
          </p:cNvGrpSpPr>
          <p:nvPr/>
        </p:nvGrpSpPr>
        <p:grpSpPr>
          <a:xfrm>
            <a:off x="1292810" y="3529218"/>
            <a:ext cx="540000" cy="540000"/>
            <a:chOff x="181043" y="3159191"/>
            <a:chExt cx="1260000" cy="1260000"/>
          </a:xfrm>
        </p:grpSpPr>
        <p:pic>
          <p:nvPicPr>
            <p:cNvPr id="70" name="Picture 69">
              <a:extLst>
                <a:ext uri="{FF2B5EF4-FFF2-40B4-BE49-F238E27FC236}">
                  <a16:creationId xmlns:a16="http://schemas.microsoft.com/office/drawing/2014/main" id="{22AF96AF-E9D8-C222-A77B-F30C844514AD}"/>
                </a:ext>
              </a:extLst>
            </p:cNvPr>
            <p:cNvPicPr>
              <a:picLocks noChangeAspect="1"/>
            </p:cNvPicPr>
            <p:nvPr/>
          </p:nvPicPr>
          <p:blipFill>
            <a:blip r:embed="rId5"/>
            <a:srcRect l="35611" t="50842" r="34960" b="1788"/>
            <a:stretch>
              <a:fillRect/>
            </a:stretch>
          </p:blipFill>
          <p:spPr>
            <a:xfrm>
              <a:off x="249459" y="3235537"/>
              <a:ext cx="1071557" cy="1080000"/>
            </a:xfrm>
            <a:prstGeom prst="ellipse">
              <a:avLst/>
            </a:prstGeom>
          </p:spPr>
        </p:pic>
        <p:sp>
          <p:nvSpPr>
            <p:cNvPr id="71" name="Rectangle 70">
              <a:extLst>
                <a:ext uri="{FF2B5EF4-FFF2-40B4-BE49-F238E27FC236}">
                  <a16:creationId xmlns:a16="http://schemas.microsoft.com/office/drawing/2014/main" id="{A255B1CE-FAA3-9898-BF5B-9023F0430B69}"/>
                </a:ext>
              </a:extLst>
            </p:cNvPr>
            <p:cNvSpPr>
              <a:spLocks noChangeAspect="1"/>
            </p:cNvSpPr>
            <p:nvPr/>
          </p:nvSpPr>
          <p:spPr>
            <a:xfrm>
              <a:off x="181043" y="3159191"/>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1000" b="1" cap="none" spc="0">
                  <a:ln/>
                  <a:solidFill>
                    <a:schemeClr val="accent3"/>
                  </a:solidFill>
                  <a:effectLst/>
                  <a:latin typeface="Arial" panose="020B0604020202020204" pitchFamily="34" charset="0"/>
                  <a:cs typeface="Arial" panose="020B0604020202020204" pitchFamily="34" charset="0"/>
                </a:rPr>
                <a:t>Why?       </a:t>
              </a:r>
            </a:p>
          </p:txBody>
        </p:sp>
      </p:grpSp>
      <p:grpSp>
        <p:nvGrpSpPr>
          <p:cNvPr id="72" name="Group 71">
            <a:extLst>
              <a:ext uri="{FF2B5EF4-FFF2-40B4-BE49-F238E27FC236}">
                <a16:creationId xmlns:a16="http://schemas.microsoft.com/office/drawing/2014/main" id="{5AE35520-E100-D222-082D-F1554C24CC41}"/>
              </a:ext>
            </a:extLst>
          </p:cNvPr>
          <p:cNvGrpSpPr>
            <a:grpSpLocks noChangeAspect="1"/>
          </p:cNvGrpSpPr>
          <p:nvPr/>
        </p:nvGrpSpPr>
        <p:grpSpPr>
          <a:xfrm>
            <a:off x="3054658" y="3529218"/>
            <a:ext cx="540000" cy="540000"/>
            <a:chOff x="6675327" y="5282252"/>
            <a:chExt cx="1260000" cy="1260000"/>
          </a:xfrm>
        </p:grpSpPr>
        <p:pic>
          <p:nvPicPr>
            <p:cNvPr id="73" name="Picture 72">
              <a:extLst>
                <a:ext uri="{FF2B5EF4-FFF2-40B4-BE49-F238E27FC236}">
                  <a16:creationId xmlns:a16="http://schemas.microsoft.com/office/drawing/2014/main" id="{6BB6801A-03A3-40E6-E5FD-8A5FCC3135E6}"/>
                </a:ext>
              </a:extLst>
            </p:cNvPr>
            <p:cNvPicPr>
              <a:picLocks noChangeAspect="1"/>
            </p:cNvPicPr>
            <p:nvPr/>
          </p:nvPicPr>
          <p:blipFill>
            <a:blip r:embed="rId5"/>
            <a:srcRect l="70571" t="50842" b="1788"/>
            <a:stretch>
              <a:fillRect/>
            </a:stretch>
          </p:blipFill>
          <p:spPr>
            <a:xfrm>
              <a:off x="6732477" y="5373692"/>
              <a:ext cx="1071558" cy="1080000"/>
            </a:xfrm>
            <a:prstGeom prst="ellipse">
              <a:avLst/>
            </a:prstGeom>
          </p:spPr>
        </p:pic>
        <p:sp>
          <p:nvSpPr>
            <p:cNvPr id="74" name="Rectangle 73">
              <a:extLst>
                <a:ext uri="{FF2B5EF4-FFF2-40B4-BE49-F238E27FC236}">
                  <a16:creationId xmlns:a16="http://schemas.microsoft.com/office/drawing/2014/main" id="{CDDFB5EC-975C-7114-B7D2-04B51D7B1A15}"/>
                </a:ext>
              </a:extLst>
            </p:cNvPr>
            <p:cNvSpPr>
              <a:spLocks noChangeAspect="1"/>
            </p:cNvSpPr>
            <p:nvPr/>
          </p:nvSpPr>
          <p:spPr>
            <a:xfrm>
              <a:off x="6675327" y="5282252"/>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1000" b="1" cap="none" spc="0">
                  <a:ln/>
                  <a:solidFill>
                    <a:schemeClr val="accent3"/>
                  </a:solidFill>
                  <a:effectLst/>
                  <a:latin typeface="Arial" panose="020B0604020202020204" pitchFamily="34" charset="0"/>
                  <a:cs typeface="Arial" panose="020B0604020202020204" pitchFamily="34" charset="0"/>
                </a:rPr>
                <a:t>How?       </a:t>
              </a:r>
            </a:p>
          </p:txBody>
        </p:sp>
      </p:grpSp>
      <p:grpSp>
        <p:nvGrpSpPr>
          <p:cNvPr id="14" name="Group 13">
            <a:extLst>
              <a:ext uri="{FF2B5EF4-FFF2-40B4-BE49-F238E27FC236}">
                <a16:creationId xmlns:a16="http://schemas.microsoft.com/office/drawing/2014/main" id="{A76A57A8-7B88-4FBE-0468-7E87DA133700}"/>
              </a:ext>
            </a:extLst>
          </p:cNvPr>
          <p:cNvGrpSpPr/>
          <p:nvPr/>
        </p:nvGrpSpPr>
        <p:grpSpPr>
          <a:xfrm>
            <a:off x="2478542" y="4807798"/>
            <a:ext cx="1035059" cy="690392"/>
            <a:chOff x="2471220" y="4807798"/>
            <a:chExt cx="1035059" cy="690392"/>
          </a:xfrm>
        </p:grpSpPr>
        <p:sp>
          <p:nvSpPr>
            <p:cNvPr id="90" name="Oval 89">
              <a:extLst>
                <a:ext uri="{FF2B5EF4-FFF2-40B4-BE49-F238E27FC236}">
                  <a16:creationId xmlns:a16="http://schemas.microsoft.com/office/drawing/2014/main" id="{99EA683C-6DDA-666E-80B6-B4374847C384}"/>
                </a:ext>
              </a:extLst>
            </p:cNvPr>
            <p:cNvSpPr/>
            <p:nvPr/>
          </p:nvSpPr>
          <p:spPr>
            <a:xfrm>
              <a:off x="2471220" y="4807798"/>
              <a:ext cx="607205" cy="607205"/>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1" name="Graphic 90">
              <a:extLst>
                <a:ext uri="{FF2B5EF4-FFF2-40B4-BE49-F238E27FC236}">
                  <a16:creationId xmlns:a16="http://schemas.microsoft.com/office/drawing/2014/main" id="{9758861A-4E20-B541-75B1-14223B72D21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23329" y="4822066"/>
              <a:ext cx="313280" cy="188771"/>
            </a:xfrm>
            <a:prstGeom prst="rect">
              <a:avLst/>
            </a:prstGeom>
          </p:spPr>
        </p:pic>
        <p:pic>
          <p:nvPicPr>
            <p:cNvPr id="92" name="Graphic 91">
              <a:extLst>
                <a:ext uri="{FF2B5EF4-FFF2-40B4-BE49-F238E27FC236}">
                  <a16:creationId xmlns:a16="http://schemas.microsoft.com/office/drawing/2014/main" id="{8F05007E-37F8-2C1A-4A04-A0F5F4CF407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528552" y="4898328"/>
              <a:ext cx="502834" cy="427739"/>
            </a:xfrm>
            <a:prstGeom prst="rect">
              <a:avLst/>
            </a:prstGeom>
          </p:spPr>
        </p:pic>
        <p:sp>
          <p:nvSpPr>
            <p:cNvPr id="93" name="Oval 92">
              <a:extLst>
                <a:ext uri="{FF2B5EF4-FFF2-40B4-BE49-F238E27FC236}">
                  <a16:creationId xmlns:a16="http://schemas.microsoft.com/office/drawing/2014/main" id="{BE75AB09-35D5-21C8-8608-18040D6C0689}"/>
                </a:ext>
              </a:extLst>
            </p:cNvPr>
            <p:cNvSpPr/>
            <p:nvPr/>
          </p:nvSpPr>
          <p:spPr>
            <a:xfrm>
              <a:off x="2899074" y="4890985"/>
              <a:ext cx="607205" cy="607205"/>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4" name="Graphic 93">
              <a:extLst>
                <a:ext uri="{FF2B5EF4-FFF2-40B4-BE49-F238E27FC236}">
                  <a16:creationId xmlns:a16="http://schemas.microsoft.com/office/drawing/2014/main" id="{672ECCAF-EFB8-2879-C9E8-259127AC5E63}"/>
                </a:ext>
              </a:extLst>
            </p:cNvPr>
            <p:cNvPicPr>
              <a:picLocks noChangeAspect="1"/>
            </p:cNvPicPr>
            <p:nvPr/>
          </p:nvPicPr>
          <p:blipFill>
            <a:blip>
              <a:extLst>
                <a:ext uri="{96DAC541-7B7A-43D3-8B79-37D633B846F1}">
                  <asvg:svgBlip xmlns:asvg="http://schemas.microsoft.com/office/drawing/2016/SVG/main" r:embed="rId8"/>
                </a:ext>
              </a:extLst>
            </a:blip>
            <a:srcRect t="-8908" r="24631" b="1"/>
            <a:stretch>
              <a:fillRect/>
            </a:stretch>
          </p:blipFill>
          <p:spPr>
            <a:xfrm>
              <a:off x="2926611" y="4916452"/>
              <a:ext cx="560569" cy="525541"/>
            </a:xfrm>
            <a:prstGeom prst="ellipse">
              <a:avLst/>
            </a:prstGeom>
          </p:spPr>
        </p:pic>
      </p:grpSp>
      <p:grpSp>
        <p:nvGrpSpPr>
          <p:cNvPr id="95" name="Group 94">
            <a:extLst>
              <a:ext uri="{FF2B5EF4-FFF2-40B4-BE49-F238E27FC236}">
                <a16:creationId xmlns:a16="http://schemas.microsoft.com/office/drawing/2014/main" id="{E21ED148-134B-5989-40B6-5B7EFAC90118}"/>
              </a:ext>
            </a:extLst>
          </p:cNvPr>
          <p:cNvGrpSpPr>
            <a:grpSpLocks noChangeAspect="1"/>
          </p:cNvGrpSpPr>
          <p:nvPr/>
        </p:nvGrpSpPr>
        <p:grpSpPr>
          <a:xfrm>
            <a:off x="1904211" y="4629299"/>
            <a:ext cx="556367" cy="556367"/>
            <a:chOff x="10362056" y="1285098"/>
            <a:chExt cx="1440000" cy="1440000"/>
          </a:xfrm>
        </p:grpSpPr>
        <p:sp>
          <p:nvSpPr>
            <p:cNvPr id="96" name="Oval 95">
              <a:extLst>
                <a:ext uri="{FF2B5EF4-FFF2-40B4-BE49-F238E27FC236}">
                  <a16:creationId xmlns:a16="http://schemas.microsoft.com/office/drawing/2014/main" id="{C9CA3EB5-23B6-8030-7274-22FD9CB843C6}"/>
                </a:ext>
              </a:extLst>
            </p:cNvPr>
            <p:cNvSpPr/>
            <p:nvPr/>
          </p:nvSpPr>
          <p:spPr>
            <a:xfrm>
              <a:off x="10362056" y="1285098"/>
              <a:ext cx="1440000" cy="1440000"/>
            </a:xfrm>
            <a:prstGeom prst="ellipse">
              <a:avLst/>
            </a:prstGeom>
            <a:solidFill>
              <a:schemeClr val="bg1"/>
            </a:solidFill>
            <a:ln>
              <a:solidFill>
                <a:srgbClr val="005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7" name="Graphic 96">
              <a:extLst>
                <a:ext uri="{FF2B5EF4-FFF2-40B4-BE49-F238E27FC236}">
                  <a16:creationId xmlns:a16="http://schemas.microsoft.com/office/drawing/2014/main" id="{6F151B8A-9628-1363-00CF-9AB92F8E1D2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44436" y="1394594"/>
              <a:ext cx="504967" cy="1188000"/>
            </a:xfrm>
            <a:prstGeom prst="rect">
              <a:avLst/>
            </a:prstGeom>
          </p:spPr>
        </p:pic>
      </p:grpSp>
      <p:grpSp>
        <p:nvGrpSpPr>
          <p:cNvPr id="13" name="Group 12">
            <a:extLst>
              <a:ext uri="{FF2B5EF4-FFF2-40B4-BE49-F238E27FC236}">
                <a16:creationId xmlns:a16="http://schemas.microsoft.com/office/drawing/2014/main" id="{DC103481-52C4-8A73-C069-DD6295E02599}"/>
              </a:ext>
            </a:extLst>
          </p:cNvPr>
          <p:cNvGrpSpPr/>
          <p:nvPr/>
        </p:nvGrpSpPr>
        <p:grpSpPr>
          <a:xfrm>
            <a:off x="780102" y="4807798"/>
            <a:ext cx="1089657" cy="671802"/>
            <a:chOff x="780102" y="4807798"/>
            <a:chExt cx="1089657" cy="671802"/>
          </a:xfrm>
        </p:grpSpPr>
        <p:sp>
          <p:nvSpPr>
            <p:cNvPr id="77" name="Oval 76">
              <a:extLst>
                <a:ext uri="{FF2B5EF4-FFF2-40B4-BE49-F238E27FC236}">
                  <a16:creationId xmlns:a16="http://schemas.microsoft.com/office/drawing/2014/main" id="{A471D992-B2D5-91B5-F9D9-D636E9C010FD}"/>
                </a:ext>
              </a:extLst>
            </p:cNvPr>
            <p:cNvSpPr>
              <a:spLocks noChangeAspect="1"/>
            </p:cNvSpPr>
            <p:nvPr/>
          </p:nvSpPr>
          <p:spPr>
            <a:xfrm>
              <a:off x="780102" y="4807798"/>
              <a:ext cx="588615" cy="588615"/>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9" name="Graphic 78">
              <a:extLst>
                <a:ext uri="{FF2B5EF4-FFF2-40B4-BE49-F238E27FC236}">
                  <a16:creationId xmlns:a16="http://schemas.microsoft.com/office/drawing/2014/main" id="{129A0538-D9CA-D033-BD8B-CDF8D0E707F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16961" y="4829932"/>
              <a:ext cx="194464" cy="194464"/>
            </a:xfrm>
            <a:prstGeom prst="rect">
              <a:avLst/>
            </a:prstGeom>
          </p:spPr>
        </p:pic>
        <p:pic>
          <p:nvPicPr>
            <p:cNvPr id="82" name="Graphic 81">
              <a:extLst>
                <a:ext uri="{FF2B5EF4-FFF2-40B4-BE49-F238E27FC236}">
                  <a16:creationId xmlns:a16="http://schemas.microsoft.com/office/drawing/2014/main" id="{C5B2755D-2684-3433-6AF6-74D24A52498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51910" y="4927164"/>
              <a:ext cx="423130" cy="419275"/>
            </a:xfrm>
            <a:prstGeom prst="rect">
              <a:avLst/>
            </a:prstGeom>
          </p:spPr>
        </p:pic>
        <p:sp>
          <p:nvSpPr>
            <p:cNvPr id="76" name="Oval 75">
              <a:extLst>
                <a:ext uri="{FF2B5EF4-FFF2-40B4-BE49-F238E27FC236}">
                  <a16:creationId xmlns:a16="http://schemas.microsoft.com/office/drawing/2014/main" id="{F1101139-628C-DC4E-1109-7E1BA8BEE71D}"/>
                </a:ext>
              </a:extLst>
            </p:cNvPr>
            <p:cNvSpPr>
              <a:spLocks noChangeAspect="1"/>
            </p:cNvSpPr>
            <p:nvPr/>
          </p:nvSpPr>
          <p:spPr>
            <a:xfrm>
              <a:off x="1226139" y="4890985"/>
              <a:ext cx="588615" cy="588615"/>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78" name="Group 77">
              <a:extLst>
                <a:ext uri="{FF2B5EF4-FFF2-40B4-BE49-F238E27FC236}">
                  <a16:creationId xmlns:a16="http://schemas.microsoft.com/office/drawing/2014/main" id="{9BBDAEC7-A715-CA87-AD1C-C08A309433DB}"/>
                </a:ext>
              </a:extLst>
            </p:cNvPr>
            <p:cNvGrpSpPr>
              <a:grpSpLocks noChangeAspect="1"/>
            </p:cNvGrpSpPr>
            <p:nvPr/>
          </p:nvGrpSpPr>
          <p:grpSpPr>
            <a:xfrm>
              <a:off x="1289754" y="4913756"/>
              <a:ext cx="491616" cy="493034"/>
              <a:chOff x="10765732" y="1953082"/>
              <a:chExt cx="1202699" cy="1206168"/>
            </a:xfrm>
          </p:grpSpPr>
          <p:pic>
            <p:nvPicPr>
              <p:cNvPr id="85" name="Graphic 84">
                <a:extLst>
                  <a:ext uri="{FF2B5EF4-FFF2-40B4-BE49-F238E27FC236}">
                    <a16:creationId xmlns:a16="http://schemas.microsoft.com/office/drawing/2014/main" id="{65E71F54-944E-1EFC-60FA-7246DC2EDB5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0765732" y="2433135"/>
                <a:ext cx="764364" cy="664664"/>
              </a:xfrm>
              <a:prstGeom prst="rect">
                <a:avLst/>
              </a:prstGeom>
            </p:spPr>
          </p:pic>
          <p:pic>
            <p:nvPicPr>
              <p:cNvPr id="86" name="Graphic 85">
                <a:extLst>
                  <a:ext uri="{FF2B5EF4-FFF2-40B4-BE49-F238E27FC236}">
                    <a16:creationId xmlns:a16="http://schemas.microsoft.com/office/drawing/2014/main" id="{6B5E9032-8935-637B-CCBE-96F5899F6169}"/>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flipH="1">
                <a:off x="11447072" y="2737640"/>
                <a:ext cx="361380" cy="421610"/>
              </a:xfrm>
              <a:prstGeom prst="rect">
                <a:avLst/>
              </a:prstGeom>
            </p:spPr>
          </p:pic>
          <p:pic>
            <p:nvPicPr>
              <p:cNvPr id="87" name="Graphic 86">
                <a:extLst>
                  <a:ext uri="{FF2B5EF4-FFF2-40B4-BE49-F238E27FC236}">
                    <a16:creationId xmlns:a16="http://schemas.microsoft.com/office/drawing/2014/main" id="{284DC5E7-986E-0930-AE8E-5D557266E03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flipH="1">
                <a:off x="11709716" y="2498747"/>
                <a:ext cx="258715" cy="421610"/>
              </a:xfrm>
              <a:prstGeom prst="rect">
                <a:avLst/>
              </a:prstGeom>
            </p:spPr>
          </p:pic>
          <p:pic>
            <p:nvPicPr>
              <p:cNvPr id="88" name="Graphic 87">
                <a:extLst>
                  <a:ext uri="{FF2B5EF4-FFF2-40B4-BE49-F238E27FC236}">
                    <a16:creationId xmlns:a16="http://schemas.microsoft.com/office/drawing/2014/main" id="{FD8F150F-A10F-C75C-CCEE-C33CA763BE0D}"/>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1136722" y="1953082"/>
                <a:ext cx="455166" cy="615534"/>
              </a:xfrm>
              <a:prstGeom prst="rect">
                <a:avLst/>
              </a:prstGeom>
            </p:spPr>
          </p:pic>
        </p:grpSp>
        <p:grpSp>
          <p:nvGrpSpPr>
            <p:cNvPr id="81" name="Group 80">
              <a:extLst>
                <a:ext uri="{FF2B5EF4-FFF2-40B4-BE49-F238E27FC236}">
                  <a16:creationId xmlns:a16="http://schemas.microsoft.com/office/drawing/2014/main" id="{C259ECE1-F8C4-711B-FD3B-AA7C63DAD9C2}"/>
                </a:ext>
              </a:extLst>
            </p:cNvPr>
            <p:cNvGrpSpPr>
              <a:grpSpLocks noChangeAspect="1"/>
            </p:cNvGrpSpPr>
            <p:nvPr/>
          </p:nvGrpSpPr>
          <p:grpSpPr>
            <a:xfrm>
              <a:off x="1632469" y="4870264"/>
              <a:ext cx="237290" cy="237290"/>
              <a:chOff x="11258562" y="1312735"/>
              <a:chExt cx="580512" cy="580512"/>
            </a:xfrm>
          </p:grpSpPr>
          <p:sp>
            <p:nvSpPr>
              <p:cNvPr id="83" name="Oval 82">
                <a:extLst>
                  <a:ext uri="{FF2B5EF4-FFF2-40B4-BE49-F238E27FC236}">
                    <a16:creationId xmlns:a16="http://schemas.microsoft.com/office/drawing/2014/main" id="{EEDFF4BD-F5D3-6105-8277-A2EE0357C0A0}"/>
                  </a:ext>
                </a:extLst>
              </p:cNvPr>
              <p:cNvSpPr>
                <a:spLocks noChangeAspect="1"/>
              </p:cNvSpPr>
              <p:nvPr/>
            </p:nvSpPr>
            <p:spPr>
              <a:xfrm>
                <a:off x="11258562" y="1312735"/>
                <a:ext cx="580512" cy="580512"/>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4" name="Graphic 83">
                <a:extLst>
                  <a:ext uri="{FF2B5EF4-FFF2-40B4-BE49-F238E27FC236}">
                    <a16:creationId xmlns:a16="http://schemas.microsoft.com/office/drawing/2014/main" id="{0569F890-2BC9-0CAA-3518-82E9FD6046D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1386818" y="1420222"/>
                <a:ext cx="324000" cy="365539"/>
              </a:xfrm>
              <a:prstGeom prst="rect">
                <a:avLst/>
              </a:prstGeom>
            </p:spPr>
          </p:pic>
        </p:grpSp>
      </p:grpSp>
    </p:spTree>
    <p:extLst>
      <p:ext uri="{BB962C8B-B14F-4D97-AF65-F5344CB8AC3E}">
        <p14:creationId xmlns:p14="http://schemas.microsoft.com/office/powerpoint/2010/main" val="2819321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D3261-C431-596A-2F3B-5738C6388274}"/>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E8ABFBEE-6630-6308-A217-644C04FB0A8C}"/>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CC3C13DE-C38E-F2A8-7A92-ED2E5B0A6D58}"/>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553C22D4-0D7A-55DA-3C33-8887C93C6907}"/>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36CB92F6-4DF1-C7CE-19C5-6AEA68486A37}"/>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Adherence Clubs Definition</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F791655-D022-7DEB-0181-EA233E5D1AA2}"/>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1" name="Group 10">
            <a:extLst>
              <a:ext uri="{FF2B5EF4-FFF2-40B4-BE49-F238E27FC236}">
                <a16:creationId xmlns:a16="http://schemas.microsoft.com/office/drawing/2014/main" id="{3902D90B-4F92-A0D2-0C79-E48CCB043E63}"/>
              </a:ext>
            </a:extLst>
          </p:cNvPr>
          <p:cNvGrpSpPr/>
          <p:nvPr/>
        </p:nvGrpSpPr>
        <p:grpSpPr>
          <a:xfrm>
            <a:off x="9561093" y="4044456"/>
            <a:ext cx="2630906" cy="1605554"/>
            <a:chOff x="9561093" y="4044456"/>
            <a:chExt cx="2630906" cy="1605554"/>
          </a:xfrm>
        </p:grpSpPr>
        <p:pic>
          <p:nvPicPr>
            <p:cNvPr id="10" name="Picture 9" descr="A colorful squares with icons&#10;&#10;AI-generated content may be incorrect.">
              <a:extLst>
                <a:ext uri="{FF2B5EF4-FFF2-40B4-BE49-F238E27FC236}">
                  <a16:creationId xmlns:a16="http://schemas.microsoft.com/office/drawing/2014/main" id="{32FEE1A2-9635-F263-1073-866F55D22A64}"/>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6" name="Rectangle 5">
              <a:extLst>
                <a:ext uri="{FF2B5EF4-FFF2-40B4-BE49-F238E27FC236}">
                  <a16:creationId xmlns:a16="http://schemas.microsoft.com/office/drawing/2014/main" id="{185BC166-1A01-7716-3947-416C528B9949}"/>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8675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 with colorful speech bubbles&#10;&#10;AI-generated content may be incorrect.">
            <a:extLst>
              <a:ext uri="{FF2B5EF4-FFF2-40B4-BE49-F238E27FC236}">
                <a16:creationId xmlns:a16="http://schemas.microsoft.com/office/drawing/2014/main" id="{5F40AEE7-EA77-C7CB-9F15-E0BABF583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876" y="1813949"/>
            <a:ext cx="6049718" cy="3680955"/>
          </a:xfrm>
          <a:prstGeom prst="rect">
            <a:avLst/>
          </a:prstGeom>
        </p:spPr>
      </p:pic>
      <p:sp>
        <p:nvSpPr>
          <p:cNvPr id="2" name="Title 1">
            <a:extLst>
              <a:ext uri="{FF2B5EF4-FFF2-40B4-BE49-F238E27FC236}">
                <a16:creationId xmlns:a16="http://schemas.microsoft.com/office/drawing/2014/main" id="{76779854-2ECA-8ED1-87D0-C736A867D0C2}"/>
              </a:ext>
            </a:extLst>
          </p:cNvPr>
          <p:cNvSpPr>
            <a:spLocks noGrp="1"/>
          </p:cNvSpPr>
          <p:nvPr>
            <p:ph type="title"/>
          </p:nvPr>
        </p:nvSpPr>
        <p:spPr/>
        <p:txBody>
          <a:bodyPr/>
          <a:lstStyle/>
          <a:p>
            <a:r>
              <a:rPr lang="en-ZA"/>
              <a:t>Group Activity: Description of an Adherence Club</a:t>
            </a:r>
          </a:p>
        </p:txBody>
      </p:sp>
      <p:sp>
        <p:nvSpPr>
          <p:cNvPr id="3" name="Content Placeholder 2">
            <a:extLst>
              <a:ext uri="{FF2B5EF4-FFF2-40B4-BE49-F238E27FC236}">
                <a16:creationId xmlns:a16="http://schemas.microsoft.com/office/drawing/2014/main" id="{DE4B0BC1-5822-7D6C-F9E2-A865BE1D225E}"/>
              </a:ext>
            </a:extLst>
          </p:cNvPr>
          <p:cNvSpPr>
            <a:spLocks noGrp="1"/>
          </p:cNvSpPr>
          <p:nvPr>
            <p:ph idx="1"/>
          </p:nvPr>
        </p:nvSpPr>
        <p:spPr>
          <a:xfrm>
            <a:off x="609601" y="1929610"/>
            <a:ext cx="5660570" cy="3105196"/>
          </a:xfrm>
        </p:spPr>
        <p:txBody>
          <a:bodyPr/>
          <a:lstStyle/>
          <a:p>
            <a:pPr>
              <a:spcBef>
                <a:spcPts val="1800"/>
              </a:spcBef>
            </a:pPr>
            <a:r>
              <a:rPr lang="en-US" sz="2400"/>
              <a:t>Describe what you know about clubs from your past.</a:t>
            </a:r>
            <a:endParaRPr lang="en-ZA" sz="2400"/>
          </a:p>
          <a:p>
            <a:pPr>
              <a:spcBef>
                <a:spcPts val="1800"/>
              </a:spcBef>
            </a:pPr>
            <a:r>
              <a:rPr lang="en-US" sz="2400"/>
              <a:t>What are the common things that bring people together in a club</a:t>
            </a:r>
            <a:r>
              <a:rPr lang="en-ZA" sz="2400"/>
              <a:t>?</a:t>
            </a:r>
          </a:p>
        </p:txBody>
      </p:sp>
      <p:sp>
        <p:nvSpPr>
          <p:cNvPr id="4" name="Slide Number Placeholder 3">
            <a:extLst>
              <a:ext uri="{FF2B5EF4-FFF2-40B4-BE49-F238E27FC236}">
                <a16:creationId xmlns:a16="http://schemas.microsoft.com/office/drawing/2014/main" id="{ED0F5733-5ACA-EDCC-A79E-4F8AA48A0F1A}"/>
              </a:ext>
            </a:extLst>
          </p:cNvPr>
          <p:cNvSpPr>
            <a:spLocks noGrp="1"/>
          </p:cNvSpPr>
          <p:nvPr>
            <p:ph type="sldNum" sz="quarter" idx="12"/>
          </p:nvPr>
        </p:nvSpPr>
        <p:spPr/>
        <p:txBody>
          <a:bodyPr/>
          <a:lstStyle/>
          <a:p>
            <a:fld id="{C7CC47C4-3C86-4469-BEE5-35560A3665EF}" type="slidenum">
              <a:rPr lang="en-ZA" altLang="en-US" smtClean="0"/>
              <a:pPr/>
              <a:t>16</a:t>
            </a:fld>
            <a:endParaRPr lang="en-ZA" altLang="en-US"/>
          </a:p>
        </p:txBody>
      </p:sp>
    </p:spTree>
    <p:extLst>
      <p:ext uri="{BB962C8B-B14F-4D97-AF65-F5344CB8AC3E}">
        <p14:creationId xmlns:p14="http://schemas.microsoft.com/office/powerpoint/2010/main" val="1486187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1B5C-D283-0D71-2F48-E9B47523C668}"/>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A204EA0A-5598-6D12-61A2-96086DA1EC1F}"/>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7" name="Slide Number Placeholder 5">
            <a:extLst>
              <a:ext uri="{FF2B5EF4-FFF2-40B4-BE49-F238E27FC236}">
                <a16:creationId xmlns:a16="http://schemas.microsoft.com/office/drawing/2014/main" id="{EE0A1851-0173-9977-EA45-4F31469CE833}"/>
              </a:ext>
            </a:extLst>
          </p:cNvPr>
          <p:cNvSpPr>
            <a:spLocks noGrp="1"/>
          </p:cNvSpPr>
          <p:nvPr>
            <p:ph type="sldNum" sz="quarter" idx="4"/>
          </p:nvPr>
        </p:nvSpPr>
        <p:spPr>
          <a:xfrm>
            <a:off x="9448800" y="6435748"/>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17</a:t>
            </a:fld>
            <a:endParaRPr lang="en-ZA"/>
          </a:p>
        </p:txBody>
      </p:sp>
      <p:sp>
        <p:nvSpPr>
          <p:cNvPr id="2" name="Title 1">
            <a:extLst>
              <a:ext uri="{FF2B5EF4-FFF2-40B4-BE49-F238E27FC236}">
                <a16:creationId xmlns:a16="http://schemas.microsoft.com/office/drawing/2014/main" id="{5112ADDE-801E-93D5-804A-7C4D5ABE403B}"/>
              </a:ext>
            </a:extLst>
          </p:cNvPr>
          <p:cNvSpPr>
            <a:spLocks noGrp="1"/>
          </p:cNvSpPr>
          <p:nvPr>
            <p:ph type="title"/>
          </p:nvPr>
        </p:nvSpPr>
        <p:spPr/>
        <p:txBody>
          <a:bodyPr>
            <a:normAutofit/>
          </a:bodyPr>
          <a:lstStyle/>
          <a:p>
            <a:r>
              <a:rPr lang="en-GB" sz="3200"/>
              <a:t>Adherence Clubs - Description</a:t>
            </a:r>
            <a:endParaRPr lang="en-ZA" sz="3200"/>
          </a:p>
        </p:txBody>
      </p:sp>
      <p:grpSp>
        <p:nvGrpSpPr>
          <p:cNvPr id="1032" name="Group 1031">
            <a:extLst>
              <a:ext uri="{FF2B5EF4-FFF2-40B4-BE49-F238E27FC236}">
                <a16:creationId xmlns:a16="http://schemas.microsoft.com/office/drawing/2014/main" id="{5E48DF98-80A6-DEE3-DE88-E81F4332EE78}"/>
              </a:ext>
            </a:extLst>
          </p:cNvPr>
          <p:cNvGrpSpPr/>
          <p:nvPr/>
        </p:nvGrpSpPr>
        <p:grpSpPr>
          <a:xfrm>
            <a:off x="4664450" y="2688540"/>
            <a:ext cx="2411626" cy="2411626"/>
            <a:chOff x="4612392" y="1933746"/>
            <a:chExt cx="2411626" cy="2411626"/>
          </a:xfrm>
        </p:grpSpPr>
        <p:pic>
          <p:nvPicPr>
            <p:cNvPr id="5" name="Picture 4">
              <a:extLst>
                <a:ext uri="{FF2B5EF4-FFF2-40B4-BE49-F238E27FC236}">
                  <a16:creationId xmlns:a16="http://schemas.microsoft.com/office/drawing/2014/main" id="{9ED3280E-A9B4-CA84-8F98-73692D3B245F}"/>
                </a:ext>
              </a:extLst>
            </p:cNvPr>
            <p:cNvPicPr>
              <a:picLocks noChangeAspect="1"/>
            </p:cNvPicPr>
            <p:nvPr/>
          </p:nvPicPr>
          <p:blipFill>
            <a:blip r:embed="rId3"/>
            <a:srcRect l="302" r="4898" b="1492"/>
            <a:stretch>
              <a:fillRect/>
            </a:stretch>
          </p:blipFill>
          <p:spPr>
            <a:xfrm>
              <a:off x="4735518" y="2098772"/>
              <a:ext cx="2160000" cy="2153201"/>
            </a:xfrm>
            <a:prstGeom prst="ellipse">
              <a:avLst/>
            </a:prstGeom>
          </p:spPr>
        </p:pic>
        <p:sp>
          <p:nvSpPr>
            <p:cNvPr id="17" name="Rectangle 16">
              <a:extLst>
                <a:ext uri="{FF2B5EF4-FFF2-40B4-BE49-F238E27FC236}">
                  <a16:creationId xmlns:a16="http://schemas.microsoft.com/office/drawing/2014/main" id="{F719891E-301B-2536-3CF3-7194A511756E}"/>
                </a:ext>
              </a:extLst>
            </p:cNvPr>
            <p:cNvSpPr>
              <a:spLocks noChangeAspect="1"/>
            </p:cNvSpPr>
            <p:nvPr/>
          </p:nvSpPr>
          <p:spPr>
            <a:xfrm>
              <a:off x="4612392" y="1933746"/>
              <a:ext cx="2411626" cy="2411626"/>
            </a:xfrm>
            <a:prstGeom prst="rect">
              <a:avLst/>
            </a:prstGeom>
            <a:noFill/>
          </p:spPr>
          <p:txBody>
            <a:bodyPr wrap="none" lIns="91440" tIns="45720" rIns="91440" bIns="45720">
              <a:prstTxWarp prst="textArchUp">
                <a:avLst>
                  <a:gd name="adj" fmla="val 10857768"/>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a:ln/>
                  <a:solidFill>
                    <a:srgbClr val="F58221"/>
                  </a:solidFill>
                  <a:latin typeface="Arial" panose="020B0604020202020204" pitchFamily="34" charset="0"/>
                  <a:cs typeface="Arial" panose="020B0604020202020204" pitchFamily="34" charset="0"/>
                </a:rPr>
                <a:t>Adherence Clubs</a:t>
              </a:r>
            </a:p>
          </p:txBody>
        </p:sp>
      </p:grpSp>
      <p:sp>
        <p:nvSpPr>
          <p:cNvPr id="35" name="Content Placeholder 2">
            <a:extLst>
              <a:ext uri="{FF2B5EF4-FFF2-40B4-BE49-F238E27FC236}">
                <a16:creationId xmlns:a16="http://schemas.microsoft.com/office/drawing/2014/main" id="{493C00F3-2057-A8DD-46F3-0E99860E008E}"/>
              </a:ext>
            </a:extLst>
          </p:cNvPr>
          <p:cNvSpPr txBox="1">
            <a:spLocks/>
          </p:cNvSpPr>
          <p:nvPr/>
        </p:nvSpPr>
        <p:spPr>
          <a:xfrm>
            <a:off x="8040703" y="1862843"/>
            <a:ext cx="3888000" cy="1794757"/>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48000">
              <a:lnSpc>
                <a:spcPct val="100000"/>
              </a:lnSpc>
              <a:spcBef>
                <a:spcPts val="0"/>
              </a:spcBef>
              <a:buFont typeface="Arial" panose="020B0604020202020204" pitchFamily="34" charset="0"/>
              <a:buNone/>
            </a:pPr>
            <a:endParaRPr lang="en-ZA" sz="1800"/>
          </a:p>
        </p:txBody>
      </p:sp>
      <p:sp>
        <p:nvSpPr>
          <p:cNvPr id="25" name="Content Placeholder 2">
            <a:extLst>
              <a:ext uri="{FF2B5EF4-FFF2-40B4-BE49-F238E27FC236}">
                <a16:creationId xmlns:a16="http://schemas.microsoft.com/office/drawing/2014/main" id="{FACCD8B6-1787-8715-31B7-E943C6187772}"/>
              </a:ext>
            </a:extLst>
          </p:cNvPr>
          <p:cNvSpPr txBox="1">
            <a:spLocks/>
          </p:cNvSpPr>
          <p:nvPr/>
        </p:nvSpPr>
        <p:spPr>
          <a:xfrm>
            <a:off x="1118354" y="1499658"/>
            <a:ext cx="3798013" cy="1358020"/>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80975">
              <a:spcBef>
                <a:spcPts val="0"/>
              </a:spcBef>
              <a:buFont typeface="Arial" panose="020B0604020202020204" pitchFamily="34" charset="0"/>
              <a:buNone/>
            </a:pPr>
            <a:r>
              <a:rPr lang="en-GB" sz="1700"/>
              <a:t>Adherence Clubs (ACs) are an</a:t>
            </a:r>
            <a:br>
              <a:rPr lang="en-GB" sz="1700"/>
            </a:br>
            <a:r>
              <a:rPr lang="en-GB" sz="1700"/>
              <a:t>    intervention wherein patients </a:t>
            </a:r>
            <a:br>
              <a:rPr lang="en-GB" sz="1700"/>
            </a:br>
            <a:r>
              <a:rPr lang="en-GB" sz="1700"/>
              <a:t>   who are stable on chronic</a:t>
            </a:r>
            <a:br>
              <a:rPr lang="en-GB" sz="1700"/>
            </a:br>
            <a:r>
              <a:rPr lang="en-GB" sz="1700"/>
              <a:t>treatment meet as a group.</a:t>
            </a:r>
            <a:endParaRPr lang="en-ZA" sz="1700"/>
          </a:p>
        </p:txBody>
      </p:sp>
      <p:grpSp>
        <p:nvGrpSpPr>
          <p:cNvPr id="6" name="Group 5">
            <a:extLst>
              <a:ext uri="{FF2B5EF4-FFF2-40B4-BE49-F238E27FC236}">
                <a16:creationId xmlns:a16="http://schemas.microsoft.com/office/drawing/2014/main" id="{FFF069BB-27CB-E4AF-2A34-1A01234DA698}"/>
              </a:ext>
            </a:extLst>
          </p:cNvPr>
          <p:cNvGrpSpPr/>
          <p:nvPr/>
        </p:nvGrpSpPr>
        <p:grpSpPr>
          <a:xfrm>
            <a:off x="194882" y="1385988"/>
            <a:ext cx="1260000" cy="1260000"/>
            <a:chOff x="194882" y="1385988"/>
            <a:chExt cx="1260000" cy="1260000"/>
          </a:xfrm>
        </p:grpSpPr>
        <p:pic>
          <p:nvPicPr>
            <p:cNvPr id="21" name="Picture 20">
              <a:extLst>
                <a:ext uri="{FF2B5EF4-FFF2-40B4-BE49-F238E27FC236}">
                  <a16:creationId xmlns:a16="http://schemas.microsoft.com/office/drawing/2014/main" id="{4EBF4728-5ACE-2353-75EF-3BBE1B7CF6BB}"/>
                </a:ext>
              </a:extLst>
            </p:cNvPr>
            <p:cNvPicPr>
              <a:picLocks noChangeAspect="1"/>
            </p:cNvPicPr>
            <p:nvPr/>
          </p:nvPicPr>
          <p:blipFill>
            <a:blip r:embed="rId4"/>
            <a:srcRect l="35275" t="2097" r="35296" b="50532"/>
            <a:stretch>
              <a:fillRect/>
            </a:stretch>
          </p:blipFill>
          <p:spPr>
            <a:xfrm>
              <a:off x="289104" y="1475988"/>
              <a:ext cx="1071557" cy="1080000"/>
            </a:xfrm>
            <a:prstGeom prst="ellipse">
              <a:avLst/>
            </a:prstGeom>
          </p:spPr>
        </p:pic>
        <p:sp>
          <p:nvSpPr>
            <p:cNvPr id="38" name="Rectangle 37">
              <a:extLst>
                <a:ext uri="{FF2B5EF4-FFF2-40B4-BE49-F238E27FC236}">
                  <a16:creationId xmlns:a16="http://schemas.microsoft.com/office/drawing/2014/main" id="{853F5B24-5613-3FAD-9589-B19D5A19A4EB}"/>
                </a:ext>
              </a:extLst>
            </p:cNvPr>
            <p:cNvSpPr>
              <a:spLocks noChangeAspect="1"/>
            </p:cNvSpPr>
            <p:nvPr/>
          </p:nvSpPr>
          <p:spPr>
            <a:xfrm>
              <a:off x="194882" y="1385988"/>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2000" b="1" cap="none" spc="0">
                  <a:ln/>
                  <a:solidFill>
                    <a:schemeClr val="accent3"/>
                  </a:solidFill>
                  <a:effectLst/>
                  <a:latin typeface="Arial" panose="020B0604020202020204" pitchFamily="34" charset="0"/>
                  <a:cs typeface="Arial" panose="020B0604020202020204" pitchFamily="34" charset="0"/>
                </a:rPr>
                <a:t>What?       </a:t>
              </a:r>
            </a:p>
          </p:txBody>
        </p:sp>
      </p:grpSp>
      <p:sp>
        <p:nvSpPr>
          <p:cNvPr id="42" name="Content Placeholder 2">
            <a:extLst>
              <a:ext uri="{FF2B5EF4-FFF2-40B4-BE49-F238E27FC236}">
                <a16:creationId xmlns:a16="http://schemas.microsoft.com/office/drawing/2014/main" id="{C9E8F8AA-75E7-EBCC-A058-D834C13D75D9}"/>
              </a:ext>
            </a:extLst>
          </p:cNvPr>
          <p:cNvSpPr txBox="1">
            <a:spLocks/>
          </p:cNvSpPr>
          <p:nvPr/>
        </p:nvSpPr>
        <p:spPr>
          <a:xfrm>
            <a:off x="576449" y="-1733124"/>
            <a:ext cx="4040195" cy="1794757"/>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48000">
              <a:lnSpc>
                <a:spcPct val="100000"/>
              </a:lnSpc>
              <a:spcBef>
                <a:spcPts val="0"/>
              </a:spcBef>
              <a:buFont typeface="Arial" panose="020B0604020202020204" pitchFamily="34" charset="0"/>
              <a:buNone/>
            </a:pPr>
            <a:endParaRPr lang="en-ZA" sz="1800"/>
          </a:p>
        </p:txBody>
      </p:sp>
      <p:grpSp>
        <p:nvGrpSpPr>
          <p:cNvPr id="41" name="Group 40">
            <a:extLst>
              <a:ext uri="{FF2B5EF4-FFF2-40B4-BE49-F238E27FC236}">
                <a16:creationId xmlns:a16="http://schemas.microsoft.com/office/drawing/2014/main" id="{3E079F6D-3357-B59E-7B9B-CE015FBA3A22}"/>
              </a:ext>
            </a:extLst>
          </p:cNvPr>
          <p:cNvGrpSpPr/>
          <p:nvPr/>
        </p:nvGrpSpPr>
        <p:grpSpPr>
          <a:xfrm>
            <a:off x="6786392" y="1385988"/>
            <a:ext cx="1260000" cy="1260000"/>
            <a:chOff x="275595" y="1219043"/>
            <a:chExt cx="1260000" cy="1260000"/>
          </a:xfrm>
        </p:grpSpPr>
        <p:pic>
          <p:nvPicPr>
            <p:cNvPr id="19" name="Picture 18">
              <a:extLst>
                <a:ext uri="{FF2B5EF4-FFF2-40B4-BE49-F238E27FC236}">
                  <a16:creationId xmlns:a16="http://schemas.microsoft.com/office/drawing/2014/main" id="{E5EDC07C-E27F-0875-BDF4-46B51B9C3908}"/>
                </a:ext>
              </a:extLst>
            </p:cNvPr>
            <p:cNvPicPr>
              <a:picLocks noChangeAspect="1"/>
            </p:cNvPicPr>
            <p:nvPr/>
          </p:nvPicPr>
          <p:blipFill>
            <a:blip r:embed="rId4"/>
            <a:srcRect l="598" t="2097" r="69974" b="50532"/>
            <a:stretch>
              <a:fillRect/>
            </a:stretch>
          </p:blipFill>
          <p:spPr>
            <a:xfrm>
              <a:off x="369817" y="1309043"/>
              <a:ext cx="1071557" cy="1080000"/>
            </a:xfrm>
            <a:prstGeom prst="ellipse">
              <a:avLst/>
            </a:prstGeom>
          </p:spPr>
        </p:pic>
        <p:sp>
          <p:nvSpPr>
            <p:cNvPr id="37" name="Rectangle 36">
              <a:extLst>
                <a:ext uri="{FF2B5EF4-FFF2-40B4-BE49-F238E27FC236}">
                  <a16:creationId xmlns:a16="http://schemas.microsoft.com/office/drawing/2014/main" id="{801B1EDF-2D94-1624-B76E-67928F6B3A21}"/>
                </a:ext>
              </a:extLst>
            </p:cNvPr>
            <p:cNvSpPr>
              <a:spLocks noChangeAspect="1"/>
            </p:cNvSpPr>
            <p:nvPr/>
          </p:nvSpPr>
          <p:spPr>
            <a:xfrm>
              <a:off x="275595" y="1219043"/>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2000" b="1" cap="none" spc="0">
                  <a:ln/>
                  <a:solidFill>
                    <a:schemeClr val="accent3"/>
                  </a:solidFill>
                  <a:effectLst/>
                  <a:latin typeface="Arial" panose="020B0604020202020204" pitchFamily="34" charset="0"/>
                  <a:cs typeface="Arial" panose="020B0604020202020204" pitchFamily="34" charset="0"/>
                </a:rPr>
                <a:t>Who?       </a:t>
              </a:r>
            </a:p>
          </p:txBody>
        </p:sp>
      </p:grpSp>
      <p:sp>
        <p:nvSpPr>
          <p:cNvPr id="43" name="Content Placeholder 2">
            <a:extLst>
              <a:ext uri="{FF2B5EF4-FFF2-40B4-BE49-F238E27FC236}">
                <a16:creationId xmlns:a16="http://schemas.microsoft.com/office/drawing/2014/main" id="{B7E9AF26-EF91-8BB0-1AFF-1419B4A746AE}"/>
              </a:ext>
            </a:extLst>
          </p:cNvPr>
          <p:cNvSpPr txBox="1">
            <a:spLocks/>
          </p:cNvSpPr>
          <p:nvPr/>
        </p:nvSpPr>
        <p:spPr>
          <a:xfrm>
            <a:off x="7493459" y="1551688"/>
            <a:ext cx="4565633" cy="1342931"/>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540000">
              <a:spcBef>
                <a:spcPts val="0"/>
              </a:spcBef>
              <a:buFont typeface="Arial" panose="020B0604020202020204" pitchFamily="34" charset="0"/>
              <a:buNone/>
            </a:pPr>
            <a:r>
              <a:rPr lang="en-GB" sz="1700"/>
              <a:t>AC members are from the same</a:t>
            </a:r>
            <a:br>
              <a:rPr lang="en-GB" sz="1700"/>
            </a:br>
            <a:r>
              <a:rPr lang="en-GB" sz="1700"/>
              <a:t>        geographical area. May sometimes</a:t>
            </a:r>
            <a:br>
              <a:rPr lang="en-GB" sz="1700"/>
            </a:br>
            <a:r>
              <a:rPr lang="en-GB" sz="1700"/>
              <a:t>      be a specific sub-population of patients:      </a:t>
            </a:r>
            <a:r>
              <a:rPr lang="en-GB" sz="1600">
                <a:solidFill>
                  <a:schemeClr val="tx1">
                    <a:lumMod val="75000"/>
                    <a:lumOff val="25000"/>
                  </a:schemeClr>
                </a:solidFill>
              </a:rPr>
              <a:t>                 </a:t>
            </a:r>
            <a:r>
              <a:rPr lang="en-GB" sz="1700">
                <a:solidFill>
                  <a:schemeClr val="tx1">
                    <a:lumMod val="75000"/>
                    <a:lumOff val="25000"/>
                  </a:schemeClr>
                </a:solidFill>
              </a:rPr>
              <a:t>e.g. Adolescents, Men, Postnatal women</a:t>
            </a:r>
            <a:r>
              <a:rPr lang="en-GB" sz="1700"/>
              <a:t>.</a:t>
            </a:r>
            <a:br>
              <a:rPr lang="en-GB" sz="1700"/>
            </a:br>
            <a:endParaRPr lang="en-GB" sz="1700"/>
          </a:p>
        </p:txBody>
      </p:sp>
      <p:grpSp>
        <p:nvGrpSpPr>
          <p:cNvPr id="7" name="Group 6">
            <a:extLst>
              <a:ext uri="{FF2B5EF4-FFF2-40B4-BE49-F238E27FC236}">
                <a16:creationId xmlns:a16="http://schemas.microsoft.com/office/drawing/2014/main" id="{5A618A26-98CC-399A-8230-6A2647600E46}"/>
              </a:ext>
            </a:extLst>
          </p:cNvPr>
          <p:cNvGrpSpPr/>
          <p:nvPr/>
        </p:nvGrpSpPr>
        <p:grpSpPr>
          <a:xfrm>
            <a:off x="249459" y="4987227"/>
            <a:ext cx="1230238" cy="1260000"/>
            <a:chOff x="249459" y="5282252"/>
            <a:chExt cx="1230238" cy="1260000"/>
          </a:xfrm>
        </p:grpSpPr>
        <p:pic>
          <p:nvPicPr>
            <p:cNvPr id="23" name="Picture 22">
              <a:extLst>
                <a:ext uri="{FF2B5EF4-FFF2-40B4-BE49-F238E27FC236}">
                  <a16:creationId xmlns:a16="http://schemas.microsoft.com/office/drawing/2014/main" id="{CD9DC96B-778F-3C3D-BE94-5926BD6F30B4}"/>
                </a:ext>
              </a:extLst>
            </p:cNvPr>
            <p:cNvPicPr>
              <a:picLocks noChangeAspect="1"/>
            </p:cNvPicPr>
            <p:nvPr/>
          </p:nvPicPr>
          <p:blipFill>
            <a:blip r:embed="rId4"/>
            <a:srcRect l="70571" t="2097" b="50532"/>
            <a:stretch>
              <a:fillRect/>
            </a:stretch>
          </p:blipFill>
          <p:spPr>
            <a:xfrm>
              <a:off x="341455" y="5372252"/>
              <a:ext cx="1046246" cy="1080000"/>
            </a:xfrm>
            <a:prstGeom prst="ellipse">
              <a:avLst/>
            </a:prstGeom>
          </p:spPr>
        </p:pic>
        <p:sp>
          <p:nvSpPr>
            <p:cNvPr id="39" name="Rectangle 38">
              <a:extLst>
                <a:ext uri="{FF2B5EF4-FFF2-40B4-BE49-F238E27FC236}">
                  <a16:creationId xmlns:a16="http://schemas.microsoft.com/office/drawing/2014/main" id="{473A8ACD-70C4-77AA-39BF-A7ED3442CFF0}"/>
                </a:ext>
              </a:extLst>
            </p:cNvPr>
            <p:cNvSpPr>
              <a:spLocks noChangeAspect="1"/>
            </p:cNvSpPr>
            <p:nvPr/>
          </p:nvSpPr>
          <p:spPr>
            <a:xfrm>
              <a:off x="249459" y="5282252"/>
              <a:ext cx="1230238"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2000" b="1" cap="none" spc="0">
                  <a:ln/>
                  <a:solidFill>
                    <a:schemeClr val="accent3"/>
                  </a:solidFill>
                  <a:effectLst/>
                  <a:latin typeface="Arial" panose="020B0604020202020204" pitchFamily="34" charset="0"/>
                  <a:cs typeface="Arial" panose="020B0604020202020204" pitchFamily="34" charset="0"/>
                </a:rPr>
                <a:t>Where?       </a:t>
              </a:r>
            </a:p>
          </p:txBody>
        </p:sp>
      </p:grpSp>
      <p:sp>
        <p:nvSpPr>
          <p:cNvPr id="46" name="Content Placeholder 2">
            <a:extLst>
              <a:ext uri="{FF2B5EF4-FFF2-40B4-BE49-F238E27FC236}">
                <a16:creationId xmlns:a16="http://schemas.microsoft.com/office/drawing/2014/main" id="{BC5279C8-1A9F-D848-8009-4BCD4AA91AE9}"/>
              </a:ext>
            </a:extLst>
          </p:cNvPr>
          <p:cNvSpPr txBox="1">
            <a:spLocks/>
          </p:cNvSpPr>
          <p:nvPr/>
        </p:nvSpPr>
        <p:spPr>
          <a:xfrm>
            <a:off x="1245202" y="5170729"/>
            <a:ext cx="3336248" cy="931855"/>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1700"/>
              <a:t>The AC can be held in a facility or in the community.</a:t>
            </a:r>
          </a:p>
        </p:txBody>
      </p:sp>
      <p:sp>
        <p:nvSpPr>
          <p:cNvPr id="49" name="Content Placeholder 2">
            <a:extLst>
              <a:ext uri="{FF2B5EF4-FFF2-40B4-BE49-F238E27FC236}">
                <a16:creationId xmlns:a16="http://schemas.microsoft.com/office/drawing/2014/main" id="{C1E83B27-0AFD-F098-D4BB-EA8019BC4B75}"/>
              </a:ext>
            </a:extLst>
          </p:cNvPr>
          <p:cNvSpPr txBox="1">
            <a:spLocks/>
          </p:cNvSpPr>
          <p:nvPr/>
        </p:nvSpPr>
        <p:spPr>
          <a:xfrm>
            <a:off x="8668820" y="3628683"/>
            <a:ext cx="3083959" cy="963944"/>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540000">
              <a:spcBef>
                <a:spcPts val="600"/>
              </a:spcBef>
              <a:buNone/>
            </a:pPr>
            <a:r>
              <a:rPr lang="en-GB" sz="1700"/>
              <a:t>Clubs are scheduled </a:t>
            </a:r>
            <a:br>
              <a:rPr lang="en-GB" sz="1700"/>
            </a:br>
            <a:r>
              <a:rPr lang="en-GB" sz="1700"/>
              <a:t>         3-monthly.  </a:t>
            </a:r>
          </a:p>
        </p:txBody>
      </p:sp>
      <p:grpSp>
        <p:nvGrpSpPr>
          <p:cNvPr id="8" name="Group 7">
            <a:extLst>
              <a:ext uri="{FF2B5EF4-FFF2-40B4-BE49-F238E27FC236}">
                <a16:creationId xmlns:a16="http://schemas.microsoft.com/office/drawing/2014/main" id="{4FE299E9-4A31-3E05-090A-8625E4215A71}"/>
              </a:ext>
            </a:extLst>
          </p:cNvPr>
          <p:cNvGrpSpPr/>
          <p:nvPr/>
        </p:nvGrpSpPr>
        <p:grpSpPr>
          <a:xfrm>
            <a:off x="8132122" y="3484022"/>
            <a:ext cx="1226029" cy="1260000"/>
            <a:chOff x="8400335" y="3338504"/>
            <a:chExt cx="1226029" cy="1260000"/>
          </a:xfrm>
        </p:grpSpPr>
        <p:pic>
          <p:nvPicPr>
            <p:cNvPr id="20" name="Picture 19">
              <a:extLst>
                <a:ext uri="{FF2B5EF4-FFF2-40B4-BE49-F238E27FC236}">
                  <a16:creationId xmlns:a16="http://schemas.microsoft.com/office/drawing/2014/main" id="{2D167B63-FDAB-B5A7-9325-39620F8EB437}"/>
                </a:ext>
              </a:extLst>
            </p:cNvPr>
            <p:cNvPicPr>
              <a:picLocks noChangeAspect="1"/>
            </p:cNvPicPr>
            <p:nvPr/>
          </p:nvPicPr>
          <p:blipFill>
            <a:blip r:embed="rId4"/>
            <a:srcRect l="598" t="50842" r="69973" b="1788"/>
            <a:stretch>
              <a:fillRect/>
            </a:stretch>
          </p:blipFill>
          <p:spPr>
            <a:xfrm>
              <a:off x="8455944" y="3414850"/>
              <a:ext cx="1042667" cy="1080000"/>
            </a:xfrm>
            <a:prstGeom prst="ellipse">
              <a:avLst/>
            </a:prstGeom>
          </p:spPr>
        </p:pic>
        <p:sp>
          <p:nvSpPr>
            <p:cNvPr id="50" name="Rectangle 49">
              <a:extLst>
                <a:ext uri="{FF2B5EF4-FFF2-40B4-BE49-F238E27FC236}">
                  <a16:creationId xmlns:a16="http://schemas.microsoft.com/office/drawing/2014/main" id="{30798D21-7C53-1D08-3CD9-0ECBF0467B62}"/>
                </a:ext>
              </a:extLst>
            </p:cNvPr>
            <p:cNvSpPr>
              <a:spLocks noChangeAspect="1"/>
            </p:cNvSpPr>
            <p:nvPr/>
          </p:nvSpPr>
          <p:spPr>
            <a:xfrm>
              <a:off x="8400335" y="3338504"/>
              <a:ext cx="1226029"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2000" b="1" cap="none" spc="0">
                  <a:ln/>
                  <a:solidFill>
                    <a:schemeClr val="accent3"/>
                  </a:solidFill>
                  <a:effectLst/>
                  <a:latin typeface="Arial" panose="020B0604020202020204" pitchFamily="34" charset="0"/>
                  <a:cs typeface="Arial" panose="020B0604020202020204" pitchFamily="34" charset="0"/>
                </a:rPr>
                <a:t>When?       </a:t>
              </a:r>
            </a:p>
          </p:txBody>
        </p:sp>
      </p:grpSp>
      <p:sp>
        <p:nvSpPr>
          <p:cNvPr id="54" name="Content Placeholder 2">
            <a:extLst>
              <a:ext uri="{FF2B5EF4-FFF2-40B4-BE49-F238E27FC236}">
                <a16:creationId xmlns:a16="http://schemas.microsoft.com/office/drawing/2014/main" id="{E5DFB5E8-39B1-A620-A468-FA390CE7619C}"/>
              </a:ext>
            </a:extLst>
          </p:cNvPr>
          <p:cNvSpPr txBox="1">
            <a:spLocks/>
          </p:cNvSpPr>
          <p:nvPr/>
        </p:nvSpPr>
        <p:spPr>
          <a:xfrm>
            <a:off x="838200" y="3342693"/>
            <a:ext cx="3629452" cy="1441712"/>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540000">
              <a:spcBef>
                <a:spcPts val="600"/>
              </a:spcBef>
              <a:buNone/>
            </a:pPr>
            <a:r>
              <a:rPr lang="en-GB" sz="1700"/>
              <a:t>ACs are aimed at  </a:t>
            </a:r>
            <a:br>
              <a:rPr lang="en-GB" sz="1700"/>
            </a:br>
            <a:r>
              <a:rPr lang="en-GB" sz="1700"/>
              <a:t>       providing a RPCs for stable</a:t>
            </a:r>
            <a:br>
              <a:rPr lang="en-GB" sz="1700"/>
            </a:br>
            <a:r>
              <a:rPr lang="en-GB" sz="1700"/>
              <a:t>     patients who value continued  psychosocial support and group engagement</a:t>
            </a:r>
            <a:r>
              <a:rPr lang="en-GB" sz="1600"/>
              <a:t>.</a:t>
            </a:r>
          </a:p>
        </p:txBody>
      </p:sp>
      <p:grpSp>
        <p:nvGrpSpPr>
          <p:cNvPr id="3" name="Group 2">
            <a:extLst>
              <a:ext uri="{FF2B5EF4-FFF2-40B4-BE49-F238E27FC236}">
                <a16:creationId xmlns:a16="http://schemas.microsoft.com/office/drawing/2014/main" id="{56692B7F-220F-B8AA-7BF8-03F5BD344C43}"/>
              </a:ext>
            </a:extLst>
          </p:cNvPr>
          <p:cNvGrpSpPr/>
          <p:nvPr/>
        </p:nvGrpSpPr>
        <p:grpSpPr>
          <a:xfrm>
            <a:off x="181043" y="3159191"/>
            <a:ext cx="1260000" cy="1260000"/>
            <a:chOff x="181043" y="3159191"/>
            <a:chExt cx="1260000" cy="1260000"/>
          </a:xfrm>
        </p:grpSpPr>
        <p:pic>
          <p:nvPicPr>
            <p:cNvPr id="22" name="Picture 21">
              <a:extLst>
                <a:ext uri="{FF2B5EF4-FFF2-40B4-BE49-F238E27FC236}">
                  <a16:creationId xmlns:a16="http://schemas.microsoft.com/office/drawing/2014/main" id="{B46E834B-BA12-EBDB-1B27-4A6939302733}"/>
                </a:ext>
              </a:extLst>
            </p:cNvPr>
            <p:cNvPicPr>
              <a:picLocks noChangeAspect="1"/>
            </p:cNvPicPr>
            <p:nvPr/>
          </p:nvPicPr>
          <p:blipFill>
            <a:blip r:embed="rId4"/>
            <a:srcRect l="35611" t="50842" r="34960" b="1788"/>
            <a:stretch>
              <a:fillRect/>
            </a:stretch>
          </p:blipFill>
          <p:spPr>
            <a:xfrm>
              <a:off x="233961" y="3266533"/>
              <a:ext cx="1071557" cy="1080000"/>
            </a:xfrm>
            <a:prstGeom prst="ellipse">
              <a:avLst/>
            </a:prstGeom>
          </p:spPr>
        </p:pic>
        <p:sp>
          <p:nvSpPr>
            <p:cNvPr id="55" name="Rectangle 54">
              <a:extLst>
                <a:ext uri="{FF2B5EF4-FFF2-40B4-BE49-F238E27FC236}">
                  <a16:creationId xmlns:a16="http://schemas.microsoft.com/office/drawing/2014/main" id="{472F1C95-642E-992A-9E83-5A49114167A0}"/>
                </a:ext>
              </a:extLst>
            </p:cNvPr>
            <p:cNvSpPr>
              <a:spLocks noChangeAspect="1"/>
            </p:cNvSpPr>
            <p:nvPr/>
          </p:nvSpPr>
          <p:spPr>
            <a:xfrm>
              <a:off x="181043" y="3159191"/>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2000" b="1" cap="none" spc="0">
                  <a:ln/>
                  <a:solidFill>
                    <a:schemeClr val="accent3"/>
                  </a:solidFill>
                  <a:effectLst/>
                  <a:latin typeface="Arial" panose="020B0604020202020204" pitchFamily="34" charset="0"/>
                  <a:cs typeface="Arial" panose="020B0604020202020204" pitchFamily="34" charset="0"/>
                </a:rPr>
                <a:t>Why?       </a:t>
              </a:r>
            </a:p>
          </p:txBody>
        </p:sp>
      </p:grpSp>
      <p:sp>
        <p:nvSpPr>
          <p:cNvPr id="1025" name="Content Placeholder 2">
            <a:extLst>
              <a:ext uri="{FF2B5EF4-FFF2-40B4-BE49-F238E27FC236}">
                <a16:creationId xmlns:a16="http://schemas.microsoft.com/office/drawing/2014/main" id="{54FDF473-4ECA-C5BB-7946-6C3D95DA7D55}"/>
              </a:ext>
            </a:extLst>
          </p:cNvPr>
          <p:cNvSpPr txBox="1">
            <a:spLocks/>
          </p:cNvSpPr>
          <p:nvPr/>
        </p:nvSpPr>
        <p:spPr>
          <a:xfrm>
            <a:off x="7310974" y="5170729"/>
            <a:ext cx="4856782" cy="1006676"/>
          </a:xfrm>
          <a:prstGeom prst="rect">
            <a:avLst/>
          </a:prstGeom>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540000">
              <a:spcBef>
                <a:spcPts val="600"/>
              </a:spcBef>
              <a:buNone/>
            </a:pPr>
            <a:r>
              <a:rPr lang="en-GB" sz="1700"/>
              <a:t>The treatment for an AC can </a:t>
            </a:r>
            <a:br>
              <a:rPr lang="en-GB" sz="1700"/>
            </a:br>
            <a:r>
              <a:rPr lang="en-GB" sz="1700"/>
              <a:t>        be pre-dispensed by the facility pharmacy</a:t>
            </a:r>
            <a:br>
              <a:rPr lang="en-GB" sz="1700"/>
            </a:br>
            <a:r>
              <a:rPr lang="en-GB" sz="1700"/>
              <a:t>      or by a CDU or by CCMDD. </a:t>
            </a:r>
          </a:p>
        </p:txBody>
      </p:sp>
      <p:grpSp>
        <p:nvGrpSpPr>
          <p:cNvPr id="9" name="Group 8">
            <a:extLst>
              <a:ext uri="{FF2B5EF4-FFF2-40B4-BE49-F238E27FC236}">
                <a16:creationId xmlns:a16="http://schemas.microsoft.com/office/drawing/2014/main" id="{85F404E7-D87A-ACE3-1DD1-06C7EC29D291}"/>
              </a:ext>
            </a:extLst>
          </p:cNvPr>
          <p:cNvGrpSpPr/>
          <p:nvPr/>
        </p:nvGrpSpPr>
        <p:grpSpPr>
          <a:xfrm>
            <a:off x="6767514" y="4987227"/>
            <a:ext cx="1260000" cy="1260000"/>
            <a:chOff x="6675327" y="5282252"/>
            <a:chExt cx="1260000" cy="1260000"/>
          </a:xfrm>
        </p:grpSpPr>
        <p:pic>
          <p:nvPicPr>
            <p:cNvPr id="24" name="Picture 23">
              <a:extLst>
                <a:ext uri="{FF2B5EF4-FFF2-40B4-BE49-F238E27FC236}">
                  <a16:creationId xmlns:a16="http://schemas.microsoft.com/office/drawing/2014/main" id="{803FB78A-8D81-C791-43AA-4A7502479008}"/>
                </a:ext>
              </a:extLst>
            </p:cNvPr>
            <p:cNvPicPr>
              <a:picLocks noChangeAspect="1"/>
            </p:cNvPicPr>
            <p:nvPr/>
          </p:nvPicPr>
          <p:blipFill>
            <a:blip r:embed="rId4"/>
            <a:srcRect l="70571" t="50842" b="1788"/>
            <a:stretch>
              <a:fillRect/>
            </a:stretch>
          </p:blipFill>
          <p:spPr>
            <a:xfrm>
              <a:off x="6732477" y="5373692"/>
              <a:ext cx="1071558" cy="1080000"/>
            </a:xfrm>
            <a:prstGeom prst="ellipse">
              <a:avLst/>
            </a:prstGeom>
          </p:spPr>
        </p:pic>
        <p:sp>
          <p:nvSpPr>
            <p:cNvPr id="1027" name="Rectangle 1026">
              <a:extLst>
                <a:ext uri="{FF2B5EF4-FFF2-40B4-BE49-F238E27FC236}">
                  <a16:creationId xmlns:a16="http://schemas.microsoft.com/office/drawing/2014/main" id="{55B66383-E716-DA97-A73E-2E8FBDF32A53}"/>
                </a:ext>
              </a:extLst>
            </p:cNvPr>
            <p:cNvSpPr>
              <a:spLocks noChangeAspect="1"/>
            </p:cNvSpPr>
            <p:nvPr/>
          </p:nvSpPr>
          <p:spPr>
            <a:xfrm>
              <a:off x="6675327" y="5282252"/>
              <a:ext cx="1260000" cy="1260000"/>
            </a:xfrm>
            <a:prstGeom prst="rect">
              <a:avLst/>
            </a:prstGeom>
            <a:noFill/>
          </p:spPr>
          <p:txBody>
            <a:bodyPr wrap="none" lIns="91440" tIns="45720" rIns="91440" bIns="45720">
              <a:prstTxWarp prst="textArchUp">
                <a:avLst>
                  <a:gd name="adj" fmla="val 1051251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pPr>
              <a:r>
                <a:rPr lang="en-US" sz="2000" b="1" cap="none" spc="0">
                  <a:ln/>
                  <a:solidFill>
                    <a:schemeClr val="accent3"/>
                  </a:solidFill>
                  <a:effectLst/>
                  <a:latin typeface="Arial" panose="020B0604020202020204" pitchFamily="34" charset="0"/>
                  <a:cs typeface="Arial" panose="020B0604020202020204" pitchFamily="34" charset="0"/>
                </a:rPr>
                <a:t>How?       </a:t>
              </a:r>
            </a:p>
          </p:txBody>
        </p:sp>
      </p:grpSp>
      <p:sp>
        <p:nvSpPr>
          <p:cNvPr id="10" name="TextBox 9">
            <a:extLst>
              <a:ext uri="{FF2B5EF4-FFF2-40B4-BE49-F238E27FC236}">
                <a16:creationId xmlns:a16="http://schemas.microsoft.com/office/drawing/2014/main" id="{2E8C3593-A8A6-5213-8AFB-C75FAF68ED21}"/>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 79</a:t>
            </a:r>
          </a:p>
        </p:txBody>
      </p:sp>
    </p:spTree>
    <p:extLst>
      <p:ext uri="{BB962C8B-B14F-4D97-AF65-F5344CB8AC3E}">
        <p14:creationId xmlns:p14="http://schemas.microsoft.com/office/powerpoint/2010/main" val="1823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9D81F-BDB1-745B-4DFC-91E2A1485D85}"/>
            </a:ext>
          </a:extLst>
        </p:cNvPr>
        <p:cNvGrpSpPr/>
        <p:nvPr/>
      </p:nvGrpSpPr>
      <p:grpSpPr>
        <a:xfrm>
          <a:off x="0" y="0"/>
          <a:ext cx="0" cy="0"/>
          <a:chOff x="0" y="0"/>
          <a:chExt cx="0" cy="0"/>
        </a:xfrm>
      </p:grpSpPr>
      <p:pic>
        <p:nvPicPr>
          <p:cNvPr id="7" name="Picture 6" descr="A group of people sitting at a table with colorful speech bubbles&#10;&#10;AI-generated content may be incorrect.">
            <a:extLst>
              <a:ext uri="{FF2B5EF4-FFF2-40B4-BE49-F238E27FC236}">
                <a16:creationId xmlns:a16="http://schemas.microsoft.com/office/drawing/2014/main" id="{DAAD381D-DE70-7967-C652-E546C7757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574" y="2310421"/>
            <a:ext cx="6049718" cy="3680955"/>
          </a:xfrm>
          <a:prstGeom prst="rect">
            <a:avLst/>
          </a:prstGeom>
        </p:spPr>
      </p:pic>
      <p:sp>
        <p:nvSpPr>
          <p:cNvPr id="2" name="Title 1">
            <a:extLst>
              <a:ext uri="{FF2B5EF4-FFF2-40B4-BE49-F238E27FC236}">
                <a16:creationId xmlns:a16="http://schemas.microsoft.com/office/drawing/2014/main" id="{01EAB236-1CD8-0DCF-BFA5-FABC9E988507}"/>
              </a:ext>
            </a:extLst>
          </p:cNvPr>
          <p:cNvSpPr>
            <a:spLocks noGrp="1"/>
          </p:cNvSpPr>
          <p:nvPr>
            <p:ph type="title"/>
          </p:nvPr>
        </p:nvSpPr>
        <p:spPr/>
        <p:txBody>
          <a:bodyPr/>
          <a:lstStyle/>
          <a:p>
            <a:r>
              <a:rPr lang="en-ZA"/>
              <a:t>Group Activity: Choosing an Adherence Club</a:t>
            </a:r>
          </a:p>
        </p:txBody>
      </p:sp>
      <p:sp>
        <p:nvSpPr>
          <p:cNvPr id="3" name="Content Placeholder 2">
            <a:extLst>
              <a:ext uri="{FF2B5EF4-FFF2-40B4-BE49-F238E27FC236}">
                <a16:creationId xmlns:a16="http://schemas.microsoft.com/office/drawing/2014/main" id="{7C3E98E9-69B4-1D9C-8ED4-0B645D7EAFF1}"/>
              </a:ext>
            </a:extLst>
          </p:cNvPr>
          <p:cNvSpPr>
            <a:spLocks noGrp="1"/>
          </p:cNvSpPr>
          <p:nvPr>
            <p:ph idx="1"/>
          </p:nvPr>
        </p:nvSpPr>
        <p:spPr>
          <a:xfrm>
            <a:off x="609601" y="1929610"/>
            <a:ext cx="5660570" cy="3105196"/>
          </a:xfrm>
        </p:spPr>
        <p:txBody>
          <a:bodyPr/>
          <a:lstStyle/>
          <a:p>
            <a:pPr>
              <a:spcBef>
                <a:spcPts val="1800"/>
              </a:spcBef>
            </a:pPr>
            <a:r>
              <a:rPr lang="en-GB" sz="2400"/>
              <a:t>There are four tables in the room, each representing an adherence club.</a:t>
            </a:r>
          </a:p>
          <a:p>
            <a:pPr>
              <a:spcBef>
                <a:spcPts val="1800"/>
              </a:spcBef>
            </a:pPr>
            <a:r>
              <a:rPr lang="en-GB" sz="2400"/>
              <a:t>Please can you all voluntarily join a group at any of the tables. </a:t>
            </a:r>
          </a:p>
          <a:p>
            <a:pPr>
              <a:spcBef>
                <a:spcPts val="1800"/>
              </a:spcBef>
            </a:pPr>
            <a:r>
              <a:rPr lang="en-GB" sz="2400"/>
              <a:t>Explain why you went to the specific table. </a:t>
            </a:r>
          </a:p>
        </p:txBody>
      </p:sp>
      <p:sp>
        <p:nvSpPr>
          <p:cNvPr id="4" name="Slide Number Placeholder 3">
            <a:extLst>
              <a:ext uri="{FF2B5EF4-FFF2-40B4-BE49-F238E27FC236}">
                <a16:creationId xmlns:a16="http://schemas.microsoft.com/office/drawing/2014/main" id="{216E2422-4948-B87F-80F1-9DF1003EDCDA}"/>
              </a:ext>
            </a:extLst>
          </p:cNvPr>
          <p:cNvSpPr>
            <a:spLocks noGrp="1"/>
          </p:cNvSpPr>
          <p:nvPr>
            <p:ph type="sldNum" sz="quarter" idx="12"/>
          </p:nvPr>
        </p:nvSpPr>
        <p:spPr/>
        <p:txBody>
          <a:bodyPr/>
          <a:lstStyle/>
          <a:p>
            <a:fld id="{C7CC47C4-3C86-4469-BEE5-35560A3665EF}" type="slidenum">
              <a:rPr lang="en-ZA" altLang="en-US" smtClean="0"/>
              <a:pPr/>
              <a:t>18</a:t>
            </a:fld>
            <a:endParaRPr lang="en-ZA" altLang="en-US"/>
          </a:p>
        </p:txBody>
      </p:sp>
    </p:spTree>
    <p:extLst>
      <p:ext uri="{BB962C8B-B14F-4D97-AF65-F5344CB8AC3E}">
        <p14:creationId xmlns:p14="http://schemas.microsoft.com/office/powerpoint/2010/main" val="1908003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23EE8-0380-1B05-49BC-0BBEBC5EB161}"/>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8D7B9CAA-8694-DB1E-DB0E-EDEE73C246A1}"/>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A8C8AD0F-B918-CB04-3202-D74D3D988856}"/>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39BAC260-E03B-50A9-E938-C7AB268DDDA4}"/>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B52A67B7-96B4-9FB2-60AC-D54E6A7106E4}"/>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Guiding Principles of Adherence Clubs</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52ABDF0-B9EB-8030-95AA-2BE08D72F808}"/>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6A191F5C-51E9-BF4C-7B0B-C9CB25796873}"/>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E0722A37-0137-73A1-E827-690D906E567E}"/>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E119BA7B-5178-2C11-5AB2-638E6BDB96C2}"/>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589301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A2994-4242-A5FB-CE21-F2732A45FE0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733E469-0271-1D99-91E4-933720141653}"/>
              </a:ext>
            </a:extLst>
          </p:cNvPr>
          <p:cNvSpPr>
            <a:spLocks noGrp="1"/>
          </p:cNvSpPr>
          <p:nvPr>
            <p:ph type="title"/>
          </p:nvPr>
        </p:nvSpPr>
        <p:spPr/>
        <p:txBody>
          <a:bodyPr>
            <a:normAutofit/>
          </a:bodyPr>
          <a:lstStyle/>
          <a:p>
            <a:r>
              <a:rPr lang="en-GB"/>
              <a:t>Training Outline: Adherence Club Establishment </a:t>
            </a:r>
            <a:endParaRPr lang="en-ZA"/>
          </a:p>
        </p:txBody>
      </p:sp>
      <p:sp>
        <p:nvSpPr>
          <p:cNvPr id="4" name="Slide Number Placeholder 19">
            <a:extLst>
              <a:ext uri="{FF2B5EF4-FFF2-40B4-BE49-F238E27FC236}">
                <a16:creationId xmlns:a16="http://schemas.microsoft.com/office/drawing/2014/main" id="{87E7F3E7-69FB-D8F7-E472-D66DFEC6414D}"/>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Rectangle 2">
            <a:extLst>
              <a:ext uri="{FF2B5EF4-FFF2-40B4-BE49-F238E27FC236}">
                <a16:creationId xmlns:a16="http://schemas.microsoft.com/office/drawing/2014/main" id="{8DAD576D-5D32-EC33-8591-D656DF5A950E}"/>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2186880F-7A64-F150-CFE3-CB440E9C4DAE}"/>
              </a:ext>
            </a:extLst>
          </p:cNvPr>
          <p:cNvSpPr txBox="1"/>
          <p:nvPr/>
        </p:nvSpPr>
        <p:spPr>
          <a:xfrm>
            <a:off x="208734" y="1644554"/>
            <a:ext cx="5983705" cy="3754874"/>
          </a:xfrm>
          <a:prstGeom prst="rect">
            <a:avLst/>
          </a:prstGeom>
          <a:solidFill>
            <a:schemeClr val="bg1"/>
          </a:solidFill>
        </p:spPr>
        <p:txBody>
          <a:bodyPr wrap="square" rtlCol="0">
            <a:spAutoFit/>
          </a:bodyPr>
          <a:lstStyle/>
          <a:p>
            <a:pPr marR="0" lvl="0" algn="l" defTabSz="914400" rtl="0" eaLnBrk="1" fontAlgn="auto" latinLnBrk="0" hangingPunct="1">
              <a:spcBef>
                <a:spcPts val="300"/>
              </a:spcBef>
              <a:buClrTx/>
              <a:buSzTx/>
              <a:tabLst/>
              <a:defRPr/>
            </a:pPr>
            <a:r>
              <a:rPr lang="en-US" sz="1600">
                <a:solidFill>
                  <a:prstClr val="black"/>
                </a:solidFill>
                <a:latin typeface="Arial" panose="020B0604020202020204" pitchFamily="34" charset="0"/>
                <a:cs typeface="Arial" panose="020B0604020202020204" pitchFamily="34" charset="0"/>
              </a:rPr>
              <a:t>Module 1: Adherence Clubs Definition &amp; Guiding Principles</a:t>
            </a:r>
            <a:endPar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432000" marR="0" lvl="0" indent="-432000" algn="l" defTabSz="914400" rtl="0" eaLnBrk="1" fontAlgn="auto" latinLnBrk="0" hangingPunct="1">
              <a:spcBef>
                <a:spcPts val="300"/>
              </a:spcBef>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Introduction</a:t>
            </a:r>
          </a:p>
          <a:p>
            <a:pPr marL="432000" marR="0" lvl="0" indent="-432000" algn="l" defTabSz="914400" rtl="0" eaLnBrk="1" fontAlgn="auto" latinLnBrk="0" hangingPunct="1">
              <a:spcBef>
                <a:spcPts val="300"/>
              </a:spcBef>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Background and Context </a:t>
            </a:r>
            <a:endParaRPr lang="en-US" sz="1600">
              <a:solidFill>
                <a:prstClr val="black"/>
              </a:solidFill>
              <a:latin typeface="Arial" panose="020B0604020202020204" pitchFamily="34" charset="0"/>
              <a:cs typeface="Arial" panose="020B0604020202020204" pitchFamily="34" charset="0"/>
            </a:endParaRPr>
          </a:p>
          <a:p>
            <a:pPr marL="648000" lvl="2" indent="-180000">
              <a:spcBef>
                <a:spcPts val="300"/>
              </a:spcBef>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 Progress Towards 95-95-95</a:t>
            </a:r>
          </a:p>
          <a:p>
            <a:pPr marL="648000" lvl="2" indent="-180000">
              <a:spcBef>
                <a:spcPts val="300"/>
              </a:spcBef>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Impact of non-adherence  </a:t>
            </a:r>
          </a:p>
          <a:p>
            <a:pPr marL="648000" lvl="2" indent="-180000">
              <a:spcBef>
                <a:spcPts val="300"/>
              </a:spcBef>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Reasons for non-adherence and addressing them </a:t>
            </a:r>
          </a:p>
          <a:p>
            <a:pPr marL="432000" marR="0" lvl="0" indent="-432000" algn="l" defTabSz="914400" rtl="0" eaLnBrk="1" fontAlgn="auto" latinLnBrk="0" hangingPunct="1">
              <a:spcBef>
                <a:spcPts val="300"/>
              </a:spcBef>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Adherence Club Definition and Description</a:t>
            </a:r>
          </a:p>
          <a:p>
            <a:pPr marL="432000" marR="0" lvl="0" indent="-432000" algn="l" defTabSz="914400" rtl="0" eaLnBrk="1" fontAlgn="auto" latinLnBrk="0" hangingPunct="1">
              <a:spcBef>
                <a:spcPts val="300"/>
              </a:spcBef>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Guiding Principles, Dos &amp; Don’ts of Adherence Clubs</a:t>
            </a:r>
          </a:p>
          <a:p>
            <a:pPr marL="432000" marR="0" lvl="0" indent="-432000" algn="l" defTabSz="914400" rtl="0" eaLnBrk="1" fontAlgn="auto" latinLnBrk="0" hangingPunct="1">
              <a:spcBef>
                <a:spcPts val="300"/>
              </a:spcBef>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Benefits of Adherence Clubs</a:t>
            </a:r>
          </a:p>
          <a:p>
            <a:pPr marL="432000" lvl="0" indent="-432000">
              <a:spcBef>
                <a:spcPts val="300"/>
              </a:spcBef>
              <a:buFont typeface="+mj-lt"/>
              <a:buAutoNum type="arabicPeriod"/>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Eligibility </a:t>
            </a:r>
            <a:r>
              <a:rPr lang="en-US" sz="1600">
                <a:solidFill>
                  <a:prstClr val="black"/>
                </a:solidFill>
                <a:latin typeface="Arial" panose="020B0604020202020204" pitchFamily="34" charset="0"/>
                <a:cs typeface="Arial" panose="020B0604020202020204" pitchFamily="34" charset="0"/>
              </a:rPr>
              <a:t>to be</a:t>
            </a: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Enrolled in the Club</a:t>
            </a:r>
          </a:p>
          <a:p>
            <a:pPr marL="432000"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Assessment and Enrolment</a:t>
            </a:r>
            <a:endParaRPr lang="en-US" sz="1600">
              <a:solidFill>
                <a:prstClr val="black"/>
              </a:solidFill>
              <a:latin typeface="Arial" panose="020B0604020202020204" pitchFamily="34" charset="0"/>
              <a:cs typeface="Arial" panose="020B0604020202020204" pitchFamily="34" charset="0"/>
            </a:endParaRPr>
          </a:p>
          <a:p>
            <a:pPr marL="432000" lvl="0"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Information for potential adherence club patients</a:t>
            </a:r>
          </a:p>
          <a:p>
            <a:pPr marL="432000" indent="-432000">
              <a:spcBef>
                <a:spcPts val="300"/>
              </a:spcBef>
              <a:buFont typeface="+mj-lt"/>
              <a:buAutoNum type="arabicPeriod"/>
              <a:defRPr/>
            </a:pPr>
            <a:r>
              <a:rPr lang="en-US" sz="1600">
                <a:solidFill>
                  <a:prstClr val="black"/>
                </a:solidFill>
                <a:latin typeface="Arial" panose="020B0604020202020204" pitchFamily="34" charset="0"/>
                <a:cs typeface="Arial" panose="020B0604020202020204" pitchFamily="34" charset="0"/>
              </a:rPr>
              <a:t>Types of Adherence Clubs </a:t>
            </a:r>
            <a:endPar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83072-CFBB-6124-51A5-BE3E1C657AC3}"/>
              </a:ext>
            </a:extLst>
          </p:cNvPr>
          <p:cNvSpPr txBox="1"/>
          <p:nvPr/>
        </p:nvSpPr>
        <p:spPr>
          <a:xfrm>
            <a:off x="6244862" y="1644554"/>
            <a:ext cx="5983705" cy="2046714"/>
          </a:xfrm>
          <a:prstGeom prst="rect">
            <a:avLst/>
          </a:prstGeom>
          <a:solidFill>
            <a:schemeClr val="bg1"/>
          </a:solidFill>
        </p:spPr>
        <p:txBody>
          <a:bodyPr wrap="square" rtlCol="0">
            <a:spAutoFit/>
          </a:bodyPr>
          <a:lstStyle/>
          <a:p>
            <a:pPr marR="0" lvl="0" algn="l" defTabSz="914400" rtl="0" eaLnBrk="1" fontAlgn="auto" latinLnBrk="0" hangingPunct="1">
              <a:spcBef>
                <a:spcPts val="300"/>
              </a:spcBef>
              <a:buClrTx/>
              <a:buSzTx/>
              <a:tabLst/>
              <a:defRPr/>
            </a:pPr>
            <a:r>
              <a:rPr lang="en-US" sz="1600">
                <a:solidFill>
                  <a:prstClr val="black"/>
                </a:solidFill>
                <a:latin typeface="Arial" panose="020B0604020202020204" pitchFamily="34" charset="0"/>
                <a:cs typeface="Arial" panose="020B0604020202020204" pitchFamily="34" charset="0"/>
              </a:rPr>
              <a:t> Module 2: Adherence Club Procedures and Facilitation</a:t>
            </a:r>
          </a:p>
          <a:p>
            <a:pPr marL="432000" indent="-432000">
              <a:spcBef>
                <a:spcPts val="300"/>
              </a:spcBef>
              <a:buFont typeface="+mj-lt"/>
              <a:buAutoNum type="arabicPeriod"/>
              <a:defRPr/>
            </a:pPr>
            <a:r>
              <a:rPr lang="en-US" sz="1600">
                <a:solidFill>
                  <a:prstClr val="black"/>
                </a:solidFill>
                <a:latin typeface="Arial" panose="020B0604020202020204" pitchFamily="34" charset="0"/>
                <a:cs typeface="Arial" panose="020B0604020202020204" pitchFamily="34" charset="0"/>
              </a:rPr>
              <a:t>Roles and Responsibilities for Adherence Clubs  </a:t>
            </a:r>
          </a:p>
          <a:p>
            <a:pPr marL="432000" indent="-432000">
              <a:spcBef>
                <a:spcPts val="300"/>
              </a:spcBef>
              <a:buFont typeface="+mj-lt"/>
              <a:buAutoNum type="arabicPeriod"/>
              <a:defRPr/>
            </a:pPr>
            <a:r>
              <a:rPr lang="en-US" sz="1600">
                <a:solidFill>
                  <a:prstClr val="black"/>
                </a:solidFill>
                <a:latin typeface="Arial" panose="020B0604020202020204" pitchFamily="34" charset="0"/>
                <a:cs typeface="Arial" panose="020B0604020202020204" pitchFamily="34" charset="0"/>
              </a:rPr>
              <a:t>RPCs Algorithm – Focus on Adherence Clubs</a:t>
            </a:r>
          </a:p>
          <a:p>
            <a:pPr marL="432000" marR="0" lvl="0" indent="-432000" algn="l" defTabSz="914400" rtl="0" eaLnBrk="1" fontAlgn="auto" latinLnBrk="0" hangingPunct="1">
              <a:spcBef>
                <a:spcPts val="300"/>
              </a:spcBef>
              <a:buClrTx/>
              <a:buSzTx/>
              <a:buFont typeface="+mj-lt"/>
              <a:buAutoNum type="arabicPeriod"/>
              <a:tabLst/>
              <a:defRPr/>
            </a:pPr>
            <a:r>
              <a:rPr lang="en-GB" sz="1600">
                <a:solidFill>
                  <a:prstClr val="black"/>
                </a:solidFill>
                <a:latin typeface="Arial" panose="020B0604020202020204" pitchFamily="34" charset="0"/>
                <a:cs typeface="Arial" panose="020B0604020202020204" pitchFamily="34" charset="0"/>
              </a:rPr>
              <a:t>Adherence Club Procedures &amp; Annual Visit Schedule</a:t>
            </a:r>
          </a:p>
          <a:p>
            <a:pPr marL="432000" marR="0" lvl="0" indent="-432000" algn="l" defTabSz="914400" rtl="0" eaLnBrk="1" fontAlgn="auto" latinLnBrk="0" hangingPunct="1">
              <a:spcBef>
                <a:spcPts val="300"/>
              </a:spcBef>
              <a:buClrTx/>
              <a:buSzTx/>
              <a:buFont typeface="+mj-lt"/>
              <a:buAutoNum type="arabicPeriod"/>
              <a:tabLst/>
              <a:defRPr/>
            </a:pPr>
            <a:r>
              <a:rPr lang="en-US" sz="1600">
                <a:solidFill>
                  <a:prstClr val="black"/>
                </a:solidFill>
                <a:latin typeface="Arial" panose="020B0604020202020204" pitchFamily="34" charset="0"/>
                <a:cs typeface="Arial" panose="020B0604020202020204" pitchFamily="34" charset="0"/>
              </a:rPr>
              <a:t>Detailed Guidance: Before, During, After</a:t>
            </a:r>
          </a:p>
          <a:p>
            <a:pPr marL="432000" marR="0" lvl="0" indent="-432000" algn="l" defTabSz="914400" rtl="0" eaLnBrk="1" fontAlgn="auto" latinLnBrk="0" hangingPunct="1">
              <a:spcBef>
                <a:spcPts val="300"/>
              </a:spcBef>
              <a:buClrTx/>
              <a:buSzTx/>
              <a:buFont typeface="+mj-lt"/>
              <a:buAutoNum type="arabicPeriod"/>
              <a:tabLst/>
              <a:defRPr/>
            </a:pPr>
            <a:r>
              <a:rPr lang="en-US" sz="1600">
                <a:solidFill>
                  <a:prstClr val="black"/>
                </a:solidFill>
                <a:latin typeface="Arial" panose="020B0604020202020204" pitchFamily="34" charset="0"/>
                <a:cs typeface="Arial" panose="020B0604020202020204" pitchFamily="34" charset="0"/>
              </a:rPr>
              <a:t>Tracing and recall of AC patients</a:t>
            </a:r>
          </a:p>
          <a:p>
            <a:pPr marL="432000" indent="-432000">
              <a:spcBef>
                <a:spcPts val="300"/>
              </a:spcBef>
              <a:buFont typeface="+mj-lt"/>
              <a:buAutoNum type="arabicPeriod"/>
              <a:defRPr/>
            </a:pPr>
            <a:r>
              <a:rPr lang="en-US" sz="1600">
                <a:solidFill>
                  <a:prstClr val="black"/>
                </a:solidFill>
                <a:latin typeface="Arial" panose="020B0604020202020204" pitchFamily="34" charset="0"/>
                <a:cs typeface="Arial" panose="020B0604020202020204" pitchFamily="34" charset="0"/>
              </a:rPr>
              <a:t>Re-engagement and/or Deactivation from Clubs</a:t>
            </a:r>
          </a:p>
        </p:txBody>
      </p:sp>
      <p:sp>
        <p:nvSpPr>
          <p:cNvPr id="22" name="TextBox 21">
            <a:extLst>
              <a:ext uri="{FF2B5EF4-FFF2-40B4-BE49-F238E27FC236}">
                <a16:creationId xmlns:a16="http://schemas.microsoft.com/office/drawing/2014/main" id="{2CA4EE97-0A3D-6817-D546-0F7CFAD09FF5}"/>
              </a:ext>
            </a:extLst>
          </p:cNvPr>
          <p:cNvSpPr txBox="1"/>
          <p:nvPr/>
        </p:nvSpPr>
        <p:spPr>
          <a:xfrm>
            <a:off x="6244861" y="4252093"/>
            <a:ext cx="5323361" cy="1762021"/>
          </a:xfrm>
          <a:prstGeom prst="rect">
            <a:avLst/>
          </a:prstGeom>
          <a:solidFill>
            <a:schemeClr val="bg1"/>
          </a:solidFill>
        </p:spPr>
        <p:txBody>
          <a:bodyPr wrap="square" rtlCol="0">
            <a:spAutoFit/>
          </a:bodyPr>
          <a:lstStyle/>
          <a:p>
            <a:pPr marR="0" lvl="0" algn="l" defTabSz="914400" rtl="0" eaLnBrk="1" fontAlgn="auto" latinLnBrk="0" hangingPunct="1">
              <a:spcBef>
                <a:spcPts val="300"/>
              </a:spcBef>
              <a:buClrTx/>
              <a:buSzTx/>
              <a:tabLst/>
              <a:defRPr/>
            </a:pPr>
            <a:r>
              <a:rPr lang="en-US" sz="1600">
                <a:solidFill>
                  <a:prstClr val="black"/>
                </a:solidFill>
                <a:latin typeface="Arial" panose="020B0604020202020204" pitchFamily="34" charset="0"/>
                <a:cs typeface="Arial" panose="020B0604020202020204" pitchFamily="34" charset="0"/>
              </a:rPr>
              <a:t> </a:t>
            </a:r>
            <a:r>
              <a:rPr lang="en-GB" sz="1600">
                <a:solidFill>
                  <a:prstClr val="black"/>
                </a:solidFill>
                <a:latin typeface="Arial" panose="020B0604020202020204" pitchFamily="34" charset="0"/>
                <a:cs typeface="Arial" panose="020B0604020202020204" pitchFamily="34" charset="0"/>
              </a:rPr>
              <a:t>Module 3: Monitoring and Evaluation</a:t>
            </a:r>
          </a:p>
          <a:p>
            <a:pPr marL="432000" lvl="1"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Documentation in the Adherence Club Register</a:t>
            </a:r>
          </a:p>
          <a:p>
            <a:pPr marL="432000" lvl="1"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Documentation in ART Clinical Stationery</a:t>
            </a:r>
          </a:p>
          <a:p>
            <a:pPr marL="432000" lvl="1"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Capturing for Adherence Clubs in TIER.Net</a:t>
            </a:r>
          </a:p>
          <a:p>
            <a:pPr marL="432000" lvl="1"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Capturing for Adherence Clubs in SyNCH</a:t>
            </a:r>
          </a:p>
          <a:p>
            <a:pPr marL="432000" lvl="1" indent="-432000">
              <a:spcBef>
                <a:spcPts val="300"/>
              </a:spcBef>
              <a:buFont typeface="+mj-lt"/>
              <a:buAutoNum type="arabicPeriod"/>
              <a:defRPr/>
            </a:pPr>
            <a:r>
              <a:rPr lang="en-GB" sz="1600">
                <a:solidFill>
                  <a:prstClr val="black"/>
                </a:solidFill>
                <a:latin typeface="Arial" panose="020B0604020202020204" pitchFamily="34" charset="0"/>
                <a:cs typeface="Arial" panose="020B0604020202020204" pitchFamily="34" charset="0"/>
              </a:rPr>
              <a:t>Adherence Club Monthly Reporting</a:t>
            </a:r>
          </a:p>
        </p:txBody>
      </p:sp>
      <p:sp>
        <p:nvSpPr>
          <p:cNvPr id="5" name="Rectangle: Rounded Corners 4">
            <a:extLst>
              <a:ext uri="{FF2B5EF4-FFF2-40B4-BE49-F238E27FC236}">
                <a16:creationId xmlns:a16="http://schemas.microsoft.com/office/drawing/2014/main" id="{422862F6-9897-B98B-C8D9-1E01F789DC54}"/>
              </a:ext>
            </a:extLst>
          </p:cNvPr>
          <p:cNvSpPr/>
          <p:nvPr/>
        </p:nvSpPr>
        <p:spPr>
          <a:xfrm>
            <a:off x="59872" y="1437273"/>
            <a:ext cx="5616000" cy="540000"/>
          </a:xfrm>
          <a:prstGeom prst="roundRect">
            <a:avLst>
              <a:gd name="adj" fmla="val 50000"/>
            </a:avLst>
          </a:prstGeom>
          <a:solidFill>
            <a:srgbClr val="005D28"/>
          </a:solidFill>
          <a:ln>
            <a:solidFill>
              <a:srgbClr val="005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GB">
                <a:solidFill>
                  <a:schemeClr val="bg1"/>
                </a:solidFill>
                <a:latin typeface="Arial" panose="020B0604020202020204" pitchFamily="34" charset="0"/>
                <a:cs typeface="Arial" panose="020B0604020202020204" pitchFamily="34" charset="0"/>
              </a:rPr>
              <a:t>Module 1: </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Adherence Clubs Definition &amp; Guiding Principles</a:t>
            </a:r>
          </a:p>
        </p:txBody>
      </p:sp>
      <p:sp>
        <p:nvSpPr>
          <p:cNvPr id="6" name="Rectangle: Rounded Corners 5">
            <a:extLst>
              <a:ext uri="{FF2B5EF4-FFF2-40B4-BE49-F238E27FC236}">
                <a16:creationId xmlns:a16="http://schemas.microsoft.com/office/drawing/2014/main" id="{5E243140-43FE-B930-CFB0-E3652725EB20}"/>
              </a:ext>
            </a:extLst>
          </p:cNvPr>
          <p:cNvSpPr/>
          <p:nvPr/>
        </p:nvSpPr>
        <p:spPr>
          <a:xfrm>
            <a:off x="6129913" y="1437273"/>
            <a:ext cx="5616000" cy="540000"/>
          </a:xfrm>
          <a:prstGeom prst="roundRect">
            <a:avLst>
              <a:gd name="adj" fmla="val 50000"/>
            </a:avLst>
          </a:prstGeom>
          <a:solidFill>
            <a:srgbClr val="005D28"/>
          </a:solidFill>
          <a:ln>
            <a:solidFill>
              <a:srgbClr val="005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GB">
                <a:solidFill>
                  <a:schemeClr val="bg1"/>
                </a:solidFill>
                <a:latin typeface="Arial" panose="020B0604020202020204" pitchFamily="34" charset="0"/>
                <a:cs typeface="Arial" panose="020B0604020202020204" pitchFamily="34" charset="0"/>
              </a:rPr>
              <a:t>Module 2: </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Adherence Club Procedures and Facilitation</a:t>
            </a:r>
          </a:p>
        </p:txBody>
      </p:sp>
      <p:sp>
        <p:nvSpPr>
          <p:cNvPr id="7" name="Rectangle: Rounded Corners 6">
            <a:extLst>
              <a:ext uri="{FF2B5EF4-FFF2-40B4-BE49-F238E27FC236}">
                <a16:creationId xmlns:a16="http://schemas.microsoft.com/office/drawing/2014/main" id="{6FF3AE0F-6F1E-3A7C-A777-E16A98588BC1}"/>
              </a:ext>
            </a:extLst>
          </p:cNvPr>
          <p:cNvSpPr/>
          <p:nvPr/>
        </p:nvSpPr>
        <p:spPr>
          <a:xfrm>
            <a:off x="6129913" y="4034160"/>
            <a:ext cx="5616000" cy="540000"/>
          </a:xfrm>
          <a:prstGeom prst="roundRect">
            <a:avLst>
              <a:gd name="adj" fmla="val 50000"/>
            </a:avLst>
          </a:prstGeom>
          <a:solidFill>
            <a:srgbClr val="005D28"/>
          </a:solidFill>
          <a:ln>
            <a:solidFill>
              <a:srgbClr val="005D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pPr>
            <a:r>
              <a:rPr lang="en-GB">
                <a:solidFill>
                  <a:schemeClr val="bg1"/>
                </a:solidFill>
                <a:latin typeface="Arial" panose="020B0604020202020204" pitchFamily="34" charset="0"/>
                <a:cs typeface="Arial" panose="020B0604020202020204" pitchFamily="34" charset="0"/>
              </a:rPr>
              <a:t>Module 3: </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Monitoring and Evaluation</a:t>
            </a:r>
          </a:p>
        </p:txBody>
      </p:sp>
    </p:spTree>
    <p:extLst>
      <p:ext uri="{BB962C8B-B14F-4D97-AF65-F5344CB8AC3E}">
        <p14:creationId xmlns:p14="http://schemas.microsoft.com/office/powerpoint/2010/main" val="369717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5081F-06BB-9B93-8777-C7EB9A3D78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C4265B-64F5-CC50-4352-004087E6EF11}"/>
              </a:ext>
            </a:extLst>
          </p:cNvPr>
          <p:cNvSpPr>
            <a:spLocks noGrp="1"/>
          </p:cNvSpPr>
          <p:nvPr>
            <p:ph type="sldNum" sz="quarter" idx="4"/>
          </p:nvPr>
        </p:nvSpPr>
        <p:spPr/>
        <p:txBody>
          <a:bodyPr/>
          <a:lstStyle/>
          <a:p>
            <a:fld id="{C7CC47C4-3C86-4469-BEE5-35560A3665EF}" type="slidenum">
              <a:rPr lang="en-ZA" altLang="en-US" smtClean="0"/>
              <a:pPr/>
              <a:t>20</a:t>
            </a:fld>
            <a:endParaRPr lang="en-ZA" altLang="en-US"/>
          </a:p>
        </p:txBody>
      </p:sp>
      <p:sp>
        <p:nvSpPr>
          <p:cNvPr id="2" name="Title 1">
            <a:extLst>
              <a:ext uri="{FF2B5EF4-FFF2-40B4-BE49-F238E27FC236}">
                <a16:creationId xmlns:a16="http://schemas.microsoft.com/office/drawing/2014/main" id="{5597E24F-AABB-D092-3343-B531CDEEFBF4}"/>
              </a:ext>
            </a:extLst>
          </p:cNvPr>
          <p:cNvSpPr>
            <a:spLocks noGrp="1"/>
          </p:cNvSpPr>
          <p:nvPr>
            <p:ph type="title"/>
          </p:nvPr>
        </p:nvSpPr>
        <p:spPr/>
        <p:txBody>
          <a:bodyPr>
            <a:normAutofit/>
          </a:bodyPr>
          <a:lstStyle/>
          <a:p>
            <a:r>
              <a:rPr lang="en-GB"/>
              <a:t>Guiding Principles for RPCs for Stable Patients</a:t>
            </a:r>
            <a:endParaRPr lang="en-ZA"/>
          </a:p>
        </p:txBody>
      </p:sp>
      <p:sp>
        <p:nvSpPr>
          <p:cNvPr id="6" name="Content Placeholder 2">
            <a:extLst>
              <a:ext uri="{FF2B5EF4-FFF2-40B4-BE49-F238E27FC236}">
                <a16:creationId xmlns:a16="http://schemas.microsoft.com/office/drawing/2014/main" id="{50D26174-D7CD-5B02-C663-DF933328BCD0}"/>
              </a:ext>
            </a:extLst>
          </p:cNvPr>
          <p:cNvSpPr txBox="1">
            <a:spLocks/>
          </p:cNvSpPr>
          <p:nvPr/>
        </p:nvSpPr>
        <p:spPr>
          <a:xfrm>
            <a:off x="1861563" y="1366273"/>
            <a:ext cx="9684000" cy="1224000"/>
          </a:xfrm>
          <a:prstGeom prst="rect">
            <a:avLst/>
          </a:prstGeom>
          <a:noFill/>
          <a:ln>
            <a:solidFill>
              <a:srgbClr val="DDB169"/>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spcBef>
                <a:spcPts val="400"/>
              </a:spcBef>
              <a:buFont typeface="Arial" pitchFamily="34" charset="0"/>
              <a:buChar char="•"/>
            </a:pPr>
            <a:r>
              <a:rPr lang="en-GB" sz="1600"/>
              <a:t>Offer eligible patients a choice of the 3 different RPCs if available</a:t>
            </a:r>
            <a:r>
              <a:rPr lang="en-GB" sz="1600" i="1"/>
              <a:t>.</a:t>
            </a:r>
          </a:p>
          <a:p>
            <a:pPr marL="180000" lvl="1" indent="-180000">
              <a:spcBef>
                <a:spcPts val="400"/>
              </a:spcBef>
              <a:buFont typeface="Arial" pitchFamily="34" charset="0"/>
              <a:buChar char="•"/>
            </a:pPr>
            <a:r>
              <a:rPr lang="en-GB" sz="1600"/>
              <a:t>Assess patients for RPCs enrolment at Month 4 </a:t>
            </a:r>
            <a:r>
              <a:rPr lang="en-GB" sz="1600" i="1">
                <a:solidFill>
                  <a:schemeClr val="tx1">
                    <a:lumMod val="65000"/>
                    <a:lumOff val="35000"/>
                  </a:schemeClr>
                </a:solidFill>
              </a:rPr>
              <a:t>(first visit after VL/HbA1c are taken). </a:t>
            </a:r>
          </a:p>
          <a:p>
            <a:pPr marL="180000" lvl="1" indent="-180000">
              <a:spcBef>
                <a:spcPts val="400"/>
              </a:spcBef>
              <a:buFont typeface="Arial" pitchFamily="34" charset="0"/>
              <a:buChar char="•"/>
            </a:pPr>
            <a:r>
              <a:rPr lang="en-GB" sz="1600"/>
              <a:t>Document the RPCs enrolment/deactivation in the patient’s clinical stationery. </a:t>
            </a:r>
          </a:p>
          <a:p>
            <a:pPr marL="180000" lvl="1" indent="-180000">
              <a:spcBef>
                <a:spcPts val="400"/>
              </a:spcBef>
              <a:buFont typeface="Arial" pitchFamily="34" charset="0"/>
              <a:buChar char="•"/>
            </a:pPr>
            <a:r>
              <a:rPr lang="en-GB" sz="1600"/>
              <a:t>Capture in TIER.Net &amp; SyNCH.</a:t>
            </a:r>
          </a:p>
        </p:txBody>
      </p:sp>
      <p:sp>
        <p:nvSpPr>
          <p:cNvPr id="7" name="TextBox 6">
            <a:extLst>
              <a:ext uri="{FF2B5EF4-FFF2-40B4-BE49-F238E27FC236}">
                <a16:creationId xmlns:a16="http://schemas.microsoft.com/office/drawing/2014/main" id="{74F1BCF8-1870-F94E-0BC5-A9161C107AF3}"/>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66, 67, 84</a:t>
            </a:r>
          </a:p>
        </p:txBody>
      </p:sp>
      <p:sp>
        <p:nvSpPr>
          <p:cNvPr id="24" name="Content Placeholder 2">
            <a:extLst>
              <a:ext uri="{FF2B5EF4-FFF2-40B4-BE49-F238E27FC236}">
                <a16:creationId xmlns:a16="http://schemas.microsoft.com/office/drawing/2014/main" id="{37ED0E78-7107-C570-2064-02EE69372B93}"/>
              </a:ext>
            </a:extLst>
          </p:cNvPr>
          <p:cNvSpPr txBox="1">
            <a:spLocks/>
          </p:cNvSpPr>
          <p:nvPr/>
        </p:nvSpPr>
        <p:spPr>
          <a:xfrm>
            <a:off x="1861563" y="2841756"/>
            <a:ext cx="9684000" cy="1440000"/>
          </a:xfrm>
          <a:prstGeom prst="rect">
            <a:avLst/>
          </a:prstGeom>
          <a:noFill/>
          <a:ln>
            <a:solidFill>
              <a:srgbClr val="DDB169"/>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spcBef>
                <a:spcPts val="400"/>
              </a:spcBef>
              <a:buFont typeface="Arial" pitchFamily="34" charset="0"/>
              <a:buChar char="•"/>
            </a:pPr>
            <a:r>
              <a:rPr lang="en-GB" sz="1600" dirty="0"/>
              <a:t>Conduct routine investigations only at the comprehensive clinical consultation at RPCs M6 visit:</a:t>
            </a:r>
          </a:p>
          <a:p>
            <a:pPr marL="580050" lvl="2" indent="-180000">
              <a:spcBef>
                <a:spcPts val="0"/>
              </a:spcBef>
            </a:pPr>
            <a:r>
              <a:rPr lang="en-GB" i="1" dirty="0">
                <a:solidFill>
                  <a:schemeClr val="tx1">
                    <a:lumMod val="65000"/>
                    <a:lumOff val="35000"/>
                  </a:schemeClr>
                </a:solidFill>
              </a:rPr>
              <a:t>Not at the rescripting visit at RPCs M12   </a:t>
            </a:r>
          </a:p>
          <a:p>
            <a:pPr marL="180000" lvl="1" indent="-180000">
              <a:spcBef>
                <a:spcPts val="400"/>
              </a:spcBef>
              <a:buFont typeface="Arial" pitchFamily="34" charset="0"/>
              <a:buChar char="•"/>
            </a:pPr>
            <a:r>
              <a:rPr lang="en-GB" sz="1600" dirty="0"/>
              <a:t>Include annual TB-NAAT with VL assessment.</a:t>
            </a:r>
          </a:p>
          <a:p>
            <a:pPr marL="180000" lvl="1" indent="-180000">
              <a:spcBef>
                <a:spcPts val="400"/>
              </a:spcBef>
              <a:buFont typeface="Arial" pitchFamily="34" charset="0"/>
              <a:buChar char="•"/>
            </a:pPr>
            <a:r>
              <a:rPr lang="en-GB" sz="1600" dirty="0"/>
              <a:t>Do not require the RPCs patient to return for result review before a new RPCs script is submitted. </a:t>
            </a:r>
          </a:p>
          <a:p>
            <a:pPr marL="180000" lvl="1" indent="-180000">
              <a:spcBef>
                <a:spcPts val="400"/>
              </a:spcBef>
              <a:buFont typeface="Arial" pitchFamily="34" charset="0"/>
              <a:buChar char="•"/>
            </a:pPr>
            <a:r>
              <a:rPr lang="en-GB" sz="1600" dirty="0"/>
              <a:t>Recall RPCs patients with abnormal assessment results immediately on receipt of the abnormal result.</a:t>
            </a:r>
          </a:p>
          <a:p>
            <a:pPr marL="360000" lvl="1" indent="-180000">
              <a:spcBef>
                <a:spcPts val="0"/>
              </a:spcBef>
              <a:buFont typeface="Arial" pitchFamily="34" charset="0"/>
              <a:buChar char="•"/>
            </a:pPr>
            <a:endParaRPr lang="en-ZA" sz="1600" dirty="0"/>
          </a:p>
        </p:txBody>
      </p:sp>
      <p:sp>
        <p:nvSpPr>
          <p:cNvPr id="27" name="Content Placeholder 2">
            <a:extLst>
              <a:ext uri="{FF2B5EF4-FFF2-40B4-BE49-F238E27FC236}">
                <a16:creationId xmlns:a16="http://schemas.microsoft.com/office/drawing/2014/main" id="{5F03FE8A-61B9-69D9-1B4B-C611B8DA6060}"/>
              </a:ext>
            </a:extLst>
          </p:cNvPr>
          <p:cNvSpPr txBox="1">
            <a:spLocks/>
          </p:cNvSpPr>
          <p:nvPr/>
        </p:nvSpPr>
        <p:spPr>
          <a:xfrm>
            <a:off x="1861563" y="4533237"/>
            <a:ext cx="9684000" cy="1692000"/>
          </a:xfrm>
          <a:prstGeom prst="rect">
            <a:avLst/>
          </a:prstGeom>
          <a:noFill/>
          <a:ln>
            <a:solidFill>
              <a:srgbClr val="DDB169"/>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spcBef>
                <a:spcPts val="400"/>
              </a:spcBef>
              <a:buFont typeface="Arial" pitchFamily="34" charset="0"/>
              <a:buChar char="•"/>
            </a:pPr>
            <a:r>
              <a:rPr lang="en-GB" sz="1600" dirty="0"/>
              <a:t>Clinicians will see the patient and prescribe twice annually. </a:t>
            </a:r>
            <a:r>
              <a:rPr lang="en-GB" sz="1600" i="1" dirty="0">
                <a:solidFill>
                  <a:schemeClr val="tx1">
                    <a:lumMod val="65000"/>
                    <a:lumOff val="35000"/>
                  </a:schemeClr>
                </a:solidFill>
              </a:rPr>
              <a:t>(A province may choose to have the brief check-up by a clinician at M12 be at the clinician discretion, within prescription requirements).</a:t>
            </a:r>
          </a:p>
          <a:p>
            <a:pPr marL="180000" lvl="1" indent="-180000">
              <a:spcBef>
                <a:spcPts val="400"/>
              </a:spcBef>
              <a:buFont typeface="Arial" pitchFamily="34" charset="0"/>
              <a:buChar char="•"/>
            </a:pPr>
            <a:r>
              <a:rPr lang="en-GB" sz="1600" dirty="0"/>
              <a:t>Prescribe all chronic, preventive and ART medication on one script with the same supply and location.</a:t>
            </a:r>
          </a:p>
          <a:p>
            <a:pPr marL="180000" lvl="1" indent="-180000">
              <a:spcBef>
                <a:spcPts val="400"/>
              </a:spcBef>
              <a:buFont typeface="Arial" pitchFamily="34" charset="0"/>
              <a:buChar char="•"/>
            </a:pPr>
            <a:r>
              <a:rPr lang="en-GB" sz="1600" dirty="0"/>
              <a:t>Maximum 2 drug collections from a+ RPCs script; 1</a:t>
            </a:r>
            <a:r>
              <a:rPr lang="en-GB" sz="1600" baseline="30000" dirty="0"/>
              <a:t>st</a:t>
            </a:r>
            <a:r>
              <a:rPr lang="en-GB" sz="1600" dirty="0"/>
              <a:t> from the facility, 2</a:t>
            </a:r>
            <a:r>
              <a:rPr lang="en-GB" sz="1600" baseline="30000" dirty="0"/>
              <a:t>nd</a:t>
            </a:r>
            <a:r>
              <a:rPr lang="en-GB" sz="1600" dirty="0"/>
              <a:t> from the RPCs location.  </a:t>
            </a:r>
            <a:br>
              <a:rPr lang="en-GB" sz="1600" dirty="0"/>
            </a:br>
            <a:r>
              <a:rPr lang="en-GB" sz="1600" dirty="0"/>
              <a:t>(</a:t>
            </a:r>
            <a:r>
              <a:rPr lang="en-GB" sz="1600" i="1" dirty="0">
                <a:solidFill>
                  <a:schemeClr val="tx1">
                    <a:lumMod val="65000"/>
                    <a:lumOff val="35000"/>
                  </a:schemeClr>
                </a:solidFill>
              </a:rPr>
              <a:t>Preferably script 2x3MMD) </a:t>
            </a:r>
          </a:p>
          <a:p>
            <a:pPr marL="180000" lvl="1" indent="-180000">
              <a:spcBef>
                <a:spcPts val="400"/>
              </a:spcBef>
              <a:buFont typeface="Arial" pitchFamily="34" charset="0"/>
              <a:buChar char="•"/>
            </a:pPr>
            <a:r>
              <a:rPr lang="en-GB" sz="1600" dirty="0"/>
              <a:t>Treatment supply can be pre-dispensed by CCMDD or a CDU or the facility pharmacy.</a:t>
            </a:r>
          </a:p>
        </p:txBody>
      </p:sp>
      <p:sp>
        <p:nvSpPr>
          <p:cNvPr id="21" name="Content Placeholder 2">
            <a:extLst>
              <a:ext uri="{FF2B5EF4-FFF2-40B4-BE49-F238E27FC236}">
                <a16:creationId xmlns:a16="http://schemas.microsoft.com/office/drawing/2014/main" id="{FAAEC620-B529-6F1D-FD46-51600F76AEAD}"/>
              </a:ext>
            </a:extLst>
          </p:cNvPr>
          <p:cNvSpPr txBox="1">
            <a:spLocks/>
          </p:cNvSpPr>
          <p:nvPr/>
        </p:nvSpPr>
        <p:spPr>
          <a:xfrm>
            <a:off x="193182" y="1366274"/>
            <a:ext cx="1620255" cy="1224000"/>
          </a:xfrm>
          <a:prstGeom prst="roundRect">
            <a:avLst>
              <a:gd name="adj" fmla="val 0"/>
            </a:avLst>
          </a:prstGeom>
          <a:solidFill>
            <a:srgbClr val="C68E2C"/>
          </a:solid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800">
                <a:solidFill>
                  <a:schemeClr val="bg1"/>
                </a:solidFill>
              </a:rPr>
              <a:t>Assess, offer, enrol and document</a:t>
            </a:r>
          </a:p>
        </p:txBody>
      </p:sp>
      <p:sp>
        <p:nvSpPr>
          <p:cNvPr id="22" name="Content Placeholder 2">
            <a:extLst>
              <a:ext uri="{FF2B5EF4-FFF2-40B4-BE49-F238E27FC236}">
                <a16:creationId xmlns:a16="http://schemas.microsoft.com/office/drawing/2014/main" id="{ED3E41B8-5719-8FDE-C7E9-D5C947C147FD}"/>
              </a:ext>
            </a:extLst>
          </p:cNvPr>
          <p:cNvSpPr txBox="1">
            <a:spLocks/>
          </p:cNvSpPr>
          <p:nvPr/>
        </p:nvSpPr>
        <p:spPr>
          <a:xfrm>
            <a:off x="193182" y="4533237"/>
            <a:ext cx="1620255" cy="1692000"/>
          </a:xfrm>
          <a:prstGeom prst="roundRect">
            <a:avLst>
              <a:gd name="adj" fmla="val 0"/>
            </a:avLst>
          </a:prstGeom>
          <a:solidFill>
            <a:srgbClr val="C68E2C"/>
          </a:solid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800">
                <a:solidFill>
                  <a:schemeClr val="bg1"/>
                </a:solidFill>
              </a:rPr>
              <a:t>Prescription and Dispensing</a:t>
            </a:r>
          </a:p>
        </p:txBody>
      </p:sp>
      <p:sp>
        <p:nvSpPr>
          <p:cNvPr id="23" name="Content Placeholder 2">
            <a:extLst>
              <a:ext uri="{FF2B5EF4-FFF2-40B4-BE49-F238E27FC236}">
                <a16:creationId xmlns:a16="http://schemas.microsoft.com/office/drawing/2014/main" id="{AD608E77-A056-07AA-ABA8-BD60CC70D794}"/>
              </a:ext>
            </a:extLst>
          </p:cNvPr>
          <p:cNvSpPr txBox="1">
            <a:spLocks/>
          </p:cNvSpPr>
          <p:nvPr/>
        </p:nvSpPr>
        <p:spPr>
          <a:xfrm>
            <a:off x="193182" y="2841756"/>
            <a:ext cx="1620255" cy="1440000"/>
          </a:xfrm>
          <a:prstGeom prst="roundRect">
            <a:avLst>
              <a:gd name="adj" fmla="val 0"/>
            </a:avLst>
          </a:prstGeom>
          <a:solidFill>
            <a:srgbClr val="C68E2C"/>
          </a:solid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800">
                <a:solidFill>
                  <a:schemeClr val="bg1"/>
                </a:solidFill>
              </a:rPr>
              <a:t>Investigations</a:t>
            </a:r>
          </a:p>
        </p:txBody>
      </p:sp>
    </p:spTree>
    <p:extLst>
      <p:ext uri="{BB962C8B-B14F-4D97-AF65-F5344CB8AC3E}">
        <p14:creationId xmlns:p14="http://schemas.microsoft.com/office/powerpoint/2010/main" val="30570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A9AF9-55BC-6892-0D84-B6D419E7D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14A08-4198-480E-1514-368D920398A0}"/>
              </a:ext>
            </a:extLst>
          </p:cNvPr>
          <p:cNvSpPr>
            <a:spLocks noGrp="1"/>
          </p:cNvSpPr>
          <p:nvPr>
            <p:ph type="title"/>
          </p:nvPr>
        </p:nvSpPr>
        <p:spPr/>
        <p:txBody>
          <a:bodyPr>
            <a:normAutofit/>
          </a:bodyPr>
          <a:lstStyle/>
          <a:p>
            <a:r>
              <a:rPr lang="en-GB"/>
              <a:t>Guiding Principles for RPCs for Stable Patients </a:t>
            </a:r>
            <a:r>
              <a:rPr lang="en-GB" sz="1800"/>
              <a:t>(cont.)</a:t>
            </a:r>
            <a:endParaRPr lang="en-ZA" sz="1800"/>
          </a:p>
        </p:txBody>
      </p:sp>
      <p:sp>
        <p:nvSpPr>
          <p:cNvPr id="4" name="Slide Number Placeholder 3">
            <a:extLst>
              <a:ext uri="{FF2B5EF4-FFF2-40B4-BE49-F238E27FC236}">
                <a16:creationId xmlns:a16="http://schemas.microsoft.com/office/drawing/2014/main" id="{C5CFF3A6-8DF0-C7BB-6AAD-6D8F33617A08}"/>
              </a:ext>
            </a:extLst>
          </p:cNvPr>
          <p:cNvSpPr>
            <a:spLocks noGrp="1"/>
          </p:cNvSpPr>
          <p:nvPr>
            <p:ph type="sldNum" sz="quarter" idx="4"/>
          </p:nvPr>
        </p:nvSpPr>
        <p:spPr/>
        <p:txBody>
          <a:bodyPr/>
          <a:lstStyle/>
          <a:p>
            <a:fld id="{C7CC47C4-3C86-4469-BEE5-35560A3665EF}" type="slidenum">
              <a:rPr lang="en-ZA" altLang="en-US" smtClean="0"/>
              <a:pPr/>
              <a:t>21</a:t>
            </a:fld>
            <a:endParaRPr lang="en-ZA" altLang="en-US"/>
          </a:p>
        </p:txBody>
      </p:sp>
      <p:sp>
        <p:nvSpPr>
          <p:cNvPr id="6" name="Content Placeholder 2">
            <a:extLst>
              <a:ext uri="{FF2B5EF4-FFF2-40B4-BE49-F238E27FC236}">
                <a16:creationId xmlns:a16="http://schemas.microsoft.com/office/drawing/2014/main" id="{C09D91DC-0DF1-4293-BAB3-83C5F70B9CCB}"/>
              </a:ext>
            </a:extLst>
          </p:cNvPr>
          <p:cNvSpPr txBox="1">
            <a:spLocks/>
          </p:cNvSpPr>
          <p:nvPr/>
        </p:nvSpPr>
        <p:spPr>
          <a:xfrm>
            <a:off x="1819191" y="2805221"/>
            <a:ext cx="10188000" cy="612000"/>
          </a:xfrm>
          <a:prstGeom prst="rect">
            <a:avLst/>
          </a:prstGeom>
          <a:no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spcBef>
                <a:spcPts val="400"/>
              </a:spcBef>
              <a:buFont typeface="Arial" pitchFamily="34" charset="0"/>
              <a:buChar char="•"/>
            </a:pPr>
            <a:r>
              <a:rPr lang="en-GB" sz="1600"/>
              <a:t>Patients feeling unwell should see a clinician at any time, and not wait for the scheduled appointment date</a:t>
            </a:r>
          </a:p>
        </p:txBody>
      </p:sp>
      <p:sp>
        <p:nvSpPr>
          <p:cNvPr id="7" name="TextBox 6">
            <a:extLst>
              <a:ext uri="{FF2B5EF4-FFF2-40B4-BE49-F238E27FC236}">
                <a16:creationId xmlns:a16="http://schemas.microsoft.com/office/drawing/2014/main" id="{68E5D020-408E-6430-00E1-1A4E0276BE4C}"/>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66-67</a:t>
            </a:r>
          </a:p>
        </p:txBody>
      </p:sp>
      <p:sp>
        <p:nvSpPr>
          <p:cNvPr id="24" name="Content Placeholder 2">
            <a:extLst>
              <a:ext uri="{FF2B5EF4-FFF2-40B4-BE49-F238E27FC236}">
                <a16:creationId xmlns:a16="http://schemas.microsoft.com/office/drawing/2014/main" id="{6D5E09ED-ABF9-4435-6CCE-3F0211980406}"/>
              </a:ext>
            </a:extLst>
          </p:cNvPr>
          <p:cNvSpPr txBox="1">
            <a:spLocks/>
          </p:cNvSpPr>
          <p:nvPr/>
        </p:nvSpPr>
        <p:spPr>
          <a:xfrm>
            <a:off x="1819191" y="1376918"/>
            <a:ext cx="10188000" cy="1332000"/>
          </a:xfrm>
          <a:prstGeom prst="rect">
            <a:avLst/>
          </a:prstGeom>
          <a:noFill/>
          <a:ln>
            <a:solidFill>
              <a:srgbClr val="DDB169"/>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spcBef>
                <a:spcPts val="400"/>
              </a:spcBef>
              <a:buFont typeface="Arial" pitchFamily="34" charset="0"/>
              <a:buChar char="•"/>
            </a:pPr>
            <a:r>
              <a:rPr lang="en-GB" sz="1600" dirty="0"/>
              <a:t>Explain to women how each contraceptive method impacts required return visits’ frequency and location (facility or community).</a:t>
            </a:r>
          </a:p>
          <a:p>
            <a:pPr marL="432000" lvl="1" indent="-180000">
              <a:spcBef>
                <a:spcPts val="0"/>
              </a:spcBef>
              <a:buFont typeface="Arial" pitchFamily="34" charset="0"/>
              <a:buChar char="•"/>
            </a:pPr>
            <a:r>
              <a:rPr lang="en-GB" sz="1600" dirty="0"/>
              <a:t>Long-acting reversible contraception (no alignment concerns);  </a:t>
            </a:r>
          </a:p>
          <a:p>
            <a:pPr marL="432000" lvl="1" indent="-180000">
              <a:spcBef>
                <a:spcPts val="0"/>
              </a:spcBef>
              <a:buFont typeface="Arial" pitchFamily="34" charset="0"/>
              <a:buChar char="•"/>
            </a:pPr>
            <a:r>
              <a:rPr lang="en-GB" sz="1600" dirty="0"/>
              <a:t>Oral contraception &amp;new self-injectable prescribe 6 months (can dispense 6M or 3M (facility) +3M (RPCs) </a:t>
            </a:r>
          </a:p>
          <a:p>
            <a:pPr marL="432000" lvl="1" indent="-180000">
              <a:spcBef>
                <a:spcPts val="0"/>
              </a:spcBef>
              <a:buFont typeface="Arial" pitchFamily="34" charset="0"/>
              <a:buChar char="•"/>
            </a:pPr>
            <a:r>
              <a:rPr lang="en-GB" sz="1600" dirty="0"/>
              <a:t>Short-acting IM injectable contraception align with 6-monthly visits (preferred FAC-PUP or Facility AC)</a:t>
            </a:r>
          </a:p>
        </p:txBody>
      </p:sp>
      <p:sp>
        <p:nvSpPr>
          <p:cNvPr id="27" name="Content Placeholder 2">
            <a:extLst>
              <a:ext uri="{FF2B5EF4-FFF2-40B4-BE49-F238E27FC236}">
                <a16:creationId xmlns:a16="http://schemas.microsoft.com/office/drawing/2014/main" id="{105A138F-9FAF-83B4-1A0A-60B3B5D60096}"/>
              </a:ext>
            </a:extLst>
          </p:cNvPr>
          <p:cNvSpPr txBox="1">
            <a:spLocks/>
          </p:cNvSpPr>
          <p:nvPr/>
        </p:nvSpPr>
        <p:spPr>
          <a:xfrm>
            <a:off x="1819191" y="3513524"/>
            <a:ext cx="10188000" cy="2232000"/>
          </a:xfrm>
          <a:prstGeom prst="rect">
            <a:avLst/>
          </a:prstGeom>
          <a:noFill/>
          <a:ln>
            <a:solidFill>
              <a:srgbClr val="DDB169"/>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spcBef>
                <a:spcPts val="400"/>
              </a:spcBef>
              <a:buFont typeface="Arial" pitchFamily="34" charset="0"/>
              <a:buChar char="•"/>
            </a:pPr>
            <a:r>
              <a:rPr lang="en-GB" sz="1600" dirty="0"/>
              <a:t>Positive TB symptom screen in a RPCs        the clinician will rescript for RPCs. TB-NAAT for all presumptive.</a:t>
            </a:r>
          </a:p>
          <a:p>
            <a:pPr marL="180000" indent="-180000">
              <a:spcBef>
                <a:spcPts val="400"/>
              </a:spcBef>
            </a:pPr>
            <a:r>
              <a:rPr lang="en-GB" sz="1600" dirty="0"/>
              <a:t>Positive TB diagnosis, facility has a reliable results management and recall system        recall the patient </a:t>
            </a:r>
          </a:p>
          <a:p>
            <a:pPr marL="180000" indent="-180000">
              <a:spcBef>
                <a:spcPts val="400"/>
              </a:spcBef>
            </a:pPr>
            <a:r>
              <a:rPr lang="en-GB" sz="1600" dirty="0"/>
              <a:t>Positive TB diagnosis, facility does not have a reliable results management and/or recall system        advise  patient with TB symptoms to return to the facility within 5-7 days for a review of their TB results.</a:t>
            </a:r>
          </a:p>
          <a:p>
            <a:pPr marL="180000" lvl="1" indent="-180000">
              <a:spcBef>
                <a:spcPts val="400"/>
              </a:spcBef>
              <a:buFont typeface="Arial" pitchFamily="34" charset="0"/>
              <a:buChar char="•"/>
            </a:pPr>
            <a:r>
              <a:rPr lang="en-GB" sz="1600" dirty="0"/>
              <a:t>No TB diagnosis, normal assessment result        patient will continue in RPCs.</a:t>
            </a:r>
          </a:p>
          <a:p>
            <a:pPr marL="180000" lvl="1" indent="-180000">
              <a:spcBef>
                <a:spcPts val="400"/>
              </a:spcBef>
              <a:buFont typeface="Arial" pitchFamily="34" charset="0"/>
              <a:buChar char="•"/>
            </a:pPr>
            <a:r>
              <a:rPr lang="en-GB" sz="1600" dirty="0"/>
              <a:t>TB diagnosis        return patient to regular clinician-managed care</a:t>
            </a:r>
          </a:p>
          <a:p>
            <a:pPr marL="432000" lvl="1" indent="-180000">
              <a:spcBef>
                <a:spcPts val="0"/>
              </a:spcBef>
              <a:buFont typeface="Arial" pitchFamily="34" charset="0"/>
              <a:buChar char="•"/>
            </a:pPr>
            <a:r>
              <a:rPr lang="en-GB" sz="1600" dirty="0"/>
              <a:t>Consider 2-monthly supply of ART and TB treatment during the continuation phase.</a:t>
            </a:r>
          </a:p>
          <a:p>
            <a:pPr marL="432000" lvl="1" indent="-180000">
              <a:spcBef>
                <a:spcPts val="0"/>
              </a:spcBef>
              <a:buFont typeface="Arial" pitchFamily="34" charset="0"/>
              <a:buChar char="•"/>
            </a:pPr>
            <a:r>
              <a:rPr lang="en-GB" sz="1600" dirty="0"/>
              <a:t>Re-assess for RPCs enrolment when TB treatment is completed.</a:t>
            </a:r>
          </a:p>
        </p:txBody>
      </p:sp>
      <p:sp>
        <p:nvSpPr>
          <p:cNvPr id="21" name="Content Placeholder 2">
            <a:extLst>
              <a:ext uri="{FF2B5EF4-FFF2-40B4-BE49-F238E27FC236}">
                <a16:creationId xmlns:a16="http://schemas.microsoft.com/office/drawing/2014/main" id="{CBDFC81B-3D41-6623-BEA4-26B52738E074}"/>
              </a:ext>
            </a:extLst>
          </p:cNvPr>
          <p:cNvSpPr txBox="1">
            <a:spLocks/>
          </p:cNvSpPr>
          <p:nvPr/>
        </p:nvSpPr>
        <p:spPr>
          <a:xfrm>
            <a:off x="206062" y="2800399"/>
            <a:ext cx="1540044" cy="612000"/>
          </a:xfrm>
          <a:prstGeom prst="roundRect">
            <a:avLst>
              <a:gd name="adj" fmla="val 0"/>
            </a:avLst>
          </a:prstGeom>
          <a:solidFill>
            <a:srgbClr val="C68E2C"/>
          </a:solid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600">
                <a:solidFill>
                  <a:schemeClr val="bg1"/>
                </a:solidFill>
              </a:rPr>
              <a:t>Unwell RPCs patient </a:t>
            </a:r>
          </a:p>
        </p:txBody>
      </p:sp>
      <p:sp>
        <p:nvSpPr>
          <p:cNvPr id="22" name="Content Placeholder 2">
            <a:extLst>
              <a:ext uri="{FF2B5EF4-FFF2-40B4-BE49-F238E27FC236}">
                <a16:creationId xmlns:a16="http://schemas.microsoft.com/office/drawing/2014/main" id="{64B7B830-FC80-3165-BA65-3F558131988E}"/>
              </a:ext>
            </a:extLst>
          </p:cNvPr>
          <p:cNvSpPr txBox="1">
            <a:spLocks/>
          </p:cNvSpPr>
          <p:nvPr/>
        </p:nvSpPr>
        <p:spPr>
          <a:xfrm>
            <a:off x="206062" y="3514525"/>
            <a:ext cx="1540044" cy="2232000"/>
          </a:xfrm>
          <a:prstGeom prst="roundRect">
            <a:avLst>
              <a:gd name="adj" fmla="val 0"/>
            </a:avLst>
          </a:prstGeom>
          <a:solidFill>
            <a:srgbClr val="C68E2C"/>
          </a:solid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600">
                <a:solidFill>
                  <a:schemeClr val="bg1"/>
                </a:solidFill>
              </a:rPr>
              <a:t> Presence of TB symptoms</a:t>
            </a:r>
          </a:p>
        </p:txBody>
      </p:sp>
      <p:sp>
        <p:nvSpPr>
          <p:cNvPr id="23" name="Content Placeholder 2">
            <a:extLst>
              <a:ext uri="{FF2B5EF4-FFF2-40B4-BE49-F238E27FC236}">
                <a16:creationId xmlns:a16="http://schemas.microsoft.com/office/drawing/2014/main" id="{6BE9A2A5-7C8D-6494-3371-CB703316450E}"/>
              </a:ext>
            </a:extLst>
          </p:cNvPr>
          <p:cNvSpPr txBox="1">
            <a:spLocks/>
          </p:cNvSpPr>
          <p:nvPr/>
        </p:nvSpPr>
        <p:spPr>
          <a:xfrm>
            <a:off x="206062" y="1366273"/>
            <a:ext cx="1540044" cy="1332000"/>
          </a:xfrm>
          <a:prstGeom prst="roundRect">
            <a:avLst>
              <a:gd name="adj" fmla="val 0"/>
            </a:avLst>
          </a:prstGeom>
          <a:solidFill>
            <a:srgbClr val="C68E2C"/>
          </a:solidFill>
          <a:ln>
            <a:solidFill>
              <a:srgbClr val="DDB169"/>
            </a:solidFill>
          </a:ln>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600">
                <a:solidFill>
                  <a:schemeClr val="bg1"/>
                </a:solidFill>
              </a:rPr>
              <a:t> Contraceptives</a:t>
            </a:r>
          </a:p>
        </p:txBody>
      </p:sp>
      <p:sp>
        <p:nvSpPr>
          <p:cNvPr id="13" name="Arrow: Right 12">
            <a:extLst>
              <a:ext uri="{FF2B5EF4-FFF2-40B4-BE49-F238E27FC236}">
                <a16:creationId xmlns:a16="http://schemas.microsoft.com/office/drawing/2014/main" id="{A0BC79E9-239B-EB6D-72ED-20D6DC1DBC19}"/>
              </a:ext>
            </a:extLst>
          </p:cNvPr>
          <p:cNvSpPr/>
          <p:nvPr/>
        </p:nvSpPr>
        <p:spPr>
          <a:xfrm>
            <a:off x="5731123" y="3592147"/>
            <a:ext cx="252000" cy="2160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Right 13">
            <a:extLst>
              <a:ext uri="{FF2B5EF4-FFF2-40B4-BE49-F238E27FC236}">
                <a16:creationId xmlns:a16="http://schemas.microsoft.com/office/drawing/2014/main" id="{4BA0C6CE-727E-D1A6-9E36-663002AE019C}"/>
              </a:ext>
            </a:extLst>
          </p:cNvPr>
          <p:cNvSpPr/>
          <p:nvPr/>
        </p:nvSpPr>
        <p:spPr>
          <a:xfrm>
            <a:off x="9621138" y="3861935"/>
            <a:ext cx="252000" cy="2160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Arrow: Right 14">
            <a:extLst>
              <a:ext uri="{FF2B5EF4-FFF2-40B4-BE49-F238E27FC236}">
                <a16:creationId xmlns:a16="http://schemas.microsoft.com/office/drawing/2014/main" id="{1841975B-F7B3-7837-7F1A-9BBC3266F633}"/>
              </a:ext>
            </a:extLst>
          </p:cNvPr>
          <p:cNvSpPr/>
          <p:nvPr/>
        </p:nvSpPr>
        <p:spPr>
          <a:xfrm>
            <a:off x="10820400" y="4170703"/>
            <a:ext cx="252000" cy="2160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Right 15">
            <a:extLst>
              <a:ext uri="{FF2B5EF4-FFF2-40B4-BE49-F238E27FC236}">
                <a16:creationId xmlns:a16="http://schemas.microsoft.com/office/drawing/2014/main" id="{0F436F0F-24E1-2D5B-2C42-E08B1A1144CD}"/>
              </a:ext>
            </a:extLst>
          </p:cNvPr>
          <p:cNvSpPr/>
          <p:nvPr/>
        </p:nvSpPr>
        <p:spPr>
          <a:xfrm>
            <a:off x="6109941" y="4686815"/>
            <a:ext cx="252000" cy="2160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Right 16">
            <a:extLst>
              <a:ext uri="{FF2B5EF4-FFF2-40B4-BE49-F238E27FC236}">
                <a16:creationId xmlns:a16="http://schemas.microsoft.com/office/drawing/2014/main" id="{EC5BB279-D8D2-BA53-37BF-D2B4ED6AF430}"/>
              </a:ext>
            </a:extLst>
          </p:cNvPr>
          <p:cNvSpPr/>
          <p:nvPr/>
        </p:nvSpPr>
        <p:spPr>
          <a:xfrm>
            <a:off x="3393635" y="5009544"/>
            <a:ext cx="252000" cy="2160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69823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653D-55B9-EE20-8706-5C1ABCA40FCD}"/>
              </a:ext>
            </a:extLst>
          </p:cNvPr>
          <p:cNvSpPr>
            <a:spLocks noGrp="1"/>
          </p:cNvSpPr>
          <p:nvPr>
            <p:ph type="title"/>
          </p:nvPr>
        </p:nvSpPr>
        <p:spPr/>
        <p:txBody>
          <a:bodyPr/>
          <a:lstStyle/>
          <a:p>
            <a:r>
              <a:rPr lang="en-GB"/>
              <a:t>Guiding Principles for Adherence Clubs</a:t>
            </a:r>
            <a:endParaRPr lang="en-ZA"/>
          </a:p>
        </p:txBody>
      </p:sp>
      <p:sp>
        <p:nvSpPr>
          <p:cNvPr id="3" name="Content Placeholder 2">
            <a:extLst>
              <a:ext uri="{FF2B5EF4-FFF2-40B4-BE49-F238E27FC236}">
                <a16:creationId xmlns:a16="http://schemas.microsoft.com/office/drawing/2014/main" id="{4D338B3E-D90F-FAA0-6C95-C17725613A73}"/>
              </a:ext>
            </a:extLst>
          </p:cNvPr>
          <p:cNvSpPr>
            <a:spLocks noGrp="1"/>
          </p:cNvSpPr>
          <p:nvPr>
            <p:ph idx="1"/>
          </p:nvPr>
        </p:nvSpPr>
        <p:spPr>
          <a:xfrm>
            <a:off x="541492" y="1215195"/>
            <a:ext cx="11109014" cy="365125"/>
          </a:xfrm>
        </p:spPr>
        <p:txBody>
          <a:bodyPr/>
          <a:lstStyle/>
          <a:p>
            <a:pPr marL="0" indent="0">
              <a:buNone/>
            </a:pPr>
            <a:r>
              <a:rPr lang="en-GB"/>
              <a:t>Health facilities can establish both Facility-based and Community-based adherence clubs.</a:t>
            </a:r>
          </a:p>
          <a:p>
            <a:pPr marL="180000" lvl="1" indent="0">
              <a:spcBef>
                <a:spcPts val="0"/>
              </a:spcBef>
              <a:buNone/>
            </a:pPr>
            <a:endParaRPr lang="en-ZA"/>
          </a:p>
        </p:txBody>
      </p:sp>
      <p:sp>
        <p:nvSpPr>
          <p:cNvPr id="4" name="Slide Number Placeholder 3">
            <a:extLst>
              <a:ext uri="{FF2B5EF4-FFF2-40B4-BE49-F238E27FC236}">
                <a16:creationId xmlns:a16="http://schemas.microsoft.com/office/drawing/2014/main" id="{EC8A9B7D-59AF-9A94-DB9E-022D985CC8D2}"/>
              </a:ext>
            </a:extLst>
          </p:cNvPr>
          <p:cNvSpPr>
            <a:spLocks noGrp="1"/>
          </p:cNvSpPr>
          <p:nvPr>
            <p:ph type="sldNum" sz="quarter" idx="12"/>
          </p:nvPr>
        </p:nvSpPr>
        <p:spPr/>
        <p:txBody>
          <a:bodyPr/>
          <a:lstStyle/>
          <a:p>
            <a:fld id="{C7CC47C4-3C86-4469-BEE5-35560A3665EF}" type="slidenum">
              <a:rPr lang="en-ZA" altLang="en-US" smtClean="0"/>
              <a:pPr/>
              <a:t>22</a:t>
            </a:fld>
            <a:endParaRPr lang="en-ZA" altLang="en-US"/>
          </a:p>
        </p:txBody>
      </p:sp>
      <p:sp>
        <p:nvSpPr>
          <p:cNvPr id="15" name="Content Placeholder 2">
            <a:extLst>
              <a:ext uri="{FF2B5EF4-FFF2-40B4-BE49-F238E27FC236}">
                <a16:creationId xmlns:a16="http://schemas.microsoft.com/office/drawing/2014/main" id="{78B986C8-53FB-8CA1-5489-F7A22FC51411}"/>
              </a:ext>
            </a:extLst>
          </p:cNvPr>
          <p:cNvSpPr txBox="1">
            <a:spLocks/>
          </p:cNvSpPr>
          <p:nvPr/>
        </p:nvSpPr>
        <p:spPr>
          <a:xfrm>
            <a:off x="550487" y="3994024"/>
            <a:ext cx="5580000" cy="1767055"/>
          </a:xfrm>
          <a:prstGeom prst="round2SameRect">
            <a:avLst>
              <a:gd name="adj1" fmla="val 0"/>
              <a:gd name="adj2" fmla="val 0"/>
            </a:avLst>
          </a:prstGeom>
          <a:ln>
            <a:no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90000"/>
              </a:lnSpc>
              <a:spcBef>
                <a:spcPts val="400"/>
              </a:spcBef>
            </a:pPr>
            <a:r>
              <a:rPr lang="en-GB" sz="1800"/>
              <a:t>Patients are not required to attend registry.</a:t>
            </a:r>
          </a:p>
          <a:p>
            <a:pPr marL="180000" indent="-180000">
              <a:lnSpc>
                <a:spcPct val="90000"/>
              </a:lnSpc>
              <a:spcBef>
                <a:spcPts val="400"/>
              </a:spcBef>
            </a:pPr>
            <a:r>
              <a:rPr lang="en-GB" sz="1800"/>
              <a:t>No patient folder collection needed. </a:t>
            </a:r>
          </a:p>
          <a:p>
            <a:pPr marL="180000" indent="-180000">
              <a:lnSpc>
                <a:spcPct val="90000"/>
              </a:lnSpc>
              <a:spcBef>
                <a:spcPts val="400"/>
              </a:spcBef>
            </a:pPr>
            <a:r>
              <a:rPr lang="en-GB" sz="1800"/>
              <a:t>Vital signs should not be taken. </a:t>
            </a:r>
          </a:p>
          <a:p>
            <a:pPr marL="180000" indent="-180000">
              <a:lnSpc>
                <a:spcPct val="90000"/>
              </a:lnSpc>
              <a:spcBef>
                <a:spcPts val="400"/>
              </a:spcBef>
            </a:pPr>
            <a:r>
              <a:rPr lang="en-GB" sz="1800"/>
              <a:t>Clinician visit not needed for each treatment supply. </a:t>
            </a:r>
          </a:p>
          <a:p>
            <a:pPr marL="180000" indent="-180000">
              <a:lnSpc>
                <a:spcPct val="90000"/>
              </a:lnSpc>
              <a:spcBef>
                <a:spcPts val="400"/>
              </a:spcBef>
            </a:pPr>
            <a:r>
              <a:rPr lang="en-GB" sz="1800"/>
              <a:t>Do not add members to the facility headcount.</a:t>
            </a:r>
            <a:endParaRPr lang="en-ZA" sz="1800"/>
          </a:p>
        </p:txBody>
      </p:sp>
      <p:sp>
        <p:nvSpPr>
          <p:cNvPr id="16" name="Content Placeholder 2">
            <a:extLst>
              <a:ext uri="{FF2B5EF4-FFF2-40B4-BE49-F238E27FC236}">
                <a16:creationId xmlns:a16="http://schemas.microsoft.com/office/drawing/2014/main" id="{70D31801-55CC-57EE-C65F-0E1EA01117BE}"/>
              </a:ext>
            </a:extLst>
          </p:cNvPr>
          <p:cNvSpPr txBox="1">
            <a:spLocks/>
          </p:cNvSpPr>
          <p:nvPr/>
        </p:nvSpPr>
        <p:spPr>
          <a:xfrm>
            <a:off x="500414" y="3214362"/>
            <a:ext cx="5580000" cy="691864"/>
          </a:xfrm>
          <a:prstGeom prst="round2SameRect">
            <a:avLst>
              <a:gd name="adj1" fmla="val 27495"/>
              <a:gd name="adj2" fmla="val 0"/>
            </a:avLst>
          </a:prstGeom>
          <a:solidFill>
            <a:srgbClr val="106536"/>
          </a:solidFill>
        </p:spPr>
        <p:txBody>
          <a:bodyPr anchor="b"/>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ZA">
                <a:solidFill>
                  <a:schemeClr val="bg1"/>
                </a:solidFill>
              </a:rPr>
              <a:t>Facility-based                Adherence Club</a:t>
            </a:r>
          </a:p>
        </p:txBody>
      </p:sp>
      <p:sp>
        <p:nvSpPr>
          <p:cNvPr id="18" name="Content Placeholder 2">
            <a:extLst>
              <a:ext uri="{FF2B5EF4-FFF2-40B4-BE49-F238E27FC236}">
                <a16:creationId xmlns:a16="http://schemas.microsoft.com/office/drawing/2014/main" id="{F86F430A-2CCB-B70F-8A71-A7B99CD6A464}"/>
              </a:ext>
            </a:extLst>
          </p:cNvPr>
          <p:cNvSpPr txBox="1">
            <a:spLocks/>
          </p:cNvSpPr>
          <p:nvPr/>
        </p:nvSpPr>
        <p:spPr>
          <a:xfrm>
            <a:off x="6257176" y="3984262"/>
            <a:ext cx="5580000" cy="1811723"/>
          </a:xfrm>
          <a:prstGeom prst="round2SameRect">
            <a:avLst>
              <a:gd name="adj1" fmla="val 473"/>
              <a:gd name="adj2" fmla="val 0"/>
            </a:avLst>
          </a:prstGeom>
          <a:ln>
            <a:no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90000"/>
              </a:lnSpc>
              <a:spcBef>
                <a:spcPts val="400"/>
              </a:spcBef>
            </a:pPr>
            <a:r>
              <a:rPr lang="en-GB" sz="1800" dirty="0"/>
              <a:t>AC can be in any community venue </a:t>
            </a:r>
            <a:endParaRPr lang="en-GB" sz="1600" i="1" dirty="0">
              <a:solidFill>
                <a:schemeClr val="tx1">
                  <a:lumMod val="65000"/>
                  <a:lumOff val="35000"/>
                </a:schemeClr>
              </a:solidFill>
            </a:endParaRPr>
          </a:p>
          <a:p>
            <a:pPr marL="180000" indent="-180000">
              <a:lnSpc>
                <a:spcPct val="90000"/>
              </a:lnSpc>
              <a:spcBef>
                <a:spcPts val="400"/>
              </a:spcBef>
            </a:pPr>
            <a:r>
              <a:rPr lang="en-GB" sz="1800" dirty="0"/>
              <a:t>Adherence clubs can start at the facility and later move to a community-based venue. </a:t>
            </a:r>
            <a:endParaRPr lang="en-GB" sz="1600" i="1" dirty="0">
              <a:solidFill>
                <a:srgbClr val="C68D2C"/>
              </a:solidFill>
            </a:endParaRPr>
          </a:p>
          <a:p>
            <a:pPr>
              <a:lnSpc>
                <a:spcPct val="90000"/>
              </a:lnSpc>
              <a:spcBef>
                <a:spcPts val="400"/>
              </a:spcBef>
            </a:pPr>
            <a:endParaRPr lang="en-ZA" sz="1800" dirty="0"/>
          </a:p>
        </p:txBody>
      </p:sp>
      <p:sp>
        <p:nvSpPr>
          <p:cNvPr id="19" name="Content Placeholder 2">
            <a:extLst>
              <a:ext uri="{FF2B5EF4-FFF2-40B4-BE49-F238E27FC236}">
                <a16:creationId xmlns:a16="http://schemas.microsoft.com/office/drawing/2014/main" id="{FE99E837-7D0E-731D-21CD-1B2DB55D6B5A}"/>
              </a:ext>
            </a:extLst>
          </p:cNvPr>
          <p:cNvSpPr txBox="1">
            <a:spLocks/>
          </p:cNvSpPr>
          <p:nvPr/>
        </p:nvSpPr>
        <p:spPr>
          <a:xfrm flipV="1">
            <a:off x="514487" y="3972489"/>
            <a:ext cx="5580000" cy="1584000"/>
          </a:xfrm>
          <a:prstGeom prst="round2SameRect">
            <a:avLst>
              <a:gd name="adj1" fmla="val 10460"/>
              <a:gd name="adj2" fmla="val 0"/>
            </a:avLst>
          </a:prstGeom>
          <a:ln>
            <a:solidFill>
              <a:srgbClr val="E1C777"/>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a:t>  </a:t>
            </a:r>
            <a:endParaRPr lang="en-GB" sz="2000"/>
          </a:p>
          <a:p>
            <a:endParaRPr lang="en-ZA"/>
          </a:p>
        </p:txBody>
      </p:sp>
      <p:sp>
        <p:nvSpPr>
          <p:cNvPr id="25" name="Content Placeholder 2">
            <a:extLst>
              <a:ext uri="{FF2B5EF4-FFF2-40B4-BE49-F238E27FC236}">
                <a16:creationId xmlns:a16="http://schemas.microsoft.com/office/drawing/2014/main" id="{7A5AE781-17DC-4811-BB6B-260926E1CB49}"/>
              </a:ext>
            </a:extLst>
          </p:cNvPr>
          <p:cNvSpPr txBox="1">
            <a:spLocks/>
          </p:cNvSpPr>
          <p:nvPr/>
        </p:nvSpPr>
        <p:spPr>
          <a:xfrm>
            <a:off x="6207103" y="3198822"/>
            <a:ext cx="5580000" cy="691864"/>
          </a:xfrm>
          <a:prstGeom prst="round2SameRect">
            <a:avLst>
              <a:gd name="adj1" fmla="val 27495"/>
              <a:gd name="adj2" fmla="val 0"/>
            </a:avLst>
          </a:prstGeom>
          <a:solidFill>
            <a:srgbClr val="106536"/>
          </a:solidFill>
        </p:spPr>
        <p:txBody>
          <a:bodyPr anchor="b"/>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ZA">
                <a:solidFill>
                  <a:schemeClr val="bg1"/>
                </a:solidFill>
              </a:rPr>
              <a:t>Community-based                 Adherence Club</a:t>
            </a:r>
          </a:p>
        </p:txBody>
      </p:sp>
      <p:sp>
        <p:nvSpPr>
          <p:cNvPr id="26" name="Content Placeholder 2">
            <a:extLst>
              <a:ext uri="{FF2B5EF4-FFF2-40B4-BE49-F238E27FC236}">
                <a16:creationId xmlns:a16="http://schemas.microsoft.com/office/drawing/2014/main" id="{BE768B19-332C-222E-AEE0-8E2E2521008D}"/>
              </a:ext>
            </a:extLst>
          </p:cNvPr>
          <p:cNvSpPr txBox="1">
            <a:spLocks/>
          </p:cNvSpPr>
          <p:nvPr/>
        </p:nvSpPr>
        <p:spPr>
          <a:xfrm flipV="1">
            <a:off x="6221176" y="3972489"/>
            <a:ext cx="5580000" cy="1584000"/>
          </a:xfrm>
          <a:prstGeom prst="round2SameRect">
            <a:avLst>
              <a:gd name="adj1" fmla="val 10460"/>
              <a:gd name="adj2" fmla="val 0"/>
            </a:avLst>
          </a:prstGeom>
          <a:ln>
            <a:solidFill>
              <a:srgbClr val="E1C777"/>
            </a:solidFill>
          </a:ln>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a:t>  </a:t>
            </a:r>
            <a:endParaRPr lang="en-GB" sz="2000"/>
          </a:p>
          <a:p>
            <a:endParaRPr lang="en-ZA"/>
          </a:p>
        </p:txBody>
      </p:sp>
      <p:sp>
        <p:nvSpPr>
          <p:cNvPr id="1036" name="Oval 1035">
            <a:extLst>
              <a:ext uri="{FF2B5EF4-FFF2-40B4-BE49-F238E27FC236}">
                <a16:creationId xmlns:a16="http://schemas.microsoft.com/office/drawing/2014/main" id="{FB62EA10-44DE-0F04-FB2D-BFE6A565217D}"/>
              </a:ext>
            </a:extLst>
          </p:cNvPr>
          <p:cNvSpPr>
            <a:spLocks noChangeAspect="1"/>
          </p:cNvSpPr>
          <p:nvPr/>
        </p:nvSpPr>
        <p:spPr>
          <a:xfrm>
            <a:off x="8557732" y="2857505"/>
            <a:ext cx="1044000" cy="1044000"/>
          </a:xfrm>
          <a:prstGeom prst="ellipse">
            <a:avLst/>
          </a:prstGeom>
          <a:solidFill>
            <a:schemeClr val="bg1"/>
          </a:solidFill>
          <a:ln w="38100">
            <a:solidFill>
              <a:srgbClr val="E1C7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Oval 27">
            <a:extLst>
              <a:ext uri="{FF2B5EF4-FFF2-40B4-BE49-F238E27FC236}">
                <a16:creationId xmlns:a16="http://schemas.microsoft.com/office/drawing/2014/main" id="{13580819-9BDB-CCC6-A34D-C41A6AB41A19}"/>
              </a:ext>
            </a:extLst>
          </p:cNvPr>
          <p:cNvSpPr>
            <a:spLocks noChangeAspect="1"/>
          </p:cNvSpPr>
          <p:nvPr/>
        </p:nvSpPr>
        <p:spPr>
          <a:xfrm>
            <a:off x="2691399" y="2839412"/>
            <a:ext cx="1044000" cy="1044000"/>
          </a:xfrm>
          <a:prstGeom prst="ellipse">
            <a:avLst/>
          </a:prstGeom>
          <a:solidFill>
            <a:schemeClr val="bg1"/>
          </a:solidFill>
          <a:ln w="38100">
            <a:solidFill>
              <a:srgbClr val="E1C7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Content Placeholder 2">
            <a:extLst>
              <a:ext uri="{FF2B5EF4-FFF2-40B4-BE49-F238E27FC236}">
                <a16:creationId xmlns:a16="http://schemas.microsoft.com/office/drawing/2014/main" id="{80DA0FED-002D-DF23-B92C-E8AF1448D417}"/>
              </a:ext>
            </a:extLst>
          </p:cNvPr>
          <p:cNvSpPr txBox="1">
            <a:spLocks/>
          </p:cNvSpPr>
          <p:nvPr/>
        </p:nvSpPr>
        <p:spPr>
          <a:xfrm>
            <a:off x="495346" y="1517770"/>
            <a:ext cx="10663434" cy="1398363"/>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lvl="1" indent="-180000">
              <a:spcBef>
                <a:spcPts val="400"/>
              </a:spcBef>
              <a:buFont typeface="Arial" pitchFamily="34" charset="0"/>
              <a:buChar char="•"/>
            </a:pPr>
            <a:r>
              <a:rPr lang="en-GB" dirty="0"/>
              <a:t>Clubs are scheduled every 3 months</a:t>
            </a:r>
          </a:p>
          <a:p>
            <a:pPr marL="360000" lvl="1" indent="-180000">
              <a:spcBef>
                <a:spcPts val="400"/>
              </a:spcBef>
              <a:buFont typeface="Arial" pitchFamily="34" charset="0"/>
              <a:buChar char="•"/>
            </a:pPr>
            <a:r>
              <a:rPr lang="en-GB" dirty="0"/>
              <a:t>Aim for 10 or more members in Community ACs and rural ACs, 25-30 members in Facility ACs</a:t>
            </a:r>
          </a:p>
          <a:p>
            <a:pPr marL="360000" lvl="1" indent="0">
              <a:spcBef>
                <a:spcPts val="0"/>
              </a:spcBef>
              <a:buNone/>
            </a:pPr>
            <a:r>
              <a:rPr lang="en-GB" sz="1600" dirty="0">
                <a:solidFill>
                  <a:srgbClr val="966D22"/>
                </a:solidFill>
              </a:rPr>
              <a:t>Participation can be built up over a few months. </a:t>
            </a:r>
          </a:p>
          <a:p>
            <a:pPr marL="360000" lvl="1" indent="-180000">
              <a:spcBef>
                <a:spcPts val="400"/>
              </a:spcBef>
              <a:buFont typeface="Arial" pitchFamily="34" charset="0"/>
              <a:buChar char="•"/>
            </a:pPr>
            <a:r>
              <a:rPr lang="en-GB" dirty="0"/>
              <a:t>Prepare / check Patient Medicine Parcels (PMPs) at least a day before</a:t>
            </a:r>
            <a:endParaRPr lang="en-ZA" dirty="0"/>
          </a:p>
        </p:txBody>
      </p:sp>
      <p:pic>
        <p:nvPicPr>
          <p:cNvPr id="21" name="Picture 20" descr="A group of green people icons&#10;&#10;AI-generated content may be incorrect.">
            <a:extLst>
              <a:ext uri="{FF2B5EF4-FFF2-40B4-BE49-F238E27FC236}">
                <a16:creationId xmlns:a16="http://schemas.microsoft.com/office/drawing/2014/main" id="{C66C5D8F-D8D2-22E5-374B-CBBCCFAA3369}"/>
              </a:ext>
            </a:extLst>
          </p:cNvPr>
          <p:cNvPicPr>
            <a:picLocks noChangeAspect="1"/>
          </p:cNvPicPr>
          <p:nvPr/>
        </p:nvPicPr>
        <p:blipFill>
          <a:blip r:embed="rId2">
            <a:extLst>
              <a:ext uri="{28A0092B-C50C-407E-A947-70E740481C1C}">
                <a14:useLocalDpi xmlns:a14="http://schemas.microsoft.com/office/drawing/2010/main" val="0"/>
              </a:ext>
            </a:extLst>
          </a:blip>
          <a:srcRect l="19702" t="19156" r="18573" b="51268"/>
          <a:stretch>
            <a:fillRect/>
          </a:stretch>
        </p:blipFill>
        <p:spPr>
          <a:xfrm>
            <a:off x="8729149" y="3414207"/>
            <a:ext cx="687783" cy="329620"/>
          </a:xfrm>
          <a:prstGeom prst="rect">
            <a:avLst/>
          </a:prstGeom>
        </p:spPr>
      </p:pic>
      <p:pic>
        <p:nvPicPr>
          <p:cNvPr id="22" name="Picture 21" descr="A group of green people icons&#10;&#10;AI-generated content may be incorrect.">
            <a:extLst>
              <a:ext uri="{FF2B5EF4-FFF2-40B4-BE49-F238E27FC236}">
                <a16:creationId xmlns:a16="http://schemas.microsoft.com/office/drawing/2014/main" id="{6F88561C-6C94-D8CA-8F9E-62FE6196C834}"/>
              </a:ext>
            </a:extLst>
          </p:cNvPr>
          <p:cNvPicPr>
            <a:picLocks noChangeAspect="1"/>
          </p:cNvPicPr>
          <p:nvPr/>
        </p:nvPicPr>
        <p:blipFill>
          <a:blip r:embed="rId2">
            <a:extLst>
              <a:ext uri="{28A0092B-C50C-407E-A947-70E740481C1C}">
                <a14:useLocalDpi xmlns:a14="http://schemas.microsoft.com/office/drawing/2010/main" val="0"/>
              </a:ext>
            </a:extLst>
          </a:blip>
          <a:srcRect l="19702" t="19156" r="18573" b="51268"/>
          <a:stretch>
            <a:fillRect/>
          </a:stretch>
        </p:blipFill>
        <p:spPr>
          <a:xfrm>
            <a:off x="2879433" y="3422186"/>
            <a:ext cx="671134" cy="321641"/>
          </a:xfrm>
          <a:prstGeom prst="rect">
            <a:avLst/>
          </a:prstGeom>
        </p:spPr>
      </p:pic>
      <p:pic>
        <p:nvPicPr>
          <p:cNvPr id="35" name="Graphic 34">
            <a:extLst>
              <a:ext uri="{FF2B5EF4-FFF2-40B4-BE49-F238E27FC236}">
                <a16:creationId xmlns:a16="http://schemas.microsoft.com/office/drawing/2014/main" id="{25F21C38-C0B0-1E71-1E7B-5426963CCD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5834" y="2928490"/>
            <a:ext cx="509241" cy="509241"/>
          </a:xfrm>
          <a:prstGeom prst="rect">
            <a:avLst/>
          </a:prstGeom>
        </p:spPr>
      </p:pic>
      <p:pic>
        <p:nvPicPr>
          <p:cNvPr id="39" name="Graphic 38">
            <a:extLst>
              <a:ext uri="{FF2B5EF4-FFF2-40B4-BE49-F238E27FC236}">
                <a16:creationId xmlns:a16="http://schemas.microsoft.com/office/drawing/2014/main" id="{567B28EC-4DEC-F2FE-0707-5C54352062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90437" y="3021159"/>
            <a:ext cx="462391" cy="396335"/>
          </a:xfrm>
          <a:prstGeom prst="rect">
            <a:avLst/>
          </a:prstGeom>
        </p:spPr>
      </p:pic>
      <p:sp>
        <p:nvSpPr>
          <p:cNvPr id="11" name="TextBox 10">
            <a:extLst>
              <a:ext uri="{FF2B5EF4-FFF2-40B4-BE49-F238E27FC236}">
                <a16:creationId xmlns:a16="http://schemas.microsoft.com/office/drawing/2014/main" id="{8BE73A58-B410-0EE0-4499-3B5E9673E03B}"/>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79, 82</a:t>
            </a:r>
          </a:p>
        </p:txBody>
      </p:sp>
    </p:spTree>
    <p:extLst>
      <p:ext uri="{BB962C8B-B14F-4D97-AF65-F5344CB8AC3E}">
        <p14:creationId xmlns:p14="http://schemas.microsoft.com/office/powerpoint/2010/main" val="443082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BA4F-152B-ECF9-DA68-5F0158B71118}"/>
              </a:ext>
            </a:extLst>
          </p:cNvPr>
          <p:cNvSpPr>
            <a:spLocks noGrp="1"/>
          </p:cNvSpPr>
          <p:nvPr>
            <p:ph type="title"/>
          </p:nvPr>
        </p:nvSpPr>
        <p:spPr/>
        <p:txBody>
          <a:bodyPr/>
          <a:lstStyle/>
          <a:p>
            <a:r>
              <a:rPr lang="en-ZA"/>
              <a:t>Dos and Don’ts of Adherence Clubs </a:t>
            </a:r>
          </a:p>
        </p:txBody>
      </p:sp>
      <p:sp>
        <p:nvSpPr>
          <p:cNvPr id="3" name="Content Placeholder 2">
            <a:extLst>
              <a:ext uri="{FF2B5EF4-FFF2-40B4-BE49-F238E27FC236}">
                <a16:creationId xmlns:a16="http://schemas.microsoft.com/office/drawing/2014/main" id="{64E27611-CF27-11E4-1BA7-F37B7CC51CDC}"/>
              </a:ext>
            </a:extLst>
          </p:cNvPr>
          <p:cNvSpPr>
            <a:spLocks noGrp="1"/>
          </p:cNvSpPr>
          <p:nvPr>
            <p:ph idx="1"/>
          </p:nvPr>
        </p:nvSpPr>
        <p:spPr>
          <a:xfrm>
            <a:off x="420914" y="2134860"/>
            <a:ext cx="7412900" cy="3708000"/>
          </a:xfrm>
        </p:spPr>
        <p:txBody>
          <a:bodyPr/>
          <a:lstStyle/>
          <a:p>
            <a:pPr marL="288000" indent="-288000">
              <a:lnSpc>
                <a:spcPct val="90000"/>
              </a:lnSpc>
              <a:spcBef>
                <a:spcPts val="1200"/>
              </a:spcBef>
            </a:pPr>
            <a:r>
              <a:rPr lang="en-GB" sz="1600"/>
              <a:t>Enrol only clinically confirmed eligible, stable patients.. </a:t>
            </a:r>
          </a:p>
          <a:p>
            <a:pPr marL="288000" indent="-288000">
              <a:lnSpc>
                <a:spcPct val="90000"/>
              </a:lnSpc>
              <a:spcBef>
                <a:spcPts val="1200"/>
              </a:spcBef>
            </a:pPr>
            <a:r>
              <a:rPr lang="en-GB" sz="1600"/>
              <a:t>Prepare Patient Medicine Parcels (PMPs) at least a day before AC meetings. </a:t>
            </a:r>
          </a:p>
          <a:p>
            <a:pPr marL="288000" indent="-288000">
              <a:lnSpc>
                <a:spcPct val="90000"/>
              </a:lnSpc>
              <a:spcBef>
                <a:spcPts val="1200"/>
              </a:spcBef>
            </a:pPr>
            <a:r>
              <a:rPr lang="en-GB" sz="1600"/>
              <a:t>PMPs can be prepared by facility pharmacy, CDU or by CCMDD SP.</a:t>
            </a:r>
            <a:br>
              <a:rPr lang="en-GB" sz="1600"/>
            </a:br>
            <a:r>
              <a:rPr lang="en-GB" sz="1400" i="1"/>
              <a:t>(CCMDD SP only option for adherence clubs &gt;10 patients)</a:t>
            </a:r>
          </a:p>
          <a:p>
            <a:pPr marL="288000" indent="-288000">
              <a:lnSpc>
                <a:spcPct val="90000"/>
              </a:lnSpc>
              <a:spcBef>
                <a:spcPts val="1200"/>
              </a:spcBef>
            </a:pPr>
            <a:r>
              <a:rPr lang="en-GB" sz="1600"/>
              <a:t>Protect confidentiality – choose safe, private, stigma-free meeting spaces.</a:t>
            </a:r>
            <a:br>
              <a:rPr lang="en-GB" sz="1600"/>
            </a:br>
            <a:r>
              <a:rPr lang="en-GB" sz="1600"/>
              <a:t>Discuss the need for members to uphold confidentiality.</a:t>
            </a:r>
          </a:p>
          <a:p>
            <a:pPr marL="288000" indent="-288000">
              <a:lnSpc>
                <a:spcPct val="90000"/>
              </a:lnSpc>
              <a:spcBef>
                <a:spcPts val="1200"/>
              </a:spcBef>
            </a:pPr>
            <a:r>
              <a:rPr lang="en-GB" sz="1600"/>
              <a:t>Encourage peer support through shared experiences and coping strategies</a:t>
            </a:r>
          </a:p>
          <a:p>
            <a:pPr marL="288000" indent="-288000">
              <a:lnSpc>
                <a:spcPct val="90000"/>
              </a:lnSpc>
              <a:spcBef>
                <a:spcPts val="1200"/>
              </a:spcBef>
            </a:pPr>
            <a:r>
              <a:rPr lang="en-GB" sz="1600"/>
              <a:t>Link ACs to the health information systems.</a:t>
            </a:r>
            <a:br>
              <a:rPr lang="en-GB" sz="1600"/>
            </a:br>
            <a:r>
              <a:rPr lang="en-GB" sz="1400" i="1"/>
              <a:t>(pharmacy, </a:t>
            </a:r>
            <a:r>
              <a:rPr lang="en-GB" sz="1400" i="1" err="1"/>
              <a:t>SyNCH</a:t>
            </a:r>
            <a:r>
              <a:rPr lang="en-GB" sz="1400" i="1"/>
              <a:t>, </a:t>
            </a:r>
            <a:r>
              <a:rPr lang="en-GB" sz="1400" i="1" err="1"/>
              <a:t>TIER.Net</a:t>
            </a:r>
            <a:r>
              <a:rPr lang="en-GB" sz="1400" i="1"/>
              <a:t>, DHIS).</a:t>
            </a:r>
          </a:p>
          <a:p>
            <a:pPr marL="288000" indent="-288000">
              <a:lnSpc>
                <a:spcPct val="90000"/>
              </a:lnSpc>
              <a:spcBef>
                <a:spcPts val="1200"/>
              </a:spcBef>
            </a:pPr>
            <a:r>
              <a:rPr lang="en-GB" sz="1600"/>
              <a:t>Adapt clubs to meet the needs of special groups.</a:t>
            </a:r>
            <a:br>
              <a:rPr lang="en-GB" sz="1600"/>
            </a:br>
            <a:r>
              <a:rPr lang="en-GB" sz="1400" i="1"/>
              <a:t>(youth, families, postnatal, men, key population groups, over 50s, etc.)</a:t>
            </a:r>
          </a:p>
          <a:p>
            <a:pPr marL="288000" indent="-288000">
              <a:lnSpc>
                <a:spcPct val="90000"/>
              </a:lnSpc>
              <a:spcBef>
                <a:spcPts val="1200"/>
              </a:spcBef>
            </a:pPr>
            <a:r>
              <a:rPr lang="en-GB" sz="1600"/>
              <a:t>Provide regular feedback and ensure members know their next steps.</a:t>
            </a:r>
          </a:p>
        </p:txBody>
      </p:sp>
      <p:sp>
        <p:nvSpPr>
          <p:cNvPr id="4" name="Slide Number Placeholder 3">
            <a:extLst>
              <a:ext uri="{FF2B5EF4-FFF2-40B4-BE49-F238E27FC236}">
                <a16:creationId xmlns:a16="http://schemas.microsoft.com/office/drawing/2014/main" id="{1DE53164-A1FE-DCCB-811D-4DF675A4E1CB}"/>
              </a:ext>
            </a:extLst>
          </p:cNvPr>
          <p:cNvSpPr>
            <a:spLocks noGrp="1"/>
          </p:cNvSpPr>
          <p:nvPr>
            <p:ph type="sldNum" sz="quarter" idx="12"/>
          </p:nvPr>
        </p:nvSpPr>
        <p:spPr/>
        <p:txBody>
          <a:bodyPr/>
          <a:lstStyle/>
          <a:p>
            <a:fld id="{C7CC47C4-3C86-4469-BEE5-35560A3665EF}" type="slidenum">
              <a:rPr lang="en-ZA" altLang="en-US" smtClean="0"/>
              <a:pPr/>
              <a:t>23</a:t>
            </a:fld>
            <a:endParaRPr lang="en-ZA" altLang="en-US"/>
          </a:p>
        </p:txBody>
      </p:sp>
      <p:sp>
        <p:nvSpPr>
          <p:cNvPr id="5" name="Rectangle 4">
            <a:extLst>
              <a:ext uri="{FF2B5EF4-FFF2-40B4-BE49-F238E27FC236}">
                <a16:creationId xmlns:a16="http://schemas.microsoft.com/office/drawing/2014/main" id="{46D630B6-B3D0-6818-7A65-7ED83CBB46DA}"/>
              </a:ext>
            </a:extLst>
          </p:cNvPr>
          <p:cNvSpPr/>
          <p:nvPr/>
        </p:nvSpPr>
        <p:spPr>
          <a:xfrm>
            <a:off x="7651598" y="1367980"/>
            <a:ext cx="4338838" cy="612000"/>
          </a:xfrm>
          <a:prstGeom prst="rect">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720000" tIns="180000" rIns="36000" bIns="36000" rtlCol="0" anchor="ctr"/>
          <a:lstStyle/>
          <a:p>
            <a:r>
              <a:rPr lang="en-ZA" sz="2000" b="1">
                <a:solidFill>
                  <a:srgbClr val="C00000"/>
                </a:solidFill>
                <a:latin typeface="Arial Black" panose="020B0A04020102020204" pitchFamily="34" charset="0"/>
              </a:rPr>
              <a:t>DON’Ts   </a:t>
            </a:r>
            <a:r>
              <a:rPr lang="en-ZA">
                <a:solidFill>
                  <a:srgbClr val="C00000"/>
                </a:solidFill>
                <a:latin typeface="Arial" panose="020B0604020202020204" pitchFamily="34" charset="0"/>
                <a:cs typeface="Arial" panose="020B0604020202020204" pitchFamily="34" charset="0"/>
              </a:rPr>
              <a:t>(What to avoid) </a:t>
            </a:r>
            <a:endParaRPr lang="en-ZA" sz="2000">
              <a:solidFill>
                <a:srgbClr val="C0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89CB46B-C94C-93A6-1381-1E56C85EC468}"/>
              </a:ext>
            </a:extLst>
          </p:cNvPr>
          <p:cNvSpPr/>
          <p:nvPr/>
        </p:nvSpPr>
        <p:spPr>
          <a:xfrm>
            <a:off x="420916" y="1367980"/>
            <a:ext cx="4500000" cy="612000"/>
          </a:xfrm>
          <a:prstGeom prst="rect">
            <a:avLst/>
          </a:prstGeom>
          <a:solidFill>
            <a:schemeClr val="bg1"/>
          </a:solidFill>
          <a:ln w="38100">
            <a:solidFill>
              <a:srgbClr val="08C708"/>
            </a:solidFill>
          </a:ln>
        </p:spPr>
        <p:style>
          <a:lnRef idx="2">
            <a:schemeClr val="accent1">
              <a:shade val="15000"/>
            </a:schemeClr>
          </a:lnRef>
          <a:fillRef idx="1">
            <a:schemeClr val="accent1"/>
          </a:fillRef>
          <a:effectRef idx="0">
            <a:schemeClr val="accent1"/>
          </a:effectRef>
          <a:fontRef idx="minor">
            <a:schemeClr val="lt1"/>
          </a:fontRef>
        </p:style>
        <p:txBody>
          <a:bodyPr lIns="720000" tIns="180000" rIns="36000" bIns="36000" rtlCol="0" anchor="ctr"/>
          <a:lstStyle/>
          <a:p>
            <a:r>
              <a:rPr lang="en-ZA" sz="2000" b="1">
                <a:solidFill>
                  <a:srgbClr val="08C708"/>
                </a:solidFill>
                <a:latin typeface="Arial Black" panose="020B0A04020102020204" pitchFamily="34" charset="0"/>
              </a:rPr>
              <a:t>DOs  </a:t>
            </a:r>
            <a:r>
              <a:rPr lang="en-ZA">
                <a:solidFill>
                  <a:srgbClr val="08C708"/>
                </a:solidFill>
                <a:latin typeface="Arial" panose="020B0604020202020204" pitchFamily="34" charset="0"/>
                <a:cs typeface="Arial" panose="020B0604020202020204" pitchFamily="34" charset="0"/>
              </a:rPr>
              <a:t>(Good Practice)</a:t>
            </a:r>
            <a:endParaRPr lang="en-ZA" sz="2000">
              <a:solidFill>
                <a:srgbClr val="08C708"/>
              </a:solidFill>
              <a:latin typeface="Arial" panose="020B0604020202020204" pitchFamily="34" charset="0"/>
              <a:cs typeface="Arial" panose="020B0604020202020204" pitchFamily="34" charset="0"/>
            </a:endParaRPr>
          </a:p>
        </p:txBody>
      </p:sp>
      <p:pic>
        <p:nvPicPr>
          <p:cNvPr id="7" name="Picture 10" descr="Green Tick Red Cross Vector Art, Icons, and Graphics for ...">
            <a:extLst>
              <a:ext uri="{FF2B5EF4-FFF2-40B4-BE49-F238E27FC236}">
                <a16:creationId xmlns:a16="http://schemas.microsoft.com/office/drawing/2014/main" id="{9C3C3B2A-C427-BD19-9611-A1E73391A15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000" b="6883"/>
          <a:stretch>
            <a:fillRect/>
          </a:stretch>
        </p:blipFill>
        <p:spPr bwMode="auto">
          <a:xfrm>
            <a:off x="7484054" y="1278278"/>
            <a:ext cx="764891" cy="766880"/>
          </a:xfrm>
          <a:prstGeom prst="ellipse">
            <a:avLst/>
          </a:prstGeom>
          <a:solidFill>
            <a:schemeClr val="bg1"/>
          </a:solidFill>
          <a:ln w="28575">
            <a:solidFill>
              <a:srgbClr val="E50915"/>
            </a:solidFill>
          </a:ln>
          <a:effectLst>
            <a:outerShdw blurRad="50800" dist="38100" dir="2700000" algn="tl" rotWithShape="0">
              <a:prstClr val="black">
                <a:alpha val="40000"/>
              </a:prstClr>
            </a:outerShdw>
          </a:effectLst>
        </p:spPr>
      </p:pic>
      <p:pic>
        <p:nvPicPr>
          <p:cNvPr id="8" name="Picture 10" descr="Green Tick Red Cross Vector Art, Icons, and Graphics for ...">
            <a:extLst>
              <a:ext uri="{FF2B5EF4-FFF2-40B4-BE49-F238E27FC236}">
                <a16:creationId xmlns:a16="http://schemas.microsoft.com/office/drawing/2014/main" id="{623525A0-3803-C60C-E0FE-58A43F6B292D}"/>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0000" b="7798"/>
          <a:stretch>
            <a:fillRect/>
          </a:stretch>
        </p:blipFill>
        <p:spPr bwMode="auto">
          <a:xfrm>
            <a:off x="132881" y="1291047"/>
            <a:ext cx="764890" cy="759346"/>
          </a:xfrm>
          <a:prstGeom prst="ellipse">
            <a:avLst/>
          </a:prstGeom>
          <a:solidFill>
            <a:schemeClr val="bg1"/>
          </a:solidFill>
          <a:ln w="28575">
            <a:solidFill>
              <a:srgbClr val="08C708"/>
            </a:solidFill>
          </a:ln>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52F68F0C-10A7-952A-4823-78328D9BB5C9}"/>
              </a:ext>
            </a:extLst>
          </p:cNvPr>
          <p:cNvSpPr txBox="1">
            <a:spLocks/>
          </p:cNvSpPr>
          <p:nvPr/>
        </p:nvSpPr>
        <p:spPr>
          <a:xfrm>
            <a:off x="6096000" y="2309027"/>
            <a:ext cx="5292000" cy="37080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ZA"/>
          </a:p>
        </p:txBody>
      </p:sp>
      <p:sp>
        <p:nvSpPr>
          <p:cNvPr id="10" name="Content Placeholder 2">
            <a:extLst>
              <a:ext uri="{FF2B5EF4-FFF2-40B4-BE49-F238E27FC236}">
                <a16:creationId xmlns:a16="http://schemas.microsoft.com/office/drawing/2014/main" id="{83632D3F-0073-DBBF-F944-B7FAF2095599}"/>
              </a:ext>
            </a:extLst>
          </p:cNvPr>
          <p:cNvSpPr txBox="1">
            <a:spLocks/>
          </p:cNvSpPr>
          <p:nvPr/>
        </p:nvSpPr>
        <p:spPr>
          <a:xfrm>
            <a:off x="7833814" y="2134859"/>
            <a:ext cx="4229296" cy="37080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000" indent="-288000">
              <a:lnSpc>
                <a:spcPct val="90000"/>
              </a:lnSpc>
              <a:spcBef>
                <a:spcPts val="1200"/>
              </a:spcBef>
            </a:pPr>
            <a:r>
              <a:rPr lang="en-GB" sz="1600"/>
              <a:t>Don’t enrol unstable patients who need frequent clinical reviews.</a:t>
            </a:r>
          </a:p>
          <a:p>
            <a:pPr marL="288000" indent="-288000">
              <a:lnSpc>
                <a:spcPct val="90000"/>
              </a:lnSpc>
              <a:spcBef>
                <a:spcPts val="1200"/>
              </a:spcBef>
            </a:pPr>
            <a:r>
              <a:rPr lang="en-GB" sz="1600"/>
              <a:t>Don’t require routine vital signs or clinical consultations at every club meeting.</a:t>
            </a:r>
          </a:p>
          <a:p>
            <a:pPr marL="288000" indent="-288000">
              <a:lnSpc>
                <a:spcPct val="90000"/>
              </a:lnSpc>
              <a:spcBef>
                <a:spcPts val="1200"/>
              </a:spcBef>
            </a:pPr>
            <a:r>
              <a:rPr lang="en-GB" sz="1600"/>
              <a:t>Don’t skip data reporting - capture all clubs in the AC register and </a:t>
            </a:r>
            <a:r>
              <a:rPr lang="en-GB" sz="1600" err="1"/>
              <a:t>TIER.Net</a:t>
            </a:r>
            <a:r>
              <a:rPr lang="en-GB" sz="1600"/>
              <a:t>.</a:t>
            </a:r>
          </a:p>
          <a:p>
            <a:pPr marL="288000" indent="-288000">
              <a:lnSpc>
                <a:spcPct val="90000"/>
              </a:lnSpc>
              <a:spcBef>
                <a:spcPts val="1200"/>
              </a:spcBef>
            </a:pPr>
            <a:r>
              <a:rPr lang="en-GB" sz="1600"/>
              <a:t>Don’t add adherence club clients to facility headcount register.</a:t>
            </a:r>
          </a:p>
          <a:p>
            <a:pPr marL="288000" indent="-288000">
              <a:lnSpc>
                <a:spcPct val="90000"/>
              </a:lnSpc>
              <a:spcBef>
                <a:spcPts val="1200"/>
              </a:spcBef>
            </a:pPr>
            <a:r>
              <a:rPr lang="en-GB" sz="1600"/>
              <a:t>Avoid open or stigmatizing venues to protect confidentiality.</a:t>
            </a:r>
          </a:p>
        </p:txBody>
      </p:sp>
    </p:spTree>
    <p:extLst>
      <p:ext uri="{BB962C8B-B14F-4D97-AF65-F5344CB8AC3E}">
        <p14:creationId xmlns:p14="http://schemas.microsoft.com/office/powerpoint/2010/main" val="2600782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0AE1E-DAAF-0625-7B08-4C3A04108E17}"/>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9E61A92E-E120-6335-EF03-602E52022C49}"/>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B0DF76C8-7629-3C1F-4432-1C15A536CDE0}"/>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5A1A6EE9-CBA7-27EA-2793-D0206F76CAE0}"/>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D78FD7F1-81EF-1996-2EA7-F2812E817417}"/>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Benefits of Adherence Clubs</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BDFADE6-253C-CD8A-C549-AE70EF2D480F}"/>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271C07B8-B9D1-68A4-3237-E04988F36DA3}"/>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635E9DA6-72E9-E549-5FBD-A0B8FC47EB64}"/>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A68E96D4-F103-0FD3-FF43-6B98011B6B00}"/>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376356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E5FC9-8638-3C65-B551-9A33629138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A60C75B-821E-8356-76D9-D0CE0928E31F}"/>
              </a:ext>
            </a:extLst>
          </p:cNvPr>
          <p:cNvPicPr>
            <a:picLocks noChangeAspect="1"/>
          </p:cNvPicPr>
          <p:nvPr/>
        </p:nvPicPr>
        <p:blipFill>
          <a:blip r:embed="rId2"/>
          <a:stretch>
            <a:fillRect/>
          </a:stretch>
        </p:blipFill>
        <p:spPr>
          <a:xfrm>
            <a:off x="5635179" y="2195800"/>
            <a:ext cx="6047756" cy="3682303"/>
          </a:xfrm>
          <a:prstGeom prst="rect">
            <a:avLst/>
          </a:prstGeom>
        </p:spPr>
      </p:pic>
      <p:sp>
        <p:nvSpPr>
          <p:cNvPr id="2" name="Title 1">
            <a:extLst>
              <a:ext uri="{FF2B5EF4-FFF2-40B4-BE49-F238E27FC236}">
                <a16:creationId xmlns:a16="http://schemas.microsoft.com/office/drawing/2014/main" id="{276F3C83-57E6-A448-1930-E2363F11EC88}"/>
              </a:ext>
            </a:extLst>
          </p:cNvPr>
          <p:cNvSpPr>
            <a:spLocks noGrp="1"/>
          </p:cNvSpPr>
          <p:nvPr>
            <p:ph type="title"/>
          </p:nvPr>
        </p:nvSpPr>
        <p:spPr/>
        <p:txBody>
          <a:bodyPr/>
          <a:lstStyle/>
          <a:p>
            <a:r>
              <a:rPr lang="en-ZA"/>
              <a:t>Group Activity: Discuss Benefits of an Adherence Club</a:t>
            </a:r>
          </a:p>
        </p:txBody>
      </p:sp>
      <p:sp>
        <p:nvSpPr>
          <p:cNvPr id="3" name="Content Placeholder 2">
            <a:extLst>
              <a:ext uri="{FF2B5EF4-FFF2-40B4-BE49-F238E27FC236}">
                <a16:creationId xmlns:a16="http://schemas.microsoft.com/office/drawing/2014/main" id="{2ACF40BB-B55C-9342-9B07-8B0CE4EB8F55}"/>
              </a:ext>
            </a:extLst>
          </p:cNvPr>
          <p:cNvSpPr>
            <a:spLocks noGrp="1"/>
          </p:cNvSpPr>
          <p:nvPr>
            <p:ph idx="1"/>
          </p:nvPr>
        </p:nvSpPr>
        <p:spPr>
          <a:xfrm>
            <a:off x="609600" y="1876402"/>
            <a:ext cx="5660570" cy="3105196"/>
          </a:xfrm>
        </p:spPr>
        <p:txBody>
          <a:bodyPr/>
          <a:lstStyle/>
          <a:p>
            <a:pPr>
              <a:spcBef>
                <a:spcPts val="1800"/>
              </a:spcBef>
            </a:pPr>
            <a:r>
              <a:rPr lang="en-GB" sz="2400"/>
              <a:t>Discuss the benefits of adherence clubs.</a:t>
            </a:r>
          </a:p>
          <a:p>
            <a:pPr>
              <a:spcBef>
                <a:spcPts val="1800"/>
              </a:spcBef>
            </a:pPr>
            <a:r>
              <a:rPr lang="en-GB" sz="2400"/>
              <a:t>Compare the benefits of an adherence club in a rural setting vs an adherence club in the urban setting?</a:t>
            </a:r>
          </a:p>
        </p:txBody>
      </p:sp>
      <p:sp>
        <p:nvSpPr>
          <p:cNvPr id="4" name="Slide Number Placeholder 3">
            <a:extLst>
              <a:ext uri="{FF2B5EF4-FFF2-40B4-BE49-F238E27FC236}">
                <a16:creationId xmlns:a16="http://schemas.microsoft.com/office/drawing/2014/main" id="{7870ADE3-1F3F-5FA8-40B4-8C0D9F135468}"/>
              </a:ext>
            </a:extLst>
          </p:cNvPr>
          <p:cNvSpPr>
            <a:spLocks noGrp="1"/>
          </p:cNvSpPr>
          <p:nvPr>
            <p:ph type="sldNum" sz="quarter" idx="12"/>
          </p:nvPr>
        </p:nvSpPr>
        <p:spPr/>
        <p:txBody>
          <a:bodyPr/>
          <a:lstStyle/>
          <a:p>
            <a:fld id="{C7CC47C4-3C86-4469-BEE5-35560A3665EF}" type="slidenum">
              <a:rPr lang="en-ZA" altLang="en-US" smtClean="0"/>
              <a:pPr/>
              <a:t>25</a:t>
            </a:fld>
            <a:endParaRPr lang="en-ZA" altLang="en-US"/>
          </a:p>
        </p:txBody>
      </p:sp>
    </p:spTree>
    <p:extLst>
      <p:ext uri="{BB962C8B-B14F-4D97-AF65-F5344CB8AC3E}">
        <p14:creationId xmlns:p14="http://schemas.microsoft.com/office/powerpoint/2010/main" val="261658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597B-E8DC-FB1A-64B2-A05221891E44}"/>
              </a:ext>
            </a:extLst>
          </p:cNvPr>
          <p:cNvSpPr>
            <a:spLocks noGrp="1"/>
          </p:cNvSpPr>
          <p:nvPr>
            <p:ph type="title"/>
          </p:nvPr>
        </p:nvSpPr>
        <p:spPr/>
        <p:txBody>
          <a:bodyPr/>
          <a:lstStyle/>
          <a:p>
            <a:r>
              <a:rPr lang="en-ZA" sz="3200"/>
              <a:t>Benefits of Adherence Clubs</a:t>
            </a:r>
          </a:p>
        </p:txBody>
      </p:sp>
      <p:sp>
        <p:nvSpPr>
          <p:cNvPr id="4" name="Slide Number Placeholder 3">
            <a:extLst>
              <a:ext uri="{FF2B5EF4-FFF2-40B4-BE49-F238E27FC236}">
                <a16:creationId xmlns:a16="http://schemas.microsoft.com/office/drawing/2014/main" id="{7EF50DB4-8B12-D2F5-C906-47C7973EB5D5}"/>
              </a:ext>
            </a:extLst>
          </p:cNvPr>
          <p:cNvSpPr>
            <a:spLocks noGrp="1"/>
          </p:cNvSpPr>
          <p:nvPr>
            <p:ph type="sldNum" sz="quarter" idx="12"/>
          </p:nvPr>
        </p:nvSpPr>
        <p:spPr/>
        <p:txBody>
          <a:bodyPr/>
          <a:lstStyle/>
          <a:p>
            <a:fld id="{C7CC47C4-3C86-4469-BEE5-35560A3665EF}" type="slidenum">
              <a:rPr lang="en-ZA" altLang="en-US" smtClean="0"/>
              <a:pPr/>
              <a:t>26</a:t>
            </a:fld>
            <a:endParaRPr lang="en-ZA" altLang="en-US"/>
          </a:p>
        </p:txBody>
      </p:sp>
      <p:sp>
        <p:nvSpPr>
          <p:cNvPr id="16" name="Block Arc 15">
            <a:extLst>
              <a:ext uri="{FF2B5EF4-FFF2-40B4-BE49-F238E27FC236}">
                <a16:creationId xmlns:a16="http://schemas.microsoft.com/office/drawing/2014/main" id="{A2435AE7-1D1D-2EEB-76CA-1DCE5E4AFC9B}"/>
              </a:ext>
            </a:extLst>
          </p:cNvPr>
          <p:cNvSpPr/>
          <p:nvPr/>
        </p:nvSpPr>
        <p:spPr>
          <a:xfrm>
            <a:off x="-2918869" y="1315107"/>
            <a:ext cx="4838696" cy="5263031"/>
          </a:xfrm>
          <a:prstGeom prst="blockArc">
            <a:avLst>
              <a:gd name="adj1" fmla="val 18900000"/>
              <a:gd name="adj2" fmla="val 2700000"/>
              <a:gd name="adj3" fmla="val 446"/>
            </a:avLst>
          </a:prstGeom>
          <a:ln>
            <a:solidFill>
              <a:srgbClr val="106536"/>
            </a:solidFill>
          </a:ln>
        </p:spPr>
        <p:style>
          <a:lnRef idx="2">
            <a:scrgbClr r="0" g="0" b="0"/>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ZA"/>
          </a:p>
        </p:txBody>
      </p:sp>
      <p:sp>
        <p:nvSpPr>
          <p:cNvPr id="7" name="Content Placeholder 2">
            <a:extLst>
              <a:ext uri="{FF2B5EF4-FFF2-40B4-BE49-F238E27FC236}">
                <a16:creationId xmlns:a16="http://schemas.microsoft.com/office/drawing/2014/main" id="{DF2CA0F7-587C-A7A7-979C-9189C895C220}"/>
              </a:ext>
            </a:extLst>
          </p:cNvPr>
          <p:cNvSpPr txBox="1">
            <a:spLocks/>
          </p:cNvSpPr>
          <p:nvPr/>
        </p:nvSpPr>
        <p:spPr>
          <a:xfrm>
            <a:off x="1245326" y="1394383"/>
            <a:ext cx="4667793" cy="477049"/>
          </a:xfrm>
          <a:prstGeom prst="roundRect">
            <a:avLst>
              <a:gd name="adj" fmla="val 50000"/>
            </a:avLst>
          </a:prstGeom>
          <a:solidFill>
            <a:srgbClr val="106536"/>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b="1">
                <a:solidFill>
                  <a:schemeClr val="bg1"/>
                </a:solidFill>
              </a:rPr>
              <a:t>Patient benefits</a:t>
            </a:r>
          </a:p>
        </p:txBody>
      </p:sp>
      <p:sp>
        <p:nvSpPr>
          <p:cNvPr id="8" name="Oval 7">
            <a:extLst>
              <a:ext uri="{FF2B5EF4-FFF2-40B4-BE49-F238E27FC236}">
                <a16:creationId xmlns:a16="http://schemas.microsoft.com/office/drawing/2014/main" id="{8F377AC9-C9BC-EBC9-9DE1-E6C6E496C6F4}"/>
              </a:ext>
            </a:extLst>
          </p:cNvPr>
          <p:cNvSpPr>
            <a:spLocks noChangeAspect="1"/>
          </p:cNvSpPr>
          <p:nvPr/>
        </p:nvSpPr>
        <p:spPr>
          <a:xfrm>
            <a:off x="483442" y="1110908"/>
            <a:ext cx="1044000" cy="1044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Content Placeholder 2">
            <a:extLst>
              <a:ext uri="{FF2B5EF4-FFF2-40B4-BE49-F238E27FC236}">
                <a16:creationId xmlns:a16="http://schemas.microsoft.com/office/drawing/2014/main" id="{A5B16E7B-00C2-E6D9-9384-2C8A8B1273F3}"/>
              </a:ext>
            </a:extLst>
          </p:cNvPr>
          <p:cNvSpPr txBox="1">
            <a:spLocks/>
          </p:cNvSpPr>
          <p:nvPr/>
        </p:nvSpPr>
        <p:spPr>
          <a:xfrm>
            <a:off x="6857884" y="1394383"/>
            <a:ext cx="4667793" cy="477049"/>
          </a:xfrm>
          <a:prstGeom prst="roundRect">
            <a:avLst>
              <a:gd name="adj" fmla="val 50000"/>
            </a:avLst>
          </a:prstGeom>
          <a:solidFill>
            <a:srgbClr val="C68D2C"/>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b="1">
                <a:solidFill>
                  <a:schemeClr val="bg1"/>
                </a:solidFill>
              </a:rPr>
              <a:t>Health system benefits </a:t>
            </a:r>
            <a:endParaRPr lang="en-ZA" sz="2400" b="1">
              <a:solidFill>
                <a:schemeClr val="bg1"/>
              </a:solidFill>
            </a:endParaRPr>
          </a:p>
        </p:txBody>
      </p:sp>
      <p:sp>
        <p:nvSpPr>
          <p:cNvPr id="11" name="Oval 10">
            <a:extLst>
              <a:ext uri="{FF2B5EF4-FFF2-40B4-BE49-F238E27FC236}">
                <a16:creationId xmlns:a16="http://schemas.microsoft.com/office/drawing/2014/main" id="{748FF2DC-663F-999D-08DC-D4E0B5925E01}"/>
              </a:ext>
            </a:extLst>
          </p:cNvPr>
          <p:cNvSpPr>
            <a:spLocks noChangeAspect="1"/>
          </p:cNvSpPr>
          <p:nvPr/>
        </p:nvSpPr>
        <p:spPr>
          <a:xfrm>
            <a:off x="6096000" y="1110908"/>
            <a:ext cx="1044000" cy="1044000"/>
          </a:xfrm>
          <a:prstGeom prst="ellipse">
            <a:avLst/>
          </a:prstGeom>
          <a:solidFill>
            <a:schemeClr val="bg1"/>
          </a:solidFill>
          <a:ln w="38100">
            <a:solidFill>
              <a:srgbClr val="C6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7" name="Group 26">
            <a:extLst>
              <a:ext uri="{FF2B5EF4-FFF2-40B4-BE49-F238E27FC236}">
                <a16:creationId xmlns:a16="http://schemas.microsoft.com/office/drawing/2014/main" id="{E9BE5136-5FE8-5B92-2EFE-5C4D06E9EE01}"/>
              </a:ext>
            </a:extLst>
          </p:cNvPr>
          <p:cNvGrpSpPr/>
          <p:nvPr/>
        </p:nvGrpSpPr>
        <p:grpSpPr>
          <a:xfrm>
            <a:off x="2601447" y="1461718"/>
            <a:ext cx="8922627" cy="5263031"/>
            <a:chOff x="2601447" y="1461718"/>
            <a:chExt cx="8922627" cy="5263031"/>
          </a:xfrm>
        </p:grpSpPr>
        <p:sp>
          <p:nvSpPr>
            <p:cNvPr id="28" name="Rectangle 27">
              <a:extLst>
                <a:ext uri="{FF2B5EF4-FFF2-40B4-BE49-F238E27FC236}">
                  <a16:creationId xmlns:a16="http://schemas.microsoft.com/office/drawing/2014/main" id="{6111538F-2933-BC5B-9163-DBD191DEE604}"/>
                </a:ext>
              </a:extLst>
            </p:cNvPr>
            <p:cNvSpPr/>
            <p:nvPr/>
          </p:nvSpPr>
          <p:spPr>
            <a:xfrm>
              <a:off x="6661979" y="2249729"/>
              <a:ext cx="4862095" cy="3592185"/>
            </a:xfrm>
            <a:prstGeom prst="rect">
              <a:avLst/>
            </a:prstGeom>
            <a:noFill/>
          </p:spPr>
          <p:txBody>
            <a:bodyPr/>
            <a:lstStyle/>
            <a:p>
              <a:endParaRPr lang="en-ZA"/>
            </a:p>
          </p:txBody>
        </p:sp>
        <p:sp>
          <p:nvSpPr>
            <p:cNvPr id="29" name="Block Arc 28">
              <a:extLst>
                <a:ext uri="{FF2B5EF4-FFF2-40B4-BE49-F238E27FC236}">
                  <a16:creationId xmlns:a16="http://schemas.microsoft.com/office/drawing/2014/main" id="{FE6A80A0-E1B8-597D-1392-16F153757F0B}"/>
                </a:ext>
              </a:extLst>
            </p:cNvPr>
            <p:cNvSpPr/>
            <p:nvPr/>
          </p:nvSpPr>
          <p:spPr>
            <a:xfrm>
              <a:off x="2601447" y="1461718"/>
              <a:ext cx="4838696" cy="5263031"/>
            </a:xfrm>
            <a:prstGeom prst="blockArc">
              <a:avLst>
                <a:gd name="adj1" fmla="val 18900000"/>
                <a:gd name="adj2" fmla="val 2700000"/>
                <a:gd name="adj3" fmla="val 446"/>
              </a:avLst>
            </a:prstGeom>
            <a:ln>
              <a:solidFill>
                <a:srgbClr val="C68D2C"/>
              </a:solidFill>
            </a:ln>
          </p:spPr>
          <p:style>
            <a:lnRef idx="2">
              <a:scrgbClr r="0" g="0" b="0"/>
            </a:lnRef>
            <a:fillRef idx="0">
              <a:schemeClr val="accent6">
                <a:tint val="90000"/>
                <a:hueOff val="0"/>
                <a:satOff val="0"/>
                <a:lumOff val="0"/>
                <a:alphaOff val="0"/>
              </a:schemeClr>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ZA"/>
            </a:p>
          </p:txBody>
        </p:sp>
        <p:sp>
          <p:nvSpPr>
            <p:cNvPr id="30" name="Arrow: Left 29">
              <a:extLst>
                <a:ext uri="{FF2B5EF4-FFF2-40B4-BE49-F238E27FC236}">
                  <a16:creationId xmlns:a16="http://schemas.microsoft.com/office/drawing/2014/main" id="{D1117099-1254-D829-1237-36E231B4407D}"/>
                </a:ext>
              </a:extLst>
            </p:cNvPr>
            <p:cNvSpPr/>
            <p:nvPr/>
          </p:nvSpPr>
          <p:spPr>
            <a:xfrm>
              <a:off x="6937391" y="2369485"/>
              <a:ext cx="4543189" cy="540000"/>
            </a:xfrm>
            <a:prstGeom prst="leftArrow">
              <a:avLst>
                <a:gd name="adj1" fmla="val 100000"/>
                <a:gd name="adj2" fmla="val 50000"/>
              </a:avLst>
            </a:prstGeom>
            <a:solidFill>
              <a:srgbClr val="E7C895"/>
            </a:solidFill>
          </p:spPr>
          <p:style>
            <a:lnRef idx="2">
              <a:schemeClr val="lt1">
                <a:hueOff val="0"/>
                <a:satOff val="0"/>
                <a:lumOff val="0"/>
                <a:alphaOff val="0"/>
              </a:schemeClr>
            </a:lnRef>
            <a:fillRef idx="1">
              <a:scrgbClr r="0" g="0" b="0"/>
            </a:fillRef>
            <a:effectRef idx="0">
              <a:schemeClr val="accent6">
                <a:shade val="50000"/>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lvl="0" indent="0" algn="l" defTabSz="711200">
                <a:lnSpc>
                  <a:spcPct val="90000"/>
                </a:lnSpc>
                <a:spcBef>
                  <a:spcPct val="0"/>
                </a:spcBef>
                <a:spcAft>
                  <a:spcPct val="35000"/>
                </a:spcAft>
                <a:buNone/>
              </a:pPr>
              <a:r>
                <a:rPr lang="en-GB" sz="1600" kern="1200">
                  <a:solidFill>
                    <a:schemeClr val="tx1">
                      <a:lumMod val="75000"/>
                      <a:lumOff val="25000"/>
                    </a:schemeClr>
                  </a:solidFill>
                  <a:latin typeface="Arial" panose="020B0604020202020204" pitchFamily="34" charset="0"/>
                  <a:cs typeface="Arial" panose="020B0604020202020204" pitchFamily="34" charset="0"/>
                </a:rPr>
                <a:t>Better patient adherence reduces tracing time</a:t>
              </a:r>
              <a:endParaRPr lang="en-ZA" sz="1600" kern="1200">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A95D243-5AF2-021F-A167-142FE10B5639}"/>
                </a:ext>
              </a:extLst>
            </p:cNvPr>
            <p:cNvSpPr/>
            <p:nvPr/>
          </p:nvSpPr>
          <p:spPr>
            <a:xfrm>
              <a:off x="6667390" y="2375796"/>
              <a:ext cx="540001" cy="540001"/>
            </a:xfrm>
            <a:prstGeom prst="ellipse">
              <a:avLst/>
            </a:prstGeom>
            <a:ln>
              <a:solidFill>
                <a:srgbClr val="C68D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sp>
          <p:nvSpPr>
            <p:cNvPr id="32" name="Arrow: Left 31">
              <a:extLst>
                <a:ext uri="{FF2B5EF4-FFF2-40B4-BE49-F238E27FC236}">
                  <a16:creationId xmlns:a16="http://schemas.microsoft.com/office/drawing/2014/main" id="{509838E7-E165-E5B3-89E6-3E2078B118D8}"/>
                </a:ext>
              </a:extLst>
            </p:cNvPr>
            <p:cNvSpPr/>
            <p:nvPr/>
          </p:nvSpPr>
          <p:spPr>
            <a:xfrm>
              <a:off x="7434299" y="3727552"/>
              <a:ext cx="4041775" cy="540000"/>
            </a:xfrm>
            <a:prstGeom prst="leftArrow">
              <a:avLst>
                <a:gd name="adj1" fmla="val 100000"/>
                <a:gd name="adj2" fmla="val 50000"/>
              </a:avLst>
            </a:prstGeom>
            <a:solidFill>
              <a:srgbClr val="D69F46"/>
            </a:solidFill>
          </p:spPr>
          <p:style>
            <a:lnRef idx="2">
              <a:schemeClr val="lt1">
                <a:hueOff val="0"/>
                <a:satOff val="0"/>
                <a:lumOff val="0"/>
                <a:alphaOff val="0"/>
              </a:schemeClr>
            </a:lnRef>
            <a:fillRef idx="1">
              <a:scrgbClr r="0" g="0" b="0"/>
            </a:fillRef>
            <a:effectRef idx="0">
              <a:schemeClr val="accent6">
                <a:shade val="50000"/>
                <a:hueOff val="-230848"/>
                <a:satOff val="15390"/>
                <a:lumOff val="20092"/>
                <a:alphaOff val="0"/>
              </a:schemeClr>
            </a:effectRef>
            <a:fontRef idx="minor">
              <a:schemeClr val="lt1"/>
            </a:fontRef>
          </p:style>
          <p:txBody>
            <a:bodyPr spcFirstLastPara="0" vert="horz" wrap="square" lIns="36000" tIns="36000" rIns="36000" bIns="36000" numCol="1" spcCol="1270" anchor="ctr" anchorCtr="0">
              <a:noAutofit/>
            </a:bodyPr>
            <a:lstStyle/>
            <a:p>
              <a:pPr marL="0" lvl="0" indent="0" algn="l" defTabSz="711200">
                <a:lnSpc>
                  <a:spcPct val="90000"/>
                </a:lnSpc>
                <a:spcBef>
                  <a:spcPct val="0"/>
                </a:spcBef>
                <a:spcAft>
                  <a:spcPct val="35000"/>
                </a:spcAft>
                <a:buNone/>
              </a:pPr>
              <a:r>
                <a:rPr lang="en-GB" sz="1600" kern="1200">
                  <a:solidFill>
                    <a:schemeClr val="tx1">
                      <a:lumMod val="75000"/>
                      <a:lumOff val="25000"/>
                    </a:schemeClr>
                  </a:solidFill>
                  <a:latin typeface="Arial" panose="020B0604020202020204" pitchFamily="34" charset="0"/>
                  <a:cs typeface="Arial" panose="020B0604020202020204" pitchFamily="34" charset="0"/>
                </a:rPr>
                <a:t>Decongested facilities ease staff burden</a:t>
              </a:r>
              <a:endParaRPr lang="en-ZA" sz="1600" kern="1200">
                <a:solidFill>
                  <a:schemeClr val="tx1">
                    <a:lumMod val="75000"/>
                    <a:lumOff val="25000"/>
                  </a:schemeClr>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9D616B9D-214A-4212-B08E-AD464058240D}"/>
                </a:ext>
              </a:extLst>
            </p:cNvPr>
            <p:cNvSpPr/>
            <p:nvPr/>
          </p:nvSpPr>
          <p:spPr>
            <a:xfrm>
              <a:off x="7164298" y="3733863"/>
              <a:ext cx="540001" cy="540001"/>
            </a:xfrm>
            <a:prstGeom prst="ellipse">
              <a:avLst/>
            </a:prstGeom>
            <a:ln>
              <a:solidFill>
                <a:srgbClr val="C68D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sp>
          <p:nvSpPr>
            <p:cNvPr id="34" name="Arrow: Left 33">
              <a:extLst>
                <a:ext uri="{FF2B5EF4-FFF2-40B4-BE49-F238E27FC236}">
                  <a16:creationId xmlns:a16="http://schemas.microsoft.com/office/drawing/2014/main" id="{AE4AFEC5-2AAD-7BEB-D1C3-A1124CE884C4}"/>
                </a:ext>
              </a:extLst>
            </p:cNvPr>
            <p:cNvSpPr/>
            <p:nvPr/>
          </p:nvSpPr>
          <p:spPr>
            <a:xfrm>
              <a:off x="7302221" y="4455314"/>
              <a:ext cx="4173853" cy="540000"/>
            </a:xfrm>
            <a:prstGeom prst="leftArrow">
              <a:avLst>
                <a:gd name="adj1" fmla="val 100000"/>
                <a:gd name="adj2" fmla="val 50000"/>
              </a:avLst>
            </a:prstGeom>
            <a:solidFill>
              <a:srgbClr val="EFDAB7"/>
            </a:solidFill>
          </p:spPr>
          <p:style>
            <a:lnRef idx="2">
              <a:schemeClr val="lt1">
                <a:hueOff val="0"/>
                <a:satOff val="0"/>
                <a:lumOff val="0"/>
                <a:alphaOff val="0"/>
              </a:schemeClr>
            </a:lnRef>
            <a:fillRef idx="1">
              <a:scrgbClr r="0" g="0" b="0"/>
            </a:fillRef>
            <a:effectRef idx="0">
              <a:schemeClr val="accent6">
                <a:shade val="50000"/>
                <a:hueOff val="-461695"/>
                <a:satOff val="30780"/>
                <a:lumOff val="40185"/>
                <a:alphaOff val="0"/>
              </a:schemeClr>
            </a:effectRef>
            <a:fontRef idx="minor">
              <a:schemeClr val="lt1"/>
            </a:fontRef>
          </p:style>
          <p:txBody>
            <a:bodyPr spcFirstLastPara="0" vert="horz" wrap="square" lIns="36000" tIns="36000" rIns="36000" bIns="36000" numCol="1" spcCol="1270" anchor="ctr" anchorCtr="0">
              <a:noAutofit/>
            </a:bodyPr>
            <a:lstStyle/>
            <a:p>
              <a:pPr marL="0" lvl="0" indent="0" algn="l" defTabSz="711200">
                <a:lnSpc>
                  <a:spcPct val="90000"/>
                </a:lnSpc>
                <a:spcBef>
                  <a:spcPct val="0"/>
                </a:spcBef>
                <a:spcAft>
                  <a:spcPct val="35000"/>
                </a:spcAft>
                <a:buNone/>
              </a:pPr>
              <a:r>
                <a:rPr lang="en-ZA" sz="1600" kern="1200">
                  <a:solidFill>
                    <a:schemeClr val="tx1">
                      <a:lumMod val="75000"/>
                      <a:lumOff val="25000"/>
                    </a:schemeClr>
                  </a:solidFill>
                  <a:latin typeface="Arial" panose="020B0604020202020204" pitchFamily="34" charset="0"/>
                  <a:cs typeface="Arial" panose="020B0604020202020204" pitchFamily="34" charset="0"/>
                </a:rPr>
                <a:t>Improves capacity for new patients</a:t>
              </a:r>
            </a:p>
          </p:txBody>
        </p:sp>
        <p:sp>
          <p:nvSpPr>
            <p:cNvPr id="35" name="Oval 34">
              <a:extLst>
                <a:ext uri="{FF2B5EF4-FFF2-40B4-BE49-F238E27FC236}">
                  <a16:creationId xmlns:a16="http://schemas.microsoft.com/office/drawing/2014/main" id="{F20C31A1-6CD5-4119-4009-C8CC22B037F4}"/>
                </a:ext>
              </a:extLst>
            </p:cNvPr>
            <p:cNvSpPr/>
            <p:nvPr/>
          </p:nvSpPr>
          <p:spPr>
            <a:xfrm>
              <a:off x="7032220" y="4461626"/>
              <a:ext cx="540001" cy="540001"/>
            </a:xfrm>
            <a:prstGeom prst="ellipse">
              <a:avLst/>
            </a:prstGeom>
            <a:ln>
              <a:solidFill>
                <a:srgbClr val="C68D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sp>
          <p:nvSpPr>
            <p:cNvPr id="36" name="Arrow: Left 35">
              <a:extLst>
                <a:ext uri="{FF2B5EF4-FFF2-40B4-BE49-F238E27FC236}">
                  <a16:creationId xmlns:a16="http://schemas.microsoft.com/office/drawing/2014/main" id="{D4E43DE2-DAD4-BC79-7151-C1D0E4783C8C}"/>
                </a:ext>
              </a:extLst>
            </p:cNvPr>
            <p:cNvSpPr/>
            <p:nvPr/>
          </p:nvSpPr>
          <p:spPr>
            <a:xfrm>
              <a:off x="6937391" y="5157617"/>
              <a:ext cx="4538683" cy="540000"/>
            </a:xfrm>
            <a:prstGeom prst="leftArrow">
              <a:avLst>
                <a:gd name="adj1" fmla="val 100000"/>
                <a:gd name="adj2" fmla="val 50000"/>
              </a:avLst>
            </a:prstGeom>
            <a:solidFill>
              <a:srgbClr val="EBD1A7"/>
            </a:solidFill>
          </p:spPr>
          <p:style>
            <a:lnRef idx="2">
              <a:schemeClr val="lt1">
                <a:hueOff val="0"/>
                <a:satOff val="0"/>
                <a:lumOff val="0"/>
                <a:alphaOff val="0"/>
              </a:schemeClr>
            </a:lnRef>
            <a:fillRef idx="1">
              <a:scrgbClr r="0" g="0" b="0"/>
            </a:fillRef>
            <a:effectRef idx="0">
              <a:schemeClr val="accent6">
                <a:shade val="50000"/>
                <a:hueOff val="-230848"/>
                <a:satOff val="15390"/>
                <a:lumOff val="20092"/>
                <a:alphaOff val="0"/>
              </a:schemeClr>
            </a:effectRef>
            <a:fontRef idx="minor">
              <a:schemeClr val="lt1"/>
            </a:fontRef>
          </p:style>
          <p:txBody>
            <a:bodyPr spcFirstLastPara="0" vert="horz" wrap="square" lIns="36000" tIns="36000" rIns="36000" bIns="36000" numCol="1" spcCol="1270" anchor="ctr" anchorCtr="0">
              <a:noAutofit/>
            </a:bodyPr>
            <a:lstStyle/>
            <a:p>
              <a:pPr marL="0" lvl="0" indent="0" algn="l" defTabSz="711200">
                <a:lnSpc>
                  <a:spcPct val="90000"/>
                </a:lnSpc>
                <a:spcBef>
                  <a:spcPct val="0"/>
                </a:spcBef>
                <a:spcAft>
                  <a:spcPct val="35000"/>
                </a:spcAft>
                <a:buNone/>
              </a:pPr>
              <a:r>
                <a:rPr lang="en-GB" sz="1600" kern="1200">
                  <a:solidFill>
                    <a:schemeClr val="tx1">
                      <a:lumMod val="75000"/>
                      <a:lumOff val="25000"/>
                    </a:schemeClr>
                  </a:solidFill>
                  <a:latin typeface="Arial" panose="020B0604020202020204" pitchFamily="34" charset="0"/>
                  <a:cs typeface="Arial" panose="020B0604020202020204" pitchFamily="34" charset="0"/>
                </a:rPr>
                <a:t>Improves capacity for unstable patients</a:t>
              </a:r>
              <a:endParaRPr lang="en-ZA" sz="1600" kern="1200">
                <a:solidFill>
                  <a:schemeClr val="tx1">
                    <a:lumMod val="75000"/>
                    <a:lumOff val="25000"/>
                  </a:schemeClr>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CA7C26A3-CE66-A89B-94AC-6659DBF7D5EB}"/>
                </a:ext>
              </a:extLst>
            </p:cNvPr>
            <p:cNvSpPr/>
            <p:nvPr/>
          </p:nvSpPr>
          <p:spPr>
            <a:xfrm>
              <a:off x="6667390" y="5163928"/>
              <a:ext cx="540001" cy="540001"/>
            </a:xfrm>
            <a:prstGeom prst="ellipse">
              <a:avLst/>
            </a:prstGeom>
            <a:ln>
              <a:solidFill>
                <a:srgbClr val="C68D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sp>
          <p:nvSpPr>
            <p:cNvPr id="39" name="Arrow: Left 38">
              <a:extLst>
                <a:ext uri="{FF2B5EF4-FFF2-40B4-BE49-F238E27FC236}">
                  <a16:creationId xmlns:a16="http://schemas.microsoft.com/office/drawing/2014/main" id="{6946D857-8646-3149-B9E7-EA40F371E273}"/>
                </a:ext>
              </a:extLst>
            </p:cNvPr>
            <p:cNvSpPr/>
            <p:nvPr/>
          </p:nvSpPr>
          <p:spPr>
            <a:xfrm>
              <a:off x="7302221" y="3031138"/>
              <a:ext cx="4178359" cy="540000"/>
            </a:xfrm>
            <a:prstGeom prst="leftArrow">
              <a:avLst>
                <a:gd name="adj1" fmla="val 100000"/>
                <a:gd name="adj2" fmla="val 50000"/>
              </a:avLst>
            </a:prstGeom>
            <a:solidFill>
              <a:srgbClr val="E7C895"/>
            </a:solidFill>
          </p:spPr>
          <p:style>
            <a:lnRef idx="2">
              <a:schemeClr val="lt1">
                <a:hueOff val="0"/>
                <a:satOff val="0"/>
                <a:lumOff val="0"/>
                <a:alphaOff val="0"/>
              </a:schemeClr>
            </a:lnRef>
            <a:fillRef idx="1">
              <a:scrgbClr r="0" g="0" b="0"/>
            </a:fillRef>
            <a:effectRef idx="0">
              <a:schemeClr val="accent6">
                <a:shade val="50000"/>
                <a:hueOff val="0"/>
                <a:satOff val="0"/>
                <a:lumOff val="0"/>
                <a:alphaOff val="0"/>
              </a:schemeClr>
            </a:effectRef>
            <a:fontRef idx="minor">
              <a:schemeClr val="lt1"/>
            </a:fontRef>
          </p:style>
          <p:txBody>
            <a:bodyPr spcFirstLastPara="0" vert="horz" wrap="square" lIns="36000" tIns="36000" rIns="36000" bIns="36000" numCol="1" spcCol="1270" anchor="ctr" anchorCtr="0">
              <a:noAutofit/>
            </a:bodyPr>
            <a:lstStyle/>
            <a:p>
              <a:pPr marL="0" lvl="0" indent="0" algn="l" defTabSz="711200">
                <a:lnSpc>
                  <a:spcPct val="90000"/>
                </a:lnSpc>
                <a:spcBef>
                  <a:spcPct val="0"/>
                </a:spcBef>
                <a:spcAft>
                  <a:spcPct val="35000"/>
                </a:spcAft>
                <a:buNone/>
              </a:pPr>
              <a:r>
                <a:rPr lang="en-ZA" sz="1600" kern="1200">
                  <a:solidFill>
                    <a:schemeClr val="tx1">
                      <a:lumMod val="75000"/>
                      <a:lumOff val="25000"/>
                    </a:schemeClr>
                  </a:solidFill>
                  <a:latin typeface="Arial" panose="020B0604020202020204" pitchFamily="34" charset="0"/>
                  <a:cs typeface="Arial" panose="020B0604020202020204" pitchFamily="34" charset="0"/>
                </a:rPr>
                <a:t>Improved outcomes means less time managing disease progression </a:t>
              </a:r>
            </a:p>
          </p:txBody>
        </p:sp>
        <p:sp>
          <p:nvSpPr>
            <p:cNvPr id="40" name="Oval 39">
              <a:extLst>
                <a:ext uri="{FF2B5EF4-FFF2-40B4-BE49-F238E27FC236}">
                  <a16:creationId xmlns:a16="http://schemas.microsoft.com/office/drawing/2014/main" id="{D004A1B4-AFBA-F0E1-17E4-EC220B9DD83A}"/>
                </a:ext>
              </a:extLst>
            </p:cNvPr>
            <p:cNvSpPr/>
            <p:nvPr/>
          </p:nvSpPr>
          <p:spPr>
            <a:xfrm>
              <a:off x="7032220" y="3037449"/>
              <a:ext cx="540001" cy="540001"/>
            </a:xfrm>
            <a:prstGeom prst="ellipse">
              <a:avLst/>
            </a:prstGeom>
            <a:ln>
              <a:solidFill>
                <a:srgbClr val="C68D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grpSp>
      <p:pic>
        <p:nvPicPr>
          <p:cNvPr id="12" name="Picture 11" descr="A group of people sitting on a bench&#10;&#10;AI-generated content may be incorrect.">
            <a:extLst>
              <a:ext uri="{FF2B5EF4-FFF2-40B4-BE49-F238E27FC236}">
                <a16:creationId xmlns:a16="http://schemas.microsoft.com/office/drawing/2014/main" id="{09D5A303-DDB5-F1CC-D4C3-770440890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54" y="1275494"/>
            <a:ext cx="958847" cy="536168"/>
          </a:xfrm>
          <a:prstGeom prst="rect">
            <a:avLst/>
          </a:prstGeom>
        </p:spPr>
      </p:pic>
      <p:pic>
        <p:nvPicPr>
          <p:cNvPr id="14" name="Graphic 13">
            <a:extLst>
              <a:ext uri="{FF2B5EF4-FFF2-40B4-BE49-F238E27FC236}">
                <a16:creationId xmlns:a16="http://schemas.microsoft.com/office/drawing/2014/main" id="{1E0C0E64-3F41-479F-318E-A76BC79062E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50157" y="1241710"/>
            <a:ext cx="509241" cy="509241"/>
          </a:xfrm>
          <a:prstGeom prst="rect">
            <a:avLst/>
          </a:prstGeom>
        </p:spPr>
      </p:pic>
      <p:grpSp>
        <p:nvGrpSpPr>
          <p:cNvPr id="63" name="Group 62">
            <a:extLst>
              <a:ext uri="{FF2B5EF4-FFF2-40B4-BE49-F238E27FC236}">
                <a16:creationId xmlns:a16="http://schemas.microsoft.com/office/drawing/2014/main" id="{04D66280-5379-2861-76E3-A2A3702D3E92}"/>
              </a:ext>
            </a:extLst>
          </p:cNvPr>
          <p:cNvGrpSpPr/>
          <p:nvPr/>
        </p:nvGrpSpPr>
        <p:grpSpPr>
          <a:xfrm>
            <a:off x="6198659" y="1275493"/>
            <a:ext cx="347745" cy="752329"/>
            <a:chOff x="6209996" y="1270831"/>
            <a:chExt cx="364146" cy="787813"/>
          </a:xfrm>
        </p:grpSpPr>
        <p:sp>
          <p:nvSpPr>
            <p:cNvPr id="55" name="Freeform: Shape 54">
              <a:extLst>
                <a:ext uri="{FF2B5EF4-FFF2-40B4-BE49-F238E27FC236}">
                  <a16:creationId xmlns:a16="http://schemas.microsoft.com/office/drawing/2014/main" id="{03D57E8B-DA65-C27D-7EF1-7557343C58B4}"/>
                </a:ext>
              </a:extLst>
            </p:cNvPr>
            <p:cNvSpPr/>
            <p:nvPr/>
          </p:nvSpPr>
          <p:spPr>
            <a:xfrm>
              <a:off x="6317482" y="1367136"/>
              <a:ext cx="150219" cy="150219"/>
            </a:xfrm>
            <a:custGeom>
              <a:avLst/>
              <a:gdLst>
                <a:gd name="connsiteX0" fmla="*/ 150220 w 150219"/>
                <a:gd name="connsiteY0" fmla="*/ 75110 h 150219"/>
                <a:gd name="connsiteX1" fmla="*/ 75110 w 150219"/>
                <a:gd name="connsiteY1" fmla="*/ 150219 h 150219"/>
                <a:gd name="connsiteX2" fmla="*/ 0 w 150219"/>
                <a:gd name="connsiteY2" fmla="*/ 75110 h 150219"/>
                <a:gd name="connsiteX3" fmla="*/ 75110 w 150219"/>
                <a:gd name="connsiteY3" fmla="*/ 0 h 150219"/>
                <a:gd name="connsiteX4" fmla="*/ 150220 w 150219"/>
                <a:gd name="connsiteY4" fmla="*/ 75110 h 150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19" h="150219">
                  <a:moveTo>
                    <a:pt x="150220" y="75110"/>
                  </a:moveTo>
                  <a:cubicBezTo>
                    <a:pt x="150220" y="116592"/>
                    <a:pt x="116592" y="150219"/>
                    <a:pt x="75110" y="150219"/>
                  </a:cubicBezTo>
                  <a:cubicBezTo>
                    <a:pt x="33628" y="150219"/>
                    <a:pt x="0" y="116592"/>
                    <a:pt x="0" y="75110"/>
                  </a:cubicBezTo>
                  <a:cubicBezTo>
                    <a:pt x="0" y="33628"/>
                    <a:pt x="33628" y="0"/>
                    <a:pt x="75110" y="0"/>
                  </a:cubicBezTo>
                  <a:cubicBezTo>
                    <a:pt x="116592" y="0"/>
                    <a:pt x="150220" y="33628"/>
                    <a:pt x="150220" y="75110"/>
                  </a:cubicBezTo>
                  <a:close/>
                </a:path>
              </a:pathLst>
            </a:custGeom>
            <a:solidFill>
              <a:srgbClr val="C48D2C"/>
            </a:solidFill>
            <a:ln w="3977" cap="flat">
              <a:noFill/>
              <a:prstDash val="solid"/>
              <a:miter/>
            </a:ln>
          </p:spPr>
          <p:txBody>
            <a:bodyPr rtlCol="0" anchor="ctr"/>
            <a:lstStyle/>
            <a:p>
              <a:endParaRPr lang="en-ZA"/>
            </a:p>
          </p:txBody>
        </p:sp>
        <p:sp>
          <p:nvSpPr>
            <p:cNvPr id="57" name="Freeform: Shape 56">
              <a:extLst>
                <a:ext uri="{FF2B5EF4-FFF2-40B4-BE49-F238E27FC236}">
                  <a16:creationId xmlns:a16="http://schemas.microsoft.com/office/drawing/2014/main" id="{8209C8AF-52E4-C4C2-4D44-DD65E4B54D46}"/>
                </a:ext>
              </a:extLst>
            </p:cNvPr>
            <p:cNvSpPr/>
            <p:nvPr/>
          </p:nvSpPr>
          <p:spPr>
            <a:xfrm>
              <a:off x="6316879" y="1899498"/>
              <a:ext cx="64092" cy="159105"/>
            </a:xfrm>
            <a:custGeom>
              <a:avLst/>
              <a:gdLst>
                <a:gd name="connsiteX0" fmla="*/ 0 w 64092"/>
                <a:gd name="connsiteY0" fmla="*/ 0 h 159105"/>
                <a:gd name="connsiteX1" fmla="*/ 0 w 64092"/>
                <a:gd name="connsiteY1" fmla="*/ 127059 h 159105"/>
                <a:gd name="connsiteX2" fmla="*/ 32046 w 64092"/>
                <a:gd name="connsiteY2" fmla="*/ 159105 h 159105"/>
                <a:gd name="connsiteX3" fmla="*/ 64093 w 64092"/>
                <a:gd name="connsiteY3" fmla="*/ 127059 h 159105"/>
                <a:gd name="connsiteX4" fmla="*/ 64093 w 64092"/>
                <a:gd name="connsiteY4" fmla="*/ 8042 h 159105"/>
                <a:gd name="connsiteX5" fmla="*/ 0 w 64092"/>
                <a:gd name="connsiteY5" fmla="*/ 0 h 1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92" h="159105">
                  <a:moveTo>
                    <a:pt x="0" y="0"/>
                  </a:moveTo>
                  <a:lnTo>
                    <a:pt x="0" y="127059"/>
                  </a:lnTo>
                  <a:cubicBezTo>
                    <a:pt x="0" y="144751"/>
                    <a:pt x="14354" y="159105"/>
                    <a:pt x="32046" y="159105"/>
                  </a:cubicBezTo>
                  <a:cubicBezTo>
                    <a:pt x="49738" y="159105"/>
                    <a:pt x="64093" y="144751"/>
                    <a:pt x="64093" y="127059"/>
                  </a:cubicBezTo>
                  <a:lnTo>
                    <a:pt x="64093" y="8042"/>
                  </a:lnTo>
                  <a:cubicBezTo>
                    <a:pt x="39284" y="7278"/>
                    <a:pt x="17772" y="4061"/>
                    <a:pt x="0" y="0"/>
                  </a:cubicBezTo>
                  <a:close/>
                </a:path>
              </a:pathLst>
            </a:custGeom>
            <a:solidFill>
              <a:srgbClr val="C48D2C"/>
            </a:solidFill>
            <a:ln w="3977" cap="flat">
              <a:noFill/>
              <a:prstDash val="solid"/>
              <a:miter/>
            </a:ln>
          </p:spPr>
          <p:txBody>
            <a:bodyPr rtlCol="0" anchor="ctr"/>
            <a:lstStyle/>
            <a:p>
              <a:endParaRPr lang="en-ZA"/>
            </a:p>
          </p:txBody>
        </p:sp>
        <p:sp>
          <p:nvSpPr>
            <p:cNvPr id="58" name="Freeform: Shape 57">
              <a:extLst>
                <a:ext uri="{FF2B5EF4-FFF2-40B4-BE49-F238E27FC236}">
                  <a16:creationId xmlns:a16="http://schemas.microsoft.com/office/drawing/2014/main" id="{63C4E8CF-A8AF-B454-4052-164817F9409E}"/>
                </a:ext>
              </a:extLst>
            </p:cNvPr>
            <p:cNvSpPr/>
            <p:nvPr/>
          </p:nvSpPr>
          <p:spPr>
            <a:xfrm>
              <a:off x="6403127" y="1899539"/>
              <a:ext cx="64132" cy="159105"/>
            </a:xfrm>
            <a:custGeom>
              <a:avLst/>
              <a:gdLst>
                <a:gd name="connsiteX0" fmla="*/ 40 w 64132"/>
                <a:gd name="connsiteY0" fmla="*/ 127059 h 159105"/>
                <a:gd name="connsiteX1" fmla="*/ 32087 w 64132"/>
                <a:gd name="connsiteY1" fmla="*/ 159106 h 159105"/>
                <a:gd name="connsiteX2" fmla="*/ 64133 w 64132"/>
                <a:gd name="connsiteY2" fmla="*/ 127059 h 159105"/>
                <a:gd name="connsiteX3" fmla="*/ 64133 w 64132"/>
                <a:gd name="connsiteY3" fmla="*/ 0 h 159105"/>
                <a:gd name="connsiteX4" fmla="*/ 0 w 64132"/>
                <a:gd name="connsiteY4" fmla="*/ 8042 h 159105"/>
                <a:gd name="connsiteX5" fmla="*/ 0 w 64132"/>
                <a:gd name="connsiteY5" fmla="*/ 127059 h 1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2" h="159105">
                  <a:moveTo>
                    <a:pt x="40" y="127059"/>
                  </a:moveTo>
                  <a:cubicBezTo>
                    <a:pt x="40" y="144751"/>
                    <a:pt x="14395" y="159106"/>
                    <a:pt x="32087" y="159106"/>
                  </a:cubicBezTo>
                  <a:cubicBezTo>
                    <a:pt x="49778" y="159106"/>
                    <a:pt x="64133" y="144751"/>
                    <a:pt x="64133" y="127059"/>
                  </a:cubicBezTo>
                  <a:lnTo>
                    <a:pt x="64133" y="0"/>
                  </a:lnTo>
                  <a:cubicBezTo>
                    <a:pt x="46361" y="4061"/>
                    <a:pt x="24849" y="7278"/>
                    <a:pt x="0" y="8042"/>
                  </a:cubicBezTo>
                  <a:lnTo>
                    <a:pt x="0" y="127059"/>
                  </a:lnTo>
                  <a:close/>
                </a:path>
              </a:pathLst>
            </a:custGeom>
            <a:solidFill>
              <a:srgbClr val="C48D2C"/>
            </a:solidFill>
            <a:ln w="3977" cap="flat">
              <a:noFill/>
              <a:prstDash val="solid"/>
              <a:miter/>
            </a:ln>
          </p:spPr>
          <p:txBody>
            <a:bodyPr rtlCol="0" anchor="ctr"/>
            <a:lstStyle/>
            <a:p>
              <a:endParaRPr lang="en-ZA"/>
            </a:p>
          </p:txBody>
        </p:sp>
        <p:sp>
          <p:nvSpPr>
            <p:cNvPr id="59" name="Freeform: Shape 58">
              <a:extLst>
                <a:ext uri="{FF2B5EF4-FFF2-40B4-BE49-F238E27FC236}">
                  <a16:creationId xmlns:a16="http://schemas.microsoft.com/office/drawing/2014/main" id="{2866A25A-4D9D-D23A-3380-CAF6492D03C2}"/>
                </a:ext>
              </a:extLst>
            </p:cNvPr>
            <p:cNvSpPr/>
            <p:nvPr/>
          </p:nvSpPr>
          <p:spPr>
            <a:xfrm>
              <a:off x="6209996" y="1532715"/>
              <a:ext cx="364146" cy="363204"/>
            </a:xfrm>
            <a:custGeom>
              <a:avLst/>
              <a:gdLst>
                <a:gd name="connsiteX0" fmla="*/ 209 w 364146"/>
                <a:gd name="connsiteY0" fmla="*/ 240970 h 363204"/>
                <a:gd name="connsiteX1" fmla="*/ 19630 w 364146"/>
                <a:gd name="connsiteY1" fmla="*/ 266463 h 363204"/>
                <a:gd name="connsiteX2" fmla="*/ 45122 w 364146"/>
                <a:gd name="connsiteY2" fmla="*/ 247042 h 363204"/>
                <a:gd name="connsiteX3" fmla="*/ 88829 w 364146"/>
                <a:gd name="connsiteY3" fmla="*/ 100200 h 363204"/>
                <a:gd name="connsiteX4" fmla="*/ 54290 w 364146"/>
                <a:gd name="connsiteY4" fmla="*/ 335822 h 363204"/>
                <a:gd name="connsiteX5" fmla="*/ 182073 w 364146"/>
                <a:gd name="connsiteY5" fmla="*/ 363204 h 363204"/>
                <a:gd name="connsiteX6" fmla="*/ 309856 w 364146"/>
                <a:gd name="connsiteY6" fmla="*/ 335822 h 363204"/>
                <a:gd name="connsiteX7" fmla="*/ 275277 w 364146"/>
                <a:gd name="connsiteY7" fmla="*/ 100119 h 363204"/>
                <a:gd name="connsiteX8" fmla="*/ 319024 w 364146"/>
                <a:gd name="connsiteY8" fmla="*/ 247042 h 363204"/>
                <a:gd name="connsiteX9" fmla="*/ 341460 w 364146"/>
                <a:gd name="connsiteY9" fmla="*/ 266664 h 363204"/>
                <a:gd name="connsiteX10" fmla="*/ 344516 w 364146"/>
                <a:gd name="connsiteY10" fmla="*/ 266463 h 363204"/>
                <a:gd name="connsiteX11" fmla="*/ 363937 w 364146"/>
                <a:gd name="connsiteY11" fmla="*/ 240970 h 363204"/>
                <a:gd name="connsiteX12" fmla="*/ 242265 w 364146"/>
                <a:gd name="connsiteY12" fmla="*/ 9248 h 363204"/>
                <a:gd name="connsiteX13" fmla="*/ 213476 w 364146"/>
                <a:gd name="connsiteY13" fmla="*/ 2774 h 363204"/>
                <a:gd name="connsiteX14" fmla="*/ 182073 w 364146"/>
                <a:gd name="connsiteY14" fmla="*/ 0 h 363204"/>
                <a:gd name="connsiteX15" fmla="*/ 150710 w 364146"/>
                <a:gd name="connsiteY15" fmla="*/ 2734 h 363204"/>
                <a:gd name="connsiteX16" fmla="*/ 121800 w 364146"/>
                <a:gd name="connsiteY16" fmla="*/ 9248 h 363204"/>
                <a:gd name="connsiteX17" fmla="*/ 209 w 364146"/>
                <a:gd name="connsiteY17" fmla="*/ 240930 h 36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146" h="363204">
                  <a:moveTo>
                    <a:pt x="209" y="240970"/>
                  </a:moveTo>
                  <a:cubicBezTo>
                    <a:pt x="-1480" y="253354"/>
                    <a:pt x="7246" y="264774"/>
                    <a:pt x="19630" y="266463"/>
                  </a:cubicBezTo>
                  <a:cubicBezTo>
                    <a:pt x="32135" y="268151"/>
                    <a:pt x="43433" y="259426"/>
                    <a:pt x="45122" y="247042"/>
                  </a:cubicBezTo>
                  <a:cubicBezTo>
                    <a:pt x="54893" y="174867"/>
                    <a:pt x="71901" y="129110"/>
                    <a:pt x="88829" y="100200"/>
                  </a:cubicBezTo>
                  <a:cubicBezTo>
                    <a:pt x="73389" y="171610"/>
                    <a:pt x="54290" y="272695"/>
                    <a:pt x="54290" y="335822"/>
                  </a:cubicBezTo>
                  <a:cubicBezTo>
                    <a:pt x="54290" y="335822"/>
                    <a:pt x="101857" y="363204"/>
                    <a:pt x="182073" y="363204"/>
                  </a:cubicBezTo>
                  <a:cubicBezTo>
                    <a:pt x="262289" y="363204"/>
                    <a:pt x="309856" y="335822"/>
                    <a:pt x="309856" y="335822"/>
                  </a:cubicBezTo>
                  <a:cubicBezTo>
                    <a:pt x="309856" y="272695"/>
                    <a:pt x="290717" y="171490"/>
                    <a:pt x="275277" y="100119"/>
                  </a:cubicBezTo>
                  <a:cubicBezTo>
                    <a:pt x="292205" y="129070"/>
                    <a:pt x="309253" y="174827"/>
                    <a:pt x="319024" y="247042"/>
                  </a:cubicBezTo>
                  <a:cubicBezTo>
                    <a:pt x="320552" y="258421"/>
                    <a:pt x="330282" y="266664"/>
                    <a:pt x="341460" y="266664"/>
                  </a:cubicBezTo>
                  <a:cubicBezTo>
                    <a:pt x="342465" y="266664"/>
                    <a:pt x="343511" y="266583"/>
                    <a:pt x="344516" y="266463"/>
                  </a:cubicBezTo>
                  <a:cubicBezTo>
                    <a:pt x="356900" y="264774"/>
                    <a:pt x="365626" y="253354"/>
                    <a:pt x="363937" y="240970"/>
                  </a:cubicBezTo>
                  <a:cubicBezTo>
                    <a:pt x="339771" y="62243"/>
                    <a:pt x="271376" y="19461"/>
                    <a:pt x="242265" y="9248"/>
                  </a:cubicBezTo>
                  <a:cubicBezTo>
                    <a:pt x="235752" y="6795"/>
                    <a:pt x="226463" y="4343"/>
                    <a:pt x="213476" y="2774"/>
                  </a:cubicBezTo>
                  <a:cubicBezTo>
                    <a:pt x="204469" y="1327"/>
                    <a:pt x="193331" y="0"/>
                    <a:pt x="182073" y="0"/>
                  </a:cubicBezTo>
                  <a:cubicBezTo>
                    <a:pt x="170815" y="0"/>
                    <a:pt x="159677" y="1287"/>
                    <a:pt x="150710" y="2734"/>
                  </a:cubicBezTo>
                  <a:cubicBezTo>
                    <a:pt x="137642" y="4343"/>
                    <a:pt x="128314" y="6795"/>
                    <a:pt x="121800" y="9248"/>
                  </a:cubicBezTo>
                  <a:cubicBezTo>
                    <a:pt x="92609" y="19501"/>
                    <a:pt x="24334" y="62404"/>
                    <a:pt x="209" y="240930"/>
                  </a:cubicBezTo>
                  <a:close/>
                </a:path>
              </a:pathLst>
            </a:custGeom>
            <a:solidFill>
              <a:srgbClr val="C48D2C"/>
            </a:solidFill>
            <a:ln w="3977" cap="flat">
              <a:noFill/>
              <a:prstDash val="solid"/>
              <a:miter/>
            </a:ln>
          </p:spPr>
          <p:txBody>
            <a:bodyPr rtlCol="0" anchor="ctr"/>
            <a:lstStyle/>
            <a:p>
              <a:endParaRPr lang="en-ZA"/>
            </a:p>
          </p:txBody>
        </p:sp>
        <p:pic>
          <p:nvPicPr>
            <p:cNvPr id="53" name="Graphic 52">
              <a:extLst>
                <a:ext uri="{FF2B5EF4-FFF2-40B4-BE49-F238E27FC236}">
                  <a16:creationId xmlns:a16="http://schemas.microsoft.com/office/drawing/2014/main" id="{D7EB6EC5-E86A-BA04-05E2-560DCB4F78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66075" y="1270831"/>
              <a:ext cx="251987" cy="111994"/>
            </a:xfrm>
            <a:prstGeom prst="rect">
              <a:avLst/>
            </a:prstGeom>
          </p:spPr>
        </p:pic>
      </p:grpSp>
      <p:grpSp>
        <p:nvGrpSpPr>
          <p:cNvPr id="61" name="Group 60">
            <a:extLst>
              <a:ext uri="{FF2B5EF4-FFF2-40B4-BE49-F238E27FC236}">
                <a16:creationId xmlns:a16="http://schemas.microsoft.com/office/drawing/2014/main" id="{030C6014-42FA-F896-FD16-28B11E524F6D}"/>
              </a:ext>
            </a:extLst>
          </p:cNvPr>
          <p:cNvGrpSpPr/>
          <p:nvPr/>
        </p:nvGrpSpPr>
        <p:grpSpPr>
          <a:xfrm>
            <a:off x="1164977" y="2126447"/>
            <a:ext cx="5165999" cy="540000"/>
            <a:chOff x="1164977" y="2126447"/>
            <a:chExt cx="5165999" cy="540000"/>
          </a:xfrm>
        </p:grpSpPr>
        <p:sp>
          <p:nvSpPr>
            <p:cNvPr id="17" name="Arrow: Left 16">
              <a:extLst>
                <a:ext uri="{FF2B5EF4-FFF2-40B4-BE49-F238E27FC236}">
                  <a16:creationId xmlns:a16="http://schemas.microsoft.com/office/drawing/2014/main" id="{47E9F430-0885-10CA-B8D2-73E591CA2EF3}"/>
                </a:ext>
              </a:extLst>
            </p:cNvPr>
            <p:cNvSpPr/>
            <p:nvPr/>
          </p:nvSpPr>
          <p:spPr>
            <a:xfrm>
              <a:off x="1434976" y="2126447"/>
              <a:ext cx="4896000" cy="540000"/>
            </a:xfrm>
            <a:prstGeom prst="leftArrow">
              <a:avLst>
                <a:gd name="adj1" fmla="val 100000"/>
                <a:gd name="adj2" fmla="val 50000"/>
              </a:avLst>
            </a:prstGeom>
            <a:solidFill>
              <a:srgbClr val="659641"/>
            </a:solidFill>
          </p:spPr>
          <p:style>
            <a:lnRef idx="2">
              <a:schemeClr val="lt1">
                <a:hueOff val="0"/>
                <a:satOff val="0"/>
                <a:lumOff val="0"/>
                <a:alphaOff val="0"/>
              </a:schemeClr>
            </a:lnRef>
            <a:fillRef idx="1">
              <a:scrgbClr r="0" g="0" b="0"/>
            </a:fillRef>
            <a:effectRef idx="0">
              <a:schemeClr val="accent3">
                <a:shade val="50000"/>
                <a:hueOff val="0"/>
                <a:satOff val="0"/>
                <a:lumOff val="0"/>
                <a:alphaOff val="0"/>
              </a:schemeClr>
            </a:effectRef>
            <a:fontRef idx="minor">
              <a:schemeClr val="lt1"/>
            </a:fontRef>
          </p:style>
          <p:txBody>
            <a:bodyPr spcFirstLastPara="0" vert="horz" wrap="square" lIns="36000" tIns="35560" rIns="35560" bIns="35560" numCol="1" spcCol="1270" anchor="ctr" anchorCtr="0">
              <a:noAutofit/>
            </a:bodyPr>
            <a:lstStyle/>
            <a:p>
              <a:pPr marL="0" lvl="0" indent="0" algn="l" defTabSz="622300">
                <a:lnSpc>
                  <a:spcPct val="90000"/>
                </a:lnSpc>
                <a:spcBef>
                  <a:spcPct val="0"/>
                </a:spcBef>
                <a:buNone/>
              </a:pPr>
              <a:r>
                <a:rPr lang="en-GB" sz="1600" kern="1200">
                  <a:latin typeface="Arial" panose="020B0604020202020204" pitchFamily="34" charset="0"/>
                  <a:cs typeface="Arial" panose="020B0604020202020204" pitchFamily="34" charset="0"/>
                </a:rPr>
                <a:t>Improved adherence, retention, viral suppression</a:t>
              </a:r>
              <a:endParaRPr lang="en-ZA" sz="1600" kern="1200">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D5A328FC-819D-E18F-AE7E-E212FD90BD0A}"/>
                </a:ext>
              </a:extLst>
            </p:cNvPr>
            <p:cNvGrpSpPr/>
            <p:nvPr/>
          </p:nvGrpSpPr>
          <p:grpSpPr>
            <a:xfrm>
              <a:off x="1164977" y="2126448"/>
              <a:ext cx="539999" cy="539999"/>
              <a:chOff x="1164977" y="2155081"/>
              <a:chExt cx="539999" cy="539999"/>
            </a:xfrm>
          </p:grpSpPr>
          <p:sp>
            <p:nvSpPr>
              <p:cNvPr id="18" name="Oval 17">
                <a:extLst>
                  <a:ext uri="{FF2B5EF4-FFF2-40B4-BE49-F238E27FC236}">
                    <a16:creationId xmlns:a16="http://schemas.microsoft.com/office/drawing/2014/main" id="{ADD709AA-B473-8D69-06C7-5B93B488C1D7}"/>
                  </a:ext>
                </a:extLst>
              </p:cNvPr>
              <p:cNvSpPr/>
              <p:nvPr/>
            </p:nvSpPr>
            <p:spPr>
              <a:xfrm>
                <a:off x="1164977" y="2155081"/>
                <a:ext cx="539999" cy="539999"/>
              </a:xfrm>
              <a:prstGeom prst="ellipse">
                <a:avLst/>
              </a:prstGeom>
              <a:ln>
                <a:solidFill>
                  <a:srgbClr val="65964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pic>
            <p:nvPicPr>
              <p:cNvPr id="67" name="Graphic 66">
                <a:extLst>
                  <a:ext uri="{FF2B5EF4-FFF2-40B4-BE49-F238E27FC236}">
                    <a16:creationId xmlns:a16="http://schemas.microsoft.com/office/drawing/2014/main" id="{8B1F92B7-D5A3-5A9D-228B-10F4B50B99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94242" y="2268424"/>
                <a:ext cx="324000" cy="307719"/>
              </a:xfrm>
              <a:prstGeom prst="rect">
                <a:avLst/>
              </a:prstGeom>
            </p:spPr>
          </p:pic>
        </p:grpSp>
      </p:grpSp>
      <p:grpSp>
        <p:nvGrpSpPr>
          <p:cNvPr id="62" name="Group 61">
            <a:extLst>
              <a:ext uri="{FF2B5EF4-FFF2-40B4-BE49-F238E27FC236}">
                <a16:creationId xmlns:a16="http://schemas.microsoft.com/office/drawing/2014/main" id="{142F0B7F-4846-A4B3-3098-428581186CC7}"/>
              </a:ext>
            </a:extLst>
          </p:cNvPr>
          <p:cNvGrpSpPr/>
          <p:nvPr/>
        </p:nvGrpSpPr>
        <p:grpSpPr>
          <a:xfrm>
            <a:off x="1496362" y="2736292"/>
            <a:ext cx="4838695" cy="540000"/>
            <a:chOff x="1496362" y="2767163"/>
            <a:chExt cx="4838695" cy="540000"/>
          </a:xfrm>
        </p:grpSpPr>
        <p:sp>
          <p:nvSpPr>
            <p:cNvPr id="19" name="Arrow: Left 18">
              <a:extLst>
                <a:ext uri="{FF2B5EF4-FFF2-40B4-BE49-F238E27FC236}">
                  <a16:creationId xmlns:a16="http://schemas.microsoft.com/office/drawing/2014/main" id="{886D347A-E840-3D81-1E32-F4DF1A6FB09F}"/>
                </a:ext>
              </a:extLst>
            </p:cNvPr>
            <p:cNvSpPr/>
            <p:nvPr/>
          </p:nvSpPr>
          <p:spPr>
            <a:xfrm>
              <a:off x="1766362" y="2767163"/>
              <a:ext cx="4568695" cy="540000"/>
            </a:xfrm>
            <a:prstGeom prst="leftArrow">
              <a:avLst>
                <a:gd name="adj1" fmla="val 100000"/>
                <a:gd name="adj2" fmla="val 50000"/>
              </a:avLst>
            </a:prstGeom>
            <a:solidFill>
              <a:srgbClr val="0A4223"/>
            </a:solidFill>
          </p:spPr>
          <p:style>
            <a:lnRef idx="2">
              <a:schemeClr val="lt1">
                <a:hueOff val="0"/>
                <a:satOff val="0"/>
                <a:lumOff val="0"/>
                <a:alphaOff val="0"/>
              </a:schemeClr>
            </a:lnRef>
            <a:fillRef idx="1">
              <a:scrgbClr r="0" g="0" b="0"/>
            </a:fillRef>
            <a:effectRef idx="0">
              <a:schemeClr val="accent3">
                <a:shade val="50000"/>
                <a:hueOff val="107022"/>
                <a:satOff val="-1708"/>
                <a:lumOff val="16443"/>
                <a:alphaOff val="0"/>
              </a:schemeClr>
            </a:effectRef>
            <a:fontRef idx="minor">
              <a:schemeClr val="lt1"/>
            </a:fontRef>
          </p:style>
          <p:txBody>
            <a:bodyPr spcFirstLastPara="0" vert="horz" wrap="square" lIns="36000" tIns="35560" rIns="35560" bIns="35560" numCol="1" spcCol="1270" anchor="ctr" anchorCtr="0">
              <a:noAutofit/>
            </a:bodyPr>
            <a:lstStyle/>
            <a:p>
              <a:pPr marL="0" lvl="0" indent="0" algn="l" defTabSz="622300">
                <a:lnSpc>
                  <a:spcPct val="90000"/>
                </a:lnSpc>
                <a:spcBef>
                  <a:spcPct val="0"/>
                </a:spcBef>
                <a:buNone/>
              </a:pPr>
              <a:r>
                <a:rPr lang="en-GB" sz="1600" kern="1200" dirty="0">
                  <a:latin typeface="Arial" panose="020B0604020202020204" pitchFamily="34" charset="0"/>
                  <a:cs typeface="Arial" panose="020B0604020202020204" pitchFamily="34" charset="0"/>
                </a:rPr>
                <a:t>Group consultations speed up access to care</a:t>
              </a:r>
              <a:endParaRPr lang="en-ZA" sz="1600" kern="1200" dirty="0">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00EF96C2-973F-925E-060D-D3F0BCD174D5}"/>
                </a:ext>
              </a:extLst>
            </p:cNvPr>
            <p:cNvGrpSpPr/>
            <p:nvPr/>
          </p:nvGrpSpPr>
          <p:grpSpPr>
            <a:xfrm>
              <a:off x="1496362" y="2767164"/>
              <a:ext cx="539999" cy="539999"/>
              <a:chOff x="1496362" y="2801149"/>
              <a:chExt cx="539999" cy="539999"/>
            </a:xfrm>
          </p:grpSpPr>
          <p:sp>
            <p:nvSpPr>
              <p:cNvPr id="20" name="Oval 19">
                <a:extLst>
                  <a:ext uri="{FF2B5EF4-FFF2-40B4-BE49-F238E27FC236}">
                    <a16:creationId xmlns:a16="http://schemas.microsoft.com/office/drawing/2014/main" id="{DE0DBA62-3463-EF28-99B4-C6D083D78914}"/>
                  </a:ext>
                </a:extLst>
              </p:cNvPr>
              <p:cNvSpPr/>
              <p:nvPr/>
            </p:nvSpPr>
            <p:spPr>
              <a:xfrm>
                <a:off x="1496362" y="2801149"/>
                <a:ext cx="539999" cy="539999"/>
              </a:xfrm>
              <a:prstGeom prst="ellipse">
                <a:avLst/>
              </a:prstGeom>
              <a:ln>
                <a:solidFill>
                  <a:srgbClr val="0A4223"/>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pic>
            <p:nvPicPr>
              <p:cNvPr id="68" name="Graphic 67">
                <a:extLst>
                  <a:ext uri="{FF2B5EF4-FFF2-40B4-BE49-F238E27FC236}">
                    <a16:creationId xmlns:a16="http://schemas.microsoft.com/office/drawing/2014/main" id="{9AC55EAE-092E-6A2F-C3C2-D04FA0090BE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14742" y="2947840"/>
                <a:ext cx="303237" cy="288000"/>
              </a:xfrm>
              <a:prstGeom prst="rect">
                <a:avLst/>
              </a:prstGeom>
            </p:spPr>
          </p:pic>
        </p:grpSp>
      </p:grpSp>
      <p:grpSp>
        <p:nvGrpSpPr>
          <p:cNvPr id="69" name="Group 68">
            <a:extLst>
              <a:ext uri="{FF2B5EF4-FFF2-40B4-BE49-F238E27FC236}">
                <a16:creationId xmlns:a16="http://schemas.microsoft.com/office/drawing/2014/main" id="{65D434CF-AED4-0689-4BF0-A669BCD40214}"/>
              </a:ext>
            </a:extLst>
          </p:cNvPr>
          <p:cNvGrpSpPr/>
          <p:nvPr/>
        </p:nvGrpSpPr>
        <p:grpSpPr>
          <a:xfrm>
            <a:off x="1186243" y="5175674"/>
            <a:ext cx="5144734" cy="540000"/>
            <a:chOff x="1186243" y="5175674"/>
            <a:chExt cx="5144734" cy="540000"/>
          </a:xfrm>
        </p:grpSpPr>
        <p:sp>
          <p:nvSpPr>
            <p:cNvPr id="25" name="Arrow: Left 24">
              <a:extLst>
                <a:ext uri="{FF2B5EF4-FFF2-40B4-BE49-F238E27FC236}">
                  <a16:creationId xmlns:a16="http://schemas.microsoft.com/office/drawing/2014/main" id="{E8731C6D-A296-E373-874C-D326AB367AB4}"/>
                </a:ext>
              </a:extLst>
            </p:cNvPr>
            <p:cNvSpPr/>
            <p:nvPr/>
          </p:nvSpPr>
          <p:spPr>
            <a:xfrm>
              <a:off x="1434977" y="5175674"/>
              <a:ext cx="4896000" cy="540000"/>
            </a:xfrm>
            <a:prstGeom prst="leftArrow">
              <a:avLst>
                <a:gd name="adj1" fmla="val 100000"/>
                <a:gd name="adj2" fmla="val 50000"/>
              </a:avLst>
            </a:prstGeom>
            <a:solidFill>
              <a:srgbClr val="334B21"/>
            </a:solidFill>
          </p:spPr>
          <p:style>
            <a:lnRef idx="2">
              <a:schemeClr val="lt1">
                <a:hueOff val="0"/>
                <a:satOff val="0"/>
                <a:lumOff val="0"/>
                <a:alphaOff val="0"/>
              </a:schemeClr>
            </a:lnRef>
            <a:fillRef idx="1">
              <a:scrgbClr r="0" g="0" b="0"/>
            </a:fillRef>
            <a:effectRef idx="0">
              <a:schemeClr val="accent3">
                <a:shade val="50000"/>
                <a:hueOff val="107022"/>
                <a:satOff val="-1708"/>
                <a:lumOff val="16443"/>
                <a:alphaOff val="0"/>
              </a:schemeClr>
            </a:effectRef>
            <a:fontRef idx="minor">
              <a:schemeClr val="lt1"/>
            </a:fontRef>
          </p:style>
          <p:txBody>
            <a:bodyPr spcFirstLastPara="0" vert="horz" wrap="square" lIns="36000" tIns="35560" rIns="35560" bIns="35560" numCol="1" spcCol="1270" anchor="ctr" anchorCtr="0">
              <a:noAutofit/>
            </a:bodyPr>
            <a:lstStyle/>
            <a:p>
              <a:pPr marL="0" lvl="0" indent="0" algn="l" defTabSz="622300">
                <a:lnSpc>
                  <a:spcPct val="90000"/>
                </a:lnSpc>
                <a:spcBef>
                  <a:spcPct val="0"/>
                </a:spcBef>
                <a:buNone/>
              </a:pPr>
              <a:r>
                <a:rPr lang="en-GB" sz="1600" kern="1200">
                  <a:latin typeface="Arial" panose="020B0604020202020204" pitchFamily="34" charset="0"/>
                  <a:cs typeface="Arial" panose="020B0604020202020204" pitchFamily="34" charset="0"/>
                </a:rPr>
                <a:t>Psychosocial support, shared experiences, reduced stigma</a:t>
              </a:r>
              <a:endParaRPr lang="en-ZA" sz="1600" kern="1200">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1083C17E-0878-3EE4-6FCB-72B3586D7288}"/>
                </a:ext>
              </a:extLst>
            </p:cNvPr>
            <p:cNvGrpSpPr/>
            <p:nvPr/>
          </p:nvGrpSpPr>
          <p:grpSpPr>
            <a:xfrm>
              <a:off x="1186243" y="5175675"/>
              <a:ext cx="539999" cy="539999"/>
              <a:chOff x="1186243" y="5161776"/>
              <a:chExt cx="539999" cy="539999"/>
            </a:xfrm>
          </p:grpSpPr>
          <p:sp>
            <p:nvSpPr>
              <p:cNvPr id="26" name="Oval 25">
                <a:extLst>
                  <a:ext uri="{FF2B5EF4-FFF2-40B4-BE49-F238E27FC236}">
                    <a16:creationId xmlns:a16="http://schemas.microsoft.com/office/drawing/2014/main" id="{90B55393-2511-8780-961F-F592E2ADD25A}"/>
                  </a:ext>
                </a:extLst>
              </p:cNvPr>
              <p:cNvSpPr/>
              <p:nvPr/>
            </p:nvSpPr>
            <p:spPr>
              <a:xfrm>
                <a:off x="1186243" y="5161776"/>
                <a:ext cx="539999" cy="539999"/>
              </a:xfrm>
              <a:prstGeom prst="ellipse">
                <a:avLst/>
              </a:prstGeom>
              <a:ln>
                <a:solidFill>
                  <a:srgbClr val="334B2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pic>
            <p:nvPicPr>
              <p:cNvPr id="71" name="Graphic 70">
                <a:extLst>
                  <a:ext uri="{FF2B5EF4-FFF2-40B4-BE49-F238E27FC236}">
                    <a16:creationId xmlns:a16="http://schemas.microsoft.com/office/drawing/2014/main" id="{A041B204-6354-0604-A224-CB8CE3AB220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04623" y="5295563"/>
                <a:ext cx="303237" cy="288000"/>
              </a:xfrm>
              <a:prstGeom prst="rect">
                <a:avLst/>
              </a:prstGeom>
            </p:spPr>
          </p:pic>
        </p:grpSp>
      </p:grpSp>
      <p:grpSp>
        <p:nvGrpSpPr>
          <p:cNvPr id="64" name="Group 63">
            <a:extLst>
              <a:ext uri="{FF2B5EF4-FFF2-40B4-BE49-F238E27FC236}">
                <a16:creationId xmlns:a16="http://schemas.microsoft.com/office/drawing/2014/main" id="{B12F6F2C-4236-3EDB-FF30-EF2548C737CF}"/>
              </a:ext>
            </a:extLst>
          </p:cNvPr>
          <p:cNvGrpSpPr/>
          <p:nvPr/>
        </p:nvGrpSpPr>
        <p:grpSpPr>
          <a:xfrm>
            <a:off x="1633247" y="3346137"/>
            <a:ext cx="4698001" cy="540000"/>
            <a:chOff x="1633247" y="3401455"/>
            <a:chExt cx="4698001" cy="540000"/>
          </a:xfrm>
        </p:grpSpPr>
        <p:sp>
          <p:nvSpPr>
            <p:cNvPr id="21" name="Arrow: Left 20">
              <a:extLst>
                <a:ext uri="{FF2B5EF4-FFF2-40B4-BE49-F238E27FC236}">
                  <a16:creationId xmlns:a16="http://schemas.microsoft.com/office/drawing/2014/main" id="{25F69570-1DA8-1674-E87D-22D38A782FA6}"/>
                </a:ext>
              </a:extLst>
            </p:cNvPr>
            <p:cNvSpPr/>
            <p:nvPr/>
          </p:nvSpPr>
          <p:spPr>
            <a:xfrm>
              <a:off x="1903248" y="3401455"/>
              <a:ext cx="4428000" cy="540000"/>
            </a:xfrm>
            <a:prstGeom prst="leftArrow">
              <a:avLst>
                <a:gd name="adj1" fmla="val 100000"/>
                <a:gd name="adj2" fmla="val 50000"/>
              </a:avLst>
            </a:prstGeom>
            <a:solidFill>
              <a:srgbClr val="578038"/>
            </a:solidFill>
          </p:spPr>
          <p:style>
            <a:lnRef idx="2">
              <a:schemeClr val="lt1">
                <a:hueOff val="0"/>
                <a:satOff val="0"/>
                <a:lumOff val="0"/>
                <a:alphaOff val="0"/>
              </a:schemeClr>
            </a:lnRef>
            <a:fillRef idx="1">
              <a:scrgbClr r="0" g="0" b="0"/>
            </a:fillRef>
            <a:effectRef idx="0">
              <a:schemeClr val="accent3">
                <a:shade val="50000"/>
                <a:hueOff val="214045"/>
                <a:satOff val="-3415"/>
                <a:lumOff val="32886"/>
                <a:alphaOff val="0"/>
              </a:schemeClr>
            </a:effectRef>
            <a:fontRef idx="minor">
              <a:schemeClr val="lt1"/>
            </a:fontRef>
          </p:style>
          <p:txBody>
            <a:bodyPr spcFirstLastPara="0" vert="horz" wrap="square" lIns="36000" tIns="35560" rIns="35560" bIns="35560" numCol="1" spcCol="1270" anchor="ctr" anchorCtr="0">
              <a:noAutofit/>
            </a:bodyPr>
            <a:lstStyle/>
            <a:p>
              <a:pPr marL="0" lvl="0" indent="0" algn="l" defTabSz="622300">
                <a:lnSpc>
                  <a:spcPct val="90000"/>
                </a:lnSpc>
                <a:spcBef>
                  <a:spcPct val="0"/>
                </a:spcBef>
                <a:buNone/>
              </a:pPr>
              <a:r>
                <a:rPr lang="en-GB" sz="1600" kern="1200">
                  <a:latin typeface="Arial" panose="020B0604020202020204" pitchFamily="34" charset="0"/>
                  <a:cs typeface="Arial" panose="020B0604020202020204" pitchFamily="34" charset="0"/>
                </a:rPr>
                <a:t>Convenient local or facility medicine pick-up</a:t>
              </a:r>
              <a:endParaRPr lang="en-ZA" sz="1600" kern="120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E1BEF8E9-8E0D-C07E-1933-7D03C8E9285D}"/>
                </a:ext>
              </a:extLst>
            </p:cNvPr>
            <p:cNvGrpSpPr/>
            <p:nvPr/>
          </p:nvGrpSpPr>
          <p:grpSpPr>
            <a:xfrm>
              <a:off x="1633247" y="3401456"/>
              <a:ext cx="539999" cy="539999"/>
              <a:chOff x="1633247" y="3455634"/>
              <a:chExt cx="539999" cy="539999"/>
            </a:xfrm>
          </p:grpSpPr>
          <p:sp>
            <p:nvSpPr>
              <p:cNvPr id="22" name="Oval 21">
                <a:extLst>
                  <a:ext uri="{FF2B5EF4-FFF2-40B4-BE49-F238E27FC236}">
                    <a16:creationId xmlns:a16="http://schemas.microsoft.com/office/drawing/2014/main" id="{359B5C8B-4411-2278-30D8-1408AAF71EB0}"/>
                  </a:ext>
                </a:extLst>
              </p:cNvPr>
              <p:cNvSpPr/>
              <p:nvPr/>
            </p:nvSpPr>
            <p:spPr>
              <a:xfrm>
                <a:off x="1633247" y="3455634"/>
                <a:ext cx="539999" cy="539999"/>
              </a:xfrm>
              <a:prstGeom prst="ellipse">
                <a:avLst/>
              </a:prstGeom>
              <a:ln>
                <a:solidFill>
                  <a:srgbClr val="57803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pic>
            <p:nvPicPr>
              <p:cNvPr id="72" name="Graphic 71">
                <a:extLst>
                  <a:ext uri="{FF2B5EF4-FFF2-40B4-BE49-F238E27FC236}">
                    <a16:creationId xmlns:a16="http://schemas.microsoft.com/office/drawing/2014/main" id="{C075A55F-7A50-FB98-6AD4-623CC7E99E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43299" y="3591100"/>
                <a:ext cx="303237" cy="288000"/>
              </a:xfrm>
              <a:prstGeom prst="rect">
                <a:avLst/>
              </a:prstGeom>
            </p:spPr>
          </p:pic>
        </p:grpSp>
      </p:grpSp>
      <p:grpSp>
        <p:nvGrpSpPr>
          <p:cNvPr id="65" name="Group 64">
            <a:extLst>
              <a:ext uri="{FF2B5EF4-FFF2-40B4-BE49-F238E27FC236}">
                <a16:creationId xmlns:a16="http://schemas.microsoft.com/office/drawing/2014/main" id="{4C5DC754-BF7E-1429-0F36-E8351C4628BA}"/>
              </a:ext>
            </a:extLst>
          </p:cNvPr>
          <p:cNvGrpSpPr/>
          <p:nvPr/>
        </p:nvGrpSpPr>
        <p:grpSpPr>
          <a:xfrm>
            <a:off x="1527442" y="3955982"/>
            <a:ext cx="4813021" cy="540000"/>
            <a:chOff x="1527442" y="4094572"/>
            <a:chExt cx="4813021" cy="540000"/>
          </a:xfrm>
        </p:grpSpPr>
        <p:sp>
          <p:nvSpPr>
            <p:cNvPr id="23" name="Arrow: Left 22">
              <a:extLst>
                <a:ext uri="{FF2B5EF4-FFF2-40B4-BE49-F238E27FC236}">
                  <a16:creationId xmlns:a16="http://schemas.microsoft.com/office/drawing/2014/main" id="{5F410166-E342-A021-D5E7-4B3E02ED3ACD}"/>
                </a:ext>
              </a:extLst>
            </p:cNvPr>
            <p:cNvSpPr/>
            <p:nvPr/>
          </p:nvSpPr>
          <p:spPr>
            <a:xfrm>
              <a:off x="1804463" y="4094572"/>
              <a:ext cx="4536000" cy="540000"/>
            </a:xfrm>
            <a:prstGeom prst="leftArrow">
              <a:avLst>
                <a:gd name="adj1" fmla="val 100000"/>
                <a:gd name="adj2" fmla="val 50000"/>
              </a:avLst>
            </a:prstGeom>
            <a:solidFill>
              <a:srgbClr val="0C4C29"/>
            </a:solidFill>
          </p:spPr>
          <p:style>
            <a:lnRef idx="2">
              <a:schemeClr val="lt1">
                <a:hueOff val="0"/>
                <a:satOff val="0"/>
                <a:lumOff val="0"/>
                <a:alphaOff val="0"/>
              </a:schemeClr>
            </a:lnRef>
            <a:fillRef idx="1">
              <a:scrgbClr r="0" g="0" b="0"/>
            </a:fillRef>
            <a:effectRef idx="0">
              <a:schemeClr val="accent3">
                <a:shade val="50000"/>
                <a:hueOff val="214045"/>
                <a:satOff val="-3415"/>
                <a:lumOff val="32886"/>
                <a:alphaOff val="0"/>
              </a:schemeClr>
            </a:effectRef>
            <a:fontRef idx="minor">
              <a:schemeClr val="lt1"/>
            </a:fontRef>
          </p:style>
          <p:txBody>
            <a:bodyPr spcFirstLastPara="0" vert="horz" wrap="square" lIns="36000" tIns="35560" rIns="35560" bIns="35560" numCol="1" spcCol="1270" anchor="ctr" anchorCtr="0">
              <a:noAutofit/>
            </a:bodyPr>
            <a:lstStyle/>
            <a:p>
              <a:pPr marL="0" lvl="0" indent="0" algn="l" defTabSz="622300">
                <a:lnSpc>
                  <a:spcPct val="90000"/>
                </a:lnSpc>
                <a:spcBef>
                  <a:spcPct val="0"/>
                </a:spcBef>
                <a:buNone/>
              </a:pPr>
              <a:r>
                <a:rPr lang="en-GB" sz="1600" kern="1200">
                  <a:latin typeface="Arial" panose="020B0604020202020204" pitchFamily="34" charset="0"/>
                  <a:cs typeface="Arial" panose="020B0604020202020204" pitchFamily="34" charset="0"/>
                </a:rPr>
                <a:t>No transport costs if nearby. Reduced time off</a:t>
              </a:r>
              <a:endParaRPr lang="en-ZA" sz="1600" kern="1200">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EDE4C23-70D5-5B05-F456-81560D66D4C1}"/>
                </a:ext>
              </a:extLst>
            </p:cNvPr>
            <p:cNvGrpSpPr/>
            <p:nvPr/>
          </p:nvGrpSpPr>
          <p:grpSpPr>
            <a:xfrm>
              <a:off x="1527442" y="4094573"/>
              <a:ext cx="539999" cy="539999"/>
              <a:chOff x="1527442" y="4227769"/>
              <a:chExt cx="539999" cy="539999"/>
            </a:xfrm>
          </p:grpSpPr>
          <p:sp>
            <p:nvSpPr>
              <p:cNvPr id="24" name="Oval 23">
                <a:extLst>
                  <a:ext uri="{FF2B5EF4-FFF2-40B4-BE49-F238E27FC236}">
                    <a16:creationId xmlns:a16="http://schemas.microsoft.com/office/drawing/2014/main" id="{A69F8616-734D-FA52-EFE9-A7A27BE7749D}"/>
                  </a:ext>
                </a:extLst>
              </p:cNvPr>
              <p:cNvSpPr/>
              <p:nvPr/>
            </p:nvSpPr>
            <p:spPr>
              <a:xfrm>
                <a:off x="1527442" y="4227769"/>
                <a:ext cx="539999" cy="539999"/>
              </a:xfrm>
              <a:prstGeom prst="ellipse">
                <a:avLst/>
              </a:prstGeom>
              <a:ln>
                <a:solidFill>
                  <a:srgbClr val="0C4C2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pic>
            <p:nvPicPr>
              <p:cNvPr id="73" name="Graphic 72">
                <a:extLst>
                  <a:ext uri="{FF2B5EF4-FFF2-40B4-BE49-F238E27FC236}">
                    <a16:creationId xmlns:a16="http://schemas.microsoft.com/office/drawing/2014/main" id="{9442789E-9C83-86BF-9571-C914D5A3A10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52844" y="4353769"/>
                <a:ext cx="303237" cy="288000"/>
              </a:xfrm>
              <a:prstGeom prst="rect">
                <a:avLst/>
              </a:prstGeom>
            </p:spPr>
          </p:pic>
        </p:grpSp>
      </p:grpSp>
      <p:pic>
        <p:nvPicPr>
          <p:cNvPr id="89" name="Graphic 88">
            <a:extLst>
              <a:ext uri="{FF2B5EF4-FFF2-40B4-BE49-F238E27FC236}">
                <a16:creationId xmlns:a16="http://schemas.microsoft.com/office/drawing/2014/main" id="{6C4DF07F-B963-7909-231D-3D717C92EB5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87554" y="2518468"/>
            <a:ext cx="303237" cy="288000"/>
          </a:xfrm>
          <a:prstGeom prst="rect">
            <a:avLst/>
          </a:prstGeom>
        </p:spPr>
      </p:pic>
      <p:pic>
        <p:nvPicPr>
          <p:cNvPr id="90" name="Graphic 89">
            <a:extLst>
              <a:ext uri="{FF2B5EF4-FFF2-40B4-BE49-F238E27FC236}">
                <a16:creationId xmlns:a16="http://schemas.microsoft.com/office/drawing/2014/main" id="{29678831-2584-F20C-759C-4E17DC5C7E9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150601" y="3178516"/>
            <a:ext cx="303237" cy="288000"/>
          </a:xfrm>
          <a:prstGeom prst="rect">
            <a:avLst/>
          </a:prstGeom>
        </p:spPr>
      </p:pic>
      <p:pic>
        <p:nvPicPr>
          <p:cNvPr id="91" name="Graphic 90">
            <a:extLst>
              <a:ext uri="{FF2B5EF4-FFF2-40B4-BE49-F238E27FC236}">
                <a16:creationId xmlns:a16="http://schemas.microsoft.com/office/drawing/2014/main" id="{D9165703-9DF4-71CB-B20B-39C972C5E53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791481" y="5294682"/>
            <a:ext cx="303237" cy="288000"/>
          </a:xfrm>
          <a:prstGeom prst="rect">
            <a:avLst/>
          </a:prstGeom>
        </p:spPr>
      </p:pic>
      <p:pic>
        <p:nvPicPr>
          <p:cNvPr id="92" name="Graphic 91">
            <a:extLst>
              <a:ext uri="{FF2B5EF4-FFF2-40B4-BE49-F238E27FC236}">
                <a16:creationId xmlns:a16="http://schemas.microsoft.com/office/drawing/2014/main" id="{2F31BDF7-581A-9FD5-98C2-14C84B69FCD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282679" y="3878081"/>
            <a:ext cx="303237" cy="288000"/>
          </a:xfrm>
          <a:prstGeom prst="rect">
            <a:avLst/>
          </a:prstGeom>
        </p:spPr>
      </p:pic>
      <p:pic>
        <p:nvPicPr>
          <p:cNvPr id="93" name="Graphic 92">
            <a:extLst>
              <a:ext uri="{FF2B5EF4-FFF2-40B4-BE49-F238E27FC236}">
                <a16:creationId xmlns:a16="http://schemas.microsoft.com/office/drawing/2014/main" id="{F7B26C61-479F-26AC-4CBE-8DBD6882321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150600" y="4587626"/>
            <a:ext cx="303237" cy="288000"/>
          </a:xfrm>
          <a:prstGeom prst="rect">
            <a:avLst/>
          </a:prstGeom>
        </p:spPr>
      </p:pic>
      <p:grpSp>
        <p:nvGrpSpPr>
          <p:cNvPr id="66" name="Group 65">
            <a:extLst>
              <a:ext uri="{FF2B5EF4-FFF2-40B4-BE49-F238E27FC236}">
                <a16:creationId xmlns:a16="http://schemas.microsoft.com/office/drawing/2014/main" id="{B1A33BE4-F931-0C48-EF50-95975D6C261E}"/>
              </a:ext>
            </a:extLst>
          </p:cNvPr>
          <p:cNvGrpSpPr/>
          <p:nvPr/>
        </p:nvGrpSpPr>
        <p:grpSpPr>
          <a:xfrm>
            <a:off x="1587681" y="4565827"/>
            <a:ext cx="4747376" cy="540000"/>
            <a:chOff x="1587681" y="4599713"/>
            <a:chExt cx="4747376" cy="540000"/>
          </a:xfrm>
        </p:grpSpPr>
        <p:sp>
          <p:nvSpPr>
            <p:cNvPr id="5" name="Arrow: Left 4">
              <a:extLst>
                <a:ext uri="{FF2B5EF4-FFF2-40B4-BE49-F238E27FC236}">
                  <a16:creationId xmlns:a16="http://schemas.microsoft.com/office/drawing/2014/main" id="{D65467D3-C1DA-C596-D997-A32E4831BD39}"/>
                </a:ext>
              </a:extLst>
            </p:cNvPr>
            <p:cNvSpPr/>
            <p:nvPr/>
          </p:nvSpPr>
          <p:spPr>
            <a:xfrm>
              <a:off x="1915092" y="4599713"/>
              <a:ext cx="4419965" cy="540000"/>
            </a:xfrm>
            <a:prstGeom prst="leftArrow">
              <a:avLst>
                <a:gd name="adj1" fmla="val 100000"/>
                <a:gd name="adj2" fmla="val 50000"/>
              </a:avLst>
            </a:prstGeom>
            <a:solidFill>
              <a:srgbClr val="578038"/>
            </a:solidFill>
          </p:spPr>
          <p:style>
            <a:lnRef idx="2">
              <a:schemeClr val="lt1">
                <a:hueOff val="0"/>
                <a:satOff val="0"/>
                <a:lumOff val="0"/>
                <a:alphaOff val="0"/>
              </a:schemeClr>
            </a:lnRef>
            <a:fillRef idx="1">
              <a:scrgbClr r="0" g="0" b="0"/>
            </a:fillRef>
            <a:effectRef idx="0">
              <a:schemeClr val="accent3">
                <a:shade val="50000"/>
                <a:hueOff val="107022"/>
                <a:satOff val="-1708"/>
                <a:lumOff val="16443"/>
                <a:alphaOff val="0"/>
              </a:schemeClr>
            </a:effectRef>
            <a:fontRef idx="minor">
              <a:schemeClr val="lt1"/>
            </a:fontRef>
          </p:style>
          <p:txBody>
            <a:bodyPr spcFirstLastPara="0" vert="horz" wrap="square" lIns="36000" tIns="35560" rIns="35560" bIns="35560" numCol="1" spcCol="1270" anchor="ctr" anchorCtr="0">
              <a:noAutofit/>
            </a:bodyPr>
            <a:lstStyle/>
            <a:p>
              <a:pPr marL="0" lvl="0" indent="0" algn="l" defTabSz="622300">
                <a:lnSpc>
                  <a:spcPct val="90000"/>
                </a:lnSpc>
                <a:spcBef>
                  <a:spcPct val="0"/>
                </a:spcBef>
                <a:buNone/>
              </a:pPr>
              <a:r>
                <a:rPr lang="en-GB" sz="1600" kern="1200">
                  <a:latin typeface="Arial" panose="020B0604020202020204" pitchFamily="34" charset="0"/>
                  <a:cs typeface="Arial" panose="020B0604020202020204" pitchFamily="34" charset="0"/>
                </a:rPr>
                <a:t>Community network for tracking absentees</a:t>
              </a:r>
              <a:endParaRPr lang="en-ZA" sz="1600" kern="1200">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78D3B3DF-5961-E220-1836-151B9D6DAC6E}"/>
                </a:ext>
              </a:extLst>
            </p:cNvPr>
            <p:cNvGrpSpPr/>
            <p:nvPr/>
          </p:nvGrpSpPr>
          <p:grpSpPr>
            <a:xfrm>
              <a:off x="1587681" y="4599714"/>
              <a:ext cx="539999" cy="539999"/>
              <a:chOff x="1587681" y="4623951"/>
              <a:chExt cx="539999" cy="539999"/>
            </a:xfrm>
          </p:grpSpPr>
          <p:sp>
            <p:nvSpPr>
              <p:cNvPr id="38" name="Oval 37">
                <a:extLst>
                  <a:ext uri="{FF2B5EF4-FFF2-40B4-BE49-F238E27FC236}">
                    <a16:creationId xmlns:a16="http://schemas.microsoft.com/office/drawing/2014/main" id="{2161E41A-CDCC-7FCB-1355-86917DE916CF}"/>
                  </a:ext>
                </a:extLst>
              </p:cNvPr>
              <p:cNvSpPr/>
              <p:nvPr/>
            </p:nvSpPr>
            <p:spPr>
              <a:xfrm>
                <a:off x="1587681" y="4623951"/>
                <a:ext cx="539999" cy="539999"/>
              </a:xfrm>
              <a:prstGeom prst="ellipse">
                <a:avLst/>
              </a:prstGeom>
              <a:ln>
                <a:solidFill>
                  <a:srgbClr val="334B2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ZA"/>
              </a:p>
            </p:txBody>
          </p:sp>
          <p:pic>
            <p:nvPicPr>
              <p:cNvPr id="41" name="Graphic 40">
                <a:extLst>
                  <a:ext uri="{FF2B5EF4-FFF2-40B4-BE49-F238E27FC236}">
                    <a16:creationId xmlns:a16="http://schemas.microsoft.com/office/drawing/2014/main" id="{50C2341F-CC98-F29C-84E3-FB8EDB4E2CD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706061" y="4770642"/>
                <a:ext cx="303237" cy="288000"/>
              </a:xfrm>
              <a:prstGeom prst="rect">
                <a:avLst/>
              </a:prstGeom>
            </p:spPr>
          </p:pic>
        </p:grpSp>
      </p:grpSp>
    </p:spTree>
    <p:extLst>
      <p:ext uri="{BB962C8B-B14F-4D97-AF65-F5344CB8AC3E}">
        <p14:creationId xmlns:p14="http://schemas.microsoft.com/office/powerpoint/2010/main" val="428414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0C456-85AD-CB75-F0F3-FBABE9009CBF}"/>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BECFCECA-19BF-D55A-3B8A-89E48176BA03}"/>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64AF7AE5-A154-3E71-776F-430505D13BBA}"/>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510D3E04-9B5E-8629-64E7-F43FC0B77E5D}"/>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2EBB0982-FD52-323A-6825-D4D3D023F1FB}"/>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Adherence Clubs: Eligibility and Enrolment</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25D8ADC-9F15-E5A4-9018-C97EE6835A88}"/>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8993BD9E-52D3-68F5-FD55-4A3CBFA028A4}"/>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72DEA8D2-6D38-871A-F373-BAE458C12253}"/>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3E102C8C-82C0-4872-145F-CFABB08632A8}"/>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82437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4AA96-2736-6F51-536F-F3A3C64D4E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F294DC7-5AB7-1020-D45B-12B216EE2E50}"/>
              </a:ext>
            </a:extLst>
          </p:cNvPr>
          <p:cNvPicPr>
            <a:picLocks noChangeAspect="1"/>
          </p:cNvPicPr>
          <p:nvPr/>
        </p:nvPicPr>
        <p:blipFill>
          <a:blip r:embed="rId3"/>
          <a:stretch>
            <a:fillRect/>
          </a:stretch>
        </p:blipFill>
        <p:spPr>
          <a:xfrm>
            <a:off x="5738987" y="2308922"/>
            <a:ext cx="6047756" cy="3682303"/>
          </a:xfrm>
          <a:prstGeom prst="rect">
            <a:avLst/>
          </a:prstGeom>
        </p:spPr>
      </p:pic>
      <p:sp>
        <p:nvSpPr>
          <p:cNvPr id="2" name="Title 1">
            <a:extLst>
              <a:ext uri="{FF2B5EF4-FFF2-40B4-BE49-F238E27FC236}">
                <a16:creationId xmlns:a16="http://schemas.microsoft.com/office/drawing/2014/main" id="{1F7AB91B-0CF0-A2F1-E3E6-FD4FFC6856F2}"/>
              </a:ext>
            </a:extLst>
          </p:cNvPr>
          <p:cNvSpPr>
            <a:spLocks noGrp="1"/>
          </p:cNvSpPr>
          <p:nvPr>
            <p:ph type="title"/>
          </p:nvPr>
        </p:nvSpPr>
        <p:spPr/>
        <p:txBody>
          <a:bodyPr/>
          <a:lstStyle/>
          <a:p>
            <a:r>
              <a:rPr lang="en-ZA"/>
              <a:t>Group Activity: Eligibility for an Adherence Club?</a:t>
            </a:r>
          </a:p>
        </p:txBody>
      </p:sp>
      <p:sp>
        <p:nvSpPr>
          <p:cNvPr id="3" name="Content Placeholder 2">
            <a:extLst>
              <a:ext uri="{FF2B5EF4-FFF2-40B4-BE49-F238E27FC236}">
                <a16:creationId xmlns:a16="http://schemas.microsoft.com/office/drawing/2014/main" id="{A315A8FB-C70D-9DBA-AD62-2B0FBC8D26AA}"/>
              </a:ext>
            </a:extLst>
          </p:cNvPr>
          <p:cNvSpPr>
            <a:spLocks noGrp="1"/>
          </p:cNvSpPr>
          <p:nvPr>
            <p:ph idx="1"/>
          </p:nvPr>
        </p:nvSpPr>
        <p:spPr>
          <a:xfrm>
            <a:off x="609600" y="1876402"/>
            <a:ext cx="5660570" cy="3105196"/>
          </a:xfrm>
        </p:spPr>
        <p:txBody>
          <a:bodyPr/>
          <a:lstStyle/>
          <a:p>
            <a:pPr>
              <a:spcBef>
                <a:spcPts val="1800"/>
              </a:spcBef>
            </a:pPr>
            <a:r>
              <a:rPr lang="en-GB" sz="2400"/>
              <a:t>Identify which clients may be eligible for adherence clubs.</a:t>
            </a:r>
          </a:p>
          <a:p>
            <a:pPr>
              <a:spcBef>
                <a:spcPts val="1800"/>
              </a:spcBef>
            </a:pPr>
            <a:r>
              <a:rPr lang="en-GB" sz="2400"/>
              <a:t>Who determines that a client is eligible for a club?</a:t>
            </a:r>
          </a:p>
          <a:p>
            <a:pPr>
              <a:spcBef>
                <a:spcPts val="1800"/>
              </a:spcBef>
            </a:pPr>
            <a:r>
              <a:rPr lang="en-GB" sz="2400"/>
              <a:t>How is a client’s eligibility determined?</a:t>
            </a:r>
          </a:p>
        </p:txBody>
      </p:sp>
      <p:sp>
        <p:nvSpPr>
          <p:cNvPr id="4" name="Slide Number Placeholder 3">
            <a:extLst>
              <a:ext uri="{FF2B5EF4-FFF2-40B4-BE49-F238E27FC236}">
                <a16:creationId xmlns:a16="http://schemas.microsoft.com/office/drawing/2014/main" id="{A2E29797-4CB6-38E0-1495-548DA997614D}"/>
              </a:ext>
            </a:extLst>
          </p:cNvPr>
          <p:cNvSpPr>
            <a:spLocks noGrp="1"/>
          </p:cNvSpPr>
          <p:nvPr>
            <p:ph type="sldNum" sz="quarter" idx="12"/>
          </p:nvPr>
        </p:nvSpPr>
        <p:spPr/>
        <p:txBody>
          <a:bodyPr/>
          <a:lstStyle/>
          <a:p>
            <a:fld id="{C7CC47C4-3C86-4469-BEE5-35560A3665EF}" type="slidenum">
              <a:rPr lang="en-ZA" altLang="en-US" smtClean="0"/>
              <a:pPr/>
              <a:t>28</a:t>
            </a:fld>
            <a:endParaRPr lang="en-ZA" altLang="en-US"/>
          </a:p>
        </p:txBody>
      </p:sp>
    </p:spTree>
    <p:extLst>
      <p:ext uri="{BB962C8B-B14F-4D97-AF65-F5344CB8AC3E}">
        <p14:creationId xmlns:p14="http://schemas.microsoft.com/office/powerpoint/2010/main" val="1450433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9DB9-A45C-CDEE-BF82-2E94E0CCF9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5ACD20-4611-798E-3FD3-16B2BE5793B0}"/>
              </a:ext>
            </a:extLst>
          </p:cNvPr>
          <p:cNvSpPr>
            <a:spLocks noGrp="1"/>
          </p:cNvSpPr>
          <p:nvPr>
            <p:ph type="sldNum" sz="quarter" idx="4"/>
          </p:nvPr>
        </p:nvSpPr>
        <p:spPr/>
        <p:txBody>
          <a:bodyPr/>
          <a:lstStyle/>
          <a:p>
            <a:fld id="{C7CC47C4-3C86-4469-BEE5-35560A3665EF}" type="slidenum">
              <a:rPr lang="en-ZA" altLang="en-US" smtClean="0"/>
              <a:pPr/>
              <a:t>29</a:t>
            </a:fld>
            <a:endParaRPr lang="en-ZA" altLang="en-US"/>
          </a:p>
        </p:txBody>
      </p:sp>
      <p:sp>
        <p:nvSpPr>
          <p:cNvPr id="2" name="Title 1">
            <a:extLst>
              <a:ext uri="{FF2B5EF4-FFF2-40B4-BE49-F238E27FC236}">
                <a16:creationId xmlns:a16="http://schemas.microsoft.com/office/drawing/2014/main" id="{898487EC-23EC-AC37-E40E-382615821274}"/>
              </a:ext>
            </a:extLst>
          </p:cNvPr>
          <p:cNvSpPr>
            <a:spLocks noGrp="1"/>
          </p:cNvSpPr>
          <p:nvPr>
            <p:ph type="title"/>
          </p:nvPr>
        </p:nvSpPr>
        <p:spPr>
          <a:xfrm>
            <a:off x="0" y="207963"/>
            <a:ext cx="10972800" cy="658812"/>
          </a:xfrm>
        </p:spPr>
        <p:txBody>
          <a:bodyPr/>
          <a:lstStyle/>
          <a:p>
            <a:r>
              <a:rPr lang="en-ZA" sz="3200"/>
              <a:t>Eligibility for Enrolment into Adherence Clubs</a:t>
            </a:r>
          </a:p>
        </p:txBody>
      </p:sp>
      <p:sp>
        <p:nvSpPr>
          <p:cNvPr id="10" name="Content Placeholder 2">
            <a:extLst>
              <a:ext uri="{FF2B5EF4-FFF2-40B4-BE49-F238E27FC236}">
                <a16:creationId xmlns:a16="http://schemas.microsoft.com/office/drawing/2014/main" id="{E5C066F3-40EF-7A38-E2EE-AD7D5C4EC290}"/>
              </a:ext>
            </a:extLst>
          </p:cNvPr>
          <p:cNvSpPr txBox="1">
            <a:spLocks/>
          </p:cNvSpPr>
          <p:nvPr/>
        </p:nvSpPr>
        <p:spPr>
          <a:xfrm>
            <a:off x="892583" y="1885648"/>
            <a:ext cx="7084933" cy="2736000"/>
          </a:xfrm>
          <a:prstGeom prst="rect">
            <a:avLst/>
          </a:prstGeom>
          <a:gradFill>
            <a:gsLst>
              <a:gs pos="7000">
                <a:srgbClr val="F7EDDD"/>
              </a:gs>
              <a:gs pos="38000">
                <a:schemeClr val="bg1"/>
              </a:gs>
            </a:gsLst>
            <a:lin ang="16200000" scaled="0"/>
          </a:gradFill>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indent="-216000">
              <a:lnSpc>
                <a:spcPct val="90000"/>
              </a:lnSpc>
              <a:spcBef>
                <a:spcPts val="300"/>
              </a:spcBef>
              <a:buClr>
                <a:srgbClr val="106536"/>
              </a:buClr>
              <a:buFont typeface="Wingdings" panose="05000000000000000000" pitchFamily="2" charset="2"/>
              <a:buChar char="ü"/>
            </a:pPr>
            <a:r>
              <a:rPr lang="en-GB" sz="1600"/>
              <a:t>Above 18 years</a:t>
            </a:r>
          </a:p>
          <a:p>
            <a:pPr marL="216000" indent="-216000">
              <a:lnSpc>
                <a:spcPct val="90000"/>
              </a:lnSpc>
              <a:spcBef>
                <a:spcPts val="300"/>
              </a:spcBef>
              <a:buClr>
                <a:srgbClr val="106536"/>
              </a:buClr>
              <a:buFont typeface="Wingdings" panose="05000000000000000000" pitchFamily="2" charset="2"/>
              <a:buChar char="ü"/>
            </a:pPr>
            <a:r>
              <a:rPr lang="en-GB" sz="1600"/>
              <a:t>Not pregnant or postnatal within 12 months of delivery</a:t>
            </a:r>
          </a:p>
          <a:p>
            <a:pPr marL="216000" indent="-216000">
              <a:lnSpc>
                <a:spcPct val="90000"/>
              </a:lnSpc>
              <a:spcBef>
                <a:spcPts val="300"/>
              </a:spcBef>
              <a:buClr>
                <a:srgbClr val="106536"/>
              </a:buClr>
              <a:buFont typeface="Wingdings" panose="05000000000000000000" pitchFamily="2" charset="2"/>
              <a:buChar char="ü"/>
            </a:pPr>
            <a:r>
              <a:rPr lang="en-GB" sz="1600"/>
              <a:t>Most recent assessment results normal:</a:t>
            </a:r>
          </a:p>
          <a:p>
            <a:pPr marL="396000" lvl="1" indent="-180000">
              <a:lnSpc>
                <a:spcPct val="90000"/>
              </a:lnSpc>
              <a:spcBef>
                <a:spcPts val="0"/>
              </a:spcBef>
              <a:buFont typeface="Arial" panose="020B0604020202020204" pitchFamily="34" charset="0"/>
              <a:buChar char="•"/>
            </a:pPr>
            <a:r>
              <a:rPr lang="en-GB" sz="1600"/>
              <a:t>HIV: most recent viral load (VL) in past 12 months &lt; 50 copies/ml </a:t>
            </a:r>
          </a:p>
          <a:p>
            <a:pPr marL="396000" lvl="1" indent="-180000">
              <a:lnSpc>
                <a:spcPct val="90000"/>
              </a:lnSpc>
              <a:spcBef>
                <a:spcPts val="0"/>
              </a:spcBef>
              <a:buFont typeface="Arial" panose="020B0604020202020204" pitchFamily="34" charset="0"/>
              <a:buChar char="•"/>
            </a:pPr>
            <a:r>
              <a:rPr lang="en-GB" sz="1600"/>
              <a:t>Diabetes: most recent HbA1c taken in past 12 months ≤ 8%</a:t>
            </a:r>
          </a:p>
          <a:p>
            <a:pPr marL="396000" lvl="1" indent="-180000">
              <a:lnSpc>
                <a:spcPct val="90000"/>
              </a:lnSpc>
              <a:spcBef>
                <a:spcPts val="0"/>
              </a:spcBef>
              <a:buFont typeface="Arial" panose="020B0604020202020204" pitchFamily="34" charset="0"/>
              <a:buChar char="•"/>
            </a:pPr>
            <a:r>
              <a:rPr lang="en-GB" sz="1600"/>
              <a:t>Hypertension: 2 consecutive BP &lt; 140/90</a:t>
            </a:r>
          </a:p>
          <a:p>
            <a:pPr marL="216000" indent="-216000">
              <a:lnSpc>
                <a:spcPct val="90000"/>
              </a:lnSpc>
              <a:spcBef>
                <a:spcPts val="300"/>
              </a:spcBef>
              <a:buClr>
                <a:srgbClr val="106536"/>
              </a:buClr>
              <a:buFont typeface="Wingdings" panose="05000000000000000000" pitchFamily="2" charset="2"/>
              <a:buChar char="ü"/>
            </a:pPr>
            <a:r>
              <a:rPr lang="en-GB" sz="1600"/>
              <a:t>Clinically stable: no current TB, other opportunistic infection, malnutrition, chronic condition requiring clinical review more regularly than 6 monthly. </a:t>
            </a:r>
          </a:p>
          <a:p>
            <a:pPr marL="216000" indent="-216000">
              <a:lnSpc>
                <a:spcPct val="90000"/>
              </a:lnSpc>
              <a:spcBef>
                <a:spcPts val="300"/>
              </a:spcBef>
              <a:buClr>
                <a:srgbClr val="106536"/>
              </a:buClr>
              <a:buFont typeface="Wingdings" panose="05000000000000000000" pitchFamily="2" charset="2"/>
              <a:buChar char="ü"/>
            </a:pPr>
            <a:r>
              <a:rPr lang="en-GB" sz="1600"/>
              <a:t>Clinician confirms the patient’s eligibility for RPCs.</a:t>
            </a:r>
          </a:p>
          <a:p>
            <a:pPr marL="216000" indent="-216000">
              <a:lnSpc>
                <a:spcPct val="90000"/>
              </a:lnSpc>
              <a:spcBef>
                <a:spcPts val="300"/>
              </a:spcBef>
              <a:buClr>
                <a:srgbClr val="106536"/>
              </a:buClr>
              <a:buFont typeface="Wingdings" panose="05000000000000000000" pitchFamily="2" charset="2"/>
              <a:buChar char="ü"/>
            </a:pPr>
            <a:r>
              <a:rPr lang="en-GB" sz="1600"/>
              <a:t>Patient voluntarily opts for the RPCs option.</a:t>
            </a:r>
          </a:p>
          <a:p>
            <a:pPr marL="216000" indent="-216000">
              <a:lnSpc>
                <a:spcPct val="90000"/>
              </a:lnSpc>
              <a:spcBef>
                <a:spcPts val="300"/>
              </a:spcBef>
              <a:buClr>
                <a:srgbClr val="106536"/>
              </a:buClr>
              <a:buFont typeface="Wingdings" panose="05000000000000000000" pitchFamily="2" charset="2"/>
              <a:buChar char="ü"/>
            </a:pPr>
            <a:r>
              <a:rPr lang="en-GB" sz="1600"/>
              <a:t>Patient identification or asylum-seeking number.</a:t>
            </a:r>
          </a:p>
          <a:p>
            <a:pPr marL="0" indent="0">
              <a:lnSpc>
                <a:spcPct val="90000"/>
              </a:lnSpc>
              <a:spcBef>
                <a:spcPts val="300"/>
              </a:spcBef>
              <a:buClr>
                <a:srgbClr val="106536"/>
              </a:buClr>
              <a:buNone/>
            </a:pPr>
            <a:endParaRPr lang="en-ZA" sz="1600"/>
          </a:p>
        </p:txBody>
      </p:sp>
      <p:sp>
        <p:nvSpPr>
          <p:cNvPr id="12" name="Content Placeholder 2">
            <a:extLst>
              <a:ext uri="{FF2B5EF4-FFF2-40B4-BE49-F238E27FC236}">
                <a16:creationId xmlns:a16="http://schemas.microsoft.com/office/drawing/2014/main" id="{D90F03EF-0D61-83A2-96FB-7BB7035DB842}"/>
              </a:ext>
            </a:extLst>
          </p:cNvPr>
          <p:cNvSpPr txBox="1">
            <a:spLocks/>
          </p:cNvSpPr>
          <p:nvPr/>
        </p:nvSpPr>
        <p:spPr>
          <a:xfrm>
            <a:off x="1488539" y="1062722"/>
            <a:ext cx="8320250" cy="328629"/>
          </a:xfrm>
          <a:prstGeom prst="rect">
            <a:avLst/>
          </a:prstGeom>
          <a:noFill/>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300"/>
              </a:spcBef>
              <a:buNone/>
            </a:pPr>
            <a:r>
              <a:rPr lang="en-ZA" sz="1800" b="1">
                <a:solidFill>
                  <a:srgbClr val="A08024"/>
                </a:solidFill>
              </a:rPr>
              <a:t>The criteria are the same across Repeat Prescription Collection Strategies</a:t>
            </a:r>
          </a:p>
        </p:txBody>
      </p:sp>
      <p:sp>
        <p:nvSpPr>
          <p:cNvPr id="3" name="Content Placeholder 2">
            <a:extLst>
              <a:ext uri="{FF2B5EF4-FFF2-40B4-BE49-F238E27FC236}">
                <a16:creationId xmlns:a16="http://schemas.microsoft.com/office/drawing/2014/main" id="{63EFDED4-23C2-F5CF-9F98-2D361B91C56A}"/>
              </a:ext>
            </a:extLst>
          </p:cNvPr>
          <p:cNvSpPr txBox="1">
            <a:spLocks/>
          </p:cNvSpPr>
          <p:nvPr/>
        </p:nvSpPr>
        <p:spPr>
          <a:xfrm>
            <a:off x="742700" y="1345589"/>
            <a:ext cx="4032000" cy="477049"/>
          </a:xfrm>
          <a:prstGeom prst="roundRect">
            <a:avLst>
              <a:gd name="adj" fmla="val 50000"/>
            </a:avLst>
          </a:prstGeom>
          <a:solidFill>
            <a:srgbClr val="106536"/>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b="1">
                <a:solidFill>
                  <a:schemeClr val="bg1"/>
                </a:solidFill>
              </a:rPr>
              <a:t>For Adults</a:t>
            </a:r>
          </a:p>
        </p:txBody>
      </p:sp>
      <p:sp>
        <p:nvSpPr>
          <p:cNvPr id="5" name="Oval 4">
            <a:extLst>
              <a:ext uri="{FF2B5EF4-FFF2-40B4-BE49-F238E27FC236}">
                <a16:creationId xmlns:a16="http://schemas.microsoft.com/office/drawing/2014/main" id="{81346C6F-4160-ECA4-8B7E-F2807EE008C1}"/>
              </a:ext>
            </a:extLst>
          </p:cNvPr>
          <p:cNvSpPr>
            <a:spLocks noChangeAspect="1"/>
          </p:cNvSpPr>
          <p:nvPr/>
        </p:nvSpPr>
        <p:spPr>
          <a:xfrm>
            <a:off x="125200" y="1158370"/>
            <a:ext cx="864000" cy="864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Content Placeholder 2">
            <a:extLst>
              <a:ext uri="{FF2B5EF4-FFF2-40B4-BE49-F238E27FC236}">
                <a16:creationId xmlns:a16="http://schemas.microsoft.com/office/drawing/2014/main" id="{397361CF-8C43-D5E0-A740-76845E98CF6E}"/>
              </a:ext>
            </a:extLst>
          </p:cNvPr>
          <p:cNvSpPr txBox="1">
            <a:spLocks/>
          </p:cNvSpPr>
          <p:nvPr/>
        </p:nvSpPr>
        <p:spPr>
          <a:xfrm>
            <a:off x="2935778" y="5360023"/>
            <a:ext cx="8640000" cy="1080000"/>
          </a:xfrm>
          <a:prstGeom prst="rect">
            <a:avLst/>
          </a:prstGeom>
          <a:gradFill>
            <a:gsLst>
              <a:gs pos="7000">
                <a:srgbClr val="F7EDDD"/>
              </a:gs>
              <a:gs pos="38000">
                <a:schemeClr val="bg1"/>
              </a:gs>
            </a:gsLst>
            <a:lin ang="16200000" scaled="0"/>
          </a:gradFill>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indent="-216000">
              <a:lnSpc>
                <a:spcPct val="90000"/>
              </a:lnSpc>
              <a:spcBef>
                <a:spcPts val="300"/>
              </a:spcBef>
              <a:buClr>
                <a:srgbClr val="106536"/>
              </a:buClr>
              <a:buFont typeface="Wingdings" panose="05000000000000000000" pitchFamily="2" charset="2"/>
              <a:buChar char="ü"/>
            </a:pPr>
            <a:r>
              <a:rPr lang="en-ZA" sz="1600"/>
              <a:t>Age 5-18 years old and other criteria as for adults </a:t>
            </a:r>
          </a:p>
          <a:p>
            <a:pPr marL="216000" indent="-216000">
              <a:lnSpc>
                <a:spcPct val="90000"/>
              </a:lnSpc>
              <a:spcBef>
                <a:spcPts val="300"/>
              </a:spcBef>
              <a:buClr>
                <a:srgbClr val="106536"/>
              </a:buClr>
              <a:buFont typeface="Wingdings" panose="05000000000000000000" pitchFamily="2" charset="2"/>
              <a:buChar char="ü"/>
            </a:pPr>
            <a:r>
              <a:rPr lang="en-GB" sz="1600"/>
              <a:t>No regimen or dosage changes in last 3 months.</a:t>
            </a:r>
          </a:p>
          <a:p>
            <a:pPr marL="216000" indent="-216000">
              <a:lnSpc>
                <a:spcPct val="90000"/>
              </a:lnSpc>
              <a:spcBef>
                <a:spcPts val="300"/>
              </a:spcBef>
              <a:buClr>
                <a:srgbClr val="106536"/>
              </a:buClr>
              <a:buFont typeface="Wingdings" panose="05000000000000000000" pitchFamily="2" charset="2"/>
              <a:buChar char="ü"/>
            </a:pPr>
            <a:r>
              <a:rPr lang="en-GB" sz="1600"/>
              <a:t>Caregivers counselled on disclosure process if age-appropriate disclosure not yet achieved.</a:t>
            </a:r>
          </a:p>
          <a:p>
            <a:pPr marL="216000" indent="-216000">
              <a:lnSpc>
                <a:spcPct val="90000"/>
              </a:lnSpc>
              <a:spcBef>
                <a:spcPts val="300"/>
              </a:spcBef>
              <a:buClr>
                <a:srgbClr val="106536"/>
              </a:buClr>
              <a:buFont typeface="Wingdings" panose="05000000000000000000" pitchFamily="2" charset="2"/>
              <a:buChar char="ü"/>
            </a:pPr>
            <a:r>
              <a:rPr lang="en-GB" sz="1600"/>
              <a:t>Patient </a:t>
            </a:r>
            <a:r>
              <a:rPr lang="en-GB" sz="1600" i="1">
                <a:solidFill>
                  <a:schemeClr val="tx1">
                    <a:lumMod val="75000"/>
                    <a:lumOff val="25000"/>
                  </a:schemeClr>
                </a:solidFill>
              </a:rPr>
              <a:t>(</a:t>
            </a:r>
            <a:r>
              <a:rPr lang="en-GB" sz="1600" i="1" u="sng">
                <a:solidFill>
                  <a:schemeClr val="tx1">
                    <a:lumMod val="75000"/>
                    <a:lumOff val="25000"/>
                  </a:schemeClr>
                </a:solidFill>
              </a:rPr>
              <a:t>&gt;</a:t>
            </a:r>
            <a:r>
              <a:rPr lang="en-GB" sz="1600" i="1">
                <a:solidFill>
                  <a:schemeClr val="tx1">
                    <a:lumMod val="75000"/>
                    <a:lumOff val="25000"/>
                  </a:schemeClr>
                </a:solidFill>
              </a:rPr>
              <a:t>12 years / caregiver if patient &lt; 12 years) </a:t>
            </a:r>
            <a:r>
              <a:rPr lang="en-GB" sz="1600"/>
              <a:t>voluntarily opts for the RPCs option.</a:t>
            </a:r>
          </a:p>
          <a:p>
            <a:pPr marL="216000" indent="-216000">
              <a:lnSpc>
                <a:spcPct val="90000"/>
              </a:lnSpc>
              <a:spcBef>
                <a:spcPts val="300"/>
              </a:spcBef>
              <a:buClr>
                <a:srgbClr val="106536"/>
              </a:buClr>
              <a:buFont typeface="Wingdings" panose="05000000000000000000" pitchFamily="2" charset="2"/>
              <a:buChar char="ü"/>
            </a:pPr>
            <a:endParaRPr lang="en-ZA" sz="1600"/>
          </a:p>
        </p:txBody>
      </p:sp>
      <p:sp>
        <p:nvSpPr>
          <p:cNvPr id="8" name="Content Placeholder 2">
            <a:extLst>
              <a:ext uri="{FF2B5EF4-FFF2-40B4-BE49-F238E27FC236}">
                <a16:creationId xmlns:a16="http://schemas.microsoft.com/office/drawing/2014/main" id="{B7C13C73-12B4-59B4-9A33-F85338F9744B}"/>
              </a:ext>
            </a:extLst>
          </p:cNvPr>
          <p:cNvSpPr txBox="1">
            <a:spLocks/>
          </p:cNvSpPr>
          <p:nvPr/>
        </p:nvSpPr>
        <p:spPr>
          <a:xfrm>
            <a:off x="2873557" y="4835782"/>
            <a:ext cx="5205810" cy="477049"/>
          </a:xfrm>
          <a:prstGeom prst="roundRect">
            <a:avLst>
              <a:gd name="adj" fmla="val 50000"/>
            </a:avLst>
          </a:prstGeom>
          <a:solidFill>
            <a:srgbClr val="106536"/>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b="1">
                <a:solidFill>
                  <a:schemeClr val="bg1"/>
                </a:solidFill>
              </a:rPr>
              <a:t>For Children &amp; Adolescents </a:t>
            </a:r>
            <a:r>
              <a:rPr lang="en-GB" sz="1400">
                <a:solidFill>
                  <a:schemeClr val="bg1"/>
                </a:solidFill>
              </a:rPr>
              <a:t>(5-18 years old)</a:t>
            </a:r>
            <a:endParaRPr lang="en-GB">
              <a:solidFill>
                <a:schemeClr val="bg1"/>
              </a:solidFill>
            </a:endParaRPr>
          </a:p>
        </p:txBody>
      </p:sp>
      <p:sp>
        <p:nvSpPr>
          <p:cNvPr id="6" name="Content Placeholder 2">
            <a:extLst>
              <a:ext uri="{FF2B5EF4-FFF2-40B4-BE49-F238E27FC236}">
                <a16:creationId xmlns:a16="http://schemas.microsoft.com/office/drawing/2014/main" id="{A02E5EFF-2FCC-2E9B-BE1A-24DEBBB2C965}"/>
              </a:ext>
            </a:extLst>
          </p:cNvPr>
          <p:cNvSpPr txBox="1">
            <a:spLocks/>
          </p:cNvSpPr>
          <p:nvPr/>
        </p:nvSpPr>
        <p:spPr>
          <a:xfrm>
            <a:off x="8121900" y="1613988"/>
            <a:ext cx="4032000" cy="477049"/>
          </a:xfrm>
          <a:prstGeom prst="roundRect">
            <a:avLst>
              <a:gd name="adj" fmla="val 50000"/>
            </a:avLst>
          </a:prstGeom>
          <a:solidFill>
            <a:srgbClr val="106536"/>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b="1">
                <a:solidFill>
                  <a:schemeClr val="bg1"/>
                </a:solidFill>
              </a:rPr>
              <a:t>For Post-Partum Women</a:t>
            </a:r>
          </a:p>
        </p:txBody>
      </p:sp>
      <p:sp>
        <p:nvSpPr>
          <p:cNvPr id="7" name="Oval 6">
            <a:extLst>
              <a:ext uri="{FF2B5EF4-FFF2-40B4-BE49-F238E27FC236}">
                <a16:creationId xmlns:a16="http://schemas.microsoft.com/office/drawing/2014/main" id="{AC6F7BBC-7AE9-2191-E7B8-FFF8D975099E}"/>
              </a:ext>
            </a:extLst>
          </p:cNvPr>
          <p:cNvSpPr>
            <a:spLocks noChangeAspect="1"/>
          </p:cNvSpPr>
          <p:nvPr/>
        </p:nvSpPr>
        <p:spPr>
          <a:xfrm>
            <a:off x="7504400" y="1426769"/>
            <a:ext cx="864000" cy="864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Content Placeholder 2">
            <a:extLst>
              <a:ext uri="{FF2B5EF4-FFF2-40B4-BE49-F238E27FC236}">
                <a16:creationId xmlns:a16="http://schemas.microsoft.com/office/drawing/2014/main" id="{BE89CD4E-001B-7CBB-3400-3AE8A21AD3B3}"/>
              </a:ext>
            </a:extLst>
          </p:cNvPr>
          <p:cNvSpPr txBox="1">
            <a:spLocks/>
          </p:cNvSpPr>
          <p:nvPr/>
        </p:nvSpPr>
        <p:spPr>
          <a:xfrm>
            <a:off x="8334906" y="2139101"/>
            <a:ext cx="3552294" cy="3104911"/>
          </a:xfrm>
          <a:prstGeom prst="rect">
            <a:avLst/>
          </a:prstGeom>
          <a:gradFill>
            <a:gsLst>
              <a:gs pos="7000">
                <a:srgbClr val="F7EDDD"/>
              </a:gs>
              <a:gs pos="38000">
                <a:schemeClr val="bg1"/>
              </a:gs>
            </a:gsLst>
            <a:lin ang="16200000" scaled="0"/>
          </a:gradFill>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indent="-216000">
              <a:lnSpc>
                <a:spcPct val="90000"/>
              </a:lnSpc>
              <a:spcBef>
                <a:spcPts val="300"/>
              </a:spcBef>
              <a:buClr>
                <a:srgbClr val="106536"/>
              </a:buClr>
              <a:buSzPct val="110000"/>
              <a:buFont typeface="Wingdings" panose="05000000000000000000" pitchFamily="2" charset="2"/>
              <a:buChar char="ü"/>
            </a:pPr>
            <a:r>
              <a:rPr lang="en-GB" sz="1600"/>
              <a:t>Enrol mothers into preferred RPCs (or 6MMD if eligible) at the Month 12 EPI visit.</a:t>
            </a:r>
          </a:p>
          <a:p>
            <a:pPr marL="685800" lvl="1">
              <a:lnSpc>
                <a:spcPct val="90000"/>
              </a:lnSpc>
              <a:spcBef>
                <a:spcPts val="300"/>
              </a:spcBef>
              <a:buClr>
                <a:srgbClr val="106536"/>
              </a:buClr>
              <a:buSzPct val="110000"/>
              <a:buFont typeface="Wingdings" panose="05000000000000000000" pitchFamily="2" charset="2"/>
              <a:buChar char="§"/>
            </a:pPr>
            <a:r>
              <a:rPr lang="en-GB" sz="1600"/>
              <a:t>She needs 6-monthly viral load tests until she stops breastfeeding.</a:t>
            </a:r>
            <a:endParaRPr lang="en-ZA" sz="1600"/>
          </a:p>
          <a:p>
            <a:pPr marL="216000" indent="-216000">
              <a:lnSpc>
                <a:spcPct val="90000"/>
              </a:lnSpc>
              <a:spcBef>
                <a:spcPts val="300"/>
              </a:spcBef>
              <a:buClr>
                <a:srgbClr val="C00000"/>
              </a:buClr>
              <a:buSzPct val="110000"/>
              <a:buFont typeface="Wingdings" panose="05000000000000000000" pitchFamily="2" charset="2"/>
              <a:buChar char=""/>
            </a:pPr>
            <a:r>
              <a:rPr lang="en-GB" sz="1600" i="1">
                <a:solidFill>
                  <a:srgbClr val="9A0000"/>
                </a:solidFill>
              </a:rPr>
              <a:t>Pregnant women are not eligible for RPCs. Integrate ART and care into BANC plus visits.</a:t>
            </a:r>
          </a:p>
          <a:p>
            <a:pPr marL="216000" indent="-216000">
              <a:lnSpc>
                <a:spcPct val="90000"/>
              </a:lnSpc>
              <a:spcBef>
                <a:spcPts val="300"/>
              </a:spcBef>
              <a:buClr>
                <a:srgbClr val="C00000"/>
              </a:buClr>
              <a:buSzPct val="110000"/>
              <a:buFont typeface="Wingdings" panose="05000000000000000000" pitchFamily="2" charset="2"/>
              <a:buChar char=""/>
            </a:pPr>
            <a:r>
              <a:rPr lang="en-GB" sz="1600" i="1">
                <a:solidFill>
                  <a:srgbClr val="9A0000"/>
                </a:solidFill>
              </a:rPr>
              <a:t>Integrate maternal ART with infant EPI visits, providing care through MNCWH services until 6 weeks post-breastfeeding</a:t>
            </a:r>
            <a:r>
              <a:rPr lang="en-GB" sz="1600" i="1"/>
              <a:t>.</a:t>
            </a:r>
          </a:p>
        </p:txBody>
      </p:sp>
      <p:pic>
        <p:nvPicPr>
          <p:cNvPr id="16" name="Graphic 15">
            <a:extLst>
              <a:ext uri="{FF2B5EF4-FFF2-40B4-BE49-F238E27FC236}">
                <a16:creationId xmlns:a16="http://schemas.microsoft.com/office/drawing/2014/main" id="{C79F73CA-FC7E-0270-FE5D-DE03D22FEF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554" y="1294969"/>
            <a:ext cx="660324" cy="567084"/>
          </a:xfrm>
          <a:prstGeom prst="rect">
            <a:avLst/>
          </a:prstGeom>
        </p:spPr>
      </p:pic>
      <p:grpSp>
        <p:nvGrpSpPr>
          <p:cNvPr id="15" name="Group 14">
            <a:extLst>
              <a:ext uri="{FF2B5EF4-FFF2-40B4-BE49-F238E27FC236}">
                <a16:creationId xmlns:a16="http://schemas.microsoft.com/office/drawing/2014/main" id="{59D713B1-C465-5E27-5163-32B247A16C9B}"/>
              </a:ext>
            </a:extLst>
          </p:cNvPr>
          <p:cNvGrpSpPr/>
          <p:nvPr/>
        </p:nvGrpSpPr>
        <p:grpSpPr>
          <a:xfrm>
            <a:off x="2256057" y="4648563"/>
            <a:ext cx="864000" cy="864000"/>
            <a:chOff x="2256057" y="4196027"/>
            <a:chExt cx="864000" cy="864000"/>
          </a:xfrm>
        </p:grpSpPr>
        <p:sp>
          <p:nvSpPr>
            <p:cNvPr id="9" name="Oval 8">
              <a:extLst>
                <a:ext uri="{FF2B5EF4-FFF2-40B4-BE49-F238E27FC236}">
                  <a16:creationId xmlns:a16="http://schemas.microsoft.com/office/drawing/2014/main" id="{438BEB0B-0293-CB39-9672-963946CBA8EC}"/>
                </a:ext>
              </a:extLst>
            </p:cNvPr>
            <p:cNvSpPr>
              <a:spLocks noChangeAspect="1"/>
            </p:cNvSpPr>
            <p:nvPr/>
          </p:nvSpPr>
          <p:spPr>
            <a:xfrm>
              <a:off x="2256057" y="4196027"/>
              <a:ext cx="864000" cy="864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Graphic 19">
              <a:extLst>
                <a:ext uri="{FF2B5EF4-FFF2-40B4-BE49-F238E27FC236}">
                  <a16:creationId xmlns:a16="http://schemas.microsoft.com/office/drawing/2014/main" id="{B60A9BBA-52BB-6890-13F0-CF8F5D0635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38331" y="4319237"/>
              <a:ext cx="642443" cy="619793"/>
            </a:xfrm>
            <a:prstGeom prst="rect">
              <a:avLst/>
            </a:prstGeom>
          </p:spPr>
        </p:pic>
      </p:grpSp>
      <p:pic>
        <p:nvPicPr>
          <p:cNvPr id="22" name="Graphic 21">
            <a:extLst>
              <a:ext uri="{FF2B5EF4-FFF2-40B4-BE49-F238E27FC236}">
                <a16:creationId xmlns:a16="http://schemas.microsoft.com/office/drawing/2014/main" id="{7F84F044-3202-ED83-654D-4C21A01258E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60680" y="1486989"/>
            <a:ext cx="318686" cy="749750"/>
          </a:xfrm>
          <a:prstGeom prst="rect">
            <a:avLst/>
          </a:prstGeom>
        </p:spPr>
      </p:pic>
      <p:sp>
        <p:nvSpPr>
          <p:cNvPr id="21" name="TextBox 20">
            <a:extLst>
              <a:ext uri="{FF2B5EF4-FFF2-40B4-BE49-F238E27FC236}">
                <a16:creationId xmlns:a16="http://schemas.microsoft.com/office/drawing/2014/main" id="{60F90220-F2B4-D65B-21EB-DA58B6E7399E}"/>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65 - 66</a:t>
            </a:r>
          </a:p>
        </p:txBody>
      </p:sp>
    </p:spTree>
    <p:extLst>
      <p:ext uri="{BB962C8B-B14F-4D97-AF65-F5344CB8AC3E}">
        <p14:creationId xmlns:p14="http://schemas.microsoft.com/office/powerpoint/2010/main" val="111171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FDBF-5188-0499-1548-344B3C5171DC}"/>
              </a:ext>
            </a:extLst>
          </p:cNvPr>
          <p:cNvSpPr>
            <a:spLocks noGrp="1"/>
          </p:cNvSpPr>
          <p:nvPr>
            <p:ph type="title"/>
          </p:nvPr>
        </p:nvSpPr>
        <p:spPr/>
        <p:txBody>
          <a:bodyPr/>
          <a:lstStyle/>
          <a:p>
            <a:r>
              <a:rPr lang="en-ZA" sz="3200"/>
              <a:t>Introductions</a:t>
            </a:r>
          </a:p>
        </p:txBody>
      </p:sp>
      <p:sp>
        <p:nvSpPr>
          <p:cNvPr id="3" name="Content Placeholder 2">
            <a:extLst>
              <a:ext uri="{FF2B5EF4-FFF2-40B4-BE49-F238E27FC236}">
                <a16:creationId xmlns:a16="http://schemas.microsoft.com/office/drawing/2014/main" id="{E161B03E-AD19-7A3B-88B9-82E34AA3D778}"/>
              </a:ext>
            </a:extLst>
          </p:cNvPr>
          <p:cNvSpPr>
            <a:spLocks noGrp="1"/>
          </p:cNvSpPr>
          <p:nvPr>
            <p:ph idx="1"/>
          </p:nvPr>
        </p:nvSpPr>
        <p:spPr>
          <a:xfrm>
            <a:off x="6568943" y="1600204"/>
            <a:ext cx="4708634" cy="3560376"/>
          </a:xfrm>
        </p:spPr>
        <p:txBody>
          <a:bodyPr/>
          <a:lstStyle/>
          <a:p>
            <a:pPr>
              <a:spcBef>
                <a:spcPts val="1200"/>
              </a:spcBef>
            </a:pPr>
            <a:r>
              <a:rPr lang="en-GB"/>
              <a:t>Registrations</a:t>
            </a:r>
          </a:p>
          <a:p>
            <a:pPr>
              <a:spcBef>
                <a:spcPts val="1200"/>
              </a:spcBef>
            </a:pPr>
            <a:r>
              <a:rPr lang="en-GB"/>
              <a:t>Welcome &amp; Introductions</a:t>
            </a:r>
          </a:p>
          <a:p>
            <a:pPr>
              <a:spcBef>
                <a:spcPts val="1200"/>
              </a:spcBef>
            </a:pPr>
            <a:r>
              <a:rPr lang="en-GB"/>
              <a:t>Ground Rules</a:t>
            </a:r>
          </a:p>
          <a:p>
            <a:pPr>
              <a:spcBef>
                <a:spcPts val="1200"/>
              </a:spcBef>
            </a:pPr>
            <a:r>
              <a:rPr lang="en-GB"/>
              <a:t>Course expectations</a:t>
            </a:r>
          </a:p>
          <a:p>
            <a:pPr>
              <a:spcBef>
                <a:spcPts val="1200"/>
              </a:spcBef>
            </a:pPr>
            <a:r>
              <a:rPr lang="en-GB"/>
              <a:t>Discuss training logistics and agenda</a:t>
            </a:r>
          </a:p>
          <a:p>
            <a:pPr>
              <a:spcBef>
                <a:spcPts val="1200"/>
              </a:spcBef>
            </a:pPr>
            <a:r>
              <a:rPr lang="en-GB"/>
              <a:t>Pre-test Assessment</a:t>
            </a:r>
          </a:p>
          <a:p>
            <a:pPr>
              <a:spcBef>
                <a:spcPts val="1200"/>
              </a:spcBef>
            </a:pPr>
            <a:r>
              <a:rPr lang="en-GB"/>
              <a:t>Purpose of the training</a:t>
            </a:r>
          </a:p>
          <a:p>
            <a:pPr marL="0" indent="0">
              <a:spcBef>
                <a:spcPts val="1200"/>
              </a:spcBef>
              <a:buNone/>
            </a:pPr>
            <a:endParaRPr lang="en-ZA"/>
          </a:p>
        </p:txBody>
      </p:sp>
      <p:sp>
        <p:nvSpPr>
          <p:cNvPr id="4" name="Slide Number Placeholder 3">
            <a:extLst>
              <a:ext uri="{FF2B5EF4-FFF2-40B4-BE49-F238E27FC236}">
                <a16:creationId xmlns:a16="http://schemas.microsoft.com/office/drawing/2014/main" id="{5FE4B298-1801-FEB4-D20A-22B75C9D5055}"/>
              </a:ext>
            </a:extLst>
          </p:cNvPr>
          <p:cNvSpPr>
            <a:spLocks noGrp="1"/>
          </p:cNvSpPr>
          <p:nvPr>
            <p:ph type="sldNum" sz="quarter" idx="12"/>
          </p:nvPr>
        </p:nvSpPr>
        <p:spPr/>
        <p:txBody>
          <a:bodyPr/>
          <a:lstStyle/>
          <a:p>
            <a:fld id="{C7CC47C4-3C86-4469-BEE5-35560A3665EF}" type="slidenum">
              <a:rPr lang="en-ZA" altLang="en-US" smtClean="0"/>
              <a:pPr/>
              <a:t>3</a:t>
            </a:fld>
            <a:endParaRPr lang="en-ZA" altLang="en-US"/>
          </a:p>
        </p:txBody>
      </p:sp>
      <p:pic>
        <p:nvPicPr>
          <p:cNvPr id="13" name="Picture 12" descr="A group of people sitting at a table with colorful speech bubbles&#10;&#10;AI-generated content may be incorrect.">
            <a:extLst>
              <a:ext uri="{FF2B5EF4-FFF2-40B4-BE49-F238E27FC236}">
                <a16:creationId xmlns:a16="http://schemas.microsoft.com/office/drawing/2014/main" id="{EA3C6185-F2C5-3104-A335-C6640257B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86" y="1708254"/>
            <a:ext cx="6049718" cy="3680955"/>
          </a:xfrm>
          <a:prstGeom prst="rect">
            <a:avLst/>
          </a:prstGeom>
        </p:spPr>
      </p:pic>
    </p:spTree>
    <p:extLst>
      <p:ext uri="{BB962C8B-B14F-4D97-AF65-F5344CB8AC3E}">
        <p14:creationId xmlns:p14="http://schemas.microsoft.com/office/powerpoint/2010/main" val="3980389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89585-B3F1-29E5-AAE9-CF48DFFBC58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636D483-C3AC-D79A-AF7C-C4F532C66D1F}"/>
              </a:ext>
            </a:extLst>
          </p:cNvPr>
          <p:cNvPicPr>
            <a:picLocks noChangeAspect="1"/>
          </p:cNvPicPr>
          <p:nvPr/>
        </p:nvPicPr>
        <p:blipFill>
          <a:blip r:embed="rId2"/>
          <a:stretch>
            <a:fillRect/>
          </a:stretch>
        </p:blipFill>
        <p:spPr>
          <a:xfrm>
            <a:off x="6000750" y="2022032"/>
            <a:ext cx="6047756" cy="3682303"/>
          </a:xfrm>
          <a:prstGeom prst="rect">
            <a:avLst/>
          </a:prstGeom>
        </p:spPr>
      </p:pic>
      <p:sp>
        <p:nvSpPr>
          <p:cNvPr id="2" name="Title 1">
            <a:extLst>
              <a:ext uri="{FF2B5EF4-FFF2-40B4-BE49-F238E27FC236}">
                <a16:creationId xmlns:a16="http://schemas.microsoft.com/office/drawing/2014/main" id="{D5409D79-189D-3ED6-41D5-908FDA28132D}"/>
              </a:ext>
            </a:extLst>
          </p:cNvPr>
          <p:cNvSpPr>
            <a:spLocks noGrp="1"/>
          </p:cNvSpPr>
          <p:nvPr>
            <p:ph type="title"/>
          </p:nvPr>
        </p:nvSpPr>
        <p:spPr>
          <a:xfrm>
            <a:off x="609600" y="207963"/>
            <a:ext cx="10972800" cy="658812"/>
          </a:xfrm>
        </p:spPr>
        <p:txBody>
          <a:bodyPr anchor="ctr">
            <a:normAutofit/>
          </a:bodyPr>
          <a:lstStyle/>
          <a:p>
            <a:r>
              <a:rPr lang="en-ZA" dirty="0"/>
              <a:t>Group Activity: Recruiting for an Adherence Club?</a:t>
            </a:r>
          </a:p>
        </p:txBody>
      </p:sp>
      <p:sp>
        <p:nvSpPr>
          <p:cNvPr id="3" name="Content Placeholder 2">
            <a:extLst>
              <a:ext uri="{FF2B5EF4-FFF2-40B4-BE49-F238E27FC236}">
                <a16:creationId xmlns:a16="http://schemas.microsoft.com/office/drawing/2014/main" id="{31E00B55-F0A5-A979-D30A-7CE37A11B88A}"/>
              </a:ext>
            </a:extLst>
          </p:cNvPr>
          <p:cNvSpPr>
            <a:spLocks noGrp="1"/>
          </p:cNvSpPr>
          <p:nvPr>
            <p:ph idx="1"/>
          </p:nvPr>
        </p:nvSpPr>
        <p:spPr>
          <a:xfrm>
            <a:off x="609600" y="1600203"/>
            <a:ext cx="5391150" cy="4525963"/>
          </a:xfrm>
        </p:spPr>
        <p:txBody>
          <a:bodyPr lIns="91440" tIns="45720" rIns="91440" bIns="45720" anchor="t">
            <a:normAutofit/>
          </a:bodyPr>
          <a:lstStyle/>
          <a:p>
            <a:pPr>
              <a:spcBef>
                <a:spcPts val="600"/>
              </a:spcBef>
            </a:pPr>
            <a:r>
              <a:rPr lang="en-GB">
                <a:latin typeface="Arial"/>
                <a:cs typeface="Arial"/>
              </a:rPr>
              <a:t>Brainstorm. What proportion of your clients at your facility are clinically stable on chronic medication? </a:t>
            </a:r>
          </a:p>
          <a:p>
            <a:pPr>
              <a:spcBef>
                <a:spcPts val="600"/>
              </a:spcBef>
            </a:pPr>
            <a:r>
              <a:rPr lang="en-GB"/>
              <a:t>How many clubs do you have at your facility?</a:t>
            </a:r>
          </a:p>
          <a:p>
            <a:pPr>
              <a:spcBef>
                <a:spcPts val="600"/>
              </a:spcBef>
            </a:pPr>
            <a:r>
              <a:rPr lang="en-GB"/>
              <a:t>What recruitment strategy has worked for you?</a:t>
            </a:r>
          </a:p>
          <a:p>
            <a:pPr>
              <a:spcBef>
                <a:spcPts val="600"/>
              </a:spcBef>
            </a:pPr>
            <a:r>
              <a:rPr lang="en-GB">
                <a:latin typeface="Arial"/>
                <a:cs typeface="Arial"/>
              </a:rPr>
              <a:t>What challenges have you encountered in setting up clubs at your facility and how did you mitigate them?</a:t>
            </a:r>
          </a:p>
        </p:txBody>
      </p:sp>
      <p:sp>
        <p:nvSpPr>
          <p:cNvPr id="4" name="Slide Number Placeholder 3">
            <a:extLst>
              <a:ext uri="{FF2B5EF4-FFF2-40B4-BE49-F238E27FC236}">
                <a16:creationId xmlns:a16="http://schemas.microsoft.com/office/drawing/2014/main" id="{7E773801-B506-BF33-66BF-ECF84755E0E9}"/>
              </a:ext>
            </a:extLst>
          </p:cNvPr>
          <p:cNvSpPr>
            <a:spLocks noGrp="1"/>
          </p:cNvSpPr>
          <p:nvPr>
            <p:ph type="sldNum" sz="quarter" idx="12"/>
          </p:nvPr>
        </p:nvSpPr>
        <p:spPr>
          <a:xfrm>
            <a:off x="9309100" y="6442078"/>
            <a:ext cx="2844800" cy="365125"/>
          </a:xfrm>
        </p:spPr>
        <p:txBody>
          <a:bodyPr wrap="square" anchor="t">
            <a:normAutofit/>
          </a:bodyPr>
          <a:lstStyle/>
          <a:p>
            <a:pPr>
              <a:spcAft>
                <a:spcPts val="600"/>
              </a:spcAft>
            </a:pPr>
            <a:fld id="{C7CC47C4-3C86-4469-BEE5-35560A3665EF}" type="slidenum">
              <a:rPr lang="en-ZA" altLang="en-US" smtClean="0"/>
              <a:pPr>
                <a:spcAft>
                  <a:spcPts val="600"/>
                </a:spcAft>
              </a:pPr>
              <a:t>30</a:t>
            </a:fld>
            <a:endParaRPr lang="en-ZA" altLang="en-US"/>
          </a:p>
        </p:txBody>
      </p:sp>
    </p:spTree>
    <p:extLst>
      <p:ext uri="{BB962C8B-B14F-4D97-AF65-F5344CB8AC3E}">
        <p14:creationId xmlns:p14="http://schemas.microsoft.com/office/powerpoint/2010/main" val="3384752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36D672-4732-BC4B-62EF-E631D786BD5C}"/>
              </a:ext>
            </a:extLst>
          </p:cNvPr>
          <p:cNvSpPr>
            <a:spLocks noGrp="1"/>
          </p:cNvSpPr>
          <p:nvPr>
            <p:ph type="sldNum" sz="quarter" idx="4"/>
          </p:nvPr>
        </p:nvSpPr>
        <p:spPr/>
        <p:txBody>
          <a:bodyPr anchor="b" anchorCtr="0"/>
          <a:lstStyle/>
          <a:p>
            <a:fld id="{C7CC47C4-3C86-4469-BEE5-35560A3665EF}" type="slidenum">
              <a:rPr lang="en-ZA" altLang="en-US" smtClean="0"/>
              <a:pPr/>
              <a:t>31</a:t>
            </a:fld>
            <a:endParaRPr lang="en-ZA" altLang="en-US"/>
          </a:p>
        </p:txBody>
      </p:sp>
      <p:sp>
        <p:nvSpPr>
          <p:cNvPr id="2" name="Title 1">
            <a:extLst>
              <a:ext uri="{FF2B5EF4-FFF2-40B4-BE49-F238E27FC236}">
                <a16:creationId xmlns:a16="http://schemas.microsoft.com/office/drawing/2014/main" id="{C29986DA-21B2-5A86-B32E-2522372687E5}"/>
              </a:ext>
            </a:extLst>
          </p:cNvPr>
          <p:cNvSpPr>
            <a:spLocks noGrp="1"/>
          </p:cNvSpPr>
          <p:nvPr>
            <p:ph type="title"/>
          </p:nvPr>
        </p:nvSpPr>
        <p:spPr/>
        <p:txBody>
          <a:bodyPr/>
          <a:lstStyle/>
          <a:p>
            <a:r>
              <a:rPr lang="en-GB"/>
              <a:t>Assessment &amp; Enrolment into Adherence Clubs</a:t>
            </a:r>
            <a:endParaRPr lang="en-ZA"/>
          </a:p>
        </p:txBody>
      </p:sp>
      <p:sp>
        <p:nvSpPr>
          <p:cNvPr id="17" name="TextBox 16">
            <a:extLst>
              <a:ext uri="{FF2B5EF4-FFF2-40B4-BE49-F238E27FC236}">
                <a16:creationId xmlns:a16="http://schemas.microsoft.com/office/drawing/2014/main" id="{FF274AD7-C1F4-1779-DB77-C39FC7220863}"/>
              </a:ext>
            </a:extLst>
          </p:cNvPr>
          <p:cNvSpPr txBox="1"/>
          <p:nvPr/>
        </p:nvSpPr>
        <p:spPr>
          <a:xfrm>
            <a:off x="5890845" y="6615967"/>
            <a:ext cx="5195077" cy="246221"/>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84, 144, 145</a:t>
            </a:r>
          </a:p>
        </p:txBody>
      </p:sp>
      <p:grpSp>
        <p:nvGrpSpPr>
          <p:cNvPr id="147" name="Group 146">
            <a:extLst>
              <a:ext uri="{FF2B5EF4-FFF2-40B4-BE49-F238E27FC236}">
                <a16:creationId xmlns:a16="http://schemas.microsoft.com/office/drawing/2014/main" id="{9D7B24CE-093F-74F4-F8C5-91EA5701D5D0}"/>
              </a:ext>
            </a:extLst>
          </p:cNvPr>
          <p:cNvGrpSpPr/>
          <p:nvPr/>
        </p:nvGrpSpPr>
        <p:grpSpPr>
          <a:xfrm>
            <a:off x="74160" y="1112356"/>
            <a:ext cx="12043680" cy="5593261"/>
            <a:chOff x="123614" y="6931693"/>
            <a:chExt cx="12043680" cy="5593261"/>
          </a:xfrm>
        </p:grpSpPr>
        <p:cxnSp>
          <p:nvCxnSpPr>
            <p:cNvPr id="3" name="Straight Arrow Connector 2">
              <a:extLst>
                <a:ext uri="{FF2B5EF4-FFF2-40B4-BE49-F238E27FC236}">
                  <a16:creationId xmlns:a16="http://schemas.microsoft.com/office/drawing/2014/main" id="{A33FB87F-2994-F789-1649-A84529BD81A1}"/>
                </a:ext>
              </a:extLst>
            </p:cNvPr>
            <p:cNvCxnSpPr>
              <a:cxnSpLocks noChangeAspect="1"/>
              <a:stCxn id="5" idx="2"/>
              <a:endCxn id="6" idx="0"/>
            </p:cNvCxnSpPr>
            <p:nvPr/>
          </p:nvCxnSpPr>
          <p:spPr>
            <a:xfrm>
              <a:off x="2991758" y="8912714"/>
              <a:ext cx="0" cy="159893"/>
            </a:xfrm>
            <a:prstGeom prst="straightConnector1">
              <a:avLst/>
            </a:prstGeom>
            <a:ln w="38100">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1FD83AC4-E494-27FD-B514-7641C65BDA78}"/>
                </a:ext>
              </a:extLst>
            </p:cNvPr>
            <p:cNvSpPr>
              <a:spLocks/>
            </p:cNvSpPr>
            <p:nvPr/>
          </p:nvSpPr>
          <p:spPr>
            <a:xfrm>
              <a:off x="291758" y="8048714"/>
              <a:ext cx="5400000" cy="864000"/>
            </a:xfrm>
            <a:prstGeom prst="roundRect">
              <a:avLst>
                <a:gd name="adj" fmla="val 7299"/>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RPCs eligibility assessment</a:t>
              </a:r>
              <a:endParaRPr lang="en-ZA" sz="1600">
                <a:latin typeface="Arial" panose="020B0604020202020204" pitchFamily="34" charset="0"/>
                <a:cs typeface="Arial" panose="020B0604020202020204" pitchFamily="34" charset="0"/>
              </a:endParaRP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Explain &amp; offer RPCs options.</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Patient chooses AC</a:t>
              </a:r>
            </a:p>
          </p:txBody>
        </p:sp>
        <p:sp>
          <p:nvSpPr>
            <p:cNvPr id="6" name="Rectangle: Rounded Corners 5">
              <a:extLst>
                <a:ext uri="{FF2B5EF4-FFF2-40B4-BE49-F238E27FC236}">
                  <a16:creationId xmlns:a16="http://schemas.microsoft.com/office/drawing/2014/main" id="{EC2ADE63-09E8-4557-F301-8CE840222C17}"/>
                </a:ext>
              </a:extLst>
            </p:cNvPr>
            <p:cNvSpPr>
              <a:spLocks/>
            </p:cNvSpPr>
            <p:nvPr/>
          </p:nvSpPr>
          <p:spPr>
            <a:xfrm>
              <a:off x="291758" y="9072607"/>
              <a:ext cx="5400000" cy="864000"/>
            </a:xfrm>
            <a:prstGeom prst="roundRect">
              <a:avLst>
                <a:gd name="adj" fmla="val 8494"/>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Provide detailed information about AC</a:t>
              </a:r>
              <a:endParaRPr lang="en-ZA" sz="1600">
                <a:latin typeface="Arial" panose="020B0604020202020204" pitchFamily="34" charset="0"/>
                <a:cs typeface="Arial" panose="020B0604020202020204" pitchFamily="34" charset="0"/>
              </a:endParaRP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Complete RPCs registration form</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Record in clinical stationary: AC</a:t>
              </a:r>
              <a:endParaRPr lang="en-ZA" sz="160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5142AC4-1C97-2F8A-9ADD-1D7C8169086A}"/>
                </a:ext>
              </a:extLst>
            </p:cNvPr>
            <p:cNvSpPr>
              <a:spLocks/>
            </p:cNvSpPr>
            <p:nvPr/>
          </p:nvSpPr>
          <p:spPr>
            <a:xfrm>
              <a:off x="291758" y="7322530"/>
              <a:ext cx="5400000" cy="648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t"/>
            <a:lstStyle/>
            <a:p>
              <a:pPr>
                <a:lnSpc>
                  <a:spcPct val="95000"/>
                </a:lnSpc>
              </a:pPr>
              <a:r>
                <a:rPr lang="en-GB" sz="2400" b="1">
                  <a:latin typeface="Arial" panose="020B0604020202020204" pitchFamily="34" charset="0"/>
                  <a:cs typeface="Arial" panose="020B0604020202020204" pitchFamily="34" charset="0"/>
                </a:rPr>
                <a:t>      Registration Visit </a:t>
              </a:r>
              <a:endParaRPr lang="en-ZA" sz="2400" b="1">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ED306FF-928D-62F4-211A-62D288FF96A9}"/>
                </a:ext>
              </a:extLst>
            </p:cNvPr>
            <p:cNvSpPr>
              <a:spLocks/>
            </p:cNvSpPr>
            <p:nvPr/>
          </p:nvSpPr>
          <p:spPr>
            <a:xfrm>
              <a:off x="6623943" y="7322530"/>
              <a:ext cx="5400000" cy="648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t"/>
            <a:lstStyle/>
            <a:p>
              <a:pPr>
                <a:lnSpc>
                  <a:spcPct val="95000"/>
                </a:lnSpc>
              </a:pPr>
              <a:r>
                <a:rPr lang="en-GB" sz="2400" b="1">
                  <a:latin typeface="Arial" panose="020B0604020202020204" pitchFamily="34" charset="0"/>
                  <a:cs typeface="Arial" panose="020B0604020202020204" pitchFamily="34" charset="0"/>
                </a:rPr>
                <a:t>      Enrolment Visit  RPCs M0</a:t>
              </a:r>
              <a:endParaRPr lang="en-ZA" sz="24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86E25EA5-026D-D686-2048-9A3846087AAD}"/>
                </a:ext>
              </a:extLst>
            </p:cNvPr>
            <p:cNvSpPr>
              <a:spLocks noChangeAspect="1"/>
            </p:cNvSpPr>
            <p:nvPr/>
          </p:nvSpPr>
          <p:spPr>
            <a:xfrm>
              <a:off x="7973205" y="11428930"/>
              <a:ext cx="3259038" cy="540000"/>
            </a:xfrm>
            <a:prstGeom prst="roundRect">
              <a:avLst>
                <a:gd name="adj" fmla="val 949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nSpc>
                  <a:spcPct val="80000"/>
                </a:lnSpc>
              </a:pPr>
              <a:r>
                <a:rPr lang="en-GB" sz="1400" i="1" dirty="0">
                  <a:solidFill>
                    <a:schemeClr val="bg2">
                      <a:lumMod val="50000"/>
                    </a:schemeClr>
                  </a:solidFill>
                  <a:latin typeface="Arial" panose="020B0604020202020204" pitchFamily="34" charset="0"/>
                  <a:cs typeface="Arial" panose="020B0604020202020204" pitchFamily="34" charset="0"/>
                </a:rPr>
                <a:t>There may be days to months lapsed between RPCS registration and the 1</a:t>
              </a:r>
              <a:r>
                <a:rPr lang="en-GB" sz="1400" i="1" baseline="30000" dirty="0">
                  <a:solidFill>
                    <a:schemeClr val="bg2">
                      <a:lumMod val="50000"/>
                    </a:schemeClr>
                  </a:solidFill>
                  <a:latin typeface="Arial" panose="020B0604020202020204" pitchFamily="34" charset="0"/>
                  <a:cs typeface="Arial" panose="020B0604020202020204" pitchFamily="34" charset="0"/>
                </a:rPr>
                <a:t>st</a:t>
              </a:r>
              <a:r>
                <a:rPr lang="en-GB" sz="1400" i="1" dirty="0">
                  <a:solidFill>
                    <a:schemeClr val="bg2">
                      <a:lumMod val="50000"/>
                    </a:schemeClr>
                  </a:solidFill>
                  <a:latin typeface="Arial" panose="020B0604020202020204" pitchFamily="34" charset="0"/>
                  <a:cs typeface="Arial" panose="020B0604020202020204" pitchFamily="34" charset="0"/>
                </a:rPr>
                <a:t> AC date whilst members are determined.</a:t>
              </a:r>
              <a:endParaRPr lang="en-ZA" sz="1400" i="1" dirty="0">
                <a:solidFill>
                  <a:schemeClr val="bg2">
                    <a:lumMod val="50000"/>
                  </a:schemeClr>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CF781382-AF74-5911-3FA3-2650AFB9ABEF}"/>
                </a:ext>
              </a:extLst>
            </p:cNvPr>
            <p:cNvSpPr>
              <a:spLocks noChangeAspect="1"/>
            </p:cNvSpPr>
            <p:nvPr/>
          </p:nvSpPr>
          <p:spPr>
            <a:xfrm>
              <a:off x="6623943" y="8545221"/>
              <a:ext cx="5442737" cy="1440000"/>
            </a:xfrm>
            <a:prstGeom prst="roundRect">
              <a:avLst>
                <a:gd name="adj" fmla="val 2947"/>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nSpc>
                  <a:spcPct val="90000"/>
                </a:lnSpc>
                <a:spcBef>
                  <a:spcPts val="400"/>
                </a:spcBef>
              </a:pPr>
              <a:r>
                <a:rPr lang="en-GB" sz="1600">
                  <a:latin typeface="Arial" panose="020B0604020202020204" pitchFamily="34" charset="0"/>
                  <a:cs typeface="Arial" panose="020B0604020202020204" pitchFamily="34" charset="0"/>
                </a:rPr>
                <a:t>1st AC meeting at facility</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Record present AC members</a:t>
              </a:r>
            </a:p>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Script AC members (6 MMS) + indicate supply length</a:t>
              </a:r>
            </a:p>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Provides/updates patient appointment card with next AC meeting date/location/time</a:t>
              </a:r>
            </a:p>
          </p:txBody>
        </p:sp>
        <p:sp>
          <p:nvSpPr>
            <p:cNvPr id="20" name="Rectangle: Rounded Corners 19">
              <a:extLst>
                <a:ext uri="{FF2B5EF4-FFF2-40B4-BE49-F238E27FC236}">
                  <a16:creationId xmlns:a16="http://schemas.microsoft.com/office/drawing/2014/main" id="{4A41E0DD-C7EE-C4F0-2E81-5FC01E40B0AA}"/>
                </a:ext>
              </a:extLst>
            </p:cNvPr>
            <p:cNvSpPr>
              <a:spLocks noChangeAspect="1"/>
            </p:cNvSpPr>
            <p:nvPr/>
          </p:nvSpPr>
          <p:spPr>
            <a:xfrm>
              <a:off x="3074676" y="7369255"/>
              <a:ext cx="1905063" cy="580366"/>
            </a:xfrm>
            <a:prstGeom prst="roundRect">
              <a:avLst>
                <a:gd name="adj" fmla="val 72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r">
                <a:lnSpc>
                  <a:spcPct val="95000"/>
                </a:lnSpc>
              </a:pPr>
              <a:r>
                <a:rPr lang="en-GB" sz="1400" i="1">
                  <a:solidFill>
                    <a:schemeClr val="bg1">
                      <a:lumMod val="95000"/>
                    </a:schemeClr>
                  </a:solidFill>
                  <a:latin typeface="Arial" panose="020B0604020202020204" pitchFamily="34" charset="0"/>
                  <a:cs typeface="Arial" panose="020B0604020202020204" pitchFamily="34" charset="0"/>
                </a:rPr>
                <a:t>Months on ART 4</a:t>
              </a:r>
            </a:p>
          </p:txBody>
        </p:sp>
        <p:sp>
          <p:nvSpPr>
            <p:cNvPr id="21" name="Rectangle: Rounded Corners 20">
              <a:extLst>
                <a:ext uri="{FF2B5EF4-FFF2-40B4-BE49-F238E27FC236}">
                  <a16:creationId xmlns:a16="http://schemas.microsoft.com/office/drawing/2014/main" id="{64D17328-C39C-29C8-7E1E-A69F7BFD8FF2}"/>
                </a:ext>
              </a:extLst>
            </p:cNvPr>
            <p:cNvSpPr>
              <a:spLocks noChangeAspect="1"/>
            </p:cNvSpPr>
            <p:nvPr/>
          </p:nvSpPr>
          <p:spPr>
            <a:xfrm>
              <a:off x="9179944" y="7355131"/>
              <a:ext cx="2109468" cy="580366"/>
            </a:xfrm>
            <a:prstGeom prst="roundRect">
              <a:avLst>
                <a:gd name="adj" fmla="val 72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r">
                <a:lnSpc>
                  <a:spcPct val="95000"/>
                </a:lnSpc>
              </a:pPr>
              <a:r>
                <a:rPr lang="en-GB" sz="1400" i="1">
                  <a:solidFill>
                    <a:schemeClr val="bg1">
                      <a:lumMod val="95000"/>
                    </a:schemeClr>
                  </a:solidFill>
                  <a:latin typeface="Arial" panose="020B0604020202020204" pitchFamily="34" charset="0"/>
                  <a:cs typeface="Arial" panose="020B0604020202020204" pitchFamily="34" charset="0"/>
                </a:rPr>
                <a:t>Months on ART 4-6</a:t>
              </a:r>
            </a:p>
          </p:txBody>
        </p:sp>
        <p:sp>
          <p:nvSpPr>
            <p:cNvPr id="23" name="Arrow: Right 22">
              <a:extLst>
                <a:ext uri="{FF2B5EF4-FFF2-40B4-BE49-F238E27FC236}">
                  <a16:creationId xmlns:a16="http://schemas.microsoft.com/office/drawing/2014/main" id="{69E08A0A-75CC-1188-C8F8-87CCA1D6973B}"/>
                </a:ext>
              </a:extLst>
            </p:cNvPr>
            <p:cNvSpPr>
              <a:spLocks noChangeAspect="1"/>
            </p:cNvSpPr>
            <p:nvPr/>
          </p:nvSpPr>
          <p:spPr>
            <a:xfrm>
              <a:off x="6623943" y="8519237"/>
              <a:ext cx="2391895" cy="420769"/>
            </a:xfrm>
            <a:prstGeom prst="rightArrow">
              <a:avLst>
                <a:gd name="adj1" fmla="val 83054"/>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nSpc>
                  <a:spcPct val="95000"/>
                </a:lnSpc>
              </a:pPr>
              <a:endParaRPr lang="en-GB">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416FED48-A55D-7CD7-137D-9CCF1263314E}"/>
                </a:ext>
              </a:extLst>
            </p:cNvPr>
            <p:cNvGrpSpPr>
              <a:grpSpLocks noChangeAspect="1"/>
            </p:cNvGrpSpPr>
            <p:nvPr/>
          </p:nvGrpSpPr>
          <p:grpSpPr>
            <a:xfrm>
              <a:off x="6404637" y="6931693"/>
              <a:ext cx="720000" cy="720000"/>
              <a:chOff x="6481003" y="1145843"/>
              <a:chExt cx="720000" cy="720000"/>
            </a:xfrm>
          </p:grpSpPr>
          <p:sp>
            <p:nvSpPr>
              <p:cNvPr id="27" name="Oval 26">
                <a:extLst>
                  <a:ext uri="{FF2B5EF4-FFF2-40B4-BE49-F238E27FC236}">
                    <a16:creationId xmlns:a16="http://schemas.microsoft.com/office/drawing/2014/main" id="{36E4AB1A-3421-5D55-B9BF-F741CD2351D6}"/>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Graphic 27">
                <a:extLst>
                  <a:ext uri="{FF2B5EF4-FFF2-40B4-BE49-F238E27FC236}">
                    <a16:creationId xmlns:a16="http://schemas.microsoft.com/office/drawing/2014/main" id="{9CDA6B45-796E-A226-E2DD-6F83C3F90DA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grpSp>
          <p:nvGrpSpPr>
            <p:cNvPr id="29" name="Group 28">
              <a:extLst>
                <a:ext uri="{FF2B5EF4-FFF2-40B4-BE49-F238E27FC236}">
                  <a16:creationId xmlns:a16="http://schemas.microsoft.com/office/drawing/2014/main" id="{E8F40D1D-7E44-171B-77C1-ACCA9692206F}"/>
                </a:ext>
              </a:extLst>
            </p:cNvPr>
            <p:cNvGrpSpPr>
              <a:grpSpLocks noChangeAspect="1"/>
            </p:cNvGrpSpPr>
            <p:nvPr/>
          </p:nvGrpSpPr>
          <p:grpSpPr>
            <a:xfrm>
              <a:off x="123614" y="6933249"/>
              <a:ext cx="720000" cy="720000"/>
              <a:chOff x="216837" y="4553100"/>
              <a:chExt cx="720000" cy="720000"/>
            </a:xfrm>
          </p:grpSpPr>
          <p:sp>
            <p:nvSpPr>
              <p:cNvPr id="33" name="Oval 32">
                <a:extLst>
                  <a:ext uri="{FF2B5EF4-FFF2-40B4-BE49-F238E27FC236}">
                    <a16:creationId xmlns:a16="http://schemas.microsoft.com/office/drawing/2014/main" id="{BD5F163C-7C3F-22CF-78FA-68CDD5D035AD}"/>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34" name="Graphic 33">
                <a:extLst>
                  <a:ext uri="{FF2B5EF4-FFF2-40B4-BE49-F238E27FC236}">
                    <a16:creationId xmlns:a16="http://schemas.microsoft.com/office/drawing/2014/main" id="{FEC64087-85C6-E4C9-80E8-A36E0E516E6E}"/>
                  </a:ext>
                </a:extLst>
              </p:cNvPr>
              <p:cNvPicPr>
                <a:picLocks noChangeAspect="1"/>
              </p:cNvPicPr>
              <p:nvPr/>
            </p:nvPicPr>
            <p:blipFill>
              <a:blip>
                <a:extLst>
                  <a:ext uri="{96DAC541-7B7A-43D3-8B79-37D633B846F1}">
                    <asvg:svgBlip xmlns:asvg="http://schemas.microsoft.com/office/drawing/2016/SVG/main" r:embed="rId4"/>
                  </a:ext>
                </a:extLst>
              </a:blip>
              <a:srcRect l="18967" t="5804" r="19312" b="20118"/>
              <a:stretch>
                <a:fillRect/>
              </a:stretch>
            </p:blipFill>
            <p:spPr>
              <a:xfrm>
                <a:off x="349051" y="4553100"/>
                <a:ext cx="439212" cy="646950"/>
              </a:xfrm>
              <a:prstGeom prst="rect">
                <a:avLst/>
              </a:prstGeom>
            </p:spPr>
          </p:pic>
        </p:grpSp>
        <p:grpSp>
          <p:nvGrpSpPr>
            <p:cNvPr id="37" name="Group 36">
              <a:extLst>
                <a:ext uri="{FF2B5EF4-FFF2-40B4-BE49-F238E27FC236}">
                  <a16:creationId xmlns:a16="http://schemas.microsoft.com/office/drawing/2014/main" id="{C2D7FCAA-99FB-A443-2C4C-727D0CB67642}"/>
                </a:ext>
              </a:extLst>
            </p:cNvPr>
            <p:cNvGrpSpPr>
              <a:grpSpLocks noChangeAspect="1"/>
            </p:cNvGrpSpPr>
            <p:nvPr/>
          </p:nvGrpSpPr>
          <p:grpSpPr>
            <a:xfrm>
              <a:off x="11447294" y="6939438"/>
              <a:ext cx="720000" cy="720000"/>
              <a:chOff x="216837" y="4553100"/>
              <a:chExt cx="720000" cy="720000"/>
            </a:xfrm>
          </p:grpSpPr>
          <p:sp>
            <p:nvSpPr>
              <p:cNvPr id="38" name="Oval 37">
                <a:extLst>
                  <a:ext uri="{FF2B5EF4-FFF2-40B4-BE49-F238E27FC236}">
                    <a16:creationId xmlns:a16="http://schemas.microsoft.com/office/drawing/2014/main" id="{917D4515-20C0-8796-EE41-3C8275606FB3}"/>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39" name="Graphic 38">
                <a:extLst>
                  <a:ext uri="{FF2B5EF4-FFF2-40B4-BE49-F238E27FC236}">
                    <a16:creationId xmlns:a16="http://schemas.microsoft.com/office/drawing/2014/main" id="{91663C3D-4789-AEDF-126B-4FEA15DB0C7C}"/>
                  </a:ext>
                </a:extLst>
              </p:cNvPr>
              <p:cNvPicPr>
                <a:picLocks noChangeAspect="1"/>
              </p:cNvPicPr>
              <p:nvPr/>
            </p:nvPicPr>
            <p:blipFill>
              <a:blip>
                <a:extLst>
                  <a:ext uri="{96DAC541-7B7A-43D3-8B79-37D633B846F1}">
                    <asvg:svgBlip xmlns:asvg="http://schemas.microsoft.com/office/drawing/2016/SVG/main" r:embed="rId4"/>
                  </a:ext>
                </a:extLst>
              </a:blip>
              <a:srcRect l="18967" t="5804" r="19312" b="20118"/>
              <a:stretch>
                <a:fillRect/>
              </a:stretch>
            </p:blipFill>
            <p:spPr>
              <a:xfrm>
                <a:off x="349051" y="4553100"/>
                <a:ext cx="439212" cy="646950"/>
              </a:xfrm>
              <a:prstGeom prst="rect">
                <a:avLst/>
              </a:prstGeom>
            </p:spPr>
          </p:pic>
        </p:grpSp>
        <p:sp>
          <p:nvSpPr>
            <p:cNvPr id="61" name="Rectangle: Rounded Corners 60">
              <a:extLst>
                <a:ext uri="{FF2B5EF4-FFF2-40B4-BE49-F238E27FC236}">
                  <a16:creationId xmlns:a16="http://schemas.microsoft.com/office/drawing/2014/main" id="{326572B3-82A0-54B0-470E-1F6E42C5574F}"/>
                </a:ext>
              </a:extLst>
            </p:cNvPr>
            <p:cNvSpPr>
              <a:spLocks/>
            </p:cNvSpPr>
            <p:nvPr/>
          </p:nvSpPr>
          <p:spPr>
            <a:xfrm>
              <a:off x="291758" y="12200954"/>
              <a:ext cx="5400000" cy="324000"/>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Patient collects treatment supply from pharmacy</a:t>
              </a:r>
              <a:endParaRPr lang="en-ZA" sz="1600">
                <a:latin typeface="Arial" panose="020B0604020202020204" pitchFamily="34" charset="0"/>
                <a:cs typeface="Arial" panose="020B0604020202020204" pitchFamily="34" charset="0"/>
              </a:endParaRPr>
            </a:p>
          </p:txBody>
        </p:sp>
        <p:cxnSp>
          <p:nvCxnSpPr>
            <p:cNvPr id="74" name="Connector: Elbow 73">
              <a:extLst>
                <a:ext uri="{FF2B5EF4-FFF2-40B4-BE49-F238E27FC236}">
                  <a16:creationId xmlns:a16="http://schemas.microsoft.com/office/drawing/2014/main" id="{49A5EDD0-C6A5-1B87-70A4-9A86DEF1AF83}"/>
                </a:ext>
              </a:extLst>
            </p:cNvPr>
            <p:cNvCxnSpPr>
              <a:cxnSpLocks/>
              <a:stCxn id="61" idx="3"/>
              <a:endCxn id="23" idx="1"/>
            </p:cNvCxnSpPr>
            <p:nvPr/>
          </p:nvCxnSpPr>
          <p:spPr>
            <a:xfrm flipV="1">
              <a:off x="5691758" y="8729622"/>
              <a:ext cx="932185" cy="3633332"/>
            </a:xfrm>
            <a:prstGeom prst="bentConnector3">
              <a:avLst>
                <a:gd name="adj1" fmla="val 50000"/>
              </a:avLst>
            </a:prstGeom>
            <a:ln w="38100">
              <a:solidFill>
                <a:srgbClr val="CE9404"/>
              </a:solidFill>
              <a:tailEnd type="triangle"/>
            </a:ln>
          </p:spPr>
          <p:style>
            <a:lnRef idx="2">
              <a:schemeClr val="accent1"/>
            </a:lnRef>
            <a:fillRef idx="0">
              <a:schemeClr val="accent1"/>
            </a:fillRef>
            <a:effectRef idx="1">
              <a:schemeClr val="accent1"/>
            </a:effectRef>
            <a:fontRef idx="minor">
              <a:schemeClr val="tx1"/>
            </a:fontRef>
          </p:style>
        </p:cxnSp>
        <p:cxnSp>
          <p:nvCxnSpPr>
            <p:cNvPr id="79" name="Connector: Elbow 78">
              <a:extLst>
                <a:ext uri="{FF2B5EF4-FFF2-40B4-BE49-F238E27FC236}">
                  <a16:creationId xmlns:a16="http://schemas.microsoft.com/office/drawing/2014/main" id="{4EDC2B1E-4987-6A4C-9001-18DD3F1B1D77}"/>
                </a:ext>
              </a:extLst>
            </p:cNvPr>
            <p:cNvCxnSpPr>
              <a:cxnSpLocks/>
              <a:stCxn id="6" idx="2"/>
            </p:cNvCxnSpPr>
            <p:nvPr/>
          </p:nvCxnSpPr>
          <p:spPr>
            <a:xfrm rot="5400000">
              <a:off x="1155274" y="10364471"/>
              <a:ext cx="2264349" cy="1408620"/>
            </a:xfrm>
            <a:prstGeom prst="bentConnector3">
              <a:avLst>
                <a:gd name="adj1" fmla="val 8776"/>
              </a:avLst>
            </a:prstGeom>
            <a:ln w="38100">
              <a:solidFill>
                <a:srgbClr val="CE9404"/>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onnector: Elbow 82">
              <a:extLst>
                <a:ext uri="{FF2B5EF4-FFF2-40B4-BE49-F238E27FC236}">
                  <a16:creationId xmlns:a16="http://schemas.microsoft.com/office/drawing/2014/main" id="{C316CFE5-375A-9664-7282-AA593E538031}"/>
                </a:ext>
              </a:extLst>
            </p:cNvPr>
            <p:cNvCxnSpPr>
              <a:cxnSpLocks/>
              <a:stCxn id="6" idx="2"/>
            </p:cNvCxnSpPr>
            <p:nvPr/>
          </p:nvCxnSpPr>
          <p:spPr>
            <a:xfrm rot="16200000" flipH="1">
              <a:off x="2563894" y="10364471"/>
              <a:ext cx="2264349" cy="1408620"/>
            </a:xfrm>
            <a:prstGeom prst="bentConnector3">
              <a:avLst>
                <a:gd name="adj1" fmla="val 8776"/>
              </a:avLst>
            </a:prstGeom>
            <a:ln w="38100">
              <a:solidFill>
                <a:srgbClr val="CE9404"/>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58669D2B-D08D-74A0-6762-393A5632D7CC}"/>
                </a:ext>
              </a:extLst>
            </p:cNvPr>
            <p:cNvSpPr>
              <a:spLocks/>
            </p:cNvSpPr>
            <p:nvPr/>
          </p:nvSpPr>
          <p:spPr>
            <a:xfrm>
              <a:off x="3099758" y="10262189"/>
              <a:ext cx="2592000" cy="1008000"/>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nSpc>
                  <a:spcPct val="90000"/>
                </a:lnSpc>
                <a:spcBef>
                  <a:spcPts val="400"/>
                </a:spcBef>
              </a:pPr>
              <a:r>
                <a:rPr lang="en-GB" sz="1600">
                  <a:latin typeface="Arial" panose="020B0604020202020204" pitchFamily="34" charset="0"/>
                  <a:cs typeface="Arial" panose="020B0604020202020204" pitchFamily="34" charset="0"/>
                </a:rPr>
                <a:t>1</a:t>
              </a:r>
              <a:r>
                <a:rPr lang="en-GB" sz="1600" baseline="30000">
                  <a:latin typeface="Arial" panose="020B0604020202020204" pitchFamily="34" charset="0"/>
                  <a:cs typeface="Arial" panose="020B0604020202020204" pitchFamily="34" charset="0"/>
                </a:rPr>
                <a:t>st</a:t>
              </a:r>
              <a:r>
                <a:rPr lang="en-GB" sz="1600">
                  <a:latin typeface="Arial" panose="020B0604020202020204" pitchFamily="34" charset="0"/>
                  <a:cs typeface="Arial" panose="020B0604020202020204" pitchFamily="34" charset="0"/>
                </a:rPr>
                <a:t>  AC meeting date </a:t>
              </a:r>
              <a:r>
                <a:rPr lang="en-GB" sz="1600" u="sng">
                  <a:latin typeface="Arial" panose="020B0604020202020204" pitchFamily="34" charset="0"/>
                  <a:cs typeface="Arial" panose="020B0604020202020204" pitchFamily="34" charset="0"/>
                </a:rPr>
                <a:t>NOT KNOWN</a:t>
              </a:r>
              <a:r>
                <a:rPr lang="en-GB" sz="1600">
                  <a:latin typeface="Arial" panose="020B0604020202020204" pitchFamily="34" charset="0"/>
                  <a:cs typeface="Arial" panose="020B0604020202020204" pitchFamily="34" charset="0"/>
                </a:rPr>
                <a:t>: </a:t>
              </a:r>
            </a:p>
            <a:p>
              <a:pPr marL="180000" lvl="1"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Script 2/3 months treatment supply</a:t>
              </a:r>
            </a:p>
            <a:p>
              <a:pPr marL="180000" indent="-180000">
                <a:lnSpc>
                  <a:spcPct val="90000"/>
                </a:lnSpc>
                <a:spcBef>
                  <a:spcPts val="400"/>
                </a:spcBef>
                <a:buFont typeface="Arial" panose="020B0604020202020204" pitchFamily="34" charset="0"/>
                <a:buChar char="•"/>
              </a:pPr>
              <a:endParaRPr lang="en-ZA" sz="1600">
                <a:latin typeface="Arial" panose="020B0604020202020204" pitchFamily="34" charset="0"/>
                <a:cs typeface="Arial" panose="020B0604020202020204" pitchFamily="34" charset="0"/>
              </a:endParaRPr>
            </a:p>
            <a:p>
              <a:pPr>
                <a:lnSpc>
                  <a:spcPct val="90000"/>
                </a:lnSpc>
                <a:spcBef>
                  <a:spcPts val="400"/>
                </a:spcBef>
              </a:pPr>
              <a:endParaRPr lang="en-GB" sz="1400">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A456DF87-8CCB-F291-93BC-1F3E363F185C}"/>
                </a:ext>
              </a:extLst>
            </p:cNvPr>
            <p:cNvSpPr>
              <a:spLocks/>
            </p:cNvSpPr>
            <p:nvPr/>
          </p:nvSpPr>
          <p:spPr>
            <a:xfrm>
              <a:off x="291758" y="10262189"/>
              <a:ext cx="2592000" cy="1008000"/>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nSpc>
                  <a:spcPct val="90000"/>
                </a:lnSpc>
                <a:spcBef>
                  <a:spcPts val="400"/>
                </a:spcBef>
              </a:pPr>
              <a:r>
                <a:rPr lang="en-GB" sz="1600">
                  <a:latin typeface="Arial" panose="020B0604020202020204" pitchFamily="34" charset="0"/>
                  <a:cs typeface="Arial" panose="020B0604020202020204" pitchFamily="34" charset="0"/>
                </a:rPr>
                <a:t>1</a:t>
              </a:r>
              <a:r>
                <a:rPr lang="en-GB" sz="1600" baseline="30000">
                  <a:latin typeface="Arial" panose="020B0604020202020204" pitchFamily="34" charset="0"/>
                  <a:cs typeface="Arial" panose="020B0604020202020204" pitchFamily="34" charset="0"/>
                </a:rPr>
                <a:t>st</a:t>
              </a:r>
              <a:r>
                <a:rPr lang="en-GB" sz="1600">
                  <a:latin typeface="Arial" panose="020B0604020202020204" pitchFamily="34" charset="0"/>
                  <a:cs typeface="Arial" panose="020B0604020202020204" pitchFamily="34" charset="0"/>
                </a:rPr>
                <a:t>  AC meeting date </a:t>
              </a:r>
              <a:r>
                <a:rPr lang="en-GB" sz="1600" u="sng">
                  <a:latin typeface="Arial" panose="020B0604020202020204" pitchFamily="34" charset="0"/>
                  <a:cs typeface="Arial" panose="020B0604020202020204" pitchFamily="34" charset="0"/>
                </a:rPr>
                <a:t>KNOWN</a:t>
              </a:r>
              <a:r>
                <a:rPr lang="en-GB" sz="1600">
                  <a:latin typeface="Arial" panose="020B0604020202020204" pitchFamily="34" charset="0"/>
                  <a:cs typeface="Arial" panose="020B0604020202020204" pitchFamily="34" charset="0"/>
                </a:rPr>
                <a:t>:</a:t>
              </a:r>
            </a:p>
            <a:p>
              <a:pPr marL="180000" lvl="1"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Script treatment supply until 1st AC date</a:t>
              </a:r>
            </a:p>
            <a:p>
              <a:pPr>
                <a:lnSpc>
                  <a:spcPct val="90000"/>
                </a:lnSpc>
                <a:spcBef>
                  <a:spcPts val="400"/>
                </a:spcBef>
              </a:pPr>
              <a:endParaRPr lang="en-GB" sz="14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3D7C82A-2510-FA1E-A34A-42B88A01A94E}"/>
                </a:ext>
              </a:extLst>
            </p:cNvPr>
            <p:cNvSpPr>
              <a:spLocks/>
            </p:cNvSpPr>
            <p:nvPr/>
          </p:nvSpPr>
          <p:spPr>
            <a:xfrm>
              <a:off x="6183655" y="11428930"/>
              <a:ext cx="1691258" cy="576000"/>
            </a:xfrm>
            <a:prstGeom prst="rect">
              <a:avLst/>
            </a:prstGeom>
            <a:solidFill>
              <a:srgbClr val="E6D19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95000"/>
                </a:lnSpc>
              </a:pPr>
              <a:r>
                <a:rPr lang="en-GB" sz="1500">
                  <a:solidFill>
                    <a:schemeClr val="tx1">
                      <a:lumMod val="65000"/>
                      <a:lumOff val="35000"/>
                    </a:schemeClr>
                  </a:solidFill>
                  <a:latin typeface="Arial" panose="020B0604020202020204" pitchFamily="34" charset="0"/>
                  <a:cs typeface="Arial" panose="020B0604020202020204" pitchFamily="34" charset="0"/>
                </a:rPr>
                <a:t>AC facilitator calls with date &amp; time. </a:t>
              </a:r>
            </a:p>
          </p:txBody>
        </p:sp>
        <p:sp>
          <p:nvSpPr>
            <p:cNvPr id="77" name="Rectangle 76">
              <a:extLst>
                <a:ext uri="{FF2B5EF4-FFF2-40B4-BE49-F238E27FC236}">
                  <a16:creationId xmlns:a16="http://schemas.microsoft.com/office/drawing/2014/main" id="{A473A131-96C4-B32C-2383-0E17B1AF6A77}"/>
                </a:ext>
              </a:extLst>
            </p:cNvPr>
            <p:cNvSpPr>
              <a:spLocks/>
            </p:cNvSpPr>
            <p:nvPr/>
          </p:nvSpPr>
          <p:spPr>
            <a:xfrm>
              <a:off x="291758" y="11428930"/>
              <a:ext cx="3613492" cy="576000"/>
            </a:xfrm>
            <a:prstGeom prst="rect">
              <a:avLst/>
            </a:prstGeom>
            <a:solidFill>
              <a:srgbClr val="E6D19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95000"/>
                </a:lnSpc>
              </a:pPr>
              <a:r>
                <a:rPr lang="en-GB" sz="1500">
                  <a:solidFill>
                    <a:schemeClr val="tx1">
                      <a:lumMod val="65000"/>
                      <a:lumOff val="35000"/>
                    </a:schemeClr>
                  </a:solidFill>
                  <a:latin typeface="Arial" panose="020B0604020202020204" pitchFamily="34" charset="0"/>
                  <a:cs typeface="Arial" panose="020B0604020202020204" pitchFamily="34" charset="0"/>
                </a:rPr>
                <a:t>Provide/update patient appointment card with 1st AC meeting date at facility.</a:t>
              </a:r>
            </a:p>
            <a:p>
              <a:pPr algn="ctr">
                <a:lnSpc>
                  <a:spcPct val="95000"/>
                </a:lnSpc>
              </a:pPr>
              <a:r>
                <a:rPr lang="en-GB" sz="1500">
                  <a:solidFill>
                    <a:schemeClr val="tx1">
                      <a:lumMod val="65000"/>
                      <a:lumOff val="35000"/>
                    </a:schemeClr>
                  </a:solidFill>
                  <a:latin typeface="Arial" panose="020B0604020202020204" pitchFamily="34" charset="0"/>
                  <a:cs typeface="Arial" panose="020B0604020202020204" pitchFamily="34" charset="0"/>
                </a:rPr>
                <a:t>. </a:t>
              </a:r>
            </a:p>
          </p:txBody>
        </p:sp>
        <p:sp>
          <p:nvSpPr>
            <p:cNvPr id="108" name="Rectangle: Rounded Corners 107">
              <a:extLst>
                <a:ext uri="{FF2B5EF4-FFF2-40B4-BE49-F238E27FC236}">
                  <a16:creationId xmlns:a16="http://schemas.microsoft.com/office/drawing/2014/main" id="{C587B3E9-F169-1334-3947-965BE1DF222B}"/>
                </a:ext>
              </a:extLst>
            </p:cNvPr>
            <p:cNvSpPr>
              <a:spLocks/>
            </p:cNvSpPr>
            <p:nvPr/>
          </p:nvSpPr>
          <p:spPr>
            <a:xfrm>
              <a:off x="6623942" y="10266397"/>
              <a:ext cx="5400000" cy="498022"/>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Patient collects from pharmacy</a:t>
              </a:r>
            </a:p>
          </p:txBody>
        </p:sp>
        <p:cxnSp>
          <p:nvCxnSpPr>
            <p:cNvPr id="109" name="Straight Arrow Connector 108">
              <a:extLst>
                <a:ext uri="{FF2B5EF4-FFF2-40B4-BE49-F238E27FC236}">
                  <a16:creationId xmlns:a16="http://schemas.microsoft.com/office/drawing/2014/main" id="{946F9A71-2EC0-F412-79D1-E9669D8017C4}"/>
                </a:ext>
              </a:extLst>
            </p:cNvPr>
            <p:cNvCxnSpPr>
              <a:cxnSpLocks noChangeAspect="1"/>
              <a:stCxn id="19" idx="2"/>
              <a:endCxn id="108" idx="0"/>
            </p:cNvCxnSpPr>
            <p:nvPr/>
          </p:nvCxnSpPr>
          <p:spPr>
            <a:xfrm flipH="1">
              <a:off x="9323942" y="9985221"/>
              <a:ext cx="21370" cy="281176"/>
            </a:xfrm>
            <a:prstGeom prst="straightConnector1">
              <a:avLst/>
            </a:prstGeom>
            <a:ln w="38100">
              <a:solidFill>
                <a:srgbClr val="C89132"/>
              </a:solidFill>
              <a:tailEnd type="triangle"/>
            </a:ln>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132535C8-BFF4-04A7-5625-55B9F023C006}"/>
              </a:ext>
            </a:extLst>
          </p:cNvPr>
          <p:cNvSpPr txBox="1"/>
          <p:nvPr/>
        </p:nvSpPr>
        <p:spPr>
          <a:xfrm>
            <a:off x="6574488" y="2113803"/>
            <a:ext cx="5372718" cy="246221"/>
          </a:xfrm>
          <a:prstGeom prst="rect">
            <a:avLst/>
          </a:prstGeom>
          <a:noFill/>
        </p:spPr>
        <p:txBody>
          <a:bodyPr wrap="square" rtlCol="0">
            <a:spAutoFit/>
          </a:bodyPr>
          <a:lstStyle/>
          <a:p>
            <a:r>
              <a:rPr lang="en-GB" sz="1000" dirty="0">
                <a:solidFill>
                  <a:schemeClr val="bg1">
                    <a:lumMod val="50000"/>
                  </a:schemeClr>
                </a:solidFill>
                <a:latin typeface="Arial" panose="020B0604020202020204" pitchFamily="34" charset="0"/>
                <a:cs typeface="Arial" panose="020B0604020202020204" pitchFamily="34" charset="0"/>
              </a:rPr>
              <a:t>All patients enrolled into a particular AC attend the facility together for the first AC meeting.</a:t>
            </a:r>
            <a:endParaRPr lang="en-ZA"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599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56A42-041A-25DE-B0EB-0901A9F8D25F}"/>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9578343B-556F-4301-D746-3C06C937F7DF}"/>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318F1E6B-90EA-A420-E332-1728EE5EA056}"/>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8C528827-96A2-643C-673F-B547EA1FCCCB}"/>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B1D14441-71EC-80B7-908D-7FDF96B6F36D}"/>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Information for Potential Adherence Club Clients</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6FF763E-EAAA-6C41-E4D3-231CA1C77964}"/>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200DD23B-AD32-73EB-2F0D-330EF3A01735}"/>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30C6A9CC-A97A-FE82-3D50-2ED2091F94D4}"/>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D28A6D75-9E62-BF72-913F-26D7FF9458BC}"/>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644585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hord 21">
            <a:extLst>
              <a:ext uri="{FF2B5EF4-FFF2-40B4-BE49-F238E27FC236}">
                <a16:creationId xmlns:a16="http://schemas.microsoft.com/office/drawing/2014/main" id="{D5CE1774-34B2-A7BF-C26E-F19FE459E45B}"/>
              </a:ext>
            </a:extLst>
          </p:cNvPr>
          <p:cNvSpPr/>
          <p:nvPr/>
        </p:nvSpPr>
        <p:spPr>
          <a:xfrm>
            <a:off x="10220374" y="1154695"/>
            <a:ext cx="3780000" cy="3024000"/>
          </a:xfrm>
          <a:prstGeom prst="chord">
            <a:avLst>
              <a:gd name="adj1" fmla="val 5386259"/>
              <a:gd name="adj2" fmla="val 16200000"/>
            </a:avLst>
          </a:prstGeom>
          <a:gradFill flip="none" rotWithShape="1">
            <a:gsLst>
              <a:gs pos="0">
                <a:schemeClr val="bg1"/>
              </a:gs>
              <a:gs pos="94000">
                <a:srgbClr val="F3ECCD"/>
              </a:gs>
            </a:gsLst>
            <a:path path="rect">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84F3FBFF-496F-15AE-D4FA-D3C4622D8A8E}"/>
              </a:ext>
            </a:extLst>
          </p:cNvPr>
          <p:cNvSpPr>
            <a:spLocks noGrp="1"/>
          </p:cNvSpPr>
          <p:nvPr>
            <p:ph type="title"/>
          </p:nvPr>
        </p:nvSpPr>
        <p:spPr/>
        <p:txBody>
          <a:bodyPr>
            <a:normAutofit/>
          </a:bodyPr>
          <a:lstStyle/>
          <a:p>
            <a:r>
              <a:rPr lang="en-GB" dirty="0"/>
              <a:t>Information for Potential Adherence Club Patients</a:t>
            </a:r>
            <a:endParaRPr lang="en-ZA" sz="2000" dirty="0"/>
          </a:p>
        </p:txBody>
      </p:sp>
      <p:sp>
        <p:nvSpPr>
          <p:cNvPr id="10" name="Content Placeholder 2">
            <a:extLst>
              <a:ext uri="{FF2B5EF4-FFF2-40B4-BE49-F238E27FC236}">
                <a16:creationId xmlns:a16="http://schemas.microsoft.com/office/drawing/2014/main" id="{08DACF99-9B25-6D7A-3CB9-604CAB40D694}"/>
              </a:ext>
            </a:extLst>
          </p:cNvPr>
          <p:cNvSpPr txBox="1">
            <a:spLocks/>
          </p:cNvSpPr>
          <p:nvPr/>
        </p:nvSpPr>
        <p:spPr>
          <a:xfrm>
            <a:off x="10220373" y="2339879"/>
            <a:ext cx="1780049" cy="67131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90000"/>
              </a:lnSpc>
              <a:spcBef>
                <a:spcPts val="1200"/>
              </a:spcBef>
              <a:buNone/>
            </a:pPr>
            <a:r>
              <a:rPr lang="en-GB" sz="1800">
                <a:solidFill>
                  <a:srgbClr val="005D28"/>
                </a:solidFill>
              </a:rPr>
              <a:t>Always celebrate the client achieving a VL &lt; 50 copies/mL</a:t>
            </a:r>
          </a:p>
        </p:txBody>
      </p:sp>
      <p:pic>
        <p:nvPicPr>
          <p:cNvPr id="12" name="Picture 11">
            <a:extLst>
              <a:ext uri="{FF2B5EF4-FFF2-40B4-BE49-F238E27FC236}">
                <a16:creationId xmlns:a16="http://schemas.microsoft.com/office/drawing/2014/main" id="{72519456-EE6A-1CD7-8C6A-2FF95D62C1A5}"/>
              </a:ext>
            </a:extLst>
          </p:cNvPr>
          <p:cNvPicPr>
            <a:picLocks noChangeAspect="1"/>
          </p:cNvPicPr>
          <p:nvPr/>
        </p:nvPicPr>
        <p:blipFill>
          <a:blip r:embed="rId3">
            <a:clrChange>
              <a:clrFrom>
                <a:srgbClr val="F4F4F6"/>
              </a:clrFrom>
              <a:clrTo>
                <a:srgbClr val="F4F4F6">
                  <a:alpha val="0"/>
                </a:srgbClr>
              </a:clrTo>
            </a:clrChange>
            <a:duotone>
              <a:prstClr val="black"/>
              <a:srgbClr val="DDB169">
                <a:tint val="45000"/>
                <a:satMod val="400000"/>
              </a:srgbClr>
            </a:duotone>
          </a:blip>
          <a:srcRect l="9713" t="9643" r="11092" b="19406"/>
          <a:stretch>
            <a:fillRect/>
          </a:stretch>
        </p:blipFill>
        <p:spPr>
          <a:xfrm>
            <a:off x="10774993" y="1459179"/>
            <a:ext cx="1088283" cy="751222"/>
          </a:xfrm>
          <a:prstGeom prst="ellipse">
            <a:avLst/>
          </a:prstGeom>
        </p:spPr>
      </p:pic>
      <p:sp>
        <p:nvSpPr>
          <p:cNvPr id="18" name="Content Placeholder 2">
            <a:extLst>
              <a:ext uri="{FF2B5EF4-FFF2-40B4-BE49-F238E27FC236}">
                <a16:creationId xmlns:a16="http://schemas.microsoft.com/office/drawing/2014/main" id="{2022A968-CEEE-37E0-7CE4-D1B8898D221D}"/>
              </a:ext>
            </a:extLst>
          </p:cNvPr>
          <p:cNvSpPr txBox="1">
            <a:spLocks/>
          </p:cNvSpPr>
          <p:nvPr/>
        </p:nvSpPr>
        <p:spPr>
          <a:xfrm>
            <a:off x="2543166" y="6182023"/>
            <a:ext cx="8355164" cy="274347"/>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None/>
            </a:pPr>
            <a:r>
              <a:rPr lang="en-GB" sz="1600" i="1">
                <a:solidFill>
                  <a:schemeClr val="accent3">
                    <a:lumMod val="75000"/>
                  </a:schemeClr>
                </a:solidFill>
              </a:rPr>
              <a:t>U=U is based on strong scientific evidence from multiple studies over decades of research.</a:t>
            </a:r>
          </a:p>
        </p:txBody>
      </p:sp>
      <p:sp>
        <p:nvSpPr>
          <p:cNvPr id="3" name="Rectangle: Rounded Corners 2">
            <a:extLst>
              <a:ext uri="{FF2B5EF4-FFF2-40B4-BE49-F238E27FC236}">
                <a16:creationId xmlns:a16="http://schemas.microsoft.com/office/drawing/2014/main" id="{FB1BB0F0-6BB3-23DF-801E-402F8FA83D1C}"/>
              </a:ext>
            </a:extLst>
          </p:cNvPr>
          <p:cNvSpPr/>
          <p:nvPr/>
        </p:nvSpPr>
        <p:spPr>
          <a:xfrm>
            <a:off x="992346" y="1366773"/>
            <a:ext cx="8355164" cy="909681"/>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1E6EEDD-8332-7B5C-F461-2A3775BCA57F}"/>
              </a:ext>
            </a:extLst>
          </p:cNvPr>
          <p:cNvSpPr txBox="1"/>
          <p:nvPr/>
        </p:nvSpPr>
        <p:spPr>
          <a:xfrm>
            <a:off x="1221696" y="1488132"/>
            <a:ext cx="7026647" cy="424732"/>
          </a:xfrm>
          <a:prstGeom prst="rect">
            <a:avLst/>
          </a:prstGeom>
          <a:noFill/>
        </p:spPr>
        <p:txBody>
          <a:bodyPr wrap="square">
            <a:spAutoFit/>
          </a:bodyPr>
          <a:lstStyle/>
          <a:p>
            <a:pPr>
              <a:lnSpc>
                <a:spcPct val="90000"/>
              </a:lnSpc>
              <a:spcBef>
                <a:spcPts val="1200"/>
              </a:spcBef>
            </a:pPr>
            <a:r>
              <a:rPr lang="en-ZA" sz="2400" b="1" dirty="0">
                <a:solidFill>
                  <a:schemeClr val="bg1"/>
                </a:solidFill>
                <a:latin typeface="Arial" panose="020B0604020202020204" pitchFamily="34" charset="0"/>
                <a:cs typeface="Arial" panose="020B0604020202020204" pitchFamily="34" charset="0"/>
              </a:rPr>
              <a:t>Undetectable = </a:t>
            </a:r>
            <a:r>
              <a:rPr lang="en-ZA" sz="2400" b="1" dirty="0" err="1">
                <a:solidFill>
                  <a:schemeClr val="bg1"/>
                </a:solidFill>
                <a:latin typeface="Arial" panose="020B0604020202020204" pitchFamily="34" charset="0"/>
                <a:cs typeface="Arial" panose="020B0604020202020204" pitchFamily="34" charset="0"/>
              </a:rPr>
              <a:t>Untransmittable</a:t>
            </a:r>
            <a:endParaRPr lang="en-ZA" sz="24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9AB8427-92FA-DA53-E3E5-896253C78B1F}"/>
              </a:ext>
            </a:extLst>
          </p:cNvPr>
          <p:cNvSpPr txBox="1"/>
          <p:nvPr/>
        </p:nvSpPr>
        <p:spPr>
          <a:xfrm>
            <a:off x="1194184" y="1821279"/>
            <a:ext cx="8355165" cy="400110"/>
          </a:xfrm>
          <a:prstGeom prst="rect">
            <a:avLst/>
          </a:prstGeom>
          <a:noFill/>
        </p:spPr>
        <p:txBody>
          <a:bodyPr wrap="square">
            <a:spAutoFit/>
          </a:bodyPr>
          <a:lstStyle/>
          <a:p>
            <a:r>
              <a:rPr lang="en-GB" sz="2000">
                <a:solidFill>
                  <a:schemeClr val="bg1"/>
                </a:solidFill>
                <a:latin typeface="Arial" panose="020B0604020202020204" pitchFamily="34" charset="0"/>
                <a:cs typeface="Arial" panose="020B0604020202020204" pitchFamily="34" charset="0"/>
              </a:rPr>
              <a:t>An undetectable viral load means zero risk of sexual HIV transmission.</a:t>
            </a:r>
            <a:endParaRPr lang="en-ZA" sz="20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735D41C-1BEF-6DDA-14E3-712014280F00}"/>
              </a:ext>
            </a:extLst>
          </p:cNvPr>
          <p:cNvSpPr txBox="1"/>
          <p:nvPr/>
        </p:nvSpPr>
        <p:spPr>
          <a:xfrm>
            <a:off x="3673605" y="4713726"/>
            <a:ext cx="4158280" cy="590931"/>
          </a:xfrm>
          <a:prstGeom prst="rect">
            <a:avLst/>
          </a:prstGeom>
          <a:noFill/>
        </p:spPr>
        <p:txBody>
          <a:bodyPr wrap="square">
            <a:spAutoFit/>
          </a:bodyPr>
          <a:lstStyle/>
          <a:p>
            <a:pPr algn="r">
              <a:lnSpc>
                <a:spcPct val="90000"/>
              </a:lnSpc>
              <a:spcBef>
                <a:spcPts val="1200"/>
              </a:spcBef>
            </a:pPr>
            <a:r>
              <a:rPr lang="en-GB" dirty="0">
                <a:solidFill>
                  <a:srgbClr val="106736"/>
                </a:solidFill>
                <a:latin typeface="Arial" panose="020B0604020202020204" pitchFamily="34" charset="0"/>
                <a:cs typeface="Arial" panose="020B0604020202020204" pitchFamily="34" charset="0"/>
              </a:rPr>
              <a:t>“An undetectable viral load qualifies you for easier treatment collection.”</a:t>
            </a:r>
          </a:p>
        </p:txBody>
      </p:sp>
      <p:sp>
        <p:nvSpPr>
          <p:cNvPr id="15" name="Content Placeholder 2">
            <a:extLst>
              <a:ext uri="{FF2B5EF4-FFF2-40B4-BE49-F238E27FC236}">
                <a16:creationId xmlns:a16="http://schemas.microsoft.com/office/drawing/2014/main" id="{B21454B0-6912-0B72-16E3-663FF6F90C8C}"/>
              </a:ext>
            </a:extLst>
          </p:cNvPr>
          <p:cNvSpPr txBox="1">
            <a:spLocks/>
          </p:cNvSpPr>
          <p:nvPr/>
        </p:nvSpPr>
        <p:spPr>
          <a:xfrm>
            <a:off x="2642651" y="2124987"/>
            <a:ext cx="7056000" cy="2556000"/>
          </a:xfrm>
          <a:prstGeom prst="rect">
            <a:avLst/>
          </a:prstGeom>
          <a:ln w="28575">
            <a:solidFill>
              <a:srgbClr val="BD862B"/>
            </a:solidFill>
          </a:ln>
        </p:spPr>
        <p:txBody>
          <a:bodyPr lIns="180000" tIns="25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000" indent="-288000">
              <a:lnSpc>
                <a:spcPct val="90000"/>
              </a:lnSpc>
              <a:spcBef>
                <a:spcPts val="1200"/>
              </a:spcBef>
            </a:pPr>
            <a:r>
              <a:rPr lang="en-GB" sz="1800" dirty="0"/>
              <a:t>You are </a:t>
            </a:r>
            <a:r>
              <a:rPr lang="en-GB" sz="1800" b="1" dirty="0">
                <a:solidFill>
                  <a:srgbClr val="005D28"/>
                </a:solidFill>
              </a:rPr>
              <a:t>UNDETECTABLE</a:t>
            </a:r>
            <a:r>
              <a:rPr lang="en-GB" sz="1800" dirty="0"/>
              <a:t> if your Viral load is ≤ 50 copies/ml </a:t>
            </a:r>
          </a:p>
          <a:p>
            <a:pPr marL="288000" indent="-288000">
              <a:lnSpc>
                <a:spcPct val="90000"/>
              </a:lnSpc>
              <a:spcBef>
                <a:spcPts val="1200"/>
              </a:spcBef>
            </a:pPr>
            <a:r>
              <a:rPr lang="en-GB" sz="1800" dirty="0"/>
              <a:t>An </a:t>
            </a:r>
            <a:r>
              <a:rPr lang="en-GB" sz="1800" b="1" dirty="0">
                <a:solidFill>
                  <a:srgbClr val="005D28"/>
                </a:solidFill>
              </a:rPr>
              <a:t>UNDETECTABLE</a:t>
            </a:r>
            <a:r>
              <a:rPr lang="en-GB" sz="1800" dirty="0"/>
              <a:t> viral load is certain if you comply and adhere to your ART</a:t>
            </a:r>
          </a:p>
          <a:p>
            <a:pPr marL="288000" indent="-288000">
              <a:lnSpc>
                <a:spcPct val="90000"/>
              </a:lnSpc>
              <a:spcBef>
                <a:spcPts val="1200"/>
              </a:spcBef>
            </a:pPr>
            <a:r>
              <a:rPr lang="en-GB" sz="1800" dirty="0"/>
              <a:t>You are  </a:t>
            </a:r>
            <a:r>
              <a:rPr lang="en-GB" sz="1800" b="1" dirty="0">
                <a:solidFill>
                  <a:srgbClr val="005D28"/>
                </a:solidFill>
              </a:rPr>
              <a:t>UNTRANSMITTABLE</a:t>
            </a:r>
            <a:r>
              <a:rPr lang="en-GB" sz="1800" dirty="0"/>
              <a:t> when an undetectable viral load prevents the sexual transmission of HIV. </a:t>
            </a:r>
          </a:p>
          <a:p>
            <a:pPr marL="288000" indent="-288000">
              <a:lnSpc>
                <a:spcPct val="90000"/>
              </a:lnSpc>
              <a:spcBef>
                <a:spcPts val="1200"/>
              </a:spcBef>
            </a:pPr>
            <a:r>
              <a:rPr lang="en-GB" sz="1800" dirty="0"/>
              <a:t>You are </a:t>
            </a:r>
            <a:r>
              <a:rPr lang="en-GB" sz="1800" b="1" dirty="0">
                <a:solidFill>
                  <a:srgbClr val="005D28"/>
                </a:solidFill>
              </a:rPr>
              <a:t>UNTRANSMITTABLE</a:t>
            </a:r>
            <a:r>
              <a:rPr lang="en-GB" sz="1800" dirty="0"/>
              <a:t> to sexual partners if you use ART as prevention.</a:t>
            </a:r>
          </a:p>
        </p:txBody>
      </p:sp>
      <p:sp>
        <p:nvSpPr>
          <p:cNvPr id="16" name="TextBox 15">
            <a:extLst>
              <a:ext uri="{FF2B5EF4-FFF2-40B4-BE49-F238E27FC236}">
                <a16:creationId xmlns:a16="http://schemas.microsoft.com/office/drawing/2014/main" id="{B1DAAA98-012F-8212-9225-D1551381A2FD}"/>
              </a:ext>
            </a:extLst>
          </p:cNvPr>
          <p:cNvSpPr txBox="1"/>
          <p:nvPr/>
        </p:nvSpPr>
        <p:spPr>
          <a:xfrm>
            <a:off x="5890845" y="6615967"/>
            <a:ext cx="5195077" cy="246221"/>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Undetectable = </a:t>
            </a:r>
            <a:r>
              <a:rPr lang="en-ZA" sz="1000" err="1">
                <a:solidFill>
                  <a:schemeClr val="bg1">
                    <a:lumMod val="50000"/>
                  </a:schemeClr>
                </a:solidFill>
                <a:latin typeface="Arial" panose="020B0604020202020204" pitchFamily="34" charset="0"/>
                <a:cs typeface="Arial" panose="020B0604020202020204" pitchFamily="34" charset="0"/>
              </a:rPr>
              <a:t>Untransmittable</a:t>
            </a:r>
            <a:r>
              <a:rPr lang="en-ZA" sz="1000">
                <a:solidFill>
                  <a:schemeClr val="bg1">
                    <a:lumMod val="50000"/>
                  </a:schemeClr>
                </a:solidFill>
                <a:latin typeface="Arial" panose="020B0604020202020204" pitchFamily="34" charset="0"/>
                <a:cs typeface="Arial" panose="020B0604020202020204" pitchFamily="34" charset="0"/>
              </a:rPr>
              <a:t> U=U Messaging Toolkit p 10</a:t>
            </a:r>
          </a:p>
        </p:txBody>
      </p:sp>
      <p:pic>
        <p:nvPicPr>
          <p:cNvPr id="6" name="Picture 5">
            <a:extLst>
              <a:ext uri="{FF2B5EF4-FFF2-40B4-BE49-F238E27FC236}">
                <a16:creationId xmlns:a16="http://schemas.microsoft.com/office/drawing/2014/main" id="{527896DD-4EFF-A481-D0C6-FC2203127F60}"/>
              </a:ext>
            </a:extLst>
          </p:cNvPr>
          <p:cNvPicPr>
            <a:picLocks noChangeAspect="1"/>
          </p:cNvPicPr>
          <p:nvPr/>
        </p:nvPicPr>
        <p:blipFill>
          <a:blip r:embed="rId4">
            <a:clrChange>
              <a:clrFrom>
                <a:srgbClr val="F8F2E2"/>
              </a:clrFrom>
              <a:clrTo>
                <a:srgbClr val="F8F2E2">
                  <a:alpha val="0"/>
                </a:srgbClr>
              </a:clrTo>
            </a:clrChange>
          </a:blip>
          <a:stretch>
            <a:fillRect/>
          </a:stretch>
        </p:blipFill>
        <p:spPr>
          <a:xfrm>
            <a:off x="191578" y="2646287"/>
            <a:ext cx="2527567" cy="1633380"/>
          </a:xfrm>
          <a:prstGeom prst="rect">
            <a:avLst/>
          </a:prstGeom>
        </p:spPr>
      </p:pic>
    </p:spTree>
    <p:extLst>
      <p:ext uri="{BB962C8B-B14F-4D97-AF65-F5344CB8AC3E}">
        <p14:creationId xmlns:p14="http://schemas.microsoft.com/office/powerpoint/2010/main" val="3359151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18FF-8586-29CC-1E2C-A03D6BB104D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4385B10-4CE0-7BA7-0D65-12FA79AFC93D}"/>
              </a:ext>
            </a:extLst>
          </p:cNvPr>
          <p:cNvSpPr/>
          <p:nvPr/>
        </p:nvSpPr>
        <p:spPr>
          <a:xfrm>
            <a:off x="598847" y="1519172"/>
            <a:ext cx="5834532" cy="1618620"/>
          </a:xfrm>
          <a:prstGeom prst="rect">
            <a:avLst/>
          </a:prstGeom>
          <a:solidFill>
            <a:schemeClr val="bg1"/>
          </a:solidFill>
          <a:ln w="28575">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lnSpc>
                <a:spcPct val="90000"/>
              </a:lnSpc>
              <a:spcBef>
                <a:spcPts val="6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Duration: 45 minutes to 1.5 hours.</a:t>
            </a:r>
          </a:p>
          <a:p>
            <a:pPr marL="180000" indent="-180000">
              <a:lnSpc>
                <a:spcPct val="90000"/>
              </a:lnSpc>
              <a:spcBef>
                <a:spcPts val="6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Facilitator: supports group engagement, shares information about diseases, treatment and RPCs. </a:t>
            </a:r>
          </a:p>
          <a:p>
            <a:pPr marL="180000" indent="-180000">
              <a:lnSpc>
                <a:spcPct val="90000"/>
              </a:lnSpc>
              <a:spcBef>
                <a:spcPts val="6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Group members:  share experiences and challenges of living with a chronic condition and taking lifelong treatment. </a:t>
            </a:r>
            <a:endParaRPr lang="en-ZA" sz="160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487AF63-B69F-F383-5284-8FC2B7E4DA90}"/>
              </a:ext>
            </a:extLst>
          </p:cNvPr>
          <p:cNvSpPr>
            <a:spLocks noGrp="1"/>
          </p:cNvSpPr>
          <p:nvPr>
            <p:ph type="title"/>
          </p:nvPr>
        </p:nvSpPr>
        <p:spPr/>
        <p:txBody>
          <a:bodyPr/>
          <a:lstStyle/>
          <a:p>
            <a:r>
              <a:rPr lang="en-GB"/>
              <a:t>Information for Potential Adherence Club Patients </a:t>
            </a:r>
            <a:r>
              <a:rPr lang="en-GB" sz="1800"/>
              <a:t>(cont.) </a:t>
            </a:r>
            <a:endParaRPr lang="en-ZA" sz="1800"/>
          </a:p>
        </p:txBody>
      </p:sp>
      <p:sp>
        <p:nvSpPr>
          <p:cNvPr id="7" name="Rectangle: Rounded Corners 6">
            <a:extLst>
              <a:ext uri="{FF2B5EF4-FFF2-40B4-BE49-F238E27FC236}">
                <a16:creationId xmlns:a16="http://schemas.microsoft.com/office/drawing/2014/main" id="{6D418EA3-04BF-9FDF-2FEB-38A49A8E9C00}"/>
              </a:ext>
            </a:extLst>
          </p:cNvPr>
          <p:cNvSpPr/>
          <p:nvPr/>
        </p:nvSpPr>
        <p:spPr>
          <a:xfrm>
            <a:off x="775306" y="1290575"/>
            <a:ext cx="3852000" cy="432000"/>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latin typeface="Arial" panose="020B0604020202020204" pitchFamily="34" charset="0"/>
                <a:cs typeface="Arial" panose="020B0604020202020204" pitchFamily="34" charset="0"/>
              </a:rPr>
              <a:t>Adherence Club Format</a:t>
            </a:r>
          </a:p>
        </p:txBody>
      </p:sp>
      <p:sp>
        <p:nvSpPr>
          <p:cNvPr id="11" name="Rectangle 10">
            <a:extLst>
              <a:ext uri="{FF2B5EF4-FFF2-40B4-BE49-F238E27FC236}">
                <a16:creationId xmlns:a16="http://schemas.microsoft.com/office/drawing/2014/main" id="{3DB7A79B-9133-123B-A283-1604911C8051}"/>
              </a:ext>
            </a:extLst>
          </p:cNvPr>
          <p:cNvSpPr/>
          <p:nvPr/>
        </p:nvSpPr>
        <p:spPr>
          <a:xfrm>
            <a:off x="7285432" y="1459359"/>
            <a:ext cx="4656235" cy="1921421"/>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lnSpc>
                <a:spcPct val="90000"/>
              </a:lnSpc>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10-30 patients per club (&gt; 10 in rural settings, community ACs, &gt;25 urban facility ACs) </a:t>
            </a:r>
          </a:p>
          <a:p>
            <a:pPr marL="180000" indent="-180000">
              <a:lnSpc>
                <a:spcPct val="90000"/>
              </a:lnSpc>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Timing as agreed by members</a:t>
            </a:r>
          </a:p>
          <a:p>
            <a:pPr marL="180000" indent="-180000">
              <a:lnSpc>
                <a:spcPct val="90000"/>
              </a:lnSpc>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Venue as agreed by members </a:t>
            </a:r>
          </a:p>
          <a:p>
            <a:pPr>
              <a:lnSpc>
                <a:spcPct val="90000"/>
              </a:lnSpc>
              <a:spcBef>
                <a:spcPts val="600"/>
              </a:spcBef>
            </a:pPr>
            <a:r>
              <a:rPr lang="en-GB" sz="1600" dirty="0">
                <a:solidFill>
                  <a:schemeClr val="tx1">
                    <a:lumMod val="75000"/>
                    <a:lumOff val="25000"/>
                  </a:schemeClr>
                </a:solidFill>
                <a:latin typeface="Arial" panose="020B0604020202020204" pitchFamily="34" charset="0"/>
                <a:cs typeface="Arial" panose="020B0604020202020204" pitchFamily="34" charset="0"/>
              </a:rPr>
              <a:t>(They can start at the facility and later move to a community-based venue)</a:t>
            </a:r>
            <a:endParaRPr lang="en-ZA"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28B25189-70BF-0196-4853-59BC7108FD43}"/>
              </a:ext>
            </a:extLst>
          </p:cNvPr>
          <p:cNvSpPr/>
          <p:nvPr/>
        </p:nvSpPr>
        <p:spPr>
          <a:xfrm>
            <a:off x="7461891" y="1230763"/>
            <a:ext cx="3852000" cy="432000"/>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solidFill>
                  <a:schemeClr val="bg1"/>
                </a:solidFill>
                <a:latin typeface="Arial" panose="020B0604020202020204" pitchFamily="34" charset="0"/>
                <a:cs typeface="Arial" panose="020B0604020202020204" pitchFamily="34" charset="0"/>
              </a:rPr>
              <a:t>Composition and Venue of Clubs </a:t>
            </a:r>
          </a:p>
        </p:txBody>
      </p:sp>
      <p:sp>
        <p:nvSpPr>
          <p:cNvPr id="9" name="Oval 8">
            <a:extLst>
              <a:ext uri="{FF2B5EF4-FFF2-40B4-BE49-F238E27FC236}">
                <a16:creationId xmlns:a16="http://schemas.microsoft.com/office/drawing/2014/main" id="{8AE38678-AF30-1554-2727-77D0D8FFCBAE}"/>
              </a:ext>
            </a:extLst>
          </p:cNvPr>
          <p:cNvSpPr>
            <a:spLocks noChangeAspect="1"/>
          </p:cNvSpPr>
          <p:nvPr/>
        </p:nvSpPr>
        <p:spPr>
          <a:xfrm>
            <a:off x="150722" y="1140338"/>
            <a:ext cx="720000" cy="720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Slide Number Placeholder 3">
            <a:extLst>
              <a:ext uri="{FF2B5EF4-FFF2-40B4-BE49-F238E27FC236}">
                <a16:creationId xmlns:a16="http://schemas.microsoft.com/office/drawing/2014/main" id="{7A7CEB06-20EA-1F3B-59DD-65A800C77699}"/>
              </a:ext>
            </a:extLst>
          </p:cNvPr>
          <p:cNvSpPr txBox="1">
            <a:spLocks/>
          </p:cNvSpPr>
          <p:nvPr/>
        </p:nvSpPr>
        <p:spPr>
          <a:xfrm>
            <a:off x="9347200" y="6431755"/>
            <a:ext cx="2844800" cy="365125"/>
          </a:xfrm>
          <a:prstGeom prst="rect">
            <a:avLst/>
          </a:prstGeom>
        </p:spPr>
        <p:txBody>
          <a:bodyPr vert="horz" wrap="square" lIns="91440" tIns="45720" rIns="91440" bIns="45720" numCol="1" rtlCol="0" anchor="t" anchorCtr="0" compatLnSpc="1">
            <a:prstTxWarp prst="textNoShape">
              <a:avLst/>
            </a:prstTxWarp>
          </a:bodyPr>
          <a:lstStyle>
            <a:defPPr>
              <a:defRPr lang="en-US"/>
            </a:defPPr>
            <a:lvl1pPr marL="0" algn="r" defTabSz="914400" rtl="0" eaLnBrk="1" latinLnBrk="0" hangingPunct="1">
              <a:defRPr sz="1000" kern="1200">
                <a:solidFill>
                  <a:schemeClr val="bg1">
                    <a:lumMod val="65000"/>
                  </a:schemeClr>
                </a:solidFill>
                <a:latin typeface="Calibr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CC47C4-3C86-4469-BEE5-35560A3665EF}" type="slidenum">
              <a:rPr lang="en-ZA" altLang="en-US" smtClean="0"/>
              <a:pPr/>
              <a:t>34</a:t>
            </a:fld>
            <a:endParaRPr lang="en-ZA" altLang="en-US"/>
          </a:p>
        </p:txBody>
      </p:sp>
      <p:pic>
        <p:nvPicPr>
          <p:cNvPr id="48" name="Graphic 47">
            <a:extLst>
              <a:ext uri="{FF2B5EF4-FFF2-40B4-BE49-F238E27FC236}">
                <a16:creationId xmlns:a16="http://schemas.microsoft.com/office/drawing/2014/main" id="{61DE8DA3-4772-B87F-D0F5-9F13ECA37B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0770" y="1229266"/>
            <a:ext cx="266869" cy="174167"/>
          </a:xfrm>
          <a:prstGeom prst="rect">
            <a:avLst/>
          </a:prstGeom>
        </p:spPr>
      </p:pic>
      <p:pic>
        <p:nvPicPr>
          <p:cNvPr id="50" name="Graphic 49">
            <a:extLst>
              <a:ext uri="{FF2B5EF4-FFF2-40B4-BE49-F238E27FC236}">
                <a16:creationId xmlns:a16="http://schemas.microsoft.com/office/drawing/2014/main" id="{79B75082-EE31-EF0B-2C45-CB3FF4A3EA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8311" y="1463731"/>
            <a:ext cx="341064" cy="246826"/>
          </a:xfrm>
          <a:prstGeom prst="rect">
            <a:avLst/>
          </a:prstGeom>
        </p:spPr>
      </p:pic>
      <p:pic>
        <p:nvPicPr>
          <p:cNvPr id="54" name="Graphic 53">
            <a:extLst>
              <a:ext uri="{FF2B5EF4-FFF2-40B4-BE49-F238E27FC236}">
                <a16:creationId xmlns:a16="http://schemas.microsoft.com/office/drawing/2014/main" id="{CF9AEFCD-A977-F3B4-1935-8C6C8C8A38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0305" y="1417524"/>
            <a:ext cx="361349" cy="273019"/>
          </a:xfrm>
          <a:prstGeom prst="rect">
            <a:avLst/>
          </a:prstGeom>
        </p:spPr>
      </p:pic>
      <p:grpSp>
        <p:nvGrpSpPr>
          <p:cNvPr id="26" name="Group 25">
            <a:extLst>
              <a:ext uri="{FF2B5EF4-FFF2-40B4-BE49-F238E27FC236}">
                <a16:creationId xmlns:a16="http://schemas.microsoft.com/office/drawing/2014/main" id="{E01B02A9-795A-09B8-17DE-B2B910D094D7}"/>
              </a:ext>
            </a:extLst>
          </p:cNvPr>
          <p:cNvGrpSpPr/>
          <p:nvPr/>
        </p:nvGrpSpPr>
        <p:grpSpPr>
          <a:xfrm>
            <a:off x="200590" y="1680619"/>
            <a:ext cx="575033" cy="577544"/>
            <a:chOff x="87900" y="2081348"/>
            <a:chExt cx="575033" cy="577544"/>
          </a:xfrm>
        </p:grpSpPr>
        <p:sp>
          <p:nvSpPr>
            <p:cNvPr id="24" name="Oval 23">
              <a:extLst>
                <a:ext uri="{FF2B5EF4-FFF2-40B4-BE49-F238E27FC236}">
                  <a16:creationId xmlns:a16="http://schemas.microsoft.com/office/drawing/2014/main" id="{C21A2D09-CABA-DED7-6FEE-FFB698059851}"/>
                </a:ext>
              </a:extLst>
            </p:cNvPr>
            <p:cNvSpPr/>
            <p:nvPr/>
          </p:nvSpPr>
          <p:spPr>
            <a:xfrm>
              <a:off x="87900" y="2081348"/>
              <a:ext cx="575033" cy="57503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Graphic 22">
              <a:extLst>
                <a:ext uri="{FF2B5EF4-FFF2-40B4-BE49-F238E27FC236}">
                  <a16:creationId xmlns:a16="http://schemas.microsoft.com/office/drawing/2014/main" id="{B24C75A3-2024-810E-C39F-9478B3DD161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877" y="2099811"/>
              <a:ext cx="559081" cy="559081"/>
            </a:xfrm>
            <a:prstGeom prst="rect">
              <a:avLst/>
            </a:prstGeom>
          </p:spPr>
        </p:pic>
      </p:grpSp>
      <p:grpSp>
        <p:nvGrpSpPr>
          <p:cNvPr id="3" name="Group 2">
            <a:extLst>
              <a:ext uri="{FF2B5EF4-FFF2-40B4-BE49-F238E27FC236}">
                <a16:creationId xmlns:a16="http://schemas.microsoft.com/office/drawing/2014/main" id="{FCD21F81-1AAF-A7E6-D874-66E8312353B9}"/>
              </a:ext>
            </a:extLst>
          </p:cNvPr>
          <p:cNvGrpSpPr/>
          <p:nvPr/>
        </p:nvGrpSpPr>
        <p:grpSpPr>
          <a:xfrm>
            <a:off x="6823500" y="1134400"/>
            <a:ext cx="720000" cy="720000"/>
            <a:chOff x="6028876" y="1326294"/>
            <a:chExt cx="720000" cy="720000"/>
          </a:xfrm>
        </p:grpSpPr>
        <p:sp>
          <p:nvSpPr>
            <p:cNvPr id="29" name="Oval 28">
              <a:extLst>
                <a:ext uri="{FF2B5EF4-FFF2-40B4-BE49-F238E27FC236}">
                  <a16:creationId xmlns:a16="http://schemas.microsoft.com/office/drawing/2014/main" id="{5F31AC49-B818-28A8-3309-6AB94DEB2B0D}"/>
                </a:ext>
              </a:extLst>
            </p:cNvPr>
            <p:cNvSpPr>
              <a:spLocks noChangeAspect="1"/>
            </p:cNvSpPr>
            <p:nvPr/>
          </p:nvSpPr>
          <p:spPr>
            <a:xfrm>
              <a:off x="6028876" y="1326294"/>
              <a:ext cx="720000" cy="720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Graphic 15">
              <a:extLst>
                <a:ext uri="{FF2B5EF4-FFF2-40B4-BE49-F238E27FC236}">
                  <a16:creationId xmlns:a16="http://schemas.microsoft.com/office/drawing/2014/main" id="{16FE3C3E-E63E-96C6-57F8-4919E2CEAD1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55781" y="1377203"/>
              <a:ext cx="342060" cy="293194"/>
            </a:xfrm>
            <a:prstGeom prst="rect">
              <a:avLst/>
            </a:prstGeom>
          </p:spPr>
        </p:pic>
        <p:pic>
          <p:nvPicPr>
            <p:cNvPr id="28" name="Graphic 27">
              <a:extLst>
                <a:ext uri="{FF2B5EF4-FFF2-40B4-BE49-F238E27FC236}">
                  <a16:creationId xmlns:a16="http://schemas.microsoft.com/office/drawing/2014/main" id="{0A718FB0-E543-2BC5-F9E7-C7CA924F9F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90793" y="1652169"/>
              <a:ext cx="341064" cy="246826"/>
            </a:xfrm>
            <a:prstGeom prst="rect">
              <a:avLst/>
            </a:prstGeom>
          </p:spPr>
        </p:pic>
        <p:pic>
          <p:nvPicPr>
            <p:cNvPr id="30" name="Graphic 29">
              <a:extLst>
                <a:ext uri="{FF2B5EF4-FFF2-40B4-BE49-F238E27FC236}">
                  <a16:creationId xmlns:a16="http://schemas.microsoft.com/office/drawing/2014/main" id="{43E57B9A-6C5B-B9C7-CFDA-291F77E7D81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62787" y="1605962"/>
              <a:ext cx="361349" cy="273019"/>
            </a:xfrm>
            <a:prstGeom prst="rect">
              <a:avLst/>
            </a:prstGeom>
          </p:spPr>
        </p:pic>
      </p:grpSp>
      <p:sp>
        <p:nvSpPr>
          <p:cNvPr id="5" name="TextBox 4">
            <a:extLst>
              <a:ext uri="{FF2B5EF4-FFF2-40B4-BE49-F238E27FC236}">
                <a16:creationId xmlns:a16="http://schemas.microsoft.com/office/drawing/2014/main" id="{7805EF9D-D092-5DA6-B7C6-03A67AD013CD}"/>
              </a:ext>
            </a:extLst>
          </p:cNvPr>
          <p:cNvSpPr txBox="1"/>
          <p:nvPr/>
        </p:nvSpPr>
        <p:spPr>
          <a:xfrm>
            <a:off x="5890845" y="6569473"/>
            <a:ext cx="5195077" cy="246221"/>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82 - 83</a:t>
            </a:r>
          </a:p>
        </p:txBody>
      </p:sp>
      <p:sp>
        <p:nvSpPr>
          <p:cNvPr id="33" name="Rectangle 32">
            <a:extLst>
              <a:ext uri="{FF2B5EF4-FFF2-40B4-BE49-F238E27FC236}">
                <a16:creationId xmlns:a16="http://schemas.microsoft.com/office/drawing/2014/main" id="{C8CD11B5-F968-ACF7-BEB6-28D835D6F090}"/>
              </a:ext>
            </a:extLst>
          </p:cNvPr>
          <p:cNvSpPr/>
          <p:nvPr/>
        </p:nvSpPr>
        <p:spPr>
          <a:xfrm>
            <a:off x="508436" y="3734762"/>
            <a:ext cx="6796010" cy="2004599"/>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Patients receive a card with scheduled collection and return dates..</a:t>
            </a:r>
          </a:p>
          <a:p>
            <a:pPr marL="180000" indent="-180000">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Adherence club attendance on the scheduled date is important. </a:t>
            </a:r>
          </a:p>
          <a:p>
            <a:pPr marL="180000" indent="-180000">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If member cannot attend, a nominated buddy may collect their treatment.  </a:t>
            </a:r>
            <a:r>
              <a:rPr lang="en-GB" sz="1600" i="1" dirty="0">
                <a:solidFill>
                  <a:schemeClr val="tx1">
                    <a:lumMod val="75000"/>
                    <a:lumOff val="25000"/>
                  </a:schemeClr>
                </a:solidFill>
                <a:latin typeface="Arial" panose="020B0604020202020204" pitchFamily="34" charset="0"/>
                <a:cs typeface="Arial" panose="020B0604020202020204" pitchFamily="34" charset="0"/>
              </a:rPr>
              <a:t>(Not twice in a row, not a clinical consultation visit)</a:t>
            </a:r>
          </a:p>
          <a:p>
            <a:pPr marL="180000" indent="-180000">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If unable to attend or send someone, the patient has 28 days to collect treatment from the facility.</a:t>
            </a:r>
            <a:endParaRPr lang="en-ZA" sz="1600" dirty="0">
              <a:solidFill>
                <a:schemeClr val="tx1"/>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9B947835-25CC-B151-704D-8B474B544387}"/>
              </a:ext>
            </a:extLst>
          </p:cNvPr>
          <p:cNvSpPr/>
          <p:nvPr/>
        </p:nvSpPr>
        <p:spPr>
          <a:xfrm>
            <a:off x="684896" y="3506162"/>
            <a:ext cx="3600000" cy="432000"/>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latin typeface="Arial" panose="020B0604020202020204" pitchFamily="34" charset="0"/>
                <a:cs typeface="Arial" panose="020B0604020202020204" pitchFamily="34" charset="0"/>
              </a:rPr>
              <a:t>Attendance</a:t>
            </a:r>
          </a:p>
        </p:txBody>
      </p:sp>
      <p:sp>
        <p:nvSpPr>
          <p:cNvPr id="35" name="Oval 34">
            <a:extLst>
              <a:ext uri="{FF2B5EF4-FFF2-40B4-BE49-F238E27FC236}">
                <a16:creationId xmlns:a16="http://schemas.microsoft.com/office/drawing/2014/main" id="{6C5332AC-D6F3-E052-9B87-F33669599923}"/>
              </a:ext>
            </a:extLst>
          </p:cNvPr>
          <p:cNvSpPr>
            <a:spLocks noChangeAspect="1"/>
          </p:cNvSpPr>
          <p:nvPr/>
        </p:nvSpPr>
        <p:spPr>
          <a:xfrm>
            <a:off x="191175" y="3327949"/>
            <a:ext cx="720000" cy="720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6" name="Graphic 35">
            <a:extLst>
              <a:ext uri="{FF2B5EF4-FFF2-40B4-BE49-F238E27FC236}">
                <a16:creationId xmlns:a16="http://schemas.microsoft.com/office/drawing/2014/main" id="{1CE41216-EAA3-5C56-5F08-B2E4897505F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224" y="3438200"/>
            <a:ext cx="429219" cy="438161"/>
          </a:xfrm>
          <a:prstGeom prst="rect">
            <a:avLst/>
          </a:prstGeom>
        </p:spPr>
      </p:pic>
      <p:grpSp>
        <p:nvGrpSpPr>
          <p:cNvPr id="22" name="Group 21">
            <a:extLst>
              <a:ext uri="{FF2B5EF4-FFF2-40B4-BE49-F238E27FC236}">
                <a16:creationId xmlns:a16="http://schemas.microsoft.com/office/drawing/2014/main" id="{5B5050CF-0AE9-213B-6A0E-C077F842B180}"/>
              </a:ext>
            </a:extLst>
          </p:cNvPr>
          <p:cNvGrpSpPr/>
          <p:nvPr/>
        </p:nvGrpSpPr>
        <p:grpSpPr>
          <a:xfrm>
            <a:off x="7646396" y="3502602"/>
            <a:ext cx="4295271" cy="2424541"/>
            <a:chOff x="5154902" y="6928410"/>
            <a:chExt cx="4295271" cy="2424541"/>
          </a:xfrm>
        </p:grpSpPr>
        <p:sp>
          <p:nvSpPr>
            <p:cNvPr id="15" name="Rectangle 14">
              <a:extLst>
                <a:ext uri="{FF2B5EF4-FFF2-40B4-BE49-F238E27FC236}">
                  <a16:creationId xmlns:a16="http://schemas.microsoft.com/office/drawing/2014/main" id="{41FC8228-B980-9E47-FC45-9D718E566B1A}"/>
                </a:ext>
              </a:extLst>
            </p:cNvPr>
            <p:cNvSpPr/>
            <p:nvPr/>
          </p:nvSpPr>
          <p:spPr>
            <a:xfrm>
              <a:off x="5627772" y="7348353"/>
              <a:ext cx="3822401" cy="2004598"/>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spcBef>
                  <a:spcPts val="6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Members need two clinician visits annually: </a:t>
              </a:r>
            </a:p>
            <a:p>
              <a:pPr marL="360000" lvl="1" indent="-216000">
                <a:buFont typeface="+mj-lt"/>
                <a:buAutoNum type="romanLcPeriod"/>
              </a:pPr>
              <a:r>
                <a:rPr lang="en-GB" sz="1600" dirty="0">
                  <a:solidFill>
                    <a:schemeClr val="tx1"/>
                  </a:solidFill>
                  <a:latin typeface="Arial" panose="020B0604020202020204" pitchFamily="34" charset="0"/>
                  <a:cs typeface="Arial" panose="020B0604020202020204" pitchFamily="34" charset="0"/>
                </a:rPr>
                <a:t>comprehensive clinical consultation, scripting, investigations</a:t>
              </a:r>
            </a:p>
            <a:p>
              <a:pPr marL="360000" lvl="1" indent="-216000">
                <a:buFont typeface="+mj-lt"/>
                <a:buAutoNum type="romanLcPeriod"/>
              </a:pPr>
              <a:r>
                <a:rPr lang="en-GB" sz="1600" dirty="0">
                  <a:solidFill>
                    <a:schemeClr val="tx1"/>
                  </a:solidFill>
                  <a:latin typeface="Arial" panose="020B0604020202020204" pitchFamily="34" charset="0"/>
                  <a:cs typeface="Arial" panose="020B0604020202020204" pitchFamily="34" charset="0"/>
                </a:rPr>
                <a:t>prescription renewal and brief checkup.</a:t>
              </a:r>
            </a:p>
          </p:txBody>
        </p:sp>
        <p:sp>
          <p:nvSpPr>
            <p:cNvPr id="18" name="Rectangle: Rounded Corners 17">
              <a:extLst>
                <a:ext uri="{FF2B5EF4-FFF2-40B4-BE49-F238E27FC236}">
                  <a16:creationId xmlns:a16="http://schemas.microsoft.com/office/drawing/2014/main" id="{5F84C52E-E789-2346-973A-B79241FF6422}"/>
                </a:ext>
              </a:extLst>
            </p:cNvPr>
            <p:cNvSpPr/>
            <p:nvPr/>
          </p:nvSpPr>
          <p:spPr>
            <a:xfrm>
              <a:off x="5790584" y="7119754"/>
              <a:ext cx="3600000" cy="432000"/>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latin typeface="Arial" panose="020B0604020202020204" pitchFamily="34" charset="0"/>
                  <a:cs typeface="Arial" panose="020B0604020202020204" pitchFamily="34" charset="0"/>
                </a:rPr>
                <a:t>Clinical Assessment</a:t>
              </a:r>
            </a:p>
          </p:txBody>
        </p:sp>
        <p:pic>
          <p:nvPicPr>
            <p:cNvPr id="20" name="Picture 2">
              <a:extLst>
                <a:ext uri="{FF2B5EF4-FFF2-40B4-BE49-F238E27FC236}">
                  <a16:creationId xmlns:a16="http://schemas.microsoft.com/office/drawing/2014/main" id="{732CBA04-B8CA-A3DA-08AC-55A239A960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4902" y="6928410"/>
              <a:ext cx="730908" cy="72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130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60D8-F775-2797-5F80-E2E6674248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5A27AD-C39C-A1F8-189F-7DB6CEA453D8}"/>
              </a:ext>
            </a:extLst>
          </p:cNvPr>
          <p:cNvSpPr>
            <a:spLocks noGrp="1"/>
          </p:cNvSpPr>
          <p:nvPr>
            <p:ph type="sldNum" sz="quarter" idx="4"/>
          </p:nvPr>
        </p:nvSpPr>
        <p:spPr/>
        <p:txBody>
          <a:bodyPr/>
          <a:lstStyle/>
          <a:p>
            <a:fld id="{C7CC47C4-3C86-4469-BEE5-35560A3665EF}" type="slidenum">
              <a:rPr lang="en-ZA" altLang="en-US" smtClean="0"/>
              <a:pPr/>
              <a:t>35</a:t>
            </a:fld>
            <a:endParaRPr lang="en-ZA" altLang="en-US"/>
          </a:p>
        </p:txBody>
      </p:sp>
      <p:sp>
        <p:nvSpPr>
          <p:cNvPr id="2" name="Title 1">
            <a:extLst>
              <a:ext uri="{FF2B5EF4-FFF2-40B4-BE49-F238E27FC236}">
                <a16:creationId xmlns:a16="http://schemas.microsoft.com/office/drawing/2014/main" id="{7BFE3DA8-4785-6E3E-A112-3C050FEFFE20}"/>
              </a:ext>
            </a:extLst>
          </p:cNvPr>
          <p:cNvSpPr>
            <a:spLocks noGrp="1"/>
          </p:cNvSpPr>
          <p:nvPr>
            <p:ph type="title"/>
          </p:nvPr>
        </p:nvSpPr>
        <p:spPr/>
        <p:txBody>
          <a:bodyPr/>
          <a:lstStyle/>
          <a:p>
            <a:r>
              <a:rPr lang="en-GB"/>
              <a:t>Information for Potential Adherence Club Patients </a:t>
            </a:r>
            <a:r>
              <a:rPr lang="en-GB" sz="1800"/>
              <a:t>(cont.)</a:t>
            </a:r>
            <a:endParaRPr lang="en-ZA"/>
          </a:p>
        </p:txBody>
      </p:sp>
      <p:grpSp>
        <p:nvGrpSpPr>
          <p:cNvPr id="43" name="Group 42">
            <a:extLst>
              <a:ext uri="{FF2B5EF4-FFF2-40B4-BE49-F238E27FC236}">
                <a16:creationId xmlns:a16="http://schemas.microsoft.com/office/drawing/2014/main" id="{80D4141D-0497-78E7-E7B1-CBC27CC6209E}"/>
              </a:ext>
            </a:extLst>
          </p:cNvPr>
          <p:cNvGrpSpPr/>
          <p:nvPr/>
        </p:nvGrpSpPr>
        <p:grpSpPr>
          <a:xfrm>
            <a:off x="191175" y="4177411"/>
            <a:ext cx="4748003" cy="1073687"/>
            <a:chOff x="191175" y="3907416"/>
            <a:chExt cx="4748003" cy="1073687"/>
          </a:xfrm>
        </p:grpSpPr>
        <p:sp>
          <p:nvSpPr>
            <p:cNvPr id="24" name="Rectangle 23">
              <a:extLst>
                <a:ext uri="{FF2B5EF4-FFF2-40B4-BE49-F238E27FC236}">
                  <a16:creationId xmlns:a16="http://schemas.microsoft.com/office/drawing/2014/main" id="{A1C990EA-8D47-CAA6-C81D-3697998C6A9D}"/>
                </a:ext>
              </a:extLst>
            </p:cNvPr>
            <p:cNvSpPr/>
            <p:nvPr/>
          </p:nvSpPr>
          <p:spPr>
            <a:xfrm>
              <a:off x="655178" y="4202887"/>
              <a:ext cx="4284000" cy="778216"/>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spcBef>
                  <a:spcPts val="6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Patients must visit the facility immediately rather than waiting tor the scheduled date.</a:t>
              </a:r>
              <a:endParaRPr lang="en-ZA" sz="1600">
                <a:solidFill>
                  <a:schemeClr val="tx1"/>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2330E715-723D-6A3D-7254-0A5B5814A632}"/>
                </a:ext>
              </a:extLst>
            </p:cNvPr>
            <p:cNvSpPr/>
            <p:nvPr/>
          </p:nvSpPr>
          <p:spPr>
            <a:xfrm>
              <a:off x="728917" y="3974286"/>
              <a:ext cx="3055841" cy="432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a:latin typeface="Arial" panose="020B0604020202020204" pitchFamily="34" charset="0"/>
                  <a:cs typeface="Arial" panose="020B0604020202020204" pitchFamily="34" charset="0"/>
                </a:rPr>
                <a:t>In case of health problems</a:t>
              </a:r>
              <a:endParaRPr lang="en-ZA">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2746CDCB-F970-7259-3A6F-B603D4E17496}"/>
                </a:ext>
              </a:extLst>
            </p:cNvPr>
            <p:cNvGrpSpPr/>
            <p:nvPr/>
          </p:nvGrpSpPr>
          <p:grpSpPr>
            <a:xfrm>
              <a:off x="191175" y="3907416"/>
              <a:ext cx="720000" cy="720000"/>
              <a:chOff x="191175" y="3907416"/>
              <a:chExt cx="720000" cy="720000"/>
            </a:xfrm>
          </p:grpSpPr>
          <p:sp>
            <p:nvSpPr>
              <p:cNvPr id="5" name="Oval 4">
                <a:extLst>
                  <a:ext uri="{FF2B5EF4-FFF2-40B4-BE49-F238E27FC236}">
                    <a16:creationId xmlns:a16="http://schemas.microsoft.com/office/drawing/2014/main" id="{A90F07B4-3C40-69AB-A3E3-11DDC02DF738}"/>
                  </a:ext>
                </a:extLst>
              </p:cNvPr>
              <p:cNvSpPr>
                <a:spLocks noChangeAspect="1"/>
              </p:cNvSpPr>
              <p:nvPr/>
            </p:nvSpPr>
            <p:spPr>
              <a:xfrm>
                <a:off x="191175" y="3907416"/>
                <a:ext cx="720000" cy="720000"/>
              </a:xfrm>
              <a:prstGeom prst="ellipse">
                <a:avLst/>
              </a:prstGeom>
              <a:solidFill>
                <a:schemeClr val="bg1"/>
              </a:solidFill>
              <a:ln w="38100">
                <a:solidFill>
                  <a:srgbClr val="F582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Graphic 27">
                <a:extLst>
                  <a:ext uri="{FF2B5EF4-FFF2-40B4-BE49-F238E27FC236}">
                    <a16:creationId xmlns:a16="http://schemas.microsoft.com/office/drawing/2014/main" id="{301F1085-0BCD-F7FB-9F25-BC8930E8EC0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25152" y="3951891"/>
                <a:ext cx="252045" cy="618443"/>
              </a:xfrm>
              <a:prstGeom prst="rect">
                <a:avLst/>
              </a:prstGeom>
            </p:spPr>
          </p:pic>
        </p:grpSp>
      </p:grpSp>
      <p:grpSp>
        <p:nvGrpSpPr>
          <p:cNvPr id="32" name="Group 31">
            <a:extLst>
              <a:ext uri="{FF2B5EF4-FFF2-40B4-BE49-F238E27FC236}">
                <a16:creationId xmlns:a16="http://schemas.microsoft.com/office/drawing/2014/main" id="{207A62BC-0442-1F21-B7BD-78832330BCF9}"/>
              </a:ext>
            </a:extLst>
          </p:cNvPr>
          <p:cNvGrpSpPr/>
          <p:nvPr/>
        </p:nvGrpSpPr>
        <p:grpSpPr>
          <a:xfrm>
            <a:off x="5149893" y="2417645"/>
            <a:ext cx="6743197" cy="3133705"/>
            <a:chOff x="5149893" y="2345453"/>
            <a:chExt cx="6743197" cy="3133705"/>
          </a:xfrm>
        </p:grpSpPr>
        <p:sp>
          <p:nvSpPr>
            <p:cNvPr id="22" name="Rectangle 21">
              <a:extLst>
                <a:ext uri="{FF2B5EF4-FFF2-40B4-BE49-F238E27FC236}">
                  <a16:creationId xmlns:a16="http://schemas.microsoft.com/office/drawing/2014/main" id="{81E79CD5-4D34-0781-099D-0137AEF30587}"/>
                </a:ext>
              </a:extLst>
            </p:cNvPr>
            <p:cNvSpPr/>
            <p:nvPr/>
          </p:nvSpPr>
          <p:spPr>
            <a:xfrm>
              <a:off x="5611855" y="2739116"/>
              <a:ext cx="6281235" cy="2740042"/>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a:lnSpc>
                  <a:spcPct val="90000"/>
                </a:lnSpc>
                <a:spcBef>
                  <a:spcPts val="300"/>
                </a:spcBef>
              </a:pPr>
              <a:r>
                <a:rPr lang="en-GB" sz="1600" dirty="0">
                  <a:solidFill>
                    <a:schemeClr val="tx1"/>
                  </a:solidFill>
                  <a:latin typeface="Arial" panose="020B0604020202020204" pitchFamily="34" charset="0"/>
                  <a:cs typeface="Arial" panose="020B0604020202020204" pitchFamily="34" charset="0"/>
                </a:rPr>
                <a:t>Patients will leave the club and return to regular facility care if they:</a:t>
              </a:r>
            </a:p>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need more frequent care</a:t>
              </a:r>
            </a:p>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are more than 28 days late for an AC appointment. </a:t>
              </a:r>
            </a:p>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have a VL of 1000 copies/ml or higher</a:t>
              </a:r>
            </a:p>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were diagnosed with TB, opportunistic infections, malnutrition, or uncontrolled/new mental or chronic health conditions </a:t>
              </a:r>
            </a:p>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become pregnant.  She must inform the Club Facilitator and return to the facility for integrated antenatal care.</a:t>
              </a:r>
            </a:p>
            <a:p>
              <a:pPr>
                <a:lnSpc>
                  <a:spcPct val="90000"/>
                </a:lnSpc>
                <a:spcBef>
                  <a:spcPts val="300"/>
                </a:spcBef>
              </a:pPr>
              <a:r>
                <a:rPr lang="en-GB" sz="1600" i="1" dirty="0">
                  <a:solidFill>
                    <a:schemeClr val="tx1">
                      <a:lumMod val="75000"/>
                      <a:lumOff val="25000"/>
                    </a:schemeClr>
                  </a:solidFill>
                  <a:latin typeface="Arial" panose="020B0604020202020204" pitchFamily="34" charset="0"/>
                  <a:cs typeface="Arial" panose="020B0604020202020204" pitchFamily="34" charset="0"/>
                </a:rPr>
                <a:t>Advise patients that returning to regular care ensures more frequent monitoring until they have stabilised.</a:t>
              </a:r>
            </a:p>
          </p:txBody>
        </p:sp>
        <p:sp>
          <p:nvSpPr>
            <p:cNvPr id="23" name="Rectangle: Rounded Corners 22">
              <a:extLst>
                <a:ext uri="{FF2B5EF4-FFF2-40B4-BE49-F238E27FC236}">
                  <a16:creationId xmlns:a16="http://schemas.microsoft.com/office/drawing/2014/main" id="{19E2D951-CC20-CEF9-A394-EA4CD961FC0C}"/>
                </a:ext>
              </a:extLst>
            </p:cNvPr>
            <p:cNvSpPr/>
            <p:nvPr/>
          </p:nvSpPr>
          <p:spPr>
            <a:xfrm>
              <a:off x="5788315" y="2510517"/>
              <a:ext cx="3600000" cy="432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latin typeface="Arial" panose="020B0604020202020204" pitchFamily="34" charset="0"/>
                  <a:cs typeface="Arial" panose="020B0604020202020204" pitchFamily="34" charset="0"/>
                </a:rPr>
                <a:t>Return to Regular Care</a:t>
              </a:r>
            </a:p>
          </p:txBody>
        </p:sp>
        <p:grpSp>
          <p:nvGrpSpPr>
            <p:cNvPr id="31" name="Group 30">
              <a:extLst>
                <a:ext uri="{FF2B5EF4-FFF2-40B4-BE49-F238E27FC236}">
                  <a16:creationId xmlns:a16="http://schemas.microsoft.com/office/drawing/2014/main" id="{9AF1AA24-C871-FFA1-A3EA-845BD75550C9}"/>
                </a:ext>
              </a:extLst>
            </p:cNvPr>
            <p:cNvGrpSpPr/>
            <p:nvPr/>
          </p:nvGrpSpPr>
          <p:grpSpPr>
            <a:xfrm>
              <a:off x="5149893" y="2345453"/>
              <a:ext cx="720000" cy="743879"/>
              <a:chOff x="5634038" y="2462028"/>
              <a:chExt cx="720000" cy="743879"/>
            </a:xfrm>
          </p:grpSpPr>
          <p:sp>
            <p:nvSpPr>
              <p:cNvPr id="9" name="Oval 8">
                <a:extLst>
                  <a:ext uri="{FF2B5EF4-FFF2-40B4-BE49-F238E27FC236}">
                    <a16:creationId xmlns:a16="http://schemas.microsoft.com/office/drawing/2014/main" id="{4C5A1EE9-F8D7-9245-5E9D-0FC3727EE065}"/>
                  </a:ext>
                </a:extLst>
              </p:cNvPr>
              <p:cNvSpPr>
                <a:spLocks noChangeAspect="1"/>
              </p:cNvSpPr>
              <p:nvPr/>
            </p:nvSpPr>
            <p:spPr>
              <a:xfrm>
                <a:off x="5634038" y="2485907"/>
                <a:ext cx="720000" cy="720000"/>
              </a:xfrm>
              <a:prstGeom prst="ellipse">
                <a:avLst/>
              </a:prstGeom>
              <a:solidFill>
                <a:schemeClr val="bg1"/>
              </a:solidFill>
              <a:ln w="38100">
                <a:solidFill>
                  <a:srgbClr val="F582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4" name="Graphic 13">
                <a:extLst>
                  <a:ext uri="{FF2B5EF4-FFF2-40B4-BE49-F238E27FC236}">
                    <a16:creationId xmlns:a16="http://schemas.microsoft.com/office/drawing/2014/main" id="{BCAEA518-049D-9C96-CE63-E5EC3EDE1A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43334" y="2684902"/>
                <a:ext cx="336860" cy="343877"/>
              </a:xfrm>
              <a:prstGeom prst="rect">
                <a:avLst/>
              </a:prstGeom>
            </p:spPr>
          </p:pic>
          <p:sp>
            <p:nvSpPr>
              <p:cNvPr id="17" name="TextBox 16">
                <a:extLst>
                  <a:ext uri="{FF2B5EF4-FFF2-40B4-BE49-F238E27FC236}">
                    <a16:creationId xmlns:a16="http://schemas.microsoft.com/office/drawing/2014/main" id="{6A42C93F-5DAA-E737-C3F3-F2EFA97E0EEE}"/>
                  </a:ext>
                </a:extLst>
              </p:cNvPr>
              <p:cNvSpPr txBox="1"/>
              <p:nvPr/>
            </p:nvSpPr>
            <p:spPr>
              <a:xfrm>
                <a:off x="5970459" y="2462028"/>
                <a:ext cx="327334" cy="461665"/>
              </a:xfrm>
              <a:prstGeom prst="rect">
                <a:avLst/>
              </a:prstGeom>
              <a:noFill/>
            </p:spPr>
            <p:txBody>
              <a:bodyPr wrap="none" rtlCol="0">
                <a:spAutoFit/>
              </a:bodyPr>
              <a:lstStyle/>
              <a:p>
                <a:r>
                  <a:rPr lang="en-ZA" sz="2400" b="1">
                    <a:solidFill>
                      <a:srgbClr val="FF0000"/>
                    </a:solidFill>
                  </a:rPr>
                  <a:t>?</a:t>
                </a:r>
              </a:p>
            </p:txBody>
          </p:sp>
          <p:pic>
            <p:nvPicPr>
              <p:cNvPr id="26" name="Graphic 25">
                <a:extLst>
                  <a:ext uri="{FF2B5EF4-FFF2-40B4-BE49-F238E27FC236}">
                    <a16:creationId xmlns:a16="http://schemas.microsoft.com/office/drawing/2014/main" id="{F0F6EE06-084E-5DFA-1734-9FEC91225D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55869" y="2590993"/>
                <a:ext cx="202407" cy="530802"/>
              </a:xfrm>
              <a:prstGeom prst="rect">
                <a:avLst/>
              </a:prstGeom>
            </p:spPr>
          </p:pic>
        </p:grpSp>
      </p:grpSp>
      <p:sp>
        <p:nvSpPr>
          <p:cNvPr id="7" name="TextBox 6">
            <a:extLst>
              <a:ext uri="{FF2B5EF4-FFF2-40B4-BE49-F238E27FC236}">
                <a16:creationId xmlns:a16="http://schemas.microsoft.com/office/drawing/2014/main" id="{9AD4D2A4-03C9-2C1E-7782-0EF2B5FBC17C}"/>
              </a:ext>
            </a:extLst>
          </p:cNvPr>
          <p:cNvSpPr txBox="1"/>
          <p:nvPr/>
        </p:nvSpPr>
        <p:spPr>
          <a:xfrm>
            <a:off x="6627042" y="6604982"/>
            <a:ext cx="5098539"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82 - 84</a:t>
            </a:r>
          </a:p>
        </p:txBody>
      </p:sp>
      <p:sp>
        <p:nvSpPr>
          <p:cNvPr id="10" name="Rectangle 9">
            <a:extLst>
              <a:ext uri="{FF2B5EF4-FFF2-40B4-BE49-F238E27FC236}">
                <a16:creationId xmlns:a16="http://schemas.microsoft.com/office/drawing/2014/main" id="{74DF4B87-657D-2CCC-3E27-5F9403BEF33C}"/>
              </a:ext>
            </a:extLst>
          </p:cNvPr>
          <p:cNvSpPr/>
          <p:nvPr/>
        </p:nvSpPr>
        <p:spPr>
          <a:xfrm>
            <a:off x="625232" y="1514228"/>
            <a:ext cx="4437420" cy="2529545"/>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lnSpc>
                <a:spcPct val="90000"/>
              </a:lnSpc>
              <a:spcBef>
                <a:spcPts val="3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Long-acting reversible contraception </a:t>
            </a:r>
            <a:r>
              <a:rPr lang="en-GB" sz="1600">
                <a:solidFill>
                  <a:schemeClr val="tx1"/>
                </a:solidFill>
                <a:latin typeface="Wingdings" panose="05000000000000000000" pitchFamily="2" charset="2"/>
                <a:cs typeface="Arial" panose="020B0604020202020204" pitchFamily="34" charset="0"/>
              </a:rPr>
              <a:t>è</a:t>
            </a:r>
            <a:br>
              <a:rPr lang="en-GB" sz="1600">
                <a:solidFill>
                  <a:schemeClr val="tx1"/>
                </a:solidFill>
                <a:latin typeface="Arial" panose="020B0604020202020204" pitchFamily="34" charset="0"/>
                <a:cs typeface="Arial" panose="020B0604020202020204" pitchFamily="34" charset="0"/>
              </a:rPr>
            </a:br>
            <a:r>
              <a:rPr lang="en-GB" sz="1600">
                <a:solidFill>
                  <a:schemeClr val="tx1"/>
                </a:solidFill>
                <a:latin typeface="Arial" panose="020B0604020202020204" pitchFamily="34" charset="0"/>
                <a:cs typeface="Arial" panose="020B0604020202020204" pitchFamily="34" charset="0"/>
              </a:rPr>
              <a:t>no impact on facility visits or AC location.</a:t>
            </a:r>
          </a:p>
          <a:p>
            <a:pPr marL="180000" indent="-180000">
              <a:lnSpc>
                <a:spcPct val="90000"/>
              </a:lnSpc>
              <a:spcBef>
                <a:spcPts val="3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Oral or self-injectable </a:t>
            </a:r>
            <a:r>
              <a:rPr lang="en-GB" sz="1600">
                <a:solidFill>
                  <a:schemeClr val="tx1"/>
                </a:solidFill>
                <a:latin typeface="Wingdings" panose="05000000000000000000" pitchFamily="2" charset="2"/>
                <a:cs typeface="Arial" panose="020B0604020202020204" pitchFamily="34" charset="0"/>
              </a:rPr>
              <a:t>è</a:t>
            </a:r>
            <a:r>
              <a:rPr lang="en-GB" sz="1600">
                <a:solidFill>
                  <a:schemeClr val="tx1"/>
                </a:solidFill>
                <a:latin typeface="Arial" panose="020B0604020202020204" pitchFamily="34" charset="0"/>
                <a:cs typeface="Arial" panose="020B0604020202020204" pitchFamily="34" charset="0"/>
              </a:rPr>
              <a:t>  receive a 6-month supply or 3-month + refill at the AC.</a:t>
            </a:r>
          </a:p>
          <a:p>
            <a:pPr marL="180000" indent="-180000">
              <a:lnSpc>
                <a:spcPct val="90000"/>
              </a:lnSpc>
              <a:spcBef>
                <a:spcPts val="300"/>
              </a:spcBef>
              <a:buFont typeface="Arial" panose="020B0604020202020204" pitchFamily="34" charset="0"/>
              <a:buChar char="•"/>
            </a:pPr>
            <a:r>
              <a:rPr lang="en-GB" sz="1600">
                <a:solidFill>
                  <a:srgbClr val="106736"/>
                </a:solidFill>
                <a:latin typeface="Arial" panose="020B0604020202020204" pitchFamily="34" charset="0"/>
                <a:cs typeface="Arial" panose="020B0604020202020204" pitchFamily="34" charset="0"/>
              </a:rPr>
              <a:t>Short-acting IM </a:t>
            </a:r>
            <a:r>
              <a:rPr lang="en-GB" sz="1600">
                <a:solidFill>
                  <a:srgbClr val="106736"/>
                </a:solidFill>
                <a:latin typeface="Wingdings" panose="05000000000000000000" pitchFamily="2" charset="2"/>
                <a:cs typeface="Arial" panose="020B0604020202020204" pitchFamily="34" charset="0"/>
              </a:rPr>
              <a:t>è</a:t>
            </a:r>
            <a:r>
              <a:rPr lang="en-GB" sz="1600">
                <a:solidFill>
                  <a:srgbClr val="106736"/>
                </a:solidFill>
                <a:latin typeface="Arial" panose="020B0604020202020204" pitchFamily="34" charset="0"/>
                <a:cs typeface="Arial" panose="020B0604020202020204" pitchFamily="34" charset="0"/>
              </a:rPr>
              <a:t> patient needs 2-4 additional facility visits per year.</a:t>
            </a:r>
          </a:p>
          <a:p>
            <a:pPr marL="637200" lvl="1" indent="-180000">
              <a:lnSpc>
                <a:spcPct val="90000"/>
              </a:lnSpc>
              <a:spcBef>
                <a:spcPts val="300"/>
              </a:spcBef>
              <a:buFont typeface="Arial" panose="020B0604020202020204" pitchFamily="34" charset="0"/>
              <a:buChar char="•"/>
            </a:pPr>
            <a:r>
              <a:rPr lang="en-GB" sz="1600">
                <a:solidFill>
                  <a:srgbClr val="106736"/>
                </a:solidFill>
                <a:latin typeface="Arial" panose="020B0604020202020204" pitchFamily="34" charset="0"/>
                <a:cs typeface="Arial" panose="020B0604020202020204" pitchFamily="34" charset="0"/>
              </a:rPr>
              <a:t>Depo-Provera: 2 additional visits</a:t>
            </a:r>
          </a:p>
          <a:p>
            <a:pPr marL="637200" lvl="1" indent="-180000">
              <a:lnSpc>
                <a:spcPct val="90000"/>
              </a:lnSpc>
              <a:spcBef>
                <a:spcPts val="300"/>
              </a:spcBef>
              <a:buFont typeface="Arial" panose="020B0604020202020204" pitchFamily="34" charset="0"/>
              <a:buChar char="•"/>
            </a:pPr>
            <a:r>
              <a:rPr lang="en-GB" sz="1600">
                <a:solidFill>
                  <a:srgbClr val="106736"/>
                </a:solidFill>
                <a:latin typeface="Arial" panose="020B0604020202020204" pitchFamily="34" charset="0"/>
                <a:cs typeface="Arial" panose="020B0604020202020204" pitchFamily="34" charset="0"/>
              </a:rPr>
              <a:t>NET-EN: 4 additional visits</a:t>
            </a:r>
          </a:p>
          <a:p>
            <a:pPr>
              <a:lnSpc>
                <a:spcPct val="90000"/>
              </a:lnSpc>
              <a:spcBef>
                <a:spcPts val="300"/>
              </a:spcBef>
            </a:pPr>
            <a:r>
              <a:rPr lang="en-GB" sz="1600" i="1">
                <a:solidFill>
                  <a:srgbClr val="106736"/>
                </a:solidFill>
                <a:latin typeface="Arial" panose="020B0604020202020204" pitchFamily="34" charset="0"/>
                <a:cs typeface="Arial" panose="020B0604020202020204" pitchFamily="34" charset="0"/>
              </a:rPr>
              <a:t>    </a:t>
            </a:r>
            <a:r>
              <a:rPr lang="en-GB" sz="1400" i="1">
                <a:solidFill>
                  <a:srgbClr val="106736"/>
                </a:solidFill>
                <a:latin typeface="Arial" panose="020B0604020202020204" pitchFamily="34" charset="0"/>
                <a:cs typeface="Arial" panose="020B0604020202020204" pitchFamily="34" charset="0"/>
              </a:rPr>
              <a:t>(may prefer facility-based AC or FAC-PUP)</a:t>
            </a:r>
            <a:endParaRPr lang="en-ZA" sz="1600" i="1">
              <a:solidFill>
                <a:srgbClr val="106736"/>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16F4FD4-3125-9628-5431-764A4107F556}"/>
              </a:ext>
            </a:extLst>
          </p:cNvPr>
          <p:cNvSpPr/>
          <p:nvPr/>
        </p:nvSpPr>
        <p:spPr>
          <a:xfrm>
            <a:off x="801693" y="1285629"/>
            <a:ext cx="3852000" cy="432000"/>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solidFill>
                  <a:schemeClr val="bg1"/>
                </a:solidFill>
                <a:latin typeface="Arial" panose="020B0604020202020204" pitchFamily="34" charset="0"/>
                <a:cs typeface="Arial" panose="020B0604020202020204" pitchFamily="34" charset="0"/>
              </a:rPr>
              <a:t>Women on Contraceptives</a:t>
            </a:r>
          </a:p>
        </p:txBody>
      </p:sp>
      <p:grpSp>
        <p:nvGrpSpPr>
          <p:cNvPr id="13" name="Group 12">
            <a:extLst>
              <a:ext uri="{FF2B5EF4-FFF2-40B4-BE49-F238E27FC236}">
                <a16:creationId xmlns:a16="http://schemas.microsoft.com/office/drawing/2014/main" id="{59FDF0FD-4C03-B8DC-D1F0-7A6C3D256283}"/>
              </a:ext>
            </a:extLst>
          </p:cNvPr>
          <p:cNvGrpSpPr/>
          <p:nvPr/>
        </p:nvGrpSpPr>
        <p:grpSpPr>
          <a:xfrm>
            <a:off x="191175" y="1114431"/>
            <a:ext cx="720000" cy="720000"/>
            <a:chOff x="5456788" y="3877782"/>
            <a:chExt cx="720000" cy="720000"/>
          </a:xfrm>
        </p:grpSpPr>
        <p:sp>
          <p:nvSpPr>
            <p:cNvPr id="18" name="Oval 17">
              <a:extLst>
                <a:ext uri="{FF2B5EF4-FFF2-40B4-BE49-F238E27FC236}">
                  <a16:creationId xmlns:a16="http://schemas.microsoft.com/office/drawing/2014/main" id="{34E6A95C-588B-AABB-8B3A-D6DCE3551F18}"/>
                </a:ext>
              </a:extLst>
            </p:cNvPr>
            <p:cNvSpPr>
              <a:spLocks noChangeAspect="1"/>
            </p:cNvSpPr>
            <p:nvPr/>
          </p:nvSpPr>
          <p:spPr>
            <a:xfrm>
              <a:off x="5456788" y="3877782"/>
              <a:ext cx="720000" cy="720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Graphic 28">
              <a:extLst>
                <a:ext uri="{FF2B5EF4-FFF2-40B4-BE49-F238E27FC236}">
                  <a16:creationId xmlns:a16="http://schemas.microsoft.com/office/drawing/2014/main" id="{0836FAA6-46E5-551E-EABF-F787C00531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94685" y="4017053"/>
              <a:ext cx="441458" cy="441458"/>
            </a:xfrm>
            <a:prstGeom prst="rect">
              <a:avLst/>
            </a:prstGeom>
          </p:spPr>
        </p:pic>
      </p:grpSp>
      <p:grpSp>
        <p:nvGrpSpPr>
          <p:cNvPr id="16" name="Group 15">
            <a:extLst>
              <a:ext uri="{FF2B5EF4-FFF2-40B4-BE49-F238E27FC236}">
                <a16:creationId xmlns:a16="http://schemas.microsoft.com/office/drawing/2014/main" id="{18203D27-4A05-F0F1-580D-5DF971C159BE}"/>
              </a:ext>
            </a:extLst>
          </p:cNvPr>
          <p:cNvGrpSpPr/>
          <p:nvPr/>
        </p:nvGrpSpPr>
        <p:grpSpPr>
          <a:xfrm>
            <a:off x="681911" y="5368391"/>
            <a:ext cx="10211141" cy="1220335"/>
            <a:chOff x="2474621" y="5368391"/>
            <a:chExt cx="10211141" cy="1220335"/>
          </a:xfrm>
        </p:grpSpPr>
        <p:sp>
          <p:nvSpPr>
            <p:cNvPr id="33" name="Rectangle 32">
              <a:extLst>
                <a:ext uri="{FF2B5EF4-FFF2-40B4-BE49-F238E27FC236}">
                  <a16:creationId xmlns:a16="http://schemas.microsoft.com/office/drawing/2014/main" id="{F9D00BE6-45A8-AC77-0BF2-579A53268199}"/>
                </a:ext>
              </a:extLst>
            </p:cNvPr>
            <p:cNvSpPr/>
            <p:nvPr/>
          </p:nvSpPr>
          <p:spPr>
            <a:xfrm>
              <a:off x="2938623" y="5663862"/>
              <a:ext cx="9747139" cy="890323"/>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lnSpc>
                  <a:spcPct val="90000"/>
                </a:lnSpc>
                <a:spcBef>
                  <a:spcPts val="300"/>
                </a:spcBef>
                <a:buFont typeface="Arial" panose="020B0604020202020204" pitchFamily="34" charset="0"/>
                <a:buChar char="•"/>
              </a:pPr>
              <a:endParaRPr lang="en-GB"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45A76ED0-1149-2857-E920-22177889A2A3}"/>
                </a:ext>
              </a:extLst>
            </p:cNvPr>
            <p:cNvSpPr/>
            <p:nvPr/>
          </p:nvSpPr>
          <p:spPr>
            <a:xfrm>
              <a:off x="3012363" y="5435261"/>
              <a:ext cx="3168268" cy="432000"/>
            </a:xfrm>
            <a:prstGeom prst="roundRect">
              <a:avLst/>
            </a:prstGeom>
            <a:solidFill>
              <a:srgbClr val="008E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latin typeface="Arial" panose="020B0604020202020204" pitchFamily="34" charset="0"/>
                  <a:cs typeface="Arial" panose="020B0604020202020204" pitchFamily="34" charset="0"/>
                </a:rPr>
                <a:t>   Leaving the Club</a:t>
              </a:r>
              <a:endParaRPr lang="en-ZA">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17EC2EF7-5533-FF9F-A53D-9843848CB803}"/>
                </a:ext>
              </a:extLst>
            </p:cNvPr>
            <p:cNvSpPr/>
            <p:nvPr/>
          </p:nvSpPr>
          <p:spPr>
            <a:xfrm>
              <a:off x="3091658" y="6020437"/>
              <a:ext cx="2507227" cy="568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nSpc>
                  <a:spcPct val="90000"/>
                </a:lnSpc>
                <a:spcBef>
                  <a:spcPts val="300"/>
                </a:spcBef>
              </a:pPr>
              <a:r>
                <a:rPr lang="en-GB" sz="1600">
                  <a:solidFill>
                    <a:schemeClr val="tx1"/>
                  </a:solidFill>
                  <a:latin typeface="Arial" panose="020B0604020202020204" pitchFamily="34" charset="0"/>
                  <a:cs typeface="Arial" panose="020B0604020202020204" pitchFamily="34" charset="0"/>
                </a:rPr>
                <a:t>You can choose to leave the Adherence Club if you:</a:t>
              </a:r>
            </a:p>
          </p:txBody>
        </p:sp>
        <p:sp>
          <p:nvSpPr>
            <p:cNvPr id="39" name="Rectangle 38">
              <a:extLst>
                <a:ext uri="{FF2B5EF4-FFF2-40B4-BE49-F238E27FC236}">
                  <a16:creationId xmlns:a16="http://schemas.microsoft.com/office/drawing/2014/main" id="{7AEA22FF-9E81-1D32-C383-5FD87F991FF8}"/>
                </a:ext>
              </a:extLst>
            </p:cNvPr>
            <p:cNvSpPr/>
            <p:nvPr/>
          </p:nvSpPr>
          <p:spPr>
            <a:xfrm>
              <a:off x="5840368" y="6020437"/>
              <a:ext cx="4804772" cy="568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prefer a pick-up point and still have VL&lt;50</a:t>
              </a:r>
            </a:p>
            <a:p>
              <a:pPr marL="180000" indent="-180000">
                <a:lnSpc>
                  <a:spcPct val="90000"/>
                </a:lnSpc>
                <a:spcBef>
                  <a:spcPts val="300"/>
                </a:spcBef>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qualify for 6MMD: 12 months on ART, 2 VLs &lt; 50</a:t>
              </a:r>
              <a:endParaRPr lang="en-ZA" sz="1600" dirty="0">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6A8A0E6-ABC7-9EE3-A23E-E2CB7BF55BCF}"/>
                </a:ext>
              </a:extLst>
            </p:cNvPr>
            <p:cNvGrpSpPr/>
            <p:nvPr/>
          </p:nvGrpSpPr>
          <p:grpSpPr>
            <a:xfrm>
              <a:off x="2474621" y="5368391"/>
              <a:ext cx="720000" cy="720000"/>
              <a:chOff x="2474621" y="5368391"/>
              <a:chExt cx="720000" cy="720000"/>
            </a:xfrm>
          </p:grpSpPr>
          <p:sp>
            <p:nvSpPr>
              <p:cNvPr id="35" name="Oval 34">
                <a:extLst>
                  <a:ext uri="{FF2B5EF4-FFF2-40B4-BE49-F238E27FC236}">
                    <a16:creationId xmlns:a16="http://schemas.microsoft.com/office/drawing/2014/main" id="{5B993417-1360-32EB-D0F5-3D665D7A9592}"/>
                  </a:ext>
                </a:extLst>
              </p:cNvPr>
              <p:cNvSpPr>
                <a:spLocks noChangeAspect="1"/>
              </p:cNvSpPr>
              <p:nvPr/>
            </p:nvSpPr>
            <p:spPr>
              <a:xfrm>
                <a:off x="2474621" y="5368391"/>
                <a:ext cx="720000" cy="720000"/>
              </a:xfrm>
              <a:prstGeom prst="ellipse">
                <a:avLst/>
              </a:prstGeom>
              <a:solidFill>
                <a:schemeClr val="bg1"/>
              </a:solidFill>
              <a:ln w="38100">
                <a:solidFill>
                  <a:srgbClr val="008E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0" name="Picture 39">
                <a:extLst>
                  <a:ext uri="{FF2B5EF4-FFF2-40B4-BE49-F238E27FC236}">
                    <a16:creationId xmlns:a16="http://schemas.microsoft.com/office/drawing/2014/main" id="{578B02D9-FCF7-4D02-02E2-713598E7FDB9}"/>
                  </a:ext>
                </a:extLst>
              </p:cNvPr>
              <p:cNvPicPr>
                <a:picLocks noChangeAspect="1"/>
              </p:cNvPicPr>
              <p:nvPr/>
            </p:nvPicPr>
            <p:blipFill>
              <a:blip r:embed="rId6"/>
              <a:srcRect l="1836" b="7390"/>
              <a:stretch>
                <a:fillRect/>
              </a:stretch>
            </p:blipFill>
            <p:spPr>
              <a:xfrm>
                <a:off x="2552423" y="5464022"/>
                <a:ext cx="358729" cy="360000"/>
              </a:xfrm>
              <a:prstGeom prst="ellipse">
                <a:avLst/>
              </a:prstGeom>
            </p:spPr>
          </p:pic>
          <p:pic>
            <p:nvPicPr>
              <p:cNvPr id="41" name="Picture 40">
                <a:extLst>
                  <a:ext uri="{FF2B5EF4-FFF2-40B4-BE49-F238E27FC236}">
                    <a16:creationId xmlns:a16="http://schemas.microsoft.com/office/drawing/2014/main" id="{DBA1A921-BE86-9A20-E3E5-634773B64393}"/>
                  </a:ext>
                </a:extLst>
              </p:cNvPr>
              <p:cNvPicPr>
                <a:picLocks noChangeAspect="1"/>
              </p:cNvPicPr>
              <p:nvPr/>
            </p:nvPicPr>
            <p:blipFill>
              <a:blip r:embed="rId7" cstate="print">
                <a:extLst>
                  <a:ext uri="{28A0092B-C50C-407E-A947-70E740481C1C}">
                    <a14:useLocalDpi xmlns:a14="http://schemas.microsoft.com/office/drawing/2010/main" val="0"/>
                  </a:ext>
                </a:extLst>
              </a:blip>
              <a:srcRect l="2076" b="1474"/>
              <a:stretch>
                <a:fillRect/>
              </a:stretch>
            </p:blipFill>
            <p:spPr>
              <a:xfrm>
                <a:off x="2791363" y="5522957"/>
                <a:ext cx="358729" cy="360000"/>
              </a:xfrm>
              <a:prstGeom prst="ellipse">
                <a:avLst/>
              </a:prstGeom>
            </p:spPr>
          </p:pic>
          <p:pic>
            <p:nvPicPr>
              <p:cNvPr id="42" name="Picture 41">
                <a:extLst>
                  <a:ext uri="{FF2B5EF4-FFF2-40B4-BE49-F238E27FC236}">
                    <a16:creationId xmlns:a16="http://schemas.microsoft.com/office/drawing/2014/main" id="{8249E263-8893-B5CE-E85D-0734083BB68A}"/>
                  </a:ext>
                </a:extLst>
              </p:cNvPr>
              <p:cNvPicPr>
                <a:picLocks noChangeAspect="1"/>
              </p:cNvPicPr>
              <p:nvPr/>
            </p:nvPicPr>
            <p:blipFill>
              <a:blip r:embed="rId8"/>
              <a:srcRect l="3205" t="277" r="663" b="2426"/>
              <a:stretch>
                <a:fillRect/>
              </a:stretch>
            </p:blipFill>
            <p:spPr>
              <a:xfrm>
                <a:off x="2626939" y="5696999"/>
                <a:ext cx="360846" cy="360000"/>
              </a:xfrm>
              <a:prstGeom prst="ellipse">
                <a:avLst/>
              </a:prstGeom>
            </p:spPr>
          </p:pic>
        </p:grpSp>
        <p:sp>
          <p:nvSpPr>
            <p:cNvPr id="36" name="Rectangle 35">
              <a:extLst>
                <a:ext uri="{FF2B5EF4-FFF2-40B4-BE49-F238E27FC236}">
                  <a16:creationId xmlns:a16="http://schemas.microsoft.com/office/drawing/2014/main" id="{93D61371-95B1-63D7-75B1-9CF25B5B845E}"/>
                </a:ext>
              </a:extLst>
            </p:cNvPr>
            <p:cNvSpPr/>
            <p:nvPr/>
          </p:nvSpPr>
          <p:spPr>
            <a:xfrm>
              <a:off x="10716555" y="5895726"/>
              <a:ext cx="1856450" cy="5682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nSpc>
                  <a:spcPct val="90000"/>
                </a:lnSpc>
                <a:spcBef>
                  <a:spcPts val="300"/>
                </a:spcBef>
              </a:pPr>
              <a:r>
                <a:rPr lang="en-GB" sz="1400" i="1">
                  <a:solidFill>
                    <a:schemeClr val="bg2">
                      <a:lumMod val="50000"/>
                    </a:schemeClr>
                  </a:solidFill>
                  <a:latin typeface="Arial" panose="020B0604020202020204" pitchFamily="34" charset="0"/>
                  <a:cs typeface="Arial" panose="020B0604020202020204" pitchFamily="34" charset="0"/>
                </a:rPr>
                <a:t>Discuss with clinician at the comprehensive clinical consultation</a:t>
              </a:r>
              <a:endParaRPr lang="en-ZA" sz="1400" i="1">
                <a:solidFill>
                  <a:schemeClr val="bg2">
                    <a:lumMod val="50000"/>
                  </a:schemeClr>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4751DAB9-9B51-D6BB-34C6-F4AB0AD99739}"/>
              </a:ext>
            </a:extLst>
          </p:cNvPr>
          <p:cNvGrpSpPr/>
          <p:nvPr/>
        </p:nvGrpSpPr>
        <p:grpSpPr>
          <a:xfrm>
            <a:off x="5141536" y="1118943"/>
            <a:ext cx="7058058" cy="1217830"/>
            <a:chOff x="8662808" y="3836267"/>
            <a:chExt cx="7058058" cy="1217830"/>
          </a:xfrm>
        </p:grpSpPr>
        <p:sp>
          <p:nvSpPr>
            <p:cNvPr id="6" name="Rectangle 5">
              <a:extLst>
                <a:ext uri="{FF2B5EF4-FFF2-40B4-BE49-F238E27FC236}">
                  <a16:creationId xmlns:a16="http://schemas.microsoft.com/office/drawing/2014/main" id="{D942EFAC-EDB5-DD2A-4076-4AF37EA108A8}"/>
                </a:ext>
              </a:extLst>
            </p:cNvPr>
            <p:cNvSpPr/>
            <p:nvPr/>
          </p:nvSpPr>
          <p:spPr>
            <a:xfrm>
              <a:off x="9096866" y="4263361"/>
              <a:ext cx="6624000" cy="790736"/>
            </a:xfrm>
            <a:prstGeom prst="rect">
              <a:avLst/>
            </a:prstGeom>
            <a:solidFill>
              <a:schemeClr val="bg1"/>
            </a:solidFill>
            <a:ln w="28575">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180000" tIns="252000" rIns="72000" bIns="36000" rtlCol="0" anchor="t"/>
            <a:lstStyle/>
            <a:p>
              <a:pPr marL="180000" indent="-180000">
                <a:lnSpc>
                  <a:spcPct val="90000"/>
                </a:lnSpc>
                <a:spcBef>
                  <a:spcPts val="3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6-month repeat prescription.</a:t>
              </a:r>
              <a:endParaRPr lang="en-ZA" sz="1600">
                <a:solidFill>
                  <a:schemeClr val="tx1"/>
                </a:solidFill>
                <a:latin typeface="Arial" panose="020B0604020202020204" pitchFamily="34" charset="0"/>
                <a:cs typeface="Arial" panose="020B0604020202020204" pitchFamily="34" charset="0"/>
              </a:endParaRPr>
            </a:p>
            <a:p>
              <a:pPr marL="180000" indent="-180000">
                <a:lnSpc>
                  <a:spcPct val="90000"/>
                </a:lnSpc>
                <a:spcBef>
                  <a:spcPts val="300"/>
                </a:spcBef>
                <a:buFont typeface="Arial" panose="020B0604020202020204" pitchFamily="34" charset="0"/>
                <a:buChar char="•"/>
              </a:pPr>
              <a:r>
                <a:rPr lang="en-GB" sz="1600">
                  <a:solidFill>
                    <a:schemeClr val="tx1"/>
                  </a:solidFill>
                  <a:latin typeface="Arial" panose="020B0604020202020204" pitchFamily="34" charset="0"/>
                  <a:cs typeface="Arial" panose="020B0604020202020204" pitchFamily="34" charset="0"/>
                </a:rPr>
                <a:t>Multiple months’ treatment supply is received at each group meeting</a:t>
              </a:r>
              <a:r>
                <a:rPr lang="en-GB" sz="160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Rounded Corners 10">
              <a:extLst>
                <a:ext uri="{FF2B5EF4-FFF2-40B4-BE49-F238E27FC236}">
                  <a16:creationId xmlns:a16="http://schemas.microsoft.com/office/drawing/2014/main" id="{779D517C-A05D-5194-BD5E-B77158B0716C}"/>
                </a:ext>
              </a:extLst>
            </p:cNvPr>
            <p:cNvSpPr/>
            <p:nvPr/>
          </p:nvSpPr>
          <p:spPr>
            <a:xfrm>
              <a:off x="9273326" y="4034761"/>
              <a:ext cx="2272730" cy="432000"/>
            </a:xfrm>
            <a:prstGeom prst="roundRect">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solidFill>
                    <a:schemeClr val="bg1"/>
                  </a:solidFill>
                  <a:latin typeface="Arial" panose="020B0604020202020204" pitchFamily="34" charset="0"/>
                  <a:cs typeface="Arial" panose="020B0604020202020204" pitchFamily="34" charset="0"/>
                </a:rPr>
                <a:t>Medication</a:t>
              </a:r>
            </a:p>
          </p:txBody>
        </p:sp>
        <p:sp>
          <p:nvSpPr>
            <p:cNvPr id="20" name="Oval 19">
              <a:extLst>
                <a:ext uri="{FF2B5EF4-FFF2-40B4-BE49-F238E27FC236}">
                  <a16:creationId xmlns:a16="http://schemas.microsoft.com/office/drawing/2014/main" id="{861898B3-A8F2-C703-25D4-3B0950B2AD4F}"/>
                </a:ext>
              </a:extLst>
            </p:cNvPr>
            <p:cNvSpPr>
              <a:spLocks noChangeAspect="1"/>
            </p:cNvSpPr>
            <p:nvPr/>
          </p:nvSpPr>
          <p:spPr>
            <a:xfrm>
              <a:off x="8662808" y="3836267"/>
              <a:ext cx="720000" cy="720000"/>
            </a:xfrm>
            <a:prstGeom prst="ellipse">
              <a:avLst/>
            </a:prstGeom>
            <a:solidFill>
              <a:schemeClr val="bg1"/>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Graphic 20">
              <a:extLst>
                <a:ext uri="{FF2B5EF4-FFF2-40B4-BE49-F238E27FC236}">
                  <a16:creationId xmlns:a16="http://schemas.microsoft.com/office/drawing/2014/main" id="{FC0CEF69-C5F1-2A81-1004-8A53B67DA74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778583" y="4073882"/>
              <a:ext cx="555428" cy="432000"/>
            </a:xfrm>
            <a:prstGeom prst="rect">
              <a:avLst/>
            </a:prstGeom>
          </p:spPr>
        </p:pic>
        <p:pic>
          <p:nvPicPr>
            <p:cNvPr id="30" name="Graphic 29">
              <a:extLst>
                <a:ext uri="{FF2B5EF4-FFF2-40B4-BE49-F238E27FC236}">
                  <a16:creationId xmlns:a16="http://schemas.microsoft.com/office/drawing/2014/main" id="{64C00B23-AD3F-D553-8F09-A44BFA4AFF7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864175" y="3885964"/>
              <a:ext cx="202421" cy="273696"/>
            </a:xfrm>
            <a:prstGeom prst="rect">
              <a:avLst/>
            </a:prstGeom>
          </p:spPr>
        </p:pic>
      </p:grpSp>
    </p:spTree>
    <p:extLst>
      <p:ext uri="{BB962C8B-B14F-4D97-AF65-F5344CB8AC3E}">
        <p14:creationId xmlns:p14="http://schemas.microsoft.com/office/powerpoint/2010/main" val="3961883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E3583-0995-5664-19C2-BEB234AEF29A}"/>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AB271C49-F403-7E3E-6392-B77F979F59FE}"/>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6FBD118A-491F-FFF7-C2CD-6011D5CA34A2}"/>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09F21D86-BA7F-CCEE-0D50-96FED01CE186}"/>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42296B44-75DA-5AD5-1A2D-66A30269774F}"/>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Types of Adherence Clubs</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0CA63FD-E9C9-BACF-4E4E-AAFEA6AF9C63}"/>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481ADDB5-D1A8-CA64-4478-E432398A4155}"/>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D40C59E2-2D5B-DB6F-503D-2AC0C0CBADB1}"/>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C5BE05E6-26B5-2B22-226A-64176E66EE81}"/>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4268251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B184-378B-E314-732A-EFFC2D02198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D3FE0D-F64A-B7C0-6FA8-03D45E2FD261}"/>
              </a:ext>
            </a:extLst>
          </p:cNvPr>
          <p:cNvSpPr>
            <a:spLocks noGrp="1"/>
          </p:cNvSpPr>
          <p:nvPr>
            <p:ph type="sldNum" sz="quarter" idx="4"/>
          </p:nvPr>
        </p:nvSpPr>
        <p:spPr/>
        <p:txBody>
          <a:bodyPr/>
          <a:lstStyle/>
          <a:p>
            <a:fld id="{C7CC47C4-3C86-4469-BEE5-35560A3665EF}" type="slidenum">
              <a:rPr lang="en-ZA" altLang="en-US" smtClean="0"/>
              <a:pPr/>
              <a:t>37</a:t>
            </a:fld>
            <a:endParaRPr lang="en-ZA" altLang="en-US"/>
          </a:p>
        </p:txBody>
      </p:sp>
      <p:sp>
        <p:nvSpPr>
          <p:cNvPr id="2" name="Title 1">
            <a:extLst>
              <a:ext uri="{FF2B5EF4-FFF2-40B4-BE49-F238E27FC236}">
                <a16:creationId xmlns:a16="http://schemas.microsoft.com/office/drawing/2014/main" id="{175F2216-D340-F15F-96BE-BCD010C1A432}"/>
              </a:ext>
            </a:extLst>
          </p:cNvPr>
          <p:cNvSpPr>
            <a:spLocks noGrp="1"/>
          </p:cNvSpPr>
          <p:nvPr>
            <p:ph type="title"/>
          </p:nvPr>
        </p:nvSpPr>
        <p:spPr>
          <a:xfrm>
            <a:off x="0" y="207963"/>
            <a:ext cx="10972800" cy="658812"/>
          </a:xfrm>
        </p:spPr>
        <p:txBody>
          <a:bodyPr/>
          <a:lstStyle/>
          <a:p>
            <a:r>
              <a:rPr lang="en-ZA"/>
              <a:t>Types of Adherence Clubs </a:t>
            </a:r>
            <a:endParaRPr lang="en-ZA" sz="2800"/>
          </a:p>
        </p:txBody>
      </p:sp>
      <p:sp>
        <p:nvSpPr>
          <p:cNvPr id="6" name="Rectangle 5">
            <a:extLst>
              <a:ext uri="{FF2B5EF4-FFF2-40B4-BE49-F238E27FC236}">
                <a16:creationId xmlns:a16="http://schemas.microsoft.com/office/drawing/2014/main" id="{CAE521C5-298C-E861-3BA3-8300CA5AAA61}"/>
              </a:ext>
            </a:extLst>
          </p:cNvPr>
          <p:cNvSpPr/>
          <p:nvPr/>
        </p:nvSpPr>
        <p:spPr>
          <a:xfrm>
            <a:off x="349860" y="2502400"/>
            <a:ext cx="3816000" cy="2124000"/>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88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For stable adult clients on ART and other chronic medications.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Mixed age and gender groups.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Include health literacy for all adult clubs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Address stigma</a:t>
            </a:r>
            <a:endParaRPr lang="en-ZA">
              <a:solidFill>
                <a:schemeClr val="tx1">
                  <a:lumMod val="75000"/>
                  <a:lumOff val="25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AFBDA11A-7858-084F-23E9-B758DDC7062C}"/>
              </a:ext>
            </a:extLst>
          </p:cNvPr>
          <p:cNvSpPr/>
          <p:nvPr/>
        </p:nvSpPr>
        <p:spPr>
          <a:xfrm>
            <a:off x="474912" y="2245243"/>
            <a:ext cx="3420000"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latin typeface="Arial" panose="020B0604020202020204" pitchFamily="34" charset="0"/>
                <a:cs typeface="Arial" panose="020B0604020202020204" pitchFamily="34" charset="0"/>
              </a:rPr>
              <a:t>       General Adherence Clubs</a:t>
            </a:r>
          </a:p>
        </p:txBody>
      </p:sp>
      <p:sp>
        <p:nvSpPr>
          <p:cNvPr id="9" name="Rectangle: Rounded Corners 8">
            <a:extLst>
              <a:ext uri="{FF2B5EF4-FFF2-40B4-BE49-F238E27FC236}">
                <a16:creationId xmlns:a16="http://schemas.microsoft.com/office/drawing/2014/main" id="{44A80CCF-EC88-715F-16AC-D9B377F67A5A}"/>
              </a:ext>
            </a:extLst>
          </p:cNvPr>
          <p:cNvSpPr/>
          <p:nvPr/>
        </p:nvSpPr>
        <p:spPr>
          <a:xfrm>
            <a:off x="349588" y="1222227"/>
            <a:ext cx="11523098" cy="720000"/>
          </a:xfrm>
          <a:prstGeom prst="roundRect">
            <a:avLst>
              <a:gd name="adj" fmla="val 50000"/>
            </a:avLst>
          </a:prstGeom>
          <a:solidFill>
            <a:srgbClr val="005D28"/>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36000" rtlCol="0" anchor="ctr"/>
          <a:lstStyle/>
          <a:p>
            <a:pPr algn="ctr">
              <a:spcBef>
                <a:spcPts val="600"/>
              </a:spcBef>
            </a:pPr>
            <a:r>
              <a:rPr lang="en-GB">
                <a:solidFill>
                  <a:schemeClr val="bg1"/>
                </a:solidFill>
                <a:latin typeface="Arial" panose="020B0604020202020204" pitchFamily="34" charset="0"/>
                <a:cs typeface="Arial" panose="020B0604020202020204" pitchFamily="34" charset="0"/>
              </a:rPr>
              <a:t>Adherence Clubs can be general or tailored to specific populations. </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A club can meet at any suitable, convenient location  (facility or community).</a:t>
            </a:r>
          </a:p>
        </p:txBody>
      </p:sp>
      <p:pic>
        <p:nvPicPr>
          <p:cNvPr id="10" name="Picture 9">
            <a:extLst>
              <a:ext uri="{FF2B5EF4-FFF2-40B4-BE49-F238E27FC236}">
                <a16:creationId xmlns:a16="http://schemas.microsoft.com/office/drawing/2014/main" id="{DE01FD61-384C-8DFA-7A4A-026F93CEDEBD}"/>
              </a:ext>
            </a:extLst>
          </p:cNvPr>
          <p:cNvPicPr>
            <a:picLocks noChangeAspect="1"/>
          </p:cNvPicPr>
          <p:nvPr/>
        </p:nvPicPr>
        <p:blipFill>
          <a:blip r:embed="rId3"/>
          <a:srcRect l="302" r="4898" b="1492"/>
          <a:stretch>
            <a:fillRect/>
          </a:stretch>
        </p:blipFill>
        <p:spPr>
          <a:xfrm>
            <a:off x="250080" y="2174077"/>
            <a:ext cx="577818" cy="576000"/>
          </a:xfrm>
          <a:prstGeom prst="ellipse">
            <a:avLst/>
          </a:prstGeom>
        </p:spPr>
      </p:pic>
      <p:sp>
        <p:nvSpPr>
          <p:cNvPr id="8" name="Rectangle 7">
            <a:extLst>
              <a:ext uri="{FF2B5EF4-FFF2-40B4-BE49-F238E27FC236}">
                <a16:creationId xmlns:a16="http://schemas.microsoft.com/office/drawing/2014/main" id="{AB440A3A-79C2-CB7D-F87A-58FADD6F7B36}"/>
              </a:ext>
            </a:extLst>
          </p:cNvPr>
          <p:cNvSpPr/>
          <p:nvPr/>
        </p:nvSpPr>
        <p:spPr>
          <a:xfrm>
            <a:off x="4390420" y="2502400"/>
            <a:ext cx="7326940" cy="2124000"/>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52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Add member-suggested activities like sports, gym, fitness activities. </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Socializing via game nights, braais, TV, or gym sessions.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By request: </a:t>
            </a:r>
            <a:br>
              <a:rPr lang="en-GB">
                <a:solidFill>
                  <a:schemeClr val="tx1">
                    <a:lumMod val="75000"/>
                    <a:lumOff val="25000"/>
                  </a:schemeClr>
                </a:solidFill>
                <a:latin typeface="Arial" panose="020B0604020202020204" pitchFamily="34" charset="0"/>
                <a:cs typeface="Arial" panose="020B0604020202020204" pitchFamily="34" charset="0"/>
              </a:rPr>
            </a:br>
            <a:r>
              <a:rPr lang="en-GB">
                <a:solidFill>
                  <a:schemeClr val="tx1">
                    <a:lumMod val="75000"/>
                    <a:lumOff val="25000"/>
                  </a:schemeClr>
                </a:solidFill>
                <a:latin typeface="Arial" panose="020B0604020202020204" pitchFamily="34" charset="0"/>
                <a:cs typeface="Arial" panose="020B0604020202020204" pitchFamily="34" charset="0"/>
              </a:rPr>
              <a:t>practical skill sharing, e.g. car maintenance or digital literacy.</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Cover prostate, sexual, nutritional, mental health and other health topics (and stigma in seeking help)</a:t>
            </a:r>
            <a:endParaRPr lang="en-ZA">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2F1DE4D7-D768-C805-8707-5ACEBE49C02D}"/>
              </a:ext>
            </a:extLst>
          </p:cNvPr>
          <p:cNvSpPr/>
          <p:nvPr/>
        </p:nvSpPr>
        <p:spPr>
          <a:xfrm>
            <a:off x="4515472" y="2267565"/>
            <a:ext cx="3420000"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latin typeface="Arial" panose="020B0604020202020204" pitchFamily="34" charset="0"/>
                <a:cs typeface="Arial" panose="020B0604020202020204" pitchFamily="34" charset="0"/>
              </a:rPr>
              <a:t>         Men’s Clubs </a:t>
            </a:r>
          </a:p>
        </p:txBody>
      </p:sp>
      <p:sp>
        <p:nvSpPr>
          <p:cNvPr id="36" name="Oval 35">
            <a:extLst>
              <a:ext uri="{FF2B5EF4-FFF2-40B4-BE49-F238E27FC236}">
                <a16:creationId xmlns:a16="http://schemas.microsoft.com/office/drawing/2014/main" id="{3686F636-F6C3-D0A9-FAAB-6747ECA0F2DC}"/>
              </a:ext>
            </a:extLst>
          </p:cNvPr>
          <p:cNvSpPr>
            <a:spLocks noChangeAspect="1"/>
          </p:cNvSpPr>
          <p:nvPr/>
        </p:nvSpPr>
        <p:spPr>
          <a:xfrm>
            <a:off x="4309243" y="2187767"/>
            <a:ext cx="576000" cy="576000"/>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pic>
        <p:nvPicPr>
          <p:cNvPr id="37" name="Graphic 36">
            <a:extLst>
              <a:ext uri="{FF2B5EF4-FFF2-40B4-BE49-F238E27FC236}">
                <a16:creationId xmlns:a16="http://schemas.microsoft.com/office/drawing/2014/main" id="{087C38E7-9DE5-D6DD-BFD4-CBE27E1B5A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49457" y="2324433"/>
            <a:ext cx="485539" cy="274483"/>
          </a:xfrm>
          <a:prstGeom prst="rect">
            <a:avLst/>
          </a:prstGeom>
        </p:spPr>
      </p:pic>
      <p:sp>
        <p:nvSpPr>
          <p:cNvPr id="3" name="Rectangle 2">
            <a:extLst>
              <a:ext uri="{FF2B5EF4-FFF2-40B4-BE49-F238E27FC236}">
                <a16:creationId xmlns:a16="http://schemas.microsoft.com/office/drawing/2014/main" id="{3A29E610-96E2-94D9-FB49-D87797E6F90E}"/>
              </a:ext>
            </a:extLst>
          </p:cNvPr>
          <p:cNvSpPr/>
          <p:nvPr/>
        </p:nvSpPr>
        <p:spPr>
          <a:xfrm>
            <a:off x="2830566" y="5083759"/>
            <a:ext cx="8886794" cy="1211431"/>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52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Clubs tailored for specific groups like sex workers, MSM, or transgender persons.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Provide safe, stigma-free spaces </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Include targeted health literacy e.g. STIs, GBV and resources available.</a:t>
            </a:r>
          </a:p>
        </p:txBody>
      </p:sp>
      <p:sp>
        <p:nvSpPr>
          <p:cNvPr id="11" name="Rectangle: Rounded Corners 10">
            <a:extLst>
              <a:ext uri="{FF2B5EF4-FFF2-40B4-BE49-F238E27FC236}">
                <a16:creationId xmlns:a16="http://schemas.microsoft.com/office/drawing/2014/main" id="{EA260999-22D9-276A-D74B-A64AF27A9793}"/>
              </a:ext>
            </a:extLst>
          </p:cNvPr>
          <p:cNvSpPr/>
          <p:nvPr/>
        </p:nvSpPr>
        <p:spPr>
          <a:xfrm>
            <a:off x="2955618" y="4848926"/>
            <a:ext cx="6405815"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     Key Population Clubs (specific to each sub population) </a:t>
            </a:r>
          </a:p>
        </p:txBody>
      </p:sp>
      <p:pic>
        <p:nvPicPr>
          <p:cNvPr id="12" name="Picture 11" descr="P542C5T10#y1">
            <a:extLst>
              <a:ext uri="{FF2B5EF4-FFF2-40B4-BE49-F238E27FC236}">
                <a16:creationId xmlns:a16="http://schemas.microsoft.com/office/drawing/2014/main" id="{6FB5E5C2-D339-9036-B035-51B60F7526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2438" y="4776926"/>
            <a:ext cx="576000" cy="576000"/>
          </a:xfrm>
          <a:prstGeom prst="rect">
            <a:avLst/>
          </a:prstGeom>
          <a:noFill/>
        </p:spPr>
      </p:pic>
    </p:spTree>
    <p:extLst>
      <p:ext uri="{BB962C8B-B14F-4D97-AF65-F5344CB8AC3E}">
        <p14:creationId xmlns:p14="http://schemas.microsoft.com/office/powerpoint/2010/main" val="2827786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3EF8-1DD7-7674-054A-58628469CB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0F9DC0-5476-8FA4-D756-B0BEFFB983D5}"/>
              </a:ext>
            </a:extLst>
          </p:cNvPr>
          <p:cNvSpPr>
            <a:spLocks noGrp="1"/>
          </p:cNvSpPr>
          <p:nvPr>
            <p:ph type="sldNum" sz="quarter" idx="4"/>
          </p:nvPr>
        </p:nvSpPr>
        <p:spPr/>
        <p:txBody>
          <a:bodyPr/>
          <a:lstStyle/>
          <a:p>
            <a:fld id="{C7CC47C4-3C86-4469-BEE5-35560A3665EF}" type="slidenum">
              <a:rPr lang="en-ZA" altLang="en-US" smtClean="0"/>
              <a:pPr/>
              <a:t>38</a:t>
            </a:fld>
            <a:endParaRPr lang="en-ZA" altLang="en-US"/>
          </a:p>
        </p:txBody>
      </p:sp>
      <p:sp>
        <p:nvSpPr>
          <p:cNvPr id="2" name="Title 1">
            <a:extLst>
              <a:ext uri="{FF2B5EF4-FFF2-40B4-BE49-F238E27FC236}">
                <a16:creationId xmlns:a16="http://schemas.microsoft.com/office/drawing/2014/main" id="{C8B76A72-547E-73A5-FFF3-61696EEE550D}"/>
              </a:ext>
            </a:extLst>
          </p:cNvPr>
          <p:cNvSpPr>
            <a:spLocks noGrp="1"/>
          </p:cNvSpPr>
          <p:nvPr>
            <p:ph type="title"/>
          </p:nvPr>
        </p:nvSpPr>
        <p:spPr>
          <a:xfrm>
            <a:off x="0" y="207963"/>
            <a:ext cx="10972800" cy="658812"/>
          </a:xfrm>
        </p:spPr>
        <p:txBody>
          <a:bodyPr/>
          <a:lstStyle/>
          <a:p>
            <a:r>
              <a:rPr lang="en-ZA"/>
              <a:t>Types of Adherence Clubs </a:t>
            </a:r>
            <a:r>
              <a:rPr lang="en-ZA" sz="1800"/>
              <a:t>(cont.) </a:t>
            </a:r>
          </a:p>
        </p:txBody>
      </p:sp>
      <p:sp>
        <p:nvSpPr>
          <p:cNvPr id="12" name="Rectangle 11">
            <a:extLst>
              <a:ext uri="{FF2B5EF4-FFF2-40B4-BE49-F238E27FC236}">
                <a16:creationId xmlns:a16="http://schemas.microsoft.com/office/drawing/2014/main" id="{4AF46C48-CCF2-55E6-562A-845F5215CB9D}"/>
              </a:ext>
            </a:extLst>
          </p:cNvPr>
          <p:cNvSpPr/>
          <p:nvPr/>
        </p:nvSpPr>
        <p:spPr>
          <a:xfrm>
            <a:off x="6834734" y="2041661"/>
            <a:ext cx="4988533" cy="1807643"/>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88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For adolescents and young adults LHIV.</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Tailored to age-specific needs, peer bonding, and youth-friendly services.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Include interactive health education and psychosocial support, mental assessment.</a:t>
            </a:r>
          </a:p>
        </p:txBody>
      </p:sp>
      <p:sp>
        <p:nvSpPr>
          <p:cNvPr id="13" name="Rectangle: Rounded Corners 12">
            <a:extLst>
              <a:ext uri="{FF2B5EF4-FFF2-40B4-BE49-F238E27FC236}">
                <a16:creationId xmlns:a16="http://schemas.microsoft.com/office/drawing/2014/main" id="{19B87C6D-CB7B-2A48-ED73-92A9DFD31A32}"/>
              </a:ext>
            </a:extLst>
          </p:cNvPr>
          <p:cNvSpPr/>
          <p:nvPr/>
        </p:nvSpPr>
        <p:spPr>
          <a:xfrm>
            <a:off x="7392928" y="1806827"/>
            <a:ext cx="3420000"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latin typeface="Arial" panose="020B0604020202020204" pitchFamily="34" charset="0"/>
                <a:cs typeface="Arial" panose="020B0604020202020204" pitchFamily="34" charset="0"/>
              </a:rPr>
              <a:t>       Youth/Adolescent Clubs</a:t>
            </a:r>
          </a:p>
        </p:txBody>
      </p:sp>
      <p:sp>
        <p:nvSpPr>
          <p:cNvPr id="14" name="Rectangle 13">
            <a:extLst>
              <a:ext uri="{FF2B5EF4-FFF2-40B4-BE49-F238E27FC236}">
                <a16:creationId xmlns:a16="http://schemas.microsoft.com/office/drawing/2014/main" id="{5F475DCB-7FB4-7A24-A934-CAB12D5D1C35}"/>
              </a:ext>
            </a:extLst>
          </p:cNvPr>
          <p:cNvSpPr/>
          <p:nvPr/>
        </p:nvSpPr>
        <p:spPr>
          <a:xfrm>
            <a:off x="409732" y="1898192"/>
            <a:ext cx="5826660" cy="1330362"/>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88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For families or household members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Simplifies logistics (one meeting, one pick-up point).</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Encourages family-based support for adherence.</a:t>
            </a:r>
          </a:p>
        </p:txBody>
      </p:sp>
      <p:sp>
        <p:nvSpPr>
          <p:cNvPr id="15" name="Rectangle: Rounded Corners 14">
            <a:extLst>
              <a:ext uri="{FF2B5EF4-FFF2-40B4-BE49-F238E27FC236}">
                <a16:creationId xmlns:a16="http://schemas.microsoft.com/office/drawing/2014/main" id="{D838C128-F76D-E574-D954-D0433ACC2B2F}"/>
              </a:ext>
            </a:extLst>
          </p:cNvPr>
          <p:cNvSpPr/>
          <p:nvPr/>
        </p:nvSpPr>
        <p:spPr>
          <a:xfrm>
            <a:off x="810253" y="1693443"/>
            <a:ext cx="4176000"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latin typeface="Arial" panose="020B0604020202020204" pitchFamily="34" charset="0"/>
                <a:cs typeface="Arial" panose="020B0604020202020204" pitchFamily="34" charset="0"/>
              </a:rPr>
              <a:t>         Family/Household Clubs</a:t>
            </a:r>
          </a:p>
        </p:txBody>
      </p:sp>
      <p:sp>
        <p:nvSpPr>
          <p:cNvPr id="16" name="Rectangle 15">
            <a:extLst>
              <a:ext uri="{FF2B5EF4-FFF2-40B4-BE49-F238E27FC236}">
                <a16:creationId xmlns:a16="http://schemas.microsoft.com/office/drawing/2014/main" id="{D77AF6B2-2508-23FD-6A7F-565292C5FA6C}"/>
              </a:ext>
            </a:extLst>
          </p:cNvPr>
          <p:cNvSpPr/>
          <p:nvPr/>
        </p:nvSpPr>
        <p:spPr>
          <a:xfrm>
            <a:off x="5404743" y="4279118"/>
            <a:ext cx="6418524" cy="2122935"/>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88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For eligible women LHIV &gt; 12 months post-birth.</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Focus on aspects critical to the care and literacy of mothers of toddlers: </a:t>
            </a:r>
          </a:p>
          <a:p>
            <a:pPr marL="6372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Integrated counselling and management for mothers.</a:t>
            </a:r>
          </a:p>
          <a:p>
            <a:pPr marL="6372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6-monthly VL assessment if breastfeeding</a:t>
            </a:r>
          </a:p>
          <a:p>
            <a:pPr marL="637200" lvl="1"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Toddler testing, immunization and development .</a:t>
            </a:r>
          </a:p>
        </p:txBody>
      </p:sp>
      <p:sp>
        <p:nvSpPr>
          <p:cNvPr id="17" name="Rectangle: Rounded Corners 16">
            <a:extLst>
              <a:ext uri="{FF2B5EF4-FFF2-40B4-BE49-F238E27FC236}">
                <a16:creationId xmlns:a16="http://schemas.microsoft.com/office/drawing/2014/main" id="{B7C5BF43-0632-D0E9-79DE-CECBB1F7CF91}"/>
              </a:ext>
            </a:extLst>
          </p:cNvPr>
          <p:cNvSpPr/>
          <p:nvPr/>
        </p:nvSpPr>
        <p:spPr>
          <a:xfrm>
            <a:off x="5529796" y="4044287"/>
            <a:ext cx="3420000"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dirty="0">
                <a:latin typeface="Arial" panose="020B0604020202020204" pitchFamily="34" charset="0"/>
                <a:cs typeface="Arial" panose="020B0604020202020204" pitchFamily="34" charset="0"/>
              </a:rPr>
              <a:t>        Maternal Clubs</a:t>
            </a:r>
          </a:p>
        </p:txBody>
      </p:sp>
      <p:pic>
        <p:nvPicPr>
          <p:cNvPr id="5" name="Picture 4" descr="P449C10T9#yIS1">
            <a:extLst>
              <a:ext uri="{FF2B5EF4-FFF2-40B4-BE49-F238E27FC236}">
                <a16:creationId xmlns:a16="http://schemas.microsoft.com/office/drawing/2014/main" id="{2E652DA5-2A1D-E22F-BE1E-21CB9CA61A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9681" y="1667414"/>
            <a:ext cx="983250" cy="657198"/>
          </a:xfrm>
          <a:prstGeom prst="rect">
            <a:avLst/>
          </a:prstGeom>
          <a:noFill/>
        </p:spPr>
      </p:pic>
      <p:grpSp>
        <p:nvGrpSpPr>
          <p:cNvPr id="11" name="Group 10">
            <a:extLst>
              <a:ext uri="{FF2B5EF4-FFF2-40B4-BE49-F238E27FC236}">
                <a16:creationId xmlns:a16="http://schemas.microsoft.com/office/drawing/2014/main" id="{3FBA5813-6059-A093-718D-0042D56168E9}"/>
              </a:ext>
            </a:extLst>
          </p:cNvPr>
          <p:cNvGrpSpPr>
            <a:grpSpLocks noChangeAspect="1"/>
          </p:cNvGrpSpPr>
          <p:nvPr/>
        </p:nvGrpSpPr>
        <p:grpSpPr>
          <a:xfrm>
            <a:off x="220780" y="1535050"/>
            <a:ext cx="1029302" cy="631854"/>
            <a:chOff x="9518345" y="1136174"/>
            <a:chExt cx="2845622" cy="1746830"/>
          </a:xfrm>
        </p:grpSpPr>
        <p:grpSp>
          <p:nvGrpSpPr>
            <p:cNvPr id="18" name="Group 17">
              <a:extLst>
                <a:ext uri="{FF2B5EF4-FFF2-40B4-BE49-F238E27FC236}">
                  <a16:creationId xmlns:a16="http://schemas.microsoft.com/office/drawing/2014/main" id="{E95D6A17-BD16-A2E5-13D9-91D3464D0477}"/>
                </a:ext>
              </a:extLst>
            </p:cNvPr>
            <p:cNvGrpSpPr/>
            <p:nvPr/>
          </p:nvGrpSpPr>
          <p:grpSpPr>
            <a:xfrm>
              <a:off x="11593653" y="1809951"/>
              <a:ext cx="580512" cy="580512"/>
              <a:chOff x="11258562" y="1312735"/>
              <a:chExt cx="580512" cy="580512"/>
            </a:xfrm>
          </p:grpSpPr>
          <p:sp>
            <p:nvSpPr>
              <p:cNvPr id="32" name="Oval 31">
                <a:extLst>
                  <a:ext uri="{FF2B5EF4-FFF2-40B4-BE49-F238E27FC236}">
                    <a16:creationId xmlns:a16="http://schemas.microsoft.com/office/drawing/2014/main" id="{1E88AACB-A194-6048-5965-AC9C03D88770}"/>
                  </a:ext>
                </a:extLst>
              </p:cNvPr>
              <p:cNvSpPr>
                <a:spLocks noChangeAspect="1"/>
              </p:cNvSpPr>
              <p:nvPr/>
            </p:nvSpPr>
            <p:spPr>
              <a:xfrm>
                <a:off x="11258562" y="1312735"/>
                <a:ext cx="580512" cy="580512"/>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3" name="Graphic 32">
                <a:extLst>
                  <a:ext uri="{FF2B5EF4-FFF2-40B4-BE49-F238E27FC236}">
                    <a16:creationId xmlns:a16="http://schemas.microsoft.com/office/drawing/2014/main" id="{2B9D9311-E7D7-F2C9-6854-3947F87A23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86818" y="1420222"/>
                <a:ext cx="324000" cy="365539"/>
              </a:xfrm>
              <a:prstGeom prst="rect">
                <a:avLst/>
              </a:prstGeom>
            </p:spPr>
          </p:pic>
        </p:grpSp>
        <p:grpSp>
          <p:nvGrpSpPr>
            <p:cNvPr id="19" name="Group 18">
              <a:extLst>
                <a:ext uri="{FF2B5EF4-FFF2-40B4-BE49-F238E27FC236}">
                  <a16:creationId xmlns:a16="http://schemas.microsoft.com/office/drawing/2014/main" id="{12AB8ACB-AF5C-9A6C-6275-63B99E832D21}"/>
                </a:ext>
              </a:extLst>
            </p:cNvPr>
            <p:cNvGrpSpPr>
              <a:grpSpLocks noChangeAspect="1"/>
            </p:cNvGrpSpPr>
            <p:nvPr/>
          </p:nvGrpSpPr>
          <p:grpSpPr>
            <a:xfrm>
              <a:off x="9518345" y="1136174"/>
              <a:ext cx="2845622" cy="1746830"/>
              <a:chOff x="5436552" y="3024188"/>
              <a:chExt cx="1318896" cy="809625"/>
            </a:xfrm>
          </p:grpSpPr>
          <p:sp>
            <p:nvSpPr>
              <p:cNvPr id="20" name="Oval 19">
                <a:extLst>
                  <a:ext uri="{FF2B5EF4-FFF2-40B4-BE49-F238E27FC236}">
                    <a16:creationId xmlns:a16="http://schemas.microsoft.com/office/drawing/2014/main" id="{F0DCB616-85FE-329C-D11B-9F1FEEC801DD}"/>
                  </a:ext>
                </a:extLst>
              </p:cNvPr>
              <p:cNvSpPr>
                <a:spLocks noChangeAspect="1"/>
              </p:cNvSpPr>
              <p:nvPr/>
            </p:nvSpPr>
            <p:spPr>
              <a:xfrm>
                <a:off x="5436552" y="3024188"/>
                <a:ext cx="712446" cy="709372"/>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pic>
            <p:nvPicPr>
              <p:cNvPr id="21" name="Graphic 78">
                <a:extLst>
                  <a:ext uri="{FF2B5EF4-FFF2-40B4-BE49-F238E27FC236}">
                    <a16:creationId xmlns:a16="http://schemas.microsoft.com/office/drawing/2014/main" id="{262E8970-F280-08EE-CC7E-0858C4C0DE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23241" y="3050863"/>
                <a:ext cx="235375" cy="234359"/>
              </a:xfrm>
              <a:prstGeom prst="rect">
                <a:avLst/>
              </a:prstGeom>
            </p:spPr>
          </p:pic>
          <p:pic>
            <p:nvPicPr>
              <p:cNvPr id="22" name="Graphic 81">
                <a:extLst>
                  <a:ext uri="{FF2B5EF4-FFF2-40B4-BE49-F238E27FC236}">
                    <a16:creationId xmlns:a16="http://schemas.microsoft.com/office/drawing/2014/main" id="{EC17247D-BF8E-F085-7926-24B470AF197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523467" y="3168042"/>
                <a:ext cx="512147" cy="505291"/>
              </a:xfrm>
              <a:prstGeom prst="rect">
                <a:avLst/>
              </a:prstGeom>
            </p:spPr>
          </p:pic>
          <p:sp>
            <p:nvSpPr>
              <p:cNvPr id="23" name="Oval 22">
                <a:extLst>
                  <a:ext uri="{FF2B5EF4-FFF2-40B4-BE49-F238E27FC236}">
                    <a16:creationId xmlns:a16="http://schemas.microsoft.com/office/drawing/2014/main" id="{9DB7CCAF-F31A-6C07-84FD-2F890B03777C}"/>
                  </a:ext>
                </a:extLst>
              </p:cNvPr>
              <p:cNvSpPr>
                <a:spLocks noChangeAspect="1"/>
              </p:cNvSpPr>
              <p:nvPr/>
            </p:nvSpPr>
            <p:spPr>
              <a:xfrm>
                <a:off x="5976425" y="3124441"/>
                <a:ext cx="712446" cy="709372"/>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nvGrpSpPr>
              <p:cNvPr id="24" name="Group 23">
                <a:extLst>
                  <a:ext uri="{FF2B5EF4-FFF2-40B4-BE49-F238E27FC236}">
                    <a16:creationId xmlns:a16="http://schemas.microsoft.com/office/drawing/2014/main" id="{30FA7D84-282E-40DE-6E33-65957746ADFD}"/>
                  </a:ext>
                </a:extLst>
              </p:cNvPr>
              <p:cNvGrpSpPr>
                <a:grpSpLocks noChangeAspect="1"/>
              </p:cNvGrpSpPr>
              <p:nvPr/>
            </p:nvGrpSpPr>
            <p:grpSpPr>
              <a:xfrm>
                <a:off x="6053424" y="3151881"/>
                <a:ext cx="595041" cy="594182"/>
                <a:chOff x="509653" y="105958"/>
                <a:chExt cx="1202698" cy="1206168"/>
              </a:xfrm>
            </p:grpSpPr>
            <p:pic>
              <p:nvPicPr>
                <p:cNvPr id="28" name="Graphic 84">
                  <a:extLst>
                    <a:ext uri="{FF2B5EF4-FFF2-40B4-BE49-F238E27FC236}">
                      <a16:creationId xmlns:a16="http://schemas.microsoft.com/office/drawing/2014/main" id="{312C9BC3-B570-9ED4-3797-EC2E7E20A9A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9653" y="586011"/>
                  <a:ext cx="764364" cy="664664"/>
                </a:xfrm>
                <a:prstGeom prst="rect">
                  <a:avLst/>
                </a:prstGeom>
              </p:spPr>
            </p:pic>
            <p:pic>
              <p:nvPicPr>
                <p:cNvPr id="29" name="Graphic 85">
                  <a:extLst>
                    <a:ext uri="{FF2B5EF4-FFF2-40B4-BE49-F238E27FC236}">
                      <a16:creationId xmlns:a16="http://schemas.microsoft.com/office/drawing/2014/main" id="{7DCD8ACB-9069-DF07-88C1-13E51C0A895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1190992" y="890516"/>
                  <a:ext cx="361380" cy="421610"/>
                </a:xfrm>
                <a:prstGeom prst="rect">
                  <a:avLst/>
                </a:prstGeom>
              </p:spPr>
            </p:pic>
            <p:pic>
              <p:nvPicPr>
                <p:cNvPr id="30" name="Graphic 86">
                  <a:extLst>
                    <a:ext uri="{FF2B5EF4-FFF2-40B4-BE49-F238E27FC236}">
                      <a16:creationId xmlns:a16="http://schemas.microsoft.com/office/drawing/2014/main" id="{F20125B0-E22F-189D-3F0B-E8E08E6AD29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flipH="1">
                  <a:off x="1453636" y="651623"/>
                  <a:ext cx="258715" cy="421610"/>
                </a:xfrm>
                <a:prstGeom prst="rect">
                  <a:avLst/>
                </a:prstGeom>
              </p:spPr>
            </p:pic>
            <p:pic>
              <p:nvPicPr>
                <p:cNvPr id="31" name="Graphic 87">
                  <a:extLst>
                    <a:ext uri="{FF2B5EF4-FFF2-40B4-BE49-F238E27FC236}">
                      <a16:creationId xmlns:a16="http://schemas.microsoft.com/office/drawing/2014/main" id="{FDF2165D-2181-E347-9F03-8A7C1EE262E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80642" y="105958"/>
                  <a:ext cx="455166" cy="615534"/>
                </a:xfrm>
                <a:prstGeom prst="rect">
                  <a:avLst/>
                </a:prstGeom>
              </p:spPr>
            </p:pic>
          </p:grpSp>
          <p:grpSp>
            <p:nvGrpSpPr>
              <p:cNvPr id="25" name="Group 24">
                <a:extLst>
                  <a:ext uri="{FF2B5EF4-FFF2-40B4-BE49-F238E27FC236}">
                    <a16:creationId xmlns:a16="http://schemas.microsoft.com/office/drawing/2014/main" id="{F3F564A3-B7EA-C787-FB3A-3081450917EA}"/>
                  </a:ext>
                </a:extLst>
              </p:cNvPr>
              <p:cNvGrpSpPr>
                <a:grpSpLocks noChangeAspect="1"/>
              </p:cNvGrpSpPr>
              <p:nvPr/>
            </p:nvGrpSpPr>
            <p:grpSpPr>
              <a:xfrm>
                <a:off x="6468238" y="3099469"/>
                <a:ext cx="287210" cy="285971"/>
                <a:chOff x="852367" y="62466"/>
                <a:chExt cx="580512" cy="580512"/>
              </a:xfrm>
            </p:grpSpPr>
            <p:sp>
              <p:nvSpPr>
                <p:cNvPr id="26" name="Oval 25">
                  <a:extLst>
                    <a:ext uri="{FF2B5EF4-FFF2-40B4-BE49-F238E27FC236}">
                      <a16:creationId xmlns:a16="http://schemas.microsoft.com/office/drawing/2014/main" id="{B03AF392-8ADE-E75D-E184-82B259DC9156}"/>
                    </a:ext>
                  </a:extLst>
                </p:cNvPr>
                <p:cNvSpPr>
                  <a:spLocks noChangeAspect="1"/>
                </p:cNvSpPr>
                <p:nvPr/>
              </p:nvSpPr>
              <p:spPr>
                <a:xfrm>
                  <a:off x="852367" y="62466"/>
                  <a:ext cx="580512" cy="580512"/>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pic>
              <p:nvPicPr>
                <p:cNvPr id="27" name="Graphic 83">
                  <a:extLst>
                    <a:ext uri="{FF2B5EF4-FFF2-40B4-BE49-F238E27FC236}">
                      <a16:creationId xmlns:a16="http://schemas.microsoft.com/office/drawing/2014/main" id="{29555F3F-CB8E-17B0-45C0-1E78DECA3B1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0623" y="169953"/>
                  <a:ext cx="324000" cy="365539"/>
                </a:xfrm>
                <a:prstGeom prst="rect">
                  <a:avLst/>
                </a:prstGeom>
              </p:spPr>
            </p:pic>
          </p:grpSp>
        </p:grpSp>
      </p:grpSp>
      <p:sp>
        <p:nvSpPr>
          <p:cNvPr id="8" name="Rectangle 7">
            <a:extLst>
              <a:ext uri="{FF2B5EF4-FFF2-40B4-BE49-F238E27FC236}">
                <a16:creationId xmlns:a16="http://schemas.microsoft.com/office/drawing/2014/main" id="{7C59853E-4708-B98A-6044-47A50CAD94E2}"/>
              </a:ext>
            </a:extLst>
          </p:cNvPr>
          <p:cNvSpPr/>
          <p:nvPr/>
        </p:nvSpPr>
        <p:spPr>
          <a:xfrm>
            <a:off x="384976" y="3809635"/>
            <a:ext cx="4805087" cy="1530951"/>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52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For PLHIV 50 years and older</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Mandatory clinical assessments at rescripting visits.</a:t>
            </a:r>
            <a:endParaRPr lang="en-GB" sz="1400" i="1">
              <a:solidFill>
                <a:schemeClr val="tx1">
                  <a:lumMod val="75000"/>
                  <a:lumOff val="25000"/>
                </a:schemeClr>
              </a:solidFill>
              <a:latin typeface="Arial" panose="020B0604020202020204" pitchFamily="34" charset="0"/>
              <a:cs typeface="Arial" panose="020B0604020202020204" pitchFamily="34" charset="0"/>
            </a:endParaRP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Basic chronic illness screening within AC. </a:t>
            </a:r>
          </a:p>
        </p:txBody>
      </p:sp>
      <p:sp>
        <p:nvSpPr>
          <p:cNvPr id="34" name="Rectangle: Rounded Corners 33">
            <a:extLst>
              <a:ext uri="{FF2B5EF4-FFF2-40B4-BE49-F238E27FC236}">
                <a16:creationId xmlns:a16="http://schemas.microsoft.com/office/drawing/2014/main" id="{23B4DBCF-2008-377C-EE86-115D745BEB85}"/>
              </a:ext>
            </a:extLst>
          </p:cNvPr>
          <p:cNvSpPr/>
          <p:nvPr/>
        </p:nvSpPr>
        <p:spPr>
          <a:xfrm>
            <a:off x="510028" y="3574801"/>
            <a:ext cx="3420000" cy="432000"/>
          </a:xfrm>
          <a:prstGeom prst="roundRect">
            <a:avLst>
              <a:gd name="adj" fmla="val 46905"/>
            </a:avLst>
          </a:prstGeom>
          <a:solidFill>
            <a:srgbClr val="BD86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latin typeface="Arial" panose="020B0604020202020204" pitchFamily="34" charset="0"/>
                <a:cs typeface="Arial" panose="020B0604020202020204" pitchFamily="34" charset="0"/>
              </a:rPr>
              <a:t>       Over 50s Clubs </a:t>
            </a:r>
          </a:p>
        </p:txBody>
      </p:sp>
      <p:grpSp>
        <p:nvGrpSpPr>
          <p:cNvPr id="35" name="Group 34">
            <a:extLst>
              <a:ext uri="{FF2B5EF4-FFF2-40B4-BE49-F238E27FC236}">
                <a16:creationId xmlns:a16="http://schemas.microsoft.com/office/drawing/2014/main" id="{A8740CCC-04EE-904A-E77F-F56D10350706}"/>
              </a:ext>
            </a:extLst>
          </p:cNvPr>
          <p:cNvGrpSpPr/>
          <p:nvPr/>
        </p:nvGrpSpPr>
        <p:grpSpPr>
          <a:xfrm>
            <a:off x="220780" y="3502801"/>
            <a:ext cx="578496" cy="576000"/>
            <a:chOff x="7184617" y="1950025"/>
            <a:chExt cx="578496" cy="576000"/>
          </a:xfrm>
        </p:grpSpPr>
        <p:sp>
          <p:nvSpPr>
            <p:cNvPr id="74" name="Oval 73">
              <a:extLst>
                <a:ext uri="{FF2B5EF4-FFF2-40B4-BE49-F238E27FC236}">
                  <a16:creationId xmlns:a16="http://schemas.microsoft.com/office/drawing/2014/main" id="{8BE54B0C-B7B0-646E-D35C-8A491830910E}"/>
                </a:ext>
              </a:extLst>
            </p:cNvPr>
            <p:cNvSpPr>
              <a:spLocks noChangeAspect="1"/>
            </p:cNvSpPr>
            <p:nvPr/>
          </p:nvSpPr>
          <p:spPr>
            <a:xfrm>
              <a:off x="7184617" y="1950025"/>
              <a:ext cx="578496" cy="576000"/>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pic>
          <p:nvPicPr>
            <p:cNvPr id="36" name="Graphic 35">
              <a:extLst>
                <a:ext uri="{FF2B5EF4-FFF2-40B4-BE49-F238E27FC236}">
                  <a16:creationId xmlns:a16="http://schemas.microsoft.com/office/drawing/2014/main" id="{797C261A-3E75-6DF6-B163-D4FCE366529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223760" y="2089953"/>
              <a:ext cx="519940" cy="265476"/>
            </a:xfrm>
            <a:prstGeom prst="rect">
              <a:avLst/>
            </a:prstGeom>
          </p:spPr>
        </p:pic>
      </p:grpSp>
      <p:sp>
        <p:nvSpPr>
          <p:cNvPr id="6" name="Oval 5">
            <a:extLst>
              <a:ext uri="{FF2B5EF4-FFF2-40B4-BE49-F238E27FC236}">
                <a16:creationId xmlns:a16="http://schemas.microsoft.com/office/drawing/2014/main" id="{50A442C0-19DE-2CAB-A149-E651C3D5B95D}"/>
              </a:ext>
            </a:extLst>
          </p:cNvPr>
          <p:cNvSpPr>
            <a:spLocks noChangeAspect="1"/>
          </p:cNvSpPr>
          <p:nvPr/>
        </p:nvSpPr>
        <p:spPr>
          <a:xfrm>
            <a:off x="5340774" y="3995617"/>
            <a:ext cx="556012" cy="553614"/>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g</a:t>
            </a:r>
          </a:p>
        </p:txBody>
      </p:sp>
      <p:pic>
        <p:nvPicPr>
          <p:cNvPr id="10" name="Graphic 9">
            <a:extLst>
              <a:ext uri="{FF2B5EF4-FFF2-40B4-BE49-F238E27FC236}">
                <a16:creationId xmlns:a16="http://schemas.microsoft.com/office/drawing/2014/main" id="{6ABF10C8-93FE-EE8C-3B31-9B225E4840F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466806" y="4036848"/>
            <a:ext cx="276653" cy="448779"/>
          </a:xfrm>
          <a:prstGeom prst="rect">
            <a:avLst/>
          </a:prstGeom>
        </p:spPr>
      </p:pic>
    </p:spTree>
    <p:extLst>
      <p:ext uri="{BB962C8B-B14F-4D97-AF65-F5344CB8AC3E}">
        <p14:creationId xmlns:p14="http://schemas.microsoft.com/office/powerpoint/2010/main" val="4119877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3B46E-918A-122B-8B30-F24E7E7BF23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A50EE2-9492-3540-1A8D-A4628A482AB2}"/>
              </a:ext>
            </a:extLst>
          </p:cNvPr>
          <p:cNvSpPr>
            <a:spLocks noGrp="1"/>
          </p:cNvSpPr>
          <p:nvPr>
            <p:ph type="sldNum" sz="quarter" idx="4"/>
          </p:nvPr>
        </p:nvSpPr>
        <p:spPr/>
        <p:txBody>
          <a:bodyPr/>
          <a:lstStyle/>
          <a:p>
            <a:fld id="{C7CC47C4-3C86-4469-BEE5-35560A3665EF}" type="slidenum">
              <a:rPr lang="en-ZA" altLang="en-US" smtClean="0"/>
              <a:pPr/>
              <a:t>39</a:t>
            </a:fld>
            <a:endParaRPr lang="en-ZA" altLang="en-US"/>
          </a:p>
        </p:txBody>
      </p:sp>
      <p:sp>
        <p:nvSpPr>
          <p:cNvPr id="2" name="Title 1">
            <a:extLst>
              <a:ext uri="{FF2B5EF4-FFF2-40B4-BE49-F238E27FC236}">
                <a16:creationId xmlns:a16="http://schemas.microsoft.com/office/drawing/2014/main" id="{6C82D111-1BB1-A4C8-EB22-3B4FE783F28E}"/>
              </a:ext>
            </a:extLst>
          </p:cNvPr>
          <p:cNvSpPr>
            <a:spLocks noGrp="1"/>
          </p:cNvSpPr>
          <p:nvPr>
            <p:ph type="title"/>
          </p:nvPr>
        </p:nvSpPr>
        <p:spPr>
          <a:xfrm>
            <a:off x="0" y="207963"/>
            <a:ext cx="10972800" cy="658812"/>
          </a:xfrm>
        </p:spPr>
        <p:txBody>
          <a:bodyPr/>
          <a:lstStyle/>
          <a:p>
            <a:r>
              <a:rPr lang="en-ZA"/>
              <a:t>Key Population Adherence Clubs </a:t>
            </a:r>
            <a:endParaRPr lang="en-ZA" sz="2800"/>
          </a:p>
        </p:txBody>
      </p:sp>
      <p:sp>
        <p:nvSpPr>
          <p:cNvPr id="38" name="Rectangle 37">
            <a:extLst>
              <a:ext uri="{FF2B5EF4-FFF2-40B4-BE49-F238E27FC236}">
                <a16:creationId xmlns:a16="http://schemas.microsoft.com/office/drawing/2014/main" id="{AD7CD104-4EF6-2540-2416-78FA824D4329}"/>
              </a:ext>
            </a:extLst>
          </p:cNvPr>
          <p:cNvSpPr/>
          <p:nvPr/>
        </p:nvSpPr>
        <p:spPr>
          <a:xfrm>
            <a:off x="690332" y="3570318"/>
            <a:ext cx="6477402" cy="2147771"/>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52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Tailor for specific populations where possible</a:t>
            </a:r>
            <a:br>
              <a:rPr lang="en-GB">
                <a:solidFill>
                  <a:schemeClr val="tx1">
                    <a:lumMod val="75000"/>
                    <a:lumOff val="25000"/>
                  </a:schemeClr>
                </a:solidFill>
                <a:latin typeface="Arial" panose="020B0604020202020204" pitchFamily="34" charset="0"/>
                <a:cs typeface="Arial" panose="020B0604020202020204" pitchFamily="34" charset="0"/>
              </a:rPr>
            </a:br>
            <a:r>
              <a:rPr lang="en-GB">
                <a:solidFill>
                  <a:schemeClr val="tx1">
                    <a:lumMod val="75000"/>
                    <a:lumOff val="25000"/>
                  </a:schemeClr>
                </a:solidFill>
                <a:latin typeface="Arial" panose="020B0604020202020204" pitchFamily="34" charset="0"/>
                <a:cs typeface="Arial" panose="020B0604020202020204" pitchFamily="34" charset="0"/>
              </a:rPr>
              <a:t>-  such as sex workers, MSM, transgender persons, PWID.</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Assign a peer to run specialized clubs, where possible</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Allow members to self-select the club they join.</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Encourage members act as "expert peers" to inspire unstable PLHIV in their network. </a:t>
            </a:r>
          </a:p>
        </p:txBody>
      </p:sp>
      <p:sp>
        <p:nvSpPr>
          <p:cNvPr id="13" name="Rectangle 12">
            <a:extLst>
              <a:ext uri="{FF2B5EF4-FFF2-40B4-BE49-F238E27FC236}">
                <a16:creationId xmlns:a16="http://schemas.microsoft.com/office/drawing/2014/main" id="{E56031B6-4382-30C2-64F1-E7E959DABDDC}"/>
              </a:ext>
            </a:extLst>
          </p:cNvPr>
          <p:cNvSpPr/>
          <p:nvPr/>
        </p:nvSpPr>
        <p:spPr>
          <a:xfrm>
            <a:off x="7516481" y="2785628"/>
            <a:ext cx="4320000" cy="2966169"/>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52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Targeted health literacy </a:t>
            </a:r>
            <a:br>
              <a:rPr lang="en-GB">
                <a:solidFill>
                  <a:schemeClr val="tx1">
                    <a:lumMod val="75000"/>
                    <a:lumOff val="25000"/>
                  </a:schemeClr>
                </a:solidFill>
                <a:latin typeface="Arial" panose="020B0604020202020204" pitchFamily="34" charset="0"/>
                <a:cs typeface="Arial" panose="020B0604020202020204" pitchFamily="34" charset="0"/>
              </a:rPr>
            </a:br>
            <a:r>
              <a:rPr lang="en-GB">
                <a:solidFill>
                  <a:schemeClr val="tx1">
                    <a:lumMod val="75000"/>
                    <a:lumOff val="25000"/>
                  </a:schemeClr>
                </a:solidFill>
                <a:latin typeface="Arial" panose="020B0604020202020204" pitchFamily="34" charset="0"/>
                <a:cs typeface="Arial" panose="020B0604020202020204" pitchFamily="34" charset="0"/>
              </a:rPr>
              <a:t>e.g. STIs, GBV, dealing with stigma, resources available.</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Clinical consultations: include member-appropriate aspects.</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Immediately refer GBV survivors for first-line support within 72 hours; including HIV-PEP</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Use 6MMD to incentivize continued undetectable viral loads.</a:t>
            </a:r>
          </a:p>
        </p:txBody>
      </p:sp>
      <p:sp>
        <p:nvSpPr>
          <p:cNvPr id="17" name="Rectangle 16">
            <a:extLst>
              <a:ext uri="{FF2B5EF4-FFF2-40B4-BE49-F238E27FC236}">
                <a16:creationId xmlns:a16="http://schemas.microsoft.com/office/drawing/2014/main" id="{5EA61396-B70A-27EF-46D3-9FA6AF81AB5B}"/>
              </a:ext>
            </a:extLst>
          </p:cNvPr>
          <p:cNvSpPr/>
          <p:nvPr/>
        </p:nvSpPr>
        <p:spPr>
          <a:xfrm>
            <a:off x="690332" y="1498993"/>
            <a:ext cx="6477402" cy="952583"/>
          </a:xfrm>
          <a:prstGeom prst="rect">
            <a:avLst/>
          </a:prstGeom>
          <a:solidFill>
            <a:schemeClr val="bg1"/>
          </a:solidFill>
          <a:ln>
            <a:solidFill>
              <a:srgbClr val="BD862B"/>
            </a:solidFill>
          </a:ln>
        </p:spPr>
        <p:style>
          <a:lnRef idx="2">
            <a:schemeClr val="accent1">
              <a:shade val="15000"/>
            </a:schemeClr>
          </a:lnRef>
          <a:fillRef idx="1">
            <a:schemeClr val="accent1"/>
          </a:fillRef>
          <a:effectRef idx="0">
            <a:schemeClr val="accent1"/>
          </a:effectRef>
          <a:fontRef idx="minor">
            <a:schemeClr val="lt1"/>
          </a:fontRef>
        </p:style>
        <p:txBody>
          <a:bodyPr lIns="252000" tIns="252000" rIns="72000" bIns="36000" rtlCol="0" anchor="t"/>
          <a:lstStyle/>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Provide safe, stigma-free spaces. </a:t>
            </a:r>
          </a:p>
          <a:p>
            <a:pPr marL="180000" indent="-180000">
              <a:lnSpc>
                <a:spcPct val="90000"/>
              </a:lnSpc>
              <a:spcBef>
                <a:spcPts val="6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Facilitator should be sensitization-trained.</a:t>
            </a:r>
          </a:p>
        </p:txBody>
      </p:sp>
      <p:pic>
        <p:nvPicPr>
          <p:cNvPr id="40" name="Picture 39" descr="P542C5T10#y1">
            <a:extLst>
              <a:ext uri="{FF2B5EF4-FFF2-40B4-BE49-F238E27FC236}">
                <a16:creationId xmlns:a16="http://schemas.microsoft.com/office/drawing/2014/main" id="{E41DCAA0-1F48-1EF8-C526-2BBAD5190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1711" y="1106202"/>
            <a:ext cx="1440000" cy="1440000"/>
          </a:xfrm>
          <a:prstGeom prst="rect">
            <a:avLst/>
          </a:prstGeom>
          <a:noFill/>
        </p:spPr>
      </p:pic>
      <p:sp>
        <p:nvSpPr>
          <p:cNvPr id="19" name="Content Placeholder 2">
            <a:extLst>
              <a:ext uri="{FF2B5EF4-FFF2-40B4-BE49-F238E27FC236}">
                <a16:creationId xmlns:a16="http://schemas.microsoft.com/office/drawing/2014/main" id="{D1ABAE10-275E-EDB2-8590-3BF66C0161FB}"/>
              </a:ext>
            </a:extLst>
          </p:cNvPr>
          <p:cNvSpPr txBox="1">
            <a:spLocks/>
          </p:cNvSpPr>
          <p:nvPr/>
        </p:nvSpPr>
        <p:spPr>
          <a:xfrm>
            <a:off x="603811" y="3263158"/>
            <a:ext cx="4320000" cy="535421"/>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Member Choice and Peer Support</a:t>
            </a:r>
          </a:p>
        </p:txBody>
      </p:sp>
      <p:sp>
        <p:nvSpPr>
          <p:cNvPr id="20" name="Content Placeholder 2">
            <a:extLst>
              <a:ext uri="{FF2B5EF4-FFF2-40B4-BE49-F238E27FC236}">
                <a16:creationId xmlns:a16="http://schemas.microsoft.com/office/drawing/2014/main" id="{F4A8FFF7-E99F-7901-BF5E-D12E273083FE}"/>
              </a:ext>
            </a:extLst>
          </p:cNvPr>
          <p:cNvSpPr txBox="1">
            <a:spLocks/>
          </p:cNvSpPr>
          <p:nvPr/>
        </p:nvSpPr>
        <p:spPr>
          <a:xfrm>
            <a:off x="603811" y="1210357"/>
            <a:ext cx="4320000"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Stigma-free Environment</a:t>
            </a:r>
          </a:p>
        </p:txBody>
      </p:sp>
      <p:sp>
        <p:nvSpPr>
          <p:cNvPr id="21" name="Content Placeholder 2">
            <a:extLst>
              <a:ext uri="{FF2B5EF4-FFF2-40B4-BE49-F238E27FC236}">
                <a16:creationId xmlns:a16="http://schemas.microsoft.com/office/drawing/2014/main" id="{276A4125-4FEF-1DB6-0D74-7D1F33F0A38C}"/>
              </a:ext>
            </a:extLst>
          </p:cNvPr>
          <p:cNvSpPr txBox="1">
            <a:spLocks/>
          </p:cNvSpPr>
          <p:nvPr/>
        </p:nvSpPr>
        <p:spPr>
          <a:xfrm>
            <a:off x="7422717" y="2472437"/>
            <a:ext cx="2880000"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Client-specific support</a:t>
            </a:r>
          </a:p>
        </p:txBody>
      </p:sp>
    </p:spTree>
    <p:extLst>
      <p:ext uri="{BB962C8B-B14F-4D97-AF65-F5344CB8AC3E}">
        <p14:creationId xmlns:p14="http://schemas.microsoft.com/office/powerpoint/2010/main" val="361704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72CE-66E3-7F85-2E4B-4957FA75C819}"/>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B768CCDA-14DE-19A5-D5BE-211644882CC7}"/>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9C722DD8-E5EE-F3BB-4C9D-0C5EE7353C76}"/>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FF52365B-E702-37B1-9A6A-76ACCDA90D13}"/>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22593D75-E0F3-C515-8AB1-399A53437092}"/>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Background and Context to Adherence Clubs Establishment</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2B788E0-2543-13B5-EFBD-591A5B330B4C}"/>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Tree>
    <p:extLst>
      <p:ext uri="{BB962C8B-B14F-4D97-AF65-F5344CB8AC3E}">
        <p14:creationId xmlns:p14="http://schemas.microsoft.com/office/powerpoint/2010/main" val="125547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7A66-8808-5E80-C488-3B33E9F27D73}"/>
              </a:ext>
            </a:extLst>
          </p:cNvPr>
          <p:cNvSpPr>
            <a:spLocks noGrp="1"/>
          </p:cNvSpPr>
          <p:nvPr>
            <p:ph type="title"/>
          </p:nvPr>
        </p:nvSpPr>
        <p:spPr/>
        <p:txBody>
          <a:bodyPr/>
          <a:lstStyle/>
          <a:p>
            <a:r>
              <a:rPr lang="en-ZA"/>
              <a:t>Family Adherence Clubs</a:t>
            </a:r>
          </a:p>
        </p:txBody>
      </p:sp>
      <p:sp>
        <p:nvSpPr>
          <p:cNvPr id="3" name="Content Placeholder 2">
            <a:extLst>
              <a:ext uri="{FF2B5EF4-FFF2-40B4-BE49-F238E27FC236}">
                <a16:creationId xmlns:a16="http://schemas.microsoft.com/office/drawing/2014/main" id="{97F7789A-C51C-754B-EC37-80988CB1522B}"/>
              </a:ext>
            </a:extLst>
          </p:cNvPr>
          <p:cNvSpPr>
            <a:spLocks noGrp="1"/>
          </p:cNvSpPr>
          <p:nvPr>
            <p:ph idx="1"/>
          </p:nvPr>
        </p:nvSpPr>
        <p:spPr>
          <a:xfrm>
            <a:off x="609600" y="1600204"/>
            <a:ext cx="11229474" cy="2610850"/>
          </a:xfrm>
        </p:spPr>
        <p:txBody>
          <a:bodyPr/>
          <a:lstStyle/>
          <a:p>
            <a:pPr marL="180000" indent="-180000"/>
            <a:r>
              <a:rPr lang="en-GB" sz="1600"/>
              <a:t>Same date and medication collection for child and caregiver so more convenient.</a:t>
            </a:r>
          </a:p>
          <a:p>
            <a:pPr marL="180000" indent="-180000"/>
            <a:r>
              <a:rPr lang="en-GB" sz="1600"/>
              <a:t>Quick, easy ART access so children have less time off school.</a:t>
            </a:r>
          </a:p>
          <a:p>
            <a:pPr marL="180000" indent="-180000"/>
            <a:r>
              <a:rPr lang="en-GB" sz="1600"/>
              <a:t>Child disclosure is strengthened through shared peer experiences.</a:t>
            </a:r>
          </a:p>
          <a:p>
            <a:pPr marL="180000" indent="-180000"/>
            <a:r>
              <a:rPr lang="en-GB" sz="1600"/>
              <a:t>Provides a community network for tracing patients not attending their family club.</a:t>
            </a:r>
          </a:p>
          <a:p>
            <a:pPr marL="180000" indent="-180000"/>
            <a:r>
              <a:rPr lang="en-GB" sz="1600"/>
              <a:t>Continued access to clinical care and support through proper referral.</a:t>
            </a:r>
          </a:p>
          <a:p>
            <a:pPr marL="180000" indent="-180000">
              <a:lnSpc>
                <a:spcPct val="90000"/>
              </a:lnSpc>
              <a:spcBef>
                <a:spcPts val="600"/>
              </a:spcBef>
            </a:pPr>
            <a:r>
              <a:rPr lang="en-GB" sz="1600"/>
              <a:t>Family adherence support</a:t>
            </a:r>
          </a:p>
          <a:p>
            <a:pPr marL="180000" indent="-180000">
              <a:lnSpc>
                <a:spcPct val="90000"/>
              </a:lnSpc>
              <a:spcBef>
                <a:spcPts val="600"/>
              </a:spcBef>
            </a:pPr>
            <a:r>
              <a:rPr lang="en-GB" sz="1600"/>
              <a:t>Improves retention in care and virological outcomes, especially for the children  </a:t>
            </a:r>
          </a:p>
          <a:p>
            <a:pPr marL="180000" lvl="1" indent="0">
              <a:lnSpc>
                <a:spcPct val="90000"/>
              </a:lnSpc>
              <a:spcBef>
                <a:spcPts val="600"/>
              </a:spcBef>
              <a:buNone/>
            </a:pPr>
            <a:r>
              <a:rPr lang="en-GB" sz="1600"/>
              <a:t>NB! Only 33% of CLHIV (50% of those on ART) have undetectable VLs and are eligible for RPCs*.</a:t>
            </a:r>
            <a:endParaRPr lang="en-ZA" sz="1600"/>
          </a:p>
        </p:txBody>
      </p:sp>
      <p:sp>
        <p:nvSpPr>
          <p:cNvPr id="4" name="Slide Number Placeholder 3">
            <a:extLst>
              <a:ext uri="{FF2B5EF4-FFF2-40B4-BE49-F238E27FC236}">
                <a16:creationId xmlns:a16="http://schemas.microsoft.com/office/drawing/2014/main" id="{26AB0D51-53E4-7CF4-C051-FA9986A138DE}"/>
              </a:ext>
            </a:extLst>
          </p:cNvPr>
          <p:cNvSpPr>
            <a:spLocks noGrp="1"/>
          </p:cNvSpPr>
          <p:nvPr>
            <p:ph type="sldNum" sz="quarter" idx="12"/>
          </p:nvPr>
        </p:nvSpPr>
        <p:spPr/>
        <p:txBody>
          <a:bodyPr/>
          <a:lstStyle/>
          <a:p>
            <a:fld id="{C7CC47C4-3C86-4469-BEE5-35560A3665EF}" type="slidenum">
              <a:rPr lang="en-ZA" altLang="en-US" smtClean="0"/>
              <a:pPr/>
              <a:t>40</a:t>
            </a:fld>
            <a:endParaRPr lang="en-ZA" altLang="en-US"/>
          </a:p>
        </p:txBody>
      </p:sp>
      <p:sp>
        <p:nvSpPr>
          <p:cNvPr id="5" name="Content Placeholder 2">
            <a:extLst>
              <a:ext uri="{FF2B5EF4-FFF2-40B4-BE49-F238E27FC236}">
                <a16:creationId xmlns:a16="http://schemas.microsoft.com/office/drawing/2014/main" id="{D9C70C6B-876F-77FB-5B4A-9F247AF9ED19}"/>
              </a:ext>
            </a:extLst>
          </p:cNvPr>
          <p:cNvSpPr txBox="1">
            <a:spLocks/>
          </p:cNvSpPr>
          <p:nvPr/>
        </p:nvSpPr>
        <p:spPr>
          <a:xfrm>
            <a:off x="609600" y="1184028"/>
            <a:ext cx="5400000"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Benefits</a:t>
            </a:r>
          </a:p>
        </p:txBody>
      </p:sp>
      <p:sp>
        <p:nvSpPr>
          <p:cNvPr id="8" name="Content Placeholder 2">
            <a:extLst>
              <a:ext uri="{FF2B5EF4-FFF2-40B4-BE49-F238E27FC236}">
                <a16:creationId xmlns:a16="http://schemas.microsoft.com/office/drawing/2014/main" id="{3AD5AED0-FD92-F533-F60A-AD76F308C71F}"/>
              </a:ext>
            </a:extLst>
          </p:cNvPr>
          <p:cNvSpPr txBox="1">
            <a:spLocks/>
          </p:cNvSpPr>
          <p:nvPr/>
        </p:nvSpPr>
        <p:spPr>
          <a:xfrm>
            <a:off x="3727178" y="4591327"/>
            <a:ext cx="6874041" cy="1938676"/>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90000"/>
              </a:lnSpc>
            </a:pPr>
            <a:r>
              <a:rPr lang="en-GB" sz="1600"/>
              <a:t>Age of the child to align with the following age criteria of each club</a:t>
            </a:r>
          </a:p>
          <a:p>
            <a:pPr marL="180000" indent="-180000">
              <a:lnSpc>
                <a:spcPct val="90000"/>
              </a:lnSpc>
            </a:pPr>
            <a:endParaRPr lang="en-ZA" sz="1600"/>
          </a:p>
          <a:p>
            <a:pPr marL="0" indent="0">
              <a:lnSpc>
                <a:spcPct val="90000"/>
              </a:lnSpc>
              <a:buNone/>
            </a:pPr>
            <a:r>
              <a:rPr lang="en-ZA" sz="1600"/>
              <a:t>    Alternative if families or resources are limited</a:t>
            </a:r>
          </a:p>
          <a:p>
            <a:pPr marL="180000" indent="-180000">
              <a:lnSpc>
                <a:spcPct val="90000"/>
              </a:lnSpc>
            </a:pPr>
            <a:endParaRPr lang="en-ZA" sz="1600"/>
          </a:p>
          <a:p>
            <a:pPr marL="180000" indent="-180000">
              <a:lnSpc>
                <a:spcPct val="90000"/>
              </a:lnSpc>
            </a:pPr>
            <a:r>
              <a:rPr lang="en-ZA" sz="1600"/>
              <a:t>Age-specific for child disclosure support</a:t>
            </a:r>
          </a:p>
          <a:p>
            <a:pPr marL="180000" indent="-180000">
              <a:lnSpc>
                <a:spcPct val="90000"/>
              </a:lnSpc>
            </a:pPr>
            <a:r>
              <a:rPr lang="en-ZA" sz="1600"/>
              <a:t>Clinician to assess disclosure status at enrolment as </a:t>
            </a:r>
            <a:br>
              <a:rPr lang="en-ZA" sz="1600"/>
            </a:br>
            <a:r>
              <a:rPr lang="en-ZA" sz="1600"/>
              <a:t>no disclosure (none), partial disclosure (PD) or full disclosure (FD)</a:t>
            </a:r>
          </a:p>
        </p:txBody>
      </p:sp>
      <p:sp>
        <p:nvSpPr>
          <p:cNvPr id="9" name="Content Placeholder 2">
            <a:extLst>
              <a:ext uri="{FF2B5EF4-FFF2-40B4-BE49-F238E27FC236}">
                <a16:creationId xmlns:a16="http://schemas.microsoft.com/office/drawing/2014/main" id="{1B06B317-BA17-F925-29E1-ADED713DF188}"/>
              </a:ext>
            </a:extLst>
          </p:cNvPr>
          <p:cNvSpPr txBox="1">
            <a:spLocks/>
          </p:cNvSpPr>
          <p:nvPr/>
        </p:nvSpPr>
        <p:spPr>
          <a:xfrm>
            <a:off x="3727178" y="4175153"/>
            <a:ext cx="6804000"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Age criteria for each club</a:t>
            </a:r>
          </a:p>
        </p:txBody>
      </p:sp>
      <p:sp>
        <p:nvSpPr>
          <p:cNvPr id="10" name="Content Placeholder 2">
            <a:extLst>
              <a:ext uri="{FF2B5EF4-FFF2-40B4-BE49-F238E27FC236}">
                <a16:creationId xmlns:a16="http://schemas.microsoft.com/office/drawing/2014/main" id="{93D088B3-9911-BECA-A272-A5E7EC74F522}"/>
              </a:ext>
            </a:extLst>
          </p:cNvPr>
          <p:cNvSpPr txBox="1">
            <a:spLocks/>
          </p:cNvSpPr>
          <p:nvPr/>
        </p:nvSpPr>
        <p:spPr>
          <a:xfrm>
            <a:off x="609602" y="4591327"/>
            <a:ext cx="2573214" cy="10440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90000"/>
              </a:lnSpc>
              <a:spcBef>
                <a:spcPts val="600"/>
              </a:spcBef>
            </a:pPr>
            <a:r>
              <a:rPr lang="en-GB" sz="1600"/>
              <a:t>A caregiver not on ART must be a primary caregiver for the child.</a:t>
            </a:r>
            <a:endParaRPr lang="en-ZA" sz="1600"/>
          </a:p>
        </p:txBody>
      </p:sp>
      <p:sp>
        <p:nvSpPr>
          <p:cNvPr id="11" name="Content Placeholder 2">
            <a:extLst>
              <a:ext uri="{FF2B5EF4-FFF2-40B4-BE49-F238E27FC236}">
                <a16:creationId xmlns:a16="http://schemas.microsoft.com/office/drawing/2014/main" id="{65E8FCCF-309D-740A-19E5-4258B8B9270A}"/>
              </a:ext>
            </a:extLst>
          </p:cNvPr>
          <p:cNvSpPr txBox="1">
            <a:spLocks/>
          </p:cNvSpPr>
          <p:nvPr/>
        </p:nvSpPr>
        <p:spPr>
          <a:xfrm>
            <a:off x="609600" y="4175153"/>
            <a:ext cx="2573215"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Caregiver eligibility</a:t>
            </a:r>
          </a:p>
        </p:txBody>
      </p:sp>
      <p:sp>
        <p:nvSpPr>
          <p:cNvPr id="12" name="Content Placeholder 2">
            <a:extLst>
              <a:ext uri="{FF2B5EF4-FFF2-40B4-BE49-F238E27FC236}">
                <a16:creationId xmlns:a16="http://schemas.microsoft.com/office/drawing/2014/main" id="{D684A869-423C-BBD2-44F1-FC57090BD36E}"/>
              </a:ext>
            </a:extLst>
          </p:cNvPr>
          <p:cNvSpPr txBox="1">
            <a:spLocks/>
          </p:cNvSpPr>
          <p:nvPr/>
        </p:nvSpPr>
        <p:spPr>
          <a:xfrm>
            <a:off x="5728745" y="4872087"/>
            <a:ext cx="1946999" cy="473634"/>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0" indent="-216000">
              <a:spcBef>
                <a:spcPts val="0"/>
              </a:spcBef>
              <a:buFont typeface="+mj-lt"/>
              <a:buAutoNum type="alphaLcPeriod" startAt="2"/>
            </a:pPr>
            <a:r>
              <a:rPr lang="en-GB" sz="1600"/>
              <a:t>7 to &lt;10 years</a:t>
            </a:r>
          </a:p>
        </p:txBody>
      </p:sp>
      <p:sp>
        <p:nvSpPr>
          <p:cNvPr id="13" name="Content Placeholder 2">
            <a:extLst>
              <a:ext uri="{FF2B5EF4-FFF2-40B4-BE49-F238E27FC236}">
                <a16:creationId xmlns:a16="http://schemas.microsoft.com/office/drawing/2014/main" id="{6B28D102-D265-F212-6AC3-EF387B45397D}"/>
              </a:ext>
            </a:extLst>
          </p:cNvPr>
          <p:cNvSpPr txBox="1">
            <a:spLocks/>
          </p:cNvSpPr>
          <p:nvPr/>
        </p:nvSpPr>
        <p:spPr>
          <a:xfrm>
            <a:off x="7689485" y="4872087"/>
            <a:ext cx="1946999" cy="473634"/>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0" indent="-216000">
              <a:spcBef>
                <a:spcPts val="0"/>
              </a:spcBef>
              <a:buFont typeface="+mj-lt"/>
              <a:buAutoNum type="alphaLcPeriod" startAt="3"/>
            </a:pPr>
            <a:r>
              <a:rPr lang="en-GB" sz="1600"/>
              <a:t>10 to 15 years</a:t>
            </a:r>
            <a:endParaRPr lang="en-ZA" sz="1600"/>
          </a:p>
        </p:txBody>
      </p:sp>
      <p:sp>
        <p:nvSpPr>
          <p:cNvPr id="6" name="Content Placeholder 2">
            <a:extLst>
              <a:ext uri="{FF2B5EF4-FFF2-40B4-BE49-F238E27FC236}">
                <a16:creationId xmlns:a16="http://schemas.microsoft.com/office/drawing/2014/main" id="{207BC680-4F3C-557A-7020-456207D287D9}"/>
              </a:ext>
            </a:extLst>
          </p:cNvPr>
          <p:cNvSpPr txBox="1">
            <a:spLocks/>
          </p:cNvSpPr>
          <p:nvPr/>
        </p:nvSpPr>
        <p:spPr>
          <a:xfrm>
            <a:off x="3986775" y="4872087"/>
            <a:ext cx="1728228" cy="473634"/>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216000">
              <a:lnSpc>
                <a:spcPct val="90000"/>
              </a:lnSpc>
              <a:spcBef>
                <a:spcPts val="600"/>
              </a:spcBef>
              <a:buFont typeface="+mj-lt"/>
              <a:buAutoNum type="alphaLcPeriod"/>
            </a:pPr>
            <a:r>
              <a:rPr lang="en-GB" sz="1600"/>
              <a:t>5 to &lt;7 years</a:t>
            </a:r>
          </a:p>
        </p:txBody>
      </p:sp>
      <p:sp>
        <p:nvSpPr>
          <p:cNvPr id="7" name="Content Placeholder 2">
            <a:extLst>
              <a:ext uri="{FF2B5EF4-FFF2-40B4-BE49-F238E27FC236}">
                <a16:creationId xmlns:a16="http://schemas.microsoft.com/office/drawing/2014/main" id="{6E3C0BB6-A923-204A-D27F-8442FCEF1F13}"/>
              </a:ext>
            </a:extLst>
          </p:cNvPr>
          <p:cNvSpPr txBox="1">
            <a:spLocks/>
          </p:cNvSpPr>
          <p:nvPr/>
        </p:nvSpPr>
        <p:spPr>
          <a:xfrm>
            <a:off x="5742486" y="5345721"/>
            <a:ext cx="2477620" cy="473634"/>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0" indent="-216000">
              <a:spcBef>
                <a:spcPts val="0"/>
              </a:spcBef>
              <a:buFont typeface="+mj-lt"/>
              <a:buAutoNum type="alphaLcPeriod" startAt="2"/>
            </a:pPr>
            <a:r>
              <a:rPr lang="en-GB" sz="1600"/>
              <a:t>10 to  &lt;15 years</a:t>
            </a:r>
          </a:p>
        </p:txBody>
      </p:sp>
      <p:sp>
        <p:nvSpPr>
          <p:cNvPr id="14" name="Content Placeholder 2">
            <a:extLst>
              <a:ext uri="{FF2B5EF4-FFF2-40B4-BE49-F238E27FC236}">
                <a16:creationId xmlns:a16="http://schemas.microsoft.com/office/drawing/2014/main" id="{3F486F32-13CB-18F6-8945-0054972E95EA}"/>
              </a:ext>
            </a:extLst>
          </p:cNvPr>
          <p:cNvSpPr txBox="1">
            <a:spLocks/>
          </p:cNvSpPr>
          <p:nvPr/>
        </p:nvSpPr>
        <p:spPr>
          <a:xfrm>
            <a:off x="4000516" y="5345721"/>
            <a:ext cx="1946999" cy="473634"/>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216000">
              <a:lnSpc>
                <a:spcPct val="90000"/>
              </a:lnSpc>
              <a:spcBef>
                <a:spcPts val="600"/>
              </a:spcBef>
              <a:buFont typeface="+mj-lt"/>
              <a:buAutoNum type="alphaLcPeriod"/>
            </a:pPr>
            <a:r>
              <a:rPr lang="en-GB" sz="1600"/>
              <a:t>5 to &lt;10 years</a:t>
            </a:r>
          </a:p>
        </p:txBody>
      </p:sp>
      <p:sp>
        <p:nvSpPr>
          <p:cNvPr id="15" name="Text Placeholder 2">
            <a:extLst>
              <a:ext uri="{FF2B5EF4-FFF2-40B4-BE49-F238E27FC236}">
                <a16:creationId xmlns:a16="http://schemas.microsoft.com/office/drawing/2014/main" id="{37A7E913-FDE1-0164-D363-AB55D969412E}"/>
              </a:ext>
            </a:extLst>
          </p:cNvPr>
          <p:cNvSpPr>
            <a:spLocks noGrp="1"/>
          </p:cNvSpPr>
          <p:nvPr/>
        </p:nvSpPr>
        <p:spPr>
          <a:xfrm>
            <a:off x="3223631" y="6638761"/>
            <a:ext cx="4680000" cy="165426"/>
          </a:xfrm>
          <a:prstGeom prst="rect">
            <a:avLst/>
          </a:prstGeom>
          <a:noFill/>
        </p:spPr>
        <p:txBody>
          <a:bodyPr vert="horz" lIns="0" tIns="0" rIns="0" bIns="0" rtlCol="0" anchor="b">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lvl="2">
              <a:lnSpc>
                <a:spcPct val="90000"/>
              </a:lnSpc>
              <a:spcAft>
                <a:spcPts val="0"/>
              </a:spcAft>
            </a:pPr>
            <a:r>
              <a:rPr lang="en-US" sz="1050" i="1">
                <a:solidFill>
                  <a:schemeClr val="tx1">
                    <a:lumMod val="50000"/>
                    <a:lumOff val="50000"/>
                  </a:schemeClr>
                </a:solidFill>
                <a:latin typeface="Arial" panose="020B0604020202020204" pitchFamily="34" charset="0"/>
                <a:cs typeface="Arial" panose="020B0604020202020204" pitchFamily="34" charset="0"/>
              </a:rPr>
              <a:t>* 95-95-95 October 2025.  Dec 2025 CTG Extension Engagement</a:t>
            </a:r>
          </a:p>
        </p:txBody>
      </p:sp>
      <p:grpSp>
        <p:nvGrpSpPr>
          <p:cNvPr id="17" name="Group 16">
            <a:extLst>
              <a:ext uri="{FF2B5EF4-FFF2-40B4-BE49-F238E27FC236}">
                <a16:creationId xmlns:a16="http://schemas.microsoft.com/office/drawing/2014/main" id="{32217D0A-FE37-B45D-24D8-C31552D45316}"/>
              </a:ext>
            </a:extLst>
          </p:cNvPr>
          <p:cNvGrpSpPr>
            <a:grpSpLocks noChangeAspect="1"/>
          </p:cNvGrpSpPr>
          <p:nvPr/>
        </p:nvGrpSpPr>
        <p:grpSpPr>
          <a:xfrm>
            <a:off x="9412547" y="1173856"/>
            <a:ext cx="2637905" cy="1872000"/>
            <a:chOff x="8363980" y="6966240"/>
            <a:chExt cx="5869779" cy="4165511"/>
          </a:xfrm>
        </p:grpSpPr>
        <p:pic>
          <p:nvPicPr>
            <p:cNvPr id="16" name="Picture 2">
              <a:extLst>
                <a:ext uri="{FF2B5EF4-FFF2-40B4-BE49-F238E27FC236}">
                  <a16:creationId xmlns:a16="http://schemas.microsoft.com/office/drawing/2014/main" id="{224C44A3-D87B-2E4B-EFB7-BD64AA9BD9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203"/>
            <a:stretch>
              <a:fillRect/>
            </a:stretch>
          </p:blipFill>
          <p:spPr bwMode="auto">
            <a:xfrm>
              <a:off x="8363980" y="6966240"/>
              <a:ext cx="3388323" cy="337185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A4528D1-E8F5-3940-3622-6DDDC6652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03"/>
            <a:stretch>
              <a:fillRect/>
            </a:stretch>
          </p:blipFill>
          <p:spPr bwMode="auto">
            <a:xfrm>
              <a:off x="10845436" y="7759901"/>
              <a:ext cx="3388323" cy="337185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2918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485CE-C601-9425-F946-DCD7DEDDB4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B3282F-67FA-29BB-5CDB-95337765E63B}"/>
              </a:ext>
            </a:extLst>
          </p:cNvPr>
          <p:cNvSpPr>
            <a:spLocks noGrp="1"/>
          </p:cNvSpPr>
          <p:nvPr>
            <p:ph type="sldNum" sz="quarter" idx="4"/>
          </p:nvPr>
        </p:nvSpPr>
        <p:spPr/>
        <p:txBody>
          <a:bodyPr/>
          <a:lstStyle/>
          <a:p>
            <a:fld id="{C7CC47C4-3C86-4469-BEE5-35560A3665EF}" type="slidenum">
              <a:rPr lang="en-ZA" altLang="en-US" smtClean="0"/>
              <a:pPr/>
              <a:t>41</a:t>
            </a:fld>
            <a:endParaRPr lang="en-ZA" altLang="en-US"/>
          </a:p>
        </p:txBody>
      </p:sp>
      <p:sp>
        <p:nvSpPr>
          <p:cNvPr id="2" name="Title 1">
            <a:extLst>
              <a:ext uri="{FF2B5EF4-FFF2-40B4-BE49-F238E27FC236}">
                <a16:creationId xmlns:a16="http://schemas.microsoft.com/office/drawing/2014/main" id="{B7EF9015-CD36-C258-352B-A05DCF9D61E8}"/>
              </a:ext>
            </a:extLst>
          </p:cNvPr>
          <p:cNvSpPr>
            <a:spLocks noGrp="1"/>
          </p:cNvSpPr>
          <p:nvPr>
            <p:ph type="title"/>
          </p:nvPr>
        </p:nvSpPr>
        <p:spPr/>
        <p:txBody>
          <a:bodyPr/>
          <a:lstStyle/>
          <a:p>
            <a:r>
              <a:rPr lang="en-ZA"/>
              <a:t>Family Adherence Clubs </a:t>
            </a:r>
            <a:r>
              <a:rPr lang="en-ZA" sz="1800"/>
              <a:t>(cont.)</a:t>
            </a:r>
          </a:p>
        </p:txBody>
      </p:sp>
      <p:sp>
        <p:nvSpPr>
          <p:cNvPr id="6" name="Content Placeholder 2">
            <a:extLst>
              <a:ext uri="{FF2B5EF4-FFF2-40B4-BE49-F238E27FC236}">
                <a16:creationId xmlns:a16="http://schemas.microsoft.com/office/drawing/2014/main" id="{B2496148-658B-BD6D-651C-FC78CE129BF9}"/>
              </a:ext>
            </a:extLst>
          </p:cNvPr>
          <p:cNvSpPr txBox="1">
            <a:spLocks/>
          </p:cNvSpPr>
          <p:nvPr/>
        </p:nvSpPr>
        <p:spPr>
          <a:xfrm>
            <a:off x="609600" y="2946875"/>
            <a:ext cx="10435389" cy="2465709"/>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spcBef>
                <a:spcPts val="600"/>
              </a:spcBef>
            </a:pPr>
            <a:r>
              <a:rPr lang="en-GB" sz="1800"/>
              <a:t>2 separate spaces are recommended; </a:t>
            </a:r>
          </a:p>
          <a:p>
            <a:pPr marL="720000" lvl="1" indent="-288000">
              <a:spcBef>
                <a:spcPts val="0"/>
              </a:spcBef>
            </a:pPr>
            <a:r>
              <a:rPr lang="en-GB" err="1"/>
              <a:t>i</a:t>
            </a:r>
            <a:r>
              <a:rPr lang="en-GB"/>
              <a:t>) caregivers to discuss child disclosure; ii) children to engage in fun activities.  </a:t>
            </a:r>
          </a:p>
          <a:p>
            <a:pPr marL="180000" indent="-180000">
              <a:spcBef>
                <a:spcPts val="300"/>
              </a:spcBef>
            </a:pPr>
            <a:r>
              <a:rPr lang="en-GB" sz="1800"/>
              <a:t>Comprehensive clinical reviews and rescripting  must be at or near the facility</a:t>
            </a:r>
          </a:p>
          <a:p>
            <a:pPr marL="720000" lvl="1" indent="-288000">
              <a:spcBef>
                <a:spcPts val="0"/>
              </a:spcBef>
            </a:pPr>
            <a:r>
              <a:rPr lang="en-GB"/>
              <a:t>children &lt; 35 kg can be weighed, dosed correctly, have ART packs adjusted if needed.</a:t>
            </a:r>
          </a:p>
          <a:p>
            <a:pPr marL="180000" indent="-180000">
              <a:spcBef>
                <a:spcPts val="300"/>
              </a:spcBef>
            </a:pPr>
            <a:r>
              <a:rPr lang="en-GB" sz="1800"/>
              <a:t>Options within the facility:</a:t>
            </a:r>
          </a:p>
          <a:p>
            <a:pPr marL="720000" lvl="1" indent="-288000">
              <a:spcBef>
                <a:spcPts val="0"/>
              </a:spcBef>
            </a:pPr>
            <a:r>
              <a:rPr lang="en-GB"/>
              <a:t>Support group room</a:t>
            </a:r>
          </a:p>
          <a:p>
            <a:pPr marL="720000" lvl="1" indent="-288000">
              <a:spcBef>
                <a:spcPts val="0"/>
              </a:spcBef>
            </a:pPr>
            <a:r>
              <a:rPr lang="en-GB"/>
              <a:t>Outside courtyard or NPO structure on facility grounds (ideal space for children)</a:t>
            </a:r>
          </a:p>
          <a:p>
            <a:pPr marL="720000" lvl="1" indent="-288000">
              <a:spcBef>
                <a:spcPts val="0"/>
              </a:spcBef>
            </a:pPr>
            <a:r>
              <a:rPr lang="en-GB"/>
              <a:t>General waiting area if family club meets after-hours</a:t>
            </a:r>
            <a:endParaRPr lang="en-ZA"/>
          </a:p>
        </p:txBody>
      </p:sp>
      <p:sp>
        <p:nvSpPr>
          <p:cNvPr id="7" name="Content Placeholder 2">
            <a:extLst>
              <a:ext uri="{FF2B5EF4-FFF2-40B4-BE49-F238E27FC236}">
                <a16:creationId xmlns:a16="http://schemas.microsoft.com/office/drawing/2014/main" id="{153FB6C2-9E1F-1151-B0C9-3BC1002CE34E}"/>
              </a:ext>
            </a:extLst>
          </p:cNvPr>
          <p:cNvSpPr txBox="1">
            <a:spLocks/>
          </p:cNvSpPr>
          <p:nvPr/>
        </p:nvSpPr>
        <p:spPr>
          <a:xfrm>
            <a:off x="609600" y="2530700"/>
            <a:ext cx="5400000"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Meeting Space</a:t>
            </a:r>
          </a:p>
        </p:txBody>
      </p:sp>
      <p:sp>
        <p:nvSpPr>
          <p:cNvPr id="12" name="Content Placeholder 2">
            <a:extLst>
              <a:ext uri="{FF2B5EF4-FFF2-40B4-BE49-F238E27FC236}">
                <a16:creationId xmlns:a16="http://schemas.microsoft.com/office/drawing/2014/main" id="{47F30987-A4F6-1342-0D46-9480810E6BBE}"/>
              </a:ext>
            </a:extLst>
          </p:cNvPr>
          <p:cNvSpPr txBox="1">
            <a:spLocks/>
          </p:cNvSpPr>
          <p:nvPr/>
        </p:nvSpPr>
        <p:spPr>
          <a:xfrm>
            <a:off x="609601" y="1803279"/>
            <a:ext cx="7039708" cy="870752"/>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GB" sz="1800"/>
              <a:t>Where possible have two facilitators </a:t>
            </a:r>
            <a:br>
              <a:rPr lang="en-GB" sz="1800"/>
            </a:br>
            <a:r>
              <a:rPr lang="en-GB" sz="1800" i="1">
                <a:solidFill>
                  <a:schemeClr val="tx1">
                    <a:lumMod val="50000"/>
                    <a:lumOff val="50000"/>
                  </a:schemeClr>
                </a:solidFill>
              </a:rPr>
              <a:t>(allows concurrent sessions for caregivers and children.)</a:t>
            </a:r>
            <a:endParaRPr lang="en-ZA" sz="1800" i="1">
              <a:solidFill>
                <a:schemeClr val="tx1">
                  <a:lumMod val="50000"/>
                  <a:lumOff val="50000"/>
                </a:schemeClr>
              </a:solidFill>
            </a:endParaRPr>
          </a:p>
        </p:txBody>
      </p:sp>
      <p:sp>
        <p:nvSpPr>
          <p:cNvPr id="13" name="Content Placeholder 2">
            <a:extLst>
              <a:ext uri="{FF2B5EF4-FFF2-40B4-BE49-F238E27FC236}">
                <a16:creationId xmlns:a16="http://schemas.microsoft.com/office/drawing/2014/main" id="{A84B7A1D-8CC2-413D-A4CC-564314C3A140}"/>
              </a:ext>
            </a:extLst>
          </p:cNvPr>
          <p:cNvSpPr txBox="1">
            <a:spLocks/>
          </p:cNvSpPr>
          <p:nvPr/>
        </p:nvSpPr>
        <p:spPr>
          <a:xfrm>
            <a:off x="609600" y="1387103"/>
            <a:ext cx="5400000"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Resources</a:t>
            </a:r>
          </a:p>
        </p:txBody>
      </p:sp>
      <p:sp>
        <p:nvSpPr>
          <p:cNvPr id="3" name="Content Placeholder 2">
            <a:extLst>
              <a:ext uri="{FF2B5EF4-FFF2-40B4-BE49-F238E27FC236}">
                <a16:creationId xmlns:a16="http://schemas.microsoft.com/office/drawing/2014/main" id="{AAD68163-FD5A-D825-1D04-FF24C3CA3D9B}"/>
              </a:ext>
            </a:extLst>
          </p:cNvPr>
          <p:cNvSpPr txBox="1">
            <a:spLocks/>
          </p:cNvSpPr>
          <p:nvPr/>
        </p:nvSpPr>
        <p:spPr>
          <a:xfrm>
            <a:off x="609600" y="5832682"/>
            <a:ext cx="10553957" cy="658812"/>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spcBef>
                <a:spcPts val="300"/>
              </a:spcBef>
            </a:pPr>
            <a:r>
              <a:rPr lang="en-GB" sz="1600"/>
              <a:t>Children &lt; 35 kg: weight check every 6 months to assess the need for dosage changes. </a:t>
            </a:r>
            <a:endParaRPr lang="en-GB" sz="1600">
              <a:solidFill>
                <a:srgbClr val="C00000"/>
              </a:solidFill>
            </a:endParaRPr>
          </a:p>
          <a:p>
            <a:pPr marL="180000" indent="-180000">
              <a:spcBef>
                <a:spcPts val="300"/>
              </a:spcBef>
            </a:pPr>
            <a:r>
              <a:rPr lang="en-GB" sz="1600"/>
              <a:t>Pharmacy must be on standby  to repack  PMPs if dosages change.</a:t>
            </a:r>
          </a:p>
          <a:p>
            <a:pPr marL="180000" indent="-180000">
              <a:spcBef>
                <a:spcPts val="600"/>
              </a:spcBef>
            </a:pPr>
            <a:endParaRPr lang="en-ZA" sz="1800"/>
          </a:p>
        </p:txBody>
      </p:sp>
      <p:sp>
        <p:nvSpPr>
          <p:cNvPr id="5" name="Content Placeholder 2">
            <a:extLst>
              <a:ext uri="{FF2B5EF4-FFF2-40B4-BE49-F238E27FC236}">
                <a16:creationId xmlns:a16="http://schemas.microsoft.com/office/drawing/2014/main" id="{0EFD52D1-2D17-2BAD-2DF6-66B99F040DF4}"/>
              </a:ext>
            </a:extLst>
          </p:cNvPr>
          <p:cNvSpPr txBox="1">
            <a:spLocks/>
          </p:cNvSpPr>
          <p:nvPr/>
        </p:nvSpPr>
        <p:spPr>
          <a:xfrm>
            <a:off x="609600" y="5416507"/>
            <a:ext cx="7200000"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Family Clubs have 2 additional requirements at clinical visits </a:t>
            </a:r>
          </a:p>
        </p:txBody>
      </p:sp>
      <p:sp>
        <p:nvSpPr>
          <p:cNvPr id="8" name="TextBox 7">
            <a:extLst>
              <a:ext uri="{FF2B5EF4-FFF2-40B4-BE49-F238E27FC236}">
                <a16:creationId xmlns:a16="http://schemas.microsoft.com/office/drawing/2014/main" id="{821213D7-6D45-A74B-DF17-11B1087686EE}"/>
              </a:ext>
            </a:extLst>
          </p:cNvPr>
          <p:cNvSpPr txBox="1"/>
          <p:nvPr/>
        </p:nvSpPr>
        <p:spPr>
          <a:xfrm>
            <a:off x="1426392" y="6604982"/>
            <a:ext cx="5098539"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Consolidated Guidelines for the Prevention and Management of HIV. Pages 170-171</a:t>
            </a:r>
          </a:p>
        </p:txBody>
      </p:sp>
      <p:grpSp>
        <p:nvGrpSpPr>
          <p:cNvPr id="9" name="Group 8">
            <a:extLst>
              <a:ext uri="{FF2B5EF4-FFF2-40B4-BE49-F238E27FC236}">
                <a16:creationId xmlns:a16="http://schemas.microsoft.com/office/drawing/2014/main" id="{DA757493-383E-DF56-1A16-A55B9975AB31}"/>
              </a:ext>
            </a:extLst>
          </p:cNvPr>
          <p:cNvGrpSpPr>
            <a:grpSpLocks noChangeAspect="1"/>
          </p:cNvGrpSpPr>
          <p:nvPr/>
        </p:nvGrpSpPr>
        <p:grpSpPr>
          <a:xfrm>
            <a:off x="9412547" y="1173856"/>
            <a:ext cx="2637905" cy="1872000"/>
            <a:chOff x="8363980" y="6966240"/>
            <a:chExt cx="5869779" cy="4165511"/>
          </a:xfrm>
        </p:grpSpPr>
        <p:pic>
          <p:nvPicPr>
            <p:cNvPr id="11" name="Picture 2">
              <a:extLst>
                <a:ext uri="{FF2B5EF4-FFF2-40B4-BE49-F238E27FC236}">
                  <a16:creationId xmlns:a16="http://schemas.microsoft.com/office/drawing/2014/main" id="{497CD995-0E93-8353-1E71-CC604E210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203"/>
            <a:stretch>
              <a:fillRect/>
            </a:stretch>
          </p:blipFill>
          <p:spPr bwMode="auto">
            <a:xfrm>
              <a:off x="8363980" y="6966240"/>
              <a:ext cx="3388323" cy="3371850"/>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93206C9-0A8F-BF46-2D51-82E28D8DD0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03"/>
            <a:stretch>
              <a:fillRect/>
            </a:stretch>
          </p:blipFill>
          <p:spPr bwMode="auto">
            <a:xfrm>
              <a:off x="10845436" y="7759901"/>
              <a:ext cx="3388323" cy="337185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4418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83784-10E3-693D-5ABE-6D152B95C1EE}"/>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016D44D-AF9C-ACAF-5564-9FA33386B1C0}"/>
              </a:ext>
            </a:extLst>
          </p:cNvPr>
          <p:cNvSpPr txBox="1">
            <a:spLocks/>
          </p:cNvSpPr>
          <p:nvPr/>
        </p:nvSpPr>
        <p:spPr>
          <a:xfrm>
            <a:off x="7523746" y="2667119"/>
            <a:ext cx="4058654" cy="1548000"/>
          </a:xfrm>
          <a:prstGeom prst="rect">
            <a:avLst/>
          </a:prstGeom>
          <a:gradFill>
            <a:gsLst>
              <a:gs pos="0">
                <a:srgbClr val="F7EDDD"/>
              </a:gs>
              <a:gs pos="40000">
                <a:schemeClr val="bg1"/>
              </a:gs>
            </a:gsLst>
            <a:lin ang="16200000" scaled="0"/>
          </a:gra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If the clinic has large numbers of HIV positive adolescents and youth, </a:t>
            </a:r>
            <a:br>
              <a:rPr lang="en-GB" sz="1600"/>
            </a:br>
            <a:r>
              <a:rPr lang="en-GB" sz="1600"/>
              <a:t>form 3 age-dependent groups:</a:t>
            </a:r>
          </a:p>
          <a:p>
            <a:pPr marL="396000" lvl="1" indent="-180000">
              <a:spcBef>
                <a:spcPts val="0"/>
              </a:spcBef>
              <a:buFont typeface="Arial" pitchFamily="34" charset="0"/>
              <a:buChar char="•"/>
            </a:pPr>
            <a:r>
              <a:rPr lang="en-GB" sz="1600"/>
              <a:t>adolescents 12 – &lt;16 years</a:t>
            </a:r>
          </a:p>
          <a:p>
            <a:pPr marL="396000" lvl="1" indent="-180000">
              <a:spcBef>
                <a:spcPts val="0"/>
              </a:spcBef>
              <a:buFont typeface="Arial" pitchFamily="34" charset="0"/>
              <a:buChar char="•"/>
            </a:pPr>
            <a:r>
              <a:rPr lang="en-GB" sz="1600"/>
              <a:t>adolescents 16 – &lt;20 years</a:t>
            </a:r>
          </a:p>
          <a:p>
            <a:pPr marL="396000" lvl="1" indent="-180000">
              <a:spcBef>
                <a:spcPts val="0"/>
              </a:spcBef>
              <a:buFont typeface="Arial" pitchFamily="34" charset="0"/>
              <a:buChar char="•"/>
            </a:pPr>
            <a:r>
              <a:rPr lang="en-GB" sz="1600"/>
              <a:t>youth 20 – 24 years</a:t>
            </a:r>
          </a:p>
        </p:txBody>
      </p:sp>
      <p:sp>
        <p:nvSpPr>
          <p:cNvPr id="9" name="Content Placeholder 2">
            <a:extLst>
              <a:ext uri="{FF2B5EF4-FFF2-40B4-BE49-F238E27FC236}">
                <a16:creationId xmlns:a16="http://schemas.microsoft.com/office/drawing/2014/main" id="{D9D8886B-3342-7037-C597-6E72B9CC1311}"/>
              </a:ext>
            </a:extLst>
          </p:cNvPr>
          <p:cNvSpPr txBox="1">
            <a:spLocks/>
          </p:cNvSpPr>
          <p:nvPr/>
        </p:nvSpPr>
        <p:spPr>
          <a:xfrm>
            <a:off x="7523746" y="4332695"/>
            <a:ext cx="4058654" cy="1404000"/>
          </a:xfrm>
          <a:prstGeom prst="rect">
            <a:avLst/>
          </a:prstGeom>
          <a:gradFill>
            <a:gsLst>
              <a:gs pos="0">
                <a:srgbClr val="F7EDDD"/>
              </a:gs>
              <a:gs pos="40000">
                <a:schemeClr val="bg1"/>
              </a:gs>
            </a:gsLst>
            <a:lin ang="16200000" scaled="0"/>
          </a:gra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600"/>
              <a:t>If numbers of HIV positive adolescents and youth are not enough for 3 groups, </a:t>
            </a:r>
            <a:br>
              <a:rPr lang="en-GB" sz="1600"/>
            </a:br>
            <a:r>
              <a:rPr lang="en-GB" sz="1600"/>
              <a:t>then 2 groups can be formed:</a:t>
            </a:r>
          </a:p>
          <a:p>
            <a:pPr marL="396000" lvl="1" indent="-180000">
              <a:spcBef>
                <a:spcPts val="0"/>
              </a:spcBef>
              <a:buFont typeface="Arial" panose="020B0604020202020204" pitchFamily="34" charset="0"/>
              <a:buChar char="•"/>
            </a:pPr>
            <a:r>
              <a:rPr lang="en-GB" sz="1600"/>
              <a:t>adolescents 12 –  &lt;16 years</a:t>
            </a:r>
          </a:p>
          <a:p>
            <a:pPr marL="396000" lvl="1" indent="-180000">
              <a:spcBef>
                <a:spcPts val="0"/>
              </a:spcBef>
              <a:buFont typeface="Arial" panose="020B0604020202020204" pitchFamily="34" charset="0"/>
              <a:buChar char="•"/>
            </a:pPr>
            <a:r>
              <a:rPr lang="en-GB" sz="1600"/>
              <a:t>youth 16– 24 years </a:t>
            </a:r>
          </a:p>
        </p:txBody>
      </p:sp>
      <p:sp>
        <p:nvSpPr>
          <p:cNvPr id="5" name="Content Placeholder 2">
            <a:extLst>
              <a:ext uri="{FF2B5EF4-FFF2-40B4-BE49-F238E27FC236}">
                <a16:creationId xmlns:a16="http://schemas.microsoft.com/office/drawing/2014/main" id="{5AF483C3-EB13-3E5D-A067-D520159D2D57}"/>
              </a:ext>
            </a:extLst>
          </p:cNvPr>
          <p:cNvSpPr txBox="1">
            <a:spLocks/>
          </p:cNvSpPr>
          <p:nvPr/>
        </p:nvSpPr>
        <p:spPr>
          <a:xfrm>
            <a:off x="7523746" y="2297568"/>
            <a:ext cx="4058654" cy="3477589"/>
          </a:xfrm>
          <a:prstGeom prst="rect">
            <a:avLst/>
          </a:prstGeom>
          <a:ln w="12700">
            <a:solidFill>
              <a:srgbClr val="C0992A"/>
            </a:solidFill>
            <a:prstDash val="sysDash"/>
          </a:ln>
        </p:spPr>
        <p:txBody>
          <a:bodyPr tIns="39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ZA" sz="1600"/>
          </a:p>
        </p:txBody>
      </p:sp>
      <p:sp>
        <p:nvSpPr>
          <p:cNvPr id="12" name="Content Placeholder 2">
            <a:extLst>
              <a:ext uri="{FF2B5EF4-FFF2-40B4-BE49-F238E27FC236}">
                <a16:creationId xmlns:a16="http://schemas.microsoft.com/office/drawing/2014/main" id="{92ACA81E-F3F2-6E4D-24B1-5D6FD496FABC}"/>
              </a:ext>
            </a:extLst>
          </p:cNvPr>
          <p:cNvSpPr txBox="1">
            <a:spLocks/>
          </p:cNvSpPr>
          <p:nvPr/>
        </p:nvSpPr>
        <p:spPr>
          <a:xfrm>
            <a:off x="7515747" y="2123345"/>
            <a:ext cx="3420000"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Grouping by Age</a:t>
            </a:r>
          </a:p>
        </p:txBody>
      </p:sp>
      <p:grpSp>
        <p:nvGrpSpPr>
          <p:cNvPr id="6" name="Group 5">
            <a:extLst>
              <a:ext uri="{FF2B5EF4-FFF2-40B4-BE49-F238E27FC236}">
                <a16:creationId xmlns:a16="http://schemas.microsoft.com/office/drawing/2014/main" id="{C41D9305-751E-147D-8013-76417AC59AE9}"/>
              </a:ext>
            </a:extLst>
          </p:cNvPr>
          <p:cNvGrpSpPr/>
          <p:nvPr/>
        </p:nvGrpSpPr>
        <p:grpSpPr>
          <a:xfrm>
            <a:off x="9472863" y="1136918"/>
            <a:ext cx="1440000" cy="1440000"/>
            <a:chOff x="9617241" y="1136918"/>
            <a:chExt cx="1440000" cy="1440000"/>
          </a:xfrm>
        </p:grpSpPr>
        <p:sp>
          <p:nvSpPr>
            <p:cNvPr id="18" name="Oval 17">
              <a:extLst>
                <a:ext uri="{FF2B5EF4-FFF2-40B4-BE49-F238E27FC236}">
                  <a16:creationId xmlns:a16="http://schemas.microsoft.com/office/drawing/2014/main" id="{31AF5B76-A547-0A12-54CF-47C44A8710E8}"/>
                </a:ext>
              </a:extLst>
            </p:cNvPr>
            <p:cNvSpPr/>
            <p:nvPr/>
          </p:nvSpPr>
          <p:spPr>
            <a:xfrm>
              <a:off x="9617241" y="1136918"/>
              <a:ext cx="1440000" cy="1440000"/>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Graphic 26">
              <a:extLst>
                <a:ext uri="{FF2B5EF4-FFF2-40B4-BE49-F238E27FC236}">
                  <a16:creationId xmlns:a16="http://schemas.microsoft.com/office/drawing/2014/main" id="{292D97D5-B761-D655-B177-39E98270A4F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977970" y="1170756"/>
              <a:ext cx="742950" cy="447675"/>
            </a:xfrm>
            <a:prstGeom prst="rect">
              <a:avLst/>
            </a:prstGeom>
          </p:spPr>
        </p:pic>
        <p:pic>
          <p:nvPicPr>
            <p:cNvPr id="26" name="Graphic 25">
              <a:extLst>
                <a:ext uri="{FF2B5EF4-FFF2-40B4-BE49-F238E27FC236}">
                  <a16:creationId xmlns:a16="http://schemas.microsoft.com/office/drawing/2014/main" id="{7DB0FA77-174F-4E81-C994-A53F16CABC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53205" y="1351612"/>
              <a:ext cx="1192481" cy="1014393"/>
            </a:xfrm>
            <a:prstGeom prst="rect">
              <a:avLst/>
            </a:prstGeom>
          </p:spPr>
        </p:pic>
      </p:grpSp>
      <p:sp>
        <p:nvSpPr>
          <p:cNvPr id="14" name="Content Placeholder 2">
            <a:extLst>
              <a:ext uri="{FF2B5EF4-FFF2-40B4-BE49-F238E27FC236}">
                <a16:creationId xmlns:a16="http://schemas.microsoft.com/office/drawing/2014/main" id="{F10FE871-8320-9A40-73A1-276E9DAE4F61}"/>
              </a:ext>
            </a:extLst>
          </p:cNvPr>
          <p:cNvSpPr txBox="1">
            <a:spLocks/>
          </p:cNvSpPr>
          <p:nvPr/>
        </p:nvSpPr>
        <p:spPr>
          <a:xfrm>
            <a:off x="625640" y="2038017"/>
            <a:ext cx="6624000" cy="2412000"/>
          </a:xfrm>
          <a:prstGeom prst="rect">
            <a:avLst/>
          </a:prstGeom>
          <a:gradFill>
            <a:gsLst>
              <a:gs pos="0">
                <a:srgbClr val="F7EDDD"/>
              </a:gs>
              <a:gs pos="40000">
                <a:schemeClr val="bg1"/>
              </a:gs>
            </a:gsLst>
            <a:lin ang="16200000" scaled="0"/>
          </a:gradFill>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indent="-216000">
              <a:lnSpc>
                <a:spcPct val="90000"/>
              </a:lnSpc>
              <a:spcBef>
                <a:spcPts val="300"/>
              </a:spcBef>
              <a:buClr>
                <a:srgbClr val="106536"/>
              </a:buClr>
              <a:buFont typeface="Wingdings" panose="05000000000000000000" pitchFamily="2" charset="2"/>
              <a:buChar char="ü"/>
            </a:pPr>
            <a:r>
              <a:rPr lang="en-GB" sz="1600"/>
              <a:t>Most recent assessment results normal:</a:t>
            </a:r>
          </a:p>
          <a:p>
            <a:pPr marL="396000" lvl="1" indent="-180000">
              <a:lnSpc>
                <a:spcPct val="90000"/>
              </a:lnSpc>
              <a:spcBef>
                <a:spcPts val="0"/>
              </a:spcBef>
              <a:buFont typeface="Arial" panose="020B0604020202020204" pitchFamily="34" charset="0"/>
              <a:buChar char="•"/>
            </a:pPr>
            <a:r>
              <a:rPr lang="en-GB" sz="1600"/>
              <a:t>HIV: most recent viral load (VL) in past 12 months &lt; 50 copies/ml </a:t>
            </a:r>
          </a:p>
          <a:p>
            <a:pPr marL="396000" lvl="1" indent="-180000">
              <a:lnSpc>
                <a:spcPct val="90000"/>
              </a:lnSpc>
              <a:spcBef>
                <a:spcPts val="0"/>
              </a:spcBef>
              <a:buFont typeface="Arial" panose="020B0604020202020204" pitchFamily="34" charset="0"/>
              <a:buChar char="•"/>
            </a:pPr>
            <a:r>
              <a:rPr lang="en-GB" sz="1600"/>
              <a:t>Diabetes: most recent HbA1c taken in past 12 months ≤ 8%</a:t>
            </a:r>
          </a:p>
          <a:p>
            <a:pPr marL="396000" lvl="1" indent="-180000">
              <a:lnSpc>
                <a:spcPct val="90000"/>
              </a:lnSpc>
              <a:spcBef>
                <a:spcPts val="0"/>
              </a:spcBef>
              <a:buFont typeface="Arial" panose="020B0604020202020204" pitchFamily="34" charset="0"/>
              <a:buChar char="•"/>
            </a:pPr>
            <a:r>
              <a:rPr lang="en-GB" sz="1600"/>
              <a:t>Hypertension: 2 consecutive BP &lt; 140/90</a:t>
            </a:r>
          </a:p>
          <a:p>
            <a:pPr marL="216000" indent="-216000">
              <a:lnSpc>
                <a:spcPct val="90000"/>
              </a:lnSpc>
              <a:spcBef>
                <a:spcPts val="300"/>
              </a:spcBef>
              <a:buClr>
                <a:srgbClr val="106536"/>
              </a:buClr>
              <a:buFont typeface="Wingdings" panose="05000000000000000000" pitchFamily="2" charset="2"/>
              <a:buChar char="ü"/>
            </a:pPr>
            <a:r>
              <a:rPr lang="en-GB" sz="1600"/>
              <a:t>Clinically stable with no current TB or other opportunistic infection/ condition requiring clinical review more regularly than once every 6 months. </a:t>
            </a:r>
          </a:p>
          <a:p>
            <a:pPr marL="216000" indent="-216000">
              <a:lnSpc>
                <a:spcPct val="90000"/>
              </a:lnSpc>
              <a:spcBef>
                <a:spcPts val="300"/>
              </a:spcBef>
              <a:buClr>
                <a:srgbClr val="106536"/>
              </a:buClr>
              <a:buFont typeface="Wingdings" panose="05000000000000000000" pitchFamily="2" charset="2"/>
              <a:buChar char="ü"/>
            </a:pPr>
            <a:r>
              <a:rPr lang="en-GB" sz="1600"/>
              <a:t>Clinician confirms the patient’s eligibility for RPCs option.</a:t>
            </a:r>
          </a:p>
          <a:p>
            <a:pPr marL="216000" indent="-216000">
              <a:lnSpc>
                <a:spcPct val="90000"/>
              </a:lnSpc>
              <a:spcBef>
                <a:spcPts val="300"/>
              </a:spcBef>
              <a:buClr>
                <a:srgbClr val="106536"/>
              </a:buClr>
              <a:buFont typeface="Wingdings" panose="05000000000000000000" pitchFamily="2" charset="2"/>
              <a:buChar char="ü"/>
            </a:pPr>
            <a:r>
              <a:rPr lang="en-GB" sz="1600"/>
              <a:t>Patient voluntarily opts for the RPCs option.</a:t>
            </a:r>
            <a:endParaRPr lang="en-ZA" sz="1600"/>
          </a:p>
        </p:txBody>
      </p:sp>
      <p:sp>
        <p:nvSpPr>
          <p:cNvPr id="15" name="Content Placeholder 2">
            <a:extLst>
              <a:ext uri="{FF2B5EF4-FFF2-40B4-BE49-F238E27FC236}">
                <a16:creationId xmlns:a16="http://schemas.microsoft.com/office/drawing/2014/main" id="{C02CAE00-A222-9E41-51C4-C68F1AEB15BF}"/>
              </a:ext>
            </a:extLst>
          </p:cNvPr>
          <p:cNvSpPr txBox="1">
            <a:spLocks/>
          </p:cNvSpPr>
          <p:nvPr/>
        </p:nvSpPr>
        <p:spPr>
          <a:xfrm>
            <a:off x="625640" y="4631693"/>
            <a:ext cx="6624000" cy="1116000"/>
          </a:xfrm>
          <a:prstGeom prst="rect">
            <a:avLst/>
          </a:prstGeom>
          <a:gradFill>
            <a:gsLst>
              <a:gs pos="0">
                <a:srgbClr val="F7EDDD"/>
              </a:gs>
              <a:gs pos="40000">
                <a:schemeClr val="bg1"/>
              </a:gs>
            </a:gsLst>
            <a:lin ang="16200000" scaled="0"/>
          </a:gradFill>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indent="-216000">
              <a:lnSpc>
                <a:spcPct val="90000"/>
              </a:lnSpc>
              <a:spcBef>
                <a:spcPts val="300"/>
              </a:spcBef>
              <a:buClr>
                <a:srgbClr val="106536"/>
              </a:buClr>
              <a:buFont typeface="Wingdings" panose="05000000000000000000" pitchFamily="2" charset="2"/>
              <a:buChar char="ü"/>
            </a:pPr>
            <a:r>
              <a:rPr lang="en-GB" sz="1600"/>
              <a:t>PLUS:</a:t>
            </a:r>
          </a:p>
          <a:p>
            <a:pPr marL="216000" indent="-216000">
              <a:lnSpc>
                <a:spcPct val="90000"/>
              </a:lnSpc>
              <a:spcBef>
                <a:spcPts val="300"/>
              </a:spcBef>
              <a:buClr>
                <a:srgbClr val="106536"/>
              </a:buClr>
              <a:buFont typeface="Wingdings" panose="05000000000000000000" pitchFamily="2" charset="2"/>
              <a:buChar char="ü"/>
            </a:pPr>
            <a:r>
              <a:rPr lang="en-GB" sz="1600"/>
              <a:t>12 – 24 years </a:t>
            </a:r>
          </a:p>
          <a:p>
            <a:pPr marL="216000" indent="-216000">
              <a:lnSpc>
                <a:spcPct val="90000"/>
              </a:lnSpc>
              <a:spcBef>
                <a:spcPts val="300"/>
              </a:spcBef>
              <a:buClr>
                <a:srgbClr val="106536"/>
              </a:buClr>
              <a:buFont typeface="Wingdings" panose="05000000000000000000" pitchFamily="2" charset="2"/>
              <a:buChar char="ü"/>
            </a:pPr>
            <a:r>
              <a:rPr lang="en-GB" sz="1600"/>
              <a:t>HIV status disclosed to and understood </a:t>
            </a:r>
          </a:p>
          <a:p>
            <a:pPr marL="216000" indent="-216000">
              <a:lnSpc>
                <a:spcPct val="90000"/>
              </a:lnSpc>
              <a:spcBef>
                <a:spcPts val="300"/>
              </a:spcBef>
              <a:buClr>
                <a:srgbClr val="106536"/>
              </a:buClr>
              <a:buFont typeface="Wingdings" panose="05000000000000000000" pitchFamily="2" charset="2"/>
              <a:buChar char="ü"/>
            </a:pPr>
            <a:r>
              <a:rPr lang="en-GB" sz="1600"/>
              <a:t>Mature enough to be taking own treatment </a:t>
            </a:r>
            <a:endParaRPr lang="en-ZA" sz="1600"/>
          </a:p>
        </p:txBody>
      </p:sp>
      <p:sp>
        <p:nvSpPr>
          <p:cNvPr id="4" name="Slide Number Placeholder 3">
            <a:extLst>
              <a:ext uri="{FF2B5EF4-FFF2-40B4-BE49-F238E27FC236}">
                <a16:creationId xmlns:a16="http://schemas.microsoft.com/office/drawing/2014/main" id="{683A86AE-9D8E-E9A8-951B-AE9BAB86FBB3}"/>
              </a:ext>
            </a:extLst>
          </p:cNvPr>
          <p:cNvSpPr>
            <a:spLocks noGrp="1"/>
          </p:cNvSpPr>
          <p:nvPr>
            <p:ph type="sldNum" sz="quarter" idx="4"/>
          </p:nvPr>
        </p:nvSpPr>
        <p:spPr/>
        <p:txBody>
          <a:bodyPr/>
          <a:lstStyle/>
          <a:p>
            <a:fld id="{C7CC47C4-3C86-4469-BEE5-35560A3665EF}" type="slidenum">
              <a:rPr lang="en-ZA" altLang="en-US" smtClean="0"/>
              <a:pPr/>
              <a:t>42</a:t>
            </a:fld>
            <a:endParaRPr lang="en-ZA" altLang="en-US"/>
          </a:p>
        </p:txBody>
      </p:sp>
      <p:sp>
        <p:nvSpPr>
          <p:cNvPr id="2" name="Title 1">
            <a:extLst>
              <a:ext uri="{FF2B5EF4-FFF2-40B4-BE49-F238E27FC236}">
                <a16:creationId xmlns:a16="http://schemas.microsoft.com/office/drawing/2014/main" id="{C56C4318-9FD2-27EC-249A-AFCAD39DA08E}"/>
              </a:ext>
            </a:extLst>
          </p:cNvPr>
          <p:cNvSpPr>
            <a:spLocks noGrp="1"/>
          </p:cNvSpPr>
          <p:nvPr>
            <p:ph type="title"/>
          </p:nvPr>
        </p:nvSpPr>
        <p:spPr/>
        <p:txBody>
          <a:bodyPr/>
          <a:lstStyle/>
          <a:p>
            <a:r>
              <a:rPr lang="en-ZA"/>
              <a:t>Youth/Adolescent Clubs</a:t>
            </a:r>
          </a:p>
        </p:txBody>
      </p:sp>
      <p:sp>
        <p:nvSpPr>
          <p:cNvPr id="3" name="Content Placeholder 2">
            <a:extLst>
              <a:ext uri="{FF2B5EF4-FFF2-40B4-BE49-F238E27FC236}">
                <a16:creationId xmlns:a16="http://schemas.microsoft.com/office/drawing/2014/main" id="{EDE84EB2-6D21-4BDC-8ED8-0ACEF79A8030}"/>
              </a:ext>
            </a:extLst>
          </p:cNvPr>
          <p:cNvSpPr>
            <a:spLocks noGrp="1"/>
          </p:cNvSpPr>
          <p:nvPr>
            <p:ph idx="4294967295"/>
          </p:nvPr>
        </p:nvSpPr>
        <p:spPr>
          <a:xfrm>
            <a:off x="625640" y="1673058"/>
            <a:ext cx="6624638" cy="4090987"/>
          </a:xfrm>
          <a:ln w="12700">
            <a:solidFill>
              <a:srgbClr val="C0992A"/>
            </a:solidFill>
            <a:prstDash val="sysDash"/>
          </a:ln>
        </p:spPr>
        <p:txBody>
          <a:bodyPr tIns="396000"/>
          <a:lstStyle/>
          <a:p>
            <a:pPr marL="396000" lvl="1" indent="-180000">
              <a:spcBef>
                <a:spcPts val="0"/>
              </a:spcBef>
              <a:buFont typeface="Arial" panose="020B0604020202020204" pitchFamily="34" charset="0"/>
              <a:buChar char="•"/>
            </a:pPr>
            <a:endParaRPr lang="en-GB"/>
          </a:p>
          <a:p>
            <a:pPr marL="396000" lvl="1" indent="-180000">
              <a:spcBef>
                <a:spcPts val="0"/>
              </a:spcBef>
              <a:buFont typeface="Arial" panose="020B0604020202020204" pitchFamily="34" charset="0"/>
              <a:buChar char="•"/>
            </a:pPr>
            <a:endParaRPr lang="en-GB"/>
          </a:p>
          <a:p>
            <a:pPr marL="396000" lvl="1" indent="-180000">
              <a:spcBef>
                <a:spcPts val="0"/>
              </a:spcBef>
              <a:buFont typeface="Arial" panose="020B0604020202020204" pitchFamily="34" charset="0"/>
              <a:buChar char="•"/>
            </a:pPr>
            <a:endParaRPr lang="en-GB"/>
          </a:p>
        </p:txBody>
      </p:sp>
      <p:sp>
        <p:nvSpPr>
          <p:cNvPr id="7" name="Content Placeholder 2">
            <a:extLst>
              <a:ext uri="{FF2B5EF4-FFF2-40B4-BE49-F238E27FC236}">
                <a16:creationId xmlns:a16="http://schemas.microsoft.com/office/drawing/2014/main" id="{9F73AE43-0912-B51D-CB11-402F675FA3A3}"/>
              </a:ext>
            </a:extLst>
          </p:cNvPr>
          <p:cNvSpPr txBox="1">
            <a:spLocks/>
          </p:cNvSpPr>
          <p:nvPr/>
        </p:nvSpPr>
        <p:spPr>
          <a:xfrm>
            <a:off x="609599" y="1510198"/>
            <a:ext cx="6086999"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Eligibility</a:t>
            </a:r>
          </a:p>
        </p:txBody>
      </p:sp>
      <p:grpSp>
        <p:nvGrpSpPr>
          <p:cNvPr id="10" name="Group 9">
            <a:extLst>
              <a:ext uri="{FF2B5EF4-FFF2-40B4-BE49-F238E27FC236}">
                <a16:creationId xmlns:a16="http://schemas.microsoft.com/office/drawing/2014/main" id="{41F2B181-12CA-8296-5FCC-AECB5211EF07}"/>
              </a:ext>
            </a:extLst>
          </p:cNvPr>
          <p:cNvGrpSpPr/>
          <p:nvPr/>
        </p:nvGrpSpPr>
        <p:grpSpPr>
          <a:xfrm>
            <a:off x="10631905" y="1334198"/>
            <a:ext cx="1440000" cy="1440000"/>
            <a:chOff x="10631905" y="1334198"/>
            <a:chExt cx="1440000" cy="1440000"/>
          </a:xfrm>
        </p:grpSpPr>
        <p:sp>
          <p:nvSpPr>
            <p:cNvPr id="17" name="Oval 16">
              <a:extLst>
                <a:ext uri="{FF2B5EF4-FFF2-40B4-BE49-F238E27FC236}">
                  <a16:creationId xmlns:a16="http://schemas.microsoft.com/office/drawing/2014/main" id="{7CA3081F-5C1F-39F3-1FFC-842FC8F0D1A3}"/>
                </a:ext>
              </a:extLst>
            </p:cNvPr>
            <p:cNvSpPr/>
            <p:nvPr/>
          </p:nvSpPr>
          <p:spPr>
            <a:xfrm>
              <a:off x="10631905" y="1334198"/>
              <a:ext cx="1440000" cy="1440000"/>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2" name="Graphic 21">
              <a:extLst>
                <a:ext uri="{FF2B5EF4-FFF2-40B4-BE49-F238E27FC236}">
                  <a16:creationId xmlns:a16="http://schemas.microsoft.com/office/drawing/2014/main" id="{83D59213-7DFB-7F24-5E55-3E36603FB0BB}"/>
                </a:ext>
              </a:extLst>
            </p:cNvPr>
            <p:cNvPicPr>
              <a:picLocks noChangeAspect="1"/>
            </p:cNvPicPr>
            <p:nvPr/>
          </p:nvPicPr>
          <p:blipFill>
            <a:blip>
              <a:extLst>
                <a:ext uri="{96DAC541-7B7A-43D3-8B79-37D633B846F1}">
                  <asvg:svgBlip xmlns:asvg="http://schemas.microsoft.com/office/drawing/2016/SVG/main" r:embed="rId4"/>
                </a:ext>
              </a:extLst>
            </a:blip>
            <a:srcRect t="-8908" r="24631" b="1"/>
            <a:stretch>
              <a:fillRect/>
            </a:stretch>
          </p:blipFill>
          <p:spPr>
            <a:xfrm>
              <a:off x="10697210" y="1394594"/>
              <a:ext cx="1329402" cy="1246331"/>
            </a:xfrm>
            <a:prstGeom prst="ellipse">
              <a:avLst/>
            </a:prstGeom>
          </p:spPr>
        </p:pic>
      </p:grpSp>
      <p:sp>
        <p:nvSpPr>
          <p:cNvPr id="13" name="Arrow: Up 12">
            <a:extLst>
              <a:ext uri="{FF2B5EF4-FFF2-40B4-BE49-F238E27FC236}">
                <a16:creationId xmlns:a16="http://schemas.microsoft.com/office/drawing/2014/main" id="{BC2D061B-BF44-96DC-AC27-0FEDF533D0E3}"/>
              </a:ext>
            </a:extLst>
          </p:cNvPr>
          <p:cNvSpPr/>
          <p:nvPr/>
        </p:nvSpPr>
        <p:spPr>
          <a:xfrm>
            <a:off x="6915100" y="5725272"/>
            <a:ext cx="4788000" cy="1188000"/>
          </a:xfrm>
          <a:prstGeom prst="upArrow">
            <a:avLst>
              <a:gd name="adj1" fmla="val 70149"/>
              <a:gd name="adj2" fmla="val 53714"/>
            </a:avLst>
          </a:prstGeom>
          <a:solidFill>
            <a:srgbClr val="C09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a:t>Age-appropriate learning</a:t>
            </a:r>
          </a:p>
        </p:txBody>
      </p:sp>
    </p:spTree>
    <p:extLst>
      <p:ext uri="{BB962C8B-B14F-4D97-AF65-F5344CB8AC3E}">
        <p14:creationId xmlns:p14="http://schemas.microsoft.com/office/powerpoint/2010/main" val="2735670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E7BDDCE4-0D08-F062-C2B9-A4D1F34E9EF3}"/>
              </a:ext>
            </a:extLst>
          </p:cNvPr>
          <p:cNvSpPr txBox="1">
            <a:spLocks/>
          </p:cNvSpPr>
          <p:nvPr/>
        </p:nvSpPr>
        <p:spPr>
          <a:xfrm>
            <a:off x="2563984" y="3772895"/>
            <a:ext cx="9018416" cy="2579779"/>
          </a:xfrm>
          <a:prstGeom prst="rect">
            <a:avLst/>
          </a:prstGeom>
          <a:gradFill>
            <a:gsLst>
              <a:gs pos="0">
                <a:srgbClr val="F7EDDD"/>
              </a:gs>
              <a:gs pos="40000">
                <a:schemeClr val="bg1"/>
              </a:gs>
            </a:gsLst>
            <a:lin ang="16200000" scaled="0"/>
          </a:gradFill>
          <a:ln w="12700">
            <a:solidFill>
              <a:srgbClr val="C0992A"/>
            </a:solidFill>
            <a:prstDash val="sysDash"/>
          </a:ln>
        </p:spPr>
        <p:txBody>
          <a:bodyPr tIns="28800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300"/>
              </a:spcBef>
              <a:buNone/>
            </a:pPr>
            <a:r>
              <a:rPr lang="en-GB"/>
              <a:t>Advised additional (age-appropriate) activities and discussions:  </a:t>
            </a:r>
          </a:p>
          <a:p>
            <a:pPr marL="180000" lvl="1" indent="-180000">
              <a:lnSpc>
                <a:spcPct val="90000"/>
              </a:lnSpc>
              <a:spcBef>
                <a:spcPts val="300"/>
              </a:spcBef>
              <a:buFont typeface="Arial" panose="020B0604020202020204" pitchFamily="34" charset="0"/>
              <a:buChar char="•"/>
            </a:pPr>
            <a:r>
              <a:rPr lang="en-GB"/>
              <a:t>Screening: STIs, mental health screening.</a:t>
            </a:r>
          </a:p>
          <a:p>
            <a:pPr marL="180000" lvl="1" indent="-180000">
              <a:lnSpc>
                <a:spcPct val="90000"/>
              </a:lnSpc>
              <a:spcBef>
                <a:spcPts val="300"/>
              </a:spcBef>
              <a:buFont typeface="Arial" panose="020B0604020202020204" pitchFamily="34" charset="0"/>
              <a:buChar char="•"/>
            </a:pPr>
            <a:r>
              <a:rPr lang="en-GB"/>
              <a:t>Contraceptives (including provision);</a:t>
            </a:r>
          </a:p>
          <a:p>
            <a:pPr marL="180000" lvl="1" indent="-180000">
              <a:lnSpc>
                <a:spcPct val="90000"/>
              </a:lnSpc>
              <a:spcBef>
                <a:spcPts val="300"/>
              </a:spcBef>
              <a:buFont typeface="Arial" panose="020B0604020202020204" pitchFamily="34" charset="0"/>
              <a:buChar char="•"/>
            </a:pPr>
            <a:r>
              <a:rPr lang="en-GB"/>
              <a:t>Disclosure.  Testing and prevention for partners.</a:t>
            </a:r>
          </a:p>
          <a:p>
            <a:pPr marL="180000" lvl="1" indent="-180000">
              <a:lnSpc>
                <a:spcPct val="90000"/>
              </a:lnSpc>
              <a:spcBef>
                <a:spcPts val="300"/>
              </a:spcBef>
              <a:buFont typeface="Arial" panose="020B0604020202020204" pitchFamily="34" charset="0"/>
              <a:buChar char="•"/>
            </a:pPr>
            <a:r>
              <a:rPr lang="en-GB"/>
              <a:t>Nutrition, psychosocial well-being. </a:t>
            </a:r>
          </a:p>
          <a:p>
            <a:pPr marL="180000" lvl="1" indent="-180000">
              <a:lnSpc>
                <a:spcPct val="90000"/>
              </a:lnSpc>
              <a:spcBef>
                <a:spcPts val="300"/>
              </a:spcBef>
              <a:buFont typeface="Arial" panose="020B0604020202020204" pitchFamily="34" charset="0"/>
              <a:buChar char="•"/>
            </a:pPr>
            <a:r>
              <a:rPr lang="en-GB"/>
              <a:t>Myths/findings in social media about HIV, other conditions. </a:t>
            </a:r>
          </a:p>
          <a:p>
            <a:pPr marL="180000" lvl="1" indent="-180000">
              <a:lnSpc>
                <a:spcPct val="90000"/>
              </a:lnSpc>
              <a:spcBef>
                <a:spcPts val="300"/>
              </a:spcBef>
              <a:buFont typeface="Arial" panose="020B0604020202020204" pitchFamily="34" charset="0"/>
              <a:buChar char="•"/>
            </a:pPr>
            <a:r>
              <a:rPr lang="en-GB"/>
              <a:t>Awareness of GBV, preventive measures and coping.</a:t>
            </a:r>
          </a:p>
          <a:p>
            <a:pPr marL="180000" lvl="1" indent="-180000">
              <a:lnSpc>
                <a:spcPct val="90000"/>
              </a:lnSpc>
              <a:spcBef>
                <a:spcPts val="300"/>
              </a:spcBef>
              <a:buFont typeface="Arial" panose="020B0604020202020204" pitchFamily="34" charset="0"/>
              <a:buChar char="•"/>
            </a:pPr>
            <a:r>
              <a:rPr lang="en-GB"/>
              <a:t>Other appropriate topics requested in advance.</a:t>
            </a:r>
          </a:p>
        </p:txBody>
      </p:sp>
      <p:sp>
        <p:nvSpPr>
          <p:cNvPr id="4" name="Slide Number Placeholder 3">
            <a:extLst>
              <a:ext uri="{FF2B5EF4-FFF2-40B4-BE49-F238E27FC236}">
                <a16:creationId xmlns:a16="http://schemas.microsoft.com/office/drawing/2014/main" id="{2EDAECDE-3BC7-B664-EDA1-B4175DFF476A}"/>
              </a:ext>
            </a:extLst>
          </p:cNvPr>
          <p:cNvSpPr>
            <a:spLocks noGrp="1"/>
          </p:cNvSpPr>
          <p:nvPr>
            <p:ph type="sldNum" sz="quarter" idx="4"/>
          </p:nvPr>
        </p:nvSpPr>
        <p:spPr/>
        <p:txBody>
          <a:bodyPr/>
          <a:lstStyle/>
          <a:p>
            <a:fld id="{C7CC47C4-3C86-4469-BEE5-35560A3665EF}" type="slidenum">
              <a:rPr lang="en-ZA" altLang="en-US" smtClean="0"/>
              <a:pPr/>
              <a:t>43</a:t>
            </a:fld>
            <a:endParaRPr lang="en-ZA" altLang="en-US"/>
          </a:p>
        </p:txBody>
      </p:sp>
      <p:sp>
        <p:nvSpPr>
          <p:cNvPr id="2" name="Title 1">
            <a:extLst>
              <a:ext uri="{FF2B5EF4-FFF2-40B4-BE49-F238E27FC236}">
                <a16:creationId xmlns:a16="http://schemas.microsoft.com/office/drawing/2014/main" id="{72A3DE29-BA44-2318-98B3-5C4DE1EF7B30}"/>
              </a:ext>
            </a:extLst>
          </p:cNvPr>
          <p:cNvSpPr>
            <a:spLocks noGrp="1"/>
          </p:cNvSpPr>
          <p:nvPr>
            <p:ph type="title"/>
          </p:nvPr>
        </p:nvSpPr>
        <p:spPr/>
        <p:txBody>
          <a:bodyPr/>
          <a:lstStyle/>
          <a:p>
            <a:r>
              <a:rPr lang="en-ZA"/>
              <a:t>Youth/Adolescent Clubs </a:t>
            </a:r>
            <a:r>
              <a:rPr lang="en-ZA" sz="1800"/>
              <a:t>(cont.)</a:t>
            </a:r>
          </a:p>
        </p:txBody>
      </p:sp>
      <p:sp>
        <p:nvSpPr>
          <p:cNvPr id="3" name="Content Placeholder 2">
            <a:extLst>
              <a:ext uri="{FF2B5EF4-FFF2-40B4-BE49-F238E27FC236}">
                <a16:creationId xmlns:a16="http://schemas.microsoft.com/office/drawing/2014/main" id="{B53A381A-EB97-09BD-50CE-D061183D5BFF}"/>
              </a:ext>
            </a:extLst>
          </p:cNvPr>
          <p:cNvSpPr>
            <a:spLocks noGrp="1"/>
          </p:cNvSpPr>
          <p:nvPr>
            <p:ph idx="4294967295"/>
          </p:nvPr>
        </p:nvSpPr>
        <p:spPr>
          <a:xfrm>
            <a:off x="393028" y="1572499"/>
            <a:ext cx="5289550" cy="864000"/>
          </a:xfrm>
          <a:gradFill>
            <a:gsLst>
              <a:gs pos="0">
                <a:srgbClr val="F7EDDD"/>
              </a:gs>
              <a:gs pos="40000">
                <a:schemeClr val="bg1"/>
              </a:gs>
            </a:gsLst>
            <a:lin ang="16200000" scaled="0"/>
          </a:gradFill>
          <a:ln w="12700">
            <a:solidFill>
              <a:srgbClr val="C0992A"/>
            </a:solidFill>
            <a:prstDash val="sysDash"/>
          </a:ln>
        </p:spPr>
        <p:txBody>
          <a:bodyPr tIns="288000">
            <a:noAutofit/>
          </a:bodyPr>
          <a:lstStyle/>
          <a:p>
            <a:pPr marL="180000" lvl="1" indent="-180000">
              <a:lnSpc>
                <a:spcPct val="90000"/>
              </a:lnSpc>
              <a:spcBef>
                <a:spcPts val="300"/>
              </a:spcBef>
              <a:buFont typeface="Arial" panose="020B0604020202020204" pitchFamily="34" charset="0"/>
              <a:buChar char="•"/>
            </a:pPr>
            <a:r>
              <a:rPr lang="en-GB"/>
              <a:t>Every 3 months </a:t>
            </a:r>
          </a:p>
          <a:p>
            <a:pPr marL="180000" lvl="1" indent="-180000">
              <a:lnSpc>
                <a:spcPct val="90000"/>
              </a:lnSpc>
              <a:spcBef>
                <a:spcPts val="300"/>
              </a:spcBef>
              <a:buFont typeface="Arial" panose="020B0604020202020204" pitchFamily="34" charset="0"/>
              <a:buChar char="•"/>
            </a:pPr>
            <a:r>
              <a:rPr lang="en-GB"/>
              <a:t>Can vote to have an additional meeting</a:t>
            </a:r>
          </a:p>
          <a:p>
            <a:pPr>
              <a:lnSpc>
                <a:spcPct val="90000"/>
              </a:lnSpc>
              <a:spcBef>
                <a:spcPts val="300"/>
              </a:spcBef>
            </a:pPr>
            <a:endParaRPr lang="en-ZA" sz="1800"/>
          </a:p>
        </p:txBody>
      </p:sp>
      <p:sp>
        <p:nvSpPr>
          <p:cNvPr id="7" name="Content Placeholder 2">
            <a:extLst>
              <a:ext uri="{FF2B5EF4-FFF2-40B4-BE49-F238E27FC236}">
                <a16:creationId xmlns:a16="http://schemas.microsoft.com/office/drawing/2014/main" id="{7B4E3314-1B05-0054-2055-54ECAD65BA1F}"/>
              </a:ext>
            </a:extLst>
          </p:cNvPr>
          <p:cNvSpPr txBox="1">
            <a:spLocks/>
          </p:cNvSpPr>
          <p:nvPr/>
        </p:nvSpPr>
        <p:spPr>
          <a:xfrm>
            <a:off x="393027" y="1333736"/>
            <a:ext cx="5289549"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Club Frequency </a:t>
            </a:r>
          </a:p>
        </p:txBody>
      </p:sp>
      <p:sp>
        <p:nvSpPr>
          <p:cNvPr id="10" name="Content Placeholder 2">
            <a:extLst>
              <a:ext uri="{FF2B5EF4-FFF2-40B4-BE49-F238E27FC236}">
                <a16:creationId xmlns:a16="http://schemas.microsoft.com/office/drawing/2014/main" id="{F438245C-81A1-3FB5-8157-27413E737417}"/>
              </a:ext>
            </a:extLst>
          </p:cNvPr>
          <p:cNvSpPr txBox="1">
            <a:spLocks/>
          </p:cNvSpPr>
          <p:nvPr/>
        </p:nvSpPr>
        <p:spPr>
          <a:xfrm>
            <a:off x="6308580" y="2406312"/>
            <a:ext cx="5289863" cy="1080000"/>
          </a:xfrm>
          <a:prstGeom prst="rect">
            <a:avLst/>
          </a:prstGeom>
          <a:gradFill>
            <a:gsLst>
              <a:gs pos="0">
                <a:srgbClr val="F7EDDD"/>
              </a:gs>
              <a:gs pos="40000">
                <a:schemeClr val="bg1"/>
              </a:gs>
            </a:gsLst>
            <a:lin ang="16200000" scaled="0"/>
          </a:gradFill>
          <a:ln w="12700">
            <a:solidFill>
              <a:srgbClr val="C0992A"/>
            </a:solidFill>
            <a:prstDash val="sysDash"/>
          </a:ln>
        </p:spPr>
        <p:txBody>
          <a:bodyPr tIns="28800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lnSpc>
                <a:spcPct val="90000"/>
              </a:lnSpc>
              <a:spcBef>
                <a:spcPts val="300"/>
              </a:spcBef>
              <a:buFont typeface="Arial" panose="020B0604020202020204" pitchFamily="34" charset="0"/>
              <a:buChar char="•"/>
            </a:pPr>
            <a:r>
              <a:rPr lang="en-GB"/>
              <a:t>The clinic</a:t>
            </a:r>
          </a:p>
          <a:p>
            <a:pPr marL="180000" lvl="1" indent="-180000">
              <a:lnSpc>
                <a:spcPct val="90000"/>
              </a:lnSpc>
              <a:spcBef>
                <a:spcPts val="300"/>
              </a:spcBef>
              <a:buFont typeface="Arial" panose="020B0604020202020204" pitchFamily="34" charset="0"/>
              <a:buChar char="•"/>
            </a:pPr>
            <a:r>
              <a:rPr lang="en-GB"/>
              <a:t>Another safe space </a:t>
            </a:r>
            <a:br>
              <a:rPr lang="en-GB"/>
            </a:br>
            <a:r>
              <a:rPr lang="en-GB"/>
              <a:t>(e.g. school, church, community hall)</a:t>
            </a:r>
            <a:endParaRPr lang="en-ZA"/>
          </a:p>
        </p:txBody>
      </p:sp>
      <p:sp>
        <p:nvSpPr>
          <p:cNvPr id="11" name="Content Placeholder 2">
            <a:extLst>
              <a:ext uri="{FF2B5EF4-FFF2-40B4-BE49-F238E27FC236}">
                <a16:creationId xmlns:a16="http://schemas.microsoft.com/office/drawing/2014/main" id="{CFA7C319-0942-9F68-31F1-EAF079217FF8}"/>
              </a:ext>
            </a:extLst>
          </p:cNvPr>
          <p:cNvSpPr txBox="1">
            <a:spLocks/>
          </p:cNvSpPr>
          <p:nvPr/>
        </p:nvSpPr>
        <p:spPr>
          <a:xfrm>
            <a:off x="6308580" y="2135835"/>
            <a:ext cx="4860000" cy="467999"/>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Meeting Spaces</a:t>
            </a:r>
          </a:p>
        </p:txBody>
      </p:sp>
      <p:sp>
        <p:nvSpPr>
          <p:cNvPr id="12" name="Content Placeholder 2">
            <a:extLst>
              <a:ext uri="{FF2B5EF4-FFF2-40B4-BE49-F238E27FC236}">
                <a16:creationId xmlns:a16="http://schemas.microsoft.com/office/drawing/2014/main" id="{1B74FC85-D003-0963-DB6C-03D597C97872}"/>
              </a:ext>
            </a:extLst>
          </p:cNvPr>
          <p:cNvSpPr txBox="1">
            <a:spLocks/>
          </p:cNvSpPr>
          <p:nvPr/>
        </p:nvSpPr>
        <p:spPr>
          <a:xfrm>
            <a:off x="393028" y="2892574"/>
            <a:ext cx="4788001" cy="1080000"/>
          </a:xfrm>
          <a:prstGeom prst="rect">
            <a:avLst/>
          </a:prstGeom>
          <a:gradFill>
            <a:gsLst>
              <a:gs pos="0">
                <a:srgbClr val="F7EDDD"/>
              </a:gs>
              <a:gs pos="40000">
                <a:schemeClr val="bg1"/>
              </a:gs>
            </a:gsLst>
            <a:lin ang="16200000" scaled="0"/>
          </a:gradFill>
          <a:ln w="12700">
            <a:solidFill>
              <a:srgbClr val="C0992A"/>
            </a:solidFill>
            <a:prstDash val="sysDash"/>
          </a:ln>
        </p:spPr>
        <p:txBody>
          <a:bodyPr tIns="28800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90000"/>
              </a:lnSpc>
              <a:spcBef>
                <a:spcPts val="300"/>
              </a:spcBef>
              <a:buNone/>
            </a:pPr>
            <a:r>
              <a:rPr lang="en-GB"/>
              <a:t>Prescribed activities:  </a:t>
            </a:r>
          </a:p>
          <a:p>
            <a:pPr marL="180000" lvl="1" indent="-180000">
              <a:lnSpc>
                <a:spcPct val="90000"/>
              </a:lnSpc>
              <a:spcBef>
                <a:spcPts val="300"/>
              </a:spcBef>
              <a:buFont typeface="Arial" panose="020B0604020202020204" pitchFamily="34" charset="0"/>
              <a:buChar char="•"/>
            </a:pPr>
            <a:r>
              <a:rPr lang="en-GB"/>
              <a:t>PMP collection, annual clinical consultation and 6-monthly scripting, TB screening.</a:t>
            </a:r>
          </a:p>
        </p:txBody>
      </p:sp>
      <p:sp>
        <p:nvSpPr>
          <p:cNvPr id="13" name="Content Placeholder 2">
            <a:extLst>
              <a:ext uri="{FF2B5EF4-FFF2-40B4-BE49-F238E27FC236}">
                <a16:creationId xmlns:a16="http://schemas.microsoft.com/office/drawing/2014/main" id="{8C67FA84-C163-FA57-259F-A1A768F31202}"/>
              </a:ext>
            </a:extLst>
          </p:cNvPr>
          <p:cNvSpPr txBox="1">
            <a:spLocks/>
          </p:cNvSpPr>
          <p:nvPr/>
        </p:nvSpPr>
        <p:spPr>
          <a:xfrm>
            <a:off x="393028" y="2622097"/>
            <a:ext cx="4798595"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Club Activities</a:t>
            </a:r>
          </a:p>
        </p:txBody>
      </p:sp>
      <p:sp>
        <p:nvSpPr>
          <p:cNvPr id="18" name="Arrow: Down 17">
            <a:extLst>
              <a:ext uri="{FF2B5EF4-FFF2-40B4-BE49-F238E27FC236}">
                <a16:creationId xmlns:a16="http://schemas.microsoft.com/office/drawing/2014/main" id="{6F8DE349-95CA-FF4D-88A2-015846331A57}"/>
              </a:ext>
            </a:extLst>
          </p:cNvPr>
          <p:cNvSpPr/>
          <p:nvPr/>
        </p:nvSpPr>
        <p:spPr>
          <a:xfrm>
            <a:off x="9187319" y="3785916"/>
            <a:ext cx="2743200" cy="1036792"/>
          </a:xfrm>
          <a:prstGeom prst="downArrow">
            <a:avLst>
              <a:gd name="adj1" fmla="val 74864"/>
              <a:gd name="adj2" fmla="val 50000"/>
            </a:avLst>
          </a:prstGeom>
          <a:solidFill>
            <a:srgbClr val="C09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ZA"/>
              <a:t>Easier transition to adult HIV care </a:t>
            </a:r>
          </a:p>
        </p:txBody>
      </p:sp>
      <p:grpSp>
        <p:nvGrpSpPr>
          <p:cNvPr id="6" name="Group 5">
            <a:extLst>
              <a:ext uri="{FF2B5EF4-FFF2-40B4-BE49-F238E27FC236}">
                <a16:creationId xmlns:a16="http://schemas.microsoft.com/office/drawing/2014/main" id="{717ACEA5-A068-EF01-A2C4-ED47B8582332}"/>
              </a:ext>
            </a:extLst>
          </p:cNvPr>
          <p:cNvGrpSpPr/>
          <p:nvPr/>
        </p:nvGrpSpPr>
        <p:grpSpPr>
          <a:xfrm>
            <a:off x="9472863" y="1136918"/>
            <a:ext cx="1440000" cy="1440000"/>
            <a:chOff x="9617241" y="1136918"/>
            <a:chExt cx="1440000" cy="1440000"/>
          </a:xfrm>
        </p:grpSpPr>
        <p:sp>
          <p:nvSpPr>
            <p:cNvPr id="8" name="Oval 7">
              <a:extLst>
                <a:ext uri="{FF2B5EF4-FFF2-40B4-BE49-F238E27FC236}">
                  <a16:creationId xmlns:a16="http://schemas.microsoft.com/office/drawing/2014/main" id="{60284386-8956-6E9F-3910-5CE54BBACBA5}"/>
                </a:ext>
              </a:extLst>
            </p:cNvPr>
            <p:cNvSpPr/>
            <p:nvPr/>
          </p:nvSpPr>
          <p:spPr>
            <a:xfrm>
              <a:off x="9617241" y="1136918"/>
              <a:ext cx="1440000" cy="1440000"/>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Graphic 8">
              <a:extLst>
                <a:ext uri="{FF2B5EF4-FFF2-40B4-BE49-F238E27FC236}">
                  <a16:creationId xmlns:a16="http://schemas.microsoft.com/office/drawing/2014/main" id="{965525C3-51FD-1ABA-3808-B7613ABE0FF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977970" y="1170756"/>
              <a:ext cx="742950" cy="447675"/>
            </a:xfrm>
            <a:prstGeom prst="rect">
              <a:avLst/>
            </a:prstGeom>
          </p:spPr>
        </p:pic>
        <p:pic>
          <p:nvPicPr>
            <p:cNvPr id="14" name="Graphic 13">
              <a:extLst>
                <a:ext uri="{FF2B5EF4-FFF2-40B4-BE49-F238E27FC236}">
                  <a16:creationId xmlns:a16="http://schemas.microsoft.com/office/drawing/2014/main" id="{25A4FA94-DF45-489C-D662-A706376D86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53205" y="1351612"/>
              <a:ext cx="1192481" cy="1014393"/>
            </a:xfrm>
            <a:prstGeom prst="rect">
              <a:avLst/>
            </a:prstGeom>
          </p:spPr>
        </p:pic>
      </p:grpSp>
      <p:grpSp>
        <p:nvGrpSpPr>
          <p:cNvPr id="15" name="Group 14">
            <a:extLst>
              <a:ext uri="{FF2B5EF4-FFF2-40B4-BE49-F238E27FC236}">
                <a16:creationId xmlns:a16="http://schemas.microsoft.com/office/drawing/2014/main" id="{C47782D3-DBD0-FC7B-B6CE-09E7EAD1637A}"/>
              </a:ext>
            </a:extLst>
          </p:cNvPr>
          <p:cNvGrpSpPr/>
          <p:nvPr/>
        </p:nvGrpSpPr>
        <p:grpSpPr>
          <a:xfrm>
            <a:off x="10631905" y="1334198"/>
            <a:ext cx="1440000" cy="1440000"/>
            <a:chOff x="10631905" y="1334198"/>
            <a:chExt cx="1440000" cy="1440000"/>
          </a:xfrm>
        </p:grpSpPr>
        <p:sp>
          <p:nvSpPr>
            <p:cNvPr id="16" name="Oval 15">
              <a:extLst>
                <a:ext uri="{FF2B5EF4-FFF2-40B4-BE49-F238E27FC236}">
                  <a16:creationId xmlns:a16="http://schemas.microsoft.com/office/drawing/2014/main" id="{5D0765E1-54B9-75C9-B1D6-68CE2FBBF723}"/>
                </a:ext>
              </a:extLst>
            </p:cNvPr>
            <p:cNvSpPr/>
            <p:nvPr/>
          </p:nvSpPr>
          <p:spPr>
            <a:xfrm>
              <a:off x="10631905" y="1334198"/>
              <a:ext cx="1440000" cy="1440000"/>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2" name="Graphic 21">
              <a:extLst>
                <a:ext uri="{FF2B5EF4-FFF2-40B4-BE49-F238E27FC236}">
                  <a16:creationId xmlns:a16="http://schemas.microsoft.com/office/drawing/2014/main" id="{7EB2885F-5A6C-C6C5-B252-282003FF147D}"/>
                </a:ext>
              </a:extLst>
            </p:cNvPr>
            <p:cNvPicPr>
              <a:picLocks noChangeAspect="1"/>
            </p:cNvPicPr>
            <p:nvPr/>
          </p:nvPicPr>
          <p:blipFill>
            <a:blip>
              <a:extLst>
                <a:ext uri="{96DAC541-7B7A-43D3-8B79-37D633B846F1}">
                  <asvg:svgBlip xmlns:asvg="http://schemas.microsoft.com/office/drawing/2016/SVG/main" r:embed="rId4"/>
                </a:ext>
              </a:extLst>
            </a:blip>
            <a:srcRect t="-8908" r="24631" b="1"/>
            <a:stretch>
              <a:fillRect/>
            </a:stretch>
          </p:blipFill>
          <p:spPr>
            <a:xfrm>
              <a:off x="10697210" y="1394594"/>
              <a:ext cx="1329402" cy="1246331"/>
            </a:xfrm>
            <a:prstGeom prst="ellipse">
              <a:avLst/>
            </a:prstGeom>
          </p:spPr>
        </p:pic>
      </p:grpSp>
    </p:spTree>
    <p:extLst>
      <p:ext uri="{BB962C8B-B14F-4D97-AF65-F5344CB8AC3E}">
        <p14:creationId xmlns:p14="http://schemas.microsoft.com/office/powerpoint/2010/main" val="3008420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18C97F-1A2C-94C4-E464-DC1B3238CB33}"/>
              </a:ext>
            </a:extLst>
          </p:cNvPr>
          <p:cNvSpPr txBox="1">
            <a:spLocks noChangeAspect="1"/>
          </p:cNvSpPr>
          <p:nvPr/>
        </p:nvSpPr>
        <p:spPr>
          <a:xfrm>
            <a:off x="6166559" y="5099928"/>
            <a:ext cx="1404000" cy="1404000"/>
          </a:xfrm>
          <a:prstGeom prst="ellipse">
            <a:avLst/>
          </a:prstGeom>
          <a:gradFill>
            <a:gsLst>
              <a:gs pos="64000">
                <a:srgbClr val="F48326"/>
              </a:gs>
              <a:gs pos="88000">
                <a:schemeClr val="bg1"/>
              </a:gs>
            </a:gsLst>
            <a:lin ang="13200000" scaled="0"/>
          </a:gradFill>
        </p:spPr>
        <p:txBody>
          <a:bodyPr wrap="square" lIns="0" tIns="0" rIns="72000" bIns="0" anchor="t">
            <a:noAutofit/>
          </a:bodyPr>
          <a:lstStyle/>
          <a:p>
            <a:pPr algn="r"/>
            <a:r>
              <a:rPr lang="en-GB" sz="1400">
                <a:solidFill>
                  <a:schemeClr val="bg1"/>
                </a:solidFill>
                <a:latin typeface="Arial" panose="020B0604020202020204" pitchFamily="34" charset="0"/>
                <a:cs typeface="Arial" panose="020B0604020202020204" pitchFamily="34" charset="0"/>
              </a:rPr>
              <a:t>Offer of referrals should be made </a:t>
            </a:r>
            <a:br>
              <a:rPr lang="en-GB" sz="1400">
                <a:solidFill>
                  <a:schemeClr val="bg1"/>
                </a:solidFill>
                <a:latin typeface="Arial" panose="020B0604020202020204" pitchFamily="34" charset="0"/>
                <a:cs typeface="Arial" panose="020B0604020202020204" pitchFamily="34" charset="0"/>
              </a:rPr>
            </a:br>
            <a:r>
              <a:rPr lang="en-GB" sz="1400">
                <a:solidFill>
                  <a:schemeClr val="bg1"/>
                </a:solidFill>
                <a:latin typeface="Arial" panose="020B0604020202020204" pitchFamily="34" charset="0"/>
                <a:cs typeface="Arial" panose="020B0604020202020204" pitchFamily="34" charset="0"/>
              </a:rPr>
              <a:t>1-on-1.</a:t>
            </a:r>
          </a:p>
        </p:txBody>
      </p:sp>
      <p:sp>
        <p:nvSpPr>
          <p:cNvPr id="2" name="Title 1">
            <a:extLst>
              <a:ext uri="{FF2B5EF4-FFF2-40B4-BE49-F238E27FC236}">
                <a16:creationId xmlns:a16="http://schemas.microsoft.com/office/drawing/2014/main" id="{9A53A847-77B5-3774-67DB-B6B6D0859CFA}"/>
              </a:ext>
            </a:extLst>
          </p:cNvPr>
          <p:cNvSpPr>
            <a:spLocks noGrp="1"/>
          </p:cNvSpPr>
          <p:nvPr>
            <p:ph type="title"/>
          </p:nvPr>
        </p:nvSpPr>
        <p:spPr/>
        <p:txBody>
          <a:bodyPr/>
          <a:lstStyle/>
          <a:p>
            <a:r>
              <a:rPr lang="en-ZA"/>
              <a:t>Youth/Adolescent Clubs: Mental Health Screen </a:t>
            </a:r>
          </a:p>
        </p:txBody>
      </p:sp>
      <p:sp>
        <p:nvSpPr>
          <p:cNvPr id="3" name="Content Placeholder 2">
            <a:extLst>
              <a:ext uri="{FF2B5EF4-FFF2-40B4-BE49-F238E27FC236}">
                <a16:creationId xmlns:a16="http://schemas.microsoft.com/office/drawing/2014/main" id="{B4895D54-0313-DDFE-2D67-7D96A7DE14D3}"/>
              </a:ext>
            </a:extLst>
          </p:cNvPr>
          <p:cNvSpPr>
            <a:spLocks noGrp="1"/>
          </p:cNvSpPr>
          <p:nvPr>
            <p:ph idx="1"/>
          </p:nvPr>
        </p:nvSpPr>
        <p:spPr>
          <a:xfrm>
            <a:off x="1037492" y="1266019"/>
            <a:ext cx="5807243" cy="360000"/>
          </a:xfrm>
          <a:prstGeom prst="roundRect">
            <a:avLst>
              <a:gd name="adj" fmla="val 50000"/>
            </a:avLst>
          </a:prstGeom>
          <a:solidFill>
            <a:srgbClr val="DEC26A"/>
          </a:solidFill>
        </p:spPr>
        <p:txBody>
          <a:bodyPr lIns="396000" anchor="ctr"/>
          <a:lstStyle/>
          <a:p>
            <a:pPr marL="324000" indent="-324000">
              <a:buFont typeface="+mj-lt"/>
              <a:buAutoNum type="arabicPeriod"/>
            </a:pPr>
            <a:r>
              <a:rPr lang="en-ZA"/>
              <a:t>Assess members’ appearance / behaviour</a:t>
            </a:r>
          </a:p>
        </p:txBody>
      </p:sp>
      <p:sp>
        <p:nvSpPr>
          <p:cNvPr id="8" name="TextBox 7">
            <a:extLst>
              <a:ext uri="{FF2B5EF4-FFF2-40B4-BE49-F238E27FC236}">
                <a16:creationId xmlns:a16="http://schemas.microsoft.com/office/drawing/2014/main" id="{66E092A9-BF4C-2AE2-5EA0-A9EDA81E4C31}"/>
              </a:ext>
            </a:extLst>
          </p:cNvPr>
          <p:cNvSpPr txBox="1">
            <a:spLocks noChangeAspect="1"/>
          </p:cNvSpPr>
          <p:nvPr/>
        </p:nvSpPr>
        <p:spPr>
          <a:xfrm>
            <a:off x="5330747" y="2688203"/>
            <a:ext cx="1692000" cy="1692000"/>
          </a:xfrm>
          <a:prstGeom prst="ellipse">
            <a:avLst/>
          </a:prstGeom>
          <a:gradFill>
            <a:gsLst>
              <a:gs pos="66000">
                <a:srgbClr val="F48326"/>
              </a:gs>
              <a:gs pos="88000">
                <a:schemeClr val="bg1"/>
              </a:gs>
            </a:gsLst>
            <a:lin ang="21000000" scaled="0"/>
          </a:gradFill>
        </p:spPr>
        <p:txBody>
          <a:bodyPr wrap="square" lIns="0" tIns="0" rIns="0" bIns="0" anchor="b">
            <a:noAutofit/>
          </a:bodyPr>
          <a:lstStyle/>
          <a:p>
            <a:r>
              <a:rPr lang="en-GB" sz="1400">
                <a:solidFill>
                  <a:schemeClr val="bg1"/>
                </a:solidFill>
                <a:latin typeface="Arial" panose="020B0604020202020204" pitchFamily="34" charset="0"/>
                <a:cs typeface="Arial" panose="020B0604020202020204" pitchFamily="34" charset="0"/>
              </a:rPr>
              <a:t>    Ask 1-on1. Avoid sensitive discussions in front of the group.</a:t>
            </a:r>
          </a:p>
        </p:txBody>
      </p:sp>
      <p:pic>
        <p:nvPicPr>
          <p:cNvPr id="29" name="Picture 28">
            <a:extLst>
              <a:ext uri="{FF2B5EF4-FFF2-40B4-BE49-F238E27FC236}">
                <a16:creationId xmlns:a16="http://schemas.microsoft.com/office/drawing/2014/main" id="{05BACA3B-6471-B071-344E-BA75F273C4ED}"/>
              </a:ext>
            </a:extLst>
          </p:cNvPr>
          <p:cNvPicPr>
            <a:picLocks noChangeAspect="1"/>
          </p:cNvPicPr>
          <p:nvPr/>
        </p:nvPicPr>
        <p:blipFill>
          <a:blip r:embed="rId3"/>
          <a:srcRect l="7489" t="5393" r="7075" b="8408"/>
          <a:stretch>
            <a:fillRect/>
          </a:stretch>
        </p:blipFill>
        <p:spPr>
          <a:xfrm>
            <a:off x="103197" y="839652"/>
            <a:ext cx="1273108" cy="1273108"/>
          </a:xfrm>
          <a:prstGeom prst="ellipse">
            <a:avLst/>
          </a:prstGeom>
          <a:ln w="101600">
            <a:solidFill>
              <a:srgbClr val="DEC26A"/>
            </a:solidFill>
          </a:ln>
        </p:spPr>
      </p:pic>
      <p:sp>
        <p:nvSpPr>
          <p:cNvPr id="13" name="TextBox 12">
            <a:extLst>
              <a:ext uri="{FF2B5EF4-FFF2-40B4-BE49-F238E27FC236}">
                <a16:creationId xmlns:a16="http://schemas.microsoft.com/office/drawing/2014/main" id="{A5985B4B-AD25-F01F-A6BA-6500D3D02CC7}"/>
              </a:ext>
            </a:extLst>
          </p:cNvPr>
          <p:cNvSpPr txBox="1"/>
          <p:nvPr/>
        </p:nvSpPr>
        <p:spPr>
          <a:xfrm>
            <a:off x="1420214" y="1673106"/>
            <a:ext cx="5099667" cy="1405513"/>
          </a:xfrm>
          <a:prstGeom prst="rect">
            <a:avLst/>
          </a:prstGeom>
          <a:noFill/>
        </p:spPr>
        <p:txBody>
          <a:bodyPr wrap="square">
            <a:spAutoFit/>
          </a:bodyPr>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Clean, looking after him or herself</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Looks worried or sad?</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Seems agitated? Or unusually slow?</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Seems suspicious, nervous or hostile?</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Noticeable weight changes?</a:t>
            </a:r>
          </a:p>
        </p:txBody>
      </p:sp>
      <p:sp>
        <p:nvSpPr>
          <p:cNvPr id="14" name="Content Placeholder 2">
            <a:extLst>
              <a:ext uri="{FF2B5EF4-FFF2-40B4-BE49-F238E27FC236}">
                <a16:creationId xmlns:a16="http://schemas.microsoft.com/office/drawing/2014/main" id="{A7942C44-875C-0025-5B69-8F9B243982B8}"/>
              </a:ext>
            </a:extLst>
          </p:cNvPr>
          <p:cNvSpPr txBox="1">
            <a:spLocks/>
          </p:cNvSpPr>
          <p:nvPr/>
        </p:nvSpPr>
        <p:spPr>
          <a:xfrm>
            <a:off x="237375" y="3116501"/>
            <a:ext cx="4334625" cy="360000"/>
          </a:xfrm>
          <a:prstGeom prst="roundRect">
            <a:avLst>
              <a:gd name="adj" fmla="val 50000"/>
            </a:avLst>
          </a:prstGeom>
          <a:solidFill>
            <a:srgbClr val="DEC26A"/>
          </a:solidFill>
        </p:spPr>
        <p:txBody>
          <a:bodyPr lIns="396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4000" indent="-324000">
              <a:buFont typeface="+mj-lt"/>
              <a:buAutoNum type="arabicPeriod" startAt="2"/>
            </a:pPr>
            <a:r>
              <a:rPr lang="en-ZA"/>
              <a:t>Assess members’ mood. </a:t>
            </a:r>
          </a:p>
        </p:txBody>
      </p:sp>
      <p:sp>
        <p:nvSpPr>
          <p:cNvPr id="15" name="TextBox 14">
            <a:extLst>
              <a:ext uri="{FF2B5EF4-FFF2-40B4-BE49-F238E27FC236}">
                <a16:creationId xmlns:a16="http://schemas.microsoft.com/office/drawing/2014/main" id="{270FD55B-0EA1-3D0F-1ED4-D703002E8E76}"/>
              </a:ext>
            </a:extLst>
          </p:cNvPr>
          <p:cNvSpPr txBox="1"/>
          <p:nvPr/>
        </p:nvSpPr>
        <p:spPr>
          <a:xfrm>
            <a:off x="620097" y="3523587"/>
            <a:ext cx="4932000" cy="1132618"/>
          </a:xfrm>
          <a:prstGeom prst="rect">
            <a:avLst/>
          </a:prstGeom>
          <a:noFill/>
        </p:spPr>
        <p:txBody>
          <a:bodyPr wrap="square">
            <a:spAutoFit/>
          </a:bodyPr>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Feelings over the last week?</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Feeling mostly normal, sad, happy, or worried?</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Feelings today?</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Feelings about the future?</a:t>
            </a:r>
          </a:p>
        </p:txBody>
      </p:sp>
      <p:sp>
        <p:nvSpPr>
          <p:cNvPr id="16" name="Content Placeholder 2">
            <a:extLst>
              <a:ext uri="{FF2B5EF4-FFF2-40B4-BE49-F238E27FC236}">
                <a16:creationId xmlns:a16="http://schemas.microsoft.com/office/drawing/2014/main" id="{0F865640-EB28-6E4D-D679-41AD8E9902ED}"/>
              </a:ext>
            </a:extLst>
          </p:cNvPr>
          <p:cNvSpPr txBox="1">
            <a:spLocks/>
          </p:cNvSpPr>
          <p:nvPr/>
        </p:nvSpPr>
        <p:spPr>
          <a:xfrm>
            <a:off x="6345160" y="2508203"/>
            <a:ext cx="5099667" cy="360000"/>
          </a:xfrm>
          <a:prstGeom prst="roundRect">
            <a:avLst>
              <a:gd name="adj" fmla="val 50000"/>
            </a:avLst>
          </a:prstGeom>
          <a:solidFill>
            <a:srgbClr val="DEC26A"/>
          </a:solidFill>
        </p:spPr>
        <p:txBody>
          <a:bodyPr lIns="396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4000" indent="-324000">
              <a:buFont typeface="+mj-lt"/>
              <a:buAutoNum type="arabicPeriod" startAt="3"/>
            </a:pPr>
            <a:r>
              <a:rPr lang="en-ZA"/>
              <a:t>Assess members’ thoughts</a:t>
            </a:r>
          </a:p>
        </p:txBody>
      </p:sp>
      <p:sp>
        <p:nvSpPr>
          <p:cNvPr id="17" name="TextBox 16">
            <a:extLst>
              <a:ext uri="{FF2B5EF4-FFF2-40B4-BE49-F238E27FC236}">
                <a16:creationId xmlns:a16="http://schemas.microsoft.com/office/drawing/2014/main" id="{3127DCF5-8331-7772-9C1F-3AF3063BE78B}"/>
              </a:ext>
            </a:extLst>
          </p:cNvPr>
          <p:cNvSpPr txBox="1"/>
          <p:nvPr/>
        </p:nvSpPr>
        <p:spPr>
          <a:xfrm>
            <a:off x="6727881" y="2915290"/>
            <a:ext cx="5058871" cy="1548116"/>
          </a:xfrm>
          <a:prstGeom prst="rect">
            <a:avLst/>
          </a:prstGeom>
          <a:noFill/>
        </p:spPr>
        <p:txBody>
          <a:bodyPr wrap="square">
            <a:spAutoFit/>
          </a:bodyPr>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Having negative thoughts?</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Having strange thoughts?</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Any unusual fears? </a:t>
            </a:r>
            <a:r>
              <a:rPr lang="en-GB" sz="1500">
                <a:solidFill>
                  <a:schemeClr val="tx1">
                    <a:lumMod val="75000"/>
                    <a:lumOff val="25000"/>
                  </a:schemeClr>
                </a:solidFill>
                <a:latin typeface="Arial" panose="020B0604020202020204" pitchFamily="34" charset="0"/>
                <a:cs typeface="Arial" panose="020B0604020202020204" pitchFamily="34" charset="0"/>
              </a:rPr>
              <a:t>(such as being followed, spied on)</a:t>
            </a:r>
            <a:endParaRPr lang="en-GB" sz="1600">
              <a:solidFill>
                <a:schemeClr val="tx1">
                  <a:lumMod val="75000"/>
                  <a:lumOff val="25000"/>
                </a:schemeClr>
              </a:solidFill>
              <a:latin typeface="Arial" panose="020B0604020202020204" pitchFamily="34" charset="0"/>
              <a:cs typeface="Arial" panose="020B0604020202020204" pitchFamily="34" charset="0"/>
            </a:endParaRP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Any strange experiences or special abilities?</a:t>
            </a:r>
            <a:br>
              <a:rPr lang="en-GB" sz="1600">
                <a:latin typeface="Arial" panose="020B0604020202020204" pitchFamily="34" charset="0"/>
                <a:cs typeface="Arial" panose="020B0604020202020204" pitchFamily="34" charset="0"/>
              </a:rPr>
            </a:br>
            <a:r>
              <a:rPr lang="en-GB" sz="1500">
                <a:solidFill>
                  <a:schemeClr val="tx1">
                    <a:lumMod val="75000"/>
                    <a:lumOff val="25000"/>
                  </a:schemeClr>
                </a:solidFill>
                <a:latin typeface="Arial" panose="020B0604020202020204" pitchFamily="34" charset="0"/>
                <a:cs typeface="Arial" panose="020B0604020202020204" pitchFamily="34" charset="0"/>
              </a:rPr>
              <a:t>(such as hearing voices/seeing visions other people cannot hear or see)</a:t>
            </a:r>
            <a:endParaRPr lang="en-GB" sz="1600">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a16="http://schemas.microsoft.com/office/drawing/2014/main" id="{EE5173C0-1340-DE02-89D8-437036975BB4}"/>
              </a:ext>
            </a:extLst>
          </p:cNvPr>
          <p:cNvSpPr txBox="1">
            <a:spLocks/>
          </p:cNvSpPr>
          <p:nvPr/>
        </p:nvSpPr>
        <p:spPr>
          <a:xfrm>
            <a:off x="2165225" y="4828533"/>
            <a:ext cx="4354656" cy="360000"/>
          </a:xfrm>
          <a:prstGeom prst="roundRect">
            <a:avLst>
              <a:gd name="adj" fmla="val 50000"/>
            </a:avLst>
          </a:prstGeom>
          <a:solidFill>
            <a:srgbClr val="DEC26A"/>
          </a:solidFill>
        </p:spPr>
        <p:txBody>
          <a:bodyPr lIns="396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4000" indent="-324000">
              <a:buFont typeface="+mj-lt"/>
              <a:buAutoNum type="arabicPeriod" startAt="4"/>
            </a:pPr>
            <a:r>
              <a:rPr lang="en-ZA"/>
              <a:t>Assess members’ cognition</a:t>
            </a:r>
          </a:p>
        </p:txBody>
      </p:sp>
      <p:sp>
        <p:nvSpPr>
          <p:cNvPr id="19" name="TextBox 18">
            <a:extLst>
              <a:ext uri="{FF2B5EF4-FFF2-40B4-BE49-F238E27FC236}">
                <a16:creationId xmlns:a16="http://schemas.microsoft.com/office/drawing/2014/main" id="{D06B4AB4-46A1-C8C2-036B-E542C451FE9D}"/>
              </a:ext>
            </a:extLst>
          </p:cNvPr>
          <p:cNvSpPr txBox="1"/>
          <p:nvPr/>
        </p:nvSpPr>
        <p:spPr>
          <a:xfrm>
            <a:off x="2547947" y="5235619"/>
            <a:ext cx="4932000" cy="1132618"/>
          </a:xfrm>
          <a:prstGeom prst="rect">
            <a:avLst/>
          </a:prstGeom>
          <a:noFill/>
        </p:spPr>
        <p:txBody>
          <a:bodyPr wrap="square">
            <a:spAutoFit/>
          </a:bodyPr>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Thinking seems slow?</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Speech seems too slow? Too rapid?</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Ability to concentrate?</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Does memory seem impaired?</a:t>
            </a:r>
          </a:p>
        </p:txBody>
      </p:sp>
      <p:sp>
        <p:nvSpPr>
          <p:cNvPr id="7" name="Slide Number Placeholder 3">
            <a:extLst>
              <a:ext uri="{FF2B5EF4-FFF2-40B4-BE49-F238E27FC236}">
                <a16:creationId xmlns:a16="http://schemas.microsoft.com/office/drawing/2014/main" id="{A44A7184-7725-EABA-29A1-0DDABE85764C}"/>
              </a:ext>
            </a:extLst>
          </p:cNvPr>
          <p:cNvSpPr txBox="1">
            <a:spLocks/>
          </p:cNvSpPr>
          <p:nvPr/>
        </p:nvSpPr>
        <p:spPr>
          <a:xfrm>
            <a:off x="9391755" y="6442075"/>
            <a:ext cx="2743200"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CC47C4-3C86-4469-BEE5-35560A3665EF}" type="slidenum">
              <a:rPr lang="en-ZA" altLang="en-US" sz="1000">
                <a:solidFill>
                  <a:schemeClr val="bg1">
                    <a:lumMod val="65000"/>
                  </a:schemeClr>
                </a:solidFill>
              </a:rPr>
              <a:pPr algn="r"/>
              <a:t>44</a:t>
            </a:fld>
            <a:endParaRPr lang="en-ZA" altLang="en-US" sz="1000">
              <a:solidFill>
                <a:schemeClr val="bg1">
                  <a:lumMod val="65000"/>
                </a:schemeClr>
              </a:solidFill>
            </a:endParaRPr>
          </a:p>
        </p:txBody>
      </p:sp>
      <p:grpSp>
        <p:nvGrpSpPr>
          <p:cNvPr id="4" name="Group 3">
            <a:extLst>
              <a:ext uri="{FF2B5EF4-FFF2-40B4-BE49-F238E27FC236}">
                <a16:creationId xmlns:a16="http://schemas.microsoft.com/office/drawing/2014/main" id="{6061A384-61A9-5BBD-5F93-DA52E46BA3D1}"/>
              </a:ext>
            </a:extLst>
          </p:cNvPr>
          <p:cNvGrpSpPr/>
          <p:nvPr/>
        </p:nvGrpSpPr>
        <p:grpSpPr>
          <a:xfrm>
            <a:off x="9472863" y="1136918"/>
            <a:ext cx="1440000" cy="1440000"/>
            <a:chOff x="9617241" y="1136918"/>
            <a:chExt cx="1440000" cy="1440000"/>
          </a:xfrm>
        </p:grpSpPr>
        <p:sp>
          <p:nvSpPr>
            <p:cNvPr id="6" name="Oval 5">
              <a:extLst>
                <a:ext uri="{FF2B5EF4-FFF2-40B4-BE49-F238E27FC236}">
                  <a16:creationId xmlns:a16="http://schemas.microsoft.com/office/drawing/2014/main" id="{C4C3ABDE-117B-258A-12B4-DBDF86B60654}"/>
                </a:ext>
              </a:extLst>
            </p:cNvPr>
            <p:cNvSpPr/>
            <p:nvPr/>
          </p:nvSpPr>
          <p:spPr>
            <a:xfrm>
              <a:off x="9617241" y="1136918"/>
              <a:ext cx="1440000" cy="1440000"/>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Graphic 8">
              <a:extLst>
                <a:ext uri="{FF2B5EF4-FFF2-40B4-BE49-F238E27FC236}">
                  <a16:creationId xmlns:a16="http://schemas.microsoft.com/office/drawing/2014/main" id="{59CDE309-4CCA-01FD-6413-1DA2BE3E98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77970" y="1170756"/>
              <a:ext cx="742950" cy="447675"/>
            </a:xfrm>
            <a:prstGeom prst="rect">
              <a:avLst/>
            </a:prstGeom>
          </p:spPr>
        </p:pic>
        <p:pic>
          <p:nvPicPr>
            <p:cNvPr id="10" name="Graphic 9">
              <a:extLst>
                <a:ext uri="{FF2B5EF4-FFF2-40B4-BE49-F238E27FC236}">
                  <a16:creationId xmlns:a16="http://schemas.microsoft.com/office/drawing/2014/main" id="{6EC22665-1298-53A2-FA26-9769C6CE56B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53205" y="1351612"/>
              <a:ext cx="1192481" cy="1014393"/>
            </a:xfrm>
            <a:prstGeom prst="rect">
              <a:avLst/>
            </a:prstGeom>
          </p:spPr>
        </p:pic>
      </p:grpSp>
      <p:grpSp>
        <p:nvGrpSpPr>
          <p:cNvPr id="11" name="Group 10">
            <a:extLst>
              <a:ext uri="{FF2B5EF4-FFF2-40B4-BE49-F238E27FC236}">
                <a16:creationId xmlns:a16="http://schemas.microsoft.com/office/drawing/2014/main" id="{C7F6860B-01FA-8DEF-0A02-F856DCF319E2}"/>
              </a:ext>
            </a:extLst>
          </p:cNvPr>
          <p:cNvGrpSpPr/>
          <p:nvPr/>
        </p:nvGrpSpPr>
        <p:grpSpPr>
          <a:xfrm>
            <a:off x="10631905" y="1334198"/>
            <a:ext cx="1440000" cy="1440000"/>
            <a:chOff x="10631905" y="1334198"/>
            <a:chExt cx="1440000" cy="1440000"/>
          </a:xfrm>
        </p:grpSpPr>
        <p:sp>
          <p:nvSpPr>
            <p:cNvPr id="12" name="Oval 11">
              <a:extLst>
                <a:ext uri="{FF2B5EF4-FFF2-40B4-BE49-F238E27FC236}">
                  <a16:creationId xmlns:a16="http://schemas.microsoft.com/office/drawing/2014/main" id="{3A370FA0-2770-1898-B4B9-3467542AFB13}"/>
                </a:ext>
              </a:extLst>
            </p:cNvPr>
            <p:cNvSpPr/>
            <p:nvPr/>
          </p:nvSpPr>
          <p:spPr>
            <a:xfrm>
              <a:off x="10631905" y="1334198"/>
              <a:ext cx="1440000" cy="1440000"/>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Graphic 19">
              <a:extLst>
                <a:ext uri="{FF2B5EF4-FFF2-40B4-BE49-F238E27FC236}">
                  <a16:creationId xmlns:a16="http://schemas.microsoft.com/office/drawing/2014/main" id="{E17047B9-40B9-DB84-107D-984F128E3248}"/>
                </a:ext>
              </a:extLst>
            </p:cNvPr>
            <p:cNvPicPr>
              <a:picLocks noChangeAspect="1"/>
            </p:cNvPicPr>
            <p:nvPr/>
          </p:nvPicPr>
          <p:blipFill>
            <a:blip>
              <a:extLst>
                <a:ext uri="{96DAC541-7B7A-43D3-8B79-37D633B846F1}">
                  <asvg:svgBlip xmlns:asvg="http://schemas.microsoft.com/office/drawing/2016/SVG/main" r:embed="rId6"/>
                </a:ext>
              </a:extLst>
            </a:blip>
            <a:srcRect t="-8908" r="24631" b="1"/>
            <a:stretch>
              <a:fillRect/>
            </a:stretch>
          </p:blipFill>
          <p:spPr>
            <a:xfrm>
              <a:off x="10697210" y="1394594"/>
              <a:ext cx="1329402" cy="1246331"/>
            </a:xfrm>
            <a:prstGeom prst="ellipse">
              <a:avLst/>
            </a:prstGeom>
          </p:spPr>
        </p:pic>
      </p:grpSp>
      <p:sp>
        <p:nvSpPr>
          <p:cNvPr id="21" name="TextBox 20">
            <a:extLst>
              <a:ext uri="{FF2B5EF4-FFF2-40B4-BE49-F238E27FC236}">
                <a16:creationId xmlns:a16="http://schemas.microsoft.com/office/drawing/2014/main" id="{238A7988-DAFD-9571-FF4F-E57B69F806E7}"/>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134 - 136</a:t>
            </a:r>
          </a:p>
        </p:txBody>
      </p:sp>
      <p:sp>
        <p:nvSpPr>
          <p:cNvPr id="26" name="Content Placeholder 2">
            <a:extLst>
              <a:ext uri="{FF2B5EF4-FFF2-40B4-BE49-F238E27FC236}">
                <a16:creationId xmlns:a16="http://schemas.microsoft.com/office/drawing/2014/main" id="{01E9AB9D-830C-1557-FCBE-DDC88D8B948B}"/>
              </a:ext>
            </a:extLst>
          </p:cNvPr>
          <p:cNvSpPr txBox="1">
            <a:spLocks/>
          </p:cNvSpPr>
          <p:nvPr/>
        </p:nvSpPr>
        <p:spPr>
          <a:xfrm>
            <a:off x="7456068" y="4624949"/>
            <a:ext cx="4509801" cy="360000"/>
          </a:xfrm>
          <a:prstGeom prst="roundRect">
            <a:avLst>
              <a:gd name="adj" fmla="val 50000"/>
            </a:avLst>
          </a:prstGeom>
          <a:solidFill>
            <a:srgbClr val="DEC26A"/>
          </a:solidFill>
        </p:spPr>
        <p:txBody>
          <a:bodyPr lIns="396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4000" indent="-324000">
              <a:buFont typeface="+mj-lt"/>
              <a:buAutoNum type="arabicPeriod" startAt="5"/>
            </a:pPr>
            <a:r>
              <a:rPr lang="en-ZA"/>
              <a:t>Assess substance abuse. Ask:</a:t>
            </a:r>
          </a:p>
        </p:txBody>
      </p:sp>
      <p:sp>
        <p:nvSpPr>
          <p:cNvPr id="27" name="TextBox 26">
            <a:extLst>
              <a:ext uri="{FF2B5EF4-FFF2-40B4-BE49-F238E27FC236}">
                <a16:creationId xmlns:a16="http://schemas.microsoft.com/office/drawing/2014/main" id="{33AE607A-038A-1057-45AD-AAFEFFC55AB6}"/>
              </a:ext>
            </a:extLst>
          </p:cNvPr>
          <p:cNvSpPr txBox="1"/>
          <p:nvPr/>
        </p:nvSpPr>
        <p:spPr>
          <a:xfrm>
            <a:off x="7874887" y="5032035"/>
            <a:ext cx="4236189" cy="1354217"/>
          </a:xfrm>
          <a:prstGeom prst="rect">
            <a:avLst/>
          </a:prstGeom>
          <a:noFill/>
        </p:spPr>
        <p:txBody>
          <a:bodyPr wrap="square">
            <a:spAutoFit/>
          </a:bodyPr>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Serious problems due to drugs or alcohol?</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More than 5 drinks in one session?</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Use of illegal drugs or misused prescription drugs?</a:t>
            </a:r>
          </a:p>
          <a:p>
            <a:pPr marL="180000" indent="-180000">
              <a:lnSpc>
                <a:spcPct val="90000"/>
              </a:lnSpc>
              <a:spcBef>
                <a:spcPts val="400"/>
              </a:spcBef>
              <a:buFont typeface="Arial" panose="020B0604020202020204" pitchFamily="34" charset="0"/>
              <a:buChar char="•"/>
            </a:pP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334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DF649AFB-3971-4F15-D022-D6E449632F1A}"/>
              </a:ext>
            </a:extLst>
          </p:cNvPr>
          <p:cNvSpPr/>
          <p:nvPr/>
        </p:nvSpPr>
        <p:spPr>
          <a:xfrm>
            <a:off x="651017" y="4196940"/>
            <a:ext cx="1980000" cy="2376000"/>
          </a:xfrm>
          <a:prstGeom prst="rect">
            <a:avLst/>
          </a:prstGeom>
          <a:solidFill>
            <a:srgbClr val="D8670A"/>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solidFill>
                  <a:schemeClr val="bg1"/>
                </a:solidFill>
                <a:latin typeface="Arial" panose="020B0604020202020204" pitchFamily="34" charset="0"/>
                <a:cs typeface="Arial" panose="020B0604020202020204" pitchFamily="34" charset="0"/>
              </a:rPr>
              <a:t> </a:t>
            </a:r>
          </a:p>
        </p:txBody>
      </p:sp>
      <p:sp>
        <p:nvSpPr>
          <p:cNvPr id="107" name="Rectangle 106">
            <a:extLst>
              <a:ext uri="{FF2B5EF4-FFF2-40B4-BE49-F238E27FC236}">
                <a16:creationId xmlns:a16="http://schemas.microsoft.com/office/drawing/2014/main" id="{08A08C6E-4CA7-267C-4248-47177EBC3D77}"/>
              </a:ext>
            </a:extLst>
          </p:cNvPr>
          <p:cNvSpPr/>
          <p:nvPr/>
        </p:nvSpPr>
        <p:spPr>
          <a:xfrm>
            <a:off x="2827938" y="4196940"/>
            <a:ext cx="1980000" cy="2376000"/>
          </a:xfrm>
          <a:prstGeom prst="rect">
            <a:avLst/>
          </a:prstGeom>
          <a:solidFill>
            <a:srgbClr val="1F8537"/>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108" name="Rectangle 107">
            <a:extLst>
              <a:ext uri="{FF2B5EF4-FFF2-40B4-BE49-F238E27FC236}">
                <a16:creationId xmlns:a16="http://schemas.microsoft.com/office/drawing/2014/main" id="{0374DC1D-14CF-1422-DB6B-C93DE94E3D41}"/>
              </a:ext>
            </a:extLst>
          </p:cNvPr>
          <p:cNvSpPr/>
          <p:nvPr/>
        </p:nvSpPr>
        <p:spPr>
          <a:xfrm>
            <a:off x="5097120" y="4196940"/>
            <a:ext cx="1980000" cy="2376000"/>
          </a:xfrm>
          <a:prstGeom prst="rect">
            <a:avLst/>
          </a:prstGeom>
          <a:solidFill>
            <a:srgbClr val="D4126A"/>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109" name="Rectangle 108">
            <a:extLst>
              <a:ext uri="{FF2B5EF4-FFF2-40B4-BE49-F238E27FC236}">
                <a16:creationId xmlns:a16="http://schemas.microsoft.com/office/drawing/2014/main" id="{2C90D526-BB48-5BEE-9414-D931AA7D674A}"/>
              </a:ext>
            </a:extLst>
          </p:cNvPr>
          <p:cNvSpPr/>
          <p:nvPr/>
        </p:nvSpPr>
        <p:spPr>
          <a:xfrm>
            <a:off x="7419717" y="4196940"/>
            <a:ext cx="1980000" cy="2376000"/>
          </a:xfrm>
          <a:prstGeom prst="rect">
            <a:avLst/>
          </a:prstGeom>
          <a:solidFill>
            <a:srgbClr val="0079A4"/>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110" name="Rectangle 109">
            <a:extLst>
              <a:ext uri="{FF2B5EF4-FFF2-40B4-BE49-F238E27FC236}">
                <a16:creationId xmlns:a16="http://schemas.microsoft.com/office/drawing/2014/main" id="{E2812016-0396-596B-C1C5-66CC2F4E5B33}"/>
              </a:ext>
            </a:extLst>
          </p:cNvPr>
          <p:cNvSpPr/>
          <p:nvPr/>
        </p:nvSpPr>
        <p:spPr>
          <a:xfrm>
            <a:off x="9705029" y="4196940"/>
            <a:ext cx="1980000" cy="2376000"/>
          </a:xfrm>
          <a:prstGeom prst="rect">
            <a:avLst/>
          </a:prstGeom>
          <a:solidFill>
            <a:srgbClr val="AD7C03"/>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A49915F6-E25A-2071-431C-83A05CEE3BD7}"/>
              </a:ext>
            </a:extLst>
          </p:cNvPr>
          <p:cNvSpPr>
            <a:spLocks noGrp="1"/>
          </p:cNvSpPr>
          <p:nvPr>
            <p:ph type="title"/>
          </p:nvPr>
        </p:nvSpPr>
        <p:spPr/>
        <p:txBody>
          <a:bodyPr/>
          <a:lstStyle/>
          <a:p>
            <a:r>
              <a:rPr lang="en-ZA"/>
              <a:t>Maternal Clubs</a:t>
            </a:r>
          </a:p>
        </p:txBody>
      </p:sp>
      <p:sp>
        <p:nvSpPr>
          <p:cNvPr id="3" name="Content Placeholder 2">
            <a:extLst>
              <a:ext uri="{FF2B5EF4-FFF2-40B4-BE49-F238E27FC236}">
                <a16:creationId xmlns:a16="http://schemas.microsoft.com/office/drawing/2014/main" id="{6B9995C8-C6E4-09CA-7BE2-3E43BE382446}"/>
              </a:ext>
            </a:extLst>
          </p:cNvPr>
          <p:cNvSpPr txBox="1">
            <a:spLocks/>
          </p:cNvSpPr>
          <p:nvPr/>
        </p:nvSpPr>
        <p:spPr>
          <a:xfrm>
            <a:off x="609600" y="1600204"/>
            <a:ext cx="4536000" cy="693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r>
              <a:rPr lang="en-ZA" sz="1600"/>
              <a:t>Mothers LHIV at least 12 months postpartum</a:t>
            </a:r>
          </a:p>
          <a:p>
            <a:pPr marL="180000" indent="-180000"/>
            <a:r>
              <a:rPr lang="en-ZA" sz="1600"/>
              <a:t>Meeting all eligibility criteria for RPCs</a:t>
            </a:r>
          </a:p>
        </p:txBody>
      </p:sp>
      <p:sp>
        <p:nvSpPr>
          <p:cNvPr id="4" name="Content Placeholder 2">
            <a:extLst>
              <a:ext uri="{FF2B5EF4-FFF2-40B4-BE49-F238E27FC236}">
                <a16:creationId xmlns:a16="http://schemas.microsoft.com/office/drawing/2014/main" id="{A4B0838C-4F17-363B-CD04-C13631D062D6}"/>
              </a:ext>
            </a:extLst>
          </p:cNvPr>
          <p:cNvSpPr txBox="1">
            <a:spLocks/>
          </p:cNvSpPr>
          <p:nvPr/>
        </p:nvSpPr>
        <p:spPr>
          <a:xfrm>
            <a:off x="609600" y="1184028"/>
            <a:ext cx="4536000" cy="360000"/>
          </a:xfrm>
          <a:prstGeom prst="rect">
            <a:avLst/>
          </a:prstGeom>
          <a:solidFill>
            <a:srgbClr val="005D28"/>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Eligibility</a:t>
            </a:r>
          </a:p>
        </p:txBody>
      </p:sp>
      <p:sp>
        <p:nvSpPr>
          <p:cNvPr id="6" name="Content Placeholder 2">
            <a:extLst>
              <a:ext uri="{FF2B5EF4-FFF2-40B4-BE49-F238E27FC236}">
                <a16:creationId xmlns:a16="http://schemas.microsoft.com/office/drawing/2014/main" id="{2DDC769E-09B4-8C36-6FD3-C61CE3EBFA29}"/>
              </a:ext>
            </a:extLst>
          </p:cNvPr>
          <p:cNvSpPr txBox="1">
            <a:spLocks/>
          </p:cNvSpPr>
          <p:nvPr/>
        </p:nvSpPr>
        <p:spPr>
          <a:xfrm>
            <a:off x="5549539" y="2350198"/>
            <a:ext cx="4670834" cy="6938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spcBef>
                <a:spcPts val="600"/>
              </a:spcBef>
            </a:pPr>
            <a:endParaRPr lang="en-GB" sz="1600">
              <a:solidFill>
                <a:schemeClr val="tx1">
                  <a:lumMod val="75000"/>
                  <a:lumOff val="25000"/>
                </a:schemeClr>
              </a:solidFill>
              <a:highlight>
                <a:srgbClr val="00FF00"/>
              </a:highlight>
            </a:endParaRPr>
          </a:p>
        </p:txBody>
      </p:sp>
      <p:sp>
        <p:nvSpPr>
          <p:cNvPr id="48" name="TextBox 47">
            <a:extLst>
              <a:ext uri="{FF2B5EF4-FFF2-40B4-BE49-F238E27FC236}">
                <a16:creationId xmlns:a16="http://schemas.microsoft.com/office/drawing/2014/main" id="{43B78147-52A2-8DB7-6246-E958007E3D1A}"/>
              </a:ext>
            </a:extLst>
          </p:cNvPr>
          <p:cNvSpPr txBox="1"/>
          <p:nvPr/>
        </p:nvSpPr>
        <p:spPr>
          <a:xfrm>
            <a:off x="2477637" y="6623788"/>
            <a:ext cx="8285718" cy="246221"/>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National Consolidated Guidelines for the Management of HIV and Prevention of Vertical Transmission 2025 page133,134, 144, 147,152</a:t>
            </a:r>
          </a:p>
        </p:txBody>
      </p:sp>
      <p:sp>
        <p:nvSpPr>
          <p:cNvPr id="49" name="Slide Number Placeholder 3">
            <a:extLst>
              <a:ext uri="{FF2B5EF4-FFF2-40B4-BE49-F238E27FC236}">
                <a16:creationId xmlns:a16="http://schemas.microsoft.com/office/drawing/2014/main" id="{BBF30252-0AB5-4880-7DC6-3D0966921BF9}"/>
              </a:ext>
            </a:extLst>
          </p:cNvPr>
          <p:cNvSpPr txBox="1">
            <a:spLocks/>
          </p:cNvSpPr>
          <p:nvPr/>
        </p:nvSpPr>
        <p:spPr>
          <a:xfrm>
            <a:off x="9391755" y="6442075"/>
            <a:ext cx="2743200" cy="365125"/>
          </a:xfrm>
          <a:prstGeom prst="rect">
            <a:avLst/>
          </a:prstGeom>
        </p:spPr>
        <p:txBody>
          <a:bodyPr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7CC47C4-3C86-4469-BEE5-35560A3665EF}" type="slidenum">
              <a:rPr lang="en-ZA" altLang="en-US" sz="10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pPr algn="r"/>
              <a:t>45</a:t>
            </a:fld>
            <a:endParaRPr lang="en-ZA" altLang="en-US" sz="10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0" name="Flowchart: Delay 49">
            <a:extLst>
              <a:ext uri="{FF2B5EF4-FFF2-40B4-BE49-F238E27FC236}">
                <a16:creationId xmlns:a16="http://schemas.microsoft.com/office/drawing/2014/main" id="{7384E210-7E52-6103-BD88-7070ED1363EC}"/>
              </a:ext>
            </a:extLst>
          </p:cNvPr>
          <p:cNvSpPr/>
          <p:nvPr/>
        </p:nvSpPr>
        <p:spPr>
          <a:xfrm flipH="1">
            <a:off x="8789628" y="1171441"/>
            <a:ext cx="3402372" cy="1009233"/>
          </a:xfrm>
          <a:prstGeom prst="flowChartDelay">
            <a:avLst/>
          </a:prstGeom>
          <a:gradFill flip="none" rotWithShape="1">
            <a:gsLst>
              <a:gs pos="0">
                <a:schemeClr val="bg1"/>
              </a:gs>
              <a:gs pos="94000">
                <a:srgbClr val="F3ECCD"/>
              </a:gs>
            </a:gsLst>
            <a:path path="rect">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Content Placeholder 2">
            <a:extLst>
              <a:ext uri="{FF2B5EF4-FFF2-40B4-BE49-F238E27FC236}">
                <a16:creationId xmlns:a16="http://schemas.microsoft.com/office/drawing/2014/main" id="{08170076-99BA-F999-8837-BCE92596D213}"/>
              </a:ext>
            </a:extLst>
          </p:cNvPr>
          <p:cNvSpPr txBox="1">
            <a:spLocks/>
          </p:cNvSpPr>
          <p:nvPr/>
        </p:nvSpPr>
        <p:spPr>
          <a:xfrm>
            <a:off x="9001233" y="1437988"/>
            <a:ext cx="3158966" cy="67131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90000"/>
              </a:lnSpc>
              <a:spcBef>
                <a:spcPts val="1200"/>
              </a:spcBef>
              <a:buNone/>
            </a:pPr>
            <a:r>
              <a:rPr lang="en-GB" sz="1800">
                <a:solidFill>
                  <a:srgbClr val="C00000"/>
                </a:solidFill>
              </a:rPr>
              <a:t>The postpartum period is high risk for poor adherence.</a:t>
            </a:r>
          </a:p>
        </p:txBody>
      </p:sp>
      <p:grpSp>
        <p:nvGrpSpPr>
          <p:cNvPr id="70" name="Group 69">
            <a:extLst>
              <a:ext uri="{FF2B5EF4-FFF2-40B4-BE49-F238E27FC236}">
                <a16:creationId xmlns:a16="http://schemas.microsoft.com/office/drawing/2014/main" id="{0AA7E243-77CD-F1FC-C25D-9294CE208E8D}"/>
              </a:ext>
            </a:extLst>
          </p:cNvPr>
          <p:cNvGrpSpPr/>
          <p:nvPr/>
        </p:nvGrpSpPr>
        <p:grpSpPr>
          <a:xfrm>
            <a:off x="6695807" y="184641"/>
            <a:ext cx="1620000" cy="1620000"/>
            <a:chOff x="6695807" y="184641"/>
            <a:chExt cx="1620000" cy="1620000"/>
          </a:xfrm>
        </p:grpSpPr>
        <p:sp>
          <p:nvSpPr>
            <p:cNvPr id="55" name="Oval 54">
              <a:extLst>
                <a:ext uri="{FF2B5EF4-FFF2-40B4-BE49-F238E27FC236}">
                  <a16:creationId xmlns:a16="http://schemas.microsoft.com/office/drawing/2014/main" id="{C9F2A8E3-AC4A-E3C3-BD65-306557CFB457}"/>
                </a:ext>
              </a:extLst>
            </p:cNvPr>
            <p:cNvSpPr>
              <a:spLocks noChangeAspect="1"/>
            </p:cNvSpPr>
            <p:nvPr/>
          </p:nvSpPr>
          <p:spPr>
            <a:xfrm>
              <a:off x="6695807" y="184641"/>
              <a:ext cx="1620000" cy="1620000"/>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g</a:t>
              </a:r>
            </a:p>
          </p:txBody>
        </p:sp>
        <p:pic>
          <p:nvPicPr>
            <p:cNvPr id="56" name="Graphic 55">
              <a:extLst>
                <a:ext uri="{FF2B5EF4-FFF2-40B4-BE49-F238E27FC236}">
                  <a16:creationId xmlns:a16="http://schemas.microsoft.com/office/drawing/2014/main" id="{FC144C12-9C4E-423E-367B-1DA2674AA2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9122" y="340808"/>
              <a:ext cx="806058" cy="1313229"/>
            </a:xfrm>
            <a:prstGeom prst="rect">
              <a:avLst/>
            </a:prstGeom>
          </p:spPr>
        </p:pic>
      </p:grpSp>
      <p:sp>
        <p:nvSpPr>
          <p:cNvPr id="43" name="Rectangle: Rounded Corners 42">
            <a:extLst>
              <a:ext uri="{FF2B5EF4-FFF2-40B4-BE49-F238E27FC236}">
                <a16:creationId xmlns:a16="http://schemas.microsoft.com/office/drawing/2014/main" id="{28508AC8-A9E7-06DD-9E2A-8148B4322740}"/>
              </a:ext>
            </a:extLst>
          </p:cNvPr>
          <p:cNvSpPr/>
          <p:nvPr/>
        </p:nvSpPr>
        <p:spPr>
          <a:xfrm>
            <a:off x="651017" y="2726244"/>
            <a:ext cx="1980000" cy="3852000"/>
          </a:xfrm>
          <a:prstGeom prst="roundRect">
            <a:avLst>
              <a:gd name="adj" fmla="val 50000"/>
            </a:avLst>
          </a:prstGeom>
          <a:solidFill>
            <a:srgbClr val="D8670A"/>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solidFill>
                  <a:schemeClr val="bg1"/>
                </a:solidFill>
                <a:latin typeface="Arial" panose="020B0604020202020204" pitchFamily="34" charset="0"/>
                <a:cs typeface="Arial" panose="020B0604020202020204" pitchFamily="34" charset="0"/>
              </a:rPr>
              <a:t> </a:t>
            </a:r>
          </a:p>
        </p:txBody>
      </p:sp>
      <p:grpSp>
        <p:nvGrpSpPr>
          <p:cNvPr id="60" name="Group 59">
            <a:extLst>
              <a:ext uri="{FF2B5EF4-FFF2-40B4-BE49-F238E27FC236}">
                <a16:creationId xmlns:a16="http://schemas.microsoft.com/office/drawing/2014/main" id="{519B0295-F86B-A254-7128-5D9784DDA14E}"/>
              </a:ext>
            </a:extLst>
          </p:cNvPr>
          <p:cNvGrpSpPr/>
          <p:nvPr/>
        </p:nvGrpSpPr>
        <p:grpSpPr>
          <a:xfrm>
            <a:off x="1124838" y="2795439"/>
            <a:ext cx="1032359" cy="1032359"/>
            <a:chOff x="-2191841" y="7578852"/>
            <a:chExt cx="1032359" cy="1032359"/>
          </a:xfrm>
        </p:grpSpPr>
        <p:sp>
          <p:nvSpPr>
            <p:cNvPr id="54" name="Oval 53">
              <a:extLst>
                <a:ext uri="{FF2B5EF4-FFF2-40B4-BE49-F238E27FC236}">
                  <a16:creationId xmlns:a16="http://schemas.microsoft.com/office/drawing/2014/main" id="{ED787F5A-C8CE-E5CE-EED2-E21487DCC2C8}"/>
                </a:ext>
              </a:extLst>
            </p:cNvPr>
            <p:cNvSpPr/>
            <p:nvPr/>
          </p:nvSpPr>
          <p:spPr>
            <a:xfrm>
              <a:off x="-2191841" y="7578852"/>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7" name="Graphic 56">
              <a:extLst>
                <a:ext uri="{FF2B5EF4-FFF2-40B4-BE49-F238E27FC236}">
                  <a16:creationId xmlns:a16="http://schemas.microsoft.com/office/drawing/2014/main" id="{21584D17-7A12-FFB9-FB50-C783322C2F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31533" y="7707291"/>
              <a:ext cx="711743" cy="775479"/>
            </a:xfrm>
            <a:prstGeom prst="rect">
              <a:avLst/>
            </a:prstGeom>
          </p:spPr>
        </p:pic>
      </p:grpSp>
      <p:sp>
        <p:nvSpPr>
          <p:cNvPr id="71" name="Rectangle 70">
            <a:extLst>
              <a:ext uri="{FF2B5EF4-FFF2-40B4-BE49-F238E27FC236}">
                <a16:creationId xmlns:a16="http://schemas.microsoft.com/office/drawing/2014/main" id="{12F919B8-026C-6A54-9DDD-73C3A5607AFC}"/>
              </a:ext>
            </a:extLst>
          </p:cNvPr>
          <p:cNvSpPr>
            <a:spLocks noChangeAspect="1"/>
          </p:cNvSpPr>
          <p:nvPr/>
        </p:nvSpPr>
        <p:spPr>
          <a:xfrm>
            <a:off x="579017" y="2608822"/>
            <a:ext cx="2124000" cy="2124000"/>
          </a:xfrm>
          <a:prstGeom prst="rect">
            <a:avLst/>
          </a:prstGeom>
          <a:noFill/>
        </p:spPr>
        <p:txBody>
          <a:bodyPr wrap="none" lIns="91440" tIns="45720" rIns="91440" bIns="45720">
            <a:prstTxWarp prst="textArchUp">
              <a:avLst>
                <a:gd name="adj" fmla="val 10076329"/>
              </a:avLst>
            </a:prstTxWarp>
            <a:spAutoFit/>
          </a:bodyPr>
          <a:lstStyle/>
          <a:p>
            <a:pPr algn="ctr"/>
            <a:r>
              <a:rPr lang="en-US" sz="1600" b="1" cap="none" spc="0">
                <a:ln w="0"/>
                <a:solidFill>
                  <a:srgbClr val="106736"/>
                </a:solidFill>
                <a:latin typeface="Arial" panose="020B0604020202020204" pitchFamily="34" charset="0"/>
                <a:cs typeface="Arial" panose="020B0604020202020204" pitchFamily="34" charset="0"/>
              </a:rPr>
              <a:t>Health Literacy &amp; </a:t>
            </a:r>
            <a:r>
              <a:rPr lang="en-US" sz="1600" b="1">
                <a:ln w="0"/>
                <a:solidFill>
                  <a:srgbClr val="106736"/>
                </a:solidFill>
                <a:latin typeface="Arial" panose="020B0604020202020204" pitchFamily="34" charset="0"/>
                <a:cs typeface="Arial" panose="020B0604020202020204" pitchFamily="34" charset="0"/>
              </a:rPr>
              <a:t>Peer Support</a:t>
            </a:r>
            <a:endParaRPr lang="en-US" sz="1600" b="1" cap="none" spc="0">
              <a:ln w="0"/>
              <a:solidFill>
                <a:srgbClr val="106736"/>
              </a:solidFill>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9C425289-E3E2-E50F-F808-37636F0145E0}"/>
              </a:ext>
            </a:extLst>
          </p:cNvPr>
          <p:cNvSpPr txBox="1">
            <a:spLocks/>
          </p:cNvSpPr>
          <p:nvPr/>
        </p:nvSpPr>
        <p:spPr>
          <a:xfrm>
            <a:off x="669017" y="3997321"/>
            <a:ext cx="1944000" cy="2420044"/>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1" indent="-144000">
              <a:lnSpc>
                <a:spcPct val="90000"/>
              </a:lnSpc>
              <a:spcBef>
                <a:spcPts val="600"/>
              </a:spcBef>
              <a:buFont typeface="Arial" panose="020B0604020202020204" pitchFamily="34" charset="0"/>
              <a:buChar char="•"/>
            </a:pPr>
            <a:r>
              <a:rPr lang="en-GB" sz="1600">
                <a:solidFill>
                  <a:schemeClr val="bg1"/>
                </a:solidFill>
              </a:rPr>
              <a:t>Maternal adherence </a:t>
            </a:r>
          </a:p>
          <a:p>
            <a:pPr marL="144000" lvl="1" indent="-144000">
              <a:lnSpc>
                <a:spcPct val="90000"/>
              </a:lnSpc>
              <a:spcBef>
                <a:spcPts val="600"/>
              </a:spcBef>
              <a:buFont typeface="Arial" panose="020B0604020202020204" pitchFamily="34" charset="0"/>
              <a:buChar char="•"/>
            </a:pPr>
            <a:r>
              <a:rPr lang="en-GB" sz="1600">
                <a:solidFill>
                  <a:schemeClr val="bg1"/>
                </a:solidFill>
              </a:rPr>
              <a:t>Vertical transmission prevention</a:t>
            </a:r>
          </a:p>
          <a:p>
            <a:pPr marL="144000" lvl="1" indent="-144000">
              <a:lnSpc>
                <a:spcPct val="90000"/>
              </a:lnSpc>
              <a:spcBef>
                <a:spcPts val="600"/>
              </a:spcBef>
              <a:buFont typeface="Arial" panose="020B0604020202020204" pitchFamily="34" charset="0"/>
              <a:buChar char="•"/>
            </a:pPr>
            <a:r>
              <a:rPr lang="en-GB" sz="1600">
                <a:solidFill>
                  <a:schemeClr val="bg1"/>
                </a:solidFill>
              </a:rPr>
              <a:t>Gradual stopping of breastfeeding</a:t>
            </a:r>
          </a:p>
          <a:p>
            <a:pPr marL="144000" lvl="1" indent="-144000">
              <a:lnSpc>
                <a:spcPct val="90000"/>
              </a:lnSpc>
              <a:spcBef>
                <a:spcPts val="600"/>
              </a:spcBef>
              <a:buFont typeface="Arial" panose="020B0604020202020204" pitchFamily="34" charset="0"/>
              <a:buChar char="•"/>
            </a:pPr>
            <a:r>
              <a:rPr lang="en-GB" sz="1600">
                <a:solidFill>
                  <a:schemeClr val="bg1"/>
                </a:solidFill>
              </a:rPr>
              <a:t>Age-appropriate feeding advice</a:t>
            </a:r>
          </a:p>
        </p:txBody>
      </p:sp>
      <p:sp>
        <p:nvSpPr>
          <p:cNvPr id="64" name="Rectangle: Rounded Corners 63">
            <a:extLst>
              <a:ext uri="{FF2B5EF4-FFF2-40B4-BE49-F238E27FC236}">
                <a16:creationId xmlns:a16="http://schemas.microsoft.com/office/drawing/2014/main" id="{0B0A055F-F321-AA48-B11A-3FAAAEDC11F6}"/>
              </a:ext>
            </a:extLst>
          </p:cNvPr>
          <p:cNvSpPr/>
          <p:nvPr/>
        </p:nvSpPr>
        <p:spPr>
          <a:xfrm>
            <a:off x="2827938" y="2726244"/>
            <a:ext cx="1980000" cy="3852000"/>
          </a:xfrm>
          <a:prstGeom prst="roundRect">
            <a:avLst>
              <a:gd name="adj" fmla="val 50000"/>
            </a:avLst>
          </a:prstGeom>
          <a:solidFill>
            <a:srgbClr val="1F8537"/>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72" name="Rectangle 71">
            <a:extLst>
              <a:ext uri="{FF2B5EF4-FFF2-40B4-BE49-F238E27FC236}">
                <a16:creationId xmlns:a16="http://schemas.microsoft.com/office/drawing/2014/main" id="{B2DD3F0C-F722-364D-BAD8-5EBF2F2C579A}"/>
              </a:ext>
            </a:extLst>
          </p:cNvPr>
          <p:cNvSpPr>
            <a:spLocks noChangeAspect="1"/>
          </p:cNvSpPr>
          <p:nvPr/>
        </p:nvSpPr>
        <p:spPr>
          <a:xfrm>
            <a:off x="2755938" y="2608822"/>
            <a:ext cx="2124000" cy="2124000"/>
          </a:xfrm>
          <a:prstGeom prst="rect">
            <a:avLst/>
          </a:prstGeom>
          <a:noFill/>
        </p:spPr>
        <p:txBody>
          <a:bodyPr wrap="none" lIns="91440" tIns="45720" rIns="91440" bIns="45720">
            <a:prstTxWarp prst="textArchUp">
              <a:avLst>
                <a:gd name="adj" fmla="val 10076329"/>
              </a:avLst>
            </a:prstTxWarp>
            <a:spAutoFit/>
          </a:bodyPr>
          <a:lstStyle/>
          <a:p>
            <a:pPr algn="ctr"/>
            <a:r>
              <a:rPr lang="en-US" sz="1600" b="1" cap="none" spc="0">
                <a:ln w="0"/>
                <a:solidFill>
                  <a:srgbClr val="106736"/>
                </a:solidFill>
                <a:latin typeface="Arial" panose="020B0604020202020204" pitchFamily="34" charset="0"/>
                <a:cs typeface="Arial" panose="020B0604020202020204" pitchFamily="34" charset="0"/>
              </a:rPr>
              <a:t>Screenings, Health Check</a:t>
            </a:r>
          </a:p>
        </p:txBody>
      </p:sp>
      <p:sp>
        <p:nvSpPr>
          <p:cNvPr id="73" name="Content Placeholder 2">
            <a:extLst>
              <a:ext uri="{FF2B5EF4-FFF2-40B4-BE49-F238E27FC236}">
                <a16:creationId xmlns:a16="http://schemas.microsoft.com/office/drawing/2014/main" id="{0F75A3C6-919B-8D95-ABE9-9CF8CB9DEEF1}"/>
              </a:ext>
            </a:extLst>
          </p:cNvPr>
          <p:cNvSpPr txBox="1">
            <a:spLocks/>
          </p:cNvSpPr>
          <p:nvPr/>
        </p:nvSpPr>
        <p:spPr>
          <a:xfrm>
            <a:off x="2845938" y="3997321"/>
            <a:ext cx="1944000" cy="2420044"/>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1" indent="-144000">
              <a:lnSpc>
                <a:spcPct val="90000"/>
              </a:lnSpc>
              <a:spcBef>
                <a:spcPts val="600"/>
              </a:spcBef>
              <a:buFont typeface="Arial" panose="020B0604020202020204" pitchFamily="34" charset="0"/>
              <a:buChar char="•"/>
            </a:pPr>
            <a:r>
              <a:rPr lang="en-GB" sz="1600">
                <a:solidFill>
                  <a:schemeClr val="bg1"/>
                </a:solidFill>
              </a:rPr>
              <a:t>TB screening</a:t>
            </a:r>
          </a:p>
          <a:p>
            <a:pPr marL="144000" lvl="1" indent="-144000">
              <a:lnSpc>
                <a:spcPct val="90000"/>
              </a:lnSpc>
              <a:spcBef>
                <a:spcPts val="600"/>
              </a:spcBef>
              <a:buFont typeface="Arial" panose="020B0604020202020204" pitchFamily="34" charset="0"/>
              <a:buChar char="•"/>
            </a:pPr>
            <a:r>
              <a:rPr lang="en-GB" sz="1600">
                <a:solidFill>
                  <a:schemeClr val="bg1"/>
                </a:solidFill>
              </a:rPr>
              <a:t>Mental health screening</a:t>
            </a:r>
          </a:p>
          <a:p>
            <a:pPr marL="144000" lvl="1" indent="-144000">
              <a:lnSpc>
                <a:spcPct val="90000"/>
              </a:lnSpc>
              <a:spcBef>
                <a:spcPts val="600"/>
              </a:spcBef>
              <a:buFont typeface="Arial" panose="020B0604020202020204" pitchFamily="34" charset="0"/>
              <a:buChar char="•"/>
            </a:pPr>
            <a:r>
              <a:rPr lang="en-GB" sz="1600">
                <a:solidFill>
                  <a:schemeClr val="bg1"/>
                </a:solidFill>
              </a:rPr>
              <a:t>STI screening</a:t>
            </a:r>
          </a:p>
          <a:p>
            <a:pPr marL="144000" lvl="1" indent="-144000">
              <a:lnSpc>
                <a:spcPct val="90000"/>
              </a:lnSpc>
              <a:spcBef>
                <a:spcPts val="600"/>
              </a:spcBef>
              <a:buFont typeface="Arial" panose="020B0604020202020204" pitchFamily="34" charset="0"/>
              <a:buChar char="•"/>
            </a:pPr>
            <a:endParaRPr lang="en-GB" sz="1600">
              <a:solidFill>
                <a:schemeClr val="bg1"/>
              </a:solidFill>
            </a:endParaRPr>
          </a:p>
          <a:p>
            <a:pPr marL="144000" lvl="1" indent="-144000">
              <a:lnSpc>
                <a:spcPct val="90000"/>
              </a:lnSpc>
              <a:spcBef>
                <a:spcPts val="600"/>
              </a:spcBef>
              <a:buFont typeface="Arial" panose="020B0604020202020204" pitchFamily="34" charset="0"/>
              <a:buChar char="•"/>
            </a:pPr>
            <a:endParaRPr lang="en-GB" sz="1600">
              <a:solidFill>
                <a:schemeClr val="bg1"/>
              </a:solidFill>
            </a:endParaRPr>
          </a:p>
        </p:txBody>
      </p:sp>
      <p:sp>
        <p:nvSpPr>
          <p:cNvPr id="74" name="Rectangle: Rounded Corners 73">
            <a:extLst>
              <a:ext uri="{FF2B5EF4-FFF2-40B4-BE49-F238E27FC236}">
                <a16:creationId xmlns:a16="http://schemas.microsoft.com/office/drawing/2014/main" id="{10D0BB14-1DF4-5852-BD13-4B1CAAB4B4FD}"/>
              </a:ext>
            </a:extLst>
          </p:cNvPr>
          <p:cNvSpPr/>
          <p:nvPr/>
        </p:nvSpPr>
        <p:spPr>
          <a:xfrm>
            <a:off x="5097120" y="2726244"/>
            <a:ext cx="1980000" cy="3852000"/>
          </a:xfrm>
          <a:prstGeom prst="roundRect">
            <a:avLst>
              <a:gd name="adj" fmla="val 50000"/>
            </a:avLst>
          </a:prstGeom>
          <a:solidFill>
            <a:srgbClr val="D4126A"/>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75" name="Rectangle 74">
            <a:extLst>
              <a:ext uri="{FF2B5EF4-FFF2-40B4-BE49-F238E27FC236}">
                <a16:creationId xmlns:a16="http://schemas.microsoft.com/office/drawing/2014/main" id="{50FD2C4A-C0AA-8460-FDA2-AA58A0B3316F}"/>
              </a:ext>
            </a:extLst>
          </p:cNvPr>
          <p:cNvSpPr>
            <a:spLocks noChangeAspect="1"/>
          </p:cNvSpPr>
          <p:nvPr/>
        </p:nvSpPr>
        <p:spPr>
          <a:xfrm>
            <a:off x="5025120" y="2608822"/>
            <a:ext cx="2124000" cy="2124000"/>
          </a:xfrm>
          <a:prstGeom prst="rect">
            <a:avLst/>
          </a:prstGeom>
          <a:noFill/>
        </p:spPr>
        <p:txBody>
          <a:bodyPr wrap="none" lIns="91440" tIns="45720" rIns="91440" bIns="45720">
            <a:prstTxWarp prst="textArchUp">
              <a:avLst>
                <a:gd name="adj" fmla="val 10076329"/>
              </a:avLst>
            </a:prstTxWarp>
            <a:spAutoFit/>
          </a:bodyPr>
          <a:lstStyle/>
          <a:p>
            <a:pPr algn="ctr"/>
            <a:r>
              <a:rPr lang="en-US" sz="1600" b="1" cap="none" spc="0">
                <a:ln w="0"/>
                <a:solidFill>
                  <a:srgbClr val="106736"/>
                </a:solidFill>
                <a:latin typeface="Arial" panose="020B0604020202020204" pitchFamily="34" charset="0"/>
                <a:cs typeface="Arial" panose="020B0604020202020204" pitchFamily="34" charset="0"/>
              </a:rPr>
              <a:t>Early Childhood Development</a:t>
            </a:r>
          </a:p>
        </p:txBody>
      </p:sp>
      <p:sp>
        <p:nvSpPr>
          <p:cNvPr id="76" name="Content Placeholder 2">
            <a:extLst>
              <a:ext uri="{FF2B5EF4-FFF2-40B4-BE49-F238E27FC236}">
                <a16:creationId xmlns:a16="http://schemas.microsoft.com/office/drawing/2014/main" id="{0DCDDA59-F0EF-983C-03A9-39832BA1B496}"/>
              </a:ext>
            </a:extLst>
          </p:cNvPr>
          <p:cNvSpPr txBox="1">
            <a:spLocks/>
          </p:cNvSpPr>
          <p:nvPr/>
        </p:nvSpPr>
        <p:spPr>
          <a:xfrm>
            <a:off x="5115120" y="3997321"/>
            <a:ext cx="1944000" cy="2420044"/>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1" indent="-144000">
              <a:lnSpc>
                <a:spcPct val="90000"/>
              </a:lnSpc>
              <a:spcBef>
                <a:spcPts val="600"/>
              </a:spcBef>
              <a:buFont typeface="Arial" panose="020B0604020202020204" pitchFamily="34" charset="0"/>
              <a:buChar char="•"/>
            </a:pPr>
            <a:r>
              <a:rPr lang="en-GB" sz="1600">
                <a:solidFill>
                  <a:schemeClr val="bg1"/>
                </a:solidFill>
              </a:rPr>
              <a:t>ECD  from 1 year</a:t>
            </a:r>
          </a:p>
          <a:p>
            <a:pPr marL="144000" lvl="1" indent="-144000">
              <a:lnSpc>
                <a:spcPct val="90000"/>
              </a:lnSpc>
              <a:spcBef>
                <a:spcPts val="600"/>
              </a:spcBef>
              <a:buFont typeface="Arial" panose="020B0604020202020204" pitchFamily="34" charset="0"/>
              <a:buChar char="•"/>
            </a:pPr>
            <a:r>
              <a:rPr lang="en-GB" sz="1600">
                <a:solidFill>
                  <a:schemeClr val="bg1"/>
                </a:solidFill>
              </a:rPr>
              <a:t>Observation / health education on ECD milestones</a:t>
            </a:r>
          </a:p>
        </p:txBody>
      </p:sp>
      <p:sp>
        <p:nvSpPr>
          <p:cNvPr id="77" name="Rectangle: Rounded Corners 76">
            <a:extLst>
              <a:ext uri="{FF2B5EF4-FFF2-40B4-BE49-F238E27FC236}">
                <a16:creationId xmlns:a16="http://schemas.microsoft.com/office/drawing/2014/main" id="{2394CCF6-1074-5AC0-D3E7-363E1D53F7AF}"/>
              </a:ext>
            </a:extLst>
          </p:cNvPr>
          <p:cNvSpPr/>
          <p:nvPr/>
        </p:nvSpPr>
        <p:spPr>
          <a:xfrm>
            <a:off x="7419717" y="2726244"/>
            <a:ext cx="1980000" cy="3852000"/>
          </a:xfrm>
          <a:prstGeom prst="roundRect">
            <a:avLst>
              <a:gd name="adj" fmla="val 50000"/>
            </a:avLst>
          </a:prstGeom>
          <a:solidFill>
            <a:srgbClr val="0079A4"/>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78" name="Rectangle 77">
            <a:extLst>
              <a:ext uri="{FF2B5EF4-FFF2-40B4-BE49-F238E27FC236}">
                <a16:creationId xmlns:a16="http://schemas.microsoft.com/office/drawing/2014/main" id="{2A36E195-B3C5-F15D-94E8-66E7CED25DE8}"/>
              </a:ext>
            </a:extLst>
          </p:cNvPr>
          <p:cNvSpPr>
            <a:spLocks noChangeAspect="1"/>
          </p:cNvSpPr>
          <p:nvPr/>
        </p:nvSpPr>
        <p:spPr>
          <a:xfrm>
            <a:off x="7347717" y="2608822"/>
            <a:ext cx="2124000" cy="2124000"/>
          </a:xfrm>
          <a:prstGeom prst="rect">
            <a:avLst/>
          </a:prstGeom>
          <a:noFill/>
        </p:spPr>
        <p:txBody>
          <a:bodyPr wrap="none" lIns="91440" tIns="45720" rIns="91440" bIns="45720">
            <a:prstTxWarp prst="textArchUp">
              <a:avLst>
                <a:gd name="adj" fmla="val 10076329"/>
              </a:avLst>
            </a:prstTxWarp>
            <a:spAutoFit/>
          </a:bodyPr>
          <a:lstStyle/>
          <a:p>
            <a:pPr algn="ctr"/>
            <a:r>
              <a:rPr lang="en-US" sz="1600" b="1" cap="none" spc="0">
                <a:ln w="0"/>
                <a:solidFill>
                  <a:srgbClr val="106736"/>
                </a:solidFill>
                <a:latin typeface="Arial" panose="020B0604020202020204" pitchFamily="34" charset="0"/>
                <a:cs typeface="Arial" panose="020B0604020202020204" pitchFamily="34" charset="0"/>
              </a:rPr>
              <a:t>Medication Distribution</a:t>
            </a:r>
          </a:p>
        </p:txBody>
      </p:sp>
      <p:sp>
        <p:nvSpPr>
          <p:cNvPr id="79" name="Content Placeholder 2">
            <a:extLst>
              <a:ext uri="{FF2B5EF4-FFF2-40B4-BE49-F238E27FC236}">
                <a16:creationId xmlns:a16="http://schemas.microsoft.com/office/drawing/2014/main" id="{4A0D3990-268F-D288-091D-8409403E21AC}"/>
              </a:ext>
            </a:extLst>
          </p:cNvPr>
          <p:cNvSpPr txBox="1">
            <a:spLocks/>
          </p:cNvSpPr>
          <p:nvPr/>
        </p:nvSpPr>
        <p:spPr>
          <a:xfrm>
            <a:off x="7437717" y="3997321"/>
            <a:ext cx="1944000" cy="2420044"/>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1" indent="-144000">
              <a:lnSpc>
                <a:spcPct val="90000"/>
              </a:lnSpc>
              <a:spcBef>
                <a:spcPts val="600"/>
              </a:spcBef>
              <a:buFont typeface="Arial" panose="020B0604020202020204" pitchFamily="34" charset="0"/>
              <a:buChar char="•"/>
            </a:pPr>
            <a:r>
              <a:rPr lang="en-GB" sz="1600">
                <a:solidFill>
                  <a:schemeClr val="bg1"/>
                </a:solidFill>
              </a:rPr>
              <a:t>3-month PMPs</a:t>
            </a:r>
          </a:p>
        </p:txBody>
      </p:sp>
      <p:sp>
        <p:nvSpPr>
          <p:cNvPr id="80" name="Rectangle: Rounded Corners 79">
            <a:extLst>
              <a:ext uri="{FF2B5EF4-FFF2-40B4-BE49-F238E27FC236}">
                <a16:creationId xmlns:a16="http://schemas.microsoft.com/office/drawing/2014/main" id="{4003E78E-E60B-2045-370B-726733E07E9D}"/>
              </a:ext>
            </a:extLst>
          </p:cNvPr>
          <p:cNvSpPr/>
          <p:nvPr/>
        </p:nvSpPr>
        <p:spPr>
          <a:xfrm>
            <a:off x="9705029" y="2726244"/>
            <a:ext cx="1980000" cy="3852000"/>
          </a:xfrm>
          <a:prstGeom prst="roundRect">
            <a:avLst>
              <a:gd name="adj" fmla="val 50000"/>
            </a:avLst>
          </a:prstGeom>
          <a:solidFill>
            <a:srgbClr val="AD7C03"/>
          </a:solidFill>
          <a:ln>
            <a:no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81" name="Rectangle 80">
            <a:extLst>
              <a:ext uri="{FF2B5EF4-FFF2-40B4-BE49-F238E27FC236}">
                <a16:creationId xmlns:a16="http://schemas.microsoft.com/office/drawing/2014/main" id="{BC81BD54-A40D-FADA-BAF8-55DD0E07C2A1}"/>
              </a:ext>
            </a:extLst>
          </p:cNvPr>
          <p:cNvSpPr>
            <a:spLocks noChangeAspect="1"/>
          </p:cNvSpPr>
          <p:nvPr/>
        </p:nvSpPr>
        <p:spPr>
          <a:xfrm>
            <a:off x="9633029" y="2608822"/>
            <a:ext cx="2124000" cy="2124000"/>
          </a:xfrm>
          <a:prstGeom prst="rect">
            <a:avLst/>
          </a:prstGeom>
          <a:noFill/>
        </p:spPr>
        <p:txBody>
          <a:bodyPr wrap="none" lIns="91440" tIns="45720" rIns="91440" bIns="45720">
            <a:prstTxWarp prst="textArchUp">
              <a:avLst>
                <a:gd name="adj" fmla="val 10076329"/>
              </a:avLst>
            </a:prstTxWarp>
            <a:spAutoFit/>
          </a:bodyPr>
          <a:lstStyle/>
          <a:p>
            <a:pPr algn="ctr"/>
            <a:r>
              <a:rPr lang="en-US" sz="1600" b="1" cap="none" spc="0">
                <a:ln w="0"/>
                <a:solidFill>
                  <a:srgbClr val="106736"/>
                </a:solidFill>
                <a:latin typeface="Arial" panose="020B0604020202020204" pitchFamily="34" charset="0"/>
                <a:cs typeface="Arial" panose="020B0604020202020204" pitchFamily="34" charset="0"/>
              </a:rPr>
              <a:t>Integrated Clinical Care</a:t>
            </a:r>
          </a:p>
        </p:txBody>
      </p:sp>
      <p:sp>
        <p:nvSpPr>
          <p:cNvPr id="82" name="Content Placeholder 2">
            <a:extLst>
              <a:ext uri="{FF2B5EF4-FFF2-40B4-BE49-F238E27FC236}">
                <a16:creationId xmlns:a16="http://schemas.microsoft.com/office/drawing/2014/main" id="{0BF907B6-018B-A98D-F11C-05E486DEE68C}"/>
              </a:ext>
            </a:extLst>
          </p:cNvPr>
          <p:cNvSpPr txBox="1">
            <a:spLocks/>
          </p:cNvSpPr>
          <p:nvPr/>
        </p:nvSpPr>
        <p:spPr>
          <a:xfrm>
            <a:off x="9723029" y="3997321"/>
            <a:ext cx="1944000" cy="2420044"/>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1" indent="-144000">
              <a:lnSpc>
                <a:spcPct val="90000"/>
              </a:lnSpc>
              <a:spcBef>
                <a:spcPts val="600"/>
              </a:spcBef>
              <a:buFont typeface="Arial" panose="020B0604020202020204" pitchFamily="34" charset="0"/>
              <a:buChar char="•"/>
            </a:pPr>
            <a:r>
              <a:rPr lang="en-GB" sz="1600">
                <a:solidFill>
                  <a:schemeClr val="bg1"/>
                </a:solidFill>
              </a:rPr>
              <a:t>Maternal VL monitoring  6-monthly if breastfeeding.</a:t>
            </a:r>
          </a:p>
          <a:p>
            <a:pPr marL="144000" lvl="1" indent="-144000">
              <a:lnSpc>
                <a:spcPct val="90000"/>
              </a:lnSpc>
              <a:spcBef>
                <a:spcPts val="600"/>
              </a:spcBef>
              <a:buFont typeface="Arial" panose="020B0604020202020204" pitchFamily="34" charset="0"/>
              <a:buChar char="•"/>
            </a:pPr>
            <a:r>
              <a:rPr lang="en-GB" sz="1600">
                <a:solidFill>
                  <a:schemeClr val="bg1"/>
                </a:solidFill>
              </a:rPr>
              <a:t>TPT, CTMX if indicated</a:t>
            </a:r>
          </a:p>
          <a:p>
            <a:pPr marL="144000" lvl="1" indent="-144000">
              <a:lnSpc>
                <a:spcPct val="90000"/>
              </a:lnSpc>
              <a:spcBef>
                <a:spcPts val="600"/>
              </a:spcBef>
              <a:buFont typeface="Arial" panose="020B0604020202020204" pitchFamily="34" charset="0"/>
              <a:buChar char="•"/>
            </a:pPr>
            <a:r>
              <a:rPr lang="en-GB" sz="1600">
                <a:solidFill>
                  <a:schemeClr val="bg1"/>
                </a:solidFill>
              </a:rPr>
              <a:t>Holistic clinical checkup</a:t>
            </a:r>
          </a:p>
          <a:p>
            <a:pPr marL="144000" lvl="1" indent="-144000">
              <a:lnSpc>
                <a:spcPct val="90000"/>
              </a:lnSpc>
              <a:spcBef>
                <a:spcPts val="600"/>
              </a:spcBef>
              <a:buFont typeface="Arial" panose="020B0604020202020204" pitchFamily="34" charset="0"/>
              <a:buChar char="•"/>
            </a:pPr>
            <a:r>
              <a:rPr lang="en-GB" sz="1600">
                <a:solidFill>
                  <a:schemeClr val="bg1"/>
                </a:solidFill>
              </a:rPr>
              <a:t>Contraception</a:t>
            </a:r>
          </a:p>
        </p:txBody>
      </p:sp>
      <p:grpSp>
        <p:nvGrpSpPr>
          <p:cNvPr id="87" name="Group 86">
            <a:extLst>
              <a:ext uri="{FF2B5EF4-FFF2-40B4-BE49-F238E27FC236}">
                <a16:creationId xmlns:a16="http://schemas.microsoft.com/office/drawing/2014/main" id="{1065A0C8-4585-0616-9117-407F0DFA1A31}"/>
              </a:ext>
            </a:extLst>
          </p:cNvPr>
          <p:cNvGrpSpPr/>
          <p:nvPr/>
        </p:nvGrpSpPr>
        <p:grpSpPr>
          <a:xfrm>
            <a:off x="3301759" y="2795439"/>
            <a:ext cx="1032359" cy="1032359"/>
            <a:chOff x="2627416" y="6859736"/>
            <a:chExt cx="1032359" cy="1032359"/>
          </a:xfrm>
        </p:grpSpPr>
        <p:sp>
          <p:nvSpPr>
            <p:cNvPr id="83" name="Oval 82">
              <a:extLst>
                <a:ext uri="{FF2B5EF4-FFF2-40B4-BE49-F238E27FC236}">
                  <a16:creationId xmlns:a16="http://schemas.microsoft.com/office/drawing/2014/main" id="{E996D8AD-AC37-33E2-E4D9-0E032E44EDFB}"/>
                </a:ext>
              </a:extLst>
            </p:cNvPr>
            <p:cNvSpPr/>
            <p:nvPr/>
          </p:nvSpPr>
          <p:spPr>
            <a:xfrm>
              <a:off x="2627416" y="6859736"/>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84" name="Group 83">
              <a:extLst>
                <a:ext uri="{FF2B5EF4-FFF2-40B4-BE49-F238E27FC236}">
                  <a16:creationId xmlns:a16="http://schemas.microsoft.com/office/drawing/2014/main" id="{04C50C65-AF57-F31E-2302-E3659F3A12A3}"/>
                </a:ext>
              </a:extLst>
            </p:cNvPr>
            <p:cNvGrpSpPr>
              <a:grpSpLocks noChangeAspect="1"/>
            </p:cNvGrpSpPr>
            <p:nvPr/>
          </p:nvGrpSpPr>
          <p:grpSpPr>
            <a:xfrm>
              <a:off x="2892913" y="7046193"/>
              <a:ext cx="501364" cy="659444"/>
              <a:chOff x="5824637" y="3519251"/>
              <a:chExt cx="897387" cy="1180332"/>
            </a:xfrm>
          </p:grpSpPr>
          <p:pic>
            <p:nvPicPr>
              <p:cNvPr id="85" name="Graphic 84">
                <a:extLst>
                  <a:ext uri="{FF2B5EF4-FFF2-40B4-BE49-F238E27FC236}">
                    <a16:creationId xmlns:a16="http://schemas.microsoft.com/office/drawing/2014/main" id="{0E38FB87-326D-19D2-FCB4-AD0860F5E0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24637" y="3519251"/>
                <a:ext cx="429211" cy="1180332"/>
              </a:xfrm>
              <a:prstGeom prst="rect">
                <a:avLst/>
              </a:prstGeom>
            </p:spPr>
          </p:pic>
          <p:pic>
            <p:nvPicPr>
              <p:cNvPr id="86" name="Graphic 85">
                <a:extLst>
                  <a:ext uri="{FF2B5EF4-FFF2-40B4-BE49-F238E27FC236}">
                    <a16:creationId xmlns:a16="http://schemas.microsoft.com/office/drawing/2014/main" id="{97ED3447-4D19-CAA3-972F-ADB874EB639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39534" y="3661386"/>
                <a:ext cx="482490" cy="1034617"/>
              </a:xfrm>
              <a:prstGeom prst="rect">
                <a:avLst/>
              </a:prstGeom>
            </p:spPr>
          </p:pic>
        </p:grpSp>
      </p:grpSp>
      <p:grpSp>
        <p:nvGrpSpPr>
          <p:cNvPr id="95" name="Group 94">
            <a:extLst>
              <a:ext uri="{FF2B5EF4-FFF2-40B4-BE49-F238E27FC236}">
                <a16:creationId xmlns:a16="http://schemas.microsoft.com/office/drawing/2014/main" id="{60103303-EBC7-7081-D475-43F5CE6A1574}"/>
              </a:ext>
            </a:extLst>
          </p:cNvPr>
          <p:cNvGrpSpPr/>
          <p:nvPr/>
        </p:nvGrpSpPr>
        <p:grpSpPr>
          <a:xfrm>
            <a:off x="7893538" y="2795439"/>
            <a:ext cx="1032359" cy="1032359"/>
            <a:chOff x="3106761" y="11368086"/>
            <a:chExt cx="1032359" cy="1032359"/>
          </a:xfrm>
        </p:grpSpPr>
        <p:sp>
          <p:nvSpPr>
            <p:cNvPr id="96" name="Oval 95">
              <a:extLst>
                <a:ext uri="{FF2B5EF4-FFF2-40B4-BE49-F238E27FC236}">
                  <a16:creationId xmlns:a16="http://schemas.microsoft.com/office/drawing/2014/main" id="{86E5BDC8-6AFC-9554-9742-A1F3259D6CAF}"/>
                </a:ext>
              </a:extLst>
            </p:cNvPr>
            <p:cNvSpPr/>
            <p:nvPr/>
          </p:nvSpPr>
          <p:spPr>
            <a:xfrm>
              <a:off x="3106761" y="11368086"/>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7" name="Picture 96" descr="A green bottle with a tag&#10;&#10;AI-generated content may be incorrect.">
              <a:extLst>
                <a:ext uri="{FF2B5EF4-FFF2-40B4-BE49-F238E27FC236}">
                  <a16:creationId xmlns:a16="http://schemas.microsoft.com/office/drawing/2014/main" id="{FC7F0E3F-D9DB-3D68-B9E8-9D7DBB277F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9115" y="11558793"/>
              <a:ext cx="683481" cy="669733"/>
            </a:xfrm>
            <a:prstGeom prst="rect">
              <a:avLst/>
            </a:prstGeom>
          </p:spPr>
        </p:pic>
      </p:grpSp>
      <p:grpSp>
        <p:nvGrpSpPr>
          <p:cNvPr id="98" name="Group 97">
            <a:extLst>
              <a:ext uri="{FF2B5EF4-FFF2-40B4-BE49-F238E27FC236}">
                <a16:creationId xmlns:a16="http://schemas.microsoft.com/office/drawing/2014/main" id="{015DB638-3BD8-A617-17A9-5F3734DCAB01}"/>
              </a:ext>
            </a:extLst>
          </p:cNvPr>
          <p:cNvGrpSpPr/>
          <p:nvPr/>
        </p:nvGrpSpPr>
        <p:grpSpPr>
          <a:xfrm>
            <a:off x="5570941" y="2795439"/>
            <a:ext cx="1032359" cy="1032359"/>
            <a:chOff x="2627416" y="6859736"/>
            <a:chExt cx="1032359" cy="1032359"/>
          </a:xfrm>
        </p:grpSpPr>
        <p:sp>
          <p:nvSpPr>
            <p:cNvPr id="99" name="Oval 98">
              <a:extLst>
                <a:ext uri="{FF2B5EF4-FFF2-40B4-BE49-F238E27FC236}">
                  <a16:creationId xmlns:a16="http://schemas.microsoft.com/office/drawing/2014/main" id="{3A54C7A6-7509-7EEF-244D-0D7514BF71C9}"/>
                </a:ext>
              </a:extLst>
            </p:cNvPr>
            <p:cNvSpPr/>
            <p:nvPr/>
          </p:nvSpPr>
          <p:spPr>
            <a:xfrm>
              <a:off x="2627416" y="6859736"/>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00" name="Group 99">
              <a:extLst>
                <a:ext uri="{FF2B5EF4-FFF2-40B4-BE49-F238E27FC236}">
                  <a16:creationId xmlns:a16="http://schemas.microsoft.com/office/drawing/2014/main" id="{B8B16040-305F-3190-E8E6-9779835BA063}"/>
                </a:ext>
              </a:extLst>
            </p:cNvPr>
            <p:cNvGrpSpPr>
              <a:grpSpLocks noChangeAspect="1"/>
            </p:cNvGrpSpPr>
            <p:nvPr/>
          </p:nvGrpSpPr>
          <p:grpSpPr>
            <a:xfrm>
              <a:off x="2892913" y="7046193"/>
              <a:ext cx="501364" cy="659444"/>
              <a:chOff x="5824637" y="3519251"/>
              <a:chExt cx="897387" cy="1180332"/>
            </a:xfrm>
          </p:grpSpPr>
          <p:pic>
            <p:nvPicPr>
              <p:cNvPr id="101" name="Graphic 100">
                <a:extLst>
                  <a:ext uri="{FF2B5EF4-FFF2-40B4-BE49-F238E27FC236}">
                    <a16:creationId xmlns:a16="http://schemas.microsoft.com/office/drawing/2014/main" id="{697C01BB-A1C3-EC94-083D-8425834D77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24637" y="3519251"/>
                <a:ext cx="429211" cy="1180332"/>
              </a:xfrm>
              <a:prstGeom prst="rect">
                <a:avLst/>
              </a:prstGeom>
            </p:spPr>
          </p:pic>
          <p:pic>
            <p:nvPicPr>
              <p:cNvPr id="102" name="Graphic 101">
                <a:extLst>
                  <a:ext uri="{FF2B5EF4-FFF2-40B4-BE49-F238E27FC236}">
                    <a16:creationId xmlns:a16="http://schemas.microsoft.com/office/drawing/2014/main" id="{0DE507FA-651E-B92C-7FEF-13A0A99730B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39534" y="3661386"/>
                <a:ext cx="482490" cy="1034617"/>
              </a:xfrm>
              <a:prstGeom prst="rect">
                <a:avLst/>
              </a:prstGeom>
            </p:spPr>
          </p:pic>
        </p:grpSp>
      </p:grpSp>
      <p:grpSp>
        <p:nvGrpSpPr>
          <p:cNvPr id="117" name="Group 116">
            <a:extLst>
              <a:ext uri="{FF2B5EF4-FFF2-40B4-BE49-F238E27FC236}">
                <a16:creationId xmlns:a16="http://schemas.microsoft.com/office/drawing/2014/main" id="{80477CEB-8228-0D8C-981D-87ACF0BC9053}"/>
              </a:ext>
            </a:extLst>
          </p:cNvPr>
          <p:cNvGrpSpPr/>
          <p:nvPr/>
        </p:nvGrpSpPr>
        <p:grpSpPr>
          <a:xfrm>
            <a:off x="10178850" y="2795439"/>
            <a:ext cx="1032359" cy="1032359"/>
            <a:chOff x="1492901" y="8248629"/>
            <a:chExt cx="1032359" cy="1032359"/>
          </a:xfrm>
        </p:grpSpPr>
        <p:sp>
          <p:nvSpPr>
            <p:cNvPr id="112" name="Oval 111">
              <a:extLst>
                <a:ext uri="{FF2B5EF4-FFF2-40B4-BE49-F238E27FC236}">
                  <a16:creationId xmlns:a16="http://schemas.microsoft.com/office/drawing/2014/main" id="{87FCED28-1FDE-05A5-6EEB-BB7817D98A1F}"/>
                </a:ext>
              </a:extLst>
            </p:cNvPr>
            <p:cNvSpPr/>
            <p:nvPr/>
          </p:nvSpPr>
          <p:spPr>
            <a:xfrm>
              <a:off x="1494600" y="8268215"/>
              <a:ext cx="1007995" cy="1008005"/>
            </a:xfrm>
            <a:prstGeom prst="ellipse">
              <a:avLst/>
            </a:prstGeom>
          </p:spPr>
          <p:style>
            <a:lnRef idx="2">
              <a:schemeClr val="lt1">
                <a:hueOff val="0"/>
                <a:satOff val="0"/>
                <a:lumOff val="0"/>
                <a:alphaOff val="0"/>
              </a:schemeClr>
            </a:lnRef>
            <a:fillRef idx="1">
              <a:schemeClr val="accent6">
                <a:tint val="50000"/>
                <a:alpha val="90000"/>
                <a:hueOff val="28071"/>
                <a:satOff val="-2480"/>
                <a:lumOff val="12908"/>
                <a:alphaOff val="-40000"/>
              </a:schemeClr>
            </a:fillRef>
            <a:effectRef idx="0">
              <a:schemeClr val="accent6">
                <a:tint val="50000"/>
                <a:alpha val="90000"/>
                <a:hueOff val="28071"/>
                <a:satOff val="-2480"/>
                <a:lumOff val="12908"/>
                <a:alphaOff val="-40000"/>
              </a:schemeClr>
            </a:effectRef>
            <a:fontRef idx="minor">
              <a:schemeClr val="lt1">
                <a:hueOff val="0"/>
                <a:satOff val="0"/>
                <a:lumOff val="0"/>
                <a:alphaOff val="0"/>
              </a:schemeClr>
            </a:fontRef>
          </p:style>
          <p:txBody>
            <a:bodyPr/>
            <a:lstStyle/>
            <a:p>
              <a:endParaRPr lang="en-ZA"/>
            </a:p>
          </p:txBody>
        </p:sp>
        <p:sp>
          <p:nvSpPr>
            <p:cNvPr id="113" name="Oval 112">
              <a:extLst>
                <a:ext uri="{FF2B5EF4-FFF2-40B4-BE49-F238E27FC236}">
                  <a16:creationId xmlns:a16="http://schemas.microsoft.com/office/drawing/2014/main" id="{CF37B6E0-DD24-8ABF-AA34-45F9739DBC1F}"/>
                </a:ext>
              </a:extLst>
            </p:cNvPr>
            <p:cNvSpPr/>
            <p:nvPr/>
          </p:nvSpPr>
          <p:spPr>
            <a:xfrm>
              <a:off x="1492901" y="8248629"/>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4" name="Picture 113">
              <a:extLst>
                <a:ext uri="{FF2B5EF4-FFF2-40B4-BE49-F238E27FC236}">
                  <a16:creationId xmlns:a16="http://schemas.microsoft.com/office/drawing/2014/main" id="{7ED7F221-3E9F-D46E-50BB-6B303A012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617" y="8470054"/>
              <a:ext cx="158195" cy="559963"/>
            </a:xfrm>
            <a:prstGeom prst="rect">
              <a:avLst/>
            </a:prstGeom>
          </p:spPr>
        </p:pic>
        <p:pic>
          <p:nvPicPr>
            <p:cNvPr id="115" name="Graphic 114">
              <a:extLst>
                <a:ext uri="{FF2B5EF4-FFF2-40B4-BE49-F238E27FC236}">
                  <a16:creationId xmlns:a16="http://schemas.microsoft.com/office/drawing/2014/main" id="{980F6575-5CC1-0760-8587-715BB816A7C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848910" y="8912355"/>
              <a:ext cx="303625" cy="303625"/>
            </a:xfrm>
            <a:prstGeom prst="rect">
              <a:avLst/>
            </a:prstGeom>
          </p:spPr>
        </p:pic>
        <p:pic>
          <p:nvPicPr>
            <p:cNvPr id="116" name="Picture 115" descr="A green figure with black background&#10;&#10;AI-generated content may be incorrect.">
              <a:extLst>
                <a:ext uri="{FF2B5EF4-FFF2-40B4-BE49-F238E27FC236}">
                  <a16:creationId xmlns:a16="http://schemas.microsoft.com/office/drawing/2014/main" id="{E6F1E17D-9AB4-1D81-7F0A-8EB6AB619F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1084" y="8253097"/>
              <a:ext cx="593982" cy="715776"/>
            </a:xfrm>
            <a:prstGeom prst="rect">
              <a:avLst/>
            </a:prstGeom>
          </p:spPr>
        </p:pic>
      </p:grpSp>
      <p:sp>
        <p:nvSpPr>
          <p:cNvPr id="119" name="Rectangle 118">
            <a:extLst>
              <a:ext uri="{FF2B5EF4-FFF2-40B4-BE49-F238E27FC236}">
                <a16:creationId xmlns:a16="http://schemas.microsoft.com/office/drawing/2014/main" id="{CC4DDEBE-ACB8-F096-0A3D-7CA68959DA40}"/>
              </a:ext>
            </a:extLst>
          </p:cNvPr>
          <p:cNvSpPr/>
          <p:nvPr/>
        </p:nvSpPr>
        <p:spPr>
          <a:xfrm>
            <a:off x="2825618" y="5182488"/>
            <a:ext cx="1980000" cy="1404000"/>
          </a:xfrm>
          <a:prstGeom prst="rect">
            <a:avLst/>
          </a:prstGeom>
          <a:solidFill>
            <a:srgbClr val="1F8537"/>
          </a:solidFill>
          <a:ln>
            <a:solidFill>
              <a:schemeClr val="bg1"/>
            </a:solidFill>
          </a:ln>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118" name="Content Placeholder 2">
            <a:extLst>
              <a:ext uri="{FF2B5EF4-FFF2-40B4-BE49-F238E27FC236}">
                <a16:creationId xmlns:a16="http://schemas.microsoft.com/office/drawing/2014/main" id="{B1C17F3D-3898-1119-9613-525B591DAC16}"/>
              </a:ext>
            </a:extLst>
          </p:cNvPr>
          <p:cNvSpPr txBox="1">
            <a:spLocks/>
          </p:cNvSpPr>
          <p:nvPr/>
        </p:nvSpPr>
        <p:spPr>
          <a:xfrm>
            <a:off x="2841725" y="5289846"/>
            <a:ext cx="1944000" cy="1295771"/>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1" indent="-144000">
              <a:lnSpc>
                <a:spcPct val="90000"/>
              </a:lnSpc>
              <a:spcBef>
                <a:spcPts val="600"/>
              </a:spcBef>
              <a:buFont typeface="Arial" panose="020B0604020202020204" pitchFamily="34" charset="0"/>
              <a:buChar char="•"/>
            </a:pPr>
            <a:r>
              <a:rPr lang="en-GB" sz="1600">
                <a:solidFill>
                  <a:schemeClr val="bg1"/>
                </a:solidFill>
              </a:rPr>
              <a:t>Toddler HIV testing</a:t>
            </a:r>
          </a:p>
          <a:p>
            <a:pPr marL="144000" lvl="1" indent="-144000">
              <a:lnSpc>
                <a:spcPct val="90000"/>
              </a:lnSpc>
              <a:spcBef>
                <a:spcPts val="600"/>
              </a:spcBef>
              <a:buFont typeface="Arial" panose="020B0604020202020204" pitchFamily="34" charset="0"/>
              <a:buChar char="•"/>
            </a:pPr>
            <a:r>
              <a:rPr lang="en-GB" sz="1600">
                <a:solidFill>
                  <a:schemeClr val="bg1"/>
                </a:solidFill>
              </a:rPr>
              <a:t>Toddler immunisation completion</a:t>
            </a:r>
          </a:p>
          <a:p>
            <a:pPr marL="144000" lvl="1" indent="-144000">
              <a:lnSpc>
                <a:spcPct val="90000"/>
              </a:lnSpc>
              <a:spcBef>
                <a:spcPts val="600"/>
              </a:spcBef>
              <a:buFont typeface="Arial" panose="020B0604020202020204" pitchFamily="34" charset="0"/>
              <a:buChar char="•"/>
            </a:pPr>
            <a:endParaRPr lang="en-GB" sz="1600">
              <a:solidFill>
                <a:schemeClr val="bg1"/>
              </a:solidFill>
            </a:endParaRPr>
          </a:p>
          <a:p>
            <a:pPr marL="144000" lvl="1" indent="-144000">
              <a:lnSpc>
                <a:spcPct val="90000"/>
              </a:lnSpc>
              <a:spcBef>
                <a:spcPts val="600"/>
              </a:spcBef>
              <a:buFont typeface="Arial" panose="020B0604020202020204" pitchFamily="34" charset="0"/>
              <a:buChar char="•"/>
            </a:pPr>
            <a:endParaRPr lang="en-GB" sz="1600">
              <a:solidFill>
                <a:schemeClr val="bg1"/>
              </a:solidFill>
            </a:endParaRPr>
          </a:p>
        </p:txBody>
      </p:sp>
    </p:spTree>
    <p:extLst>
      <p:ext uri="{BB962C8B-B14F-4D97-AF65-F5344CB8AC3E}">
        <p14:creationId xmlns:p14="http://schemas.microsoft.com/office/powerpoint/2010/main" val="2765917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Rectangle 1086">
            <a:extLst>
              <a:ext uri="{FF2B5EF4-FFF2-40B4-BE49-F238E27FC236}">
                <a16:creationId xmlns:a16="http://schemas.microsoft.com/office/drawing/2014/main" id="{9411EC83-5DF1-02EF-8B76-2D18F2D691C0}"/>
              </a:ext>
            </a:extLst>
          </p:cNvPr>
          <p:cNvSpPr/>
          <p:nvPr/>
        </p:nvSpPr>
        <p:spPr>
          <a:xfrm>
            <a:off x="6990545" y="4656191"/>
            <a:ext cx="4996466" cy="1951446"/>
          </a:xfrm>
          <a:prstGeom prst="rect">
            <a:avLst/>
          </a:prstGeom>
          <a:solidFill>
            <a:srgbClr val="F6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89" name="Rectangle: Diagonal Corners Snipped 1088">
            <a:extLst>
              <a:ext uri="{FF2B5EF4-FFF2-40B4-BE49-F238E27FC236}">
                <a16:creationId xmlns:a16="http://schemas.microsoft.com/office/drawing/2014/main" id="{248B6208-B84D-219A-179F-2C7DD4A618BF}"/>
              </a:ext>
            </a:extLst>
          </p:cNvPr>
          <p:cNvSpPr/>
          <p:nvPr/>
        </p:nvSpPr>
        <p:spPr>
          <a:xfrm>
            <a:off x="317047" y="2999324"/>
            <a:ext cx="6679297" cy="3616678"/>
          </a:xfrm>
          <a:custGeom>
            <a:avLst/>
            <a:gdLst>
              <a:gd name="csX0" fmla="*/ 0 w 6679297"/>
              <a:gd name="csY0" fmla="*/ 0 h 3544488"/>
              <a:gd name="csX1" fmla="*/ 5028310 w 6679297"/>
              <a:gd name="csY1" fmla="*/ 0 h 3544488"/>
              <a:gd name="csX2" fmla="*/ 6679297 w 6679297"/>
              <a:gd name="csY2" fmla="*/ 1650987 h 3544488"/>
              <a:gd name="csX3" fmla="*/ 6679297 w 6679297"/>
              <a:gd name="csY3" fmla="*/ 3544488 h 3544488"/>
              <a:gd name="csX4" fmla="*/ 6679297 w 6679297"/>
              <a:gd name="csY4" fmla="*/ 3544488 h 3544488"/>
              <a:gd name="csX5" fmla="*/ 1650987 w 6679297"/>
              <a:gd name="csY5" fmla="*/ 3544488 h 3544488"/>
              <a:gd name="csX6" fmla="*/ 0 w 6679297"/>
              <a:gd name="csY6" fmla="*/ 1893501 h 3544488"/>
              <a:gd name="csX7" fmla="*/ 0 w 6679297"/>
              <a:gd name="csY7" fmla="*/ 0 h 3544488"/>
              <a:gd name="csX0" fmla="*/ 0 w 6679297"/>
              <a:gd name="csY0" fmla="*/ 0 h 3544488"/>
              <a:gd name="csX1" fmla="*/ 2261047 w 6679297"/>
              <a:gd name="csY1" fmla="*/ 0 h 3544488"/>
              <a:gd name="csX2" fmla="*/ 6679297 w 6679297"/>
              <a:gd name="csY2" fmla="*/ 1650987 h 3544488"/>
              <a:gd name="csX3" fmla="*/ 6679297 w 6679297"/>
              <a:gd name="csY3" fmla="*/ 3544488 h 3544488"/>
              <a:gd name="csX4" fmla="*/ 6679297 w 6679297"/>
              <a:gd name="csY4" fmla="*/ 3544488 h 3544488"/>
              <a:gd name="csX5" fmla="*/ 1650987 w 6679297"/>
              <a:gd name="csY5" fmla="*/ 3544488 h 3544488"/>
              <a:gd name="csX6" fmla="*/ 0 w 6679297"/>
              <a:gd name="csY6" fmla="*/ 1893501 h 3544488"/>
              <a:gd name="csX7" fmla="*/ 0 w 6679297"/>
              <a:gd name="csY7" fmla="*/ 0 h 3544488"/>
              <a:gd name="csX0" fmla="*/ 0 w 6679297"/>
              <a:gd name="csY0" fmla="*/ 0 h 3544488"/>
              <a:gd name="csX1" fmla="*/ 2032447 w 6679297"/>
              <a:gd name="csY1" fmla="*/ 1082842 h 3544488"/>
              <a:gd name="csX2" fmla="*/ 6679297 w 6679297"/>
              <a:gd name="csY2" fmla="*/ 1650987 h 3544488"/>
              <a:gd name="csX3" fmla="*/ 6679297 w 6679297"/>
              <a:gd name="csY3" fmla="*/ 3544488 h 3544488"/>
              <a:gd name="csX4" fmla="*/ 6679297 w 6679297"/>
              <a:gd name="csY4" fmla="*/ 3544488 h 3544488"/>
              <a:gd name="csX5" fmla="*/ 1650987 w 6679297"/>
              <a:gd name="csY5" fmla="*/ 3544488 h 3544488"/>
              <a:gd name="csX6" fmla="*/ 0 w 6679297"/>
              <a:gd name="csY6" fmla="*/ 1893501 h 3544488"/>
              <a:gd name="csX7" fmla="*/ 0 w 6679297"/>
              <a:gd name="csY7" fmla="*/ 0 h 3544488"/>
              <a:gd name="csX0" fmla="*/ 0 w 6679297"/>
              <a:gd name="csY0" fmla="*/ 0 h 3544488"/>
              <a:gd name="csX1" fmla="*/ 1503058 w 6679297"/>
              <a:gd name="csY1" fmla="*/ 0 h 3544488"/>
              <a:gd name="csX2" fmla="*/ 6679297 w 6679297"/>
              <a:gd name="csY2" fmla="*/ 1650987 h 3544488"/>
              <a:gd name="csX3" fmla="*/ 6679297 w 6679297"/>
              <a:gd name="csY3" fmla="*/ 3544488 h 3544488"/>
              <a:gd name="csX4" fmla="*/ 6679297 w 6679297"/>
              <a:gd name="csY4" fmla="*/ 3544488 h 3544488"/>
              <a:gd name="csX5" fmla="*/ 1650987 w 6679297"/>
              <a:gd name="csY5" fmla="*/ 3544488 h 3544488"/>
              <a:gd name="csX6" fmla="*/ 0 w 6679297"/>
              <a:gd name="csY6" fmla="*/ 1893501 h 3544488"/>
              <a:gd name="csX7" fmla="*/ 0 w 6679297"/>
              <a:gd name="csY7" fmla="*/ 0 h 3544488"/>
              <a:gd name="csX0" fmla="*/ 0 w 6679297"/>
              <a:gd name="csY0" fmla="*/ 0 h 3544488"/>
              <a:gd name="csX1" fmla="*/ 1503058 w 6679297"/>
              <a:gd name="csY1" fmla="*/ 0 h 3544488"/>
              <a:gd name="csX2" fmla="*/ 6679297 w 6679297"/>
              <a:gd name="csY2" fmla="*/ 1650987 h 3544488"/>
              <a:gd name="csX3" fmla="*/ 6679297 w 6679297"/>
              <a:gd name="csY3" fmla="*/ 3544488 h 3544488"/>
              <a:gd name="csX4" fmla="*/ 6679297 w 6679297"/>
              <a:gd name="csY4" fmla="*/ 3544488 h 3544488"/>
              <a:gd name="csX5" fmla="*/ 5116082 w 6679297"/>
              <a:gd name="csY5" fmla="*/ 3544488 h 3544488"/>
              <a:gd name="csX6" fmla="*/ 0 w 6679297"/>
              <a:gd name="csY6" fmla="*/ 1893501 h 3544488"/>
              <a:gd name="csX7" fmla="*/ 0 w 6679297"/>
              <a:gd name="csY7" fmla="*/ 0 h 3544488"/>
              <a:gd name="csX0" fmla="*/ 0 w 6679297"/>
              <a:gd name="csY0" fmla="*/ 0 h 3544488"/>
              <a:gd name="csX1" fmla="*/ 1503058 w 6679297"/>
              <a:gd name="csY1" fmla="*/ 0 h 3544488"/>
              <a:gd name="csX2" fmla="*/ 6679297 w 6679297"/>
              <a:gd name="csY2" fmla="*/ 1650987 h 3544488"/>
              <a:gd name="csX3" fmla="*/ 6679297 w 6679297"/>
              <a:gd name="csY3" fmla="*/ 3544488 h 3544488"/>
              <a:gd name="csX4" fmla="*/ 6679297 w 6679297"/>
              <a:gd name="csY4" fmla="*/ 3544488 h 3544488"/>
              <a:gd name="csX5" fmla="*/ 5116082 w 6679297"/>
              <a:gd name="csY5" fmla="*/ 3544488 h 3544488"/>
              <a:gd name="csX6" fmla="*/ 0 w 6679297"/>
              <a:gd name="csY6" fmla="*/ 1989753 h 3544488"/>
              <a:gd name="csX7" fmla="*/ 0 w 6679297"/>
              <a:gd name="csY7" fmla="*/ 0 h 3544488"/>
              <a:gd name="csX0" fmla="*/ 0 w 6679297"/>
              <a:gd name="csY0" fmla="*/ 0 h 3604646"/>
              <a:gd name="csX1" fmla="*/ 1503058 w 6679297"/>
              <a:gd name="csY1" fmla="*/ 0 h 3604646"/>
              <a:gd name="csX2" fmla="*/ 6679297 w 6679297"/>
              <a:gd name="csY2" fmla="*/ 1650987 h 3604646"/>
              <a:gd name="csX3" fmla="*/ 6679297 w 6679297"/>
              <a:gd name="csY3" fmla="*/ 3544488 h 3604646"/>
              <a:gd name="csX4" fmla="*/ 6667265 w 6679297"/>
              <a:gd name="csY4" fmla="*/ 3604646 h 3604646"/>
              <a:gd name="csX5" fmla="*/ 5116082 w 6679297"/>
              <a:gd name="csY5" fmla="*/ 3544488 h 3604646"/>
              <a:gd name="csX6" fmla="*/ 0 w 6679297"/>
              <a:gd name="csY6" fmla="*/ 1989753 h 3604646"/>
              <a:gd name="csX7" fmla="*/ 0 w 6679297"/>
              <a:gd name="csY7" fmla="*/ 0 h 3604646"/>
              <a:gd name="csX0" fmla="*/ 0 w 6679297"/>
              <a:gd name="csY0" fmla="*/ 0 h 3616678"/>
              <a:gd name="csX1" fmla="*/ 1503058 w 6679297"/>
              <a:gd name="csY1" fmla="*/ 0 h 3616678"/>
              <a:gd name="csX2" fmla="*/ 6679297 w 6679297"/>
              <a:gd name="csY2" fmla="*/ 1650987 h 3616678"/>
              <a:gd name="csX3" fmla="*/ 6679297 w 6679297"/>
              <a:gd name="csY3" fmla="*/ 3544488 h 3616678"/>
              <a:gd name="csX4" fmla="*/ 6667265 w 6679297"/>
              <a:gd name="csY4" fmla="*/ 3604646 h 3616678"/>
              <a:gd name="csX5" fmla="*/ 5079987 w 6679297"/>
              <a:gd name="csY5" fmla="*/ 3616678 h 3616678"/>
              <a:gd name="csX6" fmla="*/ 0 w 6679297"/>
              <a:gd name="csY6" fmla="*/ 1989753 h 3616678"/>
              <a:gd name="csX7" fmla="*/ 0 w 6679297"/>
              <a:gd name="csY7" fmla="*/ 0 h 36166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79297" h="3616678">
                <a:moveTo>
                  <a:pt x="0" y="0"/>
                </a:moveTo>
                <a:lnTo>
                  <a:pt x="1503058" y="0"/>
                </a:lnTo>
                <a:lnTo>
                  <a:pt x="6679297" y="1650987"/>
                </a:lnTo>
                <a:lnTo>
                  <a:pt x="6679297" y="3544488"/>
                </a:lnTo>
                <a:lnTo>
                  <a:pt x="6667265" y="3604646"/>
                </a:lnTo>
                <a:lnTo>
                  <a:pt x="5079987" y="3616678"/>
                </a:lnTo>
                <a:lnTo>
                  <a:pt x="0" y="1989753"/>
                </a:lnTo>
                <a:lnTo>
                  <a:pt x="0" y="0"/>
                </a:lnTo>
                <a:close/>
              </a:path>
            </a:pathLst>
          </a:custGeom>
          <a:solidFill>
            <a:srgbClr val="F6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29" name="Rectangle: Rounded Corners 1028">
            <a:extLst>
              <a:ext uri="{FF2B5EF4-FFF2-40B4-BE49-F238E27FC236}">
                <a16:creationId xmlns:a16="http://schemas.microsoft.com/office/drawing/2014/main" id="{0FEEA852-4113-ADF8-7A64-636577CA2796}"/>
              </a:ext>
            </a:extLst>
          </p:cNvPr>
          <p:cNvSpPr/>
          <p:nvPr/>
        </p:nvSpPr>
        <p:spPr>
          <a:xfrm>
            <a:off x="272901" y="1414875"/>
            <a:ext cx="2935356" cy="490546"/>
          </a:xfrm>
          <a:prstGeom prst="roundRect">
            <a:avLst>
              <a:gd name="adj" fmla="val 50000"/>
            </a:avLst>
          </a:prstGeom>
          <a:solidFill>
            <a:srgbClr val="EB21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sz="2400" b="1">
                <a:latin typeface="Arial" panose="020B0604020202020204" pitchFamily="34" charset="0"/>
                <a:cs typeface="Arial" panose="020B0604020202020204" pitchFamily="34" charset="0"/>
              </a:rPr>
              <a:t>Postnatal Clubs </a:t>
            </a:r>
          </a:p>
        </p:txBody>
      </p:sp>
      <p:sp>
        <p:nvSpPr>
          <p:cNvPr id="4" name="Slide Number Placeholder 3">
            <a:extLst>
              <a:ext uri="{FF2B5EF4-FFF2-40B4-BE49-F238E27FC236}">
                <a16:creationId xmlns:a16="http://schemas.microsoft.com/office/drawing/2014/main" id="{9180FEA6-CF36-BEE8-6A7B-4E0F3C780CFC}"/>
              </a:ext>
            </a:extLst>
          </p:cNvPr>
          <p:cNvSpPr>
            <a:spLocks noGrp="1"/>
          </p:cNvSpPr>
          <p:nvPr>
            <p:ph type="sldNum" sz="quarter" idx="4"/>
          </p:nvPr>
        </p:nvSpPr>
        <p:spPr/>
        <p:txBody>
          <a:bodyPr/>
          <a:lstStyle/>
          <a:p>
            <a:fld id="{C7CC47C4-3C86-4469-BEE5-35560A3665EF}" type="slidenum">
              <a:rPr lang="en-ZA" altLang="en-US" smtClean="0"/>
              <a:pPr/>
              <a:t>46</a:t>
            </a:fld>
            <a:endParaRPr lang="en-ZA" altLang="en-US"/>
          </a:p>
        </p:txBody>
      </p:sp>
      <p:sp>
        <p:nvSpPr>
          <p:cNvPr id="2" name="Title 1">
            <a:extLst>
              <a:ext uri="{FF2B5EF4-FFF2-40B4-BE49-F238E27FC236}">
                <a16:creationId xmlns:a16="http://schemas.microsoft.com/office/drawing/2014/main" id="{0FF46609-1087-442C-5BB2-E762BCCD0830}"/>
              </a:ext>
            </a:extLst>
          </p:cNvPr>
          <p:cNvSpPr>
            <a:spLocks noGrp="1"/>
          </p:cNvSpPr>
          <p:nvPr>
            <p:ph type="title"/>
          </p:nvPr>
        </p:nvSpPr>
        <p:spPr/>
        <p:txBody>
          <a:bodyPr>
            <a:normAutofit fontScale="90000"/>
          </a:bodyPr>
          <a:lstStyle/>
          <a:p>
            <a:r>
              <a:rPr lang="en-ZA"/>
              <a:t>Graduation from Postnatal Clubs  </a:t>
            </a:r>
            <a:r>
              <a:rPr lang="en-ZA" sz="2000"/>
              <a:t>(support groups) </a:t>
            </a:r>
            <a:br>
              <a:rPr lang="en-ZA"/>
            </a:br>
            <a:r>
              <a:rPr lang="en-ZA"/>
              <a:t>to Maternal Adherence Clubs </a:t>
            </a:r>
            <a:r>
              <a:rPr lang="en-ZA" sz="2000"/>
              <a:t>(a RPCs option)</a:t>
            </a:r>
          </a:p>
        </p:txBody>
      </p:sp>
      <p:grpSp>
        <p:nvGrpSpPr>
          <p:cNvPr id="59" name="Group 58">
            <a:extLst>
              <a:ext uri="{FF2B5EF4-FFF2-40B4-BE49-F238E27FC236}">
                <a16:creationId xmlns:a16="http://schemas.microsoft.com/office/drawing/2014/main" id="{01613E0D-B26B-E0BD-AF27-368D12E4EBB8}"/>
              </a:ext>
            </a:extLst>
          </p:cNvPr>
          <p:cNvGrpSpPr/>
          <p:nvPr/>
        </p:nvGrpSpPr>
        <p:grpSpPr>
          <a:xfrm>
            <a:off x="2823639" y="1141290"/>
            <a:ext cx="1440000" cy="1440000"/>
            <a:chOff x="10362056" y="1285098"/>
            <a:chExt cx="1440000" cy="1440000"/>
          </a:xfrm>
        </p:grpSpPr>
        <p:sp>
          <p:nvSpPr>
            <p:cNvPr id="30" name="Oval 29">
              <a:extLst>
                <a:ext uri="{FF2B5EF4-FFF2-40B4-BE49-F238E27FC236}">
                  <a16:creationId xmlns:a16="http://schemas.microsoft.com/office/drawing/2014/main" id="{79DFDFF8-8607-763A-7D17-47546CA16D66}"/>
                </a:ext>
              </a:extLst>
            </p:cNvPr>
            <p:cNvSpPr/>
            <p:nvPr/>
          </p:nvSpPr>
          <p:spPr>
            <a:xfrm>
              <a:off x="10362056" y="1285098"/>
              <a:ext cx="1440000" cy="14400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2" name="Graphic 31">
              <a:extLst>
                <a:ext uri="{FF2B5EF4-FFF2-40B4-BE49-F238E27FC236}">
                  <a16:creationId xmlns:a16="http://schemas.microsoft.com/office/drawing/2014/main" id="{AB0CEC30-5024-9C7B-D160-871B735798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44436" y="1394594"/>
              <a:ext cx="504967" cy="1188000"/>
            </a:xfrm>
            <a:prstGeom prst="rect">
              <a:avLst/>
            </a:prstGeom>
          </p:spPr>
        </p:pic>
      </p:grpSp>
      <p:sp>
        <p:nvSpPr>
          <p:cNvPr id="42" name="Arrow: Left-Right 41">
            <a:extLst>
              <a:ext uri="{FF2B5EF4-FFF2-40B4-BE49-F238E27FC236}">
                <a16:creationId xmlns:a16="http://schemas.microsoft.com/office/drawing/2014/main" id="{F02B939B-103A-BFA0-6327-EFBA5A0CD247}"/>
              </a:ext>
            </a:extLst>
          </p:cNvPr>
          <p:cNvSpPr/>
          <p:nvPr/>
        </p:nvSpPr>
        <p:spPr>
          <a:xfrm>
            <a:off x="971533" y="6290021"/>
            <a:ext cx="8420049" cy="430872"/>
          </a:xfrm>
          <a:prstGeom prst="leftRightArrow">
            <a:avLst/>
          </a:prstGeom>
          <a:noFill/>
          <a:ln>
            <a:noFill/>
          </a:ln>
        </p:spPr>
        <p:style>
          <a:lnRef idx="2">
            <a:scrgbClr r="0" g="0" b="0"/>
          </a:lnRef>
          <a:fillRef idx="1">
            <a:scrgbClr r="0" g="0" b="0"/>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ZA"/>
          </a:p>
        </p:txBody>
      </p:sp>
      <p:sp>
        <p:nvSpPr>
          <p:cNvPr id="5" name="TextBox 4">
            <a:extLst>
              <a:ext uri="{FF2B5EF4-FFF2-40B4-BE49-F238E27FC236}">
                <a16:creationId xmlns:a16="http://schemas.microsoft.com/office/drawing/2014/main" id="{77751434-3790-EFB4-1DCC-526BB0B1C1A9}"/>
              </a:ext>
            </a:extLst>
          </p:cNvPr>
          <p:cNvSpPr txBox="1"/>
          <p:nvPr/>
        </p:nvSpPr>
        <p:spPr>
          <a:xfrm>
            <a:off x="3810986" y="6608207"/>
            <a:ext cx="7137751" cy="246221"/>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Adapted from Postnatal Clubs Toolkit, MSF. P7                    DMOC SOP p 65</a:t>
            </a:r>
          </a:p>
        </p:txBody>
      </p:sp>
      <p:grpSp>
        <p:nvGrpSpPr>
          <p:cNvPr id="47" name="Group 46">
            <a:extLst>
              <a:ext uri="{FF2B5EF4-FFF2-40B4-BE49-F238E27FC236}">
                <a16:creationId xmlns:a16="http://schemas.microsoft.com/office/drawing/2014/main" id="{A1B2AC6D-64B4-7479-83A6-35BB6C73E47D}"/>
              </a:ext>
            </a:extLst>
          </p:cNvPr>
          <p:cNvGrpSpPr/>
          <p:nvPr/>
        </p:nvGrpSpPr>
        <p:grpSpPr>
          <a:xfrm>
            <a:off x="398418" y="3055993"/>
            <a:ext cx="1404000" cy="1944000"/>
            <a:chOff x="305113" y="3783778"/>
            <a:chExt cx="1404000" cy="1944000"/>
          </a:xfrm>
        </p:grpSpPr>
        <p:sp>
          <p:nvSpPr>
            <p:cNvPr id="26" name="Freeform: Shape 25">
              <a:extLst>
                <a:ext uri="{FF2B5EF4-FFF2-40B4-BE49-F238E27FC236}">
                  <a16:creationId xmlns:a16="http://schemas.microsoft.com/office/drawing/2014/main" id="{9C743C7A-DB0A-3FBA-E5F0-A4149F78B3BE}"/>
                </a:ext>
              </a:extLst>
            </p:cNvPr>
            <p:cNvSpPr/>
            <p:nvPr/>
          </p:nvSpPr>
          <p:spPr>
            <a:xfrm>
              <a:off x="305113" y="3783778"/>
              <a:ext cx="1404000" cy="1944000"/>
            </a:xfrm>
            <a:custGeom>
              <a:avLst/>
              <a:gdLst>
                <a:gd name="connsiteX0" fmla="*/ 0 w 1800005"/>
                <a:gd name="connsiteY0" fmla="*/ 180001 h 3715366"/>
                <a:gd name="connsiteX1" fmla="*/ 180001 w 1800005"/>
                <a:gd name="connsiteY1" fmla="*/ 0 h 3715366"/>
                <a:gd name="connsiteX2" fmla="*/ 1620005 w 1800005"/>
                <a:gd name="connsiteY2" fmla="*/ 0 h 3715366"/>
                <a:gd name="connsiteX3" fmla="*/ 1800006 w 1800005"/>
                <a:gd name="connsiteY3" fmla="*/ 180001 h 3715366"/>
                <a:gd name="connsiteX4" fmla="*/ 1800005 w 1800005"/>
                <a:gd name="connsiteY4" fmla="*/ 3535366 h 3715366"/>
                <a:gd name="connsiteX5" fmla="*/ 1620004 w 1800005"/>
                <a:gd name="connsiteY5" fmla="*/ 3715367 h 3715366"/>
                <a:gd name="connsiteX6" fmla="*/ 180001 w 1800005"/>
                <a:gd name="connsiteY6" fmla="*/ 3715366 h 3715366"/>
                <a:gd name="connsiteX7" fmla="*/ 0 w 1800005"/>
                <a:gd name="connsiteY7" fmla="*/ 3535365 h 3715366"/>
                <a:gd name="connsiteX8" fmla="*/ 0 w 1800005"/>
                <a:gd name="connsiteY8" fmla="*/ 180001 h 371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5" h="3715366">
                  <a:moveTo>
                    <a:pt x="0" y="180001"/>
                  </a:moveTo>
                  <a:cubicBezTo>
                    <a:pt x="0" y="80589"/>
                    <a:pt x="80589" y="0"/>
                    <a:pt x="180001" y="0"/>
                  </a:cubicBezTo>
                  <a:lnTo>
                    <a:pt x="1620005" y="0"/>
                  </a:lnTo>
                  <a:cubicBezTo>
                    <a:pt x="1719417" y="0"/>
                    <a:pt x="1800006" y="80589"/>
                    <a:pt x="1800006" y="180001"/>
                  </a:cubicBezTo>
                  <a:cubicBezTo>
                    <a:pt x="1800006" y="1298456"/>
                    <a:pt x="1800005" y="2416911"/>
                    <a:pt x="1800005" y="3535366"/>
                  </a:cubicBezTo>
                  <a:cubicBezTo>
                    <a:pt x="1800005" y="3634778"/>
                    <a:pt x="1719416" y="3715367"/>
                    <a:pt x="1620004" y="3715367"/>
                  </a:cubicBezTo>
                  <a:lnTo>
                    <a:pt x="180001" y="3715366"/>
                  </a:lnTo>
                  <a:cubicBezTo>
                    <a:pt x="80589" y="3715366"/>
                    <a:pt x="0" y="3634777"/>
                    <a:pt x="0" y="3535365"/>
                  </a:cubicBezTo>
                  <a:lnTo>
                    <a:pt x="0" y="180001"/>
                  </a:lnTo>
                  <a:close/>
                </a:path>
              </a:pathLst>
            </a:custGeom>
            <a:solidFill>
              <a:srgbClr val="D8670A"/>
            </a:solidFill>
          </p:spPr>
          <p:style>
            <a:lnRef idx="2">
              <a:schemeClr val="lt1">
                <a:hueOff val="0"/>
                <a:satOff val="0"/>
                <a:lumOff val="0"/>
                <a:alphaOff val="0"/>
              </a:schemeClr>
            </a:lnRef>
            <a:fillRef idx="1">
              <a:schemeClr val="accent6">
                <a:alpha val="90000"/>
                <a:hueOff val="0"/>
                <a:satOff val="0"/>
                <a:lumOff val="0"/>
                <a:alphaOff val="0"/>
              </a:schemeClr>
            </a:fillRef>
            <a:effectRef idx="0">
              <a:schemeClr val="accent6">
                <a:alpha val="90000"/>
                <a:hueOff val="0"/>
                <a:satOff val="0"/>
                <a:lumOff val="0"/>
                <a:alphaOff val="0"/>
              </a:schemeClr>
            </a:effectRef>
            <a:fontRef idx="minor">
              <a:schemeClr val="lt1"/>
            </a:fontRef>
          </p:style>
          <p:txBody>
            <a:bodyPr spcFirstLastPara="0" vert="horz" wrap="square" lIns="113792" tIns="1486147" rIns="113792" bIns="856865"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27" name="Oval 26">
              <a:extLst>
                <a:ext uri="{FF2B5EF4-FFF2-40B4-BE49-F238E27FC236}">
                  <a16:creationId xmlns:a16="http://schemas.microsoft.com/office/drawing/2014/main" id="{ABFDF93B-DFBB-BAF7-40B0-A16D386165F7}"/>
                </a:ext>
              </a:extLst>
            </p:cNvPr>
            <p:cNvSpPr/>
            <p:nvPr/>
          </p:nvSpPr>
          <p:spPr>
            <a:xfrm>
              <a:off x="560166" y="3909566"/>
              <a:ext cx="900000" cy="900000"/>
            </a:xfrm>
            <a:prstGeom prst="ellipse">
              <a:avLst/>
            </a:prstGeom>
          </p:spPr>
          <p:style>
            <a:lnRef idx="2">
              <a:schemeClr val="lt1">
                <a:hueOff val="0"/>
                <a:satOff val="0"/>
                <a:lumOff val="0"/>
                <a:alphaOff val="0"/>
              </a:schemeClr>
            </a:lnRef>
            <a:fillRef idx="1">
              <a:schemeClr val="accent6">
                <a:tint val="50000"/>
                <a:alpha val="90000"/>
                <a:hueOff val="0"/>
                <a:satOff val="0"/>
                <a:lumOff val="0"/>
                <a:alphaOff val="0"/>
              </a:schemeClr>
            </a:fillRef>
            <a:effectRef idx="0">
              <a:schemeClr val="accent6">
                <a:tint val="50000"/>
                <a:alpha val="90000"/>
                <a:hueOff val="0"/>
                <a:satOff val="0"/>
                <a:lumOff val="0"/>
                <a:alphaOff val="0"/>
              </a:schemeClr>
            </a:effectRef>
            <a:fontRef idx="minor">
              <a:schemeClr val="lt1">
                <a:hueOff val="0"/>
                <a:satOff val="0"/>
                <a:lumOff val="0"/>
                <a:alphaOff val="0"/>
              </a:schemeClr>
            </a:fontRef>
          </p:style>
          <p:txBody>
            <a:bodyPr/>
            <a:lstStyle/>
            <a:p>
              <a:endParaRPr lang="en-ZA"/>
            </a:p>
          </p:txBody>
        </p:sp>
        <p:grpSp>
          <p:nvGrpSpPr>
            <p:cNvPr id="7" name="Group 6">
              <a:extLst>
                <a:ext uri="{FF2B5EF4-FFF2-40B4-BE49-F238E27FC236}">
                  <a16:creationId xmlns:a16="http://schemas.microsoft.com/office/drawing/2014/main" id="{AC82E287-4BDC-084B-5249-975C3249B91E}"/>
                </a:ext>
              </a:extLst>
            </p:cNvPr>
            <p:cNvGrpSpPr>
              <a:grpSpLocks noChangeAspect="1"/>
            </p:cNvGrpSpPr>
            <p:nvPr/>
          </p:nvGrpSpPr>
          <p:grpSpPr>
            <a:xfrm>
              <a:off x="560167" y="3909566"/>
              <a:ext cx="900000" cy="900000"/>
              <a:chOff x="1073146" y="3460816"/>
              <a:chExt cx="1032359" cy="1032359"/>
            </a:xfrm>
          </p:grpSpPr>
          <p:sp>
            <p:nvSpPr>
              <p:cNvPr id="10" name="Oval 9">
                <a:extLst>
                  <a:ext uri="{FF2B5EF4-FFF2-40B4-BE49-F238E27FC236}">
                    <a16:creationId xmlns:a16="http://schemas.microsoft.com/office/drawing/2014/main" id="{6B5AE8CE-CE48-9DC4-374B-651778408D31}"/>
                  </a:ext>
                </a:extLst>
              </p:cNvPr>
              <p:cNvSpPr/>
              <p:nvPr/>
            </p:nvSpPr>
            <p:spPr>
              <a:xfrm>
                <a:off x="1073146" y="3460816"/>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Graphic 22">
                <a:extLst>
                  <a:ext uri="{FF2B5EF4-FFF2-40B4-BE49-F238E27FC236}">
                    <a16:creationId xmlns:a16="http://schemas.microsoft.com/office/drawing/2014/main" id="{D2107378-B901-3642-D264-03F55D532E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45425" y="3557594"/>
                <a:ext cx="711744" cy="775479"/>
              </a:xfrm>
              <a:prstGeom prst="rect">
                <a:avLst/>
              </a:prstGeom>
            </p:spPr>
          </p:pic>
        </p:grpSp>
        <p:sp>
          <p:nvSpPr>
            <p:cNvPr id="48" name="TextBox 47">
              <a:extLst>
                <a:ext uri="{FF2B5EF4-FFF2-40B4-BE49-F238E27FC236}">
                  <a16:creationId xmlns:a16="http://schemas.microsoft.com/office/drawing/2014/main" id="{D1885DC0-5A5D-59C2-3DF9-7027FA7A0CA6}"/>
                </a:ext>
              </a:extLst>
            </p:cNvPr>
            <p:cNvSpPr txBox="1"/>
            <p:nvPr/>
          </p:nvSpPr>
          <p:spPr>
            <a:xfrm>
              <a:off x="305113" y="4863028"/>
              <a:ext cx="1332000" cy="757130"/>
            </a:xfrm>
            <a:prstGeom prst="rect">
              <a:avLst/>
            </a:prstGeom>
            <a:noFill/>
          </p:spPr>
          <p:txBody>
            <a:bodyPr wrap="square" rtlCol="0">
              <a:spAutoFit/>
            </a:bodyPr>
            <a:lstStyle/>
            <a:p>
              <a:pPr algn="ctr">
                <a:lnSpc>
                  <a:spcPct val="90000"/>
                </a:lnSpc>
              </a:pPr>
              <a:r>
                <a:rPr lang="en-ZA" sz="1600">
                  <a:solidFill>
                    <a:schemeClr val="bg1"/>
                  </a:solidFill>
                  <a:latin typeface="Arial" panose="020B0604020202020204" pitchFamily="34" charset="0"/>
                  <a:cs typeface="Arial" panose="020B0604020202020204" pitchFamily="34" charset="0"/>
                </a:rPr>
                <a:t>Health Literacy &amp; Support</a:t>
              </a:r>
            </a:p>
          </p:txBody>
        </p:sp>
      </p:grpSp>
      <p:grpSp>
        <p:nvGrpSpPr>
          <p:cNvPr id="49" name="Group 48">
            <a:extLst>
              <a:ext uri="{FF2B5EF4-FFF2-40B4-BE49-F238E27FC236}">
                <a16:creationId xmlns:a16="http://schemas.microsoft.com/office/drawing/2014/main" id="{92736664-4357-A0BC-F573-77049ED6F1A0}"/>
              </a:ext>
            </a:extLst>
          </p:cNvPr>
          <p:cNvGrpSpPr/>
          <p:nvPr/>
        </p:nvGrpSpPr>
        <p:grpSpPr>
          <a:xfrm>
            <a:off x="1602629" y="3441948"/>
            <a:ext cx="1404000" cy="1944000"/>
            <a:chOff x="1770147" y="3760061"/>
            <a:chExt cx="1404000" cy="1944000"/>
          </a:xfrm>
        </p:grpSpPr>
        <p:sp>
          <p:nvSpPr>
            <p:cNvPr id="28" name="Freeform: Shape 27">
              <a:extLst>
                <a:ext uri="{FF2B5EF4-FFF2-40B4-BE49-F238E27FC236}">
                  <a16:creationId xmlns:a16="http://schemas.microsoft.com/office/drawing/2014/main" id="{CCB15B66-BB24-E9B5-4E65-7A4B06A3BF0A}"/>
                </a:ext>
              </a:extLst>
            </p:cNvPr>
            <p:cNvSpPr/>
            <p:nvPr/>
          </p:nvSpPr>
          <p:spPr>
            <a:xfrm>
              <a:off x="1770147" y="3760061"/>
              <a:ext cx="1404000" cy="1944000"/>
            </a:xfrm>
            <a:custGeom>
              <a:avLst/>
              <a:gdLst>
                <a:gd name="connsiteX0" fmla="*/ 0 w 1800005"/>
                <a:gd name="connsiteY0" fmla="*/ 180001 h 3746991"/>
                <a:gd name="connsiteX1" fmla="*/ 180001 w 1800005"/>
                <a:gd name="connsiteY1" fmla="*/ 0 h 3746991"/>
                <a:gd name="connsiteX2" fmla="*/ 1620005 w 1800005"/>
                <a:gd name="connsiteY2" fmla="*/ 0 h 3746991"/>
                <a:gd name="connsiteX3" fmla="*/ 1800006 w 1800005"/>
                <a:gd name="connsiteY3" fmla="*/ 180001 h 3746991"/>
                <a:gd name="connsiteX4" fmla="*/ 1800005 w 1800005"/>
                <a:gd name="connsiteY4" fmla="*/ 3566991 h 3746991"/>
                <a:gd name="connsiteX5" fmla="*/ 1620004 w 1800005"/>
                <a:gd name="connsiteY5" fmla="*/ 3746992 h 3746991"/>
                <a:gd name="connsiteX6" fmla="*/ 180001 w 1800005"/>
                <a:gd name="connsiteY6" fmla="*/ 3746991 h 3746991"/>
                <a:gd name="connsiteX7" fmla="*/ 0 w 1800005"/>
                <a:gd name="connsiteY7" fmla="*/ 3566990 h 3746991"/>
                <a:gd name="connsiteX8" fmla="*/ 0 w 1800005"/>
                <a:gd name="connsiteY8" fmla="*/ 180001 h 374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5" h="3746991">
                  <a:moveTo>
                    <a:pt x="0" y="180001"/>
                  </a:moveTo>
                  <a:cubicBezTo>
                    <a:pt x="0" y="80589"/>
                    <a:pt x="80589" y="0"/>
                    <a:pt x="180001" y="0"/>
                  </a:cubicBezTo>
                  <a:lnTo>
                    <a:pt x="1620005" y="0"/>
                  </a:lnTo>
                  <a:cubicBezTo>
                    <a:pt x="1719417" y="0"/>
                    <a:pt x="1800006" y="80589"/>
                    <a:pt x="1800006" y="180001"/>
                  </a:cubicBezTo>
                  <a:cubicBezTo>
                    <a:pt x="1800006" y="1308998"/>
                    <a:pt x="1800005" y="2437994"/>
                    <a:pt x="1800005" y="3566991"/>
                  </a:cubicBezTo>
                  <a:cubicBezTo>
                    <a:pt x="1800005" y="3666403"/>
                    <a:pt x="1719416" y="3746992"/>
                    <a:pt x="1620004" y="3746992"/>
                  </a:cubicBezTo>
                  <a:lnTo>
                    <a:pt x="180001" y="3746991"/>
                  </a:lnTo>
                  <a:cubicBezTo>
                    <a:pt x="80589" y="3746991"/>
                    <a:pt x="0" y="3666402"/>
                    <a:pt x="0" y="3566990"/>
                  </a:cubicBezTo>
                  <a:lnTo>
                    <a:pt x="0" y="180001"/>
                  </a:lnTo>
                  <a:close/>
                </a:path>
              </a:pathLst>
            </a:custGeom>
            <a:solidFill>
              <a:srgbClr val="1F8537"/>
            </a:solidFill>
          </p:spPr>
          <p:style>
            <a:lnRef idx="2">
              <a:schemeClr val="lt1">
                <a:hueOff val="0"/>
                <a:satOff val="0"/>
                <a:lumOff val="0"/>
                <a:alphaOff val="0"/>
              </a:schemeClr>
            </a:lnRef>
            <a:fillRef idx="1">
              <a:schemeClr val="accent6">
                <a:alpha val="90000"/>
                <a:hueOff val="0"/>
                <a:satOff val="0"/>
                <a:lumOff val="0"/>
                <a:alphaOff val="-10000"/>
              </a:schemeClr>
            </a:fillRef>
            <a:effectRef idx="0">
              <a:schemeClr val="accent6">
                <a:alpha val="90000"/>
                <a:hueOff val="0"/>
                <a:satOff val="0"/>
                <a:lumOff val="0"/>
                <a:alphaOff val="-10000"/>
              </a:schemeClr>
            </a:effectRef>
            <a:fontRef idx="minor">
              <a:schemeClr val="lt1"/>
            </a:fontRef>
          </p:style>
          <p:txBody>
            <a:bodyPr spcFirstLastPara="0" vert="horz" wrap="square" lIns="113792" tIns="1498796" rIns="113792" bIns="863191"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grpSp>
          <p:nvGrpSpPr>
            <p:cNvPr id="9" name="Group 8">
              <a:extLst>
                <a:ext uri="{FF2B5EF4-FFF2-40B4-BE49-F238E27FC236}">
                  <a16:creationId xmlns:a16="http://schemas.microsoft.com/office/drawing/2014/main" id="{0219F349-05DE-B7EA-F47A-D0D0265A0BD5}"/>
                </a:ext>
              </a:extLst>
            </p:cNvPr>
            <p:cNvGrpSpPr>
              <a:grpSpLocks noChangeAspect="1"/>
            </p:cNvGrpSpPr>
            <p:nvPr/>
          </p:nvGrpSpPr>
          <p:grpSpPr>
            <a:xfrm>
              <a:off x="2023991" y="3931921"/>
              <a:ext cx="896313" cy="900000"/>
              <a:chOff x="3080214" y="3415428"/>
              <a:chExt cx="1032359" cy="1036605"/>
            </a:xfrm>
          </p:grpSpPr>
          <p:sp>
            <p:nvSpPr>
              <p:cNvPr id="29" name="Oval 28">
                <a:extLst>
                  <a:ext uri="{FF2B5EF4-FFF2-40B4-BE49-F238E27FC236}">
                    <a16:creationId xmlns:a16="http://schemas.microsoft.com/office/drawing/2014/main" id="{185B563A-3BB9-2080-0783-734E9364E883}"/>
                  </a:ext>
                </a:extLst>
              </p:cNvPr>
              <p:cNvSpPr/>
              <p:nvPr/>
            </p:nvSpPr>
            <p:spPr>
              <a:xfrm>
                <a:off x="3092149" y="3415428"/>
                <a:ext cx="1007995" cy="1008005"/>
              </a:xfrm>
              <a:prstGeom prst="ellipse">
                <a:avLst/>
              </a:prstGeom>
            </p:spPr>
            <p:style>
              <a:lnRef idx="2">
                <a:schemeClr val="lt1">
                  <a:hueOff val="0"/>
                  <a:satOff val="0"/>
                  <a:lumOff val="0"/>
                  <a:alphaOff val="0"/>
                </a:schemeClr>
              </a:lnRef>
              <a:fillRef idx="1">
                <a:schemeClr val="accent6">
                  <a:tint val="50000"/>
                  <a:alpha val="90000"/>
                  <a:hueOff val="7018"/>
                  <a:satOff val="-620"/>
                  <a:lumOff val="3227"/>
                  <a:alphaOff val="-10000"/>
                </a:schemeClr>
              </a:fillRef>
              <a:effectRef idx="0">
                <a:schemeClr val="accent6">
                  <a:tint val="50000"/>
                  <a:alpha val="90000"/>
                  <a:hueOff val="7018"/>
                  <a:satOff val="-620"/>
                  <a:lumOff val="3227"/>
                  <a:alphaOff val="-10000"/>
                </a:schemeClr>
              </a:effectRef>
              <a:fontRef idx="minor">
                <a:schemeClr val="lt1">
                  <a:hueOff val="0"/>
                  <a:satOff val="0"/>
                  <a:lumOff val="0"/>
                  <a:alphaOff val="0"/>
                </a:schemeClr>
              </a:fontRef>
            </p:style>
            <p:txBody>
              <a:bodyPr/>
              <a:lstStyle/>
              <a:p>
                <a:endParaRPr lang="en-ZA"/>
              </a:p>
            </p:txBody>
          </p:sp>
          <p:sp>
            <p:nvSpPr>
              <p:cNvPr id="13" name="Oval 12">
                <a:extLst>
                  <a:ext uri="{FF2B5EF4-FFF2-40B4-BE49-F238E27FC236}">
                    <a16:creationId xmlns:a16="http://schemas.microsoft.com/office/drawing/2014/main" id="{A03BF9DB-3E67-AD27-9943-77EEE7CCEA00}"/>
                  </a:ext>
                </a:extLst>
              </p:cNvPr>
              <p:cNvSpPr/>
              <p:nvPr/>
            </p:nvSpPr>
            <p:spPr>
              <a:xfrm>
                <a:off x="3080214" y="3419674"/>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Graphic 7">
                <a:extLst>
                  <a:ext uri="{FF2B5EF4-FFF2-40B4-BE49-F238E27FC236}">
                    <a16:creationId xmlns:a16="http://schemas.microsoft.com/office/drawing/2014/main" id="{BE159F23-FC28-D85F-6E69-02A9C607BD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396784" y="3446988"/>
                <a:ext cx="354621" cy="400085"/>
              </a:xfrm>
              <a:prstGeom prst="rect">
                <a:avLst/>
              </a:prstGeom>
            </p:spPr>
          </p:pic>
          <p:pic>
            <p:nvPicPr>
              <p:cNvPr id="24" name="Graphic 23">
                <a:extLst>
                  <a:ext uri="{FF2B5EF4-FFF2-40B4-BE49-F238E27FC236}">
                    <a16:creationId xmlns:a16="http://schemas.microsoft.com/office/drawing/2014/main" id="{8762CF3B-AB9D-84BD-058B-22F97AFFA8B7}"/>
                  </a:ext>
                </a:extLst>
              </p:cNvPr>
              <p:cNvPicPr>
                <a:picLocks noChangeAspect="1"/>
              </p:cNvPicPr>
              <p:nvPr/>
            </p:nvPicPr>
            <p:blipFill>
              <a:blip>
                <a:extLst>
                  <a:ext uri="{96DAC541-7B7A-43D3-8B79-37D633B846F1}">
                    <asvg:svgBlip xmlns:asvg="http://schemas.microsoft.com/office/drawing/2016/SVG/main" r:embed="rId6"/>
                  </a:ext>
                </a:extLst>
              </a:blip>
              <a:srcRect t="17128" b="26983"/>
              <a:stretch>
                <a:fillRect/>
              </a:stretch>
            </p:blipFill>
            <p:spPr>
              <a:xfrm>
                <a:off x="3183403" y="3847073"/>
                <a:ext cx="778392" cy="533905"/>
              </a:xfrm>
              <a:prstGeom prst="rect">
                <a:avLst/>
              </a:prstGeom>
            </p:spPr>
          </p:pic>
        </p:grpSp>
        <p:sp>
          <p:nvSpPr>
            <p:cNvPr id="51" name="TextBox 50">
              <a:extLst>
                <a:ext uri="{FF2B5EF4-FFF2-40B4-BE49-F238E27FC236}">
                  <a16:creationId xmlns:a16="http://schemas.microsoft.com/office/drawing/2014/main" id="{133D5711-CBB5-3CE2-A93B-08ED55197278}"/>
                </a:ext>
              </a:extLst>
            </p:cNvPr>
            <p:cNvSpPr txBox="1"/>
            <p:nvPr/>
          </p:nvSpPr>
          <p:spPr>
            <a:xfrm>
              <a:off x="1793998" y="4862255"/>
              <a:ext cx="1332000" cy="757130"/>
            </a:xfrm>
            <a:prstGeom prst="rect">
              <a:avLst/>
            </a:prstGeom>
            <a:noFill/>
          </p:spPr>
          <p:txBody>
            <a:bodyPr wrap="square" rtlCol="0">
              <a:spAutoFit/>
            </a:bodyPr>
            <a:lstStyle/>
            <a:p>
              <a:pPr algn="ctr">
                <a:lnSpc>
                  <a:spcPct val="90000"/>
                </a:lnSpc>
              </a:pPr>
              <a:r>
                <a:rPr lang="en-ZA" sz="1600">
                  <a:solidFill>
                    <a:schemeClr val="bg1"/>
                  </a:solidFill>
                  <a:latin typeface="Arial" panose="020B0604020202020204" pitchFamily="34" charset="0"/>
                  <a:cs typeface="Arial" panose="020B0604020202020204" pitchFamily="34" charset="0"/>
                </a:rPr>
                <a:t>Screenings &amp; Health Checks</a:t>
              </a:r>
            </a:p>
          </p:txBody>
        </p:sp>
      </p:grpSp>
      <p:grpSp>
        <p:nvGrpSpPr>
          <p:cNvPr id="50" name="Group 49">
            <a:extLst>
              <a:ext uri="{FF2B5EF4-FFF2-40B4-BE49-F238E27FC236}">
                <a16:creationId xmlns:a16="http://schemas.microsoft.com/office/drawing/2014/main" id="{BE3506A1-AEA6-11B6-22B2-BE3D2311F39A}"/>
              </a:ext>
            </a:extLst>
          </p:cNvPr>
          <p:cNvGrpSpPr/>
          <p:nvPr/>
        </p:nvGrpSpPr>
        <p:grpSpPr>
          <a:xfrm>
            <a:off x="2764619" y="3827903"/>
            <a:ext cx="1526068" cy="1944000"/>
            <a:chOff x="3131926" y="3760061"/>
            <a:chExt cx="1526068" cy="1944000"/>
          </a:xfrm>
        </p:grpSpPr>
        <p:sp>
          <p:nvSpPr>
            <p:cNvPr id="31" name="Freeform: Shape 30">
              <a:extLst>
                <a:ext uri="{FF2B5EF4-FFF2-40B4-BE49-F238E27FC236}">
                  <a16:creationId xmlns:a16="http://schemas.microsoft.com/office/drawing/2014/main" id="{81599244-5FF7-0014-39B1-F63F4E3B916F}"/>
                </a:ext>
              </a:extLst>
            </p:cNvPr>
            <p:cNvSpPr/>
            <p:nvPr/>
          </p:nvSpPr>
          <p:spPr>
            <a:xfrm>
              <a:off x="3235181" y="3760061"/>
              <a:ext cx="1404000" cy="1944000"/>
            </a:xfrm>
            <a:custGeom>
              <a:avLst/>
              <a:gdLst>
                <a:gd name="connsiteX0" fmla="*/ 0 w 1800005"/>
                <a:gd name="connsiteY0" fmla="*/ 180001 h 3746991"/>
                <a:gd name="connsiteX1" fmla="*/ 180001 w 1800005"/>
                <a:gd name="connsiteY1" fmla="*/ 0 h 3746991"/>
                <a:gd name="connsiteX2" fmla="*/ 1620005 w 1800005"/>
                <a:gd name="connsiteY2" fmla="*/ 0 h 3746991"/>
                <a:gd name="connsiteX3" fmla="*/ 1800006 w 1800005"/>
                <a:gd name="connsiteY3" fmla="*/ 180001 h 3746991"/>
                <a:gd name="connsiteX4" fmla="*/ 1800005 w 1800005"/>
                <a:gd name="connsiteY4" fmla="*/ 3566991 h 3746991"/>
                <a:gd name="connsiteX5" fmla="*/ 1620004 w 1800005"/>
                <a:gd name="connsiteY5" fmla="*/ 3746992 h 3746991"/>
                <a:gd name="connsiteX6" fmla="*/ 180001 w 1800005"/>
                <a:gd name="connsiteY6" fmla="*/ 3746991 h 3746991"/>
                <a:gd name="connsiteX7" fmla="*/ 0 w 1800005"/>
                <a:gd name="connsiteY7" fmla="*/ 3566990 h 3746991"/>
                <a:gd name="connsiteX8" fmla="*/ 0 w 1800005"/>
                <a:gd name="connsiteY8" fmla="*/ 180001 h 374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5" h="3746991">
                  <a:moveTo>
                    <a:pt x="0" y="180001"/>
                  </a:moveTo>
                  <a:cubicBezTo>
                    <a:pt x="0" y="80589"/>
                    <a:pt x="80589" y="0"/>
                    <a:pt x="180001" y="0"/>
                  </a:cubicBezTo>
                  <a:lnTo>
                    <a:pt x="1620005" y="0"/>
                  </a:lnTo>
                  <a:cubicBezTo>
                    <a:pt x="1719417" y="0"/>
                    <a:pt x="1800006" y="80589"/>
                    <a:pt x="1800006" y="180001"/>
                  </a:cubicBezTo>
                  <a:cubicBezTo>
                    <a:pt x="1800006" y="1308998"/>
                    <a:pt x="1800005" y="2437994"/>
                    <a:pt x="1800005" y="3566991"/>
                  </a:cubicBezTo>
                  <a:cubicBezTo>
                    <a:pt x="1800005" y="3666403"/>
                    <a:pt x="1719416" y="3746992"/>
                    <a:pt x="1620004" y="3746992"/>
                  </a:cubicBezTo>
                  <a:lnTo>
                    <a:pt x="180001" y="3746991"/>
                  </a:lnTo>
                  <a:cubicBezTo>
                    <a:pt x="80589" y="3746991"/>
                    <a:pt x="0" y="3666402"/>
                    <a:pt x="0" y="3566990"/>
                  </a:cubicBezTo>
                  <a:lnTo>
                    <a:pt x="0" y="180001"/>
                  </a:lnTo>
                  <a:close/>
                </a:path>
              </a:pathLst>
            </a:custGeom>
            <a:solidFill>
              <a:srgbClr val="D4126A"/>
            </a:solidFill>
          </p:spPr>
          <p:style>
            <a:lnRef idx="2">
              <a:schemeClr val="lt1">
                <a:hueOff val="0"/>
                <a:satOff val="0"/>
                <a:lumOff val="0"/>
                <a:alphaOff val="0"/>
              </a:schemeClr>
            </a:lnRef>
            <a:fillRef idx="1">
              <a:schemeClr val="accent6">
                <a:alpha val="90000"/>
                <a:hueOff val="0"/>
                <a:satOff val="0"/>
                <a:lumOff val="0"/>
                <a:alphaOff val="-20000"/>
              </a:schemeClr>
            </a:fillRef>
            <a:effectRef idx="0">
              <a:schemeClr val="accent6">
                <a:alpha val="90000"/>
                <a:hueOff val="0"/>
                <a:satOff val="0"/>
                <a:lumOff val="0"/>
                <a:alphaOff val="-20000"/>
              </a:schemeClr>
            </a:effectRef>
            <a:fontRef idx="minor">
              <a:schemeClr val="lt1"/>
            </a:fontRef>
          </p:style>
          <p:txBody>
            <a:bodyPr spcFirstLastPara="0" vert="horz" wrap="square" lIns="113792" tIns="1498796" rIns="113792" bIns="863191"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grpSp>
          <p:nvGrpSpPr>
            <p:cNvPr id="17" name="Group 16">
              <a:extLst>
                <a:ext uri="{FF2B5EF4-FFF2-40B4-BE49-F238E27FC236}">
                  <a16:creationId xmlns:a16="http://schemas.microsoft.com/office/drawing/2014/main" id="{1F0F06C0-86B5-EF5E-CB36-43351BF0483E}"/>
                </a:ext>
              </a:extLst>
            </p:cNvPr>
            <p:cNvGrpSpPr>
              <a:grpSpLocks noChangeAspect="1"/>
            </p:cNvGrpSpPr>
            <p:nvPr/>
          </p:nvGrpSpPr>
          <p:grpSpPr>
            <a:xfrm>
              <a:off x="3487138" y="3923462"/>
              <a:ext cx="900086" cy="900000"/>
              <a:chOff x="4930162" y="3406969"/>
              <a:chExt cx="1032456" cy="1032359"/>
            </a:xfrm>
          </p:grpSpPr>
          <p:sp>
            <p:nvSpPr>
              <p:cNvPr id="33" name="Oval 32">
                <a:extLst>
                  <a:ext uri="{FF2B5EF4-FFF2-40B4-BE49-F238E27FC236}">
                    <a16:creationId xmlns:a16="http://schemas.microsoft.com/office/drawing/2014/main" id="{9DE0DFD3-94E7-B369-A801-19207C6FEA68}"/>
                  </a:ext>
                </a:extLst>
              </p:cNvPr>
              <p:cNvSpPr/>
              <p:nvPr/>
            </p:nvSpPr>
            <p:spPr>
              <a:xfrm>
                <a:off x="4930162" y="3415428"/>
                <a:ext cx="1007995" cy="1008005"/>
              </a:xfrm>
              <a:prstGeom prst="ellipse">
                <a:avLst/>
              </a:prstGeom>
            </p:spPr>
            <p:style>
              <a:lnRef idx="2">
                <a:schemeClr val="lt1">
                  <a:hueOff val="0"/>
                  <a:satOff val="0"/>
                  <a:lumOff val="0"/>
                  <a:alphaOff val="0"/>
                </a:schemeClr>
              </a:lnRef>
              <a:fillRef idx="1">
                <a:schemeClr val="accent6">
                  <a:tint val="50000"/>
                  <a:alpha val="90000"/>
                  <a:hueOff val="14035"/>
                  <a:satOff val="-1240"/>
                  <a:lumOff val="6454"/>
                  <a:alphaOff val="-20000"/>
                </a:schemeClr>
              </a:fillRef>
              <a:effectRef idx="0">
                <a:schemeClr val="accent6">
                  <a:tint val="50000"/>
                  <a:alpha val="90000"/>
                  <a:hueOff val="14035"/>
                  <a:satOff val="-1240"/>
                  <a:lumOff val="6454"/>
                  <a:alphaOff val="-20000"/>
                </a:schemeClr>
              </a:effectRef>
              <a:fontRef idx="minor">
                <a:schemeClr val="lt1">
                  <a:hueOff val="0"/>
                  <a:satOff val="0"/>
                  <a:lumOff val="0"/>
                  <a:alphaOff val="0"/>
                </a:schemeClr>
              </a:fontRef>
            </p:style>
            <p:txBody>
              <a:bodyPr/>
              <a:lstStyle/>
              <a:p>
                <a:endParaRPr lang="en-ZA"/>
              </a:p>
            </p:txBody>
          </p:sp>
          <p:grpSp>
            <p:nvGrpSpPr>
              <p:cNvPr id="11" name="Group 10">
                <a:extLst>
                  <a:ext uri="{FF2B5EF4-FFF2-40B4-BE49-F238E27FC236}">
                    <a16:creationId xmlns:a16="http://schemas.microsoft.com/office/drawing/2014/main" id="{662E1983-20F9-132E-BC30-9A41D1208741}"/>
                  </a:ext>
                </a:extLst>
              </p:cNvPr>
              <p:cNvGrpSpPr>
                <a:grpSpLocks noChangeAspect="1"/>
              </p:cNvGrpSpPr>
              <p:nvPr/>
            </p:nvGrpSpPr>
            <p:grpSpPr>
              <a:xfrm>
                <a:off x="4930259" y="3406969"/>
                <a:ext cx="1032359" cy="1032359"/>
                <a:chOff x="4930259" y="3406969"/>
                <a:chExt cx="1032359" cy="1032359"/>
              </a:xfrm>
            </p:grpSpPr>
            <p:sp>
              <p:nvSpPr>
                <p:cNvPr id="15" name="Oval 14">
                  <a:extLst>
                    <a:ext uri="{FF2B5EF4-FFF2-40B4-BE49-F238E27FC236}">
                      <a16:creationId xmlns:a16="http://schemas.microsoft.com/office/drawing/2014/main" id="{15C89305-E833-9B3C-65E6-978E473380CE}"/>
                    </a:ext>
                  </a:extLst>
                </p:cNvPr>
                <p:cNvSpPr/>
                <p:nvPr/>
              </p:nvSpPr>
              <p:spPr>
                <a:xfrm>
                  <a:off x="4930259" y="3406969"/>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36" name="Graphic 1035">
                  <a:extLst>
                    <a:ext uri="{FF2B5EF4-FFF2-40B4-BE49-F238E27FC236}">
                      <a16:creationId xmlns:a16="http://schemas.microsoft.com/office/drawing/2014/main" id="{E1C78F38-4165-38FD-F949-EB401176A8C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75225" y="3657247"/>
                  <a:ext cx="810761" cy="481111"/>
                </a:xfrm>
                <a:prstGeom prst="rect">
                  <a:avLst/>
                </a:prstGeom>
              </p:spPr>
            </p:pic>
          </p:grpSp>
        </p:grpSp>
        <p:sp>
          <p:nvSpPr>
            <p:cNvPr id="60" name="TextBox 59">
              <a:extLst>
                <a:ext uri="{FF2B5EF4-FFF2-40B4-BE49-F238E27FC236}">
                  <a16:creationId xmlns:a16="http://schemas.microsoft.com/office/drawing/2014/main" id="{A7A4B4C2-D291-DD0B-54DF-6017503D32CA}"/>
                </a:ext>
              </a:extLst>
            </p:cNvPr>
            <p:cNvSpPr txBox="1"/>
            <p:nvPr/>
          </p:nvSpPr>
          <p:spPr>
            <a:xfrm>
              <a:off x="3131926" y="4851018"/>
              <a:ext cx="1526068" cy="757130"/>
            </a:xfrm>
            <a:prstGeom prst="rect">
              <a:avLst/>
            </a:prstGeom>
            <a:noFill/>
          </p:spPr>
          <p:txBody>
            <a:bodyPr wrap="square" rtlCol="0">
              <a:spAutoFit/>
            </a:bodyPr>
            <a:lstStyle/>
            <a:p>
              <a:pPr algn="ctr">
                <a:lnSpc>
                  <a:spcPct val="90000"/>
                </a:lnSpc>
              </a:pPr>
              <a:r>
                <a:rPr lang="en-ZA" sz="1600">
                  <a:solidFill>
                    <a:schemeClr val="bg1"/>
                  </a:solidFill>
                  <a:latin typeface="Arial" panose="020B0604020202020204" pitchFamily="34" charset="0"/>
                  <a:cs typeface="Arial" panose="020B0604020202020204" pitchFamily="34" charset="0"/>
                </a:rPr>
                <a:t>Early Childhood Development</a:t>
              </a:r>
            </a:p>
          </p:txBody>
        </p:sp>
      </p:grpSp>
      <p:grpSp>
        <p:nvGrpSpPr>
          <p:cNvPr id="52" name="Group 51">
            <a:extLst>
              <a:ext uri="{FF2B5EF4-FFF2-40B4-BE49-F238E27FC236}">
                <a16:creationId xmlns:a16="http://schemas.microsoft.com/office/drawing/2014/main" id="{E1E15C7A-C8BD-DD97-85C4-B110484411A4}"/>
              </a:ext>
            </a:extLst>
          </p:cNvPr>
          <p:cNvGrpSpPr/>
          <p:nvPr/>
        </p:nvGrpSpPr>
        <p:grpSpPr>
          <a:xfrm>
            <a:off x="4083916" y="4213858"/>
            <a:ext cx="1514238" cy="1944000"/>
            <a:chOff x="4589977" y="3760061"/>
            <a:chExt cx="1514238" cy="1944000"/>
          </a:xfrm>
        </p:grpSpPr>
        <p:sp>
          <p:nvSpPr>
            <p:cNvPr id="35" name="Freeform: Shape 34">
              <a:extLst>
                <a:ext uri="{FF2B5EF4-FFF2-40B4-BE49-F238E27FC236}">
                  <a16:creationId xmlns:a16="http://schemas.microsoft.com/office/drawing/2014/main" id="{BA75A9E6-4207-DA52-CA9A-3CDBC917B377}"/>
                </a:ext>
              </a:extLst>
            </p:cNvPr>
            <p:cNvSpPr/>
            <p:nvPr/>
          </p:nvSpPr>
          <p:spPr>
            <a:xfrm>
              <a:off x="4700215" y="3760061"/>
              <a:ext cx="1404000" cy="1944000"/>
            </a:xfrm>
            <a:custGeom>
              <a:avLst/>
              <a:gdLst>
                <a:gd name="connsiteX0" fmla="*/ 0 w 1800005"/>
                <a:gd name="connsiteY0" fmla="*/ 180001 h 3746991"/>
                <a:gd name="connsiteX1" fmla="*/ 180001 w 1800005"/>
                <a:gd name="connsiteY1" fmla="*/ 0 h 3746991"/>
                <a:gd name="connsiteX2" fmla="*/ 1620005 w 1800005"/>
                <a:gd name="connsiteY2" fmla="*/ 0 h 3746991"/>
                <a:gd name="connsiteX3" fmla="*/ 1800006 w 1800005"/>
                <a:gd name="connsiteY3" fmla="*/ 180001 h 3746991"/>
                <a:gd name="connsiteX4" fmla="*/ 1800005 w 1800005"/>
                <a:gd name="connsiteY4" fmla="*/ 3566991 h 3746991"/>
                <a:gd name="connsiteX5" fmla="*/ 1620004 w 1800005"/>
                <a:gd name="connsiteY5" fmla="*/ 3746992 h 3746991"/>
                <a:gd name="connsiteX6" fmla="*/ 180001 w 1800005"/>
                <a:gd name="connsiteY6" fmla="*/ 3746991 h 3746991"/>
                <a:gd name="connsiteX7" fmla="*/ 0 w 1800005"/>
                <a:gd name="connsiteY7" fmla="*/ 3566990 h 3746991"/>
                <a:gd name="connsiteX8" fmla="*/ 0 w 1800005"/>
                <a:gd name="connsiteY8" fmla="*/ 180001 h 374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5" h="3746991">
                  <a:moveTo>
                    <a:pt x="0" y="180001"/>
                  </a:moveTo>
                  <a:cubicBezTo>
                    <a:pt x="0" y="80589"/>
                    <a:pt x="80589" y="0"/>
                    <a:pt x="180001" y="0"/>
                  </a:cubicBezTo>
                  <a:lnTo>
                    <a:pt x="1620005" y="0"/>
                  </a:lnTo>
                  <a:cubicBezTo>
                    <a:pt x="1719417" y="0"/>
                    <a:pt x="1800006" y="80589"/>
                    <a:pt x="1800006" y="180001"/>
                  </a:cubicBezTo>
                  <a:cubicBezTo>
                    <a:pt x="1800006" y="1308998"/>
                    <a:pt x="1800005" y="2437994"/>
                    <a:pt x="1800005" y="3566991"/>
                  </a:cubicBezTo>
                  <a:cubicBezTo>
                    <a:pt x="1800005" y="3666403"/>
                    <a:pt x="1719416" y="3746992"/>
                    <a:pt x="1620004" y="3746992"/>
                  </a:cubicBezTo>
                  <a:lnTo>
                    <a:pt x="180001" y="3746991"/>
                  </a:lnTo>
                  <a:cubicBezTo>
                    <a:pt x="80589" y="3746991"/>
                    <a:pt x="0" y="3666402"/>
                    <a:pt x="0" y="3566990"/>
                  </a:cubicBezTo>
                  <a:lnTo>
                    <a:pt x="0" y="180001"/>
                  </a:lnTo>
                  <a:close/>
                </a:path>
              </a:pathLst>
            </a:custGeom>
            <a:solidFill>
              <a:srgbClr val="0079A4"/>
            </a:solidFill>
          </p:spPr>
          <p:style>
            <a:lnRef idx="2">
              <a:schemeClr val="lt1">
                <a:hueOff val="0"/>
                <a:satOff val="0"/>
                <a:lumOff val="0"/>
                <a:alphaOff val="0"/>
              </a:schemeClr>
            </a:lnRef>
            <a:fillRef idx="1">
              <a:schemeClr val="accent6">
                <a:alpha val="90000"/>
                <a:hueOff val="0"/>
                <a:satOff val="0"/>
                <a:lumOff val="0"/>
                <a:alphaOff val="-30000"/>
              </a:schemeClr>
            </a:fillRef>
            <a:effectRef idx="0">
              <a:schemeClr val="accent6">
                <a:alpha val="90000"/>
                <a:hueOff val="0"/>
                <a:satOff val="0"/>
                <a:lumOff val="0"/>
                <a:alphaOff val="-30000"/>
              </a:schemeClr>
            </a:effectRef>
            <a:fontRef idx="minor">
              <a:schemeClr val="lt1"/>
            </a:fontRef>
          </p:style>
          <p:txBody>
            <a:bodyPr spcFirstLastPara="0" vert="horz" wrap="square" lIns="113792" tIns="1498796" rIns="113792" bIns="863191"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1024" name="Rectangle 1023">
              <a:extLst>
                <a:ext uri="{FF2B5EF4-FFF2-40B4-BE49-F238E27FC236}">
                  <a16:creationId xmlns:a16="http://schemas.microsoft.com/office/drawing/2014/main" id="{D328DB94-885E-013B-556C-18B802360B68}"/>
                </a:ext>
              </a:extLst>
            </p:cNvPr>
            <p:cNvSpPr>
              <a:spLocks noChangeAspect="1"/>
            </p:cNvSpPr>
            <p:nvPr/>
          </p:nvSpPr>
          <p:spPr>
            <a:xfrm>
              <a:off x="4808215" y="3855954"/>
              <a:ext cx="1188000" cy="1188000"/>
            </a:xfrm>
            <a:prstGeom prst="rect">
              <a:avLst/>
            </a:prstGeom>
            <a:noFill/>
          </p:spPr>
          <p:txBody>
            <a:bodyPr wrap="none" lIns="91440" tIns="45720" rIns="91440" bIns="45720">
              <a:prstTxWarp prst="textArchUp">
                <a:avLst>
                  <a:gd name="adj" fmla="val 10076329"/>
                </a:avLst>
              </a:prstTxWarp>
              <a:spAutoFit/>
            </a:bodyPr>
            <a:lstStyle/>
            <a:p>
              <a:pPr algn="ctr"/>
              <a:endParaRPr lang="en-US" sz="1400" b="1" cap="none" spc="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1153B4D3-5845-152E-78D2-37D8CC442110}"/>
                </a:ext>
              </a:extLst>
            </p:cNvPr>
            <p:cNvGrpSpPr>
              <a:grpSpLocks noChangeAspect="1"/>
            </p:cNvGrpSpPr>
            <p:nvPr/>
          </p:nvGrpSpPr>
          <p:grpSpPr>
            <a:xfrm>
              <a:off x="4952215" y="3924459"/>
              <a:ext cx="900000" cy="900000"/>
              <a:chOff x="6755990" y="3407966"/>
              <a:chExt cx="1032359" cy="1032359"/>
            </a:xfrm>
          </p:grpSpPr>
          <p:sp>
            <p:nvSpPr>
              <p:cNvPr id="37" name="Oval 36">
                <a:extLst>
                  <a:ext uri="{FF2B5EF4-FFF2-40B4-BE49-F238E27FC236}">
                    <a16:creationId xmlns:a16="http://schemas.microsoft.com/office/drawing/2014/main" id="{D07E8BE0-E61B-5423-71EF-E3805A458CB8}"/>
                  </a:ext>
                </a:extLst>
              </p:cNvPr>
              <p:cNvSpPr/>
              <p:nvPr/>
            </p:nvSpPr>
            <p:spPr>
              <a:xfrm>
                <a:off x="6768174" y="3415428"/>
                <a:ext cx="1007995" cy="1008005"/>
              </a:xfrm>
              <a:prstGeom prst="ellipse">
                <a:avLst/>
              </a:prstGeom>
            </p:spPr>
            <p:style>
              <a:lnRef idx="2">
                <a:schemeClr val="lt1">
                  <a:hueOff val="0"/>
                  <a:satOff val="0"/>
                  <a:lumOff val="0"/>
                  <a:alphaOff val="0"/>
                </a:schemeClr>
              </a:lnRef>
              <a:fillRef idx="1">
                <a:schemeClr val="accent6">
                  <a:tint val="50000"/>
                  <a:alpha val="90000"/>
                  <a:hueOff val="21053"/>
                  <a:satOff val="-1860"/>
                  <a:lumOff val="9681"/>
                  <a:alphaOff val="-30000"/>
                </a:schemeClr>
              </a:fillRef>
              <a:effectRef idx="0">
                <a:schemeClr val="accent6">
                  <a:tint val="50000"/>
                  <a:alpha val="90000"/>
                  <a:hueOff val="21053"/>
                  <a:satOff val="-1860"/>
                  <a:lumOff val="9681"/>
                  <a:alphaOff val="-30000"/>
                </a:schemeClr>
              </a:effectRef>
              <a:fontRef idx="minor">
                <a:schemeClr val="lt1">
                  <a:hueOff val="0"/>
                  <a:satOff val="0"/>
                  <a:lumOff val="0"/>
                  <a:alphaOff val="0"/>
                </a:schemeClr>
              </a:fontRef>
            </p:style>
            <p:txBody>
              <a:bodyPr/>
              <a:lstStyle/>
              <a:p>
                <a:endParaRPr lang="en-ZA"/>
              </a:p>
            </p:txBody>
          </p:sp>
          <p:sp>
            <p:nvSpPr>
              <p:cNvPr id="18" name="Oval 17">
                <a:extLst>
                  <a:ext uri="{FF2B5EF4-FFF2-40B4-BE49-F238E27FC236}">
                    <a16:creationId xmlns:a16="http://schemas.microsoft.com/office/drawing/2014/main" id="{E64B74B9-931C-5DDF-FBC1-6AC34625A30A}"/>
                  </a:ext>
                </a:extLst>
              </p:cNvPr>
              <p:cNvSpPr/>
              <p:nvPr/>
            </p:nvSpPr>
            <p:spPr>
              <a:xfrm>
                <a:off x="6755990" y="3407966"/>
                <a:ext cx="1032359" cy="1032359"/>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28" name="TextBox 1027">
              <a:extLst>
                <a:ext uri="{FF2B5EF4-FFF2-40B4-BE49-F238E27FC236}">
                  <a16:creationId xmlns:a16="http://schemas.microsoft.com/office/drawing/2014/main" id="{D0840EAE-A501-20A7-0814-0531981DCB73}"/>
                </a:ext>
              </a:extLst>
            </p:cNvPr>
            <p:cNvSpPr txBox="1"/>
            <p:nvPr/>
          </p:nvSpPr>
          <p:spPr>
            <a:xfrm>
              <a:off x="4589977" y="4874786"/>
              <a:ext cx="1504136" cy="535531"/>
            </a:xfrm>
            <a:prstGeom prst="rect">
              <a:avLst/>
            </a:prstGeom>
            <a:noFill/>
          </p:spPr>
          <p:txBody>
            <a:bodyPr wrap="square" rtlCol="0">
              <a:spAutoFit/>
            </a:bodyPr>
            <a:lstStyle/>
            <a:p>
              <a:pPr algn="ctr">
                <a:lnSpc>
                  <a:spcPct val="90000"/>
                </a:lnSpc>
              </a:pPr>
              <a:r>
                <a:rPr lang="en-ZA" sz="1600">
                  <a:solidFill>
                    <a:schemeClr val="bg1"/>
                  </a:solidFill>
                  <a:latin typeface="Arial" panose="020B0604020202020204" pitchFamily="34" charset="0"/>
                  <a:cs typeface="Arial" panose="020B0604020202020204" pitchFamily="34" charset="0"/>
                </a:rPr>
                <a:t>Medication Distribution</a:t>
              </a:r>
            </a:p>
          </p:txBody>
        </p:sp>
      </p:grpSp>
      <p:sp>
        <p:nvSpPr>
          <p:cNvPr id="25" name="Rectangle: Rounded Corners 24">
            <a:extLst>
              <a:ext uri="{FF2B5EF4-FFF2-40B4-BE49-F238E27FC236}">
                <a16:creationId xmlns:a16="http://schemas.microsoft.com/office/drawing/2014/main" id="{B9CDA1F9-3E51-EA15-A6E7-4666B35BBC35}"/>
              </a:ext>
            </a:extLst>
          </p:cNvPr>
          <p:cNvSpPr/>
          <p:nvPr/>
        </p:nvSpPr>
        <p:spPr>
          <a:xfrm>
            <a:off x="272900" y="2006812"/>
            <a:ext cx="2639753" cy="720000"/>
          </a:xfrm>
          <a:prstGeom prst="roundRect">
            <a:avLst>
              <a:gd name="adj" fmla="val 50000"/>
            </a:avLst>
          </a:prstGeom>
          <a:solidFill>
            <a:srgbClr val="EB21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a:latin typeface="Arial" panose="020B0604020202020204" pitchFamily="34" charset="0"/>
                <a:cs typeface="Arial" panose="020B0604020202020204" pitchFamily="34" charset="0"/>
              </a:rPr>
              <a:t>Mother-Infant Pairs; until 12 - 18months </a:t>
            </a:r>
          </a:p>
        </p:txBody>
      </p:sp>
      <p:sp>
        <p:nvSpPr>
          <p:cNvPr id="39" name="Rectangle: Rounded Corners 38">
            <a:extLst>
              <a:ext uri="{FF2B5EF4-FFF2-40B4-BE49-F238E27FC236}">
                <a16:creationId xmlns:a16="http://schemas.microsoft.com/office/drawing/2014/main" id="{5E9A0CCF-2CE1-AD09-4AAE-63ECD1B9D8D2}"/>
              </a:ext>
            </a:extLst>
          </p:cNvPr>
          <p:cNvSpPr/>
          <p:nvPr/>
        </p:nvSpPr>
        <p:spPr>
          <a:xfrm>
            <a:off x="6371782" y="1429319"/>
            <a:ext cx="4450480" cy="490546"/>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sz="2400" b="1">
                <a:latin typeface="Arial" panose="020B0604020202020204" pitchFamily="34" charset="0"/>
                <a:cs typeface="Arial" panose="020B0604020202020204" pitchFamily="34" charset="0"/>
              </a:rPr>
              <a:t>Maternal Adherence Clubs </a:t>
            </a:r>
          </a:p>
        </p:txBody>
      </p:sp>
      <p:sp>
        <p:nvSpPr>
          <p:cNvPr id="40" name="Rectangle: Rounded Corners 39">
            <a:extLst>
              <a:ext uri="{FF2B5EF4-FFF2-40B4-BE49-F238E27FC236}">
                <a16:creationId xmlns:a16="http://schemas.microsoft.com/office/drawing/2014/main" id="{BABAC15E-18FA-D85D-16B4-680D349737D8}"/>
              </a:ext>
            </a:extLst>
          </p:cNvPr>
          <p:cNvSpPr/>
          <p:nvPr/>
        </p:nvSpPr>
        <p:spPr>
          <a:xfrm>
            <a:off x="7269226" y="2021256"/>
            <a:ext cx="3257432" cy="720000"/>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2000">
                <a:latin typeface="Arial" panose="020B0604020202020204" pitchFamily="34" charset="0"/>
                <a:cs typeface="Arial" panose="020B0604020202020204" pitchFamily="34" charset="0"/>
              </a:rPr>
              <a:t>Women eligible for RPCs</a:t>
            </a:r>
          </a:p>
          <a:p>
            <a:pPr algn="ctr"/>
            <a:r>
              <a:rPr lang="en-ZA" sz="2000" u="sng">
                <a:latin typeface="Arial" panose="020B0604020202020204" pitchFamily="34" charset="0"/>
                <a:cs typeface="Arial" panose="020B0604020202020204" pitchFamily="34" charset="0"/>
              </a:rPr>
              <a:t>&gt;</a:t>
            </a:r>
            <a:r>
              <a:rPr lang="en-ZA" sz="2000">
                <a:latin typeface="Arial" panose="020B0604020202020204" pitchFamily="34" charset="0"/>
                <a:cs typeface="Arial" panose="020B0604020202020204" pitchFamily="34" charset="0"/>
              </a:rPr>
              <a:t>12 months post birth</a:t>
            </a:r>
          </a:p>
        </p:txBody>
      </p:sp>
      <p:grpSp>
        <p:nvGrpSpPr>
          <p:cNvPr id="22" name="Group 21">
            <a:extLst>
              <a:ext uri="{FF2B5EF4-FFF2-40B4-BE49-F238E27FC236}">
                <a16:creationId xmlns:a16="http://schemas.microsoft.com/office/drawing/2014/main" id="{44EBE164-268F-1CD5-B78E-1CA187B65867}"/>
              </a:ext>
            </a:extLst>
          </p:cNvPr>
          <p:cNvGrpSpPr>
            <a:grpSpLocks noChangeAspect="1"/>
          </p:cNvGrpSpPr>
          <p:nvPr/>
        </p:nvGrpSpPr>
        <p:grpSpPr>
          <a:xfrm>
            <a:off x="10472861" y="1141290"/>
            <a:ext cx="1446239" cy="1440000"/>
            <a:chOff x="6748940" y="1426597"/>
            <a:chExt cx="556012" cy="553614"/>
          </a:xfrm>
        </p:grpSpPr>
        <p:sp>
          <p:nvSpPr>
            <p:cNvPr id="14" name="Oval 13">
              <a:extLst>
                <a:ext uri="{FF2B5EF4-FFF2-40B4-BE49-F238E27FC236}">
                  <a16:creationId xmlns:a16="http://schemas.microsoft.com/office/drawing/2014/main" id="{1E9E8907-8F33-4545-34A5-5072D2CE248F}"/>
                </a:ext>
              </a:extLst>
            </p:cNvPr>
            <p:cNvSpPr>
              <a:spLocks noChangeAspect="1"/>
            </p:cNvSpPr>
            <p:nvPr/>
          </p:nvSpPr>
          <p:spPr>
            <a:xfrm>
              <a:off x="6748940" y="1426597"/>
              <a:ext cx="556012" cy="553614"/>
            </a:xfrm>
            <a:prstGeom prst="ellipse">
              <a:avLst/>
            </a:prstGeom>
            <a:solidFill>
              <a:schemeClr val="bg1"/>
            </a:solidFill>
            <a:ln>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g</a:t>
              </a:r>
            </a:p>
          </p:txBody>
        </p:sp>
        <p:pic>
          <p:nvPicPr>
            <p:cNvPr id="20" name="Graphic 19">
              <a:extLst>
                <a:ext uri="{FF2B5EF4-FFF2-40B4-BE49-F238E27FC236}">
                  <a16:creationId xmlns:a16="http://schemas.microsoft.com/office/drawing/2014/main" id="{53E3D3E5-A2D5-05DF-EC29-1E8A83E1716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77068" y="1479965"/>
              <a:ext cx="276653" cy="448779"/>
            </a:xfrm>
            <a:prstGeom prst="rect">
              <a:avLst/>
            </a:prstGeom>
          </p:spPr>
        </p:pic>
      </p:grpSp>
      <p:sp>
        <p:nvSpPr>
          <p:cNvPr id="43" name="Arrow: Right 42">
            <a:extLst>
              <a:ext uri="{FF2B5EF4-FFF2-40B4-BE49-F238E27FC236}">
                <a16:creationId xmlns:a16="http://schemas.microsoft.com/office/drawing/2014/main" id="{76C1A89A-A83B-7FF4-3986-60959DA231A6}"/>
              </a:ext>
            </a:extLst>
          </p:cNvPr>
          <p:cNvSpPr/>
          <p:nvPr/>
        </p:nvSpPr>
        <p:spPr>
          <a:xfrm>
            <a:off x="4402766" y="1356498"/>
            <a:ext cx="2142725" cy="1377056"/>
          </a:xfrm>
          <a:prstGeom prst="rightArrow">
            <a:avLst>
              <a:gd name="adj1" fmla="val 65494"/>
              <a:gd name="adj2" fmla="val 50000"/>
            </a:avLst>
          </a:prstGeom>
          <a:gradFill>
            <a:gsLst>
              <a:gs pos="33000">
                <a:srgbClr val="FF0000"/>
              </a:gs>
              <a:gs pos="69000">
                <a:srgbClr val="106736"/>
              </a:gs>
            </a:gsLst>
            <a:lin ang="0" scaled="0"/>
          </a:gra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Arrow: Right 43">
            <a:extLst>
              <a:ext uri="{FF2B5EF4-FFF2-40B4-BE49-F238E27FC236}">
                <a16:creationId xmlns:a16="http://schemas.microsoft.com/office/drawing/2014/main" id="{F9C05937-9F3C-B4CD-A7E8-FFF572D97D03}"/>
              </a:ext>
            </a:extLst>
          </p:cNvPr>
          <p:cNvSpPr/>
          <p:nvPr/>
        </p:nvSpPr>
        <p:spPr>
          <a:xfrm>
            <a:off x="4356079" y="1415810"/>
            <a:ext cx="2142725" cy="1377056"/>
          </a:xfrm>
          <a:prstGeom prst="rightArrow">
            <a:avLst>
              <a:gd name="adj1" fmla="val 65494"/>
              <a:gd name="adj2" fmla="val 50000"/>
            </a:avLst>
          </a:prstGeom>
          <a:solidFill>
            <a:schemeClr val="bg1">
              <a:alpha val="74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5" name="TextBox 44">
            <a:extLst>
              <a:ext uri="{FF2B5EF4-FFF2-40B4-BE49-F238E27FC236}">
                <a16:creationId xmlns:a16="http://schemas.microsoft.com/office/drawing/2014/main" id="{90D652C7-C7C0-5CA6-D82B-DAE1D7D5583C}"/>
              </a:ext>
            </a:extLst>
          </p:cNvPr>
          <p:cNvSpPr txBox="1"/>
          <p:nvPr/>
        </p:nvSpPr>
        <p:spPr>
          <a:xfrm>
            <a:off x="5626398" y="2866853"/>
            <a:ext cx="6167184" cy="142603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ZA" sz="2000">
                <a:solidFill>
                  <a:schemeClr val="accent6">
                    <a:lumMod val="50000"/>
                  </a:schemeClr>
                </a:solidFill>
                <a:latin typeface="Arial" panose="020B0604020202020204" pitchFamily="34" charset="0"/>
                <a:cs typeface="Arial" panose="020B0604020202020204" pitchFamily="34" charset="0"/>
              </a:rPr>
              <a:t>Stable mothers in postnatal clubs can graduate to maternal adherence clubs</a:t>
            </a:r>
          </a:p>
          <a:p>
            <a:pPr marL="742950" lvl="1" indent="-285750">
              <a:spcBef>
                <a:spcPts val="200"/>
              </a:spcBef>
              <a:buFont typeface="Arial" panose="020B0604020202020204" pitchFamily="34" charset="0"/>
              <a:buChar char="•"/>
            </a:pPr>
            <a:r>
              <a:rPr lang="en-ZA" sz="2000">
                <a:solidFill>
                  <a:schemeClr val="accent6">
                    <a:lumMod val="50000"/>
                  </a:schemeClr>
                </a:solidFill>
                <a:latin typeface="Arial" panose="020B0604020202020204" pitchFamily="34" charset="0"/>
                <a:cs typeface="Arial" panose="020B0604020202020204" pitchFamily="34" charset="0"/>
              </a:rPr>
              <a:t>if they meet all the eligibility criteria for RPCs.</a:t>
            </a:r>
          </a:p>
          <a:p>
            <a:pPr marL="285750" indent="-285750">
              <a:spcBef>
                <a:spcPts val="600"/>
              </a:spcBef>
              <a:buFont typeface="Arial" panose="020B0604020202020204" pitchFamily="34" charset="0"/>
              <a:buChar char="•"/>
            </a:pPr>
            <a:r>
              <a:rPr lang="en-ZA" sz="2000">
                <a:solidFill>
                  <a:schemeClr val="accent6">
                    <a:lumMod val="50000"/>
                  </a:schemeClr>
                </a:solidFill>
                <a:latin typeface="Arial" panose="020B0604020202020204" pitchFamily="34" charset="0"/>
                <a:cs typeface="Arial" panose="020B0604020202020204" pitchFamily="34" charset="0"/>
              </a:rPr>
              <a:t>Toddlers return to clinic standard of care.</a:t>
            </a:r>
          </a:p>
        </p:txBody>
      </p:sp>
      <p:grpSp>
        <p:nvGrpSpPr>
          <p:cNvPr id="53" name="Group 52">
            <a:extLst>
              <a:ext uri="{FF2B5EF4-FFF2-40B4-BE49-F238E27FC236}">
                <a16:creationId xmlns:a16="http://schemas.microsoft.com/office/drawing/2014/main" id="{1A6248ED-E345-31BE-2B6D-4DDDB88989FE}"/>
              </a:ext>
            </a:extLst>
          </p:cNvPr>
          <p:cNvGrpSpPr/>
          <p:nvPr/>
        </p:nvGrpSpPr>
        <p:grpSpPr>
          <a:xfrm>
            <a:off x="5437465" y="4599812"/>
            <a:ext cx="1404000" cy="2218194"/>
            <a:chOff x="6165248" y="3760061"/>
            <a:chExt cx="1404000" cy="2218194"/>
          </a:xfrm>
        </p:grpSpPr>
        <p:sp>
          <p:nvSpPr>
            <p:cNvPr id="38" name="Freeform: Shape 37">
              <a:extLst>
                <a:ext uri="{FF2B5EF4-FFF2-40B4-BE49-F238E27FC236}">
                  <a16:creationId xmlns:a16="http://schemas.microsoft.com/office/drawing/2014/main" id="{929AA37A-348A-6B40-DF5E-7930263E1957}"/>
                </a:ext>
              </a:extLst>
            </p:cNvPr>
            <p:cNvSpPr/>
            <p:nvPr/>
          </p:nvSpPr>
          <p:spPr>
            <a:xfrm>
              <a:off x="6165248" y="3760061"/>
              <a:ext cx="1404000" cy="1944000"/>
            </a:xfrm>
            <a:custGeom>
              <a:avLst/>
              <a:gdLst>
                <a:gd name="connsiteX0" fmla="*/ 0 w 1800005"/>
                <a:gd name="connsiteY0" fmla="*/ 180001 h 3746991"/>
                <a:gd name="connsiteX1" fmla="*/ 180001 w 1800005"/>
                <a:gd name="connsiteY1" fmla="*/ 0 h 3746991"/>
                <a:gd name="connsiteX2" fmla="*/ 1620005 w 1800005"/>
                <a:gd name="connsiteY2" fmla="*/ 0 h 3746991"/>
                <a:gd name="connsiteX3" fmla="*/ 1800006 w 1800005"/>
                <a:gd name="connsiteY3" fmla="*/ 180001 h 3746991"/>
                <a:gd name="connsiteX4" fmla="*/ 1800005 w 1800005"/>
                <a:gd name="connsiteY4" fmla="*/ 3566991 h 3746991"/>
                <a:gd name="connsiteX5" fmla="*/ 1620004 w 1800005"/>
                <a:gd name="connsiteY5" fmla="*/ 3746992 h 3746991"/>
                <a:gd name="connsiteX6" fmla="*/ 180001 w 1800005"/>
                <a:gd name="connsiteY6" fmla="*/ 3746991 h 3746991"/>
                <a:gd name="connsiteX7" fmla="*/ 0 w 1800005"/>
                <a:gd name="connsiteY7" fmla="*/ 3566990 h 3746991"/>
                <a:gd name="connsiteX8" fmla="*/ 0 w 1800005"/>
                <a:gd name="connsiteY8" fmla="*/ 180001 h 374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5" h="3746991">
                  <a:moveTo>
                    <a:pt x="0" y="180001"/>
                  </a:moveTo>
                  <a:cubicBezTo>
                    <a:pt x="0" y="80589"/>
                    <a:pt x="80589" y="0"/>
                    <a:pt x="180001" y="0"/>
                  </a:cubicBezTo>
                  <a:lnTo>
                    <a:pt x="1620005" y="0"/>
                  </a:lnTo>
                  <a:cubicBezTo>
                    <a:pt x="1719417" y="0"/>
                    <a:pt x="1800006" y="80589"/>
                    <a:pt x="1800006" y="180001"/>
                  </a:cubicBezTo>
                  <a:cubicBezTo>
                    <a:pt x="1800006" y="1308998"/>
                    <a:pt x="1800005" y="2437994"/>
                    <a:pt x="1800005" y="3566991"/>
                  </a:cubicBezTo>
                  <a:cubicBezTo>
                    <a:pt x="1800005" y="3666403"/>
                    <a:pt x="1719416" y="3746992"/>
                    <a:pt x="1620004" y="3746992"/>
                  </a:cubicBezTo>
                  <a:lnTo>
                    <a:pt x="180001" y="3746991"/>
                  </a:lnTo>
                  <a:cubicBezTo>
                    <a:pt x="80589" y="3746991"/>
                    <a:pt x="0" y="3666402"/>
                    <a:pt x="0" y="3566990"/>
                  </a:cubicBezTo>
                  <a:lnTo>
                    <a:pt x="0" y="180001"/>
                  </a:lnTo>
                  <a:close/>
                </a:path>
              </a:pathLst>
            </a:custGeom>
            <a:solidFill>
              <a:srgbClr val="AD7C03"/>
            </a:solidFill>
          </p:spPr>
          <p:style>
            <a:lnRef idx="2">
              <a:schemeClr val="lt1">
                <a:hueOff val="0"/>
                <a:satOff val="0"/>
                <a:lumOff val="0"/>
                <a:alphaOff val="0"/>
              </a:schemeClr>
            </a:lnRef>
            <a:fillRef idx="1">
              <a:schemeClr val="accent6">
                <a:alpha val="90000"/>
                <a:hueOff val="0"/>
                <a:satOff val="0"/>
                <a:lumOff val="0"/>
                <a:alphaOff val="-40000"/>
              </a:schemeClr>
            </a:fillRef>
            <a:effectRef idx="0">
              <a:schemeClr val="accent6">
                <a:alpha val="90000"/>
                <a:hueOff val="0"/>
                <a:satOff val="0"/>
                <a:lumOff val="0"/>
                <a:alphaOff val="-40000"/>
              </a:schemeClr>
            </a:effectRef>
            <a:fontRef idx="minor">
              <a:schemeClr val="lt1"/>
            </a:fontRef>
          </p:style>
          <p:txBody>
            <a:bodyPr spcFirstLastPara="0" vert="horz" wrap="square" lIns="113792" tIns="1498796" rIns="113792" bIns="863191" numCol="1" spcCol="1270" anchor="ctr" anchorCtr="0">
              <a:noAutofit/>
            </a:bodyPr>
            <a:lstStyle/>
            <a:p>
              <a:pPr marL="0" lvl="0" indent="0" algn="ctr" defTabSz="711200">
                <a:lnSpc>
                  <a:spcPct val="90000"/>
                </a:lnSpc>
                <a:spcBef>
                  <a:spcPct val="0"/>
                </a:spcBef>
                <a:spcAft>
                  <a:spcPct val="35000"/>
                </a:spcAft>
                <a:buNone/>
              </a:pPr>
              <a:r>
                <a:rPr lang="en-ZA" sz="1600" kern="1200">
                  <a:latin typeface="Arial" panose="020B0604020202020204" pitchFamily="34" charset="0"/>
                  <a:cs typeface="Arial" panose="020B0604020202020204" pitchFamily="34" charset="0"/>
                </a:rPr>
                <a:t> </a:t>
              </a:r>
            </a:p>
          </p:txBody>
        </p:sp>
        <p:sp>
          <p:nvSpPr>
            <p:cNvPr id="1033" name="Content Placeholder 2">
              <a:extLst>
                <a:ext uri="{FF2B5EF4-FFF2-40B4-BE49-F238E27FC236}">
                  <a16:creationId xmlns:a16="http://schemas.microsoft.com/office/drawing/2014/main" id="{41318F4D-CAD6-4365-F199-C9158E054EDD}"/>
                </a:ext>
              </a:extLst>
            </p:cNvPr>
            <p:cNvSpPr txBox="1">
              <a:spLocks/>
            </p:cNvSpPr>
            <p:nvPr/>
          </p:nvSpPr>
          <p:spPr>
            <a:xfrm>
              <a:off x="6192109" y="4862255"/>
              <a:ext cx="1332000" cy="1116000"/>
            </a:xfrm>
            <a:prstGeom prst="rect">
              <a:avLst/>
            </a:prstGeom>
            <a:ln w="12700">
              <a:noFill/>
              <a:prstDash val="sysDash"/>
            </a:ln>
          </p:spPr>
          <p:txBody>
            <a:bodyPr lIns="72000" tIns="36000" rIns="72000" bIns="36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90000"/>
                </a:lnSpc>
                <a:spcBef>
                  <a:spcPts val="400"/>
                </a:spcBef>
                <a:buNone/>
              </a:pPr>
              <a:r>
                <a:rPr lang="en-GB" sz="1600">
                  <a:solidFill>
                    <a:schemeClr val="bg1"/>
                  </a:solidFill>
                </a:rPr>
                <a:t>Integrated Clinical Care</a:t>
              </a:r>
            </a:p>
          </p:txBody>
        </p:sp>
        <p:sp>
          <p:nvSpPr>
            <p:cNvPr id="41" name="Oval 40">
              <a:extLst>
                <a:ext uri="{FF2B5EF4-FFF2-40B4-BE49-F238E27FC236}">
                  <a16:creationId xmlns:a16="http://schemas.microsoft.com/office/drawing/2014/main" id="{7DE6D13F-2735-B940-C8EA-5B51E86F154F}"/>
                </a:ext>
              </a:extLst>
            </p:cNvPr>
            <p:cNvSpPr/>
            <p:nvPr/>
          </p:nvSpPr>
          <p:spPr>
            <a:xfrm>
              <a:off x="6418729" y="3929410"/>
              <a:ext cx="878760" cy="878768"/>
            </a:xfrm>
            <a:prstGeom prst="ellipse">
              <a:avLst/>
            </a:prstGeom>
          </p:spPr>
          <p:style>
            <a:lnRef idx="2">
              <a:schemeClr val="lt1">
                <a:hueOff val="0"/>
                <a:satOff val="0"/>
                <a:lumOff val="0"/>
                <a:alphaOff val="0"/>
              </a:schemeClr>
            </a:lnRef>
            <a:fillRef idx="1">
              <a:schemeClr val="accent6">
                <a:tint val="50000"/>
                <a:alpha val="90000"/>
                <a:hueOff val="28071"/>
                <a:satOff val="-2480"/>
                <a:lumOff val="12908"/>
                <a:alphaOff val="-40000"/>
              </a:schemeClr>
            </a:fillRef>
            <a:effectRef idx="0">
              <a:schemeClr val="accent6">
                <a:tint val="50000"/>
                <a:alpha val="90000"/>
                <a:hueOff val="28071"/>
                <a:satOff val="-2480"/>
                <a:lumOff val="12908"/>
                <a:alphaOff val="-40000"/>
              </a:schemeClr>
            </a:effectRef>
            <a:fontRef idx="minor">
              <a:schemeClr val="lt1">
                <a:hueOff val="0"/>
                <a:satOff val="0"/>
                <a:lumOff val="0"/>
                <a:alphaOff val="0"/>
              </a:schemeClr>
            </a:fontRef>
          </p:style>
          <p:txBody>
            <a:bodyPr/>
            <a:lstStyle/>
            <a:p>
              <a:endParaRPr lang="en-ZA"/>
            </a:p>
          </p:txBody>
        </p:sp>
        <p:sp>
          <p:nvSpPr>
            <p:cNvPr id="19" name="Oval 18">
              <a:extLst>
                <a:ext uri="{FF2B5EF4-FFF2-40B4-BE49-F238E27FC236}">
                  <a16:creationId xmlns:a16="http://schemas.microsoft.com/office/drawing/2014/main" id="{E62ABC7D-3F90-5E26-F9B4-82F620B7B067}"/>
                </a:ext>
              </a:extLst>
            </p:cNvPr>
            <p:cNvSpPr/>
            <p:nvPr/>
          </p:nvSpPr>
          <p:spPr>
            <a:xfrm>
              <a:off x="6417248" y="3912335"/>
              <a:ext cx="900000" cy="900000"/>
            </a:xfrm>
            <a:prstGeom prst="ellipse">
              <a:avLst/>
            </a:prstGeom>
            <a:solidFill>
              <a:schemeClr val="bg1"/>
            </a:solidFill>
            <a:ln>
              <a:solidFill>
                <a:srgbClr val="DE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6" name="Picture 35">
              <a:extLst>
                <a:ext uri="{FF2B5EF4-FFF2-40B4-BE49-F238E27FC236}">
                  <a16:creationId xmlns:a16="http://schemas.microsoft.com/office/drawing/2014/main" id="{7F4C73DB-91C3-6717-0BB7-617E42DFB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9461" y="4105371"/>
              <a:ext cx="137913" cy="488170"/>
            </a:xfrm>
            <a:prstGeom prst="rect">
              <a:avLst/>
            </a:prstGeom>
          </p:spPr>
        </p:pic>
        <p:pic>
          <p:nvPicPr>
            <p:cNvPr id="56" name="Graphic 55">
              <a:extLst>
                <a:ext uri="{FF2B5EF4-FFF2-40B4-BE49-F238E27FC236}">
                  <a16:creationId xmlns:a16="http://schemas.microsoft.com/office/drawing/2014/main" id="{A014F76C-4658-2739-CCD1-11F3BDA8184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727613" y="4490965"/>
              <a:ext cx="264697" cy="264697"/>
            </a:xfrm>
            <a:prstGeom prst="rect">
              <a:avLst/>
            </a:prstGeom>
          </p:spPr>
        </p:pic>
        <p:pic>
          <p:nvPicPr>
            <p:cNvPr id="1038" name="Picture 1037" descr="A green figure with black background&#10;&#10;AI-generated content may be incorrect.">
              <a:extLst>
                <a:ext uri="{FF2B5EF4-FFF2-40B4-BE49-F238E27FC236}">
                  <a16:creationId xmlns:a16="http://schemas.microsoft.com/office/drawing/2014/main" id="{1299A1E8-5146-C3EF-9583-38CB85780B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893" y="3916230"/>
              <a:ext cx="517827" cy="624006"/>
            </a:xfrm>
            <a:prstGeom prst="rect">
              <a:avLst/>
            </a:prstGeom>
          </p:spPr>
        </p:pic>
      </p:grpSp>
      <p:sp>
        <p:nvSpPr>
          <p:cNvPr id="58" name="TextBox 57">
            <a:extLst>
              <a:ext uri="{FF2B5EF4-FFF2-40B4-BE49-F238E27FC236}">
                <a16:creationId xmlns:a16="http://schemas.microsoft.com/office/drawing/2014/main" id="{30EAFF9E-AFB1-E294-140E-31564BA7C6AB}"/>
              </a:ext>
            </a:extLst>
          </p:cNvPr>
          <p:cNvSpPr txBox="1"/>
          <p:nvPr/>
        </p:nvSpPr>
        <p:spPr>
          <a:xfrm>
            <a:off x="4385376" y="1778335"/>
            <a:ext cx="1995237" cy="584775"/>
          </a:xfrm>
          <a:prstGeom prst="rect">
            <a:avLst/>
          </a:prstGeom>
          <a:noFill/>
        </p:spPr>
        <p:txBody>
          <a:bodyPr wrap="square" rtlCol="0">
            <a:spAutoFit/>
          </a:bodyPr>
          <a:lstStyle/>
          <a:p>
            <a:r>
              <a:rPr lang="en-ZA" sz="1600">
                <a:latin typeface="Arial" panose="020B0604020202020204" pitchFamily="34" charset="0"/>
                <a:cs typeface="Arial" panose="020B0604020202020204" pitchFamily="34" charset="0"/>
              </a:rPr>
              <a:t>Stable mothers 12 months post birth</a:t>
            </a:r>
          </a:p>
        </p:txBody>
      </p:sp>
      <p:sp>
        <p:nvSpPr>
          <p:cNvPr id="1037" name="TextBox 1036">
            <a:extLst>
              <a:ext uri="{FF2B5EF4-FFF2-40B4-BE49-F238E27FC236}">
                <a16:creationId xmlns:a16="http://schemas.microsoft.com/office/drawing/2014/main" id="{D3D77BBD-EDA5-D3BD-C898-2ECF4003CADF}"/>
              </a:ext>
            </a:extLst>
          </p:cNvPr>
          <p:cNvSpPr txBox="1"/>
          <p:nvPr/>
        </p:nvSpPr>
        <p:spPr>
          <a:xfrm>
            <a:off x="6909261" y="5854163"/>
            <a:ext cx="2565999" cy="338554"/>
          </a:xfrm>
          <a:prstGeom prst="rect">
            <a:avLst/>
          </a:prstGeom>
          <a:noFill/>
        </p:spPr>
        <p:txBody>
          <a:bodyPr wrap="square" rtlCol="0">
            <a:spAutoFit/>
          </a:bodyPr>
          <a:lstStyle/>
          <a:p>
            <a:pPr>
              <a:spcBef>
                <a:spcPts val="600"/>
              </a:spcBef>
            </a:pPr>
            <a:r>
              <a:rPr lang="en-ZA" sz="1600">
                <a:solidFill>
                  <a:srgbClr val="0079A4"/>
                </a:solidFill>
                <a:latin typeface="Arial" panose="020B0604020202020204" pitchFamily="34" charset="0"/>
                <a:cs typeface="Arial" panose="020B0604020202020204" pitchFamily="34" charset="0"/>
              </a:rPr>
              <a:t>Medication distribution</a:t>
            </a:r>
          </a:p>
        </p:txBody>
      </p:sp>
      <p:sp>
        <p:nvSpPr>
          <p:cNvPr id="1039" name="TextBox 1038">
            <a:extLst>
              <a:ext uri="{FF2B5EF4-FFF2-40B4-BE49-F238E27FC236}">
                <a16:creationId xmlns:a16="http://schemas.microsoft.com/office/drawing/2014/main" id="{FEFF4AB3-EC57-4A1D-A709-A15611DE421A}"/>
              </a:ext>
            </a:extLst>
          </p:cNvPr>
          <p:cNvSpPr txBox="1"/>
          <p:nvPr/>
        </p:nvSpPr>
        <p:spPr>
          <a:xfrm>
            <a:off x="6909262" y="4860136"/>
            <a:ext cx="2685251" cy="830997"/>
          </a:xfrm>
          <a:prstGeom prst="rect">
            <a:avLst/>
          </a:prstGeom>
          <a:noFill/>
        </p:spPr>
        <p:txBody>
          <a:bodyPr wrap="square" rtlCol="0">
            <a:spAutoFit/>
          </a:bodyPr>
          <a:lstStyle/>
          <a:p>
            <a:pPr>
              <a:spcBef>
                <a:spcPts val="600"/>
              </a:spcBef>
            </a:pPr>
            <a:r>
              <a:rPr lang="en-ZA" sz="1600">
                <a:solidFill>
                  <a:srgbClr val="D8670A"/>
                </a:solidFill>
                <a:latin typeface="Arial" panose="020B0604020202020204" pitchFamily="34" charset="0"/>
                <a:cs typeface="Arial" panose="020B0604020202020204" pitchFamily="34" charset="0"/>
              </a:rPr>
              <a:t>Health Literacy &amp; support</a:t>
            </a:r>
            <a:r>
              <a:rPr lang="en-ZA" sz="1600">
                <a:solidFill>
                  <a:srgbClr val="D4126A"/>
                </a:solidFill>
                <a:latin typeface="Arial" panose="020B0604020202020204" pitchFamily="34" charset="0"/>
                <a:cs typeface="Arial" panose="020B0604020202020204" pitchFamily="34" charset="0"/>
              </a:rPr>
              <a:t>, </a:t>
            </a:r>
            <a:br>
              <a:rPr lang="en-ZA" sz="1600">
                <a:solidFill>
                  <a:srgbClr val="D4126A"/>
                </a:solidFill>
                <a:latin typeface="Arial" panose="020B0604020202020204" pitchFamily="34" charset="0"/>
                <a:cs typeface="Arial" panose="020B0604020202020204" pitchFamily="34" charset="0"/>
              </a:rPr>
            </a:br>
            <a:r>
              <a:rPr lang="en-ZA" sz="1600">
                <a:solidFill>
                  <a:srgbClr val="D4126A"/>
                </a:solidFill>
                <a:latin typeface="Arial" panose="020B0604020202020204" pitchFamily="34" charset="0"/>
                <a:cs typeface="Arial" panose="020B0604020202020204" pitchFamily="34" charset="0"/>
              </a:rPr>
              <a:t>ECD discussion</a:t>
            </a:r>
            <a:br>
              <a:rPr lang="en-ZA" sz="1600">
                <a:solidFill>
                  <a:srgbClr val="D4126A"/>
                </a:solidFill>
                <a:latin typeface="Arial" panose="020B0604020202020204" pitchFamily="34" charset="0"/>
                <a:cs typeface="Arial" panose="020B0604020202020204" pitchFamily="34" charset="0"/>
              </a:rPr>
            </a:br>
            <a:r>
              <a:rPr lang="en-ZA" sz="1600">
                <a:solidFill>
                  <a:srgbClr val="1F8537"/>
                </a:solidFill>
                <a:latin typeface="Arial" panose="020B0604020202020204" pitchFamily="34" charset="0"/>
                <a:cs typeface="Arial" panose="020B0604020202020204" pitchFamily="34" charset="0"/>
              </a:rPr>
              <a:t>Screenings, health checks</a:t>
            </a:r>
          </a:p>
        </p:txBody>
      </p:sp>
      <p:grpSp>
        <p:nvGrpSpPr>
          <p:cNvPr id="1085" name="Group 1084">
            <a:extLst>
              <a:ext uri="{FF2B5EF4-FFF2-40B4-BE49-F238E27FC236}">
                <a16:creationId xmlns:a16="http://schemas.microsoft.com/office/drawing/2014/main" id="{E4D33935-CD0B-77D5-1879-062C7A0A1FCF}"/>
              </a:ext>
            </a:extLst>
          </p:cNvPr>
          <p:cNvGrpSpPr>
            <a:grpSpLocks noChangeAspect="1"/>
          </p:cNvGrpSpPr>
          <p:nvPr/>
        </p:nvGrpSpPr>
        <p:grpSpPr>
          <a:xfrm>
            <a:off x="4456776" y="4378385"/>
            <a:ext cx="900000" cy="894184"/>
            <a:chOff x="-397042" y="7462111"/>
            <a:chExt cx="3703061" cy="3679131"/>
          </a:xfrm>
        </p:grpSpPr>
        <p:pic>
          <p:nvPicPr>
            <p:cNvPr id="1082" name="Picture 1081">
              <a:extLst>
                <a:ext uri="{FF2B5EF4-FFF2-40B4-BE49-F238E27FC236}">
                  <a16:creationId xmlns:a16="http://schemas.microsoft.com/office/drawing/2014/main" id="{96D1E244-9D7F-2FEC-6D1C-436EBC40EA05}"/>
                </a:ext>
              </a:extLst>
            </p:cNvPr>
            <p:cNvPicPr>
              <a:picLocks noChangeAspect="1"/>
            </p:cNvPicPr>
            <p:nvPr/>
          </p:nvPicPr>
          <p:blipFill>
            <a:blip r:embed="rId12"/>
            <a:srcRect l="3350" t="11867" r="5828" b="6309"/>
            <a:stretch>
              <a:fillRect/>
            </a:stretch>
          </p:blipFill>
          <p:spPr>
            <a:xfrm>
              <a:off x="-397042" y="7462111"/>
              <a:ext cx="3703061" cy="3679131"/>
            </a:xfrm>
            <a:prstGeom prst="ellipse">
              <a:avLst/>
            </a:prstGeom>
          </p:spPr>
        </p:pic>
        <p:sp>
          <p:nvSpPr>
            <p:cNvPr id="1083" name="Rectangle 1082">
              <a:extLst>
                <a:ext uri="{FF2B5EF4-FFF2-40B4-BE49-F238E27FC236}">
                  <a16:creationId xmlns:a16="http://schemas.microsoft.com/office/drawing/2014/main" id="{A4C17642-7A67-9AC6-49DD-DBBC58AD53DE}"/>
                </a:ext>
              </a:extLst>
            </p:cNvPr>
            <p:cNvSpPr/>
            <p:nvPr/>
          </p:nvSpPr>
          <p:spPr>
            <a:xfrm>
              <a:off x="0" y="8445642"/>
              <a:ext cx="2867874" cy="17811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84" name="Picture 1083">
              <a:extLst>
                <a:ext uri="{FF2B5EF4-FFF2-40B4-BE49-F238E27FC236}">
                  <a16:creationId xmlns:a16="http://schemas.microsoft.com/office/drawing/2014/main" id="{E1204DB0-B80B-FB75-C508-472A60427359}"/>
                </a:ext>
              </a:extLst>
            </p:cNvPr>
            <p:cNvPicPr>
              <a:picLocks noChangeAspect="1"/>
            </p:cNvPicPr>
            <p:nvPr/>
          </p:nvPicPr>
          <p:blipFill>
            <a:blip r:embed="rId12"/>
            <a:srcRect l="17871" t="34017" r="59665" b="37147"/>
            <a:stretch>
              <a:fillRect/>
            </a:stretch>
          </p:blipFill>
          <p:spPr>
            <a:xfrm>
              <a:off x="661903" y="8068730"/>
              <a:ext cx="1524502" cy="2158111"/>
            </a:xfrm>
            <a:prstGeom prst="rect">
              <a:avLst/>
            </a:prstGeom>
          </p:spPr>
        </p:pic>
      </p:grpSp>
      <p:sp>
        <p:nvSpPr>
          <p:cNvPr id="1086" name="TextBox 1085">
            <a:extLst>
              <a:ext uri="{FF2B5EF4-FFF2-40B4-BE49-F238E27FC236}">
                <a16:creationId xmlns:a16="http://schemas.microsoft.com/office/drawing/2014/main" id="{A5E3433F-8D98-1E71-7982-041974AE164D}"/>
              </a:ext>
            </a:extLst>
          </p:cNvPr>
          <p:cNvSpPr txBox="1"/>
          <p:nvPr/>
        </p:nvSpPr>
        <p:spPr>
          <a:xfrm>
            <a:off x="9727195" y="4983247"/>
            <a:ext cx="2240793" cy="584775"/>
          </a:xfrm>
          <a:prstGeom prst="rect">
            <a:avLst/>
          </a:prstGeom>
          <a:noFill/>
        </p:spPr>
        <p:txBody>
          <a:bodyPr wrap="square" rtlCol="0">
            <a:spAutoFit/>
          </a:bodyPr>
          <a:lstStyle/>
          <a:p>
            <a:pPr>
              <a:spcBef>
                <a:spcPts val="600"/>
              </a:spcBef>
            </a:pPr>
            <a:r>
              <a:rPr lang="en-ZA" sz="1600">
                <a:latin typeface="Arial" panose="020B0604020202020204" pitchFamily="34" charset="0"/>
                <a:cs typeface="Arial" panose="020B0604020202020204" pitchFamily="34" charset="0"/>
              </a:rPr>
              <a:t>change to align to toddlers</a:t>
            </a:r>
          </a:p>
        </p:txBody>
      </p:sp>
      <p:sp>
        <p:nvSpPr>
          <p:cNvPr id="1091" name="TextBox 1090">
            <a:extLst>
              <a:ext uri="{FF2B5EF4-FFF2-40B4-BE49-F238E27FC236}">
                <a16:creationId xmlns:a16="http://schemas.microsoft.com/office/drawing/2014/main" id="{6E9075A4-96E9-7E6B-3CFA-BCF42B9E854C}"/>
              </a:ext>
            </a:extLst>
          </p:cNvPr>
          <p:cNvSpPr txBox="1"/>
          <p:nvPr/>
        </p:nvSpPr>
        <p:spPr>
          <a:xfrm>
            <a:off x="9727195" y="5731053"/>
            <a:ext cx="2240793" cy="584775"/>
          </a:xfrm>
          <a:prstGeom prst="rect">
            <a:avLst/>
          </a:prstGeom>
          <a:noFill/>
        </p:spPr>
        <p:txBody>
          <a:bodyPr wrap="square" rtlCol="0">
            <a:spAutoFit/>
          </a:bodyPr>
          <a:lstStyle/>
          <a:p>
            <a:pPr>
              <a:spcBef>
                <a:spcPts val="600"/>
              </a:spcBef>
            </a:pPr>
            <a:r>
              <a:rPr lang="en-ZA" sz="1600">
                <a:latin typeface="Arial" panose="020B0604020202020204" pitchFamily="34" charset="0"/>
                <a:cs typeface="Arial" panose="020B0604020202020204" pitchFamily="34" charset="0"/>
              </a:rPr>
              <a:t>change to align with RPCs principles</a:t>
            </a:r>
          </a:p>
        </p:txBody>
      </p:sp>
      <p:pic>
        <p:nvPicPr>
          <p:cNvPr id="6" name="Picture 5">
            <a:extLst>
              <a:ext uri="{FF2B5EF4-FFF2-40B4-BE49-F238E27FC236}">
                <a16:creationId xmlns:a16="http://schemas.microsoft.com/office/drawing/2014/main" id="{61344996-CD9C-59CF-CB11-89FEE3A2E9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38208" y="2641963"/>
            <a:ext cx="758954" cy="1213106"/>
          </a:xfrm>
          <a:prstGeom prst="rect">
            <a:avLst/>
          </a:prstGeom>
        </p:spPr>
      </p:pic>
    </p:spTree>
    <p:extLst>
      <p:ext uri="{BB962C8B-B14F-4D97-AF65-F5344CB8AC3E}">
        <p14:creationId xmlns:p14="http://schemas.microsoft.com/office/powerpoint/2010/main" val="3574904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5D46-FDED-0C7A-1180-0A63F7ADDE1E}"/>
              </a:ext>
            </a:extLst>
          </p:cNvPr>
          <p:cNvSpPr>
            <a:spLocks noGrp="1"/>
          </p:cNvSpPr>
          <p:nvPr>
            <p:ph type="title"/>
          </p:nvPr>
        </p:nvSpPr>
        <p:spPr/>
        <p:txBody>
          <a:bodyPr/>
          <a:lstStyle/>
          <a:p>
            <a:r>
              <a:rPr lang="en-ZA"/>
              <a:t>Over-50s Clubs</a:t>
            </a:r>
          </a:p>
        </p:txBody>
      </p:sp>
      <p:sp>
        <p:nvSpPr>
          <p:cNvPr id="4" name="Slide Number Placeholder 3">
            <a:extLst>
              <a:ext uri="{FF2B5EF4-FFF2-40B4-BE49-F238E27FC236}">
                <a16:creationId xmlns:a16="http://schemas.microsoft.com/office/drawing/2014/main" id="{7FE0E362-242C-6398-0666-1661BA323C25}"/>
              </a:ext>
            </a:extLst>
          </p:cNvPr>
          <p:cNvSpPr>
            <a:spLocks noGrp="1"/>
          </p:cNvSpPr>
          <p:nvPr>
            <p:ph type="sldNum" sz="quarter" idx="12"/>
          </p:nvPr>
        </p:nvSpPr>
        <p:spPr/>
        <p:txBody>
          <a:bodyPr/>
          <a:lstStyle/>
          <a:p>
            <a:fld id="{C7CC47C4-3C86-4469-BEE5-35560A3665EF}" type="slidenum">
              <a:rPr lang="en-ZA" altLang="en-US" smtClean="0"/>
              <a:pPr/>
              <a:t>47</a:t>
            </a:fld>
            <a:endParaRPr lang="en-ZA" altLang="en-US"/>
          </a:p>
        </p:txBody>
      </p:sp>
      <p:sp>
        <p:nvSpPr>
          <p:cNvPr id="7" name="Content Placeholder 2">
            <a:extLst>
              <a:ext uri="{FF2B5EF4-FFF2-40B4-BE49-F238E27FC236}">
                <a16:creationId xmlns:a16="http://schemas.microsoft.com/office/drawing/2014/main" id="{298399E5-9961-0F96-E8F9-2B08D223946D}"/>
              </a:ext>
            </a:extLst>
          </p:cNvPr>
          <p:cNvSpPr txBox="1">
            <a:spLocks/>
          </p:cNvSpPr>
          <p:nvPr/>
        </p:nvSpPr>
        <p:spPr>
          <a:xfrm>
            <a:off x="335556" y="1347798"/>
            <a:ext cx="4500000" cy="2304000"/>
          </a:xfrm>
          <a:prstGeom prst="rect">
            <a:avLst/>
          </a:prstGeom>
          <a:gradFill>
            <a:gsLst>
              <a:gs pos="0">
                <a:srgbClr val="F7EDDD"/>
              </a:gs>
              <a:gs pos="40000">
                <a:schemeClr val="bg1"/>
              </a:gs>
            </a:gsLst>
            <a:lin ang="16200000" scaled="0"/>
          </a:gradFill>
          <a:ln w="12700">
            <a:solidFill>
              <a:srgbClr val="C0992A"/>
            </a:solidFill>
            <a:prstDash val="sysDash"/>
          </a:ln>
        </p:spPr>
        <p:txBody>
          <a:bodyPr tIns="28800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90000"/>
              </a:lnSpc>
              <a:spcBef>
                <a:spcPts val="300"/>
              </a:spcBef>
              <a:buNone/>
            </a:pPr>
            <a:r>
              <a:rPr lang="en-GB" sz="1800">
                <a:solidFill>
                  <a:schemeClr val="tx1">
                    <a:lumMod val="75000"/>
                    <a:lumOff val="25000"/>
                  </a:schemeClr>
                </a:solidFill>
                <a:latin typeface="Arial" panose="020B0604020202020204" pitchFamily="34" charset="0"/>
                <a:cs typeface="Arial" panose="020B0604020202020204" pitchFamily="34" charset="0"/>
              </a:rPr>
              <a:t>High prevalence of chronic conditions</a:t>
            </a:r>
          </a:p>
          <a:p>
            <a:pPr marL="180000" lvl="1" indent="-180000">
              <a:lnSpc>
                <a:spcPct val="90000"/>
              </a:lnSpc>
              <a:spcBef>
                <a:spcPts val="300"/>
              </a:spcBef>
              <a:buFont typeface="Arial" panose="020B0604020202020204" pitchFamily="34" charset="0"/>
              <a:buChar char="•"/>
            </a:pPr>
            <a:endParaRPr lang="en-GB" sz="1800">
              <a:solidFill>
                <a:schemeClr val="tx1">
                  <a:lumMod val="75000"/>
                  <a:lumOff val="25000"/>
                </a:schemeClr>
              </a:solidFill>
              <a:latin typeface="Arial" panose="020B0604020202020204" pitchFamily="34" charset="0"/>
              <a:cs typeface="Arial" panose="020B0604020202020204" pitchFamily="34" charset="0"/>
            </a:endParaRPr>
          </a:p>
          <a:p>
            <a:pPr marL="180000" lvl="1" indent="-180000">
              <a:lnSpc>
                <a:spcPct val="90000"/>
              </a:lnSpc>
              <a:spcBef>
                <a:spcPts val="300"/>
              </a:spcBef>
              <a:buFont typeface="Arial" panose="020B0604020202020204" pitchFamily="34" charset="0"/>
              <a:buChar char="•"/>
            </a:pPr>
            <a:endParaRPr lang="en-GB" sz="1800">
              <a:solidFill>
                <a:schemeClr val="tx1">
                  <a:lumMod val="75000"/>
                  <a:lumOff val="25000"/>
                </a:schemeClr>
              </a:solidFill>
              <a:latin typeface="Arial" panose="020B0604020202020204" pitchFamily="34" charset="0"/>
              <a:cs typeface="Arial" panose="020B0604020202020204" pitchFamily="34" charset="0"/>
            </a:endParaRP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Comprehensive clinical assessment at rescripting visits highly recommended.</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Health information aimed at early detection of chronic conditions</a:t>
            </a:r>
            <a:r>
              <a:rPr lang="en-ZA" sz="1800">
                <a:solidFill>
                  <a:schemeClr val="tx1">
                    <a:lumMod val="75000"/>
                    <a:lumOff val="25000"/>
                  </a:schemeClr>
                </a:solidFill>
                <a:latin typeface="Arial" panose="020B0604020202020204" pitchFamily="34" charset="0"/>
                <a:cs typeface="Arial" panose="020B0604020202020204" pitchFamily="34" charset="0"/>
              </a:rPr>
              <a:t>.</a:t>
            </a:r>
            <a:endParaRPr lang="en-GB" sz="180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7A266833-748A-3711-030A-EF8273A1F6C1}"/>
              </a:ext>
            </a:extLst>
          </p:cNvPr>
          <p:cNvSpPr txBox="1">
            <a:spLocks/>
          </p:cNvSpPr>
          <p:nvPr/>
        </p:nvSpPr>
        <p:spPr>
          <a:xfrm>
            <a:off x="183156" y="1109036"/>
            <a:ext cx="4500000"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a:solidFill>
                  <a:schemeClr val="bg1"/>
                </a:solidFill>
              </a:rPr>
              <a:t>Key Priorities</a:t>
            </a:r>
          </a:p>
        </p:txBody>
      </p:sp>
      <p:sp>
        <p:nvSpPr>
          <p:cNvPr id="15" name="Arrow: Down 14">
            <a:extLst>
              <a:ext uri="{FF2B5EF4-FFF2-40B4-BE49-F238E27FC236}">
                <a16:creationId xmlns:a16="http://schemas.microsoft.com/office/drawing/2014/main" id="{9985829A-9AFB-871B-2132-E85620700807}"/>
              </a:ext>
            </a:extLst>
          </p:cNvPr>
          <p:cNvSpPr/>
          <p:nvPr/>
        </p:nvSpPr>
        <p:spPr>
          <a:xfrm>
            <a:off x="1652106" y="1934767"/>
            <a:ext cx="1866900" cy="468000"/>
          </a:xfrm>
          <a:prstGeom prst="downArrow">
            <a:avLst/>
          </a:prstGeom>
          <a:solidFill>
            <a:srgbClr val="C09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Content Placeholder 2">
            <a:extLst>
              <a:ext uri="{FF2B5EF4-FFF2-40B4-BE49-F238E27FC236}">
                <a16:creationId xmlns:a16="http://schemas.microsoft.com/office/drawing/2014/main" id="{AD844D6C-D01F-EDB9-DBF4-CFABA2D60C65}"/>
              </a:ext>
            </a:extLst>
          </p:cNvPr>
          <p:cNvSpPr txBox="1">
            <a:spLocks/>
          </p:cNvSpPr>
          <p:nvPr/>
        </p:nvSpPr>
        <p:spPr>
          <a:xfrm>
            <a:off x="5447979" y="1344299"/>
            <a:ext cx="6156000" cy="2304000"/>
          </a:xfrm>
          <a:prstGeom prst="rect">
            <a:avLst/>
          </a:prstGeom>
          <a:gradFill>
            <a:gsLst>
              <a:gs pos="0">
                <a:srgbClr val="F7EDDD"/>
              </a:gs>
              <a:gs pos="40000">
                <a:schemeClr val="bg1"/>
              </a:gs>
            </a:gsLst>
            <a:lin ang="16200000" scaled="0"/>
          </a:gradFill>
          <a:ln w="12700">
            <a:solidFill>
              <a:srgbClr val="C0992A"/>
            </a:solidFill>
            <a:prstDash val="sysDash"/>
          </a:ln>
        </p:spPr>
        <p:txBody>
          <a:bodyPr tIns="28800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Screening for cognitive impairment and frailty</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Chronic pain management options</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Review of polypharmacy and medicines optimisation</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Blood pressure (BP) monitoring</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Lipid profile monitoring</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Blood glucose monitoring</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Monitoring bone and joint health</a:t>
            </a:r>
          </a:p>
        </p:txBody>
      </p:sp>
      <p:sp>
        <p:nvSpPr>
          <p:cNvPr id="19" name="Content Placeholder 2">
            <a:extLst>
              <a:ext uri="{FF2B5EF4-FFF2-40B4-BE49-F238E27FC236}">
                <a16:creationId xmlns:a16="http://schemas.microsoft.com/office/drawing/2014/main" id="{CE7B753F-0336-F623-C16F-EE7E059829CD}"/>
              </a:ext>
            </a:extLst>
          </p:cNvPr>
          <p:cNvSpPr txBox="1">
            <a:spLocks/>
          </p:cNvSpPr>
          <p:nvPr/>
        </p:nvSpPr>
        <p:spPr>
          <a:xfrm>
            <a:off x="5295579" y="1105537"/>
            <a:ext cx="6156000"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a:solidFill>
                  <a:schemeClr val="bg1"/>
                </a:solidFill>
              </a:rPr>
              <a:t>Comprehensive approach to clinical assessment</a:t>
            </a:r>
          </a:p>
        </p:txBody>
      </p:sp>
      <p:sp>
        <p:nvSpPr>
          <p:cNvPr id="22" name="Content Placeholder 2">
            <a:extLst>
              <a:ext uri="{FF2B5EF4-FFF2-40B4-BE49-F238E27FC236}">
                <a16:creationId xmlns:a16="http://schemas.microsoft.com/office/drawing/2014/main" id="{0A602CDB-B483-FFD8-9012-F1B7EFF0BF47}"/>
              </a:ext>
            </a:extLst>
          </p:cNvPr>
          <p:cNvSpPr txBox="1">
            <a:spLocks/>
          </p:cNvSpPr>
          <p:nvPr/>
        </p:nvSpPr>
        <p:spPr>
          <a:xfrm>
            <a:off x="3376953" y="3915130"/>
            <a:ext cx="6156000" cy="2916000"/>
          </a:xfrm>
          <a:prstGeom prst="rect">
            <a:avLst/>
          </a:prstGeom>
          <a:gradFill>
            <a:gsLst>
              <a:gs pos="0">
                <a:srgbClr val="F7EDDD"/>
              </a:gs>
              <a:gs pos="40000">
                <a:schemeClr val="bg1"/>
              </a:gs>
            </a:gsLst>
            <a:lin ang="16200000" scaled="0"/>
          </a:gradFill>
          <a:ln w="12700">
            <a:solidFill>
              <a:srgbClr val="C0992A"/>
            </a:solidFill>
            <a:prstDash val="sysDash"/>
          </a:ln>
        </p:spPr>
        <p:txBody>
          <a:bodyPr tIns="28800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Symptoms of common illnesses to look out for</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Chronic condition monitoring and management</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Bone health</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Nutrition to manage weight and heart health</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Physical activity to maintain multi-system health.</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Mental stimulation</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Menopause / andropause</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Sleep quality</a:t>
            </a:r>
          </a:p>
          <a:p>
            <a:pPr marL="180000" lvl="1" indent="-180000">
              <a:lnSpc>
                <a:spcPct val="90000"/>
              </a:lnSpc>
              <a:spcBef>
                <a:spcPts val="300"/>
              </a:spcBef>
              <a:buFont typeface="Arial" panose="020B0604020202020204" pitchFamily="34" charset="0"/>
              <a:buChar char="•"/>
            </a:pPr>
            <a:r>
              <a:rPr lang="en-GB" sz="1800">
                <a:solidFill>
                  <a:schemeClr val="tx1">
                    <a:lumMod val="75000"/>
                    <a:lumOff val="25000"/>
                  </a:schemeClr>
                </a:solidFill>
                <a:latin typeface="Arial" panose="020B0604020202020204" pitchFamily="34" charset="0"/>
                <a:cs typeface="Arial" panose="020B0604020202020204" pitchFamily="34" charset="0"/>
              </a:rPr>
              <a:t>Impact of smoking and alcohol</a:t>
            </a:r>
          </a:p>
        </p:txBody>
      </p:sp>
      <p:sp>
        <p:nvSpPr>
          <p:cNvPr id="23" name="Content Placeholder 2">
            <a:extLst>
              <a:ext uri="{FF2B5EF4-FFF2-40B4-BE49-F238E27FC236}">
                <a16:creationId xmlns:a16="http://schemas.microsoft.com/office/drawing/2014/main" id="{C31DAE12-8420-174C-441E-126BA4B49709}"/>
              </a:ext>
            </a:extLst>
          </p:cNvPr>
          <p:cNvSpPr txBox="1">
            <a:spLocks/>
          </p:cNvSpPr>
          <p:nvPr/>
        </p:nvSpPr>
        <p:spPr>
          <a:xfrm>
            <a:off x="3224553" y="3676368"/>
            <a:ext cx="6156000" cy="468000"/>
          </a:xfrm>
          <a:prstGeom prst="rect">
            <a:avLst/>
          </a:prstGeom>
          <a:solidFill>
            <a:srgbClr val="C0992A"/>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a:solidFill>
                  <a:schemeClr val="bg1"/>
                </a:solidFill>
              </a:rPr>
              <a:t>Tailored health information on:</a:t>
            </a:r>
          </a:p>
        </p:txBody>
      </p:sp>
    </p:spTree>
    <p:extLst>
      <p:ext uri="{BB962C8B-B14F-4D97-AF65-F5344CB8AC3E}">
        <p14:creationId xmlns:p14="http://schemas.microsoft.com/office/powerpoint/2010/main" val="3399814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5F17C-24B4-D521-ACB0-86840F4109CE}"/>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92BBE3FD-8ACE-071B-82B7-53110FB72D8C}"/>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747E52F9-B7B3-BF24-D043-61067919EF09}"/>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F48CD270-D00A-DB50-3C9C-254AB85730CF}"/>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34645136-62EE-D42C-EB5A-98998536332E}"/>
              </a:ext>
            </a:extLst>
          </p:cNvPr>
          <p:cNvSpPr txBox="1">
            <a:spLocks/>
          </p:cNvSpPr>
          <p:nvPr/>
        </p:nvSpPr>
        <p:spPr>
          <a:xfrm>
            <a:off x="0" y="2727707"/>
            <a:ext cx="8184232" cy="1304363"/>
          </a:xfrm>
          <a:prstGeom prst="rect">
            <a:avLst/>
          </a:prstGeom>
          <a:solidFill>
            <a:srgbClr val="00660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3200" b="1" i="0" u="none" strike="noStrike" kern="1200" cap="all" spc="0" normalizeH="0" noProof="0">
                <a:ln>
                  <a:noFill/>
                </a:ln>
                <a:solidFill>
                  <a:sysClr val="window" lastClr="FFFFFF"/>
                </a:solidFill>
                <a:effectLst/>
                <a:uLnTx/>
                <a:uFillTx/>
                <a:latin typeface="Arial" panose="020B0604020202020204" pitchFamily="34" charset="0"/>
                <a:cs typeface="Arial" panose="020B0604020202020204" pitchFamily="34" charset="0"/>
              </a:rPr>
              <a:t>Module</a:t>
            </a:r>
            <a:r>
              <a:rPr kumimoji="0" lang="en-GB" sz="32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 2: </a:t>
            </a:r>
            <a:r>
              <a:rPr kumimoji="0" lang="en-GB" sz="3200" b="1" i="0" u="none" strike="noStrike" kern="1200" cap="all" spc="0" normalizeH="0" noProof="0">
                <a:ln>
                  <a:noFill/>
                </a:ln>
                <a:solidFill>
                  <a:sysClr val="window" lastClr="FFFFFF"/>
                </a:solidFill>
                <a:effectLst/>
                <a:uLnTx/>
                <a:uFillTx/>
                <a:latin typeface="Arial" panose="020B0604020202020204" pitchFamily="34" charset="0"/>
                <a:cs typeface="Arial" panose="020B0604020202020204" pitchFamily="34" charset="0"/>
              </a:rPr>
              <a:t>Adherence Club Procedures and Facilitation</a:t>
            </a:r>
            <a:endParaRPr kumimoji="0" lang="en-ZA" sz="3200" b="1" i="0" u="none" strike="noStrike" kern="1200" cap="all" spc="0" normalizeH="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E2E09CB-28FB-AD54-545D-19CE158F0BE7}"/>
              </a:ext>
            </a:extLst>
          </p:cNvPr>
          <p:cNvPicPr>
            <a:picLocks noChangeAspect="1"/>
          </p:cNvPicPr>
          <p:nvPr/>
        </p:nvPicPr>
        <p:blipFill>
          <a:blip r:embed="rId3"/>
          <a:srcRect l="302" r="4898" b="1492"/>
          <a:stretch>
            <a:fillRect/>
          </a:stretch>
        </p:blipFill>
        <p:spPr>
          <a:xfrm>
            <a:off x="8003176" y="1564475"/>
            <a:ext cx="3587932" cy="3576642"/>
          </a:xfrm>
          <a:prstGeom prst="ellipse">
            <a:avLst/>
          </a:prstGeom>
        </p:spPr>
      </p:pic>
      <p:pic>
        <p:nvPicPr>
          <p:cNvPr id="3" name="Picture 2" descr="A colorful squares with icons&#10;&#10;AI-generated content may be incorrect.">
            <a:extLst>
              <a:ext uri="{FF2B5EF4-FFF2-40B4-BE49-F238E27FC236}">
                <a16:creationId xmlns:a16="http://schemas.microsoft.com/office/drawing/2014/main" id="{9EF30178-6E36-99D9-C099-9F0C94D488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4372" y="593492"/>
            <a:ext cx="7279016" cy="2331452"/>
          </a:xfrm>
          <a:prstGeom prst="rect">
            <a:avLst/>
          </a:prstGeom>
        </p:spPr>
      </p:pic>
    </p:spTree>
    <p:extLst>
      <p:ext uri="{BB962C8B-B14F-4D97-AF65-F5344CB8AC3E}">
        <p14:creationId xmlns:p14="http://schemas.microsoft.com/office/powerpoint/2010/main" val="508113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90F0E-31FE-DECD-F0B3-D6BC3A7FD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0DB20-EF3A-7153-8FBB-F3451DA9AB5A}"/>
              </a:ext>
            </a:extLst>
          </p:cNvPr>
          <p:cNvSpPr>
            <a:spLocks noGrp="1"/>
          </p:cNvSpPr>
          <p:nvPr>
            <p:ph type="title"/>
          </p:nvPr>
        </p:nvSpPr>
        <p:spPr/>
        <p:txBody>
          <a:bodyPr/>
          <a:lstStyle/>
          <a:p>
            <a:pPr lvl="0" defTabSz="685800">
              <a:lnSpc>
                <a:spcPct val="90000"/>
              </a:lnSpc>
              <a:defRPr/>
            </a:pPr>
            <a:r>
              <a:rPr lang="en-ZA" b="1">
                <a:solidFill>
                  <a:sysClr val="window" lastClr="FFFFFF"/>
                </a:solidFill>
              </a:rPr>
              <a:t>Module 2: Contents</a:t>
            </a:r>
            <a:endParaRPr lang="en-ZA"/>
          </a:p>
        </p:txBody>
      </p:sp>
      <p:sp>
        <p:nvSpPr>
          <p:cNvPr id="3" name="Content Placeholder 2">
            <a:extLst>
              <a:ext uri="{FF2B5EF4-FFF2-40B4-BE49-F238E27FC236}">
                <a16:creationId xmlns:a16="http://schemas.microsoft.com/office/drawing/2014/main" id="{428FA660-39F6-A27F-6303-A77FF0707392}"/>
              </a:ext>
            </a:extLst>
          </p:cNvPr>
          <p:cNvSpPr>
            <a:spLocks noGrp="1"/>
          </p:cNvSpPr>
          <p:nvPr>
            <p:ph idx="1"/>
          </p:nvPr>
        </p:nvSpPr>
        <p:spPr>
          <a:xfrm>
            <a:off x="928048" y="2033514"/>
            <a:ext cx="10654352" cy="3073080"/>
          </a:xfrm>
        </p:spPr>
        <p:txBody>
          <a:bodyPr/>
          <a:lstStyle/>
          <a:p>
            <a:pPr marL="457200" indent="-457200">
              <a:spcBef>
                <a:spcPts val="1200"/>
              </a:spcBef>
              <a:buFont typeface="+mj-lt"/>
              <a:buAutoNum type="arabicPeriod"/>
            </a:pPr>
            <a:r>
              <a:rPr lang="en-GB" dirty="0"/>
              <a:t>Roles and Responsibilities for Adherence Clubs  </a:t>
            </a:r>
          </a:p>
          <a:p>
            <a:pPr marL="457200" indent="-457200">
              <a:spcBef>
                <a:spcPts val="1200"/>
              </a:spcBef>
              <a:buFont typeface="+mj-lt"/>
              <a:buAutoNum type="arabicPeriod"/>
            </a:pPr>
            <a:r>
              <a:rPr lang="en-GB" dirty="0"/>
              <a:t>RPCs Algorithm – Focus on Adherence Clubs</a:t>
            </a:r>
          </a:p>
          <a:p>
            <a:pPr marL="457200" indent="-457200">
              <a:spcBef>
                <a:spcPts val="1200"/>
              </a:spcBef>
              <a:buFont typeface="+mj-lt"/>
              <a:buAutoNum type="arabicPeriod"/>
            </a:pPr>
            <a:r>
              <a:rPr lang="en-GB" dirty="0"/>
              <a:t>Adherence Club Procedures &amp; Annual Visit Schedule</a:t>
            </a:r>
          </a:p>
          <a:p>
            <a:pPr marL="457200" indent="-457200">
              <a:spcBef>
                <a:spcPts val="1200"/>
              </a:spcBef>
              <a:buFont typeface="+mj-lt"/>
              <a:buAutoNum type="arabicPeriod"/>
            </a:pPr>
            <a:r>
              <a:rPr lang="en-GB" dirty="0"/>
              <a:t>Detailed Guidance: Before, During, After</a:t>
            </a:r>
          </a:p>
          <a:p>
            <a:pPr marL="457200" indent="-457200">
              <a:spcBef>
                <a:spcPts val="1200"/>
              </a:spcBef>
              <a:buFont typeface="+mj-lt"/>
              <a:buAutoNum type="arabicPeriod"/>
            </a:pPr>
            <a:r>
              <a:rPr lang="en-GB" dirty="0"/>
              <a:t>Tracing and Recall of AC patients</a:t>
            </a:r>
          </a:p>
          <a:p>
            <a:pPr marL="457200" indent="-457200">
              <a:spcBef>
                <a:spcPts val="1200"/>
              </a:spcBef>
              <a:buFont typeface="+mj-lt"/>
              <a:buAutoNum type="arabicPeriod"/>
            </a:pPr>
            <a:r>
              <a:rPr lang="en-GB" dirty="0"/>
              <a:t>Re-engagement and/or Deactivation from Clubs</a:t>
            </a:r>
          </a:p>
          <a:p>
            <a:pPr>
              <a:spcBef>
                <a:spcPts val="1200"/>
              </a:spcBef>
            </a:pPr>
            <a:endParaRPr lang="en-GB" dirty="0"/>
          </a:p>
          <a:p>
            <a:pPr>
              <a:spcBef>
                <a:spcPts val="1200"/>
              </a:spcBef>
            </a:pPr>
            <a:endParaRPr lang="en-ZA" dirty="0"/>
          </a:p>
        </p:txBody>
      </p:sp>
      <p:sp>
        <p:nvSpPr>
          <p:cNvPr id="4" name="Slide Number Placeholder 3">
            <a:extLst>
              <a:ext uri="{FF2B5EF4-FFF2-40B4-BE49-F238E27FC236}">
                <a16:creationId xmlns:a16="http://schemas.microsoft.com/office/drawing/2014/main" id="{C25CFD31-5AE1-4FF9-AA2A-3187C905F744}"/>
              </a:ext>
            </a:extLst>
          </p:cNvPr>
          <p:cNvSpPr>
            <a:spLocks noGrp="1"/>
          </p:cNvSpPr>
          <p:nvPr>
            <p:ph type="sldNum" sz="quarter" idx="12"/>
          </p:nvPr>
        </p:nvSpPr>
        <p:spPr/>
        <p:txBody>
          <a:bodyPr/>
          <a:lstStyle/>
          <a:p>
            <a:fld id="{C7CC47C4-3C86-4469-BEE5-35560A3665EF}" type="slidenum">
              <a:rPr lang="en-ZA" altLang="en-US" smtClean="0"/>
              <a:pPr/>
              <a:t>49</a:t>
            </a:fld>
            <a:endParaRPr lang="en-ZA" altLang="en-US"/>
          </a:p>
        </p:txBody>
      </p:sp>
      <p:sp>
        <p:nvSpPr>
          <p:cNvPr id="5" name="Content Placeholder 2">
            <a:extLst>
              <a:ext uri="{FF2B5EF4-FFF2-40B4-BE49-F238E27FC236}">
                <a16:creationId xmlns:a16="http://schemas.microsoft.com/office/drawing/2014/main" id="{F3FE06D4-BFE7-150F-E248-2C428B9EED6D}"/>
              </a:ext>
            </a:extLst>
          </p:cNvPr>
          <p:cNvSpPr txBox="1">
            <a:spLocks/>
          </p:cNvSpPr>
          <p:nvPr/>
        </p:nvSpPr>
        <p:spPr>
          <a:xfrm>
            <a:off x="473122" y="1478446"/>
            <a:ext cx="6896669" cy="432238"/>
          </a:xfrm>
          <a:prstGeom prst="roundRect">
            <a:avLst>
              <a:gd name="adj" fmla="val 50000"/>
            </a:avLst>
          </a:prstGeom>
          <a:solidFill>
            <a:srgbClr val="005D28"/>
          </a:solidFill>
        </p:spPr>
        <p:txBody>
          <a:bodyPr lIns="360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a:solidFill>
                  <a:schemeClr val="bg1"/>
                </a:solidFill>
              </a:rPr>
              <a:t>Adherence Club Procedures and Facilitation</a:t>
            </a:r>
            <a:endParaRPr lang="en-ZA">
              <a:solidFill>
                <a:schemeClr val="bg1"/>
              </a:solidFill>
            </a:endParaRPr>
          </a:p>
        </p:txBody>
      </p:sp>
      <p:grpSp>
        <p:nvGrpSpPr>
          <p:cNvPr id="9" name="Group 8">
            <a:extLst>
              <a:ext uri="{FF2B5EF4-FFF2-40B4-BE49-F238E27FC236}">
                <a16:creationId xmlns:a16="http://schemas.microsoft.com/office/drawing/2014/main" id="{7F40C749-FEC2-179A-6CE6-39373B310535}"/>
              </a:ext>
            </a:extLst>
          </p:cNvPr>
          <p:cNvGrpSpPr>
            <a:grpSpLocks noChangeAspect="1"/>
          </p:cNvGrpSpPr>
          <p:nvPr/>
        </p:nvGrpSpPr>
        <p:grpSpPr>
          <a:xfrm>
            <a:off x="9203662" y="2438953"/>
            <a:ext cx="2152566" cy="2262202"/>
            <a:chOff x="2606328" y="3261735"/>
            <a:chExt cx="685769" cy="720697"/>
          </a:xfrm>
        </p:grpSpPr>
        <p:pic>
          <p:nvPicPr>
            <p:cNvPr id="6" name="Picture 5">
              <a:extLst>
                <a:ext uri="{FF2B5EF4-FFF2-40B4-BE49-F238E27FC236}">
                  <a16:creationId xmlns:a16="http://schemas.microsoft.com/office/drawing/2014/main" id="{22D6A523-875A-EA5A-6571-EB8DDC1AD7A9}"/>
                </a:ext>
              </a:extLst>
            </p:cNvPr>
            <p:cNvPicPr>
              <a:picLocks noChangeAspect="1"/>
            </p:cNvPicPr>
            <p:nvPr/>
          </p:nvPicPr>
          <p:blipFill>
            <a:blip r:embed="rId2"/>
            <a:stretch>
              <a:fillRect/>
            </a:stretch>
          </p:blipFill>
          <p:spPr>
            <a:xfrm>
              <a:off x="2610950" y="3261735"/>
              <a:ext cx="681147" cy="334530"/>
            </a:xfrm>
            <a:prstGeom prst="rect">
              <a:avLst/>
            </a:prstGeom>
          </p:spPr>
        </p:pic>
        <p:pic>
          <p:nvPicPr>
            <p:cNvPr id="8" name="Picture 7">
              <a:extLst>
                <a:ext uri="{FF2B5EF4-FFF2-40B4-BE49-F238E27FC236}">
                  <a16:creationId xmlns:a16="http://schemas.microsoft.com/office/drawing/2014/main" id="{78F8A9CF-9ADF-2E97-DFEA-E2D57CE274FD}"/>
                </a:ext>
              </a:extLst>
            </p:cNvPr>
            <p:cNvPicPr>
              <a:picLocks noChangeAspect="1"/>
            </p:cNvPicPr>
            <p:nvPr/>
          </p:nvPicPr>
          <p:blipFill>
            <a:blip r:embed="rId3"/>
            <a:stretch>
              <a:fillRect/>
            </a:stretch>
          </p:blipFill>
          <p:spPr>
            <a:xfrm>
              <a:off x="2606328" y="3647546"/>
              <a:ext cx="685769" cy="334886"/>
            </a:xfrm>
            <a:prstGeom prst="rect">
              <a:avLst/>
            </a:prstGeom>
          </p:spPr>
        </p:pic>
      </p:grpSp>
    </p:spTree>
    <p:extLst>
      <p:ext uri="{BB962C8B-B14F-4D97-AF65-F5344CB8AC3E}">
        <p14:creationId xmlns:p14="http://schemas.microsoft.com/office/powerpoint/2010/main" val="1462750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ABB2-DC10-9E85-D7F2-BD7D08C80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33DCD-4EFF-C709-204B-268A6F4C58A7}"/>
              </a:ext>
            </a:extLst>
          </p:cNvPr>
          <p:cNvSpPr>
            <a:spLocks noGrp="1"/>
          </p:cNvSpPr>
          <p:nvPr>
            <p:ph type="title"/>
          </p:nvPr>
        </p:nvSpPr>
        <p:spPr/>
        <p:txBody>
          <a:bodyPr/>
          <a:lstStyle/>
          <a:p>
            <a:r>
              <a:rPr lang="en-ZA" sz="3200"/>
              <a:t>Background</a:t>
            </a:r>
          </a:p>
        </p:txBody>
      </p:sp>
      <p:sp>
        <p:nvSpPr>
          <p:cNvPr id="3" name="Content Placeholder 2">
            <a:extLst>
              <a:ext uri="{FF2B5EF4-FFF2-40B4-BE49-F238E27FC236}">
                <a16:creationId xmlns:a16="http://schemas.microsoft.com/office/drawing/2014/main" id="{34D94838-2305-4B75-D7B2-E6764E2257DF}"/>
              </a:ext>
            </a:extLst>
          </p:cNvPr>
          <p:cNvSpPr>
            <a:spLocks noGrp="1"/>
          </p:cNvSpPr>
          <p:nvPr>
            <p:ph idx="1"/>
          </p:nvPr>
        </p:nvSpPr>
        <p:spPr>
          <a:xfrm>
            <a:off x="609600" y="1600204"/>
            <a:ext cx="10972800" cy="1570309"/>
          </a:xfrm>
        </p:spPr>
        <p:txBody>
          <a:bodyPr/>
          <a:lstStyle/>
          <a:p>
            <a:r>
              <a:rPr lang="en-GB"/>
              <a:t>Adherence to treatment for HIV, TB and NCDs is a key priority in healthcare</a:t>
            </a:r>
          </a:p>
          <a:p>
            <a:pPr lvl="1">
              <a:buFont typeface="Wingdings" panose="05000000000000000000" pitchFamily="2" charset="2"/>
              <a:buChar char="Ø"/>
            </a:pPr>
            <a:r>
              <a:rPr lang="en-GB"/>
              <a:t>to manage chronic conditions</a:t>
            </a:r>
          </a:p>
          <a:p>
            <a:pPr lvl="1">
              <a:buFont typeface="Wingdings" panose="05000000000000000000" pitchFamily="2" charset="2"/>
              <a:buChar char="Ø"/>
            </a:pPr>
            <a:r>
              <a:rPr lang="en-GB"/>
              <a:t>to prevent further disability</a:t>
            </a:r>
          </a:p>
          <a:p>
            <a:pPr lvl="1">
              <a:buFont typeface="Wingdings" panose="05000000000000000000" pitchFamily="2" charset="2"/>
              <a:buChar char="Ø"/>
            </a:pPr>
            <a:r>
              <a:rPr lang="en-GB"/>
              <a:t>improve health outcomes and quality of life for patients</a:t>
            </a:r>
          </a:p>
        </p:txBody>
      </p:sp>
      <p:sp>
        <p:nvSpPr>
          <p:cNvPr id="4" name="Slide Number Placeholder 3">
            <a:extLst>
              <a:ext uri="{FF2B5EF4-FFF2-40B4-BE49-F238E27FC236}">
                <a16:creationId xmlns:a16="http://schemas.microsoft.com/office/drawing/2014/main" id="{78C0DBBB-5E6C-2B5D-B3BB-1B66E5B6851F}"/>
              </a:ext>
            </a:extLst>
          </p:cNvPr>
          <p:cNvSpPr>
            <a:spLocks noGrp="1"/>
          </p:cNvSpPr>
          <p:nvPr>
            <p:ph type="sldNum" sz="quarter" idx="12"/>
          </p:nvPr>
        </p:nvSpPr>
        <p:spPr/>
        <p:txBody>
          <a:bodyPr/>
          <a:lstStyle/>
          <a:p>
            <a:fld id="{C7CC47C4-3C86-4469-BEE5-35560A3665EF}" type="slidenum">
              <a:rPr lang="en-ZA" altLang="en-US" smtClean="0"/>
              <a:pPr/>
              <a:t>5</a:t>
            </a:fld>
            <a:endParaRPr lang="en-ZA" altLang="en-US"/>
          </a:p>
        </p:txBody>
      </p:sp>
      <p:sp>
        <p:nvSpPr>
          <p:cNvPr id="7" name="Arrow: Striped Right 6">
            <a:extLst>
              <a:ext uri="{FF2B5EF4-FFF2-40B4-BE49-F238E27FC236}">
                <a16:creationId xmlns:a16="http://schemas.microsoft.com/office/drawing/2014/main" id="{55C7AC07-917F-15F3-849C-B1C86E82249D}"/>
              </a:ext>
            </a:extLst>
          </p:cNvPr>
          <p:cNvSpPr/>
          <p:nvPr/>
        </p:nvSpPr>
        <p:spPr>
          <a:xfrm>
            <a:off x="6932032" y="2052232"/>
            <a:ext cx="2281644" cy="629194"/>
          </a:xfrm>
          <a:prstGeom prst="stripedRightArrow">
            <a:avLst/>
          </a:prstGeom>
          <a:solidFill>
            <a:srgbClr val="1065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Content Placeholder 2">
            <a:extLst>
              <a:ext uri="{FF2B5EF4-FFF2-40B4-BE49-F238E27FC236}">
                <a16:creationId xmlns:a16="http://schemas.microsoft.com/office/drawing/2014/main" id="{BF7B1E3D-D187-7EB5-A2EF-0E2DC7605F40}"/>
              </a:ext>
            </a:extLst>
          </p:cNvPr>
          <p:cNvSpPr txBox="1">
            <a:spLocks/>
          </p:cNvSpPr>
          <p:nvPr/>
        </p:nvSpPr>
        <p:spPr>
          <a:xfrm>
            <a:off x="9222389" y="1948860"/>
            <a:ext cx="2281644" cy="864000"/>
          </a:xfrm>
          <a:prstGeom prst="rect">
            <a:avLst/>
          </a:prstGeom>
          <a:solidFill>
            <a:srgbClr val="106536"/>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GB">
                <a:solidFill>
                  <a:schemeClr val="bg1"/>
                </a:solidFill>
              </a:rPr>
              <a:t>Longer and healthier life for all</a:t>
            </a:r>
            <a:endParaRPr lang="en-ZA">
              <a:solidFill>
                <a:schemeClr val="bg1"/>
              </a:solidFill>
            </a:endParaRPr>
          </a:p>
        </p:txBody>
      </p:sp>
      <p:sp>
        <p:nvSpPr>
          <p:cNvPr id="9" name="Content Placeholder 2">
            <a:extLst>
              <a:ext uri="{FF2B5EF4-FFF2-40B4-BE49-F238E27FC236}">
                <a16:creationId xmlns:a16="http://schemas.microsoft.com/office/drawing/2014/main" id="{5ABA0C3A-3805-80F0-123B-51E24F6A3242}"/>
              </a:ext>
            </a:extLst>
          </p:cNvPr>
          <p:cNvSpPr txBox="1">
            <a:spLocks/>
          </p:cNvSpPr>
          <p:nvPr/>
        </p:nvSpPr>
        <p:spPr>
          <a:xfrm>
            <a:off x="609600" y="3280368"/>
            <a:ext cx="6305006" cy="122666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GB"/>
              <a:t>SA has over 12 million people being treated for chronic diseases and/or living with HIV:</a:t>
            </a:r>
          </a:p>
          <a:p>
            <a:pPr lvl="1">
              <a:buFont typeface="Wingdings" panose="05000000000000000000" pitchFamily="2" charset="2"/>
              <a:buChar char="Ø"/>
            </a:pPr>
            <a:r>
              <a:rPr lang="en-GB"/>
              <a:t>Diabetes, hypertension and cerebrovascular disease now all surpass HIV and TB as causes of death </a:t>
            </a:r>
          </a:p>
          <a:p>
            <a:pPr>
              <a:spcBef>
                <a:spcPts val="1200"/>
              </a:spcBef>
            </a:pPr>
            <a:r>
              <a:rPr lang="en-GB"/>
              <a:t>SA: largest number of PLHIV in the world, </a:t>
            </a:r>
            <a:br>
              <a:rPr lang="en-GB"/>
            </a:br>
            <a:r>
              <a:rPr lang="en-GB"/>
              <a:t>largest ART programme in the world.</a:t>
            </a:r>
            <a:br>
              <a:rPr lang="en-GB"/>
            </a:br>
            <a:r>
              <a:rPr lang="en-GB"/>
              <a:t>Only 76% of PLHIV are on ART.</a:t>
            </a:r>
          </a:p>
        </p:txBody>
      </p:sp>
      <p:sp>
        <p:nvSpPr>
          <p:cNvPr id="10" name="Arrow: Striped Right 9">
            <a:extLst>
              <a:ext uri="{FF2B5EF4-FFF2-40B4-BE49-F238E27FC236}">
                <a16:creationId xmlns:a16="http://schemas.microsoft.com/office/drawing/2014/main" id="{3D4B370B-6F68-F7F1-E9D7-D54E3D464FCB}"/>
              </a:ext>
            </a:extLst>
          </p:cNvPr>
          <p:cNvSpPr/>
          <p:nvPr/>
        </p:nvSpPr>
        <p:spPr>
          <a:xfrm flipH="1">
            <a:off x="6844945" y="3877833"/>
            <a:ext cx="870866" cy="629194"/>
          </a:xfrm>
          <a:prstGeom prst="stripedRightArrow">
            <a:avLst/>
          </a:prstGeom>
          <a:solidFill>
            <a:srgbClr val="C68D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Content Placeholder 2">
            <a:extLst>
              <a:ext uri="{FF2B5EF4-FFF2-40B4-BE49-F238E27FC236}">
                <a16:creationId xmlns:a16="http://schemas.microsoft.com/office/drawing/2014/main" id="{6B77E14A-0266-4370-C7B3-B06B115A2FB5}"/>
              </a:ext>
            </a:extLst>
          </p:cNvPr>
          <p:cNvSpPr txBox="1">
            <a:spLocks/>
          </p:cNvSpPr>
          <p:nvPr/>
        </p:nvSpPr>
        <p:spPr>
          <a:xfrm>
            <a:off x="7741938" y="3774461"/>
            <a:ext cx="3779520" cy="864000"/>
          </a:xfrm>
          <a:prstGeom prst="rect">
            <a:avLst/>
          </a:prstGeom>
          <a:solidFill>
            <a:srgbClr val="C68D2C"/>
          </a:solidFill>
        </p:spPr>
        <p:txBody>
          <a:bodyPr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GB">
                <a:solidFill>
                  <a:schemeClr val="bg1"/>
                </a:solidFill>
              </a:rPr>
              <a:t>Lifestyle factors, lack of awareness, undiagnosed and uncontrolled conditions</a:t>
            </a:r>
            <a:endParaRPr lang="en-ZA">
              <a:solidFill>
                <a:schemeClr val="bg1"/>
              </a:solidFill>
            </a:endParaRPr>
          </a:p>
        </p:txBody>
      </p:sp>
      <p:sp>
        <p:nvSpPr>
          <p:cNvPr id="35" name="TextBox 34">
            <a:extLst>
              <a:ext uri="{FF2B5EF4-FFF2-40B4-BE49-F238E27FC236}">
                <a16:creationId xmlns:a16="http://schemas.microsoft.com/office/drawing/2014/main" id="{9D6B3BCA-41A9-CB90-5A8F-B9F80F113222}"/>
              </a:ext>
            </a:extLst>
          </p:cNvPr>
          <p:cNvSpPr txBox="1"/>
          <p:nvPr/>
        </p:nvSpPr>
        <p:spPr>
          <a:xfrm>
            <a:off x="13167360" y="681644"/>
            <a:ext cx="184731" cy="369332"/>
          </a:xfrm>
          <a:prstGeom prst="rect">
            <a:avLst/>
          </a:prstGeom>
          <a:noFill/>
        </p:spPr>
        <p:txBody>
          <a:bodyPr wrap="none" rtlCol="0">
            <a:spAutoFit/>
          </a:bodyPr>
          <a:lstStyle/>
          <a:p>
            <a:endParaRPr lang="en-ZA"/>
          </a:p>
        </p:txBody>
      </p:sp>
      <p:sp>
        <p:nvSpPr>
          <p:cNvPr id="36" name="TextBox 35">
            <a:extLst>
              <a:ext uri="{FF2B5EF4-FFF2-40B4-BE49-F238E27FC236}">
                <a16:creationId xmlns:a16="http://schemas.microsoft.com/office/drawing/2014/main" id="{2BCFC17C-F15E-4203-013D-2CBF9001C0A7}"/>
              </a:ext>
            </a:extLst>
          </p:cNvPr>
          <p:cNvSpPr txBox="1"/>
          <p:nvPr/>
        </p:nvSpPr>
        <p:spPr>
          <a:xfrm>
            <a:off x="14214962" y="4115731"/>
            <a:ext cx="1810324" cy="1200329"/>
          </a:xfrm>
          <a:prstGeom prst="rect">
            <a:avLst/>
          </a:prstGeom>
          <a:noFill/>
        </p:spPr>
        <p:txBody>
          <a:bodyPr wrap="square" rtlCol="0">
            <a:spAutoFit/>
          </a:bodyPr>
          <a:lstStyle/>
          <a:p>
            <a:pPr algn="r"/>
            <a:r>
              <a:rPr lang="en-ZA">
                <a:solidFill>
                  <a:schemeClr val="bg1">
                    <a:lumMod val="95000"/>
                  </a:schemeClr>
                </a:solidFill>
                <a:latin typeface="Arial" panose="020B0604020202020204" pitchFamily="34" charset="0"/>
                <a:cs typeface="Arial" panose="020B0604020202020204" pitchFamily="34" charset="0"/>
              </a:rPr>
              <a:t>Eligible for Adherence Clubs and other RPCs</a:t>
            </a:r>
          </a:p>
        </p:txBody>
      </p:sp>
    </p:spTree>
    <p:extLst>
      <p:ext uri="{BB962C8B-B14F-4D97-AF65-F5344CB8AC3E}">
        <p14:creationId xmlns:p14="http://schemas.microsoft.com/office/powerpoint/2010/main" val="204995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FA23-F561-4135-53B7-AB39D71C4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3CFA4-F841-7615-7F3B-0282290B92AA}"/>
              </a:ext>
            </a:extLst>
          </p:cNvPr>
          <p:cNvSpPr>
            <a:spLocks noGrp="1"/>
          </p:cNvSpPr>
          <p:nvPr>
            <p:ph type="title"/>
          </p:nvPr>
        </p:nvSpPr>
        <p:spPr>
          <a:xfrm>
            <a:off x="609600" y="207963"/>
            <a:ext cx="10972800" cy="648000"/>
          </a:xfrm>
        </p:spPr>
        <p:txBody>
          <a:bodyPr/>
          <a:lstStyle/>
          <a:p>
            <a:r>
              <a:rPr lang="en-ZA"/>
              <a:t>Module 2: Learning Objectives</a:t>
            </a:r>
          </a:p>
        </p:txBody>
      </p:sp>
      <p:sp>
        <p:nvSpPr>
          <p:cNvPr id="3" name="Content Placeholder 2">
            <a:extLst>
              <a:ext uri="{FF2B5EF4-FFF2-40B4-BE49-F238E27FC236}">
                <a16:creationId xmlns:a16="http://schemas.microsoft.com/office/drawing/2014/main" id="{837417FC-6CD5-223C-A208-777D06716F8C}"/>
              </a:ext>
            </a:extLst>
          </p:cNvPr>
          <p:cNvSpPr>
            <a:spLocks noGrp="1"/>
          </p:cNvSpPr>
          <p:nvPr>
            <p:ph idx="1"/>
          </p:nvPr>
        </p:nvSpPr>
        <p:spPr>
          <a:xfrm>
            <a:off x="2393410" y="1825872"/>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108000" rIns="108000" bIns="72000" anchor="ctr"/>
          <a:lstStyle/>
          <a:p>
            <a:pPr>
              <a:spcBef>
                <a:spcPts val="1200"/>
              </a:spcBef>
            </a:pPr>
            <a:r>
              <a:rPr lang="en-GB">
                <a:solidFill>
                  <a:srgbClr val="005D28"/>
                </a:solidFill>
              </a:rPr>
              <a:t>To understand the roles and responsibilities before, during and after adherence clubs.</a:t>
            </a:r>
            <a:endParaRPr lang="en-ZA">
              <a:solidFill>
                <a:srgbClr val="005D28"/>
              </a:solidFill>
            </a:endParaRPr>
          </a:p>
        </p:txBody>
      </p:sp>
      <p:sp>
        <p:nvSpPr>
          <p:cNvPr id="4" name="Slide Number Placeholder 3">
            <a:extLst>
              <a:ext uri="{FF2B5EF4-FFF2-40B4-BE49-F238E27FC236}">
                <a16:creationId xmlns:a16="http://schemas.microsoft.com/office/drawing/2014/main" id="{F37401C6-3DAE-9225-2E87-4215565F09BA}"/>
              </a:ext>
            </a:extLst>
          </p:cNvPr>
          <p:cNvSpPr>
            <a:spLocks noGrp="1"/>
          </p:cNvSpPr>
          <p:nvPr>
            <p:ph type="sldNum" sz="quarter" idx="12"/>
          </p:nvPr>
        </p:nvSpPr>
        <p:spPr/>
        <p:txBody>
          <a:bodyPr/>
          <a:lstStyle/>
          <a:p>
            <a:fld id="{C7CC47C4-3C86-4469-BEE5-35560A3665EF}" type="slidenum">
              <a:rPr lang="en-ZA" altLang="en-US" smtClean="0"/>
              <a:pPr/>
              <a:t>50</a:t>
            </a:fld>
            <a:endParaRPr lang="en-ZA" altLang="en-US"/>
          </a:p>
        </p:txBody>
      </p:sp>
      <p:sp>
        <p:nvSpPr>
          <p:cNvPr id="7" name="Content Placeholder 2">
            <a:extLst>
              <a:ext uri="{FF2B5EF4-FFF2-40B4-BE49-F238E27FC236}">
                <a16:creationId xmlns:a16="http://schemas.microsoft.com/office/drawing/2014/main" id="{7262BB04-8D64-2D3B-C314-5BA782EA89C1}"/>
              </a:ext>
            </a:extLst>
          </p:cNvPr>
          <p:cNvSpPr txBox="1">
            <a:spLocks/>
          </p:cNvSpPr>
          <p:nvPr/>
        </p:nvSpPr>
        <p:spPr>
          <a:xfrm>
            <a:off x="703954" y="1534310"/>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sp>
        <p:nvSpPr>
          <p:cNvPr id="10" name="Content Placeholder 2">
            <a:extLst>
              <a:ext uri="{FF2B5EF4-FFF2-40B4-BE49-F238E27FC236}">
                <a16:creationId xmlns:a16="http://schemas.microsoft.com/office/drawing/2014/main" id="{8E8527A3-ACE7-269F-2192-9048C4ED9581}"/>
              </a:ext>
            </a:extLst>
          </p:cNvPr>
          <p:cNvSpPr txBox="1">
            <a:spLocks/>
          </p:cNvSpPr>
          <p:nvPr/>
        </p:nvSpPr>
        <p:spPr>
          <a:xfrm>
            <a:off x="2393410" y="3379216"/>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108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GB">
                <a:solidFill>
                  <a:srgbClr val="005D28"/>
                </a:solidFill>
              </a:rPr>
              <a:t>To understand steps and requirements to conduct and facilitate adherence club sessions over the year.</a:t>
            </a:r>
            <a:endParaRPr lang="en-ZA">
              <a:solidFill>
                <a:srgbClr val="005D28"/>
              </a:solidFill>
            </a:endParaRPr>
          </a:p>
        </p:txBody>
      </p:sp>
      <p:sp>
        <p:nvSpPr>
          <p:cNvPr id="11" name="Content Placeholder 2">
            <a:extLst>
              <a:ext uri="{FF2B5EF4-FFF2-40B4-BE49-F238E27FC236}">
                <a16:creationId xmlns:a16="http://schemas.microsoft.com/office/drawing/2014/main" id="{84923212-C664-2B9D-942F-6939C5937C54}"/>
              </a:ext>
            </a:extLst>
          </p:cNvPr>
          <p:cNvSpPr txBox="1">
            <a:spLocks/>
          </p:cNvSpPr>
          <p:nvPr/>
        </p:nvSpPr>
        <p:spPr>
          <a:xfrm>
            <a:off x="703954" y="3087654"/>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sp>
        <p:nvSpPr>
          <p:cNvPr id="5" name="Content Placeholder 2">
            <a:extLst>
              <a:ext uri="{FF2B5EF4-FFF2-40B4-BE49-F238E27FC236}">
                <a16:creationId xmlns:a16="http://schemas.microsoft.com/office/drawing/2014/main" id="{5AB190E6-5489-D822-190F-1862F03F2468}"/>
              </a:ext>
            </a:extLst>
          </p:cNvPr>
          <p:cNvSpPr txBox="1">
            <a:spLocks/>
          </p:cNvSpPr>
          <p:nvPr/>
        </p:nvSpPr>
        <p:spPr>
          <a:xfrm>
            <a:off x="2393410" y="4932561"/>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108000" rIns="108000" bIns="72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ZA">
                <a:solidFill>
                  <a:srgbClr val="005D28"/>
                </a:solidFill>
              </a:rPr>
              <a:t>To define the processes to be followed should members require more frequent clinical care due to absence, abnormal results, ill-health or pregnancy.</a:t>
            </a:r>
          </a:p>
        </p:txBody>
      </p:sp>
      <p:sp>
        <p:nvSpPr>
          <p:cNvPr id="6" name="Content Placeholder 2">
            <a:extLst>
              <a:ext uri="{FF2B5EF4-FFF2-40B4-BE49-F238E27FC236}">
                <a16:creationId xmlns:a16="http://schemas.microsoft.com/office/drawing/2014/main" id="{BABC412A-F10B-C9BE-A01E-56491AF9EC66}"/>
              </a:ext>
            </a:extLst>
          </p:cNvPr>
          <p:cNvSpPr txBox="1">
            <a:spLocks/>
          </p:cNvSpPr>
          <p:nvPr/>
        </p:nvSpPr>
        <p:spPr>
          <a:xfrm>
            <a:off x="703954" y="4640999"/>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grpSp>
        <p:nvGrpSpPr>
          <p:cNvPr id="63" name="Group 62">
            <a:extLst>
              <a:ext uri="{FF2B5EF4-FFF2-40B4-BE49-F238E27FC236}">
                <a16:creationId xmlns:a16="http://schemas.microsoft.com/office/drawing/2014/main" id="{4F77B254-8299-35BC-D855-B46B161D2E08}"/>
              </a:ext>
            </a:extLst>
          </p:cNvPr>
          <p:cNvGrpSpPr>
            <a:grpSpLocks noChangeAspect="1"/>
          </p:cNvGrpSpPr>
          <p:nvPr/>
        </p:nvGrpSpPr>
        <p:grpSpPr>
          <a:xfrm>
            <a:off x="787836" y="1604134"/>
            <a:ext cx="612000" cy="612000"/>
            <a:chOff x="223957" y="1134961"/>
            <a:chExt cx="720000" cy="720000"/>
          </a:xfrm>
        </p:grpSpPr>
        <p:sp>
          <p:nvSpPr>
            <p:cNvPr id="64" name="Oval 63">
              <a:extLst>
                <a:ext uri="{FF2B5EF4-FFF2-40B4-BE49-F238E27FC236}">
                  <a16:creationId xmlns:a16="http://schemas.microsoft.com/office/drawing/2014/main" id="{2DC5C025-8F1F-AA87-20DB-017230A448CF}"/>
                </a:ext>
              </a:extLst>
            </p:cNvPr>
            <p:cNvSpPr>
              <a:spLocks noChangeAspect="1"/>
            </p:cNvSpPr>
            <p:nvPr/>
          </p:nvSpPr>
          <p:spPr>
            <a:xfrm>
              <a:off x="223957" y="1134961"/>
              <a:ext cx="720000" cy="720000"/>
            </a:xfrm>
            <a:prstGeom prst="ellipse">
              <a:avLst/>
            </a:prstGeom>
            <a:solidFill>
              <a:schemeClr val="bg1"/>
            </a:solidFill>
            <a:ln w="38100">
              <a:solidFill>
                <a:srgbClr val="25B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5" name="Graphic 64">
              <a:extLst>
                <a:ext uri="{FF2B5EF4-FFF2-40B4-BE49-F238E27FC236}">
                  <a16:creationId xmlns:a16="http://schemas.microsoft.com/office/drawing/2014/main" id="{BFDCB2A2-47C1-59B2-CECD-1ED89D830A3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8677" y="1195757"/>
              <a:ext cx="360884" cy="565830"/>
            </a:xfrm>
            <a:prstGeom prst="rect">
              <a:avLst/>
            </a:prstGeom>
          </p:spPr>
        </p:pic>
      </p:grpSp>
      <p:grpSp>
        <p:nvGrpSpPr>
          <p:cNvPr id="66" name="Group 65">
            <a:extLst>
              <a:ext uri="{FF2B5EF4-FFF2-40B4-BE49-F238E27FC236}">
                <a16:creationId xmlns:a16="http://schemas.microsoft.com/office/drawing/2014/main" id="{523E1393-44C8-8335-62D6-9461B15DA13F}"/>
              </a:ext>
            </a:extLst>
          </p:cNvPr>
          <p:cNvGrpSpPr>
            <a:grpSpLocks noChangeAspect="1"/>
          </p:cNvGrpSpPr>
          <p:nvPr/>
        </p:nvGrpSpPr>
        <p:grpSpPr>
          <a:xfrm>
            <a:off x="2381634" y="1873915"/>
            <a:ext cx="612000" cy="612000"/>
            <a:chOff x="5794962" y="4614159"/>
            <a:chExt cx="720000" cy="720000"/>
          </a:xfrm>
        </p:grpSpPr>
        <p:sp>
          <p:nvSpPr>
            <p:cNvPr id="67" name="Oval 66">
              <a:extLst>
                <a:ext uri="{FF2B5EF4-FFF2-40B4-BE49-F238E27FC236}">
                  <a16:creationId xmlns:a16="http://schemas.microsoft.com/office/drawing/2014/main" id="{3F4B2705-E2C0-9543-04C9-B0FCDC0EFC0D}"/>
                </a:ext>
              </a:extLst>
            </p:cNvPr>
            <p:cNvSpPr>
              <a:spLocks noChangeAspect="1"/>
            </p:cNvSpPr>
            <p:nvPr/>
          </p:nvSpPr>
          <p:spPr>
            <a:xfrm>
              <a:off x="5794962" y="4614159"/>
              <a:ext cx="720000" cy="720000"/>
            </a:xfrm>
            <a:prstGeom prst="ellipse">
              <a:avLst/>
            </a:prstGeom>
            <a:solidFill>
              <a:schemeClr val="bg1"/>
            </a:solidFill>
            <a:ln w="38100">
              <a:solidFill>
                <a:srgbClr val="EC42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68" name="Graphic 67">
              <a:extLst>
                <a:ext uri="{FF2B5EF4-FFF2-40B4-BE49-F238E27FC236}">
                  <a16:creationId xmlns:a16="http://schemas.microsoft.com/office/drawing/2014/main" id="{B5DDC1B9-05D6-8753-FA3F-28242B3FF6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2080" y="4682661"/>
              <a:ext cx="447675" cy="561975"/>
            </a:xfrm>
            <a:prstGeom prst="rect">
              <a:avLst/>
            </a:prstGeom>
          </p:spPr>
        </p:pic>
      </p:grpSp>
      <p:grpSp>
        <p:nvGrpSpPr>
          <p:cNvPr id="70" name="Group 69">
            <a:extLst>
              <a:ext uri="{FF2B5EF4-FFF2-40B4-BE49-F238E27FC236}">
                <a16:creationId xmlns:a16="http://schemas.microsoft.com/office/drawing/2014/main" id="{5A274E53-0CEF-08C1-C611-B6B44E385282}"/>
              </a:ext>
            </a:extLst>
          </p:cNvPr>
          <p:cNvGrpSpPr>
            <a:grpSpLocks noChangeAspect="1"/>
          </p:cNvGrpSpPr>
          <p:nvPr/>
        </p:nvGrpSpPr>
        <p:grpSpPr>
          <a:xfrm>
            <a:off x="2912898" y="1604134"/>
            <a:ext cx="612000" cy="612000"/>
            <a:chOff x="8971001" y="4614159"/>
            <a:chExt cx="720000" cy="720000"/>
          </a:xfrm>
        </p:grpSpPr>
        <p:sp>
          <p:nvSpPr>
            <p:cNvPr id="71" name="Oval 70">
              <a:extLst>
                <a:ext uri="{FF2B5EF4-FFF2-40B4-BE49-F238E27FC236}">
                  <a16:creationId xmlns:a16="http://schemas.microsoft.com/office/drawing/2014/main" id="{5937AFFE-9A4C-2AA7-A9AE-4FC8ED31927D}"/>
                </a:ext>
              </a:extLst>
            </p:cNvPr>
            <p:cNvSpPr>
              <a:spLocks noChangeAspect="1"/>
            </p:cNvSpPr>
            <p:nvPr/>
          </p:nvSpPr>
          <p:spPr>
            <a:xfrm>
              <a:off x="8971001" y="4614159"/>
              <a:ext cx="720000" cy="720000"/>
            </a:xfrm>
            <a:prstGeom prst="ellipse">
              <a:avLst/>
            </a:prstGeom>
            <a:solidFill>
              <a:schemeClr val="bg1"/>
            </a:solidFill>
            <a:ln w="38100">
              <a:solidFill>
                <a:srgbClr val="2595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grpSp>
          <p:nvGrpSpPr>
            <p:cNvPr id="72" name="Group 71">
              <a:extLst>
                <a:ext uri="{FF2B5EF4-FFF2-40B4-BE49-F238E27FC236}">
                  <a16:creationId xmlns:a16="http://schemas.microsoft.com/office/drawing/2014/main" id="{30B4948F-ACE2-8BE1-36C7-576684D70E6D}"/>
                </a:ext>
              </a:extLst>
            </p:cNvPr>
            <p:cNvGrpSpPr/>
            <p:nvPr/>
          </p:nvGrpSpPr>
          <p:grpSpPr>
            <a:xfrm>
              <a:off x="9138680" y="4705018"/>
              <a:ext cx="387262" cy="501748"/>
              <a:chOff x="9138680" y="4705018"/>
              <a:chExt cx="387262" cy="501748"/>
            </a:xfrm>
          </p:grpSpPr>
          <p:sp>
            <p:nvSpPr>
              <p:cNvPr id="73" name="Freeform: Shape 72">
                <a:extLst>
                  <a:ext uri="{FF2B5EF4-FFF2-40B4-BE49-F238E27FC236}">
                    <a16:creationId xmlns:a16="http://schemas.microsoft.com/office/drawing/2014/main" id="{0B9532C7-13F7-D0FB-F1AF-D88776B4EF95}"/>
                  </a:ext>
                </a:extLst>
              </p:cNvPr>
              <p:cNvSpPr/>
              <p:nvPr/>
            </p:nvSpPr>
            <p:spPr>
              <a:xfrm>
                <a:off x="9322416" y="5071919"/>
                <a:ext cx="19733" cy="19733"/>
              </a:xfrm>
              <a:custGeom>
                <a:avLst/>
                <a:gdLst>
                  <a:gd name="connsiteX0" fmla="*/ 19734 w 19733"/>
                  <a:gd name="connsiteY0" fmla="*/ 9867 h 19733"/>
                  <a:gd name="connsiteX1" fmla="*/ 9867 w 19733"/>
                  <a:gd name="connsiteY1" fmla="*/ 19734 h 19733"/>
                  <a:gd name="connsiteX2" fmla="*/ 0 w 19733"/>
                  <a:gd name="connsiteY2" fmla="*/ 9867 h 19733"/>
                  <a:gd name="connsiteX3" fmla="*/ 9867 w 19733"/>
                  <a:gd name="connsiteY3" fmla="*/ 0 h 19733"/>
                  <a:gd name="connsiteX4" fmla="*/ 19734 w 19733"/>
                  <a:gd name="connsiteY4" fmla="*/ 9867 h 1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19733">
                    <a:moveTo>
                      <a:pt x="19734" y="9867"/>
                    </a:moveTo>
                    <a:cubicBezTo>
                      <a:pt x="19734" y="15316"/>
                      <a:pt x="15316" y="19734"/>
                      <a:pt x="9867" y="19734"/>
                    </a:cubicBezTo>
                    <a:cubicBezTo>
                      <a:pt x="4418" y="19734"/>
                      <a:pt x="0" y="15316"/>
                      <a:pt x="0" y="9867"/>
                    </a:cubicBezTo>
                    <a:cubicBezTo>
                      <a:pt x="0" y="4418"/>
                      <a:pt x="4418" y="0"/>
                      <a:pt x="9867" y="0"/>
                    </a:cubicBezTo>
                    <a:cubicBezTo>
                      <a:pt x="15316" y="0"/>
                      <a:pt x="19734" y="4418"/>
                      <a:pt x="19734" y="9867"/>
                    </a:cubicBezTo>
                    <a:close/>
                  </a:path>
                </a:pathLst>
              </a:custGeom>
              <a:solidFill>
                <a:srgbClr val="005D28"/>
              </a:solidFill>
              <a:ln w="5522" cap="flat">
                <a:noFill/>
                <a:prstDash val="solid"/>
                <a:miter/>
              </a:ln>
            </p:spPr>
            <p:txBody>
              <a:bodyPr rtlCol="0" anchor="ctr"/>
              <a:lstStyle/>
              <a:p>
                <a:endParaRPr lang="en-ZA"/>
              </a:p>
            </p:txBody>
          </p:sp>
          <p:grpSp>
            <p:nvGrpSpPr>
              <p:cNvPr id="74" name="Group 73">
                <a:extLst>
                  <a:ext uri="{FF2B5EF4-FFF2-40B4-BE49-F238E27FC236}">
                    <a16:creationId xmlns:a16="http://schemas.microsoft.com/office/drawing/2014/main" id="{AB4BC744-A727-0F7E-F78B-95A7D370850E}"/>
                  </a:ext>
                </a:extLst>
              </p:cNvPr>
              <p:cNvGrpSpPr/>
              <p:nvPr/>
            </p:nvGrpSpPr>
            <p:grpSpPr>
              <a:xfrm>
                <a:off x="9138680" y="4705018"/>
                <a:ext cx="387262" cy="501748"/>
                <a:chOff x="9138680" y="4705018"/>
                <a:chExt cx="387262" cy="501748"/>
              </a:xfrm>
            </p:grpSpPr>
            <p:sp>
              <p:nvSpPr>
                <p:cNvPr id="76" name="Freeform: Shape 75">
                  <a:extLst>
                    <a:ext uri="{FF2B5EF4-FFF2-40B4-BE49-F238E27FC236}">
                      <a16:creationId xmlns:a16="http://schemas.microsoft.com/office/drawing/2014/main" id="{02D9E186-2532-F142-3D89-530F35CD002E}"/>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77" name="Freeform: Shape 76">
                  <a:extLst>
                    <a:ext uri="{FF2B5EF4-FFF2-40B4-BE49-F238E27FC236}">
                      <a16:creationId xmlns:a16="http://schemas.microsoft.com/office/drawing/2014/main" id="{91ED4D40-7B5B-047A-28D1-D32FB4D7D59C}"/>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78" name="Freeform: Shape 77">
                  <a:extLst>
                    <a:ext uri="{FF2B5EF4-FFF2-40B4-BE49-F238E27FC236}">
                      <a16:creationId xmlns:a16="http://schemas.microsoft.com/office/drawing/2014/main" id="{31A5749D-B732-A2CC-2876-A510590C15BF}"/>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79" name="Freeform: Shape 78">
                  <a:extLst>
                    <a:ext uri="{FF2B5EF4-FFF2-40B4-BE49-F238E27FC236}">
                      <a16:creationId xmlns:a16="http://schemas.microsoft.com/office/drawing/2014/main" id="{BFA413BC-FA16-3A17-5C98-986F146C6094}"/>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80" name="Freeform: Shape 79">
                  <a:extLst>
                    <a:ext uri="{FF2B5EF4-FFF2-40B4-BE49-F238E27FC236}">
                      <a16:creationId xmlns:a16="http://schemas.microsoft.com/office/drawing/2014/main" id="{118AE474-66CD-8407-1BD4-E7DC8193328C}"/>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75" name="Oval 74">
                <a:extLst>
                  <a:ext uri="{FF2B5EF4-FFF2-40B4-BE49-F238E27FC236}">
                    <a16:creationId xmlns:a16="http://schemas.microsoft.com/office/drawing/2014/main" id="{8EDE6115-876D-F31B-7136-75BBD8766BB9}"/>
                  </a:ext>
                </a:extLst>
              </p:cNvPr>
              <p:cNvSpPr/>
              <p:nvPr/>
            </p:nvSpPr>
            <p:spPr>
              <a:xfrm>
                <a:off x="9288149" y="5015390"/>
                <a:ext cx="72000" cy="7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pic>
        <p:nvPicPr>
          <p:cNvPr id="123" name="Picture 122">
            <a:extLst>
              <a:ext uri="{FF2B5EF4-FFF2-40B4-BE49-F238E27FC236}">
                <a16:creationId xmlns:a16="http://schemas.microsoft.com/office/drawing/2014/main" id="{5E45E0DA-B888-A662-62C8-E01DFBAB6158}"/>
              </a:ext>
            </a:extLst>
          </p:cNvPr>
          <p:cNvPicPr>
            <a:picLocks noChangeAspect="1"/>
          </p:cNvPicPr>
          <p:nvPr/>
        </p:nvPicPr>
        <p:blipFill>
          <a:blip r:embed="rId4"/>
          <a:stretch>
            <a:fillRect/>
          </a:stretch>
        </p:blipFill>
        <p:spPr>
          <a:xfrm>
            <a:off x="880605" y="3173845"/>
            <a:ext cx="1585391" cy="857254"/>
          </a:xfrm>
          <a:prstGeom prst="rect">
            <a:avLst/>
          </a:prstGeom>
        </p:spPr>
      </p:pic>
      <p:pic>
        <p:nvPicPr>
          <p:cNvPr id="124" name="Picture 123">
            <a:extLst>
              <a:ext uri="{FF2B5EF4-FFF2-40B4-BE49-F238E27FC236}">
                <a16:creationId xmlns:a16="http://schemas.microsoft.com/office/drawing/2014/main" id="{4C33135D-8C4E-B06B-3D44-4C0698023BA2}"/>
              </a:ext>
            </a:extLst>
          </p:cNvPr>
          <p:cNvPicPr>
            <a:picLocks noChangeAspect="1"/>
          </p:cNvPicPr>
          <p:nvPr/>
        </p:nvPicPr>
        <p:blipFill>
          <a:blip r:embed="rId5"/>
          <a:stretch>
            <a:fillRect/>
          </a:stretch>
        </p:blipFill>
        <p:spPr>
          <a:xfrm>
            <a:off x="2610950" y="3261735"/>
            <a:ext cx="681147" cy="334530"/>
          </a:xfrm>
          <a:prstGeom prst="rect">
            <a:avLst/>
          </a:prstGeom>
        </p:spPr>
      </p:pic>
      <p:pic>
        <p:nvPicPr>
          <p:cNvPr id="125" name="Picture 124">
            <a:extLst>
              <a:ext uri="{FF2B5EF4-FFF2-40B4-BE49-F238E27FC236}">
                <a16:creationId xmlns:a16="http://schemas.microsoft.com/office/drawing/2014/main" id="{85509DEF-D36F-B5EC-04F7-389FB7362EF9}"/>
              </a:ext>
            </a:extLst>
          </p:cNvPr>
          <p:cNvPicPr>
            <a:picLocks noChangeAspect="1"/>
          </p:cNvPicPr>
          <p:nvPr/>
        </p:nvPicPr>
        <p:blipFill>
          <a:blip r:embed="rId6"/>
          <a:stretch>
            <a:fillRect/>
          </a:stretch>
        </p:blipFill>
        <p:spPr>
          <a:xfrm>
            <a:off x="2606328" y="3647546"/>
            <a:ext cx="685769" cy="334886"/>
          </a:xfrm>
          <a:prstGeom prst="rect">
            <a:avLst/>
          </a:prstGeom>
        </p:spPr>
      </p:pic>
      <p:pic>
        <p:nvPicPr>
          <p:cNvPr id="126" name="Picture 125">
            <a:extLst>
              <a:ext uri="{FF2B5EF4-FFF2-40B4-BE49-F238E27FC236}">
                <a16:creationId xmlns:a16="http://schemas.microsoft.com/office/drawing/2014/main" id="{8AF4C6E6-AF90-1F9B-906E-BCD5A4E99EC1}"/>
              </a:ext>
            </a:extLst>
          </p:cNvPr>
          <p:cNvPicPr>
            <a:picLocks noChangeAspect="1"/>
          </p:cNvPicPr>
          <p:nvPr/>
        </p:nvPicPr>
        <p:blipFill>
          <a:blip r:embed="rId7"/>
          <a:srcRect l="6998" t="288" r="475" b="8063"/>
          <a:stretch>
            <a:fillRect/>
          </a:stretch>
        </p:blipFill>
        <p:spPr>
          <a:xfrm>
            <a:off x="1644611" y="4674013"/>
            <a:ext cx="725197" cy="720000"/>
          </a:xfrm>
          <a:prstGeom prst="ellipse">
            <a:avLst/>
          </a:prstGeom>
        </p:spPr>
      </p:pic>
      <p:grpSp>
        <p:nvGrpSpPr>
          <p:cNvPr id="127" name="Group 126">
            <a:extLst>
              <a:ext uri="{FF2B5EF4-FFF2-40B4-BE49-F238E27FC236}">
                <a16:creationId xmlns:a16="http://schemas.microsoft.com/office/drawing/2014/main" id="{E4992140-8DD6-F9C1-118A-761218267C81}"/>
              </a:ext>
            </a:extLst>
          </p:cNvPr>
          <p:cNvGrpSpPr>
            <a:grpSpLocks noChangeAspect="1"/>
          </p:cNvGrpSpPr>
          <p:nvPr/>
        </p:nvGrpSpPr>
        <p:grpSpPr>
          <a:xfrm>
            <a:off x="787836" y="4832935"/>
            <a:ext cx="719851" cy="720000"/>
            <a:chOff x="5239547" y="1917520"/>
            <a:chExt cx="1455761" cy="1456063"/>
          </a:xfrm>
        </p:grpSpPr>
        <p:pic>
          <p:nvPicPr>
            <p:cNvPr id="128" name="Picture 127">
              <a:extLst>
                <a:ext uri="{FF2B5EF4-FFF2-40B4-BE49-F238E27FC236}">
                  <a16:creationId xmlns:a16="http://schemas.microsoft.com/office/drawing/2014/main" id="{D7DC809F-3916-028A-E218-889DB0459C3F}"/>
                </a:ext>
              </a:extLst>
            </p:cNvPr>
            <p:cNvPicPr>
              <a:picLocks noChangeAspect="1"/>
            </p:cNvPicPr>
            <p:nvPr/>
          </p:nvPicPr>
          <p:blipFill>
            <a:blip r:embed="rId8">
              <a:clrChange>
                <a:clrFrom>
                  <a:srgbClr val="DEC067"/>
                </a:clrFrom>
                <a:clrTo>
                  <a:srgbClr val="DEC067">
                    <a:alpha val="0"/>
                  </a:srgbClr>
                </a:clrTo>
              </a:clrChange>
            </a:blip>
            <a:srcRect l="4248" t="349"/>
            <a:stretch>
              <a:fillRect/>
            </a:stretch>
          </p:blipFill>
          <p:spPr>
            <a:xfrm>
              <a:off x="5239547" y="1917520"/>
              <a:ext cx="1455761" cy="1456063"/>
            </a:xfrm>
            <a:prstGeom prst="ellipse">
              <a:avLst/>
            </a:prstGeom>
          </p:spPr>
        </p:pic>
        <p:sp>
          <p:nvSpPr>
            <p:cNvPr id="129" name="Oval 128">
              <a:extLst>
                <a:ext uri="{FF2B5EF4-FFF2-40B4-BE49-F238E27FC236}">
                  <a16:creationId xmlns:a16="http://schemas.microsoft.com/office/drawing/2014/main" id="{346BB029-5385-2344-EE82-019F453FEC07}"/>
                </a:ext>
              </a:extLst>
            </p:cNvPr>
            <p:cNvSpPr/>
            <p:nvPr/>
          </p:nvSpPr>
          <p:spPr>
            <a:xfrm>
              <a:off x="5263611" y="1924782"/>
              <a:ext cx="1404000" cy="1404000"/>
            </a:xfrm>
            <a:prstGeom prst="ellipse">
              <a:avLst/>
            </a:prstGeom>
            <a:noFill/>
            <a:ln w="57150">
              <a:solidFill>
                <a:srgbClr val="F582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130" name="Picture 129">
            <a:extLst>
              <a:ext uri="{FF2B5EF4-FFF2-40B4-BE49-F238E27FC236}">
                <a16:creationId xmlns:a16="http://schemas.microsoft.com/office/drawing/2014/main" id="{391A0526-167A-88A2-7E16-2B24B0881E91}"/>
              </a:ext>
            </a:extLst>
          </p:cNvPr>
          <p:cNvPicPr>
            <a:picLocks noChangeAspect="1"/>
          </p:cNvPicPr>
          <p:nvPr/>
        </p:nvPicPr>
        <p:blipFill>
          <a:blip r:embed="rId9"/>
          <a:srcRect l="302" r="4898" b="1492"/>
          <a:stretch>
            <a:fillRect/>
          </a:stretch>
        </p:blipFill>
        <p:spPr>
          <a:xfrm>
            <a:off x="2479560" y="5043828"/>
            <a:ext cx="514074" cy="512456"/>
          </a:xfrm>
          <a:prstGeom prst="ellipse">
            <a:avLst/>
          </a:prstGeom>
        </p:spPr>
      </p:pic>
      <p:cxnSp>
        <p:nvCxnSpPr>
          <p:cNvPr id="134" name="Straight Connector 133">
            <a:extLst>
              <a:ext uri="{FF2B5EF4-FFF2-40B4-BE49-F238E27FC236}">
                <a16:creationId xmlns:a16="http://schemas.microsoft.com/office/drawing/2014/main" id="{C1F4A8F4-2D4F-E4EC-CEDD-DE846F27FBDF}"/>
              </a:ext>
            </a:extLst>
          </p:cNvPr>
          <p:cNvCxnSpPr>
            <a:stCxn id="130" idx="3"/>
            <a:endCxn id="130" idx="7"/>
          </p:cNvCxnSpPr>
          <p:nvPr/>
        </p:nvCxnSpPr>
        <p:spPr>
          <a:xfrm flipV="1">
            <a:off x="2554844" y="5118875"/>
            <a:ext cx="363506" cy="36236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5722DB76-2075-A47E-F28E-00DD73E75AFE}"/>
              </a:ext>
            </a:extLst>
          </p:cNvPr>
          <p:cNvPicPr>
            <a:picLocks noChangeAspect="1"/>
          </p:cNvPicPr>
          <p:nvPr/>
        </p:nvPicPr>
        <p:blipFill>
          <a:blip r:embed="rId10"/>
          <a:srcRect l="3050" b="6651"/>
          <a:stretch>
            <a:fillRect/>
          </a:stretch>
        </p:blipFill>
        <p:spPr>
          <a:xfrm>
            <a:off x="2806638" y="4675602"/>
            <a:ext cx="767768" cy="751646"/>
          </a:xfrm>
          <a:prstGeom prst="ellipse">
            <a:avLst/>
          </a:prstGeom>
        </p:spPr>
      </p:pic>
      <p:cxnSp>
        <p:nvCxnSpPr>
          <p:cNvPr id="136" name="Straight Arrow Connector 135">
            <a:extLst>
              <a:ext uri="{FF2B5EF4-FFF2-40B4-BE49-F238E27FC236}">
                <a16:creationId xmlns:a16="http://schemas.microsoft.com/office/drawing/2014/main" id="{7B32D947-24E2-DBAB-0D00-52AD1A538BDA}"/>
              </a:ext>
            </a:extLst>
          </p:cNvPr>
          <p:cNvCxnSpPr>
            <a:cxnSpLocks/>
            <a:stCxn id="126" idx="2"/>
            <a:endCxn id="129" idx="7"/>
          </p:cNvCxnSpPr>
          <p:nvPr/>
        </p:nvCxnSpPr>
        <p:spPr>
          <a:xfrm flipH="1" flipV="1">
            <a:off x="1392320" y="4938197"/>
            <a:ext cx="252291" cy="95816"/>
          </a:xfrm>
          <a:prstGeom prst="straightConnector1">
            <a:avLst/>
          </a:prstGeom>
          <a:ln w="28575">
            <a:solidFill>
              <a:srgbClr val="005D28"/>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DD98ED4C-1002-8C63-BCAF-A83E2CC261C8}"/>
              </a:ext>
            </a:extLst>
          </p:cNvPr>
          <p:cNvCxnSpPr>
            <a:cxnSpLocks/>
            <a:stCxn id="126" idx="6"/>
            <a:endCxn id="130" idx="1"/>
          </p:cNvCxnSpPr>
          <p:nvPr/>
        </p:nvCxnSpPr>
        <p:spPr>
          <a:xfrm>
            <a:off x="2369808" y="5034013"/>
            <a:ext cx="185036" cy="84862"/>
          </a:xfrm>
          <a:prstGeom prst="straightConnector1">
            <a:avLst/>
          </a:prstGeom>
          <a:ln w="28575">
            <a:solidFill>
              <a:srgbClr val="005D28"/>
            </a:solidFill>
            <a:tailEnd type="triangle"/>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7490E7C0-D1D1-27DA-A31D-366FACE053D7}"/>
              </a:ext>
            </a:extLst>
          </p:cNvPr>
          <p:cNvGrpSpPr/>
          <p:nvPr/>
        </p:nvGrpSpPr>
        <p:grpSpPr>
          <a:xfrm>
            <a:off x="1291306" y="1890724"/>
            <a:ext cx="612000" cy="612000"/>
            <a:chOff x="216837" y="4553100"/>
            <a:chExt cx="720000" cy="720000"/>
          </a:xfrm>
        </p:grpSpPr>
        <p:sp>
          <p:nvSpPr>
            <p:cNvPr id="149" name="Oval 148">
              <a:extLst>
                <a:ext uri="{FF2B5EF4-FFF2-40B4-BE49-F238E27FC236}">
                  <a16:creationId xmlns:a16="http://schemas.microsoft.com/office/drawing/2014/main" id="{2E52F462-A4FE-9E24-EE54-8588DC61C658}"/>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150" name="Graphic 149">
              <a:extLst>
                <a:ext uri="{FF2B5EF4-FFF2-40B4-BE49-F238E27FC236}">
                  <a16:creationId xmlns:a16="http://schemas.microsoft.com/office/drawing/2014/main" id="{024B548C-951C-7A3B-F3D4-F3B044F89CFC}"/>
                </a:ext>
              </a:extLst>
            </p:cNvPr>
            <p:cNvPicPr>
              <a:picLocks noChangeAspect="1"/>
            </p:cNvPicPr>
            <p:nvPr/>
          </p:nvPicPr>
          <p:blipFill>
            <a:blip>
              <a:extLst>
                <a:ext uri="{96DAC541-7B7A-43D3-8B79-37D633B846F1}">
                  <asvg:svgBlip xmlns:asvg="http://schemas.microsoft.com/office/drawing/2016/SVG/main" r:embed="rId11"/>
                </a:ext>
              </a:extLst>
            </a:blip>
            <a:srcRect l="18967" t="5804" r="19312" b="20118"/>
            <a:stretch>
              <a:fillRect/>
            </a:stretch>
          </p:blipFill>
          <p:spPr>
            <a:xfrm>
              <a:off x="349051" y="4553100"/>
              <a:ext cx="439212" cy="646950"/>
            </a:xfrm>
            <a:prstGeom prst="rect">
              <a:avLst/>
            </a:prstGeom>
          </p:spPr>
        </p:pic>
      </p:grpSp>
      <p:grpSp>
        <p:nvGrpSpPr>
          <p:cNvPr id="153" name="Group 152">
            <a:extLst>
              <a:ext uri="{FF2B5EF4-FFF2-40B4-BE49-F238E27FC236}">
                <a16:creationId xmlns:a16="http://schemas.microsoft.com/office/drawing/2014/main" id="{C74AF284-0678-D56C-423B-5F586BAC336D}"/>
              </a:ext>
            </a:extLst>
          </p:cNvPr>
          <p:cNvGrpSpPr>
            <a:grpSpLocks noChangeAspect="1"/>
          </p:cNvGrpSpPr>
          <p:nvPr/>
        </p:nvGrpSpPr>
        <p:grpSpPr>
          <a:xfrm>
            <a:off x="1827484" y="1598508"/>
            <a:ext cx="612000" cy="612000"/>
            <a:chOff x="6481003" y="1145843"/>
            <a:chExt cx="720000" cy="720000"/>
          </a:xfrm>
        </p:grpSpPr>
        <p:sp>
          <p:nvSpPr>
            <p:cNvPr id="151" name="Oval 150">
              <a:extLst>
                <a:ext uri="{FF2B5EF4-FFF2-40B4-BE49-F238E27FC236}">
                  <a16:creationId xmlns:a16="http://schemas.microsoft.com/office/drawing/2014/main" id="{A66AC29B-837F-24B7-22D4-6ECEE748C397}"/>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2" name="Graphic 151">
              <a:extLst>
                <a:ext uri="{FF2B5EF4-FFF2-40B4-BE49-F238E27FC236}">
                  <a16:creationId xmlns:a16="http://schemas.microsoft.com/office/drawing/2014/main" id="{7F88B758-4178-0470-8DDA-CF2EAEDEF79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596390" y="1228474"/>
              <a:ext cx="509260" cy="495680"/>
            </a:xfrm>
            <a:prstGeom prst="rect">
              <a:avLst/>
            </a:prstGeom>
          </p:spPr>
        </p:pic>
      </p:grpSp>
    </p:spTree>
    <p:extLst>
      <p:ext uri="{BB962C8B-B14F-4D97-AF65-F5344CB8AC3E}">
        <p14:creationId xmlns:p14="http://schemas.microsoft.com/office/powerpoint/2010/main" val="3878724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B1D04-3BFF-F282-1ECC-741F7A9B39BD}"/>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066D1B95-BCFC-919B-9861-39D883791658}"/>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FA70A5B0-16FB-4431-68EC-1160B255796A}"/>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42FB4A97-FC62-69DD-7F71-753DD43D0F79}"/>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7B196AC8-8306-7379-0141-CA13461DB170}"/>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Adherence Clubs: Roles &amp; Responsibilities</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A383493-A9A2-1DFF-8842-94B7F86FF281}"/>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8A965321-A7FC-8740-BBDC-617F7FB76292}"/>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53B6E94E-B422-F30E-91DF-3BFBC67B09EB}"/>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0BE49DF8-0561-138E-3A33-572E60CB830C}"/>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74007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002E7-38F5-2513-3FF7-FDE8A1E1E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63B3F-B872-2DF3-D813-72F5559FBC39}"/>
              </a:ext>
            </a:extLst>
          </p:cNvPr>
          <p:cNvSpPr>
            <a:spLocks noGrp="1"/>
          </p:cNvSpPr>
          <p:nvPr>
            <p:ph type="title"/>
          </p:nvPr>
        </p:nvSpPr>
        <p:spPr/>
        <p:txBody>
          <a:bodyPr/>
          <a:lstStyle/>
          <a:p>
            <a:r>
              <a:rPr lang="en-ZA"/>
              <a:t>Group Activity: Responsibilities for an Adherence Club?</a:t>
            </a:r>
          </a:p>
        </p:txBody>
      </p:sp>
      <p:sp>
        <p:nvSpPr>
          <p:cNvPr id="3" name="Content Placeholder 2">
            <a:extLst>
              <a:ext uri="{FF2B5EF4-FFF2-40B4-BE49-F238E27FC236}">
                <a16:creationId xmlns:a16="http://schemas.microsoft.com/office/drawing/2014/main" id="{C542D79B-D7ED-B82E-116B-14326B154B7D}"/>
              </a:ext>
            </a:extLst>
          </p:cNvPr>
          <p:cNvSpPr>
            <a:spLocks noGrp="1"/>
          </p:cNvSpPr>
          <p:nvPr>
            <p:ph idx="1"/>
          </p:nvPr>
        </p:nvSpPr>
        <p:spPr>
          <a:xfrm>
            <a:off x="609600" y="2544416"/>
            <a:ext cx="5660570" cy="2437181"/>
          </a:xfrm>
        </p:spPr>
        <p:txBody>
          <a:bodyPr/>
          <a:lstStyle/>
          <a:p>
            <a:pPr>
              <a:spcBef>
                <a:spcPts val="1800"/>
              </a:spcBef>
            </a:pPr>
            <a:r>
              <a:rPr lang="en-GB" sz="2400"/>
              <a:t>Brainstorm the skills and qualities required for a Club facilitator.</a:t>
            </a:r>
          </a:p>
        </p:txBody>
      </p:sp>
      <p:sp>
        <p:nvSpPr>
          <p:cNvPr id="4" name="Slide Number Placeholder 3">
            <a:extLst>
              <a:ext uri="{FF2B5EF4-FFF2-40B4-BE49-F238E27FC236}">
                <a16:creationId xmlns:a16="http://schemas.microsoft.com/office/drawing/2014/main" id="{F7585D5C-8B13-DDC8-1A28-BD4AC965C5E8}"/>
              </a:ext>
            </a:extLst>
          </p:cNvPr>
          <p:cNvSpPr>
            <a:spLocks noGrp="1"/>
          </p:cNvSpPr>
          <p:nvPr>
            <p:ph type="sldNum" sz="quarter" idx="12"/>
          </p:nvPr>
        </p:nvSpPr>
        <p:spPr/>
        <p:txBody>
          <a:bodyPr/>
          <a:lstStyle/>
          <a:p>
            <a:fld id="{C7CC47C4-3C86-4469-BEE5-35560A3665EF}" type="slidenum">
              <a:rPr lang="en-ZA" altLang="en-US" smtClean="0"/>
              <a:pPr/>
              <a:t>52</a:t>
            </a:fld>
            <a:endParaRPr lang="en-ZA" altLang="en-US"/>
          </a:p>
        </p:txBody>
      </p:sp>
      <p:pic>
        <p:nvPicPr>
          <p:cNvPr id="7" name="Picture 6">
            <a:extLst>
              <a:ext uri="{FF2B5EF4-FFF2-40B4-BE49-F238E27FC236}">
                <a16:creationId xmlns:a16="http://schemas.microsoft.com/office/drawing/2014/main" id="{A32E9628-9C42-9B78-8A75-B838B27D0526}"/>
              </a:ext>
            </a:extLst>
          </p:cNvPr>
          <p:cNvPicPr>
            <a:picLocks noChangeAspect="1"/>
          </p:cNvPicPr>
          <p:nvPr/>
        </p:nvPicPr>
        <p:blipFill>
          <a:blip r:embed="rId2"/>
          <a:stretch>
            <a:fillRect/>
          </a:stretch>
        </p:blipFill>
        <p:spPr>
          <a:xfrm>
            <a:off x="5800722" y="2195800"/>
            <a:ext cx="6047756" cy="3682303"/>
          </a:xfrm>
          <a:prstGeom prst="rect">
            <a:avLst/>
          </a:prstGeom>
        </p:spPr>
      </p:pic>
    </p:spTree>
    <p:extLst>
      <p:ext uri="{BB962C8B-B14F-4D97-AF65-F5344CB8AC3E}">
        <p14:creationId xmlns:p14="http://schemas.microsoft.com/office/powerpoint/2010/main" val="635554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09364-D3F2-3AE3-7B55-32D68C5E9C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2BC8-26AC-356F-36FE-303913A16F76}"/>
              </a:ext>
            </a:extLst>
          </p:cNvPr>
          <p:cNvSpPr>
            <a:spLocks noGrp="1"/>
          </p:cNvSpPr>
          <p:nvPr>
            <p:ph type="sldNum" sz="quarter" idx="4"/>
          </p:nvPr>
        </p:nvSpPr>
        <p:spPr>
          <a:xfrm>
            <a:off x="9386808" y="6435748"/>
            <a:ext cx="2743200" cy="365125"/>
          </a:xfrm>
        </p:spPr>
        <p:txBody>
          <a:bodyPr/>
          <a:lstStyle/>
          <a:p>
            <a:fld id="{C7CC47C4-3C86-4469-BEE5-35560A3665EF}" type="slidenum">
              <a:rPr lang="en-ZA" altLang="en-US" smtClean="0"/>
              <a:pPr/>
              <a:t>53</a:t>
            </a:fld>
            <a:endParaRPr lang="en-ZA" altLang="en-US"/>
          </a:p>
        </p:txBody>
      </p:sp>
      <p:sp>
        <p:nvSpPr>
          <p:cNvPr id="2" name="Title 1">
            <a:extLst>
              <a:ext uri="{FF2B5EF4-FFF2-40B4-BE49-F238E27FC236}">
                <a16:creationId xmlns:a16="http://schemas.microsoft.com/office/drawing/2014/main" id="{917BC373-3915-17F1-10F9-5B22763BE2DB}"/>
              </a:ext>
            </a:extLst>
          </p:cNvPr>
          <p:cNvSpPr>
            <a:spLocks noGrp="1"/>
          </p:cNvSpPr>
          <p:nvPr>
            <p:ph type="title"/>
          </p:nvPr>
        </p:nvSpPr>
        <p:spPr/>
        <p:txBody>
          <a:bodyPr>
            <a:normAutofit/>
          </a:bodyPr>
          <a:lstStyle/>
          <a:p>
            <a:r>
              <a:rPr lang="en-ZA" sz="3200"/>
              <a:t>Roles and Responsibilities for Adherence Clubs </a:t>
            </a:r>
          </a:p>
        </p:txBody>
      </p:sp>
      <p:sp>
        <p:nvSpPr>
          <p:cNvPr id="11" name="Content Placeholder 2">
            <a:extLst>
              <a:ext uri="{FF2B5EF4-FFF2-40B4-BE49-F238E27FC236}">
                <a16:creationId xmlns:a16="http://schemas.microsoft.com/office/drawing/2014/main" id="{D3732789-C663-0E0E-8BEF-54023F039A94}"/>
              </a:ext>
            </a:extLst>
          </p:cNvPr>
          <p:cNvSpPr txBox="1">
            <a:spLocks/>
          </p:cNvSpPr>
          <p:nvPr/>
        </p:nvSpPr>
        <p:spPr>
          <a:xfrm>
            <a:off x="380102" y="4332515"/>
            <a:ext cx="5328000" cy="2368534"/>
          </a:xfrm>
          <a:prstGeom prst="rect">
            <a:avLst/>
          </a:prstGeom>
          <a:gradFill>
            <a:gsLst>
              <a:gs pos="16000">
                <a:srgbClr val="FCF8F2">
                  <a:alpha val="80000"/>
                </a:srgbClr>
              </a:gs>
              <a:gs pos="43000">
                <a:schemeClr val="bg1"/>
              </a:gs>
            </a:gsLst>
            <a:lin ang="13500000" scaled="0"/>
          </a:gradFill>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spcBef>
                <a:spcPts val="0"/>
              </a:spcBef>
              <a:spcAft>
                <a:spcPts val="1200"/>
              </a:spcAft>
              <a:buFont typeface="Arial" panose="020B0604020202020204" pitchFamily="34" charset="0"/>
              <a:buNone/>
            </a:pPr>
            <a:r>
              <a:rPr lang="en-GB" sz="1600" b="1" dirty="0">
                <a:solidFill>
                  <a:srgbClr val="A13B97"/>
                </a:solidFill>
              </a:rPr>
              <a:t>   Club PN</a:t>
            </a:r>
          </a:p>
          <a:p>
            <a:pPr marL="144000" indent="-144000">
              <a:spcBef>
                <a:spcPts val="0"/>
              </a:spcBef>
              <a:defRPr/>
            </a:pPr>
            <a:r>
              <a:rPr lang="en-GB" sz="1600" dirty="0">
                <a:solidFill>
                  <a:prstClr val="black"/>
                </a:solidFill>
              </a:rPr>
              <a:t>Responsible for oversight of AC on the day of the club.</a:t>
            </a:r>
            <a:br>
              <a:rPr lang="en-GB" sz="1600" dirty="0">
                <a:solidFill>
                  <a:prstClr val="black"/>
                </a:solidFill>
              </a:rPr>
            </a:br>
            <a:r>
              <a:rPr lang="en-GB" sz="1400" dirty="0">
                <a:solidFill>
                  <a:srgbClr val="A13B97"/>
                </a:solidFill>
              </a:rPr>
              <a:t>Needs not be present at  non-clinical club sessions but is available at the facility before, during and after the session</a:t>
            </a:r>
            <a:r>
              <a:rPr lang="en-GB" sz="1200" dirty="0">
                <a:solidFill>
                  <a:srgbClr val="A13B97"/>
                </a:solidFill>
              </a:rPr>
              <a:t>.</a:t>
            </a:r>
          </a:p>
          <a:p>
            <a:pPr marL="0" lvl="0" indent="0">
              <a:spcBef>
                <a:spcPts val="600"/>
              </a:spcBef>
              <a:buNone/>
              <a:defRPr/>
            </a:pPr>
            <a:r>
              <a:rPr lang="en-US" sz="1600" dirty="0">
                <a:solidFill>
                  <a:prstClr val="black"/>
                </a:solidFill>
              </a:rPr>
              <a:t>Duties include: </a:t>
            </a:r>
          </a:p>
          <a:p>
            <a:pPr marL="285750" indent="-285750">
              <a:spcBef>
                <a:spcPts val="0"/>
              </a:spcBef>
              <a:buFont typeface="Wingdings" panose="05000000000000000000" pitchFamily="2" charset="2"/>
              <a:buChar char="ü"/>
              <a:defRPr/>
            </a:pPr>
            <a:r>
              <a:rPr lang="en-GB" sz="1600" dirty="0">
                <a:solidFill>
                  <a:prstClr val="black"/>
                </a:solidFill>
              </a:rPr>
              <a:t>See symptomatic patients referred</a:t>
            </a:r>
          </a:p>
          <a:p>
            <a:pPr marL="285750" indent="-285750">
              <a:spcBef>
                <a:spcPts val="0"/>
              </a:spcBef>
              <a:buFont typeface="Wingdings" panose="05000000000000000000" pitchFamily="2" charset="2"/>
              <a:buChar char="ü"/>
              <a:defRPr/>
            </a:pPr>
            <a:r>
              <a:rPr lang="en-GB" sz="1600" dirty="0">
                <a:solidFill>
                  <a:prstClr val="black"/>
                </a:solidFill>
              </a:rPr>
              <a:t>Conduct clinical consultations/routine investigations</a:t>
            </a:r>
          </a:p>
          <a:p>
            <a:pPr marL="285750" indent="-285750">
              <a:spcBef>
                <a:spcPts val="0"/>
              </a:spcBef>
              <a:buFont typeface="Wingdings" panose="05000000000000000000" pitchFamily="2" charset="2"/>
              <a:buChar char="ü"/>
              <a:defRPr/>
            </a:pPr>
            <a:r>
              <a:rPr lang="en-GB" sz="1600" dirty="0">
                <a:solidFill>
                  <a:prstClr val="black"/>
                </a:solidFill>
              </a:rPr>
              <a:t>Provide prescriptions for AC members</a:t>
            </a:r>
          </a:p>
          <a:p>
            <a:pPr marL="285750" indent="-285750">
              <a:spcBef>
                <a:spcPts val="0"/>
              </a:spcBef>
              <a:buFont typeface="Wingdings" panose="05000000000000000000" pitchFamily="2" charset="2"/>
              <a:buChar char="ü"/>
              <a:defRPr/>
            </a:pPr>
            <a:r>
              <a:rPr lang="en-GB" sz="1600" dirty="0">
                <a:solidFill>
                  <a:prstClr val="black"/>
                </a:solidFill>
              </a:rPr>
              <a:t>Review and sign off the AC registers</a:t>
            </a:r>
          </a:p>
        </p:txBody>
      </p:sp>
      <p:sp>
        <p:nvSpPr>
          <p:cNvPr id="10" name="Content Placeholder 2">
            <a:extLst>
              <a:ext uri="{FF2B5EF4-FFF2-40B4-BE49-F238E27FC236}">
                <a16:creationId xmlns:a16="http://schemas.microsoft.com/office/drawing/2014/main" id="{DD896088-2CD0-EC5B-BEE3-E6F6B02DDD23}"/>
              </a:ext>
            </a:extLst>
          </p:cNvPr>
          <p:cNvSpPr txBox="1">
            <a:spLocks/>
          </p:cNvSpPr>
          <p:nvPr/>
        </p:nvSpPr>
        <p:spPr>
          <a:xfrm>
            <a:off x="6690183" y="1315877"/>
            <a:ext cx="5148000" cy="3132000"/>
          </a:xfrm>
          <a:prstGeom prst="rect">
            <a:avLst/>
          </a:prstGeom>
          <a:gradFill>
            <a:gsLst>
              <a:gs pos="16000">
                <a:srgbClr val="FCF8F2">
                  <a:alpha val="80000"/>
                </a:srgbClr>
              </a:gs>
              <a:gs pos="43000">
                <a:schemeClr val="bg1"/>
              </a:gs>
            </a:gsLst>
            <a:lin ang="13500000" scaled="0"/>
          </a:gradFill>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spcBef>
                <a:spcPts val="0"/>
              </a:spcBef>
              <a:spcAft>
                <a:spcPts val="1200"/>
              </a:spcAft>
              <a:buFont typeface="Arial" panose="020B0604020202020204" pitchFamily="34" charset="0"/>
              <a:buNone/>
            </a:pPr>
            <a:r>
              <a:rPr lang="en-GB" sz="1600" b="1">
                <a:solidFill>
                  <a:srgbClr val="EE2325"/>
                </a:solidFill>
              </a:rPr>
              <a:t>  Club Facilitator</a:t>
            </a:r>
          </a:p>
          <a:p>
            <a:pPr marL="144000" lvl="0" indent="-144000">
              <a:spcBef>
                <a:spcPts val="0"/>
              </a:spcBef>
              <a:defRPr/>
            </a:pPr>
            <a:r>
              <a:rPr lang="en-GB" sz="1600">
                <a:solidFill>
                  <a:prstClr val="black"/>
                </a:solidFill>
              </a:rPr>
              <a:t>Runs adherence clubs in coordination with the Club Manager. </a:t>
            </a:r>
          </a:p>
          <a:p>
            <a:pPr marL="144000" lvl="0" indent="-144000">
              <a:spcBef>
                <a:spcPts val="0"/>
              </a:spcBef>
              <a:defRPr/>
            </a:pPr>
            <a:r>
              <a:rPr lang="en-ZA" sz="1600">
                <a:solidFill>
                  <a:prstClr val="black"/>
                </a:solidFill>
              </a:rPr>
              <a:t>Running </a:t>
            </a:r>
            <a:r>
              <a:rPr lang="en-GB" sz="1600">
                <a:solidFill>
                  <a:prstClr val="black"/>
                </a:solidFill>
              </a:rPr>
              <a:t>the adherence club sessions.</a:t>
            </a:r>
            <a:endParaRPr lang="en-US" sz="1600">
              <a:solidFill>
                <a:prstClr val="black"/>
              </a:solidFill>
            </a:endParaRPr>
          </a:p>
          <a:p>
            <a:pPr marL="0" indent="0">
              <a:spcBef>
                <a:spcPts val="600"/>
              </a:spcBef>
              <a:buNone/>
              <a:defRPr/>
            </a:pPr>
            <a:r>
              <a:rPr lang="en-US" sz="1600">
                <a:solidFill>
                  <a:prstClr val="black"/>
                </a:solidFill>
              </a:rPr>
              <a:t>Duties include: </a:t>
            </a:r>
          </a:p>
          <a:p>
            <a:pPr marL="285750" indent="-285750">
              <a:spcBef>
                <a:spcPts val="0"/>
              </a:spcBef>
              <a:buFont typeface="Wingdings" panose="05000000000000000000" pitchFamily="2" charset="2"/>
              <a:buChar char="ü"/>
              <a:defRPr/>
            </a:pPr>
            <a:r>
              <a:rPr lang="en-GB" sz="1600">
                <a:solidFill>
                  <a:prstClr val="black"/>
                </a:solidFill>
              </a:rPr>
              <a:t>Facilitate group discussion and engagement</a:t>
            </a:r>
          </a:p>
          <a:p>
            <a:pPr marL="285750" indent="-285750">
              <a:spcBef>
                <a:spcPts val="0"/>
              </a:spcBef>
              <a:buFont typeface="Wingdings" panose="05000000000000000000" pitchFamily="2" charset="2"/>
              <a:buChar char="ü"/>
              <a:defRPr/>
            </a:pPr>
            <a:r>
              <a:rPr lang="en-GB" sz="1600">
                <a:solidFill>
                  <a:prstClr val="black"/>
                </a:solidFill>
              </a:rPr>
              <a:t>Collect and distribute pre-dispensed medication </a:t>
            </a:r>
          </a:p>
          <a:p>
            <a:pPr marL="285750" indent="-285750">
              <a:spcBef>
                <a:spcPts val="0"/>
              </a:spcBef>
              <a:buFont typeface="Wingdings" panose="05000000000000000000" pitchFamily="2" charset="2"/>
              <a:buChar char="ü"/>
              <a:defRPr/>
            </a:pPr>
            <a:r>
              <a:rPr lang="en-GB" sz="1600">
                <a:solidFill>
                  <a:prstClr val="black"/>
                </a:solidFill>
              </a:rPr>
              <a:t>Check member wellness, refer unwell patients to Club PN</a:t>
            </a:r>
          </a:p>
          <a:p>
            <a:pPr marL="285750" indent="-285750">
              <a:spcBef>
                <a:spcPts val="0"/>
              </a:spcBef>
              <a:buFont typeface="Wingdings" panose="05000000000000000000" pitchFamily="2" charset="2"/>
              <a:buChar char="ü"/>
              <a:defRPr/>
            </a:pPr>
            <a:r>
              <a:rPr lang="en-GB" sz="1600">
                <a:solidFill>
                  <a:prstClr val="black"/>
                </a:solidFill>
              </a:rPr>
              <a:t>Register attendance in RPCs monitoring tool; </a:t>
            </a:r>
          </a:p>
          <a:p>
            <a:pPr marL="285750" indent="-285750">
              <a:spcBef>
                <a:spcPts val="0"/>
              </a:spcBef>
              <a:buFont typeface="Wingdings" panose="05000000000000000000" pitchFamily="2" charset="2"/>
              <a:buChar char="ü"/>
              <a:defRPr/>
            </a:pPr>
            <a:r>
              <a:rPr lang="en-GB" sz="1600">
                <a:solidFill>
                  <a:prstClr val="black"/>
                </a:solidFill>
              </a:rPr>
              <a:t>Follow up patients who miss sessions </a:t>
            </a:r>
            <a:br>
              <a:rPr lang="en-GB" sz="1000">
                <a:solidFill>
                  <a:prstClr val="black"/>
                </a:solidFill>
              </a:rPr>
            </a:br>
            <a:r>
              <a:rPr lang="en-GB" sz="1400">
                <a:solidFill>
                  <a:srgbClr val="EE2325"/>
                </a:solidFill>
              </a:rPr>
              <a:t>Only the Facilitator is always present at each club session.</a:t>
            </a:r>
          </a:p>
          <a:p>
            <a:pPr marL="0" indent="0">
              <a:spcBef>
                <a:spcPts val="0"/>
              </a:spcBef>
              <a:buNone/>
              <a:defRPr/>
            </a:pPr>
            <a:endParaRPr lang="en-GB" sz="1600">
              <a:solidFill>
                <a:prstClr val="black"/>
              </a:solidFill>
            </a:endParaRPr>
          </a:p>
          <a:p>
            <a:pPr marL="0" indent="540000">
              <a:spcBef>
                <a:spcPts val="0"/>
              </a:spcBef>
              <a:buFont typeface="Arial" panose="020B0604020202020204" pitchFamily="34" charset="0"/>
              <a:buNone/>
            </a:pPr>
            <a:endParaRPr lang="en-ZA" sz="1600"/>
          </a:p>
        </p:txBody>
      </p:sp>
      <p:sp>
        <p:nvSpPr>
          <p:cNvPr id="6" name="Content Placeholder 2">
            <a:extLst>
              <a:ext uri="{FF2B5EF4-FFF2-40B4-BE49-F238E27FC236}">
                <a16:creationId xmlns:a16="http://schemas.microsoft.com/office/drawing/2014/main" id="{421AA26D-9ED1-9F55-A0EB-42174F2741B3}"/>
              </a:ext>
            </a:extLst>
          </p:cNvPr>
          <p:cNvSpPr txBox="1">
            <a:spLocks/>
          </p:cNvSpPr>
          <p:nvPr/>
        </p:nvSpPr>
        <p:spPr>
          <a:xfrm>
            <a:off x="380102" y="1315877"/>
            <a:ext cx="5976000" cy="2792297"/>
          </a:xfrm>
          <a:prstGeom prst="rect">
            <a:avLst/>
          </a:prstGeom>
          <a:noFill/>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spcBef>
                <a:spcPts val="0"/>
              </a:spcBef>
              <a:spcAft>
                <a:spcPts val="1200"/>
              </a:spcAft>
              <a:buFont typeface="Arial" panose="020B0604020202020204" pitchFamily="34" charset="0"/>
              <a:buNone/>
            </a:pPr>
            <a:r>
              <a:rPr lang="en-GB" sz="1600" b="1">
                <a:solidFill>
                  <a:srgbClr val="25B14A"/>
                </a:solidFill>
              </a:rPr>
              <a:t> Club Manager</a:t>
            </a:r>
          </a:p>
          <a:p>
            <a:pPr marL="144000" lvl="0" indent="-144000">
              <a:spcBef>
                <a:spcPts val="0"/>
              </a:spcBef>
              <a:defRPr/>
            </a:pPr>
            <a:r>
              <a:rPr lang="en-GB" sz="1600">
                <a:solidFill>
                  <a:prstClr val="black"/>
                </a:solidFill>
              </a:rPr>
              <a:t>Responsible for successful adherence club implementation </a:t>
            </a:r>
            <a:r>
              <a:rPr lang="en-US" sz="1600">
                <a:solidFill>
                  <a:prstClr val="black"/>
                </a:solidFill>
              </a:rPr>
              <a:t>Duties include:</a:t>
            </a:r>
          </a:p>
          <a:p>
            <a:pPr marL="285750" indent="-285750">
              <a:spcBef>
                <a:spcPts val="0"/>
              </a:spcBef>
              <a:buFont typeface="Wingdings" panose="05000000000000000000" pitchFamily="2" charset="2"/>
              <a:buChar char="ü"/>
              <a:defRPr/>
            </a:pPr>
            <a:r>
              <a:rPr lang="en-US" sz="1600">
                <a:solidFill>
                  <a:prstClr val="black"/>
                </a:solidFill>
              </a:rPr>
              <a:t>Ensure the DMOC SOP is carried out </a:t>
            </a:r>
          </a:p>
          <a:p>
            <a:pPr marL="285750" indent="-285750">
              <a:spcBef>
                <a:spcPts val="0"/>
              </a:spcBef>
              <a:buFont typeface="Wingdings" panose="05000000000000000000" pitchFamily="2" charset="2"/>
              <a:buChar char="ü"/>
              <a:defRPr/>
            </a:pPr>
            <a:r>
              <a:rPr lang="en-US" sz="1600">
                <a:solidFill>
                  <a:prstClr val="black"/>
                </a:solidFill>
              </a:rPr>
              <a:t>AC recruitment</a:t>
            </a:r>
          </a:p>
          <a:p>
            <a:pPr marL="285750" indent="-285750">
              <a:spcBef>
                <a:spcPts val="0"/>
              </a:spcBef>
              <a:buFont typeface="Wingdings" panose="05000000000000000000" pitchFamily="2" charset="2"/>
              <a:buChar char="ü"/>
              <a:defRPr/>
            </a:pPr>
            <a:r>
              <a:rPr lang="en-US" sz="1600">
                <a:solidFill>
                  <a:prstClr val="black"/>
                </a:solidFill>
              </a:rPr>
              <a:t>Schedule AC visit dates</a:t>
            </a:r>
          </a:p>
          <a:p>
            <a:pPr marL="285750" indent="-285750">
              <a:spcBef>
                <a:spcPts val="0"/>
              </a:spcBef>
              <a:buFont typeface="Wingdings" panose="05000000000000000000" pitchFamily="2" charset="2"/>
              <a:buChar char="ü"/>
              <a:defRPr/>
            </a:pPr>
            <a:r>
              <a:rPr lang="en-US" sz="1600">
                <a:solidFill>
                  <a:prstClr val="black"/>
                </a:solidFill>
              </a:rPr>
              <a:t>Provide Facilitators with treatment literacy materials</a:t>
            </a:r>
          </a:p>
          <a:p>
            <a:pPr marL="285750" indent="-285750">
              <a:spcBef>
                <a:spcPts val="0"/>
              </a:spcBef>
              <a:buFont typeface="Wingdings" panose="05000000000000000000" pitchFamily="2" charset="2"/>
              <a:buChar char="ü"/>
              <a:defRPr/>
            </a:pPr>
            <a:r>
              <a:rPr lang="en-GB" sz="1600">
                <a:solidFill>
                  <a:prstClr val="black"/>
                </a:solidFill>
              </a:rPr>
              <a:t>Ensure review and management of assessment results; and recall of patients with abnormal results</a:t>
            </a:r>
          </a:p>
          <a:p>
            <a:pPr marL="285750" indent="-285750">
              <a:spcBef>
                <a:spcPts val="0"/>
              </a:spcBef>
              <a:buFont typeface="Wingdings" panose="05000000000000000000" pitchFamily="2" charset="2"/>
              <a:buChar char="ü"/>
              <a:defRPr/>
            </a:pPr>
            <a:r>
              <a:rPr lang="en-US" sz="1600">
                <a:solidFill>
                  <a:prstClr val="black"/>
                </a:solidFill>
              </a:rPr>
              <a:t>Ensure AC enrolment, deregistration, attendance is captured</a:t>
            </a:r>
          </a:p>
          <a:p>
            <a:pPr marL="285750" indent="-285750">
              <a:spcBef>
                <a:spcPts val="0"/>
              </a:spcBef>
              <a:buFont typeface="Wingdings" panose="05000000000000000000" pitchFamily="2" charset="2"/>
              <a:buChar char="ü"/>
              <a:defRPr/>
            </a:pPr>
            <a:r>
              <a:rPr lang="en-GB" sz="1600">
                <a:solidFill>
                  <a:prstClr val="black"/>
                </a:solidFill>
              </a:rPr>
              <a:t>Ensures proper monitoring, reporting and club evaluation</a:t>
            </a:r>
            <a:endParaRPr lang="en-US" sz="1600">
              <a:solidFill>
                <a:prstClr val="black"/>
              </a:solidFill>
            </a:endParaRPr>
          </a:p>
          <a:p>
            <a:pPr marL="0" indent="540000">
              <a:spcBef>
                <a:spcPts val="0"/>
              </a:spcBef>
              <a:buFont typeface="Arial" panose="020B0604020202020204" pitchFamily="34" charset="0"/>
              <a:buNone/>
            </a:pPr>
            <a:endParaRPr lang="en-ZA" sz="1600"/>
          </a:p>
        </p:txBody>
      </p:sp>
      <p:grpSp>
        <p:nvGrpSpPr>
          <p:cNvPr id="21" name="Group 20">
            <a:extLst>
              <a:ext uri="{FF2B5EF4-FFF2-40B4-BE49-F238E27FC236}">
                <a16:creationId xmlns:a16="http://schemas.microsoft.com/office/drawing/2014/main" id="{BD211038-143F-29BA-45EE-41A1AC602B29}"/>
              </a:ext>
            </a:extLst>
          </p:cNvPr>
          <p:cNvGrpSpPr/>
          <p:nvPr/>
        </p:nvGrpSpPr>
        <p:grpSpPr>
          <a:xfrm>
            <a:off x="203585" y="1134961"/>
            <a:ext cx="720000" cy="720000"/>
            <a:chOff x="223957" y="1134961"/>
            <a:chExt cx="720000" cy="720000"/>
          </a:xfrm>
        </p:grpSpPr>
        <p:sp>
          <p:nvSpPr>
            <p:cNvPr id="8" name="Oval 7">
              <a:extLst>
                <a:ext uri="{FF2B5EF4-FFF2-40B4-BE49-F238E27FC236}">
                  <a16:creationId xmlns:a16="http://schemas.microsoft.com/office/drawing/2014/main" id="{30BC6BAB-4FE7-C3C9-4EE1-0A5F287341C6}"/>
                </a:ext>
              </a:extLst>
            </p:cNvPr>
            <p:cNvSpPr>
              <a:spLocks noChangeAspect="1"/>
            </p:cNvSpPr>
            <p:nvPr/>
          </p:nvSpPr>
          <p:spPr>
            <a:xfrm>
              <a:off x="223957" y="1134961"/>
              <a:ext cx="720000" cy="720000"/>
            </a:xfrm>
            <a:prstGeom prst="ellipse">
              <a:avLst/>
            </a:prstGeom>
            <a:solidFill>
              <a:schemeClr val="bg1"/>
            </a:solidFill>
            <a:ln w="38100">
              <a:solidFill>
                <a:srgbClr val="25B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Graphic 28">
              <a:extLst>
                <a:ext uri="{FF2B5EF4-FFF2-40B4-BE49-F238E27FC236}">
                  <a16:creationId xmlns:a16="http://schemas.microsoft.com/office/drawing/2014/main" id="{5708CBC7-4309-5A34-49BD-E606494BA98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08677" y="1195757"/>
              <a:ext cx="360884" cy="565830"/>
            </a:xfrm>
            <a:prstGeom prst="rect">
              <a:avLst/>
            </a:prstGeom>
          </p:spPr>
        </p:pic>
      </p:grpSp>
      <p:sp>
        <p:nvSpPr>
          <p:cNvPr id="14" name="Content Placeholder 2">
            <a:extLst>
              <a:ext uri="{FF2B5EF4-FFF2-40B4-BE49-F238E27FC236}">
                <a16:creationId xmlns:a16="http://schemas.microsoft.com/office/drawing/2014/main" id="{51545902-C3A7-79E8-94FD-931CCA93D113}"/>
              </a:ext>
            </a:extLst>
          </p:cNvPr>
          <p:cNvSpPr txBox="1">
            <a:spLocks/>
          </p:cNvSpPr>
          <p:nvPr/>
        </p:nvSpPr>
        <p:spPr>
          <a:xfrm>
            <a:off x="6004141" y="4591824"/>
            <a:ext cx="2628000" cy="1692000"/>
          </a:xfrm>
          <a:prstGeom prst="rect">
            <a:avLst/>
          </a:prstGeom>
          <a:gradFill>
            <a:gsLst>
              <a:gs pos="16000">
                <a:srgbClr val="FCF8F2">
                  <a:alpha val="80000"/>
                </a:srgbClr>
              </a:gs>
              <a:gs pos="43000">
                <a:schemeClr val="bg1"/>
              </a:gs>
            </a:gsLst>
            <a:lin ang="13500000" scaled="0"/>
          </a:gradFill>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spcBef>
                <a:spcPts val="0"/>
              </a:spcBef>
              <a:spcAft>
                <a:spcPts val="1200"/>
              </a:spcAft>
              <a:buFont typeface="Arial" panose="020B0604020202020204" pitchFamily="34" charset="0"/>
              <a:buNone/>
            </a:pPr>
            <a:r>
              <a:rPr lang="en-GB" sz="1600" b="1">
                <a:solidFill>
                  <a:srgbClr val="EC4291"/>
                </a:solidFill>
              </a:rPr>
              <a:t> Pharmacist/ </a:t>
            </a:r>
            <a:br>
              <a:rPr lang="en-GB" sz="1600" b="1">
                <a:solidFill>
                  <a:srgbClr val="EC4291"/>
                </a:solidFill>
              </a:rPr>
            </a:br>
            <a:r>
              <a:rPr lang="en-GB" sz="1600" b="1">
                <a:solidFill>
                  <a:srgbClr val="EC4291"/>
                </a:solidFill>
              </a:rPr>
              <a:t>       Pharmacy Assistant</a:t>
            </a:r>
          </a:p>
          <a:p>
            <a:pPr marL="144000" indent="-144000">
              <a:spcBef>
                <a:spcPts val="0"/>
              </a:spcBef>
              <a:defRPr/>
            </a:pPr>
            <a:r>
              <a:rPr lang="en-GB" sz="1600">
                <a:solidFill>
                  <a:prstClr val="black"/>
                </a:solidFill>
              </a:rPr>
              <a:t>Pre-dispenses treatment for adherence clubs.</a:t>
            </a:r>
          </a:p>
          <a:p>
            <a:pPr marL="0" indent="540000">
              <a:spcBef>
                <a:spcPts val="0"/>
              </a:spcBef>
              <a:buFont typeface="Arial" panose="020B0604020202020204" pitchFamily="34" charset="0"/>
              <a:buNone/>
            </a:pPr>
            <a:endParaRPr lang="en-ZA" sz="1600"/>
          </a:p>
        </p:txBody>
      </p:sp>
      <p:grpSp>
        <p:nvGrpSpPr>
          <p:cNvPr id="27" name="Group 26">
            <a:extLst>
              <a:ext uri="{FF2B5EF4-FFF2-40B4-BE49-F238E27FC236}">
                <a16:creationId xmlns:a16="http://schemas.microsoft.com/office/drawing/2014/main" id="{79421399-C872-1A53-3AA2-26B477D20EB0}"/>
              </a:ext>
            </a:extLst>
          </p:cNvPr>
          <p:cNvGrpSpPr/>
          <p:nvPr/>
        </p:nvGrpSpPr>
        <p:grpSpPr>
          <a:xfrm>
            <a:off x="5794962" y="4441883"/>
            <a:ext cx="720000" cy="720000"/>
            <a:chOff x="5794962" y="4614159"/>
            <a:chExt cx="720000" cy="720000"/>
          </a:xfrm>
        </p:grpSpPr>
        <p:sp>
          <p:nvSpPr>
            <p:cNvPr id="15" name="Oval 14">
              <a:extLst>
                <a:ext uri="{FF2B5EF4-FFF2-40B4-BE49-F238E27FC236}">
                  <a16:creationId xmlns:a16="http://schemas.microsoft.com/office/drawing/2014/main" id="{61E1219B-3553-A3B4-1CCF-BFB85D1DB0C6}"/>
                </a:ext>
              </a:extLst>
            </p:cNvPr>
            <p:cNvSpPr>
              <a:spLocks noChangeAspect="1"/>
            </p:cNvSpPr>
            <p:nvPr/>
          </p:nvSpPr>
          <p:spPr>
            <a:xfrm>
              <a:off x="5794962" y="4614159"/>
              <a:ext cx="720000" cy="720000"/>
            </a:xfrm>
            <a:prstGeom prst="ellipse">
              <a:avLst/>
            </a:prstGeom>
            <a:solidFill>
              <a:schemeClr val="bg1"/>
            </a:solidFill>
            <a:ln w="38100">
              <a:solidFill>
                <a:srgbClr val="EC42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31" name="Graphic 30">
              <a:extLst>
                <a:ext uri="{FF2B5EF4-FFF2-40B4-BE49-F238E27FC236}">
                  <a16:creationId xmlns:a16="http://schemas.microsoft.com/office/drawing/2014/main" id="{A8C5CF66-B2E5-5C2D-ACE7-6F77C5466F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2080" y="4682661"/>
              <a:ext cx="447675" cy="561975"/>
            </a:xfrm>
            <a:prstGeom prst="rect">
              <a:avLst/>
            </a:prstGeom>
          </p:spPr>
        </p:pic>
      </p:grpSp>
      <p:sp>
        <p:nvSpPr>
          <p:cNvPr id="16" name="Content Placeholder 2">
            <a:extLst>
              <a:ext uri="{FF2B5EF4-FFF2-40B4-BE49-F238E27FC236}">
                <a16:creationId xmlns:a16="http://schemas.microsoft.com/office/drawing/2014/main" id="{06E05B48-90C3-0883-C5AA-19B31E342D4E}"/>
              </a:ext>
            </a:extLst>
          </p:cNvPr>
          <p:cNvSpPr txBox="1">
            <a:spLocks/>
          </p:cNvSpPr>
          <p:nvPr/>
        </p:nvSpPr>
        <p:spPr>
          <a:xfrm>
            <a:off x="8966404" y="4591824"/>
            <a:ext cx="2844000" cy="1692000"/>
          </a:xfrm>
          <a:prstGeom prst="rect">
            <a:avLst/>
          </a:prstGeom>
          <a:gradFill>
            <a:gsLst>
              <a:gs pos="16000">
                <a:srgbClr val="FCF8F2">
                  <a:alpha val="80000"/>
                </a:srgbClr>
              </a:gs>
              <a:gs pos="43000">
                <a:schemeClr val="bg1"/>
              </a:gs>
            </a:gsLst>
            <a:lin ang="13500000" scaled="0"/>
          </a:gradFill>
        </p:spPr>
        <p:txBody>
          <a:bodyPr vert="horz" lIns="180000" tIns="180000" rIns="36000" bIns="36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spcBef>
                <a:spcPts val="0"/>
              </a:spcBef>
              <a:spcAft>
                <a:spcPts val="1200"/>
              </a:spcAft>
              <a:buFont typeface="Arial" panose="020B0604020202020204" pitchFamily="34" charset="0"/>
              <a:buNone/>
            </a:pPr>
            <a:r>
              <a:rPr lang="en-GB" sz="1600" b="1">
                <a:solidFill>
                  <a:srgbClr val="2595D2"/>
                </a:solidFill>
              </a:rPr>
              <a:t>  </a:t>
            </a:r>
            <a:r>
              <a:rPr lang="en-GB" sz="1600" b="1">
                <a:solidFill>
                  <a:srgbClr val="907320"/>
                </a:solidFill>
              </a:rPr>
              <a:t>Administrative Clerk/  </a:t>
            </a:r>
            <a:br>
              <a:rPr lang="en-GB" sz="1600" b="1">
                <a:solidFill>
                  <a:srgbClr val="907320"/>
                </a:solidFill>
              </a:rPr>
            </a:br>
            <a:r>
              <a:rPr lang="en-GB" sz="1600" b="1">
                <a:solidFill>
                  <a:srgbClr val="907320"/>
                </a:solidFill>
              </a:rPr>
              <a:t>         Data Capturer</a:t>
            </a:r>
          </a:p>
          <a:p>
            <a:pPr marL="0" indent="0">
              <a:spcBef>
                <a:spcPts val="0"/>
              </a:spcBef>
              <a:buNone/>
              <a:defRPr/>
            </a:pPr>
            <a:r>
              <a:rPr lang="en-GB" sz="1600">
                <a:solidFill>
                  <a:prstClr val="black"/>
                </a:solidFill>
              </a:rPr>
              <a:t>Captures patients’ AC enrolment, attendance, deactivation or deregistration</a:t>
            </a:r>
            <a:endParaRPr lang="en-ZA" sz="1600">
              <a:solidFill>
                <a:prstClr val="black"/>
              </a:solidFill>
            </a:endParaRPr>
          </a:p>
        </p:txBody>
      </p:sp>
      <p:grpSp>
        <p:nvGrpSpPr>
          <p:cNvPr id="30" name="Group 29">
            <a:extLst>
              <a:ext uri="{FF2B5EF4-FFF2-40B4-BE49-F238E27FC236}">
                <a16:creationId xmlns:a16="http://schemas.microsoft.com/office/drawing/2014/main" id="{55C1C329-3E82-8986-1558-57038925F7B3}"/>
              </a:ext>
            </a:extLst>
          </p:cNvPr>
          <p:cNvGrpSpPr/>
          <p:nvPr/>
        </p:nvGrpSpPr>
        <p:grpSpPr>
          <a:xfrm>
            <a:off x="8798725" y="4441883"/>
            <a:ext cx="720000" cy="720000"/>
            <a:chOff x="8971001" y="4614159"/>
            <a:chExt cx="720000" cy="720000"/>
          </a:xfrm>
        </p:grpSpPr>
        <p:sp>
          <p:nvSpPr>
            <p:cNvPr id="17" name="Oval 16">
              <a:extLst>
                <a:ext uri="{FF2B5EF4-FFF2-40B4-BE49-F238E27FC236}">
                  <a16:creationId xmlns:a16="http://schemas.microsoft.com/office/drawing/2014/main" id="{6013DFE9-BDF5-0AE5-43AB-EBC45FEA0FF1}"/>
                </a:ext>
              </a:extLst>
            </p:cNvPr>
            <p:cNvSpPr>
              <a:spLocks noChangeAspect="1"/>
            </p:cNvSpPr>
            <p:nvPr/>
          </p:nvSpPr>
          <p:spPr>
            <a:xfrm>
              <a:off x="8971001" y="4614159"/>
              <a:ext cx="720000" cy="720000"/>
            </a:xfrm>
            <a:prstGeom prst="ellipse">
              <a:avLst/>
            </a:prstGeom>
            <a:solidFill>
              <a:schemeClr val="bg1"/>
            </a:solidFill>
            <a:ln w="38100">
              <a:solidFill>
                <a:srgbClr val="B691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grpSp>
          <p:nvGrpSpPr>
            <p:cNvPr id="24" name="Group 23">
              <a:extLst>
                <a:ext uri="{FF2B5EF4-FFF2-40B4-BE49-F238E27FC236}">
                  <a16:creationId xmlns:a16="http://schemas.microsoft.com/office/drawing/2014/main" id="{5F4637EF-884C-6E1E-F705-E74B82E86ECE}"/>
                </a:ext>
              </a:extLst>
            </p:cNvPr>
            <p:cNvGrpSpPr/>
            <p:nvPr/>
          </p:nvGrpSpPr>
          <p:grpSpPr>
            <a:xfrm>
              <a:off x="9138680" y="4705018"/>
              <a:ext cx="387262" cy="501748"/>
              <a:chOff x="9138680" y="4705018"/>
              <a:chExt cx="387262" cy="501748"/>
            </a:xfrm>
          </p:grpSpPr>
          <p:sp>
            <p:nvSpPr>
              <p:cNvPr id="37" name="Freeform: Shape 36">
                <a:extLst>
                  <a:ext uri="{FF2B5EF4-FFF2-40B4-BE49-F238E27FC236}">
                    <a16:creationId xmlns:a16="http://schemas.microsoft.com/office/drawing/2014/main" id="{1D0F5A06-9E1A-B1DF-1DF8-EBD05E38AB65}"/>
                  </a:ext>
                </a:extLst>
              </p:cNvPr>
              <p:cNvSpPr/>
              <p:nvPr/>
            </p:nvSpPr>
            <p:spPr>
              <a:xfrm>
                <a:off x="9322416" y="5071919"/>
                <a:ext cx="19733" cy="19733"/>
              </a:xfrm>
              <a:custGeom>
                <a:avLst/>
                <a:gdLst>
                  <a:gd name="connsiteX0" fmla="*/ 19734 w 19733"/>
                  <a:gd name="connsiteY0" fmla="*/ 9867 h 19733"/>
                  <a:gd name="connsiteX1" fmla="*/ 9867 w 19733"/>
                  <a:gd name="connsiteY1" fmla="*/ 19734 h 19733"/>
                  <a:gd name="connsiteX2" fmla="*/ 0 w 19733"/>
                  <a:gd name="connsiteY2" fmla="*/ 9867 h 19733"/>
                  <a:gd name="connsiteX3" fmla="*/ 9867 w 19733"/>
                  <a:gd name="connsiteY3" fmla="*/ 0 h 19733"/>
                  <a:gd name="connsiteX4" fmla="*/ 19734 w 19733"/>
                  <a:gd name="connsiteY4" fmla="*/ 9867 h 1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19733">
                    <a:moveTo>
                      <a:pt x="19734" y="9867"/>
                    </a:moveTo>
                    <a:cubicBezTo>
                      <a:pt x="19734" y="15316"/>
                      <a:pt x="15316" y="19734"/>
                      <a:pt x="9867" y="19734"/>
                    </a:cubicBezTo>
                    <a:cubicBezTo>
                      <a:pt x="4418" y="19734"/>
                      <a:pt x="0" y="15316"/>
                      <a:pt x="0" y="9867"/>
                    </a:cubicBezTo>
                    <a:cubicBezTo>
                      <a:pt x="0" y="4418"/>
                      <a:pt x="4418" y="0"/>
                      <a:pt x="9867" y="0"/>
                    </a:cubicBezTo>
                    <a:cubicBezTo>
                      <a:pt x="15316" y="0"/>
                      <a:pt x="19734" y="4418"/>
                      <a:pt x="19734" y="9867"/>
                    </a:cubicBezTo>
                    <a:close/>
                  </a:path>
                </a:pathLst>
              </a:custGeom>
              <a:solidFill>
                <a:srgbClr val="005D28"/>
              </a:solidFill>
              <a:ln w="5522" cap="flat">
                <a:noFill/>
                <a:prstDash val="solid"/>
                <a:miter/>
              </a:ln>
            </p:spPr>
            <p:txBody>
              <a:bodyPr rtlCol="0" anchor="ctr"/>
              <a:lstStyle/>
              <a:p>
                <a:endParaRPr lang="en-ZA"/>
              </a:p>
            </p:txBody>
          </p:sp>
          <p:grpSp>
            <p:nvGrpSpPr>
              <p:cNvPr id="43" name="Group 42">
                <a:extLst>
                  <a:ext uri="{FF2B5EF4-FFF2-40B4-BE49-F238E27FC236}">
                    <a16:creationId xmlns:a16="http://schemas.microsoft.com/office/drawing/2014/main" id="{7060B9EA-5657-8BDF-2CC2-EE672D143DAD}"/>
                  </a:ext>
                </a:extLst>
              </p:cNvPr>
              <p:cNvGrpSpPr/>
              <p:nvPr/>
            </p:nvGrpSpPr>
            <p:grpSpPr>
              <a:xfrm>
                <a:off x="9138680" y="4705018"/>
                <a:ext cx="387262" cy="501748"/>
                <a:chOff x="9138680" y="4705018"/>
                <a:chExt cx="387262" cy="501748"/>
              </a:xfrm>
            </p:grpSpPr>
            <p:sp>
              <p:nvSpPr>
                <p:cNvPr id="38" name="Freeform: Shape 37">
                  <a:extLst>
                    <a:ext uri="{FF2B5EF4-FFF2-40B4-BE49-F238E27FC236}">
                      <a16:creationId xmlns:a16="http://schemas.microsoft.com/office/drawing/2014/main" id="{B8248678-30AB-E386-49C7-B70289415966}"/>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39" name="Freeform: Shape 38">
                  <a:extLst>
                    <a:ext uri="{FF2B5EF4-FFF2-40B4-BE49-F238E27FC236}">
                      <a16:creationId xmlns:a16="http://schemas.microsoft.com/office/drawing/2014/main" id="{45822C6C-29A2-CCA0-038C-94F0BAED538A}"/>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40" name="Freeform: Shape 39">
                  <a:extLst>
                    <a:ext uri="{FF2B5EF4-FFF2-40B4-BE49-F238E27FC236}">
                      <a16:creationId xmlns:a16="http://schemas.microsoft.com/office/drawing/2014/main" id="{BCE32E7C-73A0-658A-5262-D726843BD2DF}"/>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41" name="Freeform: Shape 40">
                  <a:extLst>
                    <a:ext uri="{FF2B5EF4-FFF2-40B4-BE49-F238E27FC236}">
                      <a16:creationId xmlns:a16="http://schemas.microsoft.com/office/drawing/2014/main" id="{E9F06099-E981-8095-0292-F7A9D504593B}"/>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42" name="Freeform: Shape 41">
                  <a:extLst>
                    <a:ext uri="{FF2B5EF4-FFF2-40B4-BE49-F238E27FC236}">
                      <a16:creationId xmlns:a16="http://schemas.microsoft.com/office/drawing/2014/main" id="{3F165125-7F99-15D0-DA8A-21A07F0430C9}"/>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45" name="Oval 44">
                <a:extLst>
                  <a:ext uri="{FF2B5EF4-FFF2-40B4-BE49-F238E27FC236}">
                    <a16:creationId xmlns:a16="http://schemas.microsoft.com/office/drawing/2014/main" id="{0EF125C9-11B9-A001-B080-4BE306C5D08A}"/>
                  </a:ext>
                </a:extLst>
              </p:cNvPr>
              <p:cNvSpPr/>
              <p:nvPr/>
            </p:nvSpPr>
            <p:spPr>
              <a:xfrm>
                <a:off x="9288149" y="5015390"/>
                <a:ext cx="72000" cy="7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grpSp>
        <p:nvGrpSpPr>
          <p:cNvPr id="22" name="Group 21">
            <a:extLst>
              <a:ext uri="{FF2B5EF4-FFF2-40B4-BE49-F238E27FC236}">
                <a16:creationId xmlns:a16="http://schemas.microsoft.com/office/drawing/2014/main" id="{3395CDCA-6701-CEC6-481A-1C8243B1EA78}"/>
              </a:ext>
            </a:extLst>
          </p:cNvPr>
          <p:cNvGrpSpPr/>
          <p:nvPr/>
        </p:nvGrpSpPr>
        <p:grpSpPr>
          <a:xfrm>
            <a:off x="6481003" y="1134961"/>
            <a:ext cx="720000" cy="720000"/>
            <a:chOff x="6481003" y="1145843"/>
            <a:chExt cx="720000" cy="720000"/>
          </a:xfrm>
        </p:grpSpPr>
        <p:sp>
          <p:nvSpPr>
            <p:cNvPr id="9" name="Oval 8">
              <a:extLst>
                <a:ext uri="{FF2B5EF4-FFF2-40B4-BE49-F238E27FC236}">
                  <a16:creationId xmlns:a16="http://schemas.microsoft.com/office/drawing/2014/main" id="{9BA595AC-8F0E-928E-19D0-67E41F9A359F}"/>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Graphic 2">
              <a:extLst>
                <a:ext uri="{FF2B5EF4-FFF2-40B4-BE49-F238E27FC236}">
                  <a16:creationId xmlns:a16="http://schemas.microsoft.com/office/drawing/2014/main" id="{54CA03AC-CF22-83AE-8A48-56DC74CC875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96390" y="1228474"/>
              <a:ext cx="509260" cy="495680"/>
            </a:xfrm>
            <a:prstGeom prst="rect">
              <a:avLst/>
            </a:prstGeom>
          </p:spPr>
        </p:pic>
      </p:grpSp>
      <p:grpSp>
        <p:nvGrpSpPr>
          <p:cNvPr id="49" name="Group 48">
            <a:extLst>
              <a:ext uri="{FF2B5EF4-FFF2-40B4-BE49-F238E27FC236}">
                <a16:creationId xmlns:a16="http://schemas.microsoft.com/office/drawing/2014/main" id="{BE260A91-1E4B-0E3F-383C-1F6EA9F5D4E2}"/>
              </a:ext>
            </a:extLst>
          </p:cNvPr>
          <p:cNvGrpSpPr/>
          <p:nvPr/>
        </p:nvGrpSpPr>
        <p:grpSpPr>
          <a:xfrm>
            <a:off x="203585" y="4121515"/>
            <a:ext cx="720000" cy="720000"/>
            <a:chOff x="216837" y="4553100"/>
            <a:chExt cx="720000" cy="720000"/>
          </a:xfrm>
        </p:grpSpPr>
        <p:sp>
          <p:nvSpPr>
            <p:cNvPr id="12" name="Oval 11">
              <a:extLst>
                <a:ext uri="{FF2B5EF4-FFF2-40B4-BE49-F238E27FC236}">
                  <a16:creationId xmlns:a16="http://schemas.microsoft.com/office/drawing/2014/main" id="{57A3CF4B-1909-BD49-D3CC-0ED26769A57B}"/>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5" name="Graphic 4">
              <a:extLst>
                <a:ext uri="{FF2B5EF4-FFF2-40B4-BE49-F238E27FC236}">
                  <a16:creationId xmlns:a16="http://schemas.microsoft.com/office/drawing/2014/main" id="{3E093B67-16C8-6701-53B4-F4051F448584}"/>
                </a:ext>
              </a:extLst>
            </p:cNvPr>
            <p:cNvPicPr>
              <a:picLocks noChangeAspect="1"/>
            </p:cNvPicPr>
            <p:nvPr/>
          </p:nvPicPr>
          <p:blipFill>
            <a:blip>
              <a:extLst>
                <a:ext uri="{96DAC541-7B7A-43D3-8B79-37D633B846F1}">
                  <asvg:svgBlip xmlns:asvg="http://schemas.microsoft.com/office/drawing/2016/SVG/main" r:embed="rId5"/>
                </a:ext>
              </a:extLst>
            </a:blip>
            <a:srcRect l="18967" t="5804" r="19312" b="20118"/>
            <a:stretch>
              <a:fillRect/>
            </a:stretch>
          </p:blipFill>
          <p:spPr>
            <a:xfrm>
              <a:off x="349051" y="4553100"/>
              <a:ext cx="439212" cy="646950"/>
            </a:xfrm>
            <a:prstGeom prst="rect">
              <a:avLst/>
            </a:prstGeom>
          </p:spPr>
        </p:pic>
      </p:grpSp>
      <p:sp>
        <p:nvSpPr>
          <p:cNvPr id="7" name="TextBox 6">
            <a:extLst>
              <a:ext uri="{FF2B5EF4-FFF2-40B4-BE49-F238E27FC236}">
                <a16:creationId xmlns:a16="http://schemas.microsoft.com/office/drawing/2014/main" id="{8805A981-928C-81F6-1368-0A68CC644957}"/>
              </a:ext>
            </a:extLst>
          </p:cNvPr>
          <p:cNvSpPr txBox="1"/>
          <p:nvPr/>
        </p:nvSpPr>
        <p:spPr>
          <a:xfrm>
            <a:off x="5965582" y="6604982"/>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DMOC SOP September 2025 page 80</a:t>
            </a:r>
          </a:p>
        </p:txBody>
      </p:sp>
    </p:spTree>
    <p:extLst>
      <p:ext uri="{BB962C8B-B14F-4D97-AF65-F5344CB8AC3E}">
        <p14:creationId xmlns:p14="http://schemas.microsoft.com/office/powerpoint/2010/main" val="879793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FDD1-E0E9-953A-BB16-D0E7384177F5}"/>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4128EAB9-C636-F4AD-8C22-202A7F75DFDC}"/>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7F47B9C3-9991-EDDC-0646-0566A213314E}"/>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6363967C-7F7F-4675-F029-B98FAC300705}"/>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3BE4E4B0-15CA-96BF-5D15-CD65D0D7D83C}"/>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Adherence Clubs: Procedure &amp; Annual Visit Schedule</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A25F51E-5ECA-2716-4243-49EF08F0C1A8}"/>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BBA3010F-05FB-2A76-73B1-2B52BB274F79}"/>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209E96D9-9866-C3AA-8A00-A985782162D6}"/>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0912010D-345D-16A9-00AF-0A7BA6F54BF7}"/>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919251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5A1B-5C56-11FE-189F-819F70066B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D2A56-81FE-3627-9AE3-6E4E99C62578}"/>
              </a:ext>
            </a:extLst>
          </p:cNvPr>
          <p:cNvSpPr>
            <a:spLocks noGrp="1"/>
          </p:cNvSpPr>
          <p:nvPr>
            <p:ph type="sldNum" sz="quarter" idx="4"/>
          </p:nvPr>
        </p:nvSpPr>
        <p:spPr/>
        <p:txBody>
          <a:bodyPr anchor="b" anchorCtr="0"/>
          <a:lstStyle/>
          <a:p>
            <a:fld id="{C7CC47C4-3C86-4469-BEE5-35560A3665EF}" type="slidenum">
              <a:rPr lang="en-ZA" altLang="en-US" smtClean="0"/>
              <a:pPr/>
              <a:t>55</a:t>
            </a:fld>
            <a:endParaRPr lang="en-ZA" altLang="en-US"/>
          </a:p>
        </p:txBody>
      </p:sp>
      <p:sp>
        <p:nvSpPr>
          <p:cNvPr id="2" name="Title 1">
            <a:extLst>
              <a:ext uri="{FF2B5EF4-FFF2-40B4-BE49-F238E27FC236}">
                <a16:creationId xmlns:a16="http://schemas.microsoft.com/office/drawing/2014/main" id="{0089E074-A8E7-76F3-D41B-A3EC6C5FB446}"/>
              </a:ext>
            </a:extLst>
          </p:cNvPr>
          <p:cNvSpPr>
            <a:spLocks noGrp="1"/>
          </p:cNvSpPr>
          <p:nvPr>
            <p:ph type="title"/>
          </p:nvPr>
        </p:nvSpPr>
        <p:spPr/>
        <p:txBody>
          <a:bodyPr/>
          <a:lstStyle/>
          <a:p>
            <a:r>
              <a:rPr lang="en-GB" dirty="0"/>
              <a:t>Adherence Clubs Algorithm</a:t>
            </a:r>
            <a:endParaRPr lang="en-ZA" dirty="0"/>
          </a:p>
        </p:txBody>
      </p:sp>
      <p:sp>
        <p:nvSpPr>
          <p:cNvPr id="17" name="TextBox 16">
            <a:extLst>
              <a:ext uri="{FF2B5EF4-FFF2-40B4-BE49-F238E27FC236}">
                <a16:creationId xmlns:a16="http://schemas.microsoft.com/office/drawing/2014/main" id="{896E2638-D97C-785D-C627-A26A7EA6A79A}"/>
              </a:ext>
            </a:extLst>
          </p:cNvPr>
          <p:cNvSpPr txBox="1"/>
          <p:nvPr/>
        </p:nvSpPr>
        <p:spPr>
          <a:xfrm>
            <a:off x="5890845" y="6615967"/>
            <a:ext cx="5195077" cy="246221"/>
          </a:xfrm>
          <a:prstGeom prst="rect">
            <a:avLst/>
          </a:prstGeom>
          <a:noFill/>
        </p:spPr>
        <p:txBody>
          <a:bodyPr wrap="square" rtlCol="0">
            <a:spAutoFit/>
          </a:bodyPr>
          <a:lstStyle/>
          <a:p>
            <a:r>
              <a:rPr lang="en-ZA" sz="1000" dirty="0">
                <a:solidFill>
                  <a:schemeClr val="bg1">
                    <a:lumMod val="50000"/>
                  </a:schemeClr>
                </a:solidFill>
                <a:latin typeface="Arial" panose="020B0604020202020204" pitchFamily="34" charset="0"/>
                <a:cs typeface="Arial" panose="020B0604020202020204" pitchFamily="34" charset="0"/>
              </a:rPr>
              <a:t>DMOC SOP September 2025 pages 84, 144, 145</a:t>
            </a:r>
          </a:p>
        </p:txBody>
      </p:sp>
      <p:grpSp>
        <p:nvGrpSpPr>
          <p:cNvPr id="87" name="Group 86">
            <a:extLst>
              <a:ext uri="{FF2B5EF4-FFF2-40B4-BE49-F238E27FC236}">
                <a16:creationId xmlns:a16="http://schemas.microsoft.com/office/drawing/2014/main" id="{50900951-E5B4-A32A-1F31-AE1B82F32CDA}"/>
              </a:ext>
            </a:extLst>
          </p:cNvPr>
          <p:cNvGrpSpPr/>
          <p:nvPr/>
        </p:nvGrpSpPr>
        <p:grpSpPr>
          <a:xfrm>
            <a:off x="74160" y="1112356"/>
            <a:ext cx="11853180" cy="5665261"/>
            <a:chOff x="74160" y="1112356"/>
            <a:chExt cx="11853180" cy="5665261"/>
          </a:xfrm>
        </p:grpSpPr>
        <p:cxnSp>
          <p:nvCxnSpPr>
            <p:cNvPr id="3" name="Straight Arrow Connector 2">
              <a:extLst>
                <a:ext uri="{FF2B5EF4-FFF2-40B4-BE49-F238E27FC236}">
                  <a16:creationId xmlns:a16="http://schemas.microsoft.com/office/drawing/2014/main" id="{20E69B48-6FBC-7E62-59D7-674C56D12176}"/>
                </a:ext>
              </a:extLst>
            </p:cNvPr>
            <p:cNvCxnSpPr>
              <a:cxnSpLocks noChangeAspect="1"/>
              <a:stCxn id="5" idx="2"/>
              <a:endCxn id="6" idx="0"/>
            </p:cNvCxnSpPr>
            <p:nvPr/>
          </p:nvCxnSpPr>
          <p:spPr>
            <a:xfrm>
              <a:off x="2942304" y="3093377"/>
              <a:ext cx="0" cy="159893"/>
            </a:xfrm>
            <a:prstGeom prst="straightConnector1">
              <a:avLst/>
            </a:prstGeom>
            <a:ln w="38100">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DC780395-68EA-0B1D-C463-8701453269B7}"/>
                </a:ext>
              </a:extLst>
            </p:cNvPr>
            <p:cNvSpPr>
              <a:spLocks/>
            </p:cNvSpPr>
            <p:nvPr/>
          </p:nvSpPr>
          <p:spPr>
            <a:xfrm>
              <a:off x="242304" y="2229377"/>
              <a:ext cx="5400000" cy="864000"/>
            </a:xfrm>
            <a:prstGeom prst="roundRect">
              <a:avLst>
                <a:gd name="adj" fmla="val 7299"/>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RPCs eligibility assessment</a:t>
              </a:r>
              <a:endParaRPr lang="en-ZA" sz="1600">
                <a:latin typeface="Arial" panose="020B0604020202020204" pitchFamily="34" charset="0"/>
                <a:cs typeface="Arial" panose="020B0604020202020204" pitchFamily="34" charset="0"/>
              </a:endParaRP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Explain &amp; offer RPCs options.</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Patient chooses AC</a:t>
              </a:r>
            </a:p>
          </p:txBody>
        </p:sp>
        <p:sp>
          <p:nvSpPr>
            <p:cNvPr id="6" name="Rectangle: Rounded Corners 5">
              <a:extLst>
                <a:ext uri="{FF2B5EF4-FFF2-40B4-BE49-F238E27FC236}">
                  <a16:creationId xmlns:a16="http://schemas.microsoft.com/office/drawing/2014/main" id="{C1A45115-8896-0973-1616-EA5127D230B7}"/>
                </a:ext>
              </a:extLst>
            </p:cNvPr>
            <p:cNvSpPr>
              <a:spLocks/>
            </p:cNvSpPr>
            <p:nvPr/>
          </p:nvSpPr>
          <p:spPr>
            <a:xfrm>
              <a:off x="242304" y="3253270"/>
              <a:ext cx="5400000" cy="864000"/>
            </a:xfrm>
            <a:prstGeom prst="roundRect">
              <a:avLst>
                <a:gd name="adj" fmla="val 8494"/>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lstStyle/>
            <a:p>
              <a:pPr marL="180000" indent="-180000">
                <a:lnSpc>
                  <a:spcPct val="90000"/>
                </a:lnSpc>
                <a:spcBef>
                  <a:spcPts val="400"/>
                </a:spcBef>
                <a:buFont typeface="Arial" panose="020B0604020202020204" pitchFamily="34" charset="0"/>
                <a:buChar char="•"/>
              </a:pPr>
              <a:r>
                <a:rPr lang="en-GB" sz="1600" dirty="0">
                  <a:latin typeface="Arial" panose="020B0604020202020204" pitchFamily="34" charset="0"/>
                  <a:cs typeface="Arial" panose="020B0604020202020204" pitchFamily="34" charset="0"/>
                </a:rPr>
                <a:t>Provide detailed information about AC</a:t>
              </a:r>
              <a:endParaRPr lang="en-ZA" sz="1600" dirty="0">
                <a:latin typeface="Arial" panose="020B0604020202020204" pitchFamily="34" charset="0"/>
                <a:cs typeface="Arial" panose="020B0604020202020204" pitchFamily="34" charset="0"/>
              </a:endParaRPr>
            </a:p>
            <a:p>
              <a:pPr marL="180000" indent="-180000">
                <a:lnSpc>
                  <a:spcPct val="90000"/>
                </a:lnSpc>
                <a:spcBef>
                  <a:spcPts val="400"/>
                </a:spcBef>
                <a:buFont typeface="Arial" panose="020B0604020202020204" pitchFamily="34" charset="0"/>
                <a:buChar char="•"/>
              </a:pPr>
              <a:r>
                <a:rPr lang="en-GB" sz="1600" dirty="0">
                  <a:latin typeface="Arial" panose="020B0604020202020204" pitchFamily="34" charset="0"/>
                  <a:cs typeface="Arial" panose="020B0604020202020204" pitchFamily="34" charset="0"/>
                </a:rPr>
                <a:t>Complete RPCs registration form</a:t>
              </a:r>
            </a:p>
            <a:p>
              <a:pPr marL="180000" indent="-180000">
                <a:lnSpc>
                  <a:spcPct val="90000"/>
                </a:lnSpc>
                <a:spcBef>
                  <a:spcPts val="4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Record in </a:t>
              </a:r>
              <a:r>
                <a:rPr lang="en-GB" sz="1600">
                  <a:latin typeface="Arial" panose="020B0604020202020204" pitchFamily="34" charset="0"/>
                  <a:cs typeface="Arial" panose="020B0604020202020204" pitchFamily="34" charset="0"/>
                </a:rPr>
                <a:t>clinical stationery</a:t>
              </a:r>
              <a:r>
                <a:rPr lang="en-GB" sz="1600" dirty="0">
                  <a:latin typeface="Arial" panose="020B0604020202020204" pitchFamily="34" charset="0"/>
                  <a:cs typeface="Arial" panose="020B0604020202020204" pitchFamily="34" charset="0"/>
                </a:rPr>
                <a:t>: AC</a:t>
              </a:r>
              <a:endParaRPr lang="en-ZA" sz="16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8864374-2FA0-7B04-B5CA-F8726B8A967E}"/>
                </a:ext>
              </a:extLst>
            </p:cNvPr>
            <p:cNvSpPr>
              <a:spLocks/>
            </p:cNvSpPr>
            <p:nvPr/>
          </p:nvSpPr>
          <p:spPr>
            <a:xfrm>
              <a:off x="242304" y="1503193"/>
              <a:ext cx="5400000" cy="648000"/>
            </a:xfrm>
            <a:prstGeom prst="roundRect">
              <a:avLst/>
            </a:prstGeom>
            <a:solidFill>
              <a:srgbClr val="C891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t"/>
            <a:lstStyle/>
            <a:p>
              <a:pPr>
                <a:lnSpc>
                  <a:spcPct val="95000"/>
                </a:lnSpc>
              </a:pPr>
              <a:r>
                <a:rPr lang="en-GB" sz="2400" b="1">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Registration Visit </a:t>
              </a:r>
              <a:endParaRPr lang="en-ZA" sz="2400" b="1">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131526E-E36A-B4DF-6AE2-96C6FC7FB0F5}"/>
                </a:ext>
              </a:extLst>
            </p:cNvPr>
            <p:cNvSpPr>
              <a:spLocks/>
            </p:cNvSpPr>
            <p:nvPr/>
          </p:nvSpPr>
          <p:spPr>
            <a:xfrm>
              <a:off x="6383989" y="1503193"/>
              <a:ext cx="5400000" cy="648000"/>
            </a:xfrm>
            <a:prstGeom prst="roundRect">
              <a:avLst/>
            </a:prstGeom>
            <a:solidFill>
              <a:srgbClr val="C891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t"/>
            <a:lstStyle/>
            <a:p>
              <a:pPr>
                <a:lnSpc>
                  <a:spcPct val="95000"/>
                </a:lnSpc>
              </a:pPr>
              <a:r>
                <a:rPr lang="en-GB" sz="2400" b="1">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Enrolment Visit  RPCs M0</a:t>
              </a:r>
              <a:endParaRPr lang="en-ZA" sz="2400" b="1">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854A9180-7751-32A3-CD7F-A86A848B4A09}"/>
                </a:ext>
              </a:extLst>
            </p:cNvPr>
            <p:cNvSpPr>
              <a:spLocks/>
            </p:cNvSpPr>
            <p:nvPr/>
          </p:nvSpPr>
          <p:spPr>
            <a:xfrm>
              <a:off x="6406048" y="2725885"/>
              <a:ext cx="5400000" cy="1152000"/>
            </a:xfrm>
            <a:prstGeom prst="roundRect">
              <a:avLst>
                <a:gd name="adj" fmla="val 2947"/>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lstStyle/>
            <a:p>
              <a:pPr>
                <a:lnSpc>
                  <a:spcPct val="90000"/>
                </a:lnSpc>
                <a:spcBef>
                  <a:spcPts val="400"/>
                </a:spcBef>
              </a:pPr>
              <a:r>
                <a:rPr lang="en-GB" sz="1600">
                  <a:latin typeface="Arial" panose="020B0604020202020204" pitchFamily="34" charset="0"/>
                  <a:cs typeface="Arial" panose="020B0604020202020204" pitchFamily="34" charset="0"/>
                </a:rPr>
                <a:t>1st AC meeting at facility</a:t>
              </a:r>
            </a:p>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Record present AC members</a:t>
              </a:r>
            </a:p>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Provides/updates patient appointment card with next AC meeting date/location/time</a:t>
              </a:r>
            </a:p>
          </p:txBody>
        </p:sp>
        <p:sp>
          <p:nvSpPr>
            <p:cNvPr id="20" name="Rectangle: Rounded Corners 19">
              <a:extLst>
                <a:ext uri="{FF2B5EF4-FFF2-40B4-BE49-F238E27FC236}">
                  <a16:creationId xmlns:a16="http://schemas.microsoft.com/office/drawing/2014/main" id="{78017CEE-296D-A68A-F21D-FEC3C59744FB}"/>
                </a:ext>
              </a:extLst>
            </p:cNvPr>
            <p:cNvSpPr>
              <a:spLocks noChangeAspect="1"/>
            </p:cNvSpPr>
            <p:nvPr/>
          </p:nvSpPr>
          <p:spPr>
            <a:xfrm>
              <a:off x="3025222" y="1549918"/>
              <a:ext cx="1905063" cy="580366"/>
            </a:xfrm>
            <a:prstGeom prst="roundRect">
              <a:avLst>
                <a:gd name="adj" fmla="val 72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r">
                <a:lnSpc>
                  <a:spcPct val="95000"/>
                </a:lnSpc>
              </a:pPr>
              <a:r>
                <a:rPr lang="en-GB" sz="1400" i="1">
                  <a:solidFill>
                    <a:schemeClr val="bg1">
                      <a:lumMod val="95000"/>
                    </a:schemeClr>
                  </a:solidFill>
                  <a:latin typeface="Arial" panose="020B0604020202020204" pitchFamily="34" charset="0"/>
                  <a:cs typeface="Arial" panose="020B0604020202020204" pitchFamily="34" charset="0"/>
                </a:rPr>
                <a:t>Months on ART 4</a:t>
              </a:r>
            </a:p>
          </p:txBody>
        </p:sp>
        <p:sp>
          <p:nvSpPr>
            <p:cNvPr id="21" name="Rectangle: Rounded Corners 20">
              <a:extLst>
                <a:ext uri="{FF2B5EF4-FFF2-40B4-BE49-F238E27FC236}">
                  <a16:creationId xmlns:a16="http://schemas.microsoft.com/office/drawing/2014/main" id="{BC09D36B-F46F-8AF7-AA5A-4163A8D5C238}"/>
                </a:ext>
              </a:extLst>
            </p:cNvPr>
            <p:cNvSpPr>
              <a:spLocks noChangeAspect="1"/>
            </p:cNvSpPr>
            <p:nvPr/>
          </p:nvSpPr>
          <p:spPr>
            <a:xfrm>
              <a:off x="9130490" y="1535794"/>
              <a:ext cx="2109468" cy="580366"/>
            </a:xfrm>
            <a:prstGeom prst="roundRect">
              <a:avLst>
                <a:gd name="adj" fmla="val 729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algn="r">
                <a:lnSpc>
                  <a:spcPct val="95000"/>
                </a:lnSpc>
              </a:pPr>
              <a:r>
                <a:rPr lang="en-GB" sz="1400" i="1">
                  <a:solidFill>
                    <a:schemeClr val="bg1">
                      <a:lumMod val="95000"/>
                    </a:schemeClr>
                  </a:solidFill>
                  <a:latin typeface="Arial" panose="020B0604020202020204" pitchFamily="34" charset="0"/>
                  <a:cs typeface="Arial" panose="020B0604020202020204" pitchFamily="34" charset="0"/>
                </a:rPr>
                <a:t>Months on ART 4-6</a:t>
              </a:r>
            </a:p>
          </p:txBody>
        </p:sp>
        <p:sp>
          <p:nvSpPr>
            <p:cNvPr id="23" name="Arrow: Right 22">
              <a:extLst>
                <a:ext uri="{FF2B5EF4-FFF2-40B4-BE49-F238E27FC236}">
                  <a16:creationId xmlns:a16="http://schemas.microsoft.com/office/drawing/2014/main" id="{B7FC5458-D09D-9BC3-95FD-4045D595C1A8}"/>
                </a:ext>
              </a:extLst>
            </p:cNvPr>
            <p:cNvSpPr>
              <a:spLocks noChangeAspect="1"/>
            </p:cNvSpPr>
            <p:nvPr/>
          </p:nvSpPr>
          <p:spPr>
            <a:xfrm>
              <a:off x="6406048" y="2699900"/>
              <a:ext cx="2391895" cy="420769"/>
            </a:xfrm>
            <a:prstGeom prst="rightArrow">
              <a:avLst>
                <a:gd name="adj1" fmla="val 83054"/>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nSpc>
                  <a:spcPct val="95000"/>
                </a:lnSpc>
              </a:pPr>
              <a:endParaRPr lang="en-GB">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F1C51CEB-63B2-A6E4-5BEE-62CE0CD03BA4}"/>
                </a:ext>
              </a:extLst>
            </p:cNvPr>
            <p:cNvGrpSpPr>
              <a:grpSpLocks noChangeAspect="1"/>
            </p:cNvGrpSpPr>
            <p:nvPr/>
          </p:nvGrpSpPr>
          <p:grpSpPr>
            <a:xfrm>
              <a:off x="6164683" y="1112356"/>
              <a:ext cx="720000" cy="720000"/>
              <a:chOff x="6290503" y="1145843"/>
              <a:chExt cx="720000" cy="720000"/>
            </a:xfrm>
          </p:grpSpPr>
          <p:sp>
            <p:nvSpPr>
              <p:cNvPr id="27" name="Oval 26">
                <a:extLst>
                  <a:ext uri="{FF2B5EF4-FFF2-40B4-BE49-F238E27FC236}">
                    <a16:creationId xmlns:a16="http://schemas.microsoft.com/office/drawing/2014/main" id="{AFDA4FC7-5157-3A8B-B60C-DC44F21DFE2B}"/>
                  </a:ext>
                </a:extLst>
              </p:cNvPr>
              <p:cNvSpPr>
                <a:spLocks noChangeAspect="1"/>
              </p:cNvSpPr>
              <p:nvPr/>
            </p:nvSpPr>
            <p:spPr>
              <a:xfrm>
                <a:off x="62905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Graphic 27">
                <a:extLst>
                  <a:ext uri="{FF2B5EF4-FFF2-40B4-BE49-F238E27FC236}">
                    <a16:creationId xmlns:a16="http://schemas.microsoft.com/office/drawing/2014/main" id="{1A9BE3B2-375B-2899-9D71-2A867BE926A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95873" y="1228719"/>
                <a:ext cx="509260" cy="495680"/>
              </a:xfrm>
              <a:prstGeom prst="rect">
                <a:avLst/>
              </a:prstGeom>
            </p:spPr>
          </p:pic>
        </p:grpSp>
        <p:grpSp>
          <p:nvGrpSpPr>
            <p:cNvPr id="29" name="Group 28">
              <a:extLst>
                <a:ext uri="{FF2B5EF4-FFF2-40B4-BE49-F238E27FC236}">
                  <a16:creationId xmlns:a16="http://schemas.microsoft.com/office/drawing/2014/main" id="{7000E8F6-AFCB-947A-DFF0-DA8A069A1416}"/>
                </a:ext>
              </a:extLst>
            </p:cNvPr>
            <p:cNvGrpSpPr>
              <a:grpSpLocks noChangeAspect="1"/>
            </p:cNvGrpSpPr>
            <p:nvPr/>
          </p:nvGrpSpPr>
          <p:grpSpPr>
            <a:xfrm>
              <a:off x="74160" y="1113912"/>
              <a:ext cx="720000" cy="720000"/>
              <a:chOff x="216837" y="4553100"/>
              <a:chExt cx="720000" cy="720000"/>
            </a:xfrm>
          </p:grpSpPr>
          <p:sp>
            <p:nvSpPr>
              <p:cNvPr id="33" name="Oval 32">
                <a:extLst>
                  <a:ext uri="{FF2B5EF4-FFF2-40B4-BE49-F238E27FC236}">
                    <a16:creationId xmlns:a16="http://schemas.microsoft.com/office/drawing/2014/main" id="{3F6904D7-9459-451B-11BE-4E6B9D8658BB}"/>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34" name="Graphic 33">
                <a:extLst>
                  <a:ext uri="{FF2B5EF4-FFF2-40B4-BE49-F238E27FC236}">
                    <a16:creationId xmlns:a16="http://schemas.microsoft.com/office/drawing/2014/main" id="{9E86F352-A6AE-665F-5755-FA806A63CB21}"/>
                  </a:ext>
                </a:extLst>
              </p:cNvPr>
              <p:cNvPicPr>
                <a:picLocks noChangeAspect="1"/>
              </p:cNvPicPr>
              <p:nvPr/>
            </p:nvPicPr>
            <p:blipFill>
              <a:blip>
                <a:extLst>
                  <a:ext uri="{96DAC541-7B7A-43D3-8B79-37D633B846F1}">
                    <asvg:svgBlip xmlns:asvg="http://schemas.microsoft.com/office/drawing/2016/SVG/main" r:embed="rId4"/>
                  </a:ext>
                </a:extLst>
              </a:blip>
              <a:srcRect l="18967" t="5804" r="19312" b="20118"/>
              <a:stretch>
                <a:fillRect/>
              </a:stretch>
            </p:blipFill>
            <p:spPr>
              <a:xfrm>
                <a:off x="349051" y="4553100"/>
                <a:ext cx="439212" cy="646950"/>
              </a:xfrm>
              <a:prstGeom prst="rect">
                <a:avLst/>
              </a:prstGeom>
            </p:spPr>
          </p:pic>
        </p:grpSp>
        <p:grpSp>
          <p:nvGrpSpPr>
            <p:cNvPr id="37" name="Group 36">
              <a:extLst>
                <a:ext uri="{FF2B5EF4-FFF2-40B4-BE49-F238E27FC236}">
                  <a16:creationId xmlns:a16="http://schemas.microsoft.com/office/drawing/2014/main" id="{37A19205-3634-779A-14C7-EFE7BA3C6EB0}"/>
                </a:ext>
              </a:extLst>
            </p:cNvPr>
            <p:cNvGrpSpPr>
              <a:grpSpLocks noChangeAspect="1"/>
            </p:cNvGrpSpPr>
            <p:nvPr/>
          </p:nvGrpSpPr>
          <p:grpSpPr>
            <a:xfrm>
              <a:off x="11207340" y="1120101"/>
              <a:ext cx="720000" cy="720000"/>
              <a:chOff x="26337" y="4553100"/>
              <a:chExt cx="720000" cy="720000"/>
            </a:xfrm>
          </p:grpSpPr>
          <p:sp>
            <p:nvSpPr>
              <p:cNvPr id="38" name="Oval 37">
                <a:extLst>
                  <a:ext uri="{FF2B5EF4-FFF2-40B4-BE49-F238E27FC236}">
                    <a16:creationId xmlns:a16="http://schemas.microsoft.com/office/drawing/2014/main" id="{480FD1B8-36FE-9BD4-B130-CE9DCC983C6E}"/>
                  </a:ext>
                </a:extLst>
              </p:cNvPr>
              <p:cNvSpPr>
                <a:spLocks noChangeAspect="1"/>
              </p:cNvSpPr>
              <p:nvPr/>
            </p:nvSpPr>
            <p:spPr>
              <a:xfrm>
                <a:off x="263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39" name="Graphic 38">
                <a:extLst>
                  <a:ext uri="{FF2B5EF4-FFF2-40B4-BE49-F238E27FC236}">
                    <a16:creationId xmlns:a16="http://schemas.microsoft.com/office/drawing/2014/main" id="{7680C56D-CB96-50E5-6674-F81CA5EA2E2D}"/>
                  </a:ext>
                </a:extLst>
              </p:cNvPr>
              <p:cNvPicPr>
                <a:picLocks noChangeAspect="1"/>
              </p:cNvPicPr>
              <p:nvPr/>
            </p:nvPicPr>
            <p:blipFill>
              <a:blip>
                <a:extLst>
                  <a:ext uri="{96DAC541-7B7A-43D3-8B79-37D633B846F1}">
                    <asvg:svgBlip xmlns:asvg="http://schemas.microsoft.com/office/drawing/2016/SVG/main" r:embed="rId4"/>
                  </a:ext>
                </a:extLst>
              </a:blip>
              <a:srcRect l="18967" t="5804" r="19312" b="20118"/>
              <a:stretch>
                <a:fillRect/>
              </a:stretch>
            </p:blipFill>
            <p:spPr>
              <a:xfrm>
                <a:off x="158551" y="4553100"/>
                <a:ext cx="439212" cy="646950"/>
              </a:xfrm>
              <a:prstGeom prst="rect">
                <a:avLst/>
              </a:prstGeom>
            </p:spPr>
          </p:pic>
        </p:grpSp>
        <p:sp>
          <p:nvSpPr>
            <p:cNvPr id="61" name="Rectangle: Rounded Corners 60">
              <a:extLst>
                <a:ext uri="{FF2B5EF4-FFF2-40B4-BE49-F238E27FC236}">
                  <a16:creationId xmlns:a16="http://schemas.microsoft.com/office/drawing/2014/main" id="{A28BB4DC-BCB1-A4BB-ED4C-AEAD1FCA2C11}"/>
                </a:ext>
              </a:extLst>
            </p:cNvPr>
            <p:cNvSpPr>
              <a:spLocks/>
            </p:cNvSpPr>
            <p:nvPr/>
          </p:nvSpPr>
          <p:spPr>
            <a:xfrm>
              <a:off x="242304" y="6381617"/>
              <a:ext cx="5400000" cy="396000"/>
            </a:xfrm>
            <a:prstGeom prst="roundRect">
              <a:avLst>
                <a:gd name="adj" fmla="val 2252"/>
              </a:avLst>
            </a:prstGeom>
            <a:solidFill>
              <a:srgbClr val="F7994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marL="180000"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Patient collects treatment supply from pharmacy</a:t>
              </a:r>
              <a:endParaRPr lang="en-ZA" sz="1600">
                <a:latin typeface="Arial" panose="020B0604020202020204" pitchFamily="34" charset="0"/>
                <a:cs typeface="Arial" panose="020B0604020202020204" pitchFamily="34" charset="0"/>
              </a:endParaRPr>
            </a:p>
          </p:txBody>
        </p:sp>
        <p:cxnSp>
          <p:nvCxnSpPr>
            <p:cNvPr id="74" name="Connector: Elbow 73">
              <a:extLst>
                <a:ext uri="{FF2B5EF4-FFF2-40B4-BE49-F238E27FC236}">
                  <a16:creationId xmlns:a16="http://schemas.microsoft.com/office/drawing/2014/main" id="{AAEFBB87-7296-55E5-487A-CDC14893F647}"/>
                </a:ext>
              </a:extLst>
            </p:cNvPr>
            <p:cNvCxnSpPr>
              <a:cxnSpLocks/>
              <a:stCxn id="61" idx="3"/>
              <a:endCxn id="23" idx="1"/>
            </p:cNvCxnSpPr>
            <p:nvPr/>
          </p:nvCxnSpPr>
          <p:spPr>
            <a:xfrm flipV="1">
              <a:off x="5642304" y="2910285"/>
              <a:ext cx="763744" cy="3669332"/>
            </a:xfrm>
            <a:prstGeom prst="bentConnector3">
              <a:avLst>
                <a:gd name="adj1" fmla="val 50000"/>
              </a:avLst>
            </a:prstGeom>
            <a:ln w="38100">
              <a:solidFill>
                <a:srgbClr val="CE9404"/>
              </a:solidFill>
              <a:tailEnd type="triangle"/>
            </a:ln>
          </p:spPr>
          <p:style>
            <a:lnRef idx="2">
              <a:schemeClr val="accent1"/>
            </a:lnRef>
            <a:fillRef idx="0">
              <a:schemeClr val="accent1"/>
            </a:fillRef>
            <a:effectRef idx="1">
              <a:schemeClr val="accent1"/>
            </a:effectRef>
            <a:fontRef idx="minor">
              <a:schemeClr val="tx1"/>
            </a:fontRef>
          </p:style>
        </p:cxnSp>
        <p:cxnSp>
          <p:nvCxnSpPr>
            <p:cNvPr id="79" name="Connector: Elbow 78">
              <a:extLst>
                <a:ext uri="{FF2B5EF4-FFF2-40B4-BE49-F238E27FC236}">
                  <a16:creationId xmlns:a16="http://schemas.microsoft.com/office/drawing/2014/main" id="{D30ECE65-6F3D-3132-3E12-14064D711210}"/>
                </a:ext>
              </a:extLst>
            </p:cNvPr>
            <p:cNvCxnSpPr>
              <a:cxnSpLocks/>
              <a:stCxn id="6" idx="2"/>
            </p:cNvCxnSpPr>
            <p:nvPr/>
          </p:nvCxnSpPr>
          <p:spPr>
            <a:xfrm rot="5400000">
              <a:off x="1105820" y="4545134"/>
              <a:ext cx="2264349" cy="1408620"/>
            </a:xfrm>
            <a:prstGeom prst="bentConnector3">
              <a:avLst>
                <a:gd name="adj1" fmla="val 8776"/>
              </a:avLst>
            </a:prstGeom>
            <a:ln w="38100">
              <a:solidFill>
                <a:srgbClr val="CE9404"/>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onnector: Elbow 82">
              <a:extLst>
                <a:ext uri="{FF2B5EF4-FFF2-40B4-BE49-F238E27FC236}">
                  <a16:creationId xmlns:a16="http://schemas.microsoft.com/office/drawing/2014/main" id="{1C918BC5-6CD3-D700-08E2-5F1F1F7F7B34}"/>
                </a:ext>
              </a:extLst>
            </p:cNvPr>
            <p:cNvCxnSpPr>
              <a:cxnSpLocks/>
              <a:stCxn id="6" idx="2"/>
            </p:cNvCxnSpPr>
            <p:nvPr/>
          </p:nvCxnSpPr>
          <p:spPr>
            <a:xfrm rot="16200000" flipH="1">
              <a:off x="2514440" y="4545134"/>
              <a:ext cx="2264349" cy="1408620"/>
            </a:xfrm>
            <a:prstGeom prst="bentConnector3">
              <a:avLst>
                <a:gd name="adj1" fmla="val 8776"/>
              </a:avLst>
            </a:prstGeom>
            <a:ln w="38100">
              <a:solidFill>
                <a:srgbClr val="CE9404"/>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33EC4D13-8FF2-D080-A6EC-E3B368A61EE8}"/>
                </a:ext>
              </a:extLst>
            </p:cNvPr>
            <p:cNvSpPr>
              <a:spLocks/>
            </p:cNvSpPr>
            <p:nvPr/>
          </p:nvSpPr>
          <p:spPr>
            <a:xfrm>
              <a:off x="3050304" y="4442852"/>
              <a:ext cx="2592000" cy="1008000"/>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lstStyle/>
            <a:p>
              <a:pPr>
                <a:lnSpc>
                  <a:spcPct val="90000"/>
                </a:lnSpc>
                <a:spcBef>
                  <a:spcPts val="400"/>
                </a:spcBef>
              </a:pPr>
              <a:r>
                <a:rPr lang="en-GB" sz="1600" dirty="0">
                  <a:latin typeface="Arial" panose="020B0604020202020204" pitchFamily="34" charset="0"/>
                  <a:cs typeface="Arial" panose="020B0604020202020204" pitchFamily="34" charset="0"/>
                </a:rPr>
                <a:t>1</a:t>
              </a:r>
              <a:r>
                <a:rPr lang="en-GB" sz="1600" baseline="30000" dirty="0">
                  <a:latin typeface="Arial" panose="020B0604020202020204" pitchFamily="34" charset="0"/>
                  <a:cs typeface="Arial" panose="020B0604020202020204" pitchFamily="34" charset="0"/>
                </a:rPr>
                <a:t>st</a:t>
              </a:r>
              <a:r>
                <a:rPr lang="en-GB" sz="1600" dirty="0">
                  <a:latin typeface="Arial" panose="020B0604020202020204" pitchFamily="34" charset="0"/>
                  <a:cs typeface="Arial" panose="020B0604020202020204" pitchFamily="34" charset="0"/>
                </a:rPr>
                <a:t>  AC meeting date </a:t>
              </a:r>
              <a:r>
                <a:rPr lang="en-GB" sz="1600" u="sng" dirty="0">
                  <a:latin typeface="Arial" panose="020B0604020202020204" pitchFamily="34" charset="0"/>
                  <a:cs typeface="Arial" panose="020B0604020202020204" pitchFamily="34" charset="0"/>
                </a:rPr>
                <a:t>NOT KNOWN</a:t>
              </a:r>
              <a:r>
                <a:rPr lang="en-GB" sz="1600" dirty="0">
                  <a:latin typeface="Arial" panose="020B0604020202020204" pitchFamily="34" charset="0"/>
                  <a:cs typeface="Arial" panose="020B0604020202020204" pitchFamily="34" charset="0"/>
                </a:rPr>
                <a:t>: </a:t>
              </a:r>
            </a:p>
            <a:p>
              <a:pPr marL="180000" lvl="1" indent="-180000">
                <a:lnSpc>
                  <a:spcPct val="90000"/>
                </a:lnSpc>
                <a:spcBef>
                  <a:spcPts val="400"/>
                </a:spcBef>
                <a:buFont typeface="Arial" panose="020B0604020202020204" pitchFamily="34" charset="0"/>
                <a:buChar char="•"/>
              </a:pPr>
              <a:r>
                <a:rPr lang="en-GB" sz="1600" dirty="0">
                  <a:latin typeface="Arial" panose="020B0604020202020204" pitchFamily="34" charset="0"/>
                  <a:cs typeface="Arial" panose="020B0604020202020204" pitchFamily="34" charset="0"/>
                </a:rPr>
                <a:t>Script 2 to 3 months treatment supply</a:t>
              </a:r>
            </a:p>
            <a:p>
              <a:pPr marL="180000" indent="-180000">
                <a:lnSpc>
                  <a:spcPct val="90000"/>
                </a:lnSpc>
                <a:spcBef>
                  <a:spcPts val="400"/>
                </a:spcBef>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a:p>
              <a:pPr>
                <a:lnSpc>
                  <a:spcPct val="90000"/>
                </a:lnSpc>
                <a:spcBef>
                  <a:spcPts val="400"/>
                </a:spcBef>
              </a:pPr>
              <a:endParaRPr lang="en-GB" sz="1400" dirty="0">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0DC5D49B-94C0-4A60-EF15-FE77E75CC845}"/>
                </a:ext>
              </a:extLst>
            </p:cNvPr>
            <p:cNvSpPr>
              <a:spLocks/>
            </p:cNvSpPr>
            <p:nvPr/>
          </p:nvSpPr>
          <p:spPr>
            <a:xfrm>
              <a:off x="242304" y="4442852"/>
              <a:ext cx="2592000" cy="1008000"/>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lstStyle/>
            <a:p>
              <a:pPr>
                <a:lnSpc>
                  <a:spcPct val="90000"/>
                </a:lnSpc>
                <a:spcBef>
                  <a:spcPts val="400"/>
                </a:spcBef>
              </a:pPr>
              <a:r>
                <a:rPr lang="en-GB" sz="1600">
                  <a:latin typeface="Arial" panose="020B0604020202020204" pitchFamily="34" charset="0"/>
                  <a:cs typeface="Arial" panose="020B0604020202020204" pitchFamily="34" charset="0"/>
                </a:rPr>
                <a:t>1</a:t>
              </a:r>
              <a:r>
                <a:rPr lang="en-GB" sz="1600" baseline="30000">
                  <a:latin typeface="Arial" panose="020B0604020202020204" pitchFamily="34" charset="0"/>
                  <a:cs typeface="Arial" panose="020B0604020202020204" pitchFamily="34" charset="0"/>
                </a:rPr>
                <a:t>st</a:t>
              </a:r>
              <a:r>
                <a:rPr lang="en-GB" sz="1600">
                  <a:latin typeface="Arial" panose="020B0604020202020204" pitchFamily="34" charset="0"/>
                  <a:cs typeface="Arial" panose="020B0604020202020204" pitchFamily="34" charset="0"/>
                </a:rPr>
                <a:t>  AC meeting date </a:t>
              </a:r>
              <a:r>
                <a:rPr lang="en-GB" sz="1600" u="sng">
                  <a:latin typeface="Arial" panose="020B0604020202020204" pitchFamily="34" charset="0"/>
                  <a:cs typeface="Arial" panose="020B0604020202020204" pitchFamily="34" charset="0"/>
                </a:rPr>
                <a:t>KNOWN</a:t>
              </a:r>
              <a:r>
                <a:rPr lang="en-GB" sz="1600">
                  <a:latin typeface="Arial" panose="020B0604020202020204" pitchFamily="34" charset="0"/>
                  <a:cs typeface="Arial" panose="020B0604020202020204" pitchFamily="34" charset="0"/>
                </a:rPr>
                <a:t>:</a:t>
              </a:r>
            </a:p>
            <a:p>
              <a:pPr marL="180000" lvl="1" indent="-180000">
                <a:lnSpc>
                  <a:spcPct val="90000"/>
                </a:lnSpc>
                <a:spcBef>
                  <a:spcPts val="400"/>
                </a:spcBef>
                <a:buFont typeface="Arial" panose="020B0604020202020204" pitchFamily="34" charset="0"/>
                <a:buChar char="•"/>
              </a:pPr>
              <a:r>
                <a:rPr lang="en-GB" sz="1600">
                  <a:latin typeface="Arial" panose="020B0604020202020204" pitchFamily="34" charset="0"/>
                  <a:cs typeface="Arial" panose="020B0604020202020204" pitchFamily="34" charset="0"/>
                </a:rPr>
                <a:t>Script treatment supply until 1st AC date</a:t>
              </a:r>
            </a:p>
            <a:p>
              <a:pPr>
                <a:lnSpc>
                  <a:spcPct val="90000"/>
                </a:lnSpc>
                <a:spcBef>
                  <a:spcPts val="400"/>
                </a:spcBef>
              </a:pPr>
              <a:endParaRPr lang="en-GB" sz="14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0AB607D-2867-6CDE-B9DF-ADF00EFA5E7F}"/>
                </a:ext>
              </a:extLst>
            </p:cNvPr>
            <p:cNvSpPr>
              <a:spLocks/>
            </p:cNvSpPr>
            <p:nvPr/>
          </p:nvSpPr>
          <p:spPr>
            <a:xfrm>
              <a:off x="6037949" y="5609593"/>
              <a:ext cx="1691258" cy="576000"/>
            </a:xfrm>
            <a:prstGeom prst="rect">
              <a:avLst/>
            </a:prstGeom>
            <a:solidFill>
              <a:srgbClr val="E6D19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95000"/>
                </a:lnSpc>
              </a:pPr>
              <a:r>
                <a:rPr lang="en-GB" sz="1500" dirty="0">
                  <a:solidFill>
                    <a:schemeClr val="tx1">
                      <a:lumMod val="65000"/>
                      <a:lumOff val="35000"/>
                    </a:schemeClr>
                  </a:solidFill>
                  <a:latin typeface="Arial" panose="020B0604020202020204" pitchFamily="34" charset="0"/>
                  <a:cs typeface="Arial" panose="020B0604020202020204" pitchFamily="34" charset="0"/>
                </a:rPr>
                <a:t>AC facilitator calls with date &amp; time. </a:t>
              </a:r>
            </a:p>
          </p:txBody>
        </p:sp>
        <p:sp>
          <p:nvSpPr>
            <p:cNvPr id="77" name="Rectangle 76">
              <a:extLst>
                <a:ext uri="{FF2B5EF4-FFF2-40B4-BE49-F238E27FC236}">
                  <a16:creationId xmlns:a16="http://schemas.microsoft.com/office/drawing/2014/main" id="{12EC3FB1-2ABD-B088-1333-9AE5D8ADE2D6}"/>
                </a:ext>
              </a:extLst>
            </p:cNvPr>
            <p:cNvSpPr>
              <a:spLocks/>
            </p:cNvSpPr>
            <p:nvPr/>
          </p:nvSpPr>
          <p:spPr>
            <a:xfrm>
              <a:off x="242304" y="5609593"/>
              <a:ext cx="3613492" cy="576000"/>
            </a:xfrm>
            <a:prstGeom prst="rect">
              <a:avLst/>
            </a:prstGeom>
            <a:solidFill>
              <a:srgbClr val="E6D19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95000"/>
                </a:lnSpc>
              </a:pPr>
              <a:r>
                <a:rPr lang="en-GB" sz="1500">
                  <a:solidFill>
                    <a:schemeClr val="tx1">
                      <a:lumMod val="65000"/>
                      <a:lumOff val="35000"/>
                    </a:schemeClr>
                  </a:solidFill>
                  <a:latin typeface="Arial" panose="020B0604020202020204" pitchFamily="34" charset="0"/>
                  <a:cs typeface="Arial" panose="020B0604020202020204" pitchFamily="34" charset="0"/>
                </a:rPr>
                <a:t>Provide/update patient appointment card with 1st AC meeting date at facility.</a:t>
              </a:r>
            </a:p>
            <a:p>
              <a:pPr algn="ctr">
                <a:lnSpc>
                  <a:spcPct val="95000"/>
                </a:lnSpc>
              </a:pPr>
              <a:r>
                <a:rPr lang="en-GB" sz="1500">
                  <a:solidFill>
                    <a:schemeClr val="tx1">
                      <a:lumMod val="65000"/>
                      <a:lumOff val="35000"/>
                    </a:schemeClr>
                  </a:solidFill>
                  <a:latin typeface="Arial" panose="020B0604020202020204" pitchFamily="34" charset="0"/>
                  <a:cs typeface="Arial" panose="020B0604020202020204" pitchFamily="34" charset="0"/>
                </a:rPr>
                <a:t>. </a:t>
              </a:r>
            </a:p>
          </p:txBody>
        </p:sp>
        <p:sp>
          <p:nvSpPr>
            <p:cNvPr id="108" name="Rectangle: Rounded Corners 107">
              <a:extLst>
                <a:ext uri="{FF2B5EF4-FFF2-40B4-BE49-F238E27FC236}">
                  <a16:creationId xmlns:a16="http://schemas.microsoft.com/office/drawing/2014/main" id="{CA5242C5-A38D-DEFF-EB64-F2C2244BFA03}"/>
                </a:ext>
              </a:extLst>
            </p:cNvPr>
            <p:cNvSpPr>
              <a:spLocks/>
            </p:cNvSpPr>
            <p:nvPr/>
          </p:nvSpPr>
          <p:spPr>
            <a:xfrm>
              <a:off x="6406048" y="4040178"/>
              <a:ext cx="5400000" cy="720000"/>
            </a:xfrm>
            <a:prstGeom prst="roundRect">
              <a:avLst>
                <a:gd name="adj" fmla="val 2252"/>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b"/>
            <a:lstStyle/>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Script AC members (6 MMS) + indicate supply length</a:t>
              </a:r>
            </a:p>
          </p:txBody>
        </p:sp>
        <p:cxnSp>
          <p:nvCxnSpPr>
            <p:cNvPr id="109" name="Straight Arrow Connector 108">
              <a:extLst>
                <a:ext uri="{FF2B5EF4-FFF2-40B4-BE49-F238E27FC236}">
                  <a16:creationId xmlns:a16="http://schemas.microsoft.com/office/drawing/2014/main" id="{078E8207-5FBD-A844-00D4-CC49C7A3DE06}"/>
                </a:ext>
              </a:extLst>
            </p:cNvPr>
            <p:cNvCxnSpPr>
              <a:cxnSpLocks noChangeAspect="1"/>
              <a:stCxn id="19" idx="2"/>
              <a:endCxn id="108" idx="0"/>
            </p:cNvCxnSpPr>
            <p:nvPr/>
          </p:nvCxnSpPr>
          <p:spPr>
            <a:xfrm>
              <a:off x="9106048" y="3877885"/>
              <a:ext cx="0" cy="162293"/>
            </a:xfrm>
            <a:prstGeom prst="straightConnector1">
              <a:avLst/>
            </a:prstGeom>
            <a:ln w="38100">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89" name="Rectangle: Rounded Corners 88">
              <a:extLst>
                <a:ext uri="{FF2B5EF4-FFF2-40B4-BE49-F238E27FC236}">
                  <a16:creationId xmlns:a16="http://schemas.microsoft.com/office/drawing/2014/main" id="{F83D364B-7407-0569-3F5B-10B847AC649E}"/>
                </a:ext>
              </a:extLst>
            </p:cNvPr>
            <p:cNvSpPr>
              <a:spLocks/>
            </p:cNvSpPr>
            <p:nvPr/>
          </p:nvSpPr>
          <p:spPr>
            <a:xfrm>
              <a:off x="6406048" y="5082262"/>
              <a:ext cx="5400000" cy="396000"/>
            </a:xfrm>
            <a:prstGeom prst="roundRect">
              <a:avLst>
                <a:gd name="adj" fmla="val 2252"/>
              </a:avLst>
            </a:prstGeom>
            <a:solidFill>
              <a:srgbClr val="F7994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Patient collects 3 months’ treatment from pharmacy</a:t>
              </a:r>
            </a:p>
          </p:txBody>
        </p:sp>
      </p:grpSp>
      <p:sp>
        <p:nvSpPr>
          <p:cNvPr id="67" name="Rectangle: Rounded Corners 66">
            <a:extLst>
              <a:ext uri="{FF2B5EF4-FFF2-40B4-BE49-F238E27FC236}">
                <a16:creationId xmlns:a16="http://schemas.microsoft.com/office/drawing/2014/main" id="{AADE2D0B-FE87-3D22-35DF-E4E8E186B1F7}"/>
              </a:ext>
            </a:extLst>
          </p:cNvPr>
          <p:cNvSpPr>
            <a:spLocks/>
          </p:cNvSpPr>
          <p:nvPr/>
        </p:nvSpPr>
        <p:spPr>
          <a:xfrm>
            <a:off x="7717397" y="101299"/>
            <a:ext cx="2352460" cy="846579"/>
          </a:xfrm>
          <a:prstGeom prst="roundRect">
            <a:avLst>
              <a:gd name="adj" fmla="val 50000"/>
            </a:avLst>
          </a:prstGeom>
          <a:solidFill>
            <a:srgbClr val="C891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0" rIns="0" bIns="0" rtlCol="0" anchor="ctr"/>
          <a:lstStyle/>
          <a:p>
            <a:pPr algn="ctr">
              <a:lnSpc>
                <a:spcPct val="90000"/>
              </a:lnSpc>
            </a:pPr>
            <a:r>
              <a:rPr lang="en-GB" sz="2400" b="1" i="1">
                <a:latin typeface="Arial" panose="020B0604020202020204" pitchFamily="34" charset="0"/>
                <a:cs typeface="Arial" panose="020B0604020202020204" pitchFamily="34" charset="0"/>
              </a:rPr>
              <a:t>Slide covered earlier</a:t>
            </a:r>
            <a:endParaRPr lang="en-ZA" sz="2400" b="1" i="1">
              <a:latin typeface="Arial" panose="020B0604020202020204" pitchFamily="34" charset="0"/>
              <a:cs typeface="Arial" panose="020B0604020202020204" pitchFamily="34" charset="0"/>
            </a:endParaRPr>
          </a:p>
        </p:txBody>
      </p:sp>
      <p:cxnSp>
        <p:nvCxnSpPr>
          <p:cNvPr id="68" name="Straight Arrow Connector 67">
            <a:extLst>
              <a:ext uri="{FF2B5EF4-FFF2-40B4-BE49-F238E27FC236}">
                <a16:creationId xmlns:a16="http://schemas.microsoft.com/office/drawing/2014/main" id="{DC7E6B69-8AFB-F7FE-C201-437B4EF3CFAD}"/>
              </a:ext>
            </a:extLst>
          </p:cNvPr>
          <p:cNvCxnSpPr>
            <a:cxnSpLocks/>
            <a:stCxn id="108" idx="2"/>
            <a:endCxn id="89" idx="0"/>
          </p:cNvCxnSpPr>
          <p:nvPr/>
        </p:nvCxnSpPr>
        <p:spPr>
          <a:xfrm>
            <a:off x="9106048" y="4760178"/>
            <a:ext cx="0" cy="322084"/>
          </a:xfrm>
          <a:prstGeom prst="straightConnector1">
            <a:avLst/>
          </a:prstGeom>
          <a:ln w="38100">
            <a:solidFill>
              <a:srgbClr val="C89132"/>
            </a:solidFill>
            <a:tailEnd type="triangle"/>
          </a:ln>
        </p:spPr>
        <p:style>
          <a:lnRef idx="2">
            <a:schemeClr val="accent1"/>
          </a:lnRef>
          <a:fillRef idx="0">
            <a:schemeClr val="accent1"/>
          </a:fillRef>
          <a:effectRef idx="1">
            <a:schemeClr val="accent1"/>
          </a:effectRef>
          <a:fontRef idx="minor">
            <a:schemeClr val="tx1"/>
          </a:fontRef>
        </p:style>
      </p:cxnSp>
      <p:grpSp>
        <p:nvGrpSpPr>
          <p:cNvPr id="111" name="Group 110">
            <a:extLst>
              <a:ext uri="{FF2B5EF4-FFF2-40B4-BE49-F238E27FC236}">
                <a16:creationId xmlns:a16="http://schemas.microsoft.com/office/drawing/2014/main" id="{184FC04F-9D34-1418-18C2-0CF229110491}"/>
              </a:ext>
            </a:extLst>
          </p:cNvPr>
          <p:cNvGrpSpPr/>
          <p:nvPr/>
        </p:nvGrpSpPr>
        <p:grpSpPr>
          <a:xfrm>
            <a:off x="11329013" y="3919554"/>
            <a:ext cx="720000" cy="744660"/>
            <a:chOff x="11063989" y="3894785"/>
            <a:chExt cx="720000" cy="744660"/>
          </a:xfrm>
        </p:grpSpPr>
        <p:sp>
          <p:nvSpPr>
            <p:cNvPr id="107" name="Oval 106">
              <a:extLst>
                <a:ext uri="{FF2B5EF4-FFF2-40B4-BE49-F238E27FC236}">
                  <a16:creationId xmlns:a16="http://schemas.microsoft.com/office/drawing/2014/main" id="{F80F6D77-39CE-DED4-F8F8-DB4778C5AA1F}"/>
                </a:ext>
              </a:extLst>
            </p:cNvPr>
            <p:cNvSpPr>
              <a:spLocks noChangeAspect="1"/>
            </p:cNvSpPr>
            <p:nvPr/>
          </p:nvSpPr>
          <p:spPr>
            <a:xfrm>
              <a:off x="11063989" y="3919445"/>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110" name="Graphic 109">
              <a:extLst>
                <a:ext uri="{FF2B5EF4-FFF2-40B4-BE49-F238E27FC236}">
                  <a16:creationId xmlns:a16="http://schemas.microsoft.com/office/drawing/2014/main" id="{CBEEC1C3-CB7A-3C8D-2B26-9C9C97E42688}"/>
                </a:ext>
              </a:extLst>
            </p:cNvPr>
            <p:cNvPicPr>
              <a:picLocks noChangeAspect="1"/>
            </p:cNvPicPr>
            <p:nvPr/>
          </p:nvPicPr>
          <p:blipFill>
            <a:blip>
              <a:extLst>
                <a:ext uri="{96DAC541-7B7A-43D3-8B79-37D633B846F1}">
                  <asvg:svgBlip xmlns:asvg="http://schemas.microsoft.com/office/drawing/2016/SVG/main" r:embed="rId4"/>
                </a:ext>
              </a:extLst>
            </a:blip>
            <a:srcRect l="18967" t="5804" r="19312" b="20118"/>
            <a:stretch>
              <a:fillRect/>
            </a:stretch>
          </p:blipFill>
          <p:spPr>
            <a:xfrm>
              <a:off x="11204383" y="3894785"/>
              <a:ext cx="439212" cy="646950"/>
            </a:xfrm>
            <a:prstGeom prst="rect">
              <a:avLst/>
            </a:prstGeom>
          </p:spPr>
        </p:pic>
      </p:grpSp>
      <p:grpSp>
        <p:nvGrpSpPr>
          <p:cNvPr id="119" name="Group 118">
            <a:extLst>
              <a:ext uri="{FF2B5EF4-FFF2-40B4-BE49-F238E27FC236}">
                <a16:creationId xmlns:a16="http://schemas.microsoft.com/office/drawing/2014/main" id="{92E6A65B-0910-5C5E-3B7E-BE0EE6CDDD07}"/>
              </a:ext>
            </a:extLst>
          </p:cNvPr>
          <p:cNvGrpSpPr/>
          <p:nvPr/>
        </p:nvGrpSpPr>
        <p:grpSpPr>
          <a:xfrm>
            <a:off x="11329013" y="2446509"/>
            <a:ext cx="720000" cy="720000"/>
            <a:chOff x="11059555" y="2413526"/>
            <a:chExt cx="720000" cy="720000"/>
          </a:xfrm>
        </p:grpSpPr>
        <p:sp>
          <p:nvSpPr>
            <p:cNvPr id="117" name="Oval 116">
              <a:extLst>
                <a:ext uri="{FF2B5EF4-FFF2-40B4-BE49-F238E27FC236}">
                  <a16:creationId xmlns:a16="http://schemas.microsoft.com/office/drawing/2014/main" id="{1B618975-607C-3552-5A63-5D71F55BC519}"/>
                </a:ext>
              </a:extLst>
            </p:cNvPr>
            <p:cNvSpPr>
              <a:spLocks noChangeAspect="1"/>
            </p:cNvSpPr>
            <p:nvPr/>
          </p:nvSpPr>
          <p:spPr>
            <a:xfrm>
              <a:off x="11059555" y="2413526"/>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8" name="Graphic 117">
              <a:extLst>
                <a:ext uri="{FF2B5EF4-FFF2-40B4-BE49-F238E27FC236}">
                  <a16:creationId xmlns:a16="http://schemas.microsoft.com/office/drawing/2014/main" id="{7B2454D2-A890-1BFD-29CF-C93F9D4F853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64925" y="2496402"/>
              <a:ext cx="509260" cy="495680"/>
            </a:xfrm>
            <a:prstGeom prst="rect">
              <a:avLst/>
            </a:prstGeom>
          </p:spPr>
        </p:pic>
      </p:grpSp>
      <p:sp>
        <p:nvSpPr>
          <p:cNvPr id="10" name="TextBox 9">
            <a:extLst>
              <a:ext uri="{FF2B5EF4-FFF2-40B4-BE49-F238E27FC236}">
                <a16:creationId xmlns:a16="http://schemas.microsoft.com/office/drawing/2014/main" id="{2E423E95-8745-50EC-126A-2A739693EA56}"/>
              </a:ext>
            </a:extLst>
          </p:cNvPr>
          <p:cNvSpPr txBox="1"/>
          <p:nvPr/>
        </p:nvSpPr>
        <p:spPr>
          <a:xfrm>
            <a:off x="6406048" y="2181457"/>
            <a:ext cx="5372718" cy="246221"/>
          </a:xfrm>
          <a:prstGeom prst="rect">
            <a:avLst/>
          </a:prstGeom>
          <a:noFill/>
        </p:spPr>
        <p:txBody>
          <a:bodyPr wrap="square" rtlCol="0">
            <a:spAutoFit/>
          </a:bodyPr>
          <a:lstStyle/>
          <a:p>
            <a:r>
              <a:rPr lang="en-GB" sz="1000" dirty="0">
                <a:solidFill>
                  <a:schemeClr val="bg1">
                    <a:lumMod val="50000"/>
                  </a:schemeClr>
                </a:solidFill>
                <a:latin typeface="Arial" panose="020B0604020202020204" pitchFamily="34" charset="0"/>
                <a:cs typeface="Arial" panose="020B0604020202020204" pitchFamily="34" charset="0"/>
              </a:rPr>
              <a:t>All patients enrolled into a particular AC attend the facility together for the first AC meeting.</a:t>
            </a:r>
            <a:endParaRPr lang="en-ZA"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007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FB3E1-FE73-8756-08B4-A44F1BBBB6A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592177-EC2D-902A-A5A3-9DEDCDAB4C72}"/>
              </a:ext>
            </a:extLst>
          </p:cNvPr>
          <p:cNvSpPr>
            <a:spLocks noGrp="1"/>
          </p:cNvSpPr>
          <p:nvPr>
            <p:ph type="sldNum" sz="quarter" idx="4"/>
          </p:nvPr>
        </p:nvSpPr>
        <p:spPr>
          <a:xfrm>
            <a:off x="9386808" y="6435748"/>
            <a:ext cx="2743200" cy="365125"/>
          </a:xfrm>
        </p:spPr>
        <p:txBody>
          <a:bodyPr/>
          <a:lstStyle/>
          <a:p>
            <a:fld id="{C7CC47C4-3C86-4469-BEE5-35560A3665EF}" type="slidenum">
              <a:rPr lang="en-ZA" altLang="en-US" smtClean="0"/>
              <a:pPr/>
              <a:t>56</a:t>
            </a:fld>
            <a:endParaRPr lang="en-ZA" altLang="en-US"/>
          </a:p>
        </p:txBody>
      </p:sp>
      <p:sp>
        <p:nvSpPr>
          <p:cNvPr id="2" name="Title 1">
            <a:extLst>
              <a:ext uri="{FF2B5EF4-FFF2-40B4-BE49-F238E27FC236}">
                <a16:creationId xmlns:a16="http://schemas.microsoft.com/office/drawing/2014/main" id="{9853E138-71B4-1A94-901E-C2B2F1E43D93}"/>
              </a:ext>
            </a:extLst>
          </p:cNvPr>
          <p:cNvSpPr>
            <a:spLocks noGrp="1"/>
          </p:cNvSpPr>
          <p:nvPr>
            <p:ph type="title"/>
          </p:nvPr>
        </p:nvSpPr>
        <p:spPr>
          <a:xfrm>
            <a:off x="75328" y="136526"/>
            <a:ext cx="9950117" cy="801938"/>
          </a:xfrm>
        </p:spPr>
        <p:txBody>
          <a:bodyPr anchor="ctr">
            <a:noAutofit/>
          </a:bodyPr>
          <a:lstStyle/>
          <a:p>
            <a:r>
              <a:rPr lang="en-ZA" sz="3200" dirty="0"/>
              <a:t>RPCs Algorithm</a:t>
            </a:r>
            <a:r>
              <a:rPr lang="en-ZA" dirty="0"/>
              <a:t>: </a:t>
            </a:r>
            <a:r>
              <a:rPr lang="en-ZA" sz="3200" dirty="0"/>
              <a:t>Focus on Adherence Clubs</a:t>
            </a:r>
            <a:endParaRPr lang="en-ZA" sz="2800" dirty="0"/>
          </a:p>
        </p:txBody>
      </p:sp>
      <p:sp>
        <p:nvSpPr>
          <p:cNvPr id="16" name="Rectangle: Rounded Corners 15">
            <a:extLst>
              <a:ext uri="{FF2B5EF4-FFF2-40B4-BE49-F238E27FC236}">
                <a16:creationId xmlns:a16="http://schemas.microsoft.com/office/drawing/2014/main" id="{34B4CA41-FA65-2803-FA6B-3D716D831909}"/>
              </a:ext>
            </a:extLst>
          </p:cNvPr>
          <p:cNvSpPr/>
          <p:nvPr/>
        </p:nvSpPr>
        <p:spPr>
          <a:xfrm>
            <a:off x="6470227" y="1884918"/>
            <a:ext cx="5364000" cy="612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pPr>
            <a:r>
              <a:rPr lang="en-GB" sz="1600" b="1">
                <a:latin typeface="Arial" panose="020B0604020202020204" pitchFamily="34" charset="0"/>
                <a:cs typeface="Arial" panose="020B0604020202020204" pitchFamily="34" charset="0"/>
              </a:rPr>
              <a:t>  </a:t>
            </a:r>
            <a:r>
              <a:rPr lang="en-GB" b="1">
                <a:latin typeface="Arial" panose="020B0604020202020204" pitchFamily="34" charset="0"/>
                <a:cs typeface="Arial" panose="020B0604020202020204" pitchFamily="34" charset="0"/>
              </a:rPr>
              <a:t>RPCs M6: Comprehensive clinical consultation </a:t>
            </a:r>
          </a:p>
          <a:p>
            <a:pPr algn="ctr">
              <a:lnSpc>
                <a:spcPct val="90000"/>
              </a:lnSpc>
            </a:pPr>
            <a:r>
              <a:rPr lang="en-GB" sz="1600" b="1">
                <a:solidFill>
                  <a:srgbClr val="66A854"/>
                </a:solidFill>
                <a:latin typeface="Arial" panose="020B0604020202020204" pitchFamily="34" charset="0"/>
                <a:cs typeface="Arial" panose="020B0604020202020204" pitchFamily="34" charset="0"/>
              </a:rPr>
              <a:t>AC: Facility/AC Venue * – Club PN </a:t>
            </a:r>
            <a:endParaRPr lang="en-ZA" sz="1600" b="1">
              <a:solidFill>
                <a:srgbClr val="66A85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A6E5BA6-E10D-B696-8144-425CCE8A353E}"/>
              </a:ext>
            </a:extLst>
          </p:cNvPr>
          <p:cNvSpPr txBox="1"/>
          <p:nvPr/>
        </p:nvSpPr>
        <p:spPr>
          <a:xfrm>
            <a:off x="236595" y="6546089"/>
            <a:ext cx="6023028" cy="246221"/>
          </a:xfrm>
          <a:prstGeom prst="rect">
            <a:avLst/>
          </a:prstGeom>
          <a:noFill/>
        </p:spPr>
        <p:txBody>
          <a:bodyPr wrap="square" rtlCol="0" anchor="b">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146, 84</a:t>
            </a:r>
          </a:p>
        </p:txBody>
      </p:sp>
      <p:sp>
        <p:nvSpPr>
          <p:cNvPr id="25" name="Rectangle: Rounded Corners 24">
            <a:extLst>
              <a:ext uri="{FF2B5EF4-FFF2-40B4-BE49-F238E27FC236}">
                <a16:creationId xmlns:a16="http://schemas.microsoft.com/office/drawing/2014/main" id="{60169368-D0CC-E7CC-86D5-941D7004EBEE}"/>
              </a:ext>
            </a:extLst>
          </p:cNvPr>
          <p:cNvSpPr/>
          <p:nvPr/>
        </p:nvSpPr>
        <p:spPr>
          <a:xfrm>
            <a:off x="5792470" y="1085758"/>
            <a:ext cx="3998792" cy="484812"/>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pPr>
            <a:r>
              <a:rPr lang="en-GB" sz="1600">
                <a:latin typeface="Arial" panose="020B0604020202020204" pitchFamily="34" charset="0"/>
                <a:cs typeface="Arial" panose="020B0604020202020204" pitchFamily="34" charset="0"/>
              </a:rPr>
              <a:t>FROM </a:t>
            </a:r>
            <a:br>
              <a:rPr lang="en-GB" sz="1600">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1st TREATMENT SUPPLY ONLY VISIT</a:t>
            </a:r>
            <a:endParaRPr lang="en-ZA" sz="1600">
              <a:latin typeface="Arial" panose="020B0604020202020204" pitchFamily="34" charset="0"/>
              <a:cs typeface="Arial" panose="020B0604020202020204" pitchFamily="34" charset="0"/>
            </a:endParaRPr>
          </a:p>
        </p:txBody>
      </p:sp>
      <p:cxnSp>
        <p:nvCxnSpPr>
          <p:cNvPr id="32" name="Connector: Elbow 31">
            <a:extLst>
              <a:ext uri="{FF2B5EF4-FFF2-40B4-BE49-F238E27FC236}">
                <a16:creationId xmlns:a16="http://schemas.microsoft.com/office/drawing/2014/main" id="{2B475460-9FFD-AD06-199F-105729D295A3}"/>
              </a:ext>
            </a:extLst>
          </p:cNvPr>
          <p:cNvCxnSpPr>
            <a:cxnSpLocks/>
            <a:stCxn id="61" idx="3"/>
            <a:endCxn id="16" idx="1"/>
          </p:cNvCxnSpPr>
          <p:nvPr/>
        </p:nvCxnSpPr>
        <p:spPr>
          <a:xfrm flipV="1">
            <a:off x="6068595" y="2190918"/>
            <a:ext cx="401632" cy="1375902"/>
          </a:xfrm>
          <a:prstGeom prst="bentConnector3">
            <a:avLst>
              <a:gd name="adj1" fmla="val 50000"/>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ctor: Elbow 47">
            <a:extLst>
              <a:ext uri="{FF2B5EF4-FFF2-40B4-BE49-F238E27FC236}">
                <a16:creationId xmlns:a16="http://schemas.microsoft.com/office/drawing/2014/main" id="{D019EA06-BA83-70FF-F6BA-F518C3E88E3F}"/>
              </a:ext>
            </a:extLst>
          </p:cNvPr>
          <p:cNvCxnSpPr>
            <a:cxnSpLocks/>
            <a:stCxn id="25" idx="2"/>
            <a:endCxn id="59" idx="0"/>
          </p:cNvCxnSpPr>
          <p:nvPr/>
        </p:nvCxnSpPr>
        <p:spPr>
          <a:xfrm rot="5400000">
            <a:off x="5315057" y="-591891"/>
            <a:ext cx="314348" cy="4639271"/>
          </a:xfrm>
          <a:prstGeom prst="bentConnector3">
            <a:avLst>
              <a:gd name="adj1" fmla="val 50000"/>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59" name="Rectangle: Rounded Corners 58">
            <a:extLst>
              <a:ext uri="{FF2B5EF4-FFF2-40B4-BE49-F238E27FC236}">
                <a16:creationId xmlns:a16="http://schemas.microsoft.com/office/drawing/2014/main" id="{1FD141BA-775B-15BF-C812-199CD405276B}"/>
              </a:ext>
            </a:extLst>
          </p:cNvPr>
          <p:cNvSpPr/>
          <p:nvPr/>
        </p:nvSpPr>
        <p:spPr>
          <a:xfrm>
            <a:off x="236595" y="1884918"/>
            <a:ext cx="5832000" cy="612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pPr>
            <a:r>
              <a:rPr lang="en-GB" b="1">
                <a:latin typeface="Arial" panose="020B0604020202020204" pitchFamily="34" charset="0"/>
                <a:cs typeface="Arial" panose="020B0604020202020204" pitchFamily="34" charset="0"/>
              </a:rPr>
              <a:t>RPCs M3: Treatment supply only visit</a:t>
            </a:r>
          </a:p>
          <a:p>
            <a:pPr algn="ctr">
              <a:lnSpc>
                <a:spcPct val="90000"/>
              </a:lnSpc>
            </a:pPr>
            <a:r>
              <a:rPr lang="en-GB" sz="1600" b="1">
                <a:solidFill>
                  <a:srgbClr val="F9D9A0"/>
                </a:solidFill>
                <a:latin typeface="Arial" panose="020B0604020202020204" pitchFamily="34" charset="0"/>
                <a:cs typeface="Arial" panose="020B0604020202020204" pitchFamily="34" charset="0"/>
              </a:rPr>
              <a:t>AC venue – Club Facilitator</a:t>
            </a:r>
            <a:endParaRPr lang="en-ZA" sz="1600" b="1">
              <a:solidFill>
                <a:srgbClr val="F9D9A0"/>
              </a:solidFill>
              <a:latin typeface="Arial" panose="020B0604020202020204" pitchFamily="34" charset="0"/>
              <a:cs typeface="Arial" panose="020B0604020202020204" pitchFamily="34" charset="0"/>
            </a:endParaRPr>
          </a:p>
        </p:txBody>
      </p:sp>
      <p:cxnSp>
        <p:nvCxnSpPr>
          <p:cNvPr id="60" name="Straight Arrow Connector 59">
            <a:extLst>
              <a:ext uri="{FF2B5EF4-FFF2-40B4-BE49-F238E27FC236}">
                <a16:creationId xmlns:a16="http://schemas.microsoft.com/office/drawing/2014/main" id="{DB80FBE0-9F9E-612C-C89B-0AA0EEA4CD68}"/>
              </a:ext>
            </a:extLst>
          </p:cNvPr>
          <p:cNvCxnSpPr>
            <a:cxnSpLocks/>
            <a:stCxn id="59" idx="2"/>
            <a:endCxn id="86" idx="0"/>
          </p:cNvCxnSpPr>
          <p:nvPr/>
        </p:nvCxnSpPr>
        <p:spPr>
          <a:xfrm flipH="1">
            <a:off x="3152594" y="2496918"/>
            <a:ext cx="1" cy="2140681"/>
          </a:xfrm>
          <a:prstGeom prst="straightConnector1">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61" name="Rectangle: Rounded Corners 60">
            <a:extLst>
              <a:ext uri="{FF2B5EF4-FFF2-40B4-BE49-F238E27FC236}">
                <a16:creationId xmlns:a16="http://schemas.microsoft.com/office/drawing/2014/main" id="{C040FFB1-E748-F29B-4B98-0D9C642F57A8}"/>
              </a:ext>
            </a:extLst>
          </p:cNvPr>
          <p:cNvSpPr/>
          <p:nvPr/>
        </p:nvSpPr>
        <p:spPr>
          <a:xfrm>
            <a:off x="236595" y="2612820"/>
            <a:ext cx="5832000" cy="1908000"/>
          </a:xfrm>
          <a:prstGeom prst="roundRect">
            <a:avLst>
              <a:gd name="adj" fmla="val 5057"/>
            </a:avLst>
          </a:prstGeom>
          <a:solidFill>
            <a:srgbClr val="C68E2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spcBef>
                <a:spcPts val="600"/>
              </a:spcBef>
              <a:buFont typeface="Arial" panose="020B0604020202020204" pitchFamily="34" charset="0"/>
              <a:buChar char="•"/>
            </a:pPr>
            <a:r>
              <a:rPr lang="en-ZA" sz="1600" dirty="0">
                <a:latin typeface="Arial" panose="020B0604020202020204" pitchFamily="34" charset="0"/>
                <a:cs typeface="Arial" panose="020B0604020202020204" pitchFamily="34" charset="0"/>
              </a:rPr>
              <a:t>Verifies patient identity</a:t>
            </a:r>
          </a:p>
          <a:p>
            <a:pPr marL="180000" indent="-180000">
              <a:spcBef>
                <a:spcPts val="600"/>
              </a:spcBef>
              <a:buFont typeface="Arial" panose="020B0604020202020204" pitchFamily="34" charset="0"/>
              <a:buChar char="•"/>
            </a:pPr>
            <a:r>
              <a:rPr lang="en-ZA" sz="1600" dirty="0">
                <a:latin typeface="Arial" panose="020B0604020202020204" pitchFamily="34" charset="0"/>
                <a:cs typeface="Arial" panose="020B0604020202020204" pitchFamily="34" charset="0"/>
              </a:rPr>
              <a:t>Facilitates group discussion</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Patient reports/looks unwell: refer to facility clinician/Club PN</a:t>
            </a:r>
            <a:endParaRPr lang="en-ZA" sz="1600" dirty="0">
              <a:latin typeface="Arial" panose="020B0604020202020204" pitchFamily="34" charset="0"/>
              <a:cs typeface="Arial" panose="020B0604020202020204" pitchFamily="34" charset="0"/>
            </a:endParaRP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Records all attendees in RPCs monitoring tool</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Remind patient next visit to attend facility/AC venue for clinical consultation (depending on Club PN location)</a:t>
            </a:r>
            <a:endParaRPr lang="en-ZA" sz="1600" dirty="0">
              <a:latin typeface="Arial" panose="020B0604020202020204" pitchFamily="34" charset="0"/>
              <a:cs typeface="Arial" panose="020B0604020202020204" pitchFamily="34" charset="0"/>
            </a:endParaRPr>
          </a:p>
          <a:p>
            <a:pPr marL="180000" indent="-180000">
              <a:spcBef>
                <a:spcPts val="600"/>
              </a:spcBef>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90291F3-DB9A-015A-6821-57E9CD480861}"/>
              </a:ext>
            </a:extLst>
          </p:cNvPr>
          <p:cNvSpPr txBox="1"/>
          <p:nvPr/>
        </p:nvSpPr>
        <p:spPr>
          <a:xfrm>
            <a:off x="1692492" y="5242187"/>
            <a:ext cx="4764895" cy="783166"/>
          </a:xfrm>
          <a:prstGeom prst="rect">
            <a:avLst/>
          </a:prstGeom>
          <a:noFill/>
        </p:spPr>
        <p:txBody>
          <a:bodyPr wrap="square" anchor="t">
            <a:noAutofit/>
          </a:bodyPr>
          <a:lstStyle/>
          <a:p>
            <a:pPr algn="r"/>
            <a:r>
              <a:rPr lang="en-GB" sz="1600" i="1">
                <a:solidFill>
                  <a:srgbClr val="4C9668"/>
                </a:solidFill>
                <a:latin typeface="Arial" panose="020B0604020202020204" pitchFamily="34" charset="0"/>
                <a:cs typeface="Arial" panose="020B0604020202020204" pitchFamily="34" charset="0"/>
              </a:rPr>
              <a:t>* Clinical consultations are individual and held before or after club meetings. If the nurse cannot attend the venue, they occur at the facility.</a:t>
            </a:r>
            <a:endParaRPr lang="en-ZA" sz="1600" i="1">
              <a:solidFill>
                <a:srgbClr val="4C9668"/>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396C320A-01ED-AADB-FA37-94BA66706F5C}"/>
              </a:ext>
            </a:extLst>
          </p:cNvPr>
          <p:cNvSpPr/>
          <p:nvPr/>
        </p:nvSpPr>
        <p:spPr>
          <a:xfrm>
            <a:off x="6470227" y="3222416"/>
            <a:ext cx="5364000" cy="2808000"/>
          </a:xfrm>
          <a:prstGeom prst="roundRect">
            <a:avLst>
              <a:gd name="adj" fmla="val 2163"/>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Integrated chronic care clinical review (incl. TPT review)</a:t>
            </a:r>
            <a:br>
              <a:rPr lang="en-GB" sz="1600" dirty="0">
                <a:latin typeface="Arial" panose="020B0604020202020204" pitchFamily="34" charset="0"/>
                <a:cs typeface="Arial" panose="020B0604020202020204" pitchFamily="34" charset="0"/>
              </a:rPr>
            </a:br>
            <a:r>
              <a:rPr lang="en-GB" sz="1600" i="1" dirty="0">
                <a:latin typeface="Arial" panose="020B0604020202020204" pitchFamily="34" charset="0"/>
                <a:cs typeface="Arial" panose="020B0604020202020204" pitchFamily="34" charset="0"/>
              </a:rPr>
              <a:t>For adolescents: annual mental health assessment </a:t>
            </a:r>
            <a:br>
              <a:rPr lang="en-GB" sz="1600" i="1" dirty="0">
                <a:latin typeface="Arial" panose="020B0604020202020204" pitchFamily="34" charset="0"/>
                <a:cs typeface="Arial" panose="020B0604020202020204" pitchFamily="34" charset="0"/>
              </a:rPr>
            </a:br>
            <a:r>
              <a:rPr lang="en-GB" sz="1600" i="1" dirty="0">
                <a:latin typeface="Arial" panose="020B0604020202020204" pitchFamily="34" charset="0"/>
                <a:cs typeface="Arial" panose="020B0604020202020204" pitchFamily="34" charset="0"/>
              </a:rPr>
              <a:t>For children: dosage + disclosure check. </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Routine investigations: align all AC members</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Verify RPC suitability</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Script patient for 6 months + indicate supply length</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Record in clinical stationery</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Remind patient next visit is back to AC location</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Update appointment card</a:t>
            </a:r>
          </a:p>
        </p:txBody>
      </p:sp>
      <p:cxnSp>
        <p:nvCxnSpPr>
          <p:cNvPr id="34" name="Straight Arrow Connector 33">
            <a:extLst>
              <a:ext uri="{FF2B5EF4-FFF2-40B4-BE49-F238E27FC236}">
                <a16:creationId xmlns:a16="http://schemas.microsoft.com/office/drawing/2014/main" id="{B42784EE-1407-3ABE-E5B3-DF6D5ACFBA24}"/>
              </a:ext>
            </a:extLst>
          </p:cNvPr>
          <p:cNvCxnSpPr>
            <a:cxnSpLocks/>
            <a:stCxn id="16" idx="2"/>
            <a:endCxn id="20" idx="0"/>
          </p:cNvCxnSpPr>
          <p:nvPr/>
        </p:nvCxnSpPr>
        <p:spPr>
          <a:xfrm>
            <a:off x="9152227" y="2496918"/>
            <a:ext cx="0" cy="725498"/>
          </a:xfrm>
          <a:prstGeom prst="straightConnector1">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A13EB882-E39D-CB9E-AF4A-B502F6D2CC19}"/>
              </a:ext>
            </a:extLst>
          </p:cNvPr>
          <p:cNvGrpSpPr/>
          <p:nvPr/>
        </p:nvGrpSpPr>
        <p:grpSpPr>
          <a:xfrm>
            <a:off x="136486" y="1434636"/>
            <a:ext cx="720000" cy="720000"/>
            <a:chOff x="136486" y="1513986"/>
            <a:chExt cx="720000" cy="720000"/>
          </a:xfrm>
        </p:grpSpPr>
        <p:sp>
          <p:nvSpPr>
            <p:cNvPr id="41" name="Oval 40">
              <a:extLst>
                <a:ext uri="{FF2B5EF4-FFF2-40B4-BE49-F238E27FC236}">
                  <a16:creationId xmlns:a16="http://schemas.microsoft.com/office/drawing/2014/main" id="{C6E6DD1F-4C33-A1A3-0BE9-A4DD9CC38F6B}"/>
                </a:ext>
              </a:extLst>
            </p:cNvPr>
            <p:cNvSpPr>
              <a:spLocks noChangeAspect="1"/>
            </p:cNvSpPr>
            <p:nvPr/>
          </p:nvSpPr>
          <p:spPr>
            <a:xfrm>
              <a:off x="136486" y="1513986"/>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2" name="Graphic 41">
              <a:extLst>
                <a:ext uri="{FF2B5EF4-FFF2-40B4-BE49-F238E27FC236}">
                  <a16:creationId xmlns:a16="http://schemas.microsoft.com/office/drawing/2014/main" id="{673C05C3-F4F7-C981-5128-4F197320B1E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773" y="1596617"/>
              <a:ext cx="509260" cy="495680"/>
            </a:xfrm>
            <a:prstGeom prst="rect">
              <a:avLst/>
            </a:prstGeom>
          </p:spPr>
        </p:pic>
      </p:grpSp>
      <p:sp>
        <p:nvSpPr>
          <p:cNvPr id="69" name="Rectangle: Rounded Corners 68">
            <a:extLst>
              <a:ext uri="{FF2B5EF4-FFF2-40B4-BE49-F238E27FC236}">
                <a16:creationId xmlns:a16="http://schemas.microsoft.com/office/drawing/2014/main" id="{48273688-F18A-EA32-4FDB-FBF17F298B03}"/>
              </a:ext>
            </a:extLst>
          </p:cNvPr>
          <p:cNvSpPr>
            <a:spLocks/>
          </p:cNvSpPr>
          <p:nvPr/>
        </p:nvSpPr>
        <p:spPr>
          <a:xfrm>
            <a:off x="6470227" y="6156324"/>
            <a:ext cx="5364000" cy="540000"/>
          </a:xfrm>
          <a:prstGeom prst="roundRect">
            <a:avLst>
              <a:gd name="adj" fmla="val 2252"/>
            </a:avLst>
          </a:prstGeom>
          <a:solidFill>
            <a:srgbClr val="F7994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Patient collects 1st treatment supply from new script </a:t>
            </a:r>
            <a:br>
              <a:rPr lang="en-GB" sz="1600">
                <a:solidFill>
                  <a:schemeClr val="bg1"/>
                </a:solidFill>
                <a:latin typeface="Arial" panose="020B0604020202020204" pitchFamily="34" charset="0"/>
                <a:cs typeface="Arial" panose="020B0604020202020204" pitchFamily="34" charset="0"/>
              </a:rPr>
            </a:br>
            <a:r>
              <a:rPr lang="en-GB" sz="1600">
                <a:solidFill>
                  <a:schemeClr val="bg1"/>
                </a:solidFill>
                <a:latin typeface="Arial" panose="020B0604020202020204" pitchFamily="34" charset="0"/>
                <a:cs typeface="Arial" panose="020B0604020202020204" pitchFamily="34" charset="0"/>
              </a:rPr>
              <a:t>(pharmacy or AC)</a:t>
            </a:r>
          </a:p>
        </p:txBody>
      </p:sp>
      <p:cxnSp>
        <p:nvCxnSpPr>
          <p:cNvPr id="73" name="Straight Arrow Connector 72">
            <a:extLst>
              <a:ext uri="{FF2B5EF4-FFF2-40B4-BE49-F238E27FC236}">
                <a16:creationId xmlns:a16="http://schemas.microsoft.com/office/drawing/2014/main" id="{78CAF744-D20A-7BD9-D492-A620A2563B44}"/>
              </a:ext>
            </a:extLst>
          </p:cNvPr>
          <p:cNvCxnSpPr>
            <a:cxnSpLocks/>
            <a:stCxn id="20" idx="2"/>
            <a:endCxn id="69" idx="0"/>
          </p:cNvCxnSpPr>
          <p:nvPr/>
        </p:nvCxnSpPr>
        <p:spPr>
          <a:xfrm>
            <a:off x="9152227" y="6030416"/>
            <a:ext cx="0" cy="125908"/>
          </a:xfrm>
          <a:prstGeom prst="straightConnector1">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78" name="Rectangle: Rounded Corners 77">
            <a:extLst>
              <a:ext uri="{FF2B5EF4-FFF2-40B4-BE49-F238E27FC236}">
                <a16:creationId xmlns:a16="http://schemas.microsoft.com/office/drawing/2014/main" id="{7B8A4686-1AC5-1C0C-91E9-125FEA43F74D}"/>
              </a:ext>
            </a:extLst>
          </p:cNvPr>
          <p:cNvSpPr/>
          <p:nvPr/>
        </p:nvSpPr>
        <p:spPr>
          <a:xfrm>
            <a:off x="6470227" y="2576562"/>
            <a:ext cx="5364000" cy="451478"/>
          </a:xfrm>
          <a:prstGeom prst="roundRect">
            <a:avLst>
              <a:gd name="adj" fmla="val 2163"/>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Adherence Club Meeting</a:t>
            </a:r>
          </a:p>
        </p:txBody>
      </p:sp>
      <p:grpSp>
        <p:nvGrpSpPr>
          <p:cNvPr id="79" name="Group 78">
            <a:extLst>
              <a:ext uri="{FF2B5EF4-FFF2-40B4-BE49-F238E27FC236}">
                <a16:creationId xmlns:a16="http://schemas.microsoft.com/office/drawing/2014/main" id="{5A1732A6-CAAA-21F5-4D96-EF8E61E807F6}"/>
              </a:ext>
            </a:extLst>
          </p:cNvPr>
          <p:cNvGrpSpPr/>
          <p:nvPr/>
        </p:nvGrpSpPr>
        <p:grpSpPr>
          <a:xfrm>
            <a:off x="11205990" y="2490848"/>
            <a:ext cx="720000" cy="720000"/>
            <a:chOff x="136486" y="1513986"/>
            <a:chExt cx="720000" cy="720000"/>
          </a:xfrm>
        </p:grpSpPr>
        <p:sp>
          <p:nvSpPr>
            <p:cNvPr id="80" name="Oval 79">
              <a:extLst>
                <a:ext uri="{FF2B5EF4-FFF2-40B4-BE49-F238E27FC236}">
                  <a16:creationId xmlns:a16="http://schemas.microsoft.com/office/drawing/2014/main" id="{3E9F51E0-B875-72C6-102C-65B50A487D83}"/>
                </a:ext>
              </a:extLst>
            </p:cNvPr>
            <p:cNvSpPr>
              <a:spLocks noChangeAspect="1"/>
            </p:cNvSpPr>
            <p:nvPr/>
          </p:nvSpPr>
          <p:spPr>
            <a:xfrm>
              <a:off x="136486" y="1513986"/>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1" name="Graphic 80">
              <a:extLst>
                <a:ext uri="{FF2B5EF4-FFF2-40B4-BE49-F238E27FC236}">
                  <a16:creationId xmlns:a16="http://schemas.microsoft.com/office/drawing/2014/main" id="{561BE19A-62A0-A326-2D37-3D6696326D2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773" y="1596617"/>
              <a:ext cx="509260" cy="495680"/>
            </a:xfrm>
            <a:prstGeom prst="rect">
              <a:avLst/>
            </a:prstGeom>
          </p:spPr>
        </p:pic>
      </p:grpSp>
      <p:grpSp>
        <p:nvGrpSpPr>
          <p:cNvPr id="82" name="Group 81">
            <a:extLst>
              <a:ext uri="{FF2B5EF4-FFF2-40B4-BE49-F238E27FC236}">
                <a16:creationId xmlns:a16="http://schemas.microsoft.com/office/drawing/2014/main" id="{F24CAE73-6D07-5B16-9353-C2AB914D6E1A}"/>
              </a:ext>
            </a:extLst>
          </p:cNvPr>
          <p:cNvGrpSpPr/>
          <p:nvPr/>
        </p:nvGrpSpPr>
        <p:grpSpPr>
          <a:xfrm>
            <a:off x="11207878" y="3884654"/>
            <a:ext cx="720000" cy="723150"/>
            <a:chOff x="11335514" y="1510836"/>
            <a:chExt cx="720000" cy="723150"/>
          </a:xfrm>
        </p:grpSpPr>
        <p:sp>
          <p:nvSpPr>
            <p:cNvPr id="83" name="Oval 82">
              <a:extLst>
                <a:ext uri="{FF2B5EF4-FFF2-40B4-BE49-F238E27FC236}">
                  <a16:creationId xmlns:a16="http://schemas.microsoft.com/office/drawing/2014/main" id="{F1687370-F109-C46B-1F27-153A1069A078}"/>
                </a:ext>
              </a:extLst>
            </p:cNvPr>
            <p:cNvSpPr>
              <a:spLocks noChangeAspect="1"/>
            </p:cNvSpPr>
            <p:nvPr/>
          </p:nvSpPr>
          <p:spPr>
            <a:xfrm>
              <a:off x="11335514" y="1513986"/>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84" name="Graphic 83">
              <a:extLst>
                <a:ext uri="{FF2B5EF4-FFF2-40B4-BE49-F238E27FC236}">
                  <a16:creationId xmlns:a16="http://schemas.microsoft.com/office/drawing/2014/main" id="{FD695D0D-F53C-E671-CB19-F72AAE0AE21E}"/>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11486778" y="1510836"/>
              <a:ext cx="439212" cy="646950"/>
            </a:xfrm>
            <a:prstGeom prst="rect">
              <a:avLst/>
            </a:prstGeom>
          </p:spPr>
        </p:pic>
      </p:grpSp>
      <p:sp>
        <p:nvSpPr>
          <p:cNvPr id="86" name="Rectangle: Rounded Corners 85">
            <a:extLst>
              <a:ext uri="{FF2B5EF4-FFF2-40B4-BE49-F238E27FC236}">
                <a16:creationId xmlns:a16="http://schemas.microsoft.com/office/drawing/2014/main" id="{FCA8C7EE-6181-E24D-4A42-329D2096A6EB}"/>
              </a:ext>
            </a:extLst>
          </p:cNvPr>
          <p:cNvSpPr>
            <a:spLocks/>
          </p:cNvSpPr>
          <p:nvPr/>
        </p:nvSpPr>
        <p:spPr>
          <a:xfrm>
            <a:off x="236594" y="4637599"/>
            <a:ext cx="5831999" cy="396000"/>
          </a:xfrm>
          <a:prstGeom prst="roundRect">
            <a:avLst>
              <a:gd name="adj" fmla="val 2252"/>
            </a:avLst>
          </a:prstGeom>
          <a:solidFill>
            <a:srgbClr val="F7994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Distribute PMP - 2nd treatment supply from 6-month script</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15461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5A32-9B9C-1343-B282-6C24F6F64149}"/>
            </a:ext>
          </a:extLst>
        </p:cNvPr>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3D74A029-B68F-CB56-89A2-F6A51D72CC62}"/>
              </a:ext>
            </a:extLst>
          </p:cNvPr>
          <p:cNvCxnSpPr>
            <a:cxnSpLocks/>
            <a:stCxn id="16" idx="2"/>
            <a:endCxn id="28" idx="0"/>
          </p:cNvCxnSpPr>
          <p:nvPr/>
        </p:nvCxnSpPr>
        <p:spPr>
          <a:xfrm>
            <a:off x="9152227" y="2496918"/>
            <a:ext cx="0" cy="3659406"/>
          </a:xfrm>
          <a:prstGeom prst="straightConnector1">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0E020D90-2B72-0EB8-4094-5CDB064DD0EE}"/>
              </a:ext>
            </a:extLst>
          </p:cNvPr>
          <p:cNvSpPr>
            <a:spLocks noGrp="1"/>
          </p:cNvSpPr>
          <p:nvPr>
            <p:ph type="sldNum" sz="quarter" idx="4"/>
          </p:nvPr>
        </p:nvSpPr>
        <p:spPr>
          <a:xfrm>
            <a:off x="9386808" y="6435748"/>
            <a:ext cx="2743200" cy="365125"/>
          </a:xfrm>
        </p:spPr>
        <p:txBody>
          <a:bodyPr/>
          <a:lstStyle/>
          <a:p>
            <a:fld id="{C7CC47C4-3C86-4469-BEE5-35560A3665EF}" type="slidenum">
              <a:rPr lang="en-ZA" altLang="en-US" smtClean="0"/>
              <a:pPr/>
              <a:t>57</a:t>
            </a:fld>
            <a:endParaRPr lang="en-ZA" altLang="en-US"/>
          </a:p>
        </p:txBody>
      </p:sp>
      <p:sp>
        <p:nvSpPr>
          <p:cNvPr id="2" name="Title 1">
            <a:extLst>
              <a:ext uri="{FF2B5EF4-FFF2-40B4-BE49-F238E27FC236}">
                <a16:creationId xmlns:a16="http://schemas.microsoft.com/office/drawing/2014/main" id="{958CC623-3D57-62F6-1FB0-138B7BE26377}"/>
              </a:ext>
            </a:extLst>
          </p:cNvPr>
          <p:cNvSpPr>
            <a:spLocks noGrp="1"/>
          </p:cNvSpPr>
          <p:nvPr>
            <p:ph type="title"/>
          </p:nvPr>
        </p:nvSpPr>
        <p:spPr>
          <a:xfrm>
            <a:off x="75328" y="136526"/>
            <a:ext cx="9950117" cy="801938"/>
          </a:xfrm>
        </p:spPr>
        <p:txBody>
          <a:bodyPr anchor="ctr">
            <a:noAutofit/>
          </a:bodyPr>
          <a:lstStyle/>
          <a:p>
            <a:r>
              <a:rPr lang="en-ZA" dirty="0"/>
              <a:t>RPCs Algorithm: Focus on Adherence Clubs</a:t>
            </a:r>
            <a:endParaRPr lang="en-ZA" sz="2800" dirty="0"/>
          </a:p>
        </p:txBody>
      </p:sp>
      <p:sp>
        <p:nvSpPr>
          <p:cNvPr id="16" name="Rectangle: Rounded Corners 15">
            <a:extLst>
              <a:ext uri="{FF2B5EF4-FFF2-40B4-BE49-F238E27FC236}">
                <a16:creationId xmlns:a16="http://schemas.microsoft.com/office/drawing/2014/main" id="{CE6699F0-0FE6-8A79-A919-DA5F609833D8}"/>
              </a:ext>
            </a:extLst>
          </p:cNvPr>
          <p:cNvSpPr/>
          <p:nvPr/>
        </p:nvSpPr>
        <p:spPr>
          <a:xfrm>
            <a:off x="6470227" y="1884918"/>
            <a:ext cx="5364000" cy="612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pPr>
            <a:r>
              <a:rPr lang="en-GB" sz="1600" b="1">
                <a:latin typeface="Arial" panose="020B0604020202020204" pitchFamily="34" charset="0"/>
                <a:cs typeface="Arial" panose="020B0604020202020204" pitchFamily="34" charset="0"/>
              </a:rPr>
              <a:t>RPCs M12: Rescripting visit*</a:t>
            </a:r>
          </a:p>
          <a:p>
            <a:pPr algn="ctr">
              <a:lnSpc>
                <a:spcPct val="90000"/>
              </a:lnSpc>
            </a:pPr>
            <a:r>
              <a:rPr lang="en-GB" sz="1600" b="1">
                <a:solidFill>
                  <a:srgbClr val="66A854"/>
                </a:solidFill>
                <a:latin typeface="Arial" panose="020B0604020202020204" pitchFamily="34" charset="0"/>
                <a:cs typeface="Arial" panose="020B0604020202020204" pitchFamily="34" charset="0"/>
              </a:rPr>
              <a:t>AC: Facility/AC Venue – Club PN</a:t>
            </a:r>
            <a:endParaRPr lang="en-ZA" sz="1600" b="1">
              <a:solidFill>
                <a:srgbClr val="66A85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8BB3EE2-7D91-2016-6ADD-BD7D43699027}"/>
              </a:ext>
            </a:extLst>
          </p:cNvPr>
          <p:cNvSpPr txBox="1"/>
          <p:nvPr/>
        </p:nvSpPr>
        <p:spPr>
          <a:xfrm>
            <a:off x="236595" y="6564084"/>
            <a:ext cx="5859405" cy="246221"/>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pages 146, 84</a:t>
            </a:r>
          </a:p>
        </p:txBody>
      </p:sp>
      <p:sp>
        <p:nvSpPr>
          <p:cNvPr id="5" name="Title 1">
            <a:extLst>
              <a:ext uri="{FF2B5EF4-FFF2-40B4-BE49-F238E27FC236}">
                <a16:creationId xmlns:a16="http://schemas.microsoft.com/office/drawing/2014/main" id="{EEC83966-F3D5-9FEC-E271-44416154ADC6}"/>
              </a:ext>
            </a:extLst>
          </p:cNvPr>
          <p:cNvSpPr txBox="1">
            <a:spLocks/>
          </p:cNvSpPr>
          <p:nvPr/>
        </p:nvSpPr>
        <p:spPr>
          <a:xfrm>
            <a:off x="9197009" y="160083"/>
            <a:ext cx="1045078" cy="801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algn="r"/>
            <a:r>
              <a:rPr lang="en-ZA" sz="1800"/>
              <a:t>(cont.)</a:t>
            </a:r>
          </a:p>
        </p:txBody>
      </p:sp>
      <p:sp>
        <p:nvSpPr>
          <p:cNvPr id="20" name="Rectangle: Rounded Corners 19">
            <a:extLst>
              <a:ext uri="{FF2B5EF4-FFF2-40B4-BE49-F238E27FC236}">
                <a16:creationId xmlns:a16="http://schemas.microsoft.com/office/drawing/2014/main" id="{E438A4EE-185C-663B-41DA-410C46DF90DC}"/>
              </a:ext>
            </a:extLst>
          </p:cNvPr>
          <p:cNvSpPr/>
          <p:nvPr/>
        </p:nvSpPr>
        <p:spPr>
          <a:xfrm>
            <a:off x="6470227" y="3142206"/>
            <a:ext cx="5364000" cy="2881002"/>
          </a:xfrm>
          <a:prstGeom prst="roundRect">
            <a:avLst>
              <a:gd name="adj" fmla="val 5591"/>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Brief integrated chronic care clinical check-up</a:t>
            </a:r>
          </a:p>
          <a:p>
            <a:pPr marL="396000" indent="-180000">
              <a:buFont typeface="Arial" panose="020B0604020202020204" pitchFamily="34" charset="0"/>
              <a:buChar char="•"/>
            </a:pPr>
            <a:r>
              <a:rPr lang="en-GB" sz="1600">
                <a:latin typeface="Arial" panose="020B0604020202020204" pitchFamily="34" charset="0"/>
                <a:cs typeface="Arial" panose="020B0604020202020204" pitchFamily="34" charset="0"/>
              </a:rPr>
              <a:t>For children: dosage check</a:t>
            </a:r>
          </a:p>
          <a:p>
            <a:pPr marL="396000" indent="-180000">
              <a:buFont typeface="Arial" panose="020B0604020202020204" pitchFamily="34" charset="0"/>
              <a:buChar char="•"/>
            </a:pPr>
            <a:r>
              <a:rPr lang="en-GB" sz="1600">
                <a:latin typeface="Arial" panose="020B0604020202020204" pitchFamily="34" charset="0"/>
                <a:cs typeface="Arial" panose="020B0604020202020204" pitchFamily="34" charset="0"/>
              </a:rPr>
              <a:t>For breastfeeding women: VL</a:t>
            </a:r>
          </a:p>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Script patient for 6 months + indicate supply length</a:t>
            </a:r>
          </a:p>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Record in clinical stationery</a:t>
            </a:r>
            <a:endParaRPr lang="en-ZA" sz="1600">
              <a:latin typeface="Arial" panose="020B0604020202020204" pitchFamily="34" charset="0"/>
              <a:cs typeface="Arial" panose="020B0604020202020204" pitchFamily="34" charset="0"/>
            </a:endParaRPr>
          </a:p>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Remind patient next visit is back to AC location</a:t>
            </a:r>
          </a:p>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Update appointment card</a:t>
            </a:r>
            <a:endParaRPr lang="en-ZA" sz="1600">
              <a:latin typeface="Arial" panose="020B0604020202020204" pitchFamily="34" charset="0"/>
              <a:cs typeface="Arial" panose="020B0604020202020204" pitchFamily="34" charset="0"/>
            </a:endParaRPr>
          </a:p>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Collect 1st treatment supply from new script  </a:t>
            </a:r>
            <a:br>
              <a:rPr lang="en-GB" sz="1600">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(pharmacy or AC)</a:t>
            </a:r>
            <a:endParaRPr lang="en-ZA" sz="1600">
              <a:latin typeface="Arial" panose="020B0604020202020204" pitchFamily="34" charset="0"/>
              <a:cs typeface="Arial" panose="020B0604020202020204" pitchFamily="34" charset="0"/>
            </a:endParaRPr>
          </a:p>
          <a:p>
            <a:pPr>
              <a:spcBef>
                <a:spcPts val="600"/>
              </a:spcBef>
            </a:pPr>
            <a:endParaRPr lang="en-GB" sz="1600" i="1">
              <a:latin typeface="Arial" panose="020B0604020202020204" pitchFamily="34" charset="0"/>
              <a:cs typeface="Arial" panose="020B0604020202020204" pitchFamily="34" charset="0"/>
            </a:endParaRPr>
          </a:p>
          <a:p>
            <a:pPr>
              <a:spcBef>
                <a:spcPts val="600"/>
              </a:spcBef>
            </a:pPr>
            <a:endParaRPr lang="en-GB" sz="1600" i="1">
              <a:latin typeface="Arial" panose="020B0604020202020204" pitchFamily="34" charset="0"/>
              <a:cs typeface="Arial" panose="020B0604020202020204" pitchFamily="34" charset="0"/>
            </a:endParaRPr>
          </a:p>
        </p:txBody>
      </p:sp>
      <p:cxnSp>
        <p:nvCxnSpPr>
          <p:cNvPr id="80" name="Connector: Elbow 79">
            <a:extLst>
              <a:ext uri="{FF2B5EF4-FFF2-40B4-BE49-F238E27FC236}">
                <a16:creationId xmlns:a16="http://schemas.microsoft.com/office/drawing/2014/main" id="{6EAACD83-834D-6E43-7904-89EF547A9C57}"/>
              </a:ext>
            </a:extLst>
          </p:cNvPr>
          <p:cNvCxnSpPr>
            <a:cxnSpLocks/>
            <a:endCxn id="16" idx="1"/>
          </p:cNvCxnSpPr>
          <p:nvPr/>
        </p:nvCxnSpPr>
        <p:spPr>
          <a:xfrm rot="5400000" flipH="1" flipV="1">
            <a:off x="5464460" y="2795053"/>
            <a:ext cx="1609902" cy="401632"/>
          </a:xfrm>
          <a:prstGeom prst="bentConnector2">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81" name="Rectangle: Rounded Corners 80">
            <a:extLst>
              <a:ext uri="{FF2B5EF4-FFF2-40B4-BE49-F238E27FC236}">
                <a16:creationId xmlns:a16="http://schemas.microsoft.com/office/drawing/2014/main" id="{67630AC5-D18E-61C3-D4FD-9DF8805B83CB}"/>
              </a:ext>
            </a:extLst>
          </p:cNvPr>
          <p:cNvSpPr/>
          <p:nvPr/>
        </p:nvSpPr>
        <p:spPr>
          <a:xfrm>
            <a:off x="236595" y="1884918"/>
            <a:ext cx="5832000" cy="612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pPr>
            <a:r>
              <a:rPr lang="en-GB" sz="1600" b="1" dirty="0">
                <a:latin typeface="Arial" panose="020B0604020202020204" pitchFamily="34" charset="0"/>
                <a:cs typeface="Arial" panose="020B0604020202020204" pitchFamily="34" charset="0"/>
              </a:rPr>
              <a:t>RPCs M9: Treatment supply only visit</a:t>
            </a:r>
          </a:p>
          <a:p>
            <a:pPr algn="ctr">
              <a:lnSpc>
                <a:spcPct val="90000"/>
              </a:lnSpc>
            </a:pPr>
            <a:r>
              <a:rPr lang="en-GB" sz="1600" b="1" dirty="0">
                <a:solidFill>
                  <a:srgbClr val="F9D9A0"/>
                </a:solidFill>
                <a:latin typeface="Arial" panose="020B0604020202020204" pitchFamily="34" charset="0"/>
                <a:cs typeface="Arial" panose="020B0604020202020204" pitchFamily="34" charset="0"/>
              </a:rPr>
              <a:t>AC venue – Club Facilitator</a:t>
            </a:r>
            <a:endParaRPr lang="en-ZA" sz="1600" b="1" dirty="0">
              <a:solidFill>
                <a:srgbClr val="F9D9A0"/>
              </a:solidFill>
              <a:latin typeface="Arial" panose="020B0604020202020204" pitchFamily="34" charset="0"/>
              <a:cs typeface="Arial" panose="020B0604020202020204" pitchFamily="34" charset="0"/>
            </a:endParaRPr>
          </a:p>
        </p:txBody>
      </p:sp>
      <p:cxnSp>
        <p:nvCxnSpPr>
          <p:cNvPr id="82" name="Straight Arrow Connector 81">
            <a:extLst>
              <a:ext uri="{FF2B5EF4-FFF2-40B4-BE49-F238E27FC236}">
                <a16:creationId xmlns:a16="http://schemas.microsoft.com/office/drawing/2014/main" id="{30D23FD0-9A5A-0DC3-747A-6849FD1078C1}"/>
              </a:ext>
            </a:extLst>
          </p:cNvPr>
          <p:cNvCxnSpPr>
            <a:cxnSpLocks/>
            <a:stCxn id="81" idx="2"/>
            <a:endCxn id="23" idx="0"/>
          </p:cNvCxnSpPr>
          <p:nvPr/>
        </p:nvCxnSpPr>
        <p:spPr>
          <a:xfrm flipH="1">
            <a:off x="3152594" y="2496918"/>
            <a:ext cx="1" cy="2140681"/>
          </a:xfrm>
          <a:prstGeom prst="straightConnector1">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grpSp>
        <p:nvGrpSpPr>
          <p:cNvPr id="86" name="Group 85">
            <a:extLst>
              <a:ext uri="{FF2B5EF4-FFF2-40B4-BE49-F238E27FC236}">
                <a16:creationId xmlns:a16="http://schemas.microsoft.com/office/drawing/2014/main" id="{8A46F534-D14C-0975-F804-0BC7BCB65391}"/>
              </a:ext>
            </a:extLst>
          </p:cNvPr>
          <p:cNvGrpSpPr/>
          <p:nvPr/>
        </p:nvGrpSpPr>
        <p:grpSpPr>
          <a:xfrm>
            <a:off x="136486" y="1434636"/>
            <a:ext cx="720000" cy="720000"/>
            <a:chOff x="136486" y="1513986"/>
            <a:chExt cx="720000" cy="720000"/>
          </a:xfrm>
        </p:grpSpPr>
        <p:sp>
          <p:nvSpPr>
            <p:cNvPr id="87" name="Oval 86">
              <a:extLst>
                <a:ext uri="{FF2B5EF4-FFF2-40B4-BE49-F238E27FC236}">
                  <a16:creationId xmlns:a16="http://schemas.microsoft.com/office/drawing/2014/main" id="{CAA97879-FFD6-40AE-5512-5933A1AF1E12}"/>
                </a:ext>
              </a:extLst>
            </p:cNvPr>
            <p:cNvSpPr>
              <a:spLocks noChangeAspect="1"/>
            </p:cNvSpPr>
            <p:nvPr/>
          </p:nvSpPr>
          <p:spPr>
            <a:xfrm>
              <a:off x="136486" y="1513986"/>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8" name="Graphic 87">
              <a:extLst>
                <a:ext uri="{FF2B5EF4-FFF2-40B4-BE49-F238E27FC236}">
                  <a16:creationId xmlns:a16="http://schemas.microsoft.com/office/drawing/2014/main" id="{ED716F98-44AA-CB26-4E3D-8B375DF9C0B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773" y="1596617"/>
              <a:ext cx="509260" cy="495680"/>
            </a:xfrm>
            <a:prstGeom prst="rect">
              <a:avLst/>
            </a:prstGeom>
          </p:spPr>
        </p:pic>
      </p:grpSp>
      <p:sp>
        <p:nvSpPr>
          <p:cNvPr id="17" name="Rectangle: Rounded Corners 16">
            <a:extLst>
              <a:ext uri="{FF2B5EF4-FFF2-40B4-BE49-F238E27FC236}">
                <a16:creationId xmlns:a16="http://schemas.microsoft.com/office/drawing/2014/main" id="{50A0BAF8-A88B-0975-3C20-B6ED27C21FA7}"/>
              </a:ext>
            </a:extLst>
          </p:cNvPr>
          <p:cNvSpPr/>
          <p:nvPr/>
        </p:nvSpPr>
        <p:spPr>
          <a:xfrm>
            <a:off x="236595" y="2612820"/>
            <a:ext cx="5832000" cy="1908000"/>
          </a:xfrm>
          <a:prstGeom prst="roundRect">
            <a:avLst>
              <a:gd name="adj" fmla="val 5057"/>
            </a:avLst>
          </a:prstGeom>
          <a:solidFill>
            <a:srgbClr val="C68E2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spcBef>
                <a:spcPts val="600"/>
              </a:spcBef>
              <a:buFont typeface="Arial" panose="020B0604020202020204" pitchFamily="34" charset="0"/>
              <a:buChar char="•"/>
            </a:pPr>
            <a:r>
              <a:rPr lang="en-ZA" sz="1600" dirty="0">
                <a:latin typeface="Arial" panose="020B0604020202020204" pitchFamily="34" charset="0"/>
                <a:cs typeface="Arial" panose="020B0604020202020204" pitchFamily="34" charset="0"/>
              </a:rPr>
              <a:t>Verifies patient identity</a:t>
            </a:r>
          </a:p>
          <a:p>
            <a:pPr marL="180000" indent="-180000">
              <a:spcBef>
                <a:spcPts val="600"/>
              </a:spcBef>
              <a:buFont typeface="Arial" panose="020B0604020202020204" pitchFamily="34" charset="0"/>
              <a:buChar char="•"/>
            </a:pPr>
            <a:r>
              <a:rPr lang="en-ZA" sz="1600" dirty="0">
                <a:latin typeface="Arial" panose="020B0604020202020204" pitchFamily="34" charset="0"/>
                <a:cs typeface="Arial" panose="020B0604020202020204" pitchFamily="34" charset="0"/>
              </a:rPr>
              <a:t>Facilitates group discussion</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Patient reports/looks unwell: refer to facility clinician/Club PN</a:t>
            </a:r>
            <a:endParaRPr lang="en-ZA" sz="1600" dirty="0">
              <a:latin typeface="Arial" panose="020B0604020202020204" pitchFamily="34" charset="0"/>
              <a:cs typeface="Arial" panose="020B0604020202020204" pitchFamily="34" charset="0"/>
            </a:endParaRP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Records all attendees in RPCs monitoring tool</a:t>
            </a:r>
          </a:p>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Remind patient next visit to attend facility/AC venue for clinical consultation (depending on Club PN location)</a:t>
            </a:r>
            <a:endParaRPr lang="en-ZA" sz="1600" dirty="0">
              <a:latin typeface="Arial" panose="020B0604020202020204" pitchFamily="34" charset="0"/>
              <a:cs typeface="Arial" panose="020B0604020202020204" pitchFamily="34" charset="0"/>
            </a:endParaRPr>
          </a:p>
          <a:p>
            <a:pPr marL="180000" indent="-180000">
              <a:spcBef>
                <a:spcPts val="600"/>
              </a:spcBef>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E359956-1EDB-07AF-148F-344D137287C2}"/>
              </a:ext>
            </a:extLst>
          </p:cNvPr>
          <p:cNvSpPr>
            <a:spLocks/>
          </p:cNvSpPr>
          <p:nvPr/>
        </p:nvSpPr>
        <p:spPr>
          <a:xfrm>
            <a:off x="236594" y="4637599"/>
            <a:ext cx="5831999" cy="396000"/>
          </a:xfrm>
          <a:prstGeom prst="roundRect">
            <a:avLst>
              <a:gd name="adj" fmla="val 2252"/>
            </a:avLst>
          </a:prstGeom>
          <a:solidFill>
            <a:srgbClr val="F7994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marL="180000" indent="-180000">
              <a:spcBef>
                <a:spcPts val="600"/>
              </a:spcBef>
              <a:buFont typeface="Arial" panose="020B0604020202020204" pitchFamily="34" charset="0"/>
              <a:buChar char="•"/>
            </a:pPr>
            <a:r>
              <a:rPr lang="en-GB" sz="1600" dirty="0">
                <a:latin typeface="Arial" panose="020B0604020202020204" pitchFamily="34" charset="0"/>
                <a:cs typeface="Arial" panose="020B0604020202020204" pitchFamily="34" charset="0"/>
              </a:rPr>
              <a:t>Distribute PMP - 2nd treatment supply from 6-month script</a:t>
            </a:r>
            <a:endParaRPr lang="en-ZA" sz="16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BCD1F6E-39FD-71BA-3EBD-41579CA1F5FD}"/>
              </a:ext>
            </a:extLst>
          </p:cNvPr>
          <p:cNvSpPr txBox="1"/>
          <p:nvPr/>
        </p:nvSpPr>
        <p:spPr>
          <a:xfrm>
            <a:off x="1692492" y="5242187"/>
            <a:ext cx="4764895" cy="783166"/>
          </a:xfrm>
          <a:prstGeom prst="rect">
            <a:avLst/>
          </a:prstGeom>
          <a:noFill/>
        </p:spPr>
        <p:txBody>
          <a:bodyPr wrap="square" anchor="t">
            <a:noAutofit/>
          </a:bodyPr>
          <a:lstStyle/>
          <a:p>
            <a:pPr algn="r"/>
            <a:r>
              <a:rPr lang="en-GB" sz="1600" i="1" dirty="0">
                <a:solidFill>
                  <a:srgbClr val="4C9668"/>
                </a:solidFill>
                <a:latin typeface="Arial" panose="020B0604020202020204" pitchFamily="34" charset="0"/>
                <a:cs typeface="Arial" panose="020B0604020202020204" pitchFamily="34" charset="0"/>
              </a:rPr>
              <a:t>* Rescripting visits should ideally be held before or after club meetings. If the nurse cannot attend the venue, they occur at the facility.</a:t>
            </a:r>
            <a:endParaRPr lang="en-ZA" sz="1600" i="1" dirty="0">
              <a:solidFill>
                <a:srgbClr val="4C9668"/>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53F693D1-5719-DDEE-1BD7-8B5A93C0204C}"/>
              </a:ext>
            </a:extLst>
          </p:cNvPr>
          <p:cNvSpPr>
            <a:spLocks/>
          </p:cNvSpPr>
          <p:nvPr/>
        </p:nvSpPr>
        <p:spPr>
          <a:xfrm>
            <a:off x="6470227" y="6156324"/>
            <a:ext cx="5364000" cy="540000"/>
          </a:xfrm>
          <a:prstGeom prst="roundRect">
            <a:avLst>
              <a:gd name="adj" fmla="val 2252"/>
            </a:avLst>
          </a:prstGeom>
          <a:solidFill>
            <a:srgbClr val="F7994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marL="180000" indent="-180000">
              <a:lnSpc>
                <a:spcPct val="90000"/>
              </a:lnSpc>
              <a:spcBef>
                <a:spcPts val="400"/>
              </a:spcBef>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Patient collects 1st treatment supply from new script </a:t>
            </a:r>
            <a:br>
              <a:rPr lang="en-GB" sz="1600">
                <a:solidFill>
                  <a:schemeClr val="bg1"/>
                </a:solidFill>
                <a:latin typeface="Arial" panose="020B0604020202020204" pitchFamily="34" charset="0"/>
                <a:cs typeface="Arial" panose="020B0604020202020204" pitchFamily="34" charset="0"/>
              </a:rPr>
            </a:br>
            <a:r>
              <a:rPr lang="en-GB" sz="1600">
                <a:solidFill>
                  <a:schemeClr val="bg1"/>
                </a:solidFill>
                <a:latin typeface="Arial" panose="020B0604020202020204" pitchFamily="34" charset="0"/>
                <a:cs typeface="Arial" panose="020B0604020202020204" pitchFamily="34" charset="0"/>
              </a:rPr>
              <a:t>(pharmacy or AC)</a:t>
            </a:r>
          </a:p>
        </p:txBody>
      </p:sp>
      <p:sp>
        <p:nvSpPr>
          <p:cNvPr id="33" name="Rectangle: Rounded Corners 32">
            <a:extLst>
              <a:ext uri="{FF2B5EF4-FFF2-40B4-BE49-F238E27FC236}">
                <a16:creationId xmlns:a16="http://schemas.microsoft.com/office/drawing/2014/main" id="{C402665F-6B8F-6310-B700-C05A7F60D0CF}"/>
              </a:ext>
            </a:extLst>
          </p:cNvPr>
          <p:cNvSpPr/>
          <p:nvPr/>
        </p:nvSpPr>
        <p:spPr>
          <a:xfrm>
            <a:off x="6470227" y="2576562"/>
            <a:ext cx="5364000" cy="451478"/>
          </a:xfrm>
          <a:prstGeom prst="roundRect">
            <a:avLst>
              <a:gd name="adj" fmla="val 2163"/>
            </a:avLst>
          </a:prstGeom>
          <a:solidFill>
            <a:srgbClr val="4C966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marL="180000" indent="-180000">
              <a:spcBef>
                <a:spcPts val="600"/>
              </a:spcBef>
              <a:buFont typeface="Arial" panose="020B0604020202020204" pitchFamily="34" charset="0"/>
              <a:buChar char="•"/>
            </a:pPr>
            <a:r>
              <a:rPr lang="en-GB" sz="1600">
                <a:latin typeface="Arial" panose="020B0604020202020204" pitchFamily="34" charset="0"/>
                <a:cs typeface="Arial" panose="020B0604020202020204" pitchFamily="34" charset="0"/>
              </a:rPr>
              <a:t>Adherence Club Meeting</a:t>
            </a:r>
          </a:p>
        </p:txBody>
      </p:sp>
      <p:grpSp>
        <p:nvGrpSpPr>
          <p:cNvPr id="35" name="Group 34">
            <a:extLst>
              <a:ext uri="{FF2B5EF4-FFF2-40B4-BE49-F238E27FC236}">
                <a16:creationId xmlns:a16="http://schemas.microsoft.com/office/drawing/2014/main" id="{E46020B3-B8E0-539F-F01B-B9E9F8AD22C4}"/>
              </a:ext>
            </a:extLst>
          </p:cNvPr>
          <p:cNvGrpSpPr/>
          <p:nvPr/>
        </p:nvGrpSpPr>
        <p:grpSpPr>
          <a:xfrm>
            <a:off x="11205990" y="2490848"/>
            <a:ext cx="720000" cy="720000"/>
            <a:chOff x="136486" y="1513986"/>
            <a:chExt cx="720000" cy="720000"/>
          </a:xfrm>
        </p:grpSpPr>
        <p:sp>
          <p:nvSpPr>
            <p:cNvPr id="36" name="Oval 35">
              <a:extLst>
                <a:ext uri="{FF2B5EF4-FFF2-40B4-BE49-F238E27FC236}">
                  <a16:creationId xmlns:a16="http://schemas.microsoft.com/office/drawing/2014/main" id="{4553087B-8CE1-36B1-861B-7A6AFA97402D}"/>
                </a:ext>
              </a:extLst>
            </p:cNvPr>
            <p:cNvSpPr>
              <a:spLocks noChangeAspect="1"/>
            </p:cNvSpPr>
            <p:nvPr/>
          </p:nvSpPr>
          <p:spPr>
            <a:xfrm>
              <a:off x="136486" y="1513986"/>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7" name="Graphic 36">
              <a:extLst>
                <a:ext uri="{FF2B5EF4-FFF2-40B4-BE49-F238E27FC236}">
                  <a16:creationId xmlns:a16="http://schemas.microsoft.com/office/drawing/2014/main" id="{A3DF21AE-978B-3B5A-6E4F-1521E1DBF24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3773" y="1596617"/>
              <a:ext cx="509260" cy="495680"/>
            </a:xfrm>
            <a:prstGeom prst="rect">
              <a:avLst/>
            </a:prstGeom>
          </p:spPr>
        </p:pic>
      </p:grpSp>
      <p:grpSp>
        <p:nvGrpSpPr>
          <p:cNvPr id="38" name="Group 37">
            <a:extLst>
              <a:ext uri="{FF2B5EF4-FFF2-40B4-BE49-F238E27FC236}">
                <a16:creationId xmlns:a16="http://schemas.microsoft.com/office/drawing/2014/main" id="{188DC6AB-B2C4-2479-6907-EE696805406A}"/>
              </a:ext>
            </a:extLst>
          </p:cNvPr>
          <p:cNvGrpSpPr/>
          <p:nvPr/>
        </p:nvGrpSpPr>
        <p:grpSpPr>
          <a:xfrm>
            <a:off x="11207878" y="4237578"/>
            <a:ext cx="720000" cy="723150"/>
            <a:chOff x="11335514" y="1510836"/>
            <a:chExt cx="720000" cy="723150"/>
          </a:xfrm>
        </p:grpSpPr>
        <p:sp>
          <p:nvSpPr>
            <p:cNvPr id="39" name="Oval 38">
              <a:extLst>
                <a:ext uri="{FF2B5EF4-FFF2-40B4-BE49-F238E27FC236}">
                  <a16:creationId xmlns:a16="http://schemas.microsoft.com/office/drawing/2014/main" id="{4EFE3F8A-D554-6B7F-4FE5-45455D1F4CA5}"/>
                </a:ext>
              </a:extLst>
            </p:cNvPr>
            <p:cNvSpPr>
              <a:spLocks noChangeAspect="1"/>
            </p:cNvSpPr>
            <p:nvPr/>
          </p:nvSpPr>
          <p:spPr>
            <a:xfrm>
              <a:off x="11335514" y="1513986"/>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40" name="Graphic 39">
              <a:extLst>
                <a:ext uri="{FF2B5EF4-FFF2-40B4-BE49-F238E27FC236}">
                  <a16:creationId xmlns:a16="http://schemas.microsoft.com/office/drawing/2014/main" id="{E88F2B05-CEE9-51A5-9877-182122B25D5D}"/>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11486778" y="1510836"/>
              <a:ext cx="439212" cy="646950"/>
            </a:xfrm>
            <a:prstGeom prst="rect">
              <a:avLst/>
            </a:prstGeom>
          </p:spPr>
        </p:pic>
      </p:grpSp>
    </p:spTree>
    <p:extLst>
      <p:ext uri="{BB962C8B-B14F-4D97-AF65-F5344CB8AC3E}">
        <p14:creationId xmlns:p14="http://schemas.microsoft.com/office/powerpoint/2010/main" val="352126446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5AC9-4B36-87DD-C34F-E478A9447241}"/>
            </a:ext>
          </a:extLst>
        </p:cNvPr>
        <p:cNvGrpSpPr/>
        <p:nvPr/>
      </p:nvGrpSpPr>
      <p:grpSpPr>
        <a:xfrm>
          <a:off x="0" y="0"/>
          <a:ext cx="0" cy="0"/>
          <a:chOff x="0" y="0"/>
          <a:chExt cx="0" cy="0"/>
        </a:xfrm>
      </p:grpSpPr>
      <p:grpSp>
        <p:nvGrpSpPr>
          <p:cNvPr id="62" name="Group 61">
            <a:extLst>
              <a:ext uri="{FF2B5EF4-FFF2-40B4-BE49-F238E27FC236}">
                <a16:creationId xmlns:a16="http://schemas.microsoft.com/office/drawing/2014/main" id="{688A6147-9B09-BCED-7BA5-135F867A80F2}"/>
              </a:ext>
            </a:extLst>
          </p:cNvPr>
          <p:cNvGrpSpPr/>
          <p:nvPr/>
        </p:nvGrpSpPr>
        <p:grpSpPr>
          <a:xfrm>
            <a:off x="4201525" y="1964300"/>
            <a:ext cx="4210126" cy="1037294"/>
            <a:chOff x="670211" y="2184062"/>
            <a:chExt cx="4866272" cy="1037294"/>
          </a:xfrm>
        </p:grpSpPr>
        <p:sp>
          <p:nvSpPr>
            <p:cNvPr id="63" name="Double Bracket 62">
              <a:extLst>
                <a:ext uri="{FF2B5EF4-FFF2-40B4-BE49-F238E27FC236}">
                  <a16:creationId xmlns:a16="http://schemas.microsoft.com/office/drawing/2014/main" id="{B141BA70-DF63-C6F7-88DB-E384DF8C35CB}"/>
                </a:ext>
              </a:extLst>
            </p:cNvPr>
            <p:cNvSpPr/>
            <p:nvPr/>
          </p:nvSpPr>
          <p:spPr>
            <a:xfrm rot="5400000">
              <a:off x="2453467" y="642993"/>
              <a:ext cx="867931" cy="4040226"/>
            </a:xfrm>
            <a:prstGeom prst="bracketPair">
              <a:avLst>
                <a:gd name="adj" fmla="val 20826"/>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4" name="Rectangle 63">
              <a:extLst>
                <a:ext uri="{FF2B5EF4-FFF2-40B4-BE49-F238E27FC236}">
                  <a16:creationId xmlns:a16="http://schemas.microsoft.com/office/drawing/2014/main" id="{D9A4FF58-243E-8CF2-3D6B-9B392A432E60}"/>
                </a:ext>
              </a:extLst>
            </p:cNvPr>
            <p:cNvSpPr/>
            <p:nvPr/>
          </p:nvSpPr>
          <p:spPr>
            <a:xfrm>
              <a:off x="670211" y="2184062"/>
              <a:ext cx="4866272" cy="234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5" name="Rectangle 64">
              <a:extLst>
                <a:ext uri="{FF2B5EF4-FFF2-40B4-BE49-F238E27FC236}">
                  <a16:creationId xmlns:a16="http://schemas.microsoft.com/office/drawing/2014/main" id="{56C4993F-A75F-20A2-ECB5-319FA2DBEAFA}"/>
                </a:ext>
              </a:extLst>
            </p:cNvPr>
            <p:cNvSpPr/>
            <p:nvPr/>
          </p:nvSpPr>
          <p:spPr>
            <a:xfrm>
              <a:off x="1450365" y="2969356"/>
              <a:ext cx="1289928"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200">
                  <a:solidFill>
                    <a:schemeClr val="tx1">
                      <a:lumMod val="75000"/>
                      <a:lumOff val="25000"/>
                    </a:schemeClr>
                  </a:solidFill>
                  <a:latin typeface="Arial" panose="020B0604020202020204" pitchFamily="34" charset="0"/>
                  <a:cs typeface="Arial" panose="020B0604020202020204" pitchFamily="34" charset="0"/>
                </a:rPr>
                <a:t>6-month script</a:t>
              </a:r>
              <a:endParaRPr lang="en-ZA" sz="12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61" name="Group 60">
            <a:extLst>
              <a:ext uri="{FF2B5EF4-FFF2-40B4-BE49-F238E27FC236}">
                <a16:creationId xmlns:a16="http://schemas.microsoft.com/office/drawing/2014/main" id="{CB77992E-2320-C758-1A5B-BAB6AB41ACD8}"/>
              </a:ext>
            </a:extLst>
          </p:cNvPr>
          <p:cNvGrpSpPr/>
          <p:nvPr/>
        </p:nvGrpSpPr>
        <p:grpSpPr>
          <a:xfrm>
            <a:off x="560917" y="1976516"/>
            <a:ext cx="4303044" cy="1036866"/>
            <a:chOff x="670211" y="2184062"/>
            <a:chExt cx="4866272" cy="1036866"/>
          </a:xfrm>
        </p:grpSpPr>
        <p:sp>
          <p:nvSpPr>
            <p:cNvPr id="53" name="Double Bracket 52">
              <a:extLst>
                <a:ext uri="{FF2B5EF4-FFF2-40B4-BE49-F238E27FC236}">
                  <a16:creationId xmlns:a16="http://schemas.microsoft.com/office/drawing/2014/main" id="{F5B40B04-8F28-4574-05A9-B094F634DEB9}"/>
                </a:ext>
              </a:extLst>
            </p:cNvPr>
            <p:cNvSpPr/>
            <p:nvPr/>
          </p:nvSpPr>
          <p:spPr>
            <a:xfrm rot="5400000">
              <a:off x="2453467" y="642993"/>
              <a:ext cx="867931" cy="4040226"/>
            </a:xfrm>
            <a:prstGeom prst="bracketPair">
              <a:avLst>
                <a:gd name="adj" fmla="val 20826"/>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59" name="Rectangle 58">
              <a:extLst>
                <a:ext uri="{FF2B5EF4-FFF2-40B4-BE49-F238E27FC236}">
                  <a16:creationId xmlns:a16="http://schemas.microsoft.com/office/drawing/2014/main" id="{235AF55D-4BFC-5B35-2439-0A595935116D}"/>
                </a:ext>
              </a:extLst>
            </p:cNvPr>
            <p:cNvSpPr/>
            <p:nvPr/>
          </p:nvSpPr>
          <p:spPr>
            <a:xfrm>
              <a:off x="670211" y="2184062"/>
              <a:ext cx="4866272" cy="2346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0" name="Rectangle 59">
              <a:extLst>
                <a:ext uri="{FF2B5EF4-FFF2-40B4-BE49-F238E27FC236}">
                  <a16:creationId xmlns:a16="http://schemas.microsoft.com/office/drawing/2014/main" id="{5B448ED4-B2B5-62F0-5C02-ED949EA65D00}"/>
                </a:ext>
              </a:extLst>
            </p:cNvPr>
            <p:cNvSpPr/>
            <p:nvPr/>
          </p:nvSpPr>
          <p:spPr>
            <a:xfrm>
              <a:off x="1362512" y="2968928"/>
              <a:ext cx="1221362"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200">
                  <a:solidFill>
                    <a:schemeClr val="tx1">
                      <a:lumMod val="75000"/>
                      <a:lumOff val="25000"/>
                    </a:schemeClr>
                  </a:solidFill>
                  <a:latin typeface="Arial" panose="020B0604020202020204" pitchFamily="34" charset="0"/>
                  <a:cs typeface="Arial" panose="020B0604020202020204" pitchFamily="34" charset="0"/>
                </a:rPr>
                <a:t>6-month script</a:t>
              </a:r>
              <a:endParaRPr lang="en-ZA" sz="12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 name="Slide Number Placeholder 3">
            <a:extLst>
              <a:ext uri="{FF2B5EF4-FFF2-40B4-BE49-F238E27FC236}">
                <a16:creationId xmlns:a16="http://schemas.microsoft.com/office/drawing/2014/main" id="{E44B55C4-5C43-807B-244C-9883AE265E91}"/>
              </a:ext>
            </a:extLst>
          </p:cNvPr>
          <p:cNvSpPr>
            <a:spLocks noGrp="1"/>
          </p:cNvSpPr>
          <p:nvPr>
            <p:ph type="sldNum" sz="quarter" idx="4"/>
          </p:nvPr>
        </p:nvSpPr>
        <p:spPr>
          <a:xfrm>
            <a:off x="9399372" y="6472819"/>
            <a:ext cx="2743200" cy="365125"/>
          </a:xfrm>
        </p:spPr>
        <p:txBody>
          <a:bodyPr anchor="b"/>
          <a:lstStyle/>
          <a:p>
            <a:fld id="{C7CC47C4-3C86-4469-BEE5-35560A3665EF}" type="slidenum">
              <a:rPr lang="en-ZA" altLang="en-US" smtClean="0"/>
              <a:pPr/>
              <a:t>58</a:t>
            </a:fld>
            <a:endParaRPr lang="en-ZA" altLang="en-US"/>
          </a:p>
        </p:txBody>
      </p:sp>
      <p:sp>
        <p:nvSpPr>
          <p:cNvPr id="2" name="Title 1">
            <a:extLst>
              <a:ext uri="{FF2B5EF4-FFF2-40B4-BE49-F238E27FC236}">
                <a16:creationId xmlns:a16="http://schemas.microsoft.com/office/drawing/2014/main" id="{3640CE46-86A0-8D17-4792-A8AF48CEBE9E}"/>
              </a:ext>
            </a:extLst>
          </p:cNvPr>
          <p:cNvSpPr>
            <a:spLocks noGrp="1"/>
          </p:cNvSpPr>
          <p:nvPr>
            <p:ph type="title"/>
          </p:nvPr>
        </p:nvSpPr>
        <p:spPr/>
        <p:txBody>
          <a:bodyPr/>
          <a:lstStyle/>
          <a:p>
            <a:r>
              <a:rPr lang="en-ZA"/>
              <a:t>Adherence Club Procedure &amp; Annual Visits Schedule</a:t>
            </a:r>
          </a:p>
        </p:txBody>
      </p:sp>
      <p:grpSp>
        <p:nvGrpSpPr>
          <p:cNvPr id="27" name="Group 26">
            <a:extLst>
              <a:ext uri="{FF2B5EF4-FFF2-40B4-BE49-F238E27FC236}">
                <a16:creationId xmlns:a16="http://schemas.microsoft.com/office/drawing/2014/main" id="{901F2DCF-9411-27BD-48A1-714DB501D106}"/>
              </a:ext>
            </a:extLst>
          </p:cNvPr>
          <p:cNvGrpSpPr/>
          <p:nvPr/>
        </p:nvGrpSpPr>
        <p:grpSpPr>
          <a:xfrm>
            <a:off x="875184" y="1400645"/>
            <a:ext cx="6924424" cy="859305"/>
            <a:chOff x="984478" y="1372731"/>
            <a:chExt cx="7943634" cy="859305"/>
          </a:xfrm>
        </p:grpSpPr>
        <p:sp>
          <p:nvSpPr>
            <p:cNvPr id="8" name="Rectangle: Top Corners Rounded 7">
              <a:extLst>
                <a:ext uri="{FF2B5EF4-FFF2-40B4-BE49-F238E27FC236}">
                  <a16:creationId xmlns:a16="http://schemas.microsoft.com/office/drawing/2014/main" id="{DEE1E0DA-B90D-755B-4410-452FCD23A5F7}"/>
                </a:ext>
              </a:extLst>
            </p:cNvPr>
            <p:cNvSpPr/>
            <p:nvPr/>
          </p:nvSpPr>
          <p:spPr>
            <a:xfrm>
              <a:off x="984478" y="1372731"/>
              <a:ext cx="1843783" cy="859305"/>
            </a:xfrm>
            <a:prstGeom prst="round2SameRect">
              <a:avLst>
                <a:gd name="adj1" fmla="val 19142"/>
                <a:gd name="adj2" fmla="val 0"/>
              </a:avLst>
            </a:prstGeom>
            <a:solidFill>
              <a:srgbClr val="F1E3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dirty="0">
                  <a:solidFill>
                    <a:srgbClr val="005D28"/>
                  </a:solidFill>
                  <a:latin typeface="Arial" panose="020B0604020202020204" pitchFamily="34" charset="0"/>
                  <a:cs typeface="Arial" panose="020B0604020202020204" pitchFamily="34" charset="0"/>
                </a:rPr>
                <a:t>1</a:t>
              </a:r>
              <a:r>
                <a:rPr lang="en-GB" b="1" baseline="30000" dirty="0">
                  <a:solidFill>
                    <a:srgbClr val="005D28"/>
                  </a:solidFill>
                  <a:latin typeface="Arial" panose="020B0604020202020204" pitchFamily="34" charset="0"/>
                  <a:cs typeface="Arial" panose="020B0604020202020204" pitchFamily="34" charset="0"/>
                </a:rPr>
                <a:t>st</a:t>
              </a:r>
              <a:r>
                <a:rPr lang="en-GB" b="1" dirty="0">
                  <a:solidFill>
                    <a:srgbClr val="005D28"/>
                  </a:solidFill>
                  <a:latin typeface="Arial" panose="020B0604020202020204" pitchFamily="34" charset="0"/>
                  <a:cs typeface="Arial" panose="020B0604020202020204" pitchFamily="34" charset="0"/>
                </a:rPr>
                <a:t> 3 MMD</a:t>
              </a:r>
              <a:endParaRPr lang="en-ZA" b="1" dirty="0">
                <a:solidFill>
                  <a:srgbClr val="005D28"/>
                </a:solidFill>
                <a:latin typeface="Arial" panose="020B0604020202020204" pitchFamily="34" charset="0"/>
                <a:cs typeface="Arial" panose="020B0604020202020204" pitchFamily="34" charset="0"/>
              </a:endParaRPr>
            </a:p>
          </p:txBody>
        </p:sp>
        <p:sp>
          <p:nvSpPr>
            <p:cNvPr id="10" name="Rectangle: Top Corners Rounded 9">
              <a:extLst>
                <a:ext uri="{FF2B5EF4-FFF2-40B4-BE49-F238E27FC236}">
                  <a16:creationId xmlns:a16="http://schemas.microsoft.com/office/drawing/2014/main" id="{4E8AC187-2934-7001-C58A-8ABE61AA3B56}"/>
                </a:ext>
              </a:extLst>
            </p:cNvPr>
            <p:cNvSpPr/>
            <p:nvPr/>
          </p:nvSpPr>
          <p:spPr>
            <a:xfrm>
              <a:off x="3017762" y="1372731"/>
              <a:ext cx="1843783" cy="859305"/>
            </a:xfrm>
            <a:prstGeom prst="round2SameRect">
              <a:avLst>
                <a:gd name="adj1" fmla="val 19142"/>
                <a:gd name="adj2" fmla="val 0"/>
              </a:avLst>
            </a:prstGeom>
            <a:solidFill>
              <a:srgbClr val="F1E3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dirty="0">
                  <a:solidFill>
                    <a:srgbClr val="005D28"/>
                  </a:solidFill>
                  <a:latin typeface="Arial" panose="020B0604020202020204" pitchFamily="34" charset="0"/>
                  <a:cs typeface="Arial" panose="020B0604020202020204" pitchFamily="34" charset="0"/>
                </a:rPr>
                <a:t>2</a:t>
              </a:r>
              <a:r>
                <a:rPr lang="en-GB" b="1" baseline="30000" dirty="0">
                  <a:solidFill>
                    <a:srgbClr val="005D28"/>
                  </a:solidFill>
                  <a:latin typeface="Arial" panose="020B0604020202020204" pitchFamily="34" charset="0"/>
                  <a:cs typeface="Arial" panose="020B0604020202020204" pitchFamily="34" charset="0"/>
                </a:rPr>
                <a:t>nd</a:t>
              </a:r>
              <a:r>
                <a:rPr lang="en-GB" b="1" dirty="0">
                  <a:solidFill>
                    <a:srgbClr val="005D28"/>
                  </a:solidFill>
                  <a:latin typeface="Arial" panose="020B0604020202020204" pitchFamily="34" charset="0"/>
                  <a:cs typeface="Arial" panose="020B0604020202020204" pitchFamily="34" charset="0"/>
                </a:rPr>
                <a:t> 3 MMD</a:t>
              </a:r>
              <a:endParaRPr lang="en-ZA" b="1" dirty="0">
                <a:solidFill>
                  <a:srgbClr val="005D28"/>
                </a:solidFill>
                <a:latin typeface="Arial" panose="020B0604020202020204" pitchFamily="34" charset="0"/>
                <a:cs typeface="Arial" panose="020B0604020202020204" pitchFamily="34" charset="0"/>
              </a:endParaRPr>
            </a:p>
          </p:txBody>
        </p:sp>
        <p:sp>
          <p:nvSpPr>
            <p:cNvPr id="11" name="Rectangle: Top Corners Rounded 10">
              <a:extLst>
                <a:ext uri="{FF2B5EF4-FFF2-40B4-BE49-F238E27FC236}">
                  <a16:creationId xmlns:a16="http://schemas.microsoft.com/office/drawing/2014/main" id="{0CB0CC51-924A-A5B2-5AA7-763AB44A5D93}"/>
                </a:ext>
              </a:extLst>
            </p:cNvPr>
            <p:cNvSpPr/>
            <p:nvPr/>
          </p:nvSpPr>
          <p:spPr>
            <a:xfrm>
              <a:off x="5051045" y="1372731"/>
              <a:ext cx="1843783" cy="859305"/>
            </a:xfrm>
            <a:prstGeom prst="round2SameRect">
              <a:avLst>
                <a:gd name="adj1" fmla="val 19142"/>
                <a:gd name="adj2" fmla="val 0"/>
              </a:avLst>
            </a:prstGeom>
            <a:solidFill>
              <a:srgbClr val="F1E3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dirty="0">
                  <a:solidFill>
                    <a:srgbClr val="005D28"/>
                  </a:solidFill>
                  <a:latin typeface="Arial" panose="020B0604020202020204" pitchFamily="34" charset="0"/>
                  <a:cs typeface="Arial" panose="020B0604020202020204" pitchFamily="34" charset="0"/>
                </a:rPr>
                <a:t>1</a:t>
              </a:r>
              <a:r>
                <a:rPr lang="en-GB" b="1" baseline="30000" dirty="0">
                  <a:solidFill>
                    <a:srgbClr val="005D28"/>
                  </a:solidFill>
                  <a:latin typeface="Arial" panose="020B0604020202020204" pitchFamily="34" charset="0"/>
                  <a:cs typeface="Arial" panose="020B0604020202020204" pitchFamily="34" charset="0"/>
                </a:rPr>
                <a:t>st</a:t>
              </a:r>
              <a:r>
                <a:rPr lang="en-GB" b="1" dirty="0">
                  <a:solidFill>
                    <a:srgbClr val="005D28"/>
                  </a:solidFill>
                  <a:latin typeface="Arial" panose="020B0604020202020204" pitchFamily="34" charset="0"/>
                  <a:cs typeface="Arial" panose="020B0604020202020204" pitchFamily="34" charset="0"/>
                </a:rPr>
                <a:t> 3 MMD</a:t>
              </a:r>
              <a:endParaRPr lang="en-ZA" b="1" dirty="0">
                <a:solidFill>
                  <a:srgbClr val="005D28"/>
                </a:solidFill>
                <a:latin typeface="Arial" panose="020B0604020202020204" pitchFamily="34" charset="0"/>
                <a:cs typeface="Arial" panose="020B0604020202020204" pitchFamily="34" charset="0"/>
              </a:endParaRPr>
            </a:p>
          </p:txBody>
        </p:sp>
        <p:sp>
          <p:nvSpPr>
            <p:cNvPr id="12" name="Rectangle: Top Corners Rounded 11">
              <a:extLst>
                <a:ext uri="{FF2B5EF4-FFF2-40B4-BE49-F238E27FC236}">
                  <a16:creationId xmlns:a16="http://schemas.microsoft.com/office/drawing/2014/main" id="{3484D253-2771-814D-94D8-ACBB016C42D1}"/>
                </a:ext>
              </a:extLst>
            </p:cNvPr>
            <p:cNvSpPr/>
            <p:nvPr/>
          </p:nvSpPr>
          <p:spPr>
            <a:xfrm>
              <a:off x="7084329" y="1372731"/>
              <a:ext cx="1843783" cy="859305"/>
            </a:xfrm>
            <a:prstGeom prst="round2SameRect">
              <a:avLst>
                <a:gd name="adj1" fmla="val 19142"/>
                <a:gd name="adj2" fmla="val 0"/>
              </a:avLst>
            </a:prstGeom>
            <a:solidFill>
              <a:srgbClr val="F1E3C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GB" b="1" dirty="0">
                  <a:solidFill>
                    <a:srgbClr val="005D28"/>
                  </a:solidFill>
                  <a:latin typeface="Arial" panose="020B0604020202020204" pitchFamily="34" charset="0"/>
                  <a:cs typeface="Arial" panose="020B0604020202020204" pitchFamily="34" charset="0"/>
                </a:rPr>
                <a:t>2</a:t>
              </a:r>
              <a:r>
                <a:rPr lang="en-GB" b="1" baseline="30000" dirty="0">
                  <a:solidFill>
                    <a:srgbClr val="005D28"/>
                  </a:solidFill>
                  <a:latin typeface="Arial" panose="020B0604020202020204" pitchFamily="34" charset="0"/>
                  <a:cs typeface="Arial" panose="020B0604020202020204" pitchFamily="34" charset="0"/>
                </a:rPr>
                <a:t>nd</a:t>
              </a:r>
              <a:r>
                <a:rPr lang="en-GB" b="1" dirty="0">
                  <a:solidFill>
                    <a:srgbClr val="005D28"/>
                  </a:solidFill>
                  <a:latin typeface="Arial" panose="020B0604020202020204" pitchFamily="34" charset="0"/>
                  <a:cs typeface="Arial" panose="020B0604020202020204" pitchFamily="34" charset="0"/>
                </a:rPr>
                <a:t> MMD</a:t>
              </a:r>
              <a:endParaRPr lang="en-ZA" b="1" dirty="0">
                <a:solidFill>
                  <a:srgbClr val="005D28"/>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243FE3C9-96CA-897A-E3A4-2F3BF4F52F68}"/>
              </a:ext>
            </a:extLst>
          </p:cNvPr>
          <p:cNvGraphicFramePr>
            <a:graphicFrameLocks noGrp="1"/>
          </p:cNvGraphicFramePr>
          <p:nvPr>
            <p:extLst>
              <p:ext uri="{D42A27DB-BD31-4B8C-83A1-F6EECF244321}">
                <p14:modId xmlns:p14="http://schemas.microsoft.com/office/powerpoint/2010/main" val="600749048"/>
              </p:ext>
            </p:extLst>
          </p:nvPr>
        </p:nvGraphicFramePr>
        <p:xfrm>
          <a:off x="753124" y="1902077"/>
          <a:ext cx="7185516" cy="658812"/>
        </p:xfrm>
        <a:graphic>
          <a:graphicData uri="http://schemas.openxmlformats.org/drawingml/2006/table">
            <a:tbl>
              <a:tblPr firstRow="1" bandRow="1">
                <a:tableStyleId>{5C22544A-7EE6-4342-B048-85BDC9FD1C3A}</a:tableStyleId>
              </a:tblPr>
              <a:tblGrid>
                <a:gridCol w="598793">
                  <a:extLst>
                    <a:ext uri="{9D8B030D-6E8A-4147-A177-3AD203B41FA5}">
                      <a16:colId xmlns:a16="http://schemas.microsoft.com/office/drawing/2014/main" val="2617151950"/>
                    </a:ext>
                  </a:extLst>
                </a:gridCol>
                <a:gridCol w="598793">
                  <a:extLst>
                    <a:ext uri="{9D8B030D-6E8A-4147-A177-3AD203B41FA5}">
                      <a16:colId xmlns:a16="http://schemas.microsoft.com/office/drawing/2014/main" val="3036589013"/>
                    </a:ext>
                  </a:extLst>
                </a:gridCol>
                <a:gridCol w="598793">
                  <a:extLst>
                    <a:ext uri="{9D8B030D-6E8A-4147-A177-3AD203B41FA5}">
                      <a16:colId xmlns:a16="http://schemas.microsoft.com/office/drawing/2014/main" val="877852232"/>
                    </a:ext>
                  </a:extLst>
                </a:gridCol>
                <a:gridCol w="598793">
                  <a:extLst>
                    <a:ext uri="{9D8B030D-6E8A-4147-A177-3AD203B41FA5}">
                      <a16:colId xmlns:a16="http://schemas.microsoft.com/office/drawing/2014/main" val="3524709040"/>
                    </a:ext>
                  </a:extLst>
                </a:gridCol>
                <a:gridCol w="598793">
                  <a:extLst>
                    <a:ext uri="{9D8B030D-6E8A-4147-A177-3AD203B41FA5}">
                      <a16:colId xmlns:a16="http://schemas.microsoft.com/office/drawing/2014/main" val="3330193963"/>
                    </a:ext>
                  </a:extLst>
                </a:gridCol>
                <a:gridCol w="598793">
                  <a:extLst>
                    <a:ext uri="{9D8B030D-6E8A-4147-A177-3AD203B41FA5}">
                      <a16:colId xmlns:a16="http://schemas.microsoft.com/office/drawing/2014/main" val="774907186"/>
                    </a:ext>
                  </a:extLst>
                </a:gridCol>
                <a:gridCol w="598793">
                  <a:extLst>
                    <a:ext uri="{9D8B030D-6E8A-4147-A177-3AD203B41FA5}">
                      <a16:colId xmlns:a16="http://schemas.microsoft.com/office/drawing/2014/main" val="736219456"/>
                    </a:ext>
                  </a:extLst>
                </a:gridCol>
                <a:gridCol w="598793">
                  <a:extLst>
                    <a:ext uri="{9D8B030D-6E8A-4147-A177-3AD203B41FA5}">
                      <a16:colId xmlns:a16="http://schemas.microsoft.com/office/drawing/2014/main" val="329283394"/>
                    </a:ext>
                  </a:extLst>
                </a:gridCol>
                <a:gridCol w="598793">
                  <a:extLst>
                    <a:ext uri="{9D8B030D-6E8A-4147-A177-3AD203B41FA5}">
                      <a16:colId xmlns:a16="http://schemas.microsoft.com/office/drawing/2014/main" val="2060943735"/>
                    </a:ext>
                  </a:extLst>
                </a:gridCol>
                <a:gridCol w="598793">
                  <a:extLst>
                    <a:ext uri="{9D8B030D-6E8A-4147-A177-3AD203B41FA5}">
                      <a16:colId xmlns:a16="http://schemas.microsoft.com/office/drawing/2014/main" val="1271742490"/>
                    </a:ext>
                  </a:extLst>
                </a:gridCol>
                <a:gridCol w="598793">
                  <a:extLst>
                    <a:ext uri="{9D8B030D-6E8A-4147-A177-3AD203B41FA5}">
                      <a16:colId xmlns:a16="http://schemas.microsoft.com/office/drawing/2014/main" val="1764639443"/>
                    </a:ext>
                  </a:extLst>
                </a:gridCol>
                <a:gridCol w="598793">
                  <a:extLst>
                    <a:ext uri="{9D8B030D-6E8A-4147-A177-3AD203B41FA5}">
                      <a16:colId xmlns:a16="http://schemas.microsoft.com/office/drawing/2014/main" val="672694162"/>
                    </a:ext>
                  </a:extLst>
                </a:gridCol>
              </a:tblGrid>
              <a:tr h="658812">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1</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2</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3</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4</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5</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6</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1</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endParaRPr lang="en-ZA" sz="1600" dirty="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dirty="0">
                          <a:solidFill>
                            <a:schemeClr val="tx1">
                              <a:lumMod val="50000"/>
                              <a:lumOff val="50000"/>
                            </a:schemeClr>
                          </a:solidFill>
                          <a:latin typeface="Arial" panose="020B0604020202020204" pitchFamily="34" charset="0"/>
                          <a:cs typeface="Arial" panose="020B0604020202020204" pitchFamily="34" charset="0"/>
                        </a:rPr>
                        <a:t>3</a:t>
                      </a:r>
                      <a:endParaRPr lang="en-ZA" sz="1600" dirty="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4</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a:solidFill>
                            <a:schemeClr val="tx1">
                              <a:lumMod val="50000"/>
                              <a:lumOff val="50000"/>
                            </a:schemeClr>
                          </a:solidFill>
                          <a:latin typeface="Arial" panose="020B0604020202020204" pitchFamily="34" charset="0"/>
                          <a:cs typeface="Arial" panose="020B0604020202020204" pitchFamily="34" charset="0"/>
                        </a:rPr>
                        <a:t>5</a:t>
                      </a:r>
                      <a:endParaRPr lang="en-ZA" sz="160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tc>
                  <a:txBody>
                    <a:bodyPr/>
                    <a:lstStyle/>
                    <a:p>
                      <a:pPr algn="ctr"/>
                      <a:r>
                        <a:rPr lang="en-GB" sz="1600" dirty="0">
                          <a:solidFill>
                            <a:schemeClr val="tx1">
                              <a:lumMod val="50000"/>
                              <a:lumOff val="50000"/>
                            </a:schemeClr>
                          </a:solidFill>
                          <a:latin typeface="Arial" panose="020B0604020202020204" pitchFamily="34" charset="0"/>
                          <a:cs typeface="Arial" panose="020B0604020202020204" pitchFamily="34" charset="0"/>
                        </a:rPr>
                        <a:t>6</a:t>
                      </a:r>
                      <a:endParaRPr lang="en-ZA" sz="1600" dirty="0">
                        <a:solidFill>
                          <a:schemeClr val="tx1">
                            <a:lumMod val="50000"/>
                            <a:lumOff val="50000"/>
                          </a:schemeClr>
                        </a:solidFill>
                        <a:latin typeface="Arial" panose="020B0604020202020204" pitchFamily="34" charset="0"/>
                        <a:cs typeface="Arial" panose="020B0604020202020204" pitchFamily="34" charset="0"/>
                      </a:endParaRPr>
                    </a:p>
                  </a:txBody>
                  <a:tcPr>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rgbClr val="006600"/>
                      </a:solidFill>
                      <a:prstDash val="solid"/>
                      <a:round/>
                      <a:headEnd type="none" w="med" len="med"/>
                      <a:tailEnd type="none" w="med" len="med"/>
                    </a:lnB>
                    <a:noFill/>
                  </a:tcPr>
                </a:tc>
                <a:extLst>
                  <a:ext uri="{0D108BD9-81ED-4DB2-BD59-A6C34878D82A}">
                    <a16:rowId xmlns:a16="http://schemas.microsoft.com/office/drawing/2014/main" val="749688820"/>
                  </a:ext>
                </a:extLst>
              </a:tr>
            </a:tbl>
          </a:graphicData>
        </a:graphic>
      </p:graphicFrame>
      <p:grpSp>
        <p:nvGrpSpPr>
          <p:cNvPr id="26" name="Group 25">
            <a:extLst>
              <a:ext uri="{FF2B5EF4-FFF2-40B4-BE49-F238E27FC236}">
                <a16:creationId xmlns:a16="http://schemas.microsoft.com/office/drawing/2014/main" id="{F78B4E70-4A4E-9C05-743A-50E01650CACF}"/>
              </a:ext>
            </a:extLst>
          </p:cNvPr>
          <p:cNvGrpSpPr/>
          <p:nvPr/>
        </p:nvGrpSpPr>
        <p:grpSpPr>
          <a:xfrm>
            <a:off x="-115042" y="2316922"/>
            <a:ext cx="9099055" cy="487214"/>
            <a:chOff x="-5748" y="2476758"/>
            <a:chExt cx="9099055" cy="487214"/>
          </a:xfrm>
        </p:grpSpPr>
        <p:sp>
          <p:nvSpPr>
            <p:cNvPr id="13" name="Oval 12">
              <a:extLst>
                <a:ext uri="{FF2B5EF4-FFF2-40B4-BE49-F238E27FC236}">
                  <a16:creationId xmlns:a16="http://schemas.microsoft.com/office/drawing/2014/main" id="{BF65EF70-01CB-F805-BCDF-A6CAF3FD5D15}"/>
                </a:ext>
              </a:extLst>
            </p:cNvPr>
            <p:cNvSpPr/>
            <p:nvPr/>
          </p:nvSpPr>
          <p:spPr>
            <a:xfrm>
              <a:off x="610780" y="2483758"/>
              <a:ext cx="468000" cy="468000"/>
            </a:xfrm>
            <a:prstGeom prst="ellipse">
              <a:avLst/>
            </a:prstGeom>
            <a:solidFill>
              <a:schemeClr val="bg1"/>
            </a:solidFill>
            <a:ln>
              <a:solidFill>
                <a:srgbClr val="7EBA9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M0</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4" name="Oval 13">
              <a:extLst>
                <a:ext uri="{FF2B5EF4-FFF2-40B4-BE49-F238E27FC236}">
                  <a16:creationId xmlns:a16="http://schemas.microsoft.com/office/drawing/2014/main" id="{4346B55D-164B-C08E-6C44-80F1A27D5088}"/>
                </a:ext>
              </a:extLst>
            </p:cNvPr>
            <p:cNvSpPr/>
            <p:nvPr/>
          </p:nvSpPr>
          <p:spPr>
            <a:xfrm>
              <a:off x="2411599" y="2483758"/>
              <a:ext cx="468000" cy="468000"/>
            </a:xfrm>
            <a:prstGeom prst="ellipse">
              <a:avLst/>
            </a:prstGeom>
            <a:solidFill>
              <a:srgbClr val="7EBA93"/>
            </a:solidFill>
            <a:ln>
              <a:solidFill>
                <a:srgbClr val="7EBA9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M3</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5" name="Oval 14">
              <a:extLst>
                <a:ext uri="{FF2B5EF4-FFF2-40B4-BE49-F238E27FC236}">
                  <a16:creationId xmlns:a16="http://schemas.microsoft.com/office/drawing/2014/main" id="{39801EC2-21EE-24A2-D7E3-7981B0D6D606}"/>
                </a:ext>
              </a:extLst>
            </p:cNvPr>
            <p:cNvSpPr/>
            <p:nvPr/>
          </p:nvSpPr>
          <p:spPr>
            <a:xfrm>
              <a:off x="4212418" y="2483758"/>
              <a:ext cx="468000" cy="468000"/>
            </a:xfrm>
            <a:prstGeom prst="ellipse">
              <a:avLst/>
            </a:prstGeom>
            <a:solidFill>
              <a:srgbClr val="1CA869"/>
            </a:solidFill>
            <a:ln>
              <a:solidFill>
                <a:srgbClr val="1CA869"/>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M6</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6" name="Oval 15">
              <a:extLst>
                <a:ext uri="{FF2B5EF4-FFF2-40B4-BE49-F238E27FC236}">
                  <a16:creationId xmlns:a16="http://schemas.microsoft.com/office/drawing/2014/main" id="{610C461C-68AF-26FA-E32A-5C7C06AFC387}"/>
                </a:ext>
              </a:extLst>
            </p:cNvPr>
            <p:cNvSpPr/>
            <p:nvPr/>
          </p:nvSpPr>
          <p:spPr>
            <a:xfrm>
              <a:off x="6013237" y="2483758"/>
              <a:ext cx="468000" cy="468000"/>
            </a:xfrm>
            <a:prstGeom prst="ellipse">
              <a:avLst/>
            </a:prstGeom>
            <a:solidFill>
              <a:srgbClr val="7EBA93"/>
            </a:solidFill>
            <a:ln>
              <a:solidFill>
                <a:srgbClr val="7EBA93"/>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M9</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7" name="Oval 16">
              <a:extLst>
                <a:ext uri="{FF2B5EF4-FFF2-40B4-BE49-F238E27FC236}">
                  <a16:creationId xmlns:a16="http://schemas.microsoft.com/office/drawing/2014/main" id="{89081AF3-CE56-B3D1-24F8-490CED44C9E1}"/>
                </a:ext>
              </a:extLst>
            </p:cNvPr>
            <p:cNvSpPr/>
            <p:nvPr/>
          </p:nvSpPr>
          <p:spPr>
            <a:xfrm>
              <a:off x="7814060" y="2483758"/>
              <a:ext cx="468000" cy="468000"/>
            </a:xfrm>
            <a:prstGeom prst="ellipse">
              <a:avLst/>
            </a:prstGeom>
            <a:solidFill>
              <a:srgbClr val="1CA869"/>
            </a:solidFill>
            <a:ln>
              <a:solidFill>
                <a:srgbClr val="1CA869"/>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M12</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8" name="Oval 17">
              <a:extLst>
                <a:ext uri="{FF2B5EF4-FFF2-40B4-BE49-F238E27FC236}">
                  <a16:creationId xmlns:a16="http://schemas.microsoft.com/office/drawing/2014/main" id="{0F3947A7-731F-5BA0-52FC-4E83D2395C68}"/>
                </a:ext>
              </a:extLst>
            </p:cNvPr>
            <p:cNvSpPr/>
            <p:nvPr/>
          </p:nvSpPr>
          <p:spPr>
            <a:xfrm>
              <a:off x="1211053"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M1</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9" name="Oval 18">
              <a:extLst>
                <a:ext uri="{FF2B5EF4-FFF2-40B4-BE49-F238E27FC236}">
                  <a16:creationId xmlns:a16="http://schemas.microsoft.com/office/drawing/2014/main" id="{89E947AE-FEB5-8663-8E82-449A46EB9A06}"/>
                </a:ext>
              </a:extLst>
            </p:cNvPr>
            <p:cNvSpPr/>
            <p:nvPr/>
          </p:nvSpPr>
          <p:spPr>
            <a:xfrm>
              <a:off x="1811326"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M2</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20" name="Oval 19">
              <a:extLst>
                <a:ext uri="{FF2B5EF4-FFF2-40B4-BE49-F238E27FC236}">
                  <a16:creationId xmlns:a16="http://schemas.microsoft.com/office/drawing/2014/main" id="{95AC5396-41CD-3D63-B538-BC7D7B949B48}"/>
                </a:ext>
              </a:extLst>
            </p:cNvPr>
            <p:cNvSpPr/>
            <p:nvPr/>
          </p:nvSpPr>
          <p:spPr>
            <a:xfrm>
              <a:off x="3011872"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M4</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21" name="Oval 20">
              <a:extLst>
                <a:ext uri="{FF2B5EF4-FFF2-40B4-BE49-F238E27FC236}">
                  <a16:creationId xmlns:a16="http://schemas.microsoft.com/office/drawing/2014/main" id="{8A173982-CD64-6C71-0817-8188D13C0CE6}"/>
                </a:ext>
              </a:extLst>
            </p:cNvPr>
            <p:cNvSpPr/>
            <p:nvPr/>
          </p:nvSpPr>
          <p:spPr>
            <a:xfrm>
              <a:off x="3612145"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M5</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22" name="Oval 21">
              <a:extLst>
                <a:ext uri="{FF2B5EF4-FFF2-40B4-BE49-F238E27FC236}">
                  <a16:creationId xmlns:a16="http://schemas.microsoft.com/office/drawing/2014/main" id="{34B4FC23-8C75-FB6F-5F37-B781D4141587}"/>
                </a:ext>
              </a:extLst>
            </p:cNvPr>
            <p:cNvSpPr/>
            <p:nvPr/>
          </p:nvSpPr>
          <p:spPr>
            <a:xfrm>
              <a:off x="4812691"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M7</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23" name="Oval 22">
              <a:extLst>
                <a:ext uri="{FF2B5EF4-FFF2-40B4-BE49-F238E27FC236}">
                  <a16:creationId xmlns:a16="http://schemas.microsoft.com/office/drawing/2014/main" id="{312ABE9D-DBAA-B2FC-7AB1-04BD08494CB3}"/>
                </a:ext>
              </a:extLst>
            </p:cNvPr>
            <p:cNvSpPr/>
            <p:nvPr/>
          </p:nvSpPr>
          <p:spPr>
            <a:xfrm>
              <a:off x="5412964"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M8</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24" name="Oval 23">
              <a:extLst>
                <a:ext uri="{FF2B5EF4-FFF2-40B4-BE49-F238E27FC236}">
                  <a16:creationId xmlns:a16="http://schemas.microsoft.com/office/drawing/2014/main" id="{E1113872-4EDD-5201-ED54-054E8468B19C}"/>
                </a:ext>
              </a:extLst>
            </p:cNvPr>
            <p:cNvSpPr/>
            <p:nvPr/>
          </p:nvSpPr>
          <p:spPr>
            <a:xfrm>
              <a:off x="6613510"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M10</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25" name="Oval 24">
              <a:extLst>
                <a:ext uri="{FF2B5EF4-FFF2-40B4-BE49-F238E27FC236}">
                  <a16:creationId xmlns:a16="http://schemas.microsoft.com/office/drawing/2014/main" id="{8027E8D0-9CBB-DFB1-FF9F-73C98B724DF3}"/>
                </a:ext>
              </a:extLst>
            </p:cNvPr>
            <p:cNvSpPr/>
            <p:nvPr/>
          </p:nvSpPr>
          <p:spPr>
            <a:xfrm>
              <a:off x="7213783" y="2483758"/>
              <a:ext cx="468000"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tx1">
                      <a:lumMod val="65000"/>
                      <a:lumOff val="35000"/>
                    </a:schemeClr>
                  </a:solidFill>
                  <a:latin typeface="Arial Narrow" panose="020B0606020202030204" pitchFamily="34" charset="0"/>
                  <a:cs typeface="Arial" panose="020B0604020202020204" pitchFamily="34" charset="0"/>
                </a:rPr>
                <a:t>M11</a:t>
              </a:r>
              <a:endParaRPr lang="en-ZA" sz="1600" b="1">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66" name="Oval 65">
              <a:extLst>
                <a:ext uri="{FF2B5EF4-FFF2-40B4-BE49-F238E27FC236}">
                  <a16:creationId xmlns:a16="http://schemas.microsoft.com/office/drawing/2014/main" id="{3C9E352D-BCC5-DE2A-648F-005A8BA2D6C7}"/>
                </a:ext>
              </a:extLst>
            </p:cNvPr>
            <p:cNvSpPr/>
            <p:nvPr/>
          </p:nvSpPr>
          <p:spPr>
            <a:xfrm>
              <a:off x="8353179" y="2495972"/>
              <a:ext cx="740128" cy="46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400">
                  <a:solidFill>
                    <a:schemeClr val="tx1">
                      <a:lumMod val="65000"/>
                      <a:lumOff val="35000"/>
                    </a:schemeClr>
                  </a:solidFill>
                  <a:latin typeface="Arial" panose="020B0604020202020204" pitchFamily="34" charset="0"/>
                  <a:cs typeface="Arial" panose="020B0604020202020204" pitchFamily="34" charset="0"/>
                </a:rPr>
                <a:t>To M1 again</a:t>
              </a:r>
              <a:endParaRPr lang="en-ZA" sz="1400">
                <a:solidFill>
                  <a:schemeClr val="tx1">
                    <a:lumMod val="65000"/>
                    <a:lumOff val="35000"/>
                  </a:schemeClr>
                </a:solidFill>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021DECCC-A153-EAD7-6783-889093960BD9}"/>
                </a:ext>
              </a:extLst>
            </p:cNvPr>
            <p:cNvSpPr/>
            <p:nvPr/>
          </p:nvSpPr>
          <p:spPr>
            <a:xfrm>
              <a:off x="-5748" y="2476758"/>
              <a:ext cx="740128" cy="46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600">
                  <a:solidFill>
                    <a:schemeClr val="tx1">
                      <a:lumMod val="65000"/>
                      <a:lumOff val="35000"/>
                    </a:schemeClr>
                  </a:solidFill>
                  <a:latin typeface="Arial Narrow" panose="020B0606020202030204" pitchFamily="34" charset="0"/>
                  <a:cs typeface="Arial" panose="020B0604020202020204" pitchFamily="34" charset="0"/>
                </a:rPr>
                <a:t>RPCs</a:t>
              </a:r>
              <a:endParaRPr lang="en-ZA" sz="1600">
                <a:solidFill>
                  <a:schemeClr val="tx1">
                    <a:lumMod val="65000"/>
                    <a:lumOff val="35000"/>
                  </a:schemeClr>
                </a:solidFill>
                <a:latin typeface="Arial Narrow" panose="020B0606020202030204" pitchFamily="34" charset="0"/>
                <a:cs typeface="Arial" panose="020B0604020202020204" pitchFamily="34" charset="0"/>
              </a:endParaRPr>
            </a:p>
          </p:txBody>
        </p:sp>
      </p:grpSp>
      <p:sp>
        <p:nvSpPr>
          <p:cNvPr id="29" name="Rectangle 28">
            <a:extLst>
              <a:ext uri="{FF2B5EF4-FFF2-40B4-BE49-F238E27FC236}">
                <a16:creationId xmlns:a16="http://schemas.microsoft.com/office/drawing/2014/main" id="{E65257EB-5D8D-825F-C34E-C0E5155DCD1D}"/>
              </a:ext>
            </a:extLst>
          </p:cNvPr>
          <p:cNvSpPr/>
          <p:nvPr/>
        </p:nvSpPr>
        <p:spPr>
          <a:xfrm>
            <a:off x="58776" y="3224506"/>
            <a:ext cx="1465864" cy="2268000"/>
          </a:xfrm>
          <a:prstGeom prst="rect">
            <a:avLst/>
          </a:prstGeom>
          <a:solidFill>
            <a:schemeClr val="bg1"/>
          </a:solidFill>
          <a:ln>
            <a:solidFill>
              <a:srgbClr val="7EBA93"/>
            </a:solidFill>
          </a:ln>
        </p:spPr>
        <p:style>
          <a:lnRef idx="2">
            <a:schemeClr val="accent1">
              <a:shade val="15000"/>
            </a:schemeClr>
          </a:lnRef>
          <a:fillRef idx="1">
            <a:schemeClr val="accent1"/>
          </a:fillRef>
          <a:effectRef idx="0">
            <a:schemeClr val="accent1"/>
          </a:effectRef>
          <a:fontRef idx="minor">
            <a:schemeClr val="lt1"/>
          </a:fontRef>
        </p:style>
        <p:txBody>
          <a:bodyPr lIns="36000" tIns="54000" rIns="36000" bIns="36000" rtlCol="0" anchor="t"/>
          <a:lstStyle/>
          <a:p>
            <a:pPr algn="ctr">
              <a:lnSpc>
                <a:spcPct val="90000"/>
              </a:lnSpc>
              <a:spcBef>
                <a:spcPts val="200"/>
              </a:spcBef>
            </a:pPr>
            <a:r>
              <a:rPr lang="en-GB" sz="1400" b="1">
                <a:solidFill>
                  <a:schemeClr val="tx1">
                    <a:lumMod val="75000"/>
                    <a:lumOff val="25000"/>
                  </a:schemeClr>
                </a:solidFill>
                <a:latin typeface="Arial" panose="020B0604020202020204" pitchFamily="34" charset="0"/>
                <a:cs typeface="Arial" panose="020B0604020202020204" pitchFamily="34" charset="0"/>
              </a:rPr>
              <a:t>RPCs enrolment</a:t>
            </a:r>
            <a:endParaRPr lang="en-GB" sz="1400">
              <a:solidFill>
                <a:schemeClr val="tx1">
                  <a:lumMod val="75000"/>
                  <a:lumOff val="25000"/>
                </a:schemeClr>
              </a:solidFill>
              <a:latin typeface="Arial" panose="020B0604020202020204" pitchFamily="34" charset="0"/>
              <a:cs typeface="Arial" panose="020B0604020202020204" pitchFamily="34" charset="0"/>
            </a:endParaRPr>
          </a:p>
          <a:p>
            <a:pPr algn="ctr">
              <a:lnSpc>
                <a:spcPct val="90000"/>
              </a:lnSpc>
              <a:spcBef>
                <a:spcPts val="200"/>
              </a:spcBef>
            </a:pPr>
            <a:r>
              <a:rPr lang="en-GB" sz="1400">
                <a:solidFill>
                  <a:schemeClr val="tx1">
                    <a:lumMod val="75000"/>
                    <a:lumOff val="25000"/>
                  </a:schemeClr>
                </a:solidFill>
                <a:latin typeface="Arial" panose="020B0604020202020204" pitchFamily="34" charset="0"/>
                <a:cs typeface="Arial" panose="020B0604020202020204" pitchFamily="34" charset="0"/>
              </a:rPr>
              <a:t>Clinical assessment, VL/other results review.</a:t>
            </a:r>
          </a:p>
          <a:p>
            <a:pPr algn="ctr">
              <a:lnSpc>
                <a:spcPct val="90000"/>
              </a:lnSpc>
              <a:spcBef>
                <a:spcPts val="200"/>
              </a:spcBef>
            </a:pPr>
            <a:r>
              <a:rPr lang="en-GB" sz="1400">
                <a:solidFill>
                  <a:schemeClr val="tx1">
                    <a:lumMod val="75000"/>
                    <a:lumOff val="25000"/>
                  </a:schemeClr>
                </a:solidFill>
                <a:latin typeface="Arial" panose="020B0604020202020204" pitchFamily="34" charset="0"/>
                <a:cs typeface="Arial" panose="020B0604020202020204" pitchFamily="34" charset="0"/>
              </a:rPr>
              <a:t>Renew script for 6 months</a:t>
            </a:r>
            <a:br>
              <a:rPr lang="en-GB" sz="1400">
                <a:solidFill>
                  <a:schemeClr val="tx1">
                    <a:lumMod val="75000"/>
                    <a:lumOff val="25000"/>
                  </a:schemeClr>
                </a:solidFill>
                <a:latin typeface="Arial" panose="020B0604020202020204" pitchFamily="34" charset="0"/>
                <a:cs typeface="Arial" panose="020B0604020202020204" pitchFamily="34" charset="0"/>
              </a:rPr>
            </a:br>
            <a:r>
              <a:rPr lang="en-GB" sz="1400">
                <a:solidFill>
                  <a:schemeClr val="tx1">
                    <a:lumMod val="75000"/>
                    <a:lumOff val="25000"/>
                  </a:schemeClr>
                </a:solidFill>
                <a:latin typeface="Arial" panose="020B0604020202020204" pitchFamily="34" charset="0"/>
                <a:cs typeface="Arial" panose="020B0604020202020204" pitchFamily="34" charset="0"/>
              </a:rPr>
              <a:t>1</a:t>
            </a:r>
            <a:r>
              <a:rPr lang="en-GB" sz="1400" baseline="30000">
                <a:solidFill>
                  <a:schemeClr val="tx1">
                    <a:lumMod val="75000"/>
                    <a:lumOff val="25000"/>
                  </a:schemeClr>
                </a:solidFill>
                <a:latin typeface="Arial" panose="020B0604020202020204" pitchFamily="34" charset="0"/>
                <a:cs typeface="Arial" panose="020B0604020202020204" pitchFamily="34" charset="0"/>
              </a:rPr>
              <a:t>st</a:t>
            </a:r>
            <a:r>
              <a:rPr lang="en-GB" sz="1400">
                <a:solidFill>
                  <a:schemeClr val="tx1">
                    <a:lumMod val="75000"/>
                    <a:lumOff val="25000"/>
                  </a:schemeClr>
                </a:solidFill>
                <a:latin typeface="Arial" panose="020B0604020202020204" pitchFamily="34" charset="0"/>
                <a:cs typeface="Arial" panose="020B0604020202020204" pitchFamily="34" charset="0"/>
              </a:rPr>
              <a:t> treatment supply from facility</a:t>
            </a:r>
            <a:endParaRPr lang="en-ZA"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09ABCE31-6736-FD51-CC93-685F604F2B15}"/>
              </a:ext>
            </a:extLst>
          </p:cNvPr>
          <p:cNvCxnSpPr>
            <a:cxnSpLocks/>
          </p:cNvCxnSpPr>
          <p:nvPr/>
        </p:nvCxnSpPr>
        <p:spPr>
          <a:xfrm flipV="1">
            <a:off x="722852" y="2791922"/>
            <a:ext cx="12634" cy="328114"/>
          </a:xfrm>
          <a:prstGeom prst="line">
            <a:avLst/>
          </a:prstGeom>
          <a:ln>
            <a:solidFill>
              <a:srgbClr val="7EBA93"/>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F54049A-1B7C-879C-FFF6-1034D5E7C6B5}"/>
              </a:ext>
            </a:extLst>
          </p:cNvPr>
          <p:cNvSpPr/>
          <p:nvPr/>
        </p:nvSpPr>
        <p:spPr>
          <a:xfrm>
            <a:off x="1631399" y="3224506"/>
            <a:ext cx="1814210" cy="2268000"/>
          </a:xfrm>
          <a:prstGeom prst="rect">
            <a:avLst/>
          </a:prstGeom>
          <a:solidFill>
            <a:srgbClr val="7EBA93"/>
          </a:solidFill>
          <a:ln>
            <a:solidFill>
              <a:srgbClr val="7EBA93"/>
            </a:solidFill>
          </a:ln>
        </p:spPr>
        <p:style>
          <a:lnRef idx="2">
            <a:schemeClr val="accent1">
              <a:shade val="15000"/>
            </a:schemeClr>
          </a:lnRef>
          <a:fillRef idx="1">
            <a:schemeClr val="accent1"/>
          </a:fillRef>
          <a:effectRef idx="0">
            <a:schemeClr val="accent1"/>
          </a:effectRef>
          <a:fontRef idx="minor">
            <a:schemeClr val="lt1"/>
          </a:fontRef>
        </p:style>
        <p:txBody>
          <a:bodyPr lIns="36000" tIns="54000" rIns="36000" bIns="36000" rtlCol="0" anchor="t"/>
          <a:lstStyle/>
          <a:p>
            <a:pPr algn="ctr">
              <a:lnSpc>
                <a:spcPct val="90000"/>
              </a:lnSpc>
              <a:spcBef>
                <a:spcPts val="600"/>
              </a:spcBef>
            </a:pPr>
            <a:r>
              <a:rPr lang="en-GB" sz="1400" b="1">
                <a:solidFill>
                  <a:schemeClr val="bg1"/>
                </a:solidFill>
                <a:latin typeface="Arial" panose="020B0604020202020204" pitchFamily="34" charset="0"/>
                <a:cs typeface="Arial" panose="020B0604020202020204" pitchFamily="34" charset="0"/>
              </a:rPr>
              <a:t>RPCs visit 1</a:t>
            </a:r>
            <a:endParaRPr lang="en-GB" sz="1400">
              <a:solidFill>
                <a:schemeClr val="bg1"/>
              </a:solidFill>
              <a:latin typeface="Arial" panose="020B0604020202020204" pitchFamily="34" charset="0"/>
              <a:cs typeface="Arial" panose="020B0604020202020204" pitchFamily="34" charset="0"/>
            </a:endParaRPr>
          </a:p>
          <a:p>
            <a:pPr algn="ctr">
              <a:lnSpc>
                <a:spcPct val="90000"/>
              </a:lnSpc>
              <a:spcBef>
                <a:spcPts val="600"/>
              </a:spcBef>
            </a:pPr>
            <a:r>
              <a:rPr lang="en-GB" sz="1400" b="1">
                <a:solidFill>
                  <a:schemeClr val="tx1">
                    <a:lumMod val="75000"/>
                    <a:lumOff val="25000"/>
                  </a:schemeClr>
                </a:solidFill>
                <a:latin typeface="Arial" panose="020B0604020202020204" pitchFamily="34" charset="0"/>
                <a:cs typeface="Arial" panose="020B0604020202020204" pitchFamily="34" charset="0"/>
              </a:rPr>
              <a:t>Treatment supply only visit </a:t>
            </a:r>
            <a:br>
              <a:rPr lang="en-GB" sz="1400" b="1">
                <a:solidFill>
                  <a:schemeClr val="tx1">
                    <a:lumMod val="75000"/>
                    <a:lumOff val="25000"/>
                  </a:schemeClr>
                </a:solidFill>
                <a:latin typeface="Arial" panose="020B0604020202020204" pitchFamily="34" charset="0"/>
                <a:cs typeface="Arial" panose="020B0604020202020204" pitchFamily="34" charset="0"/>
              </a:rPr>
            </a:br>
            <a:r>
              <a:rPr lang="en-GB" sz="1400" b="1">
                <a:solidFill>
                  <a:schemeClr val="tx1">
                    <a:lumMod val="75000"/>
                    <a:lumOff val="25000"/>
                  </a:schemeClr>
                </a:solidFill>
                <a:latin typeface="Arial" panose="020B0604020202020204" pitchFamily="34" charset="0"/>
                <a:cs typeface="Arial" panose="020B0604020202020204" pitchFamily="34" charset="0"/>
              </a:rPr>
              <a:t>**</a:t>
            </a:r>
          </a:p>
          <a:p>
            <a:pPr algn="ctr">
              <a:lnSpc>
                <a:spcPct val="90000"/>
              </a:lnSpc>
              <a:spcBef>
                <a:spcPts val="600"/>
              </a:spcBef>
            </a:pPr>
            <a:r>
              <a:rPr lang="en-GB" sz="1400">
                <a:solidFill>
                  <a:schemeClr val="tx1">
                    <a:lumMod val="75000"/>
                    <a:lumOff val="25000"/>
                  </a:schemeClr>
                </a:solidFill>
                <a:latin typeface="Arial" panose="020B0604020202020204" pitchFamily="34" charset="0"/>
                <a:cs typeface="Arial" panose="020B0604020202020204" pitchFamily="34" charset="0"/>
              </a:rPr>
              <a:t>2</a:t>
            </a:r>
            <a:r>
              <a:rPr lang="en-GB" sz="1400" baseline="30000">
                <a:solidFill>
                  <a:schemeClr val="tx1">
                    <a:lumMod val="75000"/>
                    <a:lumOff val="25000"/>
                  </a:schemeClr>
                </a:solidFill>
                <a:latin typeface="Arial" panose="020B0604020202020204" pitchFamily="34" charset="0"/>
                <a:cs typeface="Arial" panose="020B0604020202020204" pitchFamily="34" charset="0"/>
              </a:rPr>
              <a:t>nd</a:t>
            </a:r>
            <a:r>
              <a:rPr lang="en-GB" sz="1400">
                <a:solidFill>
                  <a:schemeClr val="tx1">
                    <a:lumMod val="75000"/>
                    <a:lumOff val="25000"/>
                  </a:schemeClr>
                </a:solidFill>
                <a:latin typeface="Arial" panose="020B0604020202020204" pitchFamily="34" charset="0"/>
                <a:cs typeface="Arial" panose="020B0604020202020204" pitchFamily="34" charset="0"/>
              </a:rPr>
              <a:t> treatment supply from </a:t>
            </a:r>
            <a:r>
              <a:rPr lang="en-GB" sz="1400" b="1">
                <a:solidFill>
                  <a:schemeClr val="tx1">
                    <a:lumMod val="75000"/>
                    <a:lumOff val="25000"/>
                  </a:schemeClr>
                </a:solidFill>
                <a:latin typeface="Arial" panose="020B0604020202020204" pitchFamily="34" charset="0"/>
                <a:cs typeface="Arial" panose="020B0604020202020204" pitchFamily="34" charset="0"/>
              </a:rPr>
              <a:t>Adherence Club </a:t>
            </a:r>
            <a:r>
              <a:rPr lang="en-GB" sz="1400">
                <a:solidFill>
                  <a:schemeClr val="tx1">
                    <a:lumMod val="75000"/>
                    <a:lumOff val="25000"/>
                  </a:schemeClr>
                </a:solidFill>
                <a:latin typeface="Arial" panose="020B0604020202020204" pitchFamily="34" charset="0"/>
                <a:cs typeface="Arial" panose="020B0604020202020204" pitchFamily="34" charset="0"/>
              </a:rPr>
              <a:t>location</a:t>
            </a:r>
            <a:br>
              <a:rPr lang="en-GB" sz="1400" b="1">
                <a:solidFill>
                  <a:schemeClr val="tx1">
                    <a:lumMod val="75000"/>
                    <a:lumOff val="25000"/>
                  </a:schemeClr>
                </a:solidFill>
                <a:latin typeface="Arial" panose="020B0604020202020204" pitchFamily="34" charset="0"/>
                <a:cs typeface="Arial" panose="020B0604020202020204" pitchFamily="34" charset="0"/>
              </a:rPr>
            </a:br>
            <a:r>
              <a:rPr lang="en-GB" sz="1400">
                <a:solidFill>
                  <a:schemeClr val="tx1">
                    <a:lumMod val="75000"/>
                    <a:lumOff val="25000"/>
                  </a:schemeClr>
                </a:solidFill>
                <a:latin typeface="Arial" panose="020B0604020202020204" pitchFamily="34" charset="0"/>
                <a:cs typeface="Arial" panose="020B0604020202020204" pitchFamily="34" charset="0"/>
              </a:rPr>
              <a:t>(facility /community)</a:t>
            </a:r>
            <a:endParaRPr lang="en-ZA"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D0BE404D-6CAD-62F5-4D56-47961D4DA00A}"/>
              </a:ext>
            </a:extLst>
          </p:cNvPr>
          <p:cNvCxnSpPr>
            <a:cxnSpLocks/>
            <a:stCxn id="33" idx="0"/>
          </p:cNvCxnSpPr>
          <p:nvPr/>
        </p:nvCxnSpPr>
        <p:spPr>
          <a:xfrm flipH="1" flipV="1">
            <a:off x="2536305" y="2791922"/>
            <a:ext cx="2199" cy="432584"/>
          </a:xfrm>
          <a:prstGeom prst="line">
            <a:avLst/>
          </a:prstGeom>
          <a:ln>
            <a:solidFill>
              <a:srgbClr val="DDB169"/>
            </a:solidFill>
            <a:prstDash val="sys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EFD93052-1942-7CF3-E308-130868F5FF39}"/>
              </a:ext>
            </a:extLst>
          </p:cNvPr>
          <p:cNvSpPr/>
          <p:nvPr/>
        </p:nvSpPr>
        <p:spPr>
          <a:xfrm>
            <a:off x="3539632" y="3224506"/>
            <a:ext cx="1618616" cy="2268000"/>
          </a:xfrm>
          <a:prstGeom prst="rect">
            <a:avLst/>
          </a:prstGeom>
          <a:solidFill>
            <a:srgbClr val="1CA869"/>
          </a:solidFill>
          <a:ln>
            <a:solidFill>
              <a:srgbClr val="1B9E62"/>
            </a:solidFill>
          </a:ln>
        </p:spPr>
        <p:style>
          <a:lnRef idx="2">
            <a:schemeClr val="accent1">
              <a:shade val="15000"/>
            </a:schemeClr>
          </a:lnRef>
          <a:fillRef idx="1">
            <a:schemeClr val="accent1"/>
          </a:fillRef>
          <a:effectRef idx="0">
            <a:schemeClr val="accent1"/>
          </a:effectRef>
          <a:fontRef idx="minor">
            <a:schemeClr val="lt1"/>
          </a:fontRef>
        </p:style>
        <p:txBody>
          <a:bodyPr lIns="36000" tIns="54000" rIns="36000" bIns="36000" rtlCol="0" anchor="t"/>
          <a:lstStyle/>
          <a:p>
            <a:pPr algn="ctr">
              <a:lnSpc>
                <a:spcPct val="90000"/>
              </a:lnSpc>
              <a:spcBef>
                <a:spcPts val="600"/>
              </a:spcBef>
            </a:pPr>
            <a:r>
              <a:rPr lang="en-GB" sz="1400" b="1">
                <a:solidFill>
                  <a:schemeClr val="bg1"/>
                </a:solidFill>
                <a:latin typeface="Arial" panose="020B0604020202020204" pitchFamily="34" charset="0"/>
                <a:cs typeface="Arial" panose="020B0604020202020204" pitchFamily="34" charset="0"/>
              </a:rPr>
              <a:t>RPCs visit 2</a:t>
            </a:r>
            <a:endParaRPr lang="en-GB" sz="1400">
              <a:solidFill>
                <a:schemeClr val="bg1"/>
              </a:solidFill>
              <a:latin typeface="Arial" panose="020B0604020202020204" pitchFamily="34" charset="0"/>
              <a:cs typeface="Arial" panose="020B0604020202020204" pitchFamily="34" charset="0"/>
            </a:endParaRPr>
          </a:p>
          <a:p>
            <a:pPr algn="ctr">
              <a:lnSpc>
                <a:spcPct val="90000"/>
              </a:lnSpc>
              <a:spcBef>
                <a:spcPts val="600"/>
              </a:spcBef>
            </a:pPr>
            <a:r>
              <a:rPr lang="en-GB" sz="1400" b="1">
                <a:solidFill>
                  <a:schemeClr val="tx1">
                    <a:lumMod val="75000"/>
                    <a:lumOff val="25000"/>
                  </a:schemeClr>
                </a:solidFill>
                <a:latin typeface="Arial" panose="020B0604020202020204" pitchFamily="34" charset="0"/>
                <a:cs typeface="Arial" panose="020B0604020202020204" pitchFamily="34" charset="0"/>
              </a:rPr>
              <a:t>Comprehensive clinical consultation visit  ***</a:t>
            </a:r>
          </a:p>
          <a:p>
            <a:pPr algn="ctr">
              <a:lnSpc>
                <a:spcPct val="90000"/>
              </a:lnSpc>
              <a:spcBef>
                <a:spcPts val="600"/>
              </a:spcBef>
            </a:pPr>
            <a:r>
              <a:rPr lang="en-GB" sz="1400">
                <a:solidFill>
                  <a:schemeClr val="tx1">
                    <a:lumMod val="75000"/>
                    <a:lumOff val="25000"/>
                  </a:schemeClr>
                </a:solidFill>
                <a:latin typeface="Arial" panose="020B0604020202020204" pitchFamily="34" charset="0"/>
                <a:cs typeface="Arial" panose="020B0604020202020204" pitchFamily="34" charset="0"/>
              </a:rPr>
              <a:t>New script </a:t>
            </a:r>
            <a:br>
              <a:rPr lang="en-GB" sz="1400">
                <a:solidFill>
                  <a:schemeClr val="tx1">
                    <a:lumMod val="75000"/>
                    <a:lumOff val="25000"/>
                  </a:schemeClr>
                </a:solidFill>
                <a:latin typeface="Arial" panose="020B0604020202020204" pitchFamily="34" charset="0"/>
                <a:cs typeface="Arial" panose="020B0604020202020204" pitchFamily="34" charset="0"/>
              </a:rPr>
            </a:br>
            <a:r>
              <a:rPr lang="en-GB" sz="1400">
                <a:solidFill>
                  <a:schemeClr val="tx1">
                    <a:lumMod val="75000"/>
                    <a:lumOff val="25000"/>
                  </a:schemeClr>
                </a:solidFill>
                <a:latin typeface="Arial" panose="020B0604020202020204" pitchFamily="34" charset="0"/>
                <a:cs typeface="Arial" panose="020B0604020202020204" pitchFamily="34" charset="0"/>
              </a:rPr>
              <a:t>+ 1</a:t>
            </a:r>
            <a:r>
              <a:rPr lang="en-GB" sz="1400" baseline="30000">
                <a:solidFill>
                  <a:schemeClr val="tx1">
                    <a:lumMod val="75000"/>
                    <a:lumOff val="25000"/>
                  </a:schemeClr>
                </a:solidFill>
                <a:latin typeface="Arial" panose="020B0604020202020204" pitchFamily="34" charset="0"/>
                <a:cs typeface="Arial" panose="020B0604020202020204" pitchFamily="34" charset="0"/>
              </a:rPr>
              <a:t>st</a:t>
            </a:r>
            <a:r>
              <a:rPr lang="en-GB" sz="1400">
                <a:solidFill>
                  <a:schemeClr val="tx1">
                    <a:lumMod val="75000"/>
                    <a:lumOff val="25000"/>
                  </a:schemeClr>
                </a:solidFill>
                <a:latin typeface="Arial" panose="020B0604020202020204" pitchFamily="34" charset="0"/>
                <a:cs typeface="Arial" panose="020B0604020202020204" pitchFamily="34" charset="0"/>
              </a:rPr>
              <a:t> treatment supply from facility</a:t>
            </a:r>
          </a:p>
        </p:txBody>
      </p:sp>
      <p:cxnSp>
        <p:nvCxnSpPr>
          <p:cNvPr id="39" name="Straight Connector 38">
            <a:extLst>
              <a:ext uri="{FF2B5EF4-FFF2-40B4-BE49-F238E27FC236}">
                <a16:creationId xmlns:a16="http://schemas.microsoft.com/office/drawing/2014/main" id="{9C1A0015-3716-3FA1-13AD-82D2F00EA38D}"/>
              </a:ext>
            </a:extLst>
          </p:cNvPr>
          <p:cNvCxnSpPr>
            <a:cxnSpLocks/>
            <a:stCxn id="38" idx="0"/>
          </p:cNvCxnSpPr>
          <p:nvPr/>
        </p:nvCxnSpPr>
        <p:spPr>
          <a:xfrm flipH="1" flipV="1">
            <a:off x="4337124" y="2791922"/>
            <a:ext cx="11816" cy="432584"/>
          </a:xfrm>
          <a:prstGeom prst="line">
            <a:avLst/>
          </a:prstGeom>
          <a:ln>
            <a:solidFill>
              <a:srgbClr val="7EBA93"/>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20541CF-DFB2-8F3C-71EC-E1E255B31343}"/>
              </a:ext>
            </a:extLst>
          </p:cNvPr>
          <p:cNvSpPr/>
          <p:nvPr/>
        </p:nvSpPr>
        <p:spPr>
          <a:xfrm>
            <a:off x="5236280" y="3224506"/>
            <a:ext cx="1814210" cy="2268000"/>
          </a:xfrm>
          <a:prstGeom prst="rect">
            <a:avLst/>
          </a:prstGeom>
          <a:solidFill>
            <a:srgbClr val="7EBA93"/>
          </a:solidFill>
          <a:ln>
            <a:solidFill>
              <a:srgbClr val="7EBA93"/>
            </a:solidFill>
          </a:ln>
        </p:spPr>
        <p:style>
          <a:lnRef idx="2">
            <a:schemeClr val="accent1">
              <a:shade val="15000"/>
            </a:schemeClr>
          </a:lnRef>
          <a:fillRef idx="1">
            <a:schemeClr val="accent1"/>
          </a:fillRef>
          <a:effectRef idx="0">
            <a:schemeClr val="accent1"/>
          </a:effectRef>
          <a:fontRef idx="minor">
            <a:schemeClr val="lt1"/>
          </a:fontRef>
        </p:style>
        <p:txBody>
          <a:bodyPr lIns="36000" tIns="54000" rIns="36000" bIns="36000" rtlCol="0" anchor="t"/>
          <a:lstStyle/>
          <a:p>
            <a:pPr algn="ctr">
              <a:lnSpc>
                <a:spcPct val="90000"/>
              </a:lnSpc>
              <a:spcBef>
                <a:spcPts val="600"/>
              </a:spcBef>
            </a:pPr>
            <a:r>
              <a:rPr lang="en-GB" sz="1400" b="1">
                <a:solidFill>
                  <a:schemeClr val="bg1"/>
                </a:solidFill>
                <a:latin typeface="Arial" panose="020B0604020202020204" pitchFamily="34" charset="0"/>
                <a:cs typeface="Arial" panose="020B0604020202020204" pitchFamily="34" charset="0"/>
              </a:rPr>
              <a:t>RPCs visit 3</a:t>
            </a:r>
            <a:endParaRPr lang="en-GB" sz="1400">
              <a:solidFill>
                <a:schemeClr val="bg1"/>
              </a:solidFill>
              <a:latin typeface="Arial" panose="020B0604020202020204" pitchFamily="34" charset="0"/>
              <a:cs typeface="Arial" panose="020B0604020202020204" pitchFamily="34" charset="0"/>
            </a:endParaRPr>
          </a:p>
          <a:p>
            <a:pPr algn="ctr">
              <a:lnSpc>
                <a:spcPct val="90000"/>
              </a:lnSpc>
              <a:spcBef>
                <a:spcPts val="600"/>
              </a:spcBef>
            </a:pPr>
            <a:r>
              <a:rPr lang="en-GB" sz="1400" b="1">
                <a:solidFill>
                  <a:schemeClr val="tx1">
                    <a:lumMod val="75000"/>
                    <a:lumOff val="25000"/>
                  </a:schemeClr>
                </a:solidFill>
                <a:latin typeface="Arial" panose="020B0604020202020204" pitchFamily="34" charset="0"/>
                <a:cs typeface="Arial" panose="020B0604020202020204" pitchFamily="34" charset="0"/>
              </a:rPr>
              <a:t>Treatment supply only visit </a:t>
            </a:r>
            <a:br>
              <a:rPr lang="en-GB" sz="1400" b="1">
                <a:solidFill>
                  <a:schemeClr val="tx1">
                    <a:lumMod val="75000"/>
                    <a:lumOff val="25000"/>
                  </a:schemeClr>
                </a:solidFill>
                <a:latin typeface="Arial" panose="020B0604020202020204" pitchFamily="34" charset="0"/>
                <a:cs typeface="Arial" panose="020B0604020202020204" pitchFamily="34" charset="0"/>
              </a:rPr>
            </a:br>
            <a:r>
              <a:rPr lang="en-GB" sz="1400" b="1">
                <a:solidFill>
                  <a:schemeClr val="tx1">
                    <a:lumMod val="75000"/>
                    <a:lumOff val="25000"/>
                  </a:schemeClr>
                </a:solidFill>
                <a:latin typeface="Arial" panose="020B0604020202020204" pitchFamily="34" charset="0"/>
                <a:cs typeface="Arial" panose="020B0604020202020204" pitchFamily="34" charset="0"/>
              </a:rPr>
              <a:t>**</a:t>
            </a:r>
          </a:p>
          <a:p>
            <a:pPr algn="ctr">
              <a:lnSpc>
                <a:spcPct val="90000"/>
              </a:lnSpc>
              <a:spcBef>
                <a:spcPts val="600"/>
              </a:spcBef>
            </a:pPr>
            <a:r>
              <a:rPr lang="en-GB" sz="1400">
                <a:solidFill>
                  <a:schemeClr val="tx1">
                    <a:lumMod val="75000"/>
                    <a:lumOff val="25000"/>
                  </a:schemeClr>
                </a:solidFill>
                <a:latin typeface="Arial" panose="020B0604020202020204" pitchFamily="34" charset="0"/>
                <a:cs typeface="Arial" panose="020B0604020202020204" pitchFamily="34" charset="0"/>
              </a:rPr>
              <a:t>2</a:t>
            </a:r>
            <a:r>
              <a:rPr lang="en-GB" sz="1400" baseline="30000">
                <a:solidFill>
                  <a:schemeClr val="tx1">
                    <a:lumMod val="75000"/>
                    <a:lumOff val="25000"/>
                  </a:schemeClr>
                </a:solidFill>
                <a:latin typeface="Arial" panose="020B0604020202020204" pitchFamily="34" charset="0"/>
                <a:cs typeface="Arial" panose="020B0604020202020204" pitchFamily="34" charset="0"/>
              </a:rPr>
              <a:t>nd</a:t>
            </a:r>
            <a:r>
              <a:rPr lang="en-GB" sz="1400">
                <a:solidFill>
                  <a:schemeClr val="tx1">
                    <a:lumMod val="75000"/>
                    <a:lumOff val="25000"/>
                  </a:schemeClr>
                </a:solidFill>
                <a:latin typeface="Arial" panose="020B0604020202020204" pitchFamily="34" charset="0"/>
                <a:cs typeface="Arial" panose="020B0604020202020204" pitchFamily="34" charset="0"/>
              </a:rPr>
              <a:t> treatment supply from </a:t>
            </a:r>
            <a:r>
              <a:rPr lang="en-GB" sz="1400" b="1">
                <a:solidFill>
                  <a:schemeClr val="tx1">
                    <a:lumMod val="75000"/>
                    <a:lumOff val="25000"/>
                  </a:schemeClr>
                </a:solidFill>
                <a:latin typeface="Arial" panose="020B0604020202020204" pitchFamily="34" charset="0"/>
                <a:cs typeface="Arial" panose="020B0604020202020204" pitchFamily="34" charset="0"/>
              </a:rPr>
              <a:t>Adherence Club </a:t>
            </a:r>
            <a:r>
              <a:rPr lang="en-GB" sz="1400">
                <a:solidFill>
                  <a:schemeClr val="tx1">
                    <a:lumMod val="75000"/>
                    <a:lumOff val="25000"/>
                  </a:schemeClr>
                </a:solidFill>
                <a:latin typeface="Arial" panose="020B0604020202020204" pitchFamily="34" charset="0"/>
                <a:cs typeface="Arial" panose="020B0604020202020204" pitchFamily="34" charset="0"/>
              </a:rPr>
              <a:t>location</a:t>
            </a:r>
            <a:br>
              <a:rPr lang="en-GB" sz="1400">
                <a:solidFill>
                  <a:schemeClr val="tx1">
                    <a:lumMod val="75000"/>
                    <a:lumOff val="25000"/>
                  </a:schemeClr>
                </a:solidFill>
                <a:latin typeface="Arial" panose="020B0604020202020204" pitchFamily="34" charset="0"/>
                <a:cs typeface="Arial" panose="020B0604020202020204" pitchFamily="34" charset="0"/>
              </a:rPr>
            </a:br>
            <a:r>
              <a:rPr lang="en-GB" sz="1400">
                <a:solidFill>
                  <a:schemeClr val="tx1">
                    <a:lumMod val="75000"/>
                    <a:lumOff val="25000"/>
                  </a:schemeClr>
                </a:solidFill>
                <a:latin typeface="Arial" panose="020B0604020202020204" pitchFamily="34" charset="0"/>
                <a:cs typeface="Arial" panose="020B0604020202020204" pitchFamily="34" charset="0"/>
              </a:rPr>
              <a:t>(facility /community)</a:t>
            </a:r>
            <a:endParaRPr lang="en-ZA"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C38EDAC3-F005-C172-13C4-C76F2D0106CA}"/>
              </a:ext>
            </a:extLst>
          </p:cNvPr>
          <p:cNvCxnSpPr>
            <a:cxnSpLocks/>
            <a:stCxn id="43" idx="0"/>
          </p:cNvCxnSpPr>
          <p:nvPr/>
        </p:nvCxnSpPr>
        <p:spPr>
          <a:xfrm flipH="1" flipV="1">
            <a:off x="6137943" y="2791922"/>
            <a:ext cx="5442" cy="432584"/>
          </a:xfrm>
          <a:prstGeom prst="line">
            <a:avLst/>
          </a:prstGeom>
          <a:ln>
            <a:solidFill>
              <a:srgbClr val="DDB169"/>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B11E9566-38E6-B19E-C4E6-76DC2D38FE52}"/>
              </a:ext>
            </a:extLst>
          </p:cNvPr>
          <p:cNvSpPr/>
          <p:nvPr/>
        </p:nvSpPr>
        <p:spPr>
          <a:xfrm>
            <a:off x="7144515" y="3224506"/>
            <a:ext cx="1618616" cy="2268000"/>
          </a:xfrm>
          <a:prstGeom prst="rect">
            <a:avLst/>
          </a:prstGeom>
          <a:solidFill>
            <a:srgbClr val="1CA869"/>
          </a:solidFill>
          <a:ln>
            <a:solidFill>
              <a:srgbClr val="1B9E62"/>
            </a:solidFill>
          </a:ln>
        </p:spPr>
        <p:style>
          <a:lnRef idx="2">
            <a:schemeClr val="accent1">
              <a:shade val="15000"/>
            </a:schemeClr>
          </a:lnRef>
          <a:fillRef idx="1">
            <a:schemeClr val="accent1"/>
          </a:fillRef>
          <a:effectRef idx="0">
            <a:schemeClr val="accent1"/>
          </a:effectRef>
          <a:fontRef idx="minor">
            <a:schemeClr val="lt1"/>
          </a:fontRef>
        </p:style>
        <p:txBody>
          <a:bodyPr lIns="36000" tIns="54000" rIns="36000" bIns="36000" rtlCol="0" anchor="t"/>
          <a:lstStyle/>
          <a:p>
            <a:pPr algn="ctr">
              <a:lnSpc>
                <a:spcPct val="90000"/>
              </a:lnSpc>
              <a:spcBef>
                <a:spcPts val="600"/>
              </a:spcBef>
            </a:pPr>
            <a:r>
              <a:rPr lang="en-GB" sz="1400" b="1">
                <a:solidFill>
                  <a:schemeClr val="bg1"/>
                </a:solidFill>
                <a:latin typeface="Arial" panose="020B0604020202020204" pitchFamily="34" charset="0"/>
                <a:cs typeface="Arial" panose="020B0604020202020204" pitchFamily="34" charset="0"/>
              </a:rPr>
              <a:t>RPCs visit 4</a:t>
            </a:r>
            <a:endParaRPr lang="en-GB" sz="1400">
              <a:solidFill>
                <a:schemeClr val="bg1"/>
              </a:solidFill>
              <a:latin typeface="Arial" panose="020B0604020202020204" pitchFamily="34" charset="0"/>
              <a:cs typeface="Arial" panose="020B0604020202020204" pitchFamily="34" charset="0"/>
            </a:endParaRPr>
          </a:p>
          <a:p>
            <a:pPr algn="ctr">
              <a:lnSpc>
                <a:spcPct val="90000"/>
              </a:lnSpc>
              <a:spcBef>
                <a:spcPts val="600"/>
              </a:spcBef>
            </a:pPr>
            <a:r>
              <a:rPr lang="en-GB" sz="1400" b="1">
                <a:solidFill>
                  <a:schemeClr val="tx1">
                    <a:lumMod val="75000"/>
                    <a:lumOff val="25000"/>
                  </a:schemeClr>
                </a:solidFill>
                <a:latin typeface="Arial" panose="020B0604020202020204" pitchFamily="34" charset="0"/>
                <a:cs typeface="Arial" panose="020B0604020202020204" pitchFamily="34" charset="0"/>
              </a:rPr>
              <a:t>Rescripting visit </a:t>
            </a:r>
          </a:p>
          <a:p>
            <a:pPr algn="ctr">
              <a:lnSpc>
                <a:spcPct val="90000"/>
              </a:lnSpc>
              <a:spcBef>
                <a:spcPts val="600"/>
              </a:spcBef>
            </a:pPr>
            <a:r>
              <a:rPr lang="en-GB" sz="1400">
                <a:solidFill>
                  <a:schemeClr val="tx1">
                    <a:lumMod val="75000"/>
                    <a:lumOff val="25000"/>
                  </a:schemeClr>
                </a:solidFill>
                <a:latin typeface="Arial" panose="020B0604020202020204" pitchFamily="34" charset="0"/>
                <a:cs typeface="Arial" panose="020B0604020202020204" pitchFamily="34" charset="0"/>
              </a:rPr>
              <a:t>Clinical check-in, new script </a:t>
            </a:r>
            <a:br>
              <a:rPr lang="en-GB" sz="1400">
                <a:solidFill>
                  <a:schemeClr val="tx1">
                    <a:lumMod val="75000"/>
                    <a:lumOff val="25000"/>
                  </a:schemeClr>
                </a:solidFill>
                <a:latin typeface="Arial" panose="020B0604020202020204" pitchFamily="34" charset="0"/>
                <a:cs typeface="Arial" panose="020B0604020202020204" pitchFamily="34" charset="0"/>
              </a:rPr>
            </a:br>
            <a:r>
              <a:rPr lang="en-GB" sz="1400">
                <a:solidFill>
                  <a:schemeClr val="tx1">
                    <a:lumMod val="75000"/>
                    <a:lumOff val="25000"/>
                  </a:schemeClr>
                </a:solidFill>
                <a:latin typeface="Arial" panose="020B0604020202020204" pitchFamily="34" charset="0"/>
                <a:cs typeface="Arial" panose="020B0604020202020204" pitchFamily="34" charset="0"/>
              </a:rPr>
              <a:t>+ 1</a:t>
            </a:r>
            <a:r>
              <a:rPr lang="en-GB" sz="1400" baseline="30000">
                <a:solidFill>
                  <a:schemeClr val="tx1">
                    <a:lumMod val="75000"/>
                    <a:lumOff val="25000"/>
                  </a:schemeClr>
                </a:solidFill>
                <a:latin typeface="Arial" panose="020B0604020202020204" pitchFamily="34" charset="0"/>
                <a:cs typeface="Arial" panose="020B0604020202020204" pitchFamily="34" charset="0"/>
              </a:rPr>
              <a:t>st</a:t>
            </a:r>
            <a:r>
              <a:rPr lang="en-GB" sz="1400">
                <a:solidFill>
                  <a:schemeClr val="tx1">
                    <a:lumMod val="75000"/>
                    <a:lumOff val="25000"/>
                  </a:schemeClr>
                </a:solidFill>
                <a:latin typeface="Arial" panose="020B0604020202020204" pitchFamily="34" charset="0"/>
                <a:cs typeface="Arial" panose="020B0604020202020204" pitchFamily="34" charset="0"/>
              </a:rPr>
              <a:t> treatment supply from facility</a:t>
            </a:r>
            <a:endParaRPr lang="en-ZA"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96B71937-F7F6-5FFC-889F-123B4A2F4979}"/>
              </a:ext>
            </a:extLst>
          </p:cNvPr>
          <p:cNvCxnSpPr>
            <a:cxnSpLocks/>
            <a:stCxn id="45" idx="0"/>
          </p:cNvCxnSpPr>
          <p:nvPr/>
        </p:nvCxnSpPr>
        <p:spPr>
          <a:xfrm flipH="1" flipV="1">
            <a:off x="7938766" y="2791922"/>
            <a:ext cx="15057" cy="432584"/>
          </a:xfrm>
          <a:prstGeom prst="line">
            <a:avLst/>
          </a:prstGeom>
          <a:ln>
            <a:solidFill>
              <a:srgbClr val="7EBA93"/>
            </a:solidFill>
            <a:prstDash val="sys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366CAD2-E043-2697-A1CB-DF2730F793F2}"/>
              </a:ext>
            </a:extLst>
          </p:cNvPr>
          <p:cNvSpPr txBox="1"/>
          <p:nvPr/>
        </p:nvSpPr>
        <p:spPr>
          <a:xfrm>
            <a:off x="2524689" y="5903572"/>
            <a:ext cx="6225069" cy="923330"/>
          </a:xfrm>
          <a:prstGeom prst="rect">
            <a:avLst/>
          </a:prstGeom>
          <a:noFill/>
          <a:ln>
            <a:noFill/>
          </a:ln>
        </p:spPr>
        <p:txBody>
          <a:bodyPr wrap="square">
            <a:spAutoFit/>
          </a:bodyPr>
          <a:lstStyle/>
          <a:p>
            <a:pPr>
              <a:lnSpc>
                <a:spcPct val="90000"/>
              </a:lnSpc>
            </a:pPr>
            <a:r>
              <a:rPr lang="en-GB" sz="1200" i="1">
                <a:solidFill>
                  <a:schemeClr val="tx1">
                    <a:lumMod val="50000"/>
                    <a:lumOff val="50000"/>
                  </a:schemeClr>
                </a:solidFill>
                <a:latin typeface="Arial" panose="020B0604020202020204" pitchFamily="34" charset="0"/>
                <a:cs typeface="Arial" panose="020B0604020202020204" pitchFamily="34" charset="0"/>
              </a:rPr>
              <a:t>* Where a facility is experiencing drug shortages, the treatment supply only visits to the RPCs location can be changed to RPCs M2 &amp; RPCs M8. </a:t>
            </a:r>
            <a:br>
              <a:rPr lang="en-GB" sz="1200" i="1">
                <a:solidFill>
                  <a:schemeClr val="tx1">
                    <a:lumMod val="50000"/>
                    <a:lumOff val="50000"/>
                  </a:schemeClr>
                </a:solidFill>
                <a:latin typeface="Arial" panose="020B0604020202020204" pitchFamily="34" charset="0"/>
                <a:cs typeface="Arial" panose="020B0604020202020204" pitchFamily="34" charset="0"/>
              </a:rPr>
            </a:br>
            <a:r>
              <a:rPr lang="en-GB" sz="1200" i="1">
                <a:solidFill>
                  <a:schemeClr val="tx1">
                    <a:lumMod val="50000"/>
                    <a:lumOff val="50000"/>
                  </a:schemeClr>
                </a:solidFill>
                <a:latin typeface="Arial" panose="020B0604020202020204" pitchFamily="34" charset="0"/>
                <a:cs typeface="Arial" panose="020B0604020202020204" pitchFamily="34" charset="0"/>
              </a:rPr>
              <a:t>This will support a first supply of 2 months (2MMD) from the facility and a second supply of 4 months (4MMD) from RPCs.   Every effort should be made not to provide a shorter supply from the facility/RPCs to ensure maximum 2 patient visits per 6-month script.</a:t>
            </a:r>
            <a:endParaRPr lang="en-ZA" sz="1200" i="1">
              <a:solidFill>
                <a:schemeClr val="tx1">
                  <a:lumMod val="50000"/>
                  <a:lumOff val="50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EDD0CD85-7C2C-C981-EA0B-F8E128193F63}"/>
              </a:ext>
            </a:extLst>
          </p:cNvPr>
          <p:cNvSpPr txBox="1"/>
          <p:nvPr/>
        </p:nvSpPr>
        <p:spPr>
          <a:xfrm>
            <a:off x="887334" y="1013310"/>
            <a:ext cx="7294802" cy="338554"/>
          </a:xfrm>
          <a:prstGeom prst="rect">
            <a:avLst/>
          </a:prstGeom>
          <a:noFill/>
        </p:spPr>
        <p:txBody>
          <a:bodyPr wrap="square">
            <a:spAutoFit/>
          </a:bodyPr>
          <a:lstStyle/>
          <a:p>
            <a:r>
              <a:rPr lang="en-GB" sz="1600" b="1">
                <a:solidFill>
                  <a:schemeClr val="tx1">
                    <a:lumMod val="75000"/>
                    <a:lumOff val="25000"/>
                  </a:schemeClr>
                </a:solidFill>
                <a:latin typeface="Arial" panose="020B0604020202020204" pitchFamily="34" charset="0"/>
                <a:cs typeface="Arial" panose="020B0604020202020204" pitchFamily="34" charset="0"/>
              </a:rPr>
              <a:t>3-monthly supply (3MMD)* within the Adherence Club RPCs model</a:t>
            </a:r>
            <a:endParaRPr lang="en-ZA" sz="1600" b="1">
              <a:solidFill>
                <a:schemeClr val="tx1">
                  <a:lumMod val="75000"/>
                  <a:lumOff val="25000"/>
                </a:schemeClr>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2627EA2A-3931-FBB8-3024-B4CC76641480}"/>
              </a:ext>
            </a:extLst>
          </p:cNvPr>
          <p:cNvSpPr>
            <a:spLocks noChangeAspect="1"/>
          </p:cNvSpPr>
          <p:nvPr/>
        </p:nvSpPr>
        <p:spPr>
          <a:xfrm>
            <a:off x="413702" y="5264757"/>
            <a:ext cx="612000" cy="612000"/>
          </a:xfrm>
          <a:prstGeom prst="ellipse">
            <a:avLst/>
          </a:prstGeom>
          <a:solidFill>
            <a:schemeClr val="bg1"/>
          </a:solidFill>
          <a:ln w="38100">
            <a:solidFill>
              <a:srgbClr val="1B9E62"/>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5" name="Oval 54">
            <a:extLst>
              <a:ext uri="{FF2B5EF4-FFF2-40B4-BE49-F238E27FC236}">
                <a16:creationId xmlns:a16="http://schemas.microsoft.com/office/drawing/2014/main" id="{014AFBB0-E620-5CA7-C75A-AD2ACC181B5B}"/>
              </a:ext>
            </a:extLst>
          </p:cNvPr>
          <p:cNvSpPr>
            <a:spLocks noChangeAspect="1"/>
          </p:cNvSpPr>
          <p:nvPr/>
        </p:nvSpPr>
        <p:spPr>
          <a:xfrm>
            <a:off x="2234774" y="5264757"/>
            <a:ext cx="612000" cy="612000"/>
          </a:xfrm>
          <a:prstGeom prst="ellipse">
            <a:avLst/>
          </a:prstGeom>
          <a:solidFill>
            <a:schemeClr val="bg1"/>
          </a:solidFill>
          <a:ln w="38100">
            <a:solidFill>
              <a:srgbClr val="7EBA93"/>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68" name="Straight Arrow Connector 67">
            <a:extLst>
              <a:ext uri="{FF2B5EF4-FFF2-40B4-BE49-F238E27FC236}">
                <a16:creationId xmlns:a16="http://schemas.microsoft.com/office/drawing/2014/main" id="{4093FBDF-6271-D4B5-A0EA-577C44B0F2DC}"/>
              </a:ext>
            </a:extLst>
          </p:cNvPr>
          <p:cNvCxnSpPr>
            <a:cxnSpLocks/>
          </p:cNvCxnSpPr>
          <p:nvPr/>
        </p:nvCxnSpPr>
        <p:spPr>
          <a:xfrm flipV="1">
            <a:off x="8182136" y="2557644"/>
            <a:ext cx="252000" cy="3245"/>
          </a:xfrm>
          <a:prstGeom prst="straightConnector1">
            <a:avLst/>
          </a:prstGeom>
          <a:ln w="28575">
            <a:solidFill>
              <a:srgbClr val="005D28"/>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F36C945-E47F-3D95-DB53-A2CA17AB7F04}"/>
              </a:ext>
            </a:extLst>
          </p:cNvPr>
          <p:cNvSpPr txBox="1"/>
          <p:nvPr/>
        </p:nvSpPr>
        <p:spPr>
          <a:xfrm>
            <a:off x="8882032" y="2793552"/>
            <a:ext cx="3204000" cy="3987039"/>
          </a:xfrm>
          <a:prstGeom prst="rect">
            <a:avLst/>
          </a:prstGeom>
          <a:noFill/>
          <a:ln>
            <a:solidFill>
              <a:srgbClr val="1B9E62"/>
            </a:solidFill>
            <a:prstDash val="sysDot"/>
          </a:ln>
        </p:spPr>
        <p:txBody>
          <a:bodyPr wrap="square" lIns="72000" tIns="72000" rIns="36000" bIns="36000">
            <a:spAutoFit/>
          </a:bodyPr>
          <a:lstStyle/>
          <a:p>
            <a:pPr>
              <a:lnSpc>
                <a:spcPct val="90000"/>
              </a:lnSpc>
              <a:spcBef>
                <a:spcPts val="600"/>
              </a:spcBef>
            </a:pPr>
            <a:r>
              <a:rPr lang="en-GB" sz="1400" dirty="0">
                <a:solidFill>
                  <a:srgbClr val="1B9E62"/>
                </a:solidFill>
                <a:latin typeface="Arial" panose="020B0604020202020204" pitchFamily="34" charset="0"/>
                <a:cs typeface="Arial" panose="020B0604020202020204" pitchFamily="34" charset="0"/>
              </a:rPr>
              <a:t>*** </a:t>
            </a:r>
            <a:r>
              <a:rPr lang="en-GB" sz="1400" b="1" dirty="0">
                <a:solidFill>
                  <a:srgbClr val="1B9E62"/>
                </a:solidFill>
                <a:latin typeface="Arial" panose="020B0604020202020204" pitchFamily="34" charset="0"/>
                <a:cs typeface="Arial" panose="020B0604020202020204" pitchFamily="34" charset="0"/>
              </a:rPr>
              <a:t>At the clinical consultation</a:t>
            </a:r>
          </a:p>
          <a:p>
            <a:pPr>
              <a:lnSpc>
                <a:spcPct val="90000"/>
              </a:lnSpc>
            </a:pPr>
            <a:r>
              <a:rPr lang="en-GB" sz="1400" dirty="0">
                <a:solidFill>
                  <a:schemeClr val="tx1">
                    <a:lumMod val="75000"/>
                    <a:lumOff val="25000"/>
                  </a:schemeClr>
                </a:solidFill>
                <a:latin typeface="Arial" panose="020B0604020202020204" pitchFamily="34" charset="0"/>
                <a:cs typeface="Arial" panose="020B0604020202020204" pitchFamily="34" charset="0"/>
              </a:rPr>
              <a:t>Record in clinical stationery:</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RPCs M6 – Comprehensive clinical consultation visit</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Integrated chronic care clinical review </a:t>
            </a:r>
            <a:br>
              <a:rPr lang="en-GB" sz="1400" dirty="0">
                <a:solidFill>
                  <a:schemeClr val="tx1">
                    <a:lumMod val="75000"/>
                    <a:lumOff val="25000"/>
                  </a:schemeClr>
                </a:solidFill>
                <a:latin typeface="Arial" panose="020B0604020202020204" pitchFamily="34" charset="0"/>
                <a:cs typeface="Arial" panose="020B0604020202020204" pitchFamily="34" charset="0"/>
              </a:rPr>
            </a:br>
            <a:r>
              <a:rPr lang="en-GB" sz="1400" dirty="0">
                <a:solidFill>
                  <a:schemeClr val="tx1">
                    <a:lumMod val="75000"/>
                    <a:lumOff val="25000"/>
                  </a:schemeClr>
                </a:solidFill>
                <a:latin typeface="Arial" panose="020B0604020202020204" pitchFamily="34" charset="0"/>
                <a:cs typeface="Arial" panose="020B0604020202020204" pitchFamily="34" charset="0"/>
              </a:rPr>
              <a:t>(incl. FP + TPT review) </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Routine investigations as per HIV, hypertension or diabetes guidelines</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Treatment script + first supply</a:t>
            </a:r>
          </a:p>
          <a:p>
            <a:pPr>
              <a:lnSpc>
                <a:spcPct val="90000"/>
              </a:lnSpc>
            </a:pPr>
            <a:r>
              <a:rPr lang="en-GB" sz="1400" dirty="0">
                <a:solidFill>
                  <a:srgbClr val="1B9E62"/>
                </a:solidFill>
                <a:latin typeface="Arial" panose="020B0604020202020204" pitchFamily="34" charset="0"/>
                <a:cs typeface="Arial" panose="020B0604020202020204" pitchFamily="34" charset="0"/>
              </a:rPr>
              <a:t>For children add: </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Weight and dosage check at M6 and M12 with possible adjustment </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Disclosure process review and check-in with caregiver</a:t>
            </a:r>
          </a:p>
          <a:p>
            <a:pPr>
              <a:lnSpc>
                <a:spcPct val="90000"/>
              </a:lnSpc>
            </a:pPr>
            <a:r>
              <a:rPr lang="en-GB" sz="1400" dirty="0">
                <a:solidFill>
                  <a:srgbClr val="1B9E62"/>
                </a:solidFill>
                <a:latin typeface="Arial" panose="020B0604020202020204" pitchFamily="34" charset="0"/>
                <a:cs typeface="Arial" panose="020B0604020202020204" pitchFamily="34" charset="0"/>
              </a:rPr>
              <a:t>For adolescents add:</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Mental health assessment</a:t>
            </a:r>
          </a:p>
          <a:p>
            <a:pPr marL="108000" indent="-108000">
              <a:lnSpc>
                <a:spcPct val="90000"/>
              </a:lnSpc>
              <a:buFont typeface="Arial" panose="020B0604020202020204" pitchFamily="34" charset="0"/>
              <a:buChar char="•"/>
            </a:pPr>
            <a:r>
              <a:rPr lang="en-GB" sz="1400" dirty="0">
                <a:solidFill>
                  <a:schemeClr val="tx1">
                    <a:lumMod val="75000"/>
                    <a:lumOff val="25000"/>
                  </a:schemeClr>
                </a:solidFill>
                <a:latin typeface="Arial" panose="020B0604020202020204" pitchFamily="34" charset="0"/>
                <a:cs typeface="Arial" panose="020B0604020202020204" pitchFamily="34" charset="0"/>
              </a:rPr>
              <a:t>Brief integrated chronic care clinical check-up at M12</a:t>
            </a:r>
          </a:p>
          <a:p>
            <a:pPr>
              <a:lnSpc>
                <a:spcPct val="90000"/>
              </a:lnSpc>
            </a:pPr>
            <a:r>
              <a:rPr lang="en-GB" sz="1400" dirty="0">
                <a:solidFill>
                  <a:srgbClr val="008E48"/>
                </a:solidFill>
                <a:latin typeface="Arial" panose="020B0604020202020204" pitchFamily="34" charset="0"/>
                <a:cs typeface="Arial" panose="020B0604020202020204" pitchFamily="34" charset="0"/>
              </a:rPr>
              <a:t>Clinician can carry out clinical consultation at adherence club venue</a:t>
            </a:r>
            <a:endParaRPr lang="en-GB"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0873F19E-838E-8379-AFA6-9712266118E2}"/>
              </a:ext>
            </a:extLst>
          </p:cNvPr>
          <p:cNvSpPr txBox="1"/>
          <p:nvPr/>
        </p:nvSpPr>
        <p:spPr>
          <a:xfrm>
            <a:off x="8884521" y="1118868"/>
            <a:ext cx="3204000" cy="1620000"/>
          </a:xfrm>
          <a:prstGeom prst="rect">
            <a:avLst/>
          </a:prstGeom>
          <a:noFill/>
          <a:ln>
            <a:solidFill>
              <a:srgbClr val="1B9E62"/>
            </a:solidFill>
            <a:prstDash val="sysDot"/>
          </a:ln>
        </p:spPr>
        <p:txBody>
          <a:bodyPr wrap="square" lIns="72000" tIns="72000" rIns="36000" bIns="36000">
            <a:spAutoFit/>
          </a:bodyPr>
          <a:lstStyle/>
          <a:p>
            <a:pPr>
              <a:lnSpc>
                <a:spcPct val="90000"/>
              </a:lnSpc>
              <a:spcBef>
                <a:spcPts val="600"/>
              </a:spcBef>
            </a:pPr>
            <a:r>
              <a:rPr lang="en-GB" sz="1400" b="1">
                <a:solidFill>
                  <a:srgbClr val="A47624"/>
                </a:solidFill>
                <a:latin typeface="Arial" panose="020B0604020202020204" pitchFamily="34" charset="0"/>
                <a:cs typeface="Arial" panose="020B0604020202020204" pitchFamily="34" charset="0"/>
              </a:rPr>
              <a:t>** At the Adherence Club </a:t>
            </a:r>
          </a:p>
          <a:p>
            <a:pPr marL="108000" indent="-108000">
              <a:lnSpc>
                <a:spcPct val="90000"/>
              </a:lnSpc>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Conduct adherence check</a:t>
            </a:r>
          </a:p>
          <a:p>
            <a:pPr marL="108000" indent="-108000">
              <a:lnSpc>
                <a:spcPct val="90000"/>
              </a:lnSpc>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Check if patient unwell or wants to see a clinician – refer if yes to either</a:t>
            </a:r>
          </a:p>
          <a:p>
            <a:pPr marL="108000" indent="-108000">
              <a:lnSpc>
                <a:spcPct val="90000"/>
              </a:lnSpc>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Facilitate group discussion</a:t>
            </a:r>
          </a:p>
          <a:p>
            <a:pPr marL="108000" indent="-108000">
              <a:lnSpc>
                <a:spcPct val="90000"/>
              </a:lnSpc>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Issue PMPs</a:t>
            </a:r>
          </a:p>
          <a:p>
            <a:pPr marL="108000" indent="-108000">
              <a:lnSpc>
                <a:spcPct val="90000"/>
              </a:lnSpc>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Record patient visit in RPCs monitoring tool</a:t>
            </a:r>
            <a:endParaRPr lang="en-ZA" sz="1400">
              <a:solidFill>
                <a:schemeClr val="tx1">
                  <a:lumMod val="75000"/>
                  <a:lumOff val="25000"/>
                </a:schemeClr>
              </a:solidFill>
              <a:latin typeface="Arial" panose="020B0604020202020204" pitchFamily="34" charset="0"/>
              <a:cs typeface="Arial" panose="020B0604020202020204" pitchFamily="34" charset="0"/>
            </a:endParaRPr>
          </a:p>
        </p:txBody>
      </p:sp>
      <p:pic>
        <p:nvPicPr>
          <p:cNvPr id="28" name="Graphic 27">
            <a:extLst>
              <a:ext uri="{FF2B5EF4-FFF2-40B4-BE49-F238E27FC236}">
                <a16:creationId xmlns:a16="http://schemas.microsoft.com/office/drawing/2014/main" id="{D49B3355-D7FD-078C-16AB-B35887EBE081}"/>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544528" y="5288713"/>
            <a:ext cx="350347" cy="516054"/>
          </a:xfrm>
          <a:prstGeom prst="rect">
            <a:avLst/>
          </a:prstGeom>
        </p:spPr>
      </p:pic>
      <p:sp>
        <p:nvSpPr>
          <p:cNvPr id="58" name="Oval 57">
            <a:extLst>
              <a:ext uri="{FF2B5EF4-FFF2-40B4-BE49-F238E27FC236}">
                <a16:creationId xmlns:a16="http://schemas.microsoft.com/office/drawing/2014/main" id="{1AEDD7D6-512D-E2AE-2360-566AE368F1B9}"/>
              </a:ext>
            </a:extLst>
          </p:cNvPr>
          <p:cNvSpPr>
            <a:spLocks noChangeAspect="1"/>
          </p:cNvSpPr>
          <p:nvPr/>
        </p:nvSpPr>
        <p:spPr>
          <a:xfrm>
            <a:off x="7287562" y="5264757"/>
            <a:ext cx="612000" cy="612000"/>
          </a:xfrm>
          <a:prstGeom prst="ellipse">
            <a:avLst/>
          </a:prstGeom>
          <a:solidFill>
            <a:schemeClr val="bg1"/>
          </a:solidFill>
          <a:ln w="38100">
            <a:solidFill>
              <a:srgbClr val="1B9E62"/>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8" name="Oval 87">
            <a:extLst>
              <a:ext uri="{FF2B5EF4-FFF2-40B4-BE49-F238E27FC236}">
                <a16:creationId xmlns:a16="http://schemas.microsoft.com/office/drawing/2014/main" id="{615ED0F6-CF12-842A-6AD5-01D71B80D254}"/>
              </a:ext>
            </a:extLst>
          </p:cNvPr>
          <p:cNvSpPr>
            <a:spLocks noChangeAspect="1"/>
          </p:cNvSpPr>
          <p:nvPr/>
        </p:nvSpPr>
        <p:spPr>
          <a:xfrm>
            <a:off x="5907768" y="5264757"/>
            <a:ext cx="612000" cy="612000"/>
          </a:xfrm>
          <a:prstGeom prst="ellipse">
            <a:avLst/>
          </a:prstGeom>
          <a:solidFill>
            <a:schemeClr val="bg1"/>
          </a:solidFill>
          <a:ln w="38100">
            <a:solidFill>
              <a:srgbClr val="7EBA93"/>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5" name="Graphic 94">
            <a:extLst>
              <a:ext uri="{FF2B5EF4-FFF2-40B4-BE49-F238E27FC236}">
                <a16:creationId xmlns:a16="http://schemas.microsoft.com/office/drawing/2014/main" id="{22D42A87-AB99-7D92-377B-C05C28FC7C87}"/>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7429924" y="5273889"/>
            <a:ext cx="350347" cy="516054"/>
          </a:xfrm>
          <a:prstGeom prst="rect">
            <a:avLst/>
          </a:prstGeom>
        </p:spPr>
      </p:pic>
      <p:sp>
        <p:nvSpPr>
          <p:cNvPr id="67" name="Rectangle 66">
            <a:extLst>
              <a:ext uri="{FF2B5EF4-FFF2-40B4-BE49-F238E27FC236}">
                <a16:creationId xmlns:a16="http://schemas.microsoft.com/office/drawing/2014/main" id="{F73356B5-4094-5489-5415-5FAE2D8F4133}"/>
              </a:ext>
            </a:extLst>
          </p:cNvPr>
          <p:cNvSpPr/>
          <p:nvPr/>
        </p:nvSpPr>
        <p:spPr>
          <a:xfrm>
            <a:off x="99666" y="2771325"/>
            <a:ext cx="586098" cy="46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600">
                <a:solidFill>
                  <a:srgbClr val="C68E2C"/>
                </a:solidFill>
                <a:latin typeface="Arial Narrow" panose="020B0606020202030204" pitchFamily="34" charset="0"/>
                <a:cs typeface="Arial" panose="020B0604020202020204" pitchFamily="34" charset="0"/>
              </a:rPr>
              <a:t>Months on ART</a:t>
            </a:r>
            <a:endParaRPr lang="en-ZA" sz="1600">
              <a:solidFill>
                <a:srgbClr val="C68E2C"/>
              </a:solidFill>
              <a:latin typeface="Arial Narrow" panose="020B060602020203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B754B747-F78B-8CE8-F7DD-E57ADFA74158}"/>
              </a:ext>
            </a:extLst>
          </p:cNvPr>
          <p:cNvSpPr/>
          <p:nvPr/>
        </p:nvSpPr>
        <p:spPr>
          <a:xfrm>
            <a:off x="686756" y="3048036"/>
            <a:ext cx="288000" cy="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GB" sz="1600" b="1">
                <a:solidFill>
                  <a:srgbClr val="C68E2C"/>
                </a:solidFill>
                <a:latin typeface="Arial Narrow" panose="020B0606020202030204" pitchFamily="34" charset="0"/>
                <a:cs typeface="Arial" panose="020B0604020202020204" pitchFamily="34" charset="0"/>
              </a:rPr>
              <a:t>4</a:t>
            </a:r>
            <a:endParaRPr lang="en-ZA" sz="1600" b="1">
              <a:solidFill>
                <a:srgbClr val="C68E2C"/>
              </a:solidFill>
              <a:latin typeface="Arial Narrow" panose="020B060602020203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1CAEB2A6-8613-5520-A7A2-10FB921ED363}"/>
              </a:ext>
            </a:extLst>
          </p:cNvPr>
          <p:cNvSpPr/>
          <p:nvPr/>
        </p:nvSpPr>
        <p:spPr>
          <a:xfrm>
            <a:off x="2398752" y="3048036"/>
            <a:ext cx="288000" cy="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rgbClr val="C68E2C"/>
                </a:solidFill>
                <a:latin typeface="Arial Narrow" panose="020B0606020202030204" pitchFamily="34" charset="0"/>
                <a:cs typeface="Arial" panose="020B0604020202020204" pitchFamily="34" charset="0"/>
              </a:rPr>
              <a:t>7</a:t>
            </a:r>
            <a:endParaRPr lang="en-ZA" sz="1600" b="1">
              <a:solidFill>
                <a:srgbClr val="C68E2C"/>
              </a:solidFill>
              <a:latin typeface="Arial Narrow" panose="020B060602020203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3742F642-003A-2106-A39B-68147CD1445D}"/>
              </a:ext>
            </a:extLst>
          </p:cNvPr>
          <p:cNvSpPr/>
          <p:nvPr/>
        </p:nvSpPr>
        <p:spPr>
          <a:xfrm>
            <a:off x="4208547" y="3048036"/>
            <a:ext cx="288000" cy="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rgbClr val="C68E2C"/>
                </a:solidFill>
                <a:latin typeface="Arial Narrow" panose="020B0606020202030204" pitchFamily="34" charset="0"/>
                <a:cs typeface="Arial" panose="020B0604020202020204" pitchFamily="34" charset="0"/>
              </a:rPr>
              <a:t>10</a:t>
            </a:r>
            <a:endParaRPr lang="en-ZA" sz="1600" b="1">
              <a:solidFill>
                <a:srgbClr val="C68E2C"/>
              </a:solidFill>
              <a:latin typeface="Arial Narrow" panose="020B060602020203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2E8406A4-6B72-4298-6F35-B36D8CC02C8A}"/>
              </a:ext>
            </a:extLst>
          </p:cNvPr>
          <p:cNvSpPr/>
          <p:nvPr/>
        </p:nvSpPr>
        <p:spPr>
          <a:xfrm>
            <a:off x="5981036" y="3048036"/>
            <a:ext cx="288000" cy="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rgbClr val="C68E2C"/>
                </a:solidFill>
                <a:latin typeface="Arial Narrow" panose="020B0606020202030204" pitchFamily="34" charset="0"/>
                <a:cs typeface="Arial" panose="020B0604020202020204" pitchFamily="34" charset="0"/>
              </a:rPr>
              <a:t>13</a:t>
            </a:r>
            <a:endParaRPr lang="en-ZA" sz="1600" b="1">
              <a:solidFill>
                <a:srgbClr val="C68E2C"/>
              </a:solidFill>
              <a:latin typeface="Arial Narrow" panose="020B060602020203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80BE6874-379E-B9AD-6D7E-686AD33A25DE}"/>
              </a:ext>
            </a:extLst>
          </p:cNvPr>
          <p:cNvSpPr/>
          <p:nvPr/>
        </p:nvSpPr>
        <p:spPr>
          <a:xfrm>
            <a:off x="7835675" y="3048036"/>
            <a:ext cx="288000" cy="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rgbClr val="C68E2C"/>
                </a:solidFill>
                <a:latin typeface="Arial Narrow" panose="020B0606020202030204" pitchFamily="34" charset="0"/>
                <a:cs typeface="Arial" panose="020B0604020202020204" pitchFamily="34" charset="0"/>
              </a:rPr>
              <a:t>16</a:t>
            </a:r>
            <a:endParaRPr lang="en-ZA" sz="1600" b="1">
              <a:solidFill>
                <a:srgbClr val="C68E2C"/>
              </a:solidFill>
              <a:latin typeface="Arial Narrow" panose="020B060602020203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B4B910F6-329F-C6D1-B0D8-3A784B094E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22208" y="5338173"/>
            <a:ext cx="441088" cy="429326"/>
          </a:xfrm>
          <a:prstGeom prst="rect">
            <a:avLst/>
          </a:prstGeom>
        </p:spPr>
      </p:pic>
      <p:pic>
        <p:nvPicPr>
          <p:cNvPr id="6" name="Graphic 5">
            <a:extLst>
              <a:ext uri="{FF2B5EF4-FFF2-40B4-BE49-F238E27FC236}">
                <a16:creationId xmlns:a16="http://schemas.microsoft.com/office/drawing/2014/main" id="{0AD781B7-B1D1-F0AD-2C3D-A1F01DD77D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71848" y="5350827"/>
            <a:ext cx="441088" cy="429326"/>
          </a:xfrm>
          <a:prstGeom prst="rect">
            <a:avLst/>
          </a:prstGeom>
        </p:spPr>
      </p:pic>
      <p:sp>
        <p:nvSpPr>
          <p:cNvPr id="5" name="TextBox 4">
            <a:extLst>
              <a:ext uri="{FF2B5EF4-FFF2-40B4-BE49-F238E27FC236}">
                <a16:creationId xmlns:a16="http://schemas.microsoft.com/office/drawing/2014/main" id="{6A68C0FA-A474-5FF1-D5E1-2B7C0D2D8DEC}"/>
              </a:ext>
            </a:extLst>
          </p:cNvPr>
          <p:cNvSpPr txBox="1"/>
          <p:nvPr/>
        </p:nvSpPr>
        <p:spPr>
          <a:xfrm>
            <a:off x="5792470" y="6668990"/>
            <a:ext cx="5760000" cy="253018"/>
          </a:xfrm>
          <a:prstGeom prst="rect">
            <a:avLst/>
          </a:prstGeom>
          <a:noFill/>
        </p:spPr>
        <p:txBody>
          <a:bodyPr wrap="square" rtlCol="0">
            <a:spAutoFit/>
          </a:bodyPr>
          <a:lstStyle/>
          <a:p>
            <a:pPr algn="r"/>
            <a:r>
              <a:rPr lang="en-ZA" sz="1000" dirty="0">
                <a:solidFill>
                  <a:schemeClr val="bg1">
                    <a:lumMod val="50000"/>
                  </a:schemeClr>
                </a:solidFill>
                <a:latin typeface="Arial" panose="020B0604020202020204" pitchFamily="34" charset="0"/>
                <a:cs typeface="Arial" panose="020B0604020202020204" pitchFamily="34" charset="0"/>
              </a:rPr>
              <a:t>DMOC SOP September 2025 pages 142, 85 </a:t>
            </a:r>
          </a:p>
        </p:txBody>
      </p:sp>
      <p:sp>
        <p:nvSpPr>
          <p:cNvPr id="31" name="Oval 30">
            <a:extLst>
              <a:ext uri="{FF2B5EF4-FFF2-40B4-BE49-F238E27FC236}">
                <a16:creationId xmlns:a16="http://schemas.microsoft.com/office/drawing/2014/main" id="{01A35B36-EE0E-7562-E63D-E71089F38DA7}"/>
              </a:ext>
            </a:extLst>
          </p:cNvPr>
          <p:cNvSpPr>
            <a:spLocks noChangeAspect="1"/>
          </p:cNvSpPr>
          <p:nvPr/>
        </p:nvSpPr>
        <p:spPr>
          <a:xfrm>
            <a:off x="7927347" y="5264757"/>
            <a:ext cx="612000" cy="612000"/>
          </a:xfrm>
          <a:prstGeom prst="ellipse">
            <a:avLst/>
          </a:prstGeom>
          <a:solidFill>
            <a:schemeClr val="bg1"/>
          </a:solidFill>
          <a:ln w="38100">
            <a:solidFill>
              <a:srgbClr val="7EBA93"/>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5" name="Graphic 34">
            <a:extLst>
              <a:ext uri="{FF2B5EF4-FFF2-40B4-BE49-F238E27FC236}">
                <a16:creationId xmlns:a16="http://schemas.microsoft.com/office/drawing/2014/main" id="{4484E7E8-5478-823F-0BB1-AD36A7E20B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91427" y="5350827"/>
            <a:ext cx="441088" cy="429326"/>
          </a:xfrm>
          <a:prstGeom prst="rect">
            <a:avLst/>
          </a:prstGeom>
        </p:spPr>
      </p:pic>
      <p:sp>
        <p:nvSpPr>
          <p:cNvPr id="36" name="Oval 35">
            <a:extLst>
              <a:ext uri="{FF2B5EF4-FFF2-40B4-BE49-F238E27FC236}">
                <a16:creationId xmlns:a16="http://schemas.microsoft.com/office/drawing/2014/main" id="{8BFBD69C-2627-B4F3-742C-AEFEDE54AF8D}"/>
              </a:ext>
            </a:extLst>
          </p:cNvPr>
          <p:cNvSpPr>
            <a:spLocks noChangeAspect="1"/>
          </p:cNvSpPr>
          <p:nvPr/>
        </p:nvSpPr>
        <p:spPr>
          <a:xfrm>
            <a:off x="3701860" y="5278739"/>
            <a:ext cx="612000" cy="612000"/>
          </a:xfrm>
          <a:prstGeom prst="ellipse">
            <a:avLst/>
          </a:prstGeom>
          <a:solidFill>
            <a:schemeClr val="bg1"/>
          </a:solidFill>
          <a:ln w="38100">
            <a:solidFill>
              <a:srgbClr val="1B9E62"/>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7" name="Graphic 36">
            <a:extLst>
              <a:ext uri="{FF2B5EF4-FFF2-40B4-BE49-F238E27FC236}">
                <a16:creationId xmlns:a16="http://schemas.microsoft.com/office/drawing/2014/main" id="{FEFD25A2-FAC6-3F98-ED3F-022B63A1B3DE}"/>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3844222" y="5287871"/>
            <a:ext cx="350347" cy="516054"/>
          </a:xfrm>
          <a:prstGeom prst="rect">
            <a:avLst/>
          </a:prstGeom>
        </p:spPr>
      </p:pic>
      <p:sp>
        <p:nvSpPr>
          <p:cNvPr id="40" name="Oval 39">
            <a:extLst>
              <a:ext uri="{FF2B5EF4-FFF2-40B4-BE49-F238E27FC236}">
                <a16:creationId xmlns:a16="http://schemas.microsoft.com/office/drawing/2014/main" id="{4917689D-188F-B35F-0556-6E4F94B6AC47}"/>
              </a:ext>
            </a:extLst>
          </p:cNvPr>
          <p:cNvSpPr>
            <a:spLocks noChangeAspect="1"/>
          </p:cNvSpPr>
          <p:nvPr/>
        </p:nvSpPr>
        <p:spPr>
          <a:xfrm>
            <a:off x="4341645" y="5278739"/>
            <a:ext cx="612000" cy="612000"/>
          </a:xfrm>
          <a:prstGeom prst="ellipse">
            <a:avLst/>
          </a:prstGeom>
          <a:solidFill>
            <a:schemeClr val="bg1"/>
          </a:solidFill>
          <a:ln w="38100">
            <a:solidFill>
              <a:srgbClr val="7EBA93"/>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1" name="Graphic 40">
            <a:extLst>
              <a:ext uri="{FF2B5EF4-FFF2-40B4-BE49-F238E27FC236}">
                <a16:creationId xmlns:a16="http://schemas.microsoft.com/office/drawing/2014/main" id="{38E6EBFA-A8C4-0809-E30A-F3E2B0EB33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05725" y="5364809"/>
            <a:ext cx="441088" cy="429326"/>
          </a:xfrm>
          <a:prstGeom prst="rect">
            <a:avLst/>
          </a:prstGeom>
        </p:spPr>
      </p:pic>
    </p:spTree>
    <p:extLst>
      <p:ext uri="{BB962C8B-B14F-4D97-AF65-F5344CB8AC3E}">
        <p14:creationId xmlns:p14="http://schemas.microsoft.com/office/powerpoint/2010/main" val="3937043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23370-F079-F654-5FCA-67E8286FF5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AC5C5-5C80-056D-D1CB-FBE81F0692AB}"/>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59</a:t>
            </a:fld>
            <a:endParaRPr lang="en-ZA" altLang="en-US"/>
          </a:p>
        </p:txBody>
      </p:sp>
      <p:sp>
        <p:nvSpPr>
          <p:cNvPr id="2" name="Title 1">
            <a:extLst>
              <a:ext uri="{FF2B5EF4-FFF2-40B4-BE49-F238E27FC236}">
                <a16:creationId xmlns:a16="http://schemas.microsoft.com/office/drawing/2014/main" id="{30BD062D-5407-11AE-9FBD-3180A62FC8BC}"/>
              </a:ext>
            </a:extLst>
          </p:cNvPr>
          <p:cNvSpPr>
            <a:spLocks noGrp="1"/>
          </p:cNvSpPr>
          <p:nvPr>
            <p:ph type="title"/>
          </p:nvPr>
        </p:nvSpPr>
        <p:spPr/>
        <p:txBody>
          <a:bodyPr/>
          <a:lstStyle/>
          <a:p>
            <a:r>
              <a:rPr lang="en-ZA"/>
              <a:t>Adherence Clubs Annual Visit Schedules</a:t>
            </a:r>
          </a:p>
        </p:txBody>
      </p:sp>
      <p:sp>
        <p:nvSpPr>
          <p:cNvPr id="76" name="TextBox 75">
            <a:extLst>
              <a:ext uri="{FF2B5EF4-FFF2-40B4-BE49-F238E27FC236}">
                <a16:creationId xmlns:a16="http://schemas.microsoft.com/office/drawing/2014/main" id="{E3F7EEBC-A57C-0D6B-A767-5AA658C99CAF}"/>
              </a:ext>
            </a:extLst>
          </p:cNvPr>
          <p:cNvSpPr txBox="1"/>
          <p:nvPr/>
        </p:nvSpPr>
        <p:spPr>
          <a:xfrm>
            <a:off x="8420669" y="1108832"/>
            <a:ext cx="3733231" cy="5333246"/>
          </a:xfrm>
          <a:prstGeom prst="rect">
            <a:avLst/>
          </a:prstGeom>
          <a:noFill/>
          <a:ln>
            <a:solidFill>
              <a:srgbClr val="1B9E62"/>
            </a:solidFill>
            <a:prstDash val="sysDot"/>
          </a:ln>
        </p:spPr>
        <p:txBody>
          <a:bodyPr wrap="square" lIns="72000" tIns="72000" rIns="36000" bIns="36000">
            <a:noAutofit/>
          </a:bodyPr>
          <a:lstStyle/>
          <a:p>
            <a:pPr>
              <a:lnSpc>
                <a:spcPct val="90000"/>
              </a:lnSpc>
              <a:spcBef>
                <a:spcPts val="300"/>
              </a:spcBef>
            </a:pPr>
            <a:r>
              <a:rPr lang="en-GB" sz="1400" dirty="0">
                <a:solidFill>
                  <a:srgbClr val="663300"/>
                </a:solidFill>
                <a:latin typeface="Arial" panose="020B0604020202020204" pitchFamily="34" charset="0"/>
                <a:cs typeface="Arial" panose="020B0604020202020204" pitchFamily="34" charset="0"/>
              </a:rPr>
              <a:t>* A month refers to a dispensing cycle (whether 28 or 30 days in length)</a:t>
            </a:r>
          </a:p>
          <a:p>
            <a:pPr>
              <a:lnSpc>
                <a:spcPct val="90000"/>
              </a:lnSpc>
              <a:spcBef>
                <a:spcPts val="300"/>
              </a:spcBef>
            </a:pPr>
            <a:r>
              <a:rPr lang="en-GB" sz="1400" dirty="0">
                <a:solidFill>
                  <a:srgbClr val="1B9E62"/>
                </a:solidFill>
                <a:latin typeface="Arial" panose="020B0604020202020204" pitchFamily="34" charset="0"/>
                <a:cs typeface="Arial" panose="020B0604020202020204" pitchFamily="34" charset="0"/>
              </a:rPr>
              <a:t>** RPCs treatment supply only visits can be 2 months after the clinician scripting date at M2 and M8 if the facility was experiencing drug shortages at date of scripting. The clinician can then specify 1x2MMD (first dispense from the facility at RPCs M0/M6/M12) and 1x4MMD (second dispense from RPCs location at RPCs M2/M8/M14).</a:t>
            </a:r>
          </a:p>
          <a:p>
            <a:pPr marL="144000" indent="-144000">
              <a:lnSpc>
                <a:spcPct val="90000"/>
              </a:lnSpc>
              <a:spcBef>
                <a:spcPts val="300"/>
              </a:spcBef>
              <a:buFont typeface="+mj-lt"/>
              <a:buAutoNum type="alphaLcPeriod"/>
            </a:pPr>
            <a:r>
              <a:rPr lang="en-GB" sz="1400" dirty="0">
                <a:solidFill>
                  <a:srgbClr val="FF0000"/>
                </a:solidFill>
                <a:latin typeface="Arial" panose="020B0604020202020204" pitchFamily="34" charset="0"/>
                <a:cs typeface="Arial" panose="020B0604020202020204" pitchFamily="34" charset="0"/>
              </a:rPr>
              <a:t>VL/HbA1c should not be done again at the enrolment visit.</a:t>
            </a:r>
          </a:p>
          <a:p>
            <a:pPr marL="144000" indent="-144000">
              <a:lnSpc>
                <a:spcPct val="90000"/>
              </a:lnSpc>
              <a:spcBef>
                <a:spcPts val="300"/>
              </a:spcBef>
              <a:buFont typeface="+mj-lt"/>
              <a:buAutoNum type="alphaLcPeriod"/>
            </a:pPr>
            <a:r>
              <a:rPr lang="en-GB" sz="1400" dirty="0">
                <a:solidFill>
                  <a:srgbClr val="1B9E62"/>
                </a:solidFill>
                <a:latin typeface="Arial" panose="020B0604020202020204" pitchFamily="34" charset="0"/>
                <a:cs typeface="Arial" panose="020B0604020202020204" pitchFamily="34" charset="0"/>
              </a:rPr>
              <a:t>If patient chooses to change RPCs option: Clinician to complete registration form indicating change and record change in clinical stationery for capturing</a:t>
            </a:r>
          </a:p>
          <a:p>
            <a:pPr marL="144000" indent="-144000">
              <a:lnSpc>
                <a:spcPct val="90000"/>
              </a:lnSpc>
              <a:spcBef>
                <a:spcPts val="300"/>
              </a:spcBef>
              <a:buFont typeface="+mj-lt"/>
              <a:buAutoNum type="alphaLcPeriod"/>
            </a:pPr>
            <a:r>
              <a:rPr lang="en-GB" sz="1400" dirty="0">
                <a:solidFill>
                  <a:srgbClr val="7030A0"/>
                </a:solidFill>
                <a:latin typeface="Arial" panose="020B0604020202020204" pitchFamily="34" charset="0"/>
                <a:cs typeface="Arial" panose="020B0604020202020204" pitchFamily="34" charset="0"/>
              </a:rPr>
              <a:t>After RPCs enrolment, patients should be rescripted at their 6-monthly clinical review dates. Patient should not be required to return for result review prior to rescripting. The minority of RPCs enrolled patients receiving an abnormal result should be recalled to the facility.</a:t>
            </a:r>
          </a:p>
          <a:p>
            <a:pPr marL="144000" indent="-144000">
              <a:lnSpc>
                <a:spcPct val="90000"/>
              </a:lnSpc>
              <a:spcBef>
                <a:spcPts val="300"/>
              </a:spcBef>
              <a:buFont typeface="+mj-lt"/>
              <a:buAutoNum type="alphaLcPeriod"/>
            </a:pPr>
            <a:r>
              <a:rPr lang="en-GB" sz="1400" dirty="0">
                <a:solidFill>
                  <a:srgbClr val="FF00FF"/>
                </a:solidFill>
                <a:latin typeface="Arial" panose="020B0604020202020204" pitchFamily="34" charset="0"/>
                <a:cs typeface="Arial" panose="020B0604020202020204" pitchFamily="34" charset="0"/>
              </a:rPr>
              <a:t>To see clinician at clinician discretion</a:t>
            </a:r>
          </a:p>
          <a:p>
            <a:pPr marL="144000" indent="-144000">
              <a:lnSpc>
                <a:spcPct val="90000"/>
              </a:lnSpc>
              <a:spcBef>
                <a:spcPts val="300"/>
              </a:spcBef>
              <a:buClr>
                <a:srgbClr val="00B0F0"/>
              </a:buClr>
              <a:buFont typeface="+mj-lt"/>
              <a:buAutoNum type="alphaLcPeriod"/>
            </a:pPr>
            <a:r>
              <a:rPr lang="en-GB" sz="1400" dirty="0">
                <a:solidFill>
                  <a:srgbClr val="00B0F0"/>
                </a:solidFill>
                <a:latin typeface="Arial" panose="020B0604020202020204" pitchFamily="34" charset="0"/>
                <a:cs typeface="Arial" panose="020B0604020202020204" pitchFamily="34" charset="0"/>
              </a:rPr>
              <a:t>Clinician can carry out clinical consultation at adherence club meeting venue</a:t>
            </a:r>
            <a:endParaRPr lang="en-ZA" sz="1400" dirty="0">
              <a:solidFill>
                <a:srgbClr val="00B0F0"/>
              </a:solidFill>
              <a:latin typeface="Arial" panose="020B0604020202020204" pitchFamily="34" charset="0"/>
              <a:cs typeface="Arial" panose="020B0604020202020204" pitchFamily="34" charset="0"/>
            </a:endParaRPr>
          </a:p>
        </p:txBody>
      </p:sp>
      <p:graphicFrame>
        <p:nvGraphicFramePr>
          <p:cNvPr id="30" name="Table 29">
            <a:extLst>
              <a:ext uri="{FF2B5EF4-FFF2-40B4-BE49-F238E27FC236}">
                <a16:creationId xmlns:a16="http://schemas.microsoft.com/office/drawing/2014/main" id="{A60D2AEE-0A87-1689-DE81-94A1986717CB}"/>
              </a:ext>
            </a:extLst>
          </p:cNvPr>
          <p:cNvGraphicFramePr>
            <a:graphicFrameLocks noGrp="1"/>
          </p:cNvGraphicFramePr>
          <p:nvPr>
            <p:extLst>
              <p:ext uri="{D42A27DB-BD31-4B8C-83A1-F6EECF244321}">
                <p14:modId xmlns:p14="http://schemas.microsoft.com/office/powerpoint/2010/main" val="2374676883"/>
              </p:ext>
            </p:extLst>
          </p:nvPr>
        </p:nvGraphicFramePr>
        <p:xfrm>
          <a:off x="136478" y="1090049"/>
          <a:ext cx="8149970" cy="5458080"/>
        </p:xfrm>
        <a:graphic>
          <a:graphicData uri="http://schemas.openxmlformats.org/drawingml/2006/table">
            <a:tbl>
              <a:tblPr firstRow="1" bandRow="1">
                <a:tableStyleId>{5C22544A-7EE6-4342-B048-85BDC9FD1C3A}</a:tableStyleId>
              </a:tblPr>
              <a:tblGrid>
                <a:gridCol w="1569492">
                  <a:extLst>
                    <a:ext uri="{9D8B030D-6E8A-4147-A177-3AD203B41FA5}">
                      <a16:colId xmlns:a16="http://schemas.microsoft.com/office/drawing/2014/main" val="1167602593"/>
                    </a:ext>
                  </a:extLst>
                </a:gridCol>
                <a:gridCol w="1612478">
                  <a:extLst>
                    <a:ext uri="{9D8B030D-6E8A-4147-A177-3AD203B41FA5}">
                      <a16:colId xmlns:a16="http://schemas.microsoft.com/office/drawing/2014/main" val="1879059748"/>
                    </a:ext>
                  </a:extLst>
                </a:gridCol>
                <a:gridCol w="4968000">
                  <a:extLst>
                    <a:ext uri="{9D8B030D-6E8A-4147-A177-3AD203B41FA5}">
                      <a16:colId xmlns:a16="http://schemas.microsoft.com/office/drawing/2014/main" val="3961924779"/>
                    </a:ext>
                  </a:extLst>
                </a:gridCol>
              </a:tblGrid>
              <a:tr h="337493">
                <a:tc>
                  <a:txBody>
                    <a:bodyPr/>
                    <a:lstStyle/>
                    <a:p>
                      <a:r>
                        <a:rPr lang="en-ZA" sz="1400">
                          <a:latin typeface="Arial" panose="020B0604020202020204" pitchFamily="34" charset="0"/>
                          <a:cs typeface="Arial" panose="020B0604020202020204" pitchFamily="34" charset="0"/>
                        </a:rPr>
                        <a:t>Months* in RPCs</a:t>
                      </a:r>
                      <a:br>
                        <a:rPr lang="en-ZA" sz="1400">
                          <a:latin typeface="Arial" panose="020B0604020202020204" pitchFamily="34" charset="0"/>
                          <a:cs typeface="Arial" panose="020B0604020202020204" pitchFamily="34" charset="0"/>
                        </a:rPr>
                      </a:br>
                      <a:r>
                        <a:rPr lang="en-ZA" sz="1400" b="0" i="1">
                          <a:solidFill>
                            <a:srgbClr val="663300"/>
                          </a:solidFill>
                          <a:latin typeface="Arial" panose="020B0604020202020204" pitchFamily="34" charset="0"/>
                          <a:cs typeface="Arial" panose="020B0604020202020204" pitchFamily="34" charset="0"/>
                        </a:rPr>
                        <a:t>(Months on ART)</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rgbClr val="C68E2C"/>
                    </a:solidFill>
                  </a:tcPr>
                </a:tc>
                <a:tc>
                  <a:txBody>
                    <a:bodyPr/>
                    <a:lstStyle/>
                    <a:p>
                      <a:r>
                        <a:rPr lang="en-ZA" sz="1400">
                          <a:latin typeface="Arial" panose="020B0604020202020204" pitchFamily="34" charset="0"/>
                          <a:cs typeface="Arial" panose="020B0604020202020204" pitchFamily="34" charset="0"/>
                        </a:rPr>
                        <a:t>Location AC visit</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rgbClr val="C68E2C"/>
                    </a:solidFill>
                  </a:tcPr>
                </a:tc>
                <a:tc>
                  <a:txBody>
                    <a:bodyPr/>
                    <a:lstStyle/>
                    <a:p>
                      <a:r>
                        <a:rPr lang="en-ZA" sz="1400">
                          <a:latin typeface="Arial" panose="020B0604020202020204" pitchFamily="34" charset="0"/>
                          <a:cs typeface="Arial" panose="020B0604020202020204" pitchFamily="34" charset="0"/>
                        </a:rPr>
                        <a:t>Activities</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rgbClr val="C68E2C"/>
                    </a:solidFill>
                  </a:tcPr>
                </a:tc>
                <a:extLst>
                  <a:ext uri="{0D108BD9-81ED-4DB2-BD59-A6C34878D82A}">
                    <a16:rowId xmlns:a16="http://schemas.microsoft.com/office/drawing/2014/main" val="2202444816"/>
                  </a:ext>
                </a:extLst>
              </a:tr>
              <a:tr h="886818">
                <a:tc>
                  <a:txBody>
                    <a:bodyPr/>
                    <a:lstStyle/>
                    <a:p>
                      <a:r>
                        <a:rPr lang="en-ZA" sz="1400">
                          <a:latin typeface="Arial" panose="020B0604020202020204" pitchFamily="34" charset="0"/>
                          <a:cs typeface="Arial" panose="020B0604020202020204" pitchFamily="34" charset="0"/>
                        </a:rPr>
                        <a:t>RPCs M-1</a:t>
                      </a:r>
                      <a:br>
                        <a:rPr lang="en-ZA" sz="1400">
                          <a:latin typeface="Arial" panose="020B0604020202020204" pitchFamily="34" charset="0"/>
                          <a:cs typeface="Arial" panose="020B0604020202020204" pitchFamily="34" charset="0"/>
                        </a:rPr>
                      </a:br>
                      <a:r>
                        <a:rPr lang="en-GB" sz="1400" i="1">
                          <a:solidFill>
                            <a:srgbClr val="663300"/>
                          </a:solidFill>
                          <a:latin typeface="Arial" panose="020B0604020202020204" pitchFamily="34" charset="0"/>
                          <a:cs typeface="Arial" panose="020B0604020202020204" pitchFamily="34" charset="0"/>
                        </a:rPr>
                        <a:t>(M3 on ART)</a:t>
                      </a:r>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GB" sz="1400">
                          <a:latin typeface="Arial" panose="020B0604020202020204" pitchFamily="34" charset="0"/>
                          <a:cs typeface="Arial" panose="020B0604020202020204" pitchFamily="34" charset="0"/>
                        </a:rPr>
                        <a:t>Facility</a:t>
                      </a:r>
                    </a:p>
                    <a:p>
                      <a:r>
                        <a:rPr lang="en-GB" sz="1400">
                          <a:latin typeface="Arial" panose="020B0604020202020204" pitchFamily="34" charset="0"/>
                          <a:cs typeface="Arial" panose="020B0604020202020204" pitchFamily="34" charset="0"/>
                        </a:rPr>
                        <a:t>(not an adherence</a:t>
                      </a:r>
                    </a:p>
                    <a:p>
                      <a:r>
                        <a:rPr lang="en-GB" sz="1400">
                          <a:latin typeface="Arial" panose="020B0604020202020204" pitchFamily="34" charset="0"/>
                          <a:cs typeface="Arial" panose="020B0604020202020204" pitchFamily="34" charset="0"/>
                        </a:rPr>
                        <a:t>club visit) </a:t>
                      </a:r>
                      <a:br>
                        <a:rPr lang="en-GB" sz="1400">
                          <a:latin typeface="Arial" panose="020B0604020202020204" pitchFamily="34" charset="0"/>
                          <a:cs typeface="Arial" panose="020B0604020202020204" pitchFamily="34" charset="0"/>
                        </a:rPr>
                      </a:br>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GB" sz="1500" b="1">
                          <a:latin typeface="Arial" panose="020B0604020202020204" pitchFamily="34" charset="0"/>
                          <a:cs typeface="Arial" panose="020B0604020202020204" pitchFamily="34" charset="0"/>
                        </a:rPr>
                        <a:t>Registration visit</a:t>
                      </a:r>
                    </a:p>
                    <a:p>
                      <a:r>
                        <a:rPr lang="en-GB" sz="1400">
                          <a:latin typeface="Arial" panose="020B0604020202020204" pitchFamily="34" charset="0"/>
                          <a:cs typeface="Arial" panose="020B0604020202020204" pitchFamily="34" charset="0"/>
                        </a:rPr>
                        <a:t>RPCs eligibility assessment + offer RPCs options + complete RPCs registration form + script and align treatment supply to cover until first adherence club visit date + collect treatment  supply at facility pharmacy</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3893998490"/>
                  </a:ext>
                </a:extLst>
              </a:tr>
              <a:tr h="770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RPCs M0</a:t>
                      </a:r>
                      <a:br>
                        <a:rPr lang="en-GB" sz="1400">
                          <a:latin typeface="Arial" panose="020B0604020202020204" pitchFamily="34" charset="0"/>
                          <a:cs typeface="Arial" panose="020B0604020202020204" pitchFamily="34" charset="0"/>
                        </a:rPr>
                      </a:br>
                      <a:r>
                        <a:rPr lang="en-GB" sz="1400" i="1">
                          <a:solidFill>
                            <a:srgbClr val="663300"/>
                          </a:solidFill>
                          <a:latin typeface="Arial" panose="020B0604020202020204" pitchFamily="34" charset="0"/>
                          <a:cs typeface="Arial" panose="020B0604020202020204" pitchFamily="34" charset="0"/>
                        </a:rPr>
                        <a:t>(M4 on ART)</a:t>
                      </a:r>
                      <a:endParaRPr lang="en-ZA" sz="1400" i="1">
                        <a:solidFill>
                          <a:srgbClr val="663300"/>
                        </a:solidFill>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(meet as a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for the first time)</a:t>
                      </a:r>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GB" sz="1500" b="1">
                          <a:latin typeface="Arial" panose="020B0604020202020204" pitchFamily="34" charset="0"/>
                          <a:cs typeface="Arial" panose="020B0604020202020204" pitchFamily="34" charset="0"/>
                        </a:rPr>
                        <a:t>Enrolment visit</a:t>
                      </a:r>
                      <a:r>
                        <a:rPr lang="en-GB" sz="1400" b="1">
                          <a:latin typeface="Arial" panose="020B0604020202020204" pitchFamily="34" charset="0"/>
                          <a:cs typeface="Arial" panose="020B0604020202020204" pitchFamily="34" charset="0"/>
                        </a:rPr>
                        <a:t> </a:t>
                      </a:r>
                      <a:r>
                        <a:rPr lang="en-GB" sz="1600" b="1" baseline="30000">
                          <a:solidFill>
                            <a:srgbClr val="FF0000"/>
                          </a:solidFill>
                          <a:latin typeface="Arial" panose="020B0604020202020204" pitchFamily="34" charset="0"/>
                          <a:cs typeface="Arial" panose="020B0604020202020204" pitchFamily="34" charset="0"/>
                        </a:rPr>
                        <a:t>a</a:t>
                      </a:r>
                      <a:endParaRPr lang="en-GB" sz="1400" b="1" baseline="30000">
                        <a:solidFill>
                          <a:srgbClr val="FF0000"/>
                        </a:solidFill>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Enrolment in RPCs monitoring tool + record</a:t>
                      </a:r>
                    </a:p>
                    <a:p>
                      <a:r>
                        <a:rPr lang="en-GB" sz="1400">
                          <a:latin typeface="Arial" panose="020B0604020202020204" pitchFamily="34" charset="0"/>
                          <a:cs typeface="Arial" panose="020B0604020202020204" pitchFamily="34" charset="0"/>
                        </a:rPr>
                        <a:t>adherence club enrolment in clinical stationery +</a:t>
                      </a:r>
                    </a:p>
                    <a:p>
                      <a:r>
                        <a:rPr lang="en-GB" sz="1400">
                          <a:latin typeface="Arial" panose="020B0604020202020204" pitchFamily="34" charset="0"/>
                          <a:cs typeface="Arial" panose="020B0604020202020204" pitchFamily="34" charset="0"/>
                        </a:rPr>
                        <a:t>6MMS+ 3MMD</a:t>
                      </a:r>
                      <a:r>
                        <a:rPr lang="en-GB" sz="1600">
                          <a:solidFill>
                            <a:srgbClr val="00B050"/>
                          </a:solidFill>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pick-up from facility pharmacy</a:t>
                      </a:r>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1950776847"/>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RPCs M3</a:t>
                      </a:r>
                      <a:r>
                        <a:rPr kumimoji="0" lang="en-GB"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a:solidFill>
                            <a:srgbClr val="663300"/>
                          </a:solidFill>
                          <a:latin typeface="Arial" panose="020B0604020202020204" pitchFamily="34" charset="0"/>
                          <a:cs typeface="Arial" panose="020B0604020202020204" pitchFamily="34" charset="0"/>
                        </a:rPr>
                        <a:t>(M7 on ART)</a:t>
                      </a:r>
                      <a:endParaRPr kumimoji="0" lang="en-ZA" sz="14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ZA" sz="1400">
                          <a:latin typeface="Arial" panose="020B0604020202020204" pitchFamily="34" charset="0"/>
                          <a:cs typeface="Arial" panose="020B0604020202020204" pitchFamily="34" charset="0"/>
                        </a:rPr>
                        <a:t>Adherence club venue</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noFill/>
                  </a:tcPr>
                </a:tc>
                <a:tc>
                  <a:txBody>
                    <a:bodyPr/>
                    <a:lstStyle/>
                    <a:p>
                      <a:r>
                        <a:rPr lang="en-GB" sz="1400" b="1">
                          <a:latin typeface="Arial" panose="020B0604020202020204" pitchFamily="34" charset="0"/>
                          <a:cs typeface="Arial" panose="020B0604020202020204" pitchFamily="34" charset="0"/>
                        </a:rPr>
                        <a:t>Repeat collec</a:t>
                      </a:r>
                      <a:r>
                        <a:rPr lang="en-GB" sz="1500" b="1">
                          <a:latin typeface="Arial" panose="020B0604020202020204" pitchFamily="34" charset="0"/>
                          <a:cs typeface="Arial" panose="020B0604020202020204" pitchFamily="34" charset="0"/>
                        </a:rPr>
                        <a:t>t</a:t>
                      </a:r>
                      <a:r>
                        <a:rPr lang="en-GB" sz="1400" b="1">
                          <a:latin typeface="Arial" panose="020B0604020202020204" pitchFamily="34" charset="0"/>
                          <a:cs typeface="Arial" panose="020B0604020202020204" pitchFamily="34" charset="0"/>
                        </a:rPr>
                        <a:t>ion</a:t>
                      </a:r>
                    </a:p>
                    <a:p>
                      <a:r>
                        <a:rPr lang="en-GB" sz="1400">
                          <a:latin typeface="Arial" panose="020B0604020202020204" pitchFamily="34" charset="0"/>
                          <a:cs typeface="Arial" panose="020B0604020202020204" pitchFamily="34" charset="0"/>
                        </a:rPr>
                        <a:t>3MMD</a:t>
                      </a:r>
                      <a:r>
                        <a:rPr lang="en-GB" sz="1400">
                          <a:solidFill>
                            <a:srgbClr val="00B050"/>
                          </a:solidFill>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pick-up</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447279245"/>
                  </a:ext>
                </a:extLst>
              </a:tr>
              <a:tr h="915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RPCs M6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a:solidFill>
                            <a:srgbClr val="663300"/>
                          </a:solidFill>
                          <a:latin typeface="Arial" panose="020B0604020202020204" pitchFamily="34" charset="0"/>
                          <a:cs typeface="Arial" panose="020B0604020202020204" pitchFamily="34" charset="0"/>
                        </a:rPr>
                        <a:t>(M10 on ART)</a:t>
                      </a:r>
                      <a:endParaRPr kumimoji="0" lang="en-ZA" sz="14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ZA" sz="1400">
                          <a:latin typeface="Arial" panose="020B0604020202020204" pitchFamily="34" charset="0"/>
                          <a:cs typeface="Arial" panose="020B0604020202020204" pitchFamily="34" charset="0"/>
                        </a:rPr>
                        <a:t>Facility/ Adherence</a:t>
                      </a:r>
                    </a:p>
                    <a:p>
                      <a:r>
                        <a:rPr lang="en-ZA" sz="1400">
                          <a:latin typeface="Arial" panose="020B0604020202020204" pitchFamily="34" charset="0"/>
                          <a:cs typeface="Arial" panose="020B0604020202020204" pitchFamily="34" charset="0"/>
                        </a:rPr>
                        <a:t>Club venue </a:t>
                      </a:r>
                      <a:r>
                        <a:rPr lang="en-ZA" sz="1600" b="1" baseline="20000">
                          <a:solidFill>
                            <a:srgbClr val="00B0F0"/>
                          </a:solidFill>
                          <a:latin typeface="Arial" panose="020B0604020202020204" pitchFamily="34" charset="0"/>
                          <a:cs typeface="Arial" panose="020B0604020202020204" pitchFamily="34" charset="0"/>
                        </a:rPr>
                        <a:t>e</a:t>
                      </a:r>
                      <a:endParaRPr lang="en-ZA" sz="1400" b="1" baseline="20000">
                        <a:solidFill>
                          <a:srgbClr val="00B0F0"/>
                        </a:solidFill>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noFill/>
                  </a:tcPr>
                </a:tc>
                <a:tc>
                  <a:txBody>
                    <a:bodyPr/>
                    <a:lstStyle/>
                    <a:p>
                      <a:r>
                        <a:rPr lang="en-GB" sz="1500" b="1">
                          <a:latin typeface="Arial" panose="020B0604020202020204" pitchFamily="34" charset="0"/>
                          <a:cs typeface="Arial" panose="020B0604020202020204" pitchFamily="34" charset="0"/>
                        </a:rPr>
                        <a:t>Comprehensive clinical consultation visit. </a:t>
                      </a:r>
                      <a:r>
                        <a:rPr lang="en-GB" sz="1400">
                          <a:latin typeface="Arial" panose="020B0604020202020204" pitchFamily="34" charset="0"/>
                          <a:cs typeface="Arial" panose="020B0604020202020204" pitchFamily="34" charset="0"/>
                        </a:rPr>
                        <a:t>  </a:t>
                      </a:r>
                      <a:r>
                        <a:rPr lang="en-GB" sz="1400" err="1">
                          <a:latin typeface="Arial" panose="020B0604020202020204" pitchFamily="34" charset="0"/>
                          <a:cs typeface="Arial" panose="020B0604020202020204" pitchFamily="34" charset="0"/>
                        </a:rPr>
                        <a:t>Integrated</a:t>
                      </a:r>
                      <a:r>
                        <a:rPr lang="en-GB" sz="1400">
                          <a:latin typeface="Arial" panose="020B0604020202020204" pitchFamily="34" charset="0"/>
                          <a:cs typeface="Arial" panose="020B0604020202020204" pitchFamily="34" charset="0"/>
                        </a:rPr>
                        <a:t> chronic care clinical review (incl. FP+TPT review) + investigations + Check RPCs option chosen still suitable </a:t>
                      </a:r>
                      <a:r>
                        <a:rPr lang="en-GB" sz="1600" baseline="20000">
                          <a:solidFill>
                            <a:srgbClr val="00B050"/>
                          </a:solidFill>
                          <a:latin typeface="Arial" panose="020B0604020202020204" pitchFamily="34" charset="0"/>
                          <a:cs typeface="Arial" panose="020B0604020202020204" pitchFamily="34" charset="0"/>
                        </a:rPr>
                        <a:t>b</a:t>
                      </a:r>
                      <a:r>
                        <a:rPr lang="en-GB" sz="1400">
                          <a:latin typeface="Arial" panose="020B0604020202020204" pitchFamily="34" charset="0"/>
                          <a:cs typeface="Arial" panose="020B0604020202020204" pitchFamily="34" charset="0"/>
                        </a:rPr>
                        <a:t> + 6MMS </a:t>
                      </a:r>
                      <a:r>
                        <a:rPr lang="en-GB" sz="1600" b="1" baseline="20000">
                          <a:solidFill>
                            <a:srgbClr val="7030A0"/>
                          </a:solidFill>
                          <a:latin typeface="Arial" panose="020B0604020202020204" pitchFamily="34" charset="0"/>
                          <a:cs typeface="Arial" panose="020B0604020202020204" pitchFamily="34" charset="0"/>
                        </a:rPr>
                        <a:t>c</a:t>
                      </a:r>
                      <a:r>
                        <a:rPr lang="en-GB" sz="1400">
                          <a:latin typeface="Arial" panose="020B0604020202020204" pitchFamily="34" charset="0"/>
                          <a:cs typeface="Arial" panose="020B0604020202020204" pitchFamily="34" charset="0"/>
                        </a:rPr>
                        <a:t> + record in clinical stationery + 3MMD </a:t>
                      </a:r>
                      <a:r>
                        <a:rPr lang="en-GB" sz="1600">
                          <a:solidFill>
                            <a:srgbClr val="00B050"/>
                          </a:solidFill>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pick-up</a:t>
                      </a:r>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3151047389"/>
                  </a:ext>
                </a:extLst>
              </a:tr>
              <a:tr h="332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RPCs M9</a:t>
                      </a:r>
                      <a: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a:t>
                      </a:r>
                      <a:br>
                        <a:rPr kumimoji="0" lang="en-GB"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br>
                      <a:r>
                        <a:rPr lang="en-GB" sz="1400" i="1">
                          <a:solidFill>
                            <a:srgbClr val="663300"/>
                          </a:solidFill>
                          <a:latin typeface="Arial" panose="020B0604020202020204" pitchFamily="34" charset="0"/>
                          <a:cs typeface="Arial" panose="020B0604020202020204" pitchFamily="34" charset="0"/>
                        </a:rPr>
                        <a:t>(M13 on ART)</a:t>
                      </a:r>
                      <a:endParaRPr kumimoji="0" lang="en-ZA" sz="14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ZA" sz="1400">
                          <a:latin typeface="Arial" panose="020B0604020202020204" pitchFamily="34" charset="0"/>
                          <a:cs typeface="Arial" panose="020B0604020202020204" pitchFamily="34" charset="0"/>
                        </a:rPr>
                        <a:t>Adherence club</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noFill/>
                  </a:tcPr>
                </a:tc>
                <a:tc>
                  <a:txBody>
                    <a:bodyPr/>
                    <a:lstStyle/>
                    <a:p>
                      <a:r>
                        <a:rPr lang="en-GB" sz="1500" b="1">
                          <a:latin typeface="Arial" panose="020B0604020202020204" pitchFamily="34" charset="0"/>
                          <a:cs typeface="Arial" panose="020B0604020202020204" pitchFamily="34" charset="0"/>
                        </a:rPr>
                        <a:t>Repeat collection</a:t>
                      </a:r>
                      <a:br>
                        <a:rPr lang="en-GB" sz="1400" b="1">
                          <a:latin typeface="Arial" panose="020B0604020202020204" pitchFamily="34" charset="0"/>
                          <a:cs typeface="Arial" panose="020B0604020202020204" pitchFamily="34" charset="0"/>
                        </a:rPr>
                      </a:br>
                      <a:r>
                        <a:rPr lang="en-GB" sz="1400">
                          <a:latin typeface="Arial" panose="020B0604020202020204" pitchFamily="34" charset="0"/>
                          <a:cs typeface="Arial" panose="020B0604020202020204" pitchFamily="34" charset="0"/>
                        </a:rPr>
                        <a:t>3MMD</a:t>
                      </a:r>
                      <a:r>
                        <a:rPr lang="en-GB" sz="1600">
                          <a:solidFill>
                            <a:srgbClr val="00B050"/>
                          </a:solidFill>
                          <a:latin typeface="Arial" panose="020B0604020202020204" pitchFamily="34" charset="0"/>
                          <a:cs typeface="Arial" panose="020B0604020202020204" pitchFamily="34" charset="0"/>
                        </a:rPr>
                        <a:t>**</a:t>
                      </a:r>
                      <a:r>
                        <a:rPr lang="en-GB" sz="1400">
                          <a:latin typeface="Arial" panose="020B0604020202020204" pitchFamily="34" charset="0"/>
                          <a:cs typeface="Arial" panose="020B0604020202020204" pitchFamily="34" charset="0"/>
                        </a:rPr>
                        <a:t> pick-up</a:t>
                      </a: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3587239364"/>
                  </a:ext>
                </a:extLst>
              </a:tr>
              <a:tr h="481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RPCs M12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a:solidFill>
                            <a:srgbClr val="663300"/>
                          </a:solidFill>
                          <a:latin typeface="Arial" panose="020B0604020202020204" pitchFamily="34" charset="0"/>
                          <a:cs typeface="Arial" panose="020B0604020202020204" pitchFamily="34" charset="0"/>
                        </a:rPr>
                        <a:t>(M16 on ART)</a:t>
                      </a:r>
                      <a:endParaRPr kumimoji="0" lang="en-ZA" sz="1400" b="0"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ZA" sz="1400">
                          <a:latin typeface="Arial" panose="020B0604020202020204" pitchFamily="34" charset="0"/>
                          <a:cs typeface="Arial" panose="020B0604020202020204" pitchFamily="34" charset="0"/>
                        </a:rPr>
                        <a:t>Facility/Adherence</a:t>
                      </a:r>
                    </a:p>
                    <a:p>
                      <a:r>
                        <a:rPr lang="en-ZA" sz="1400">
                          <a:latin typeface="Arial" panose="020B0604020202020204" pitchFamily="34" charset="0"/>
                          <a:cs typeface="Arial" panose="020B0604020202020204" pitchFamily="34" charset="0"/>
                        </a:rPr>
                        <a:t>Club venue </a:t>
                      </a:r>
                      <a:r>
                        <a:rPr lang="en-ZA" sz="1600" b="1" baseline="20000">
                          <a:solidFill>
                            <a:srgbClr val="00B0F0"/>
                          </a:solidFill>
                          <a:latin typeface="Arial" panose="020B0604020202020204" pitchFamily="34" charset="0"/>
                          <a:cs typeface="Arial" panose="020B0604020202020204" pitchFamily="34" charset="0"/>
                        </a:rPr>
                        <a:t>e</a:t>
                      </a:r>
                    </a:p>
                    <a:p>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tc>
                  <a:txBody>
                    <a:bodyPr/>
                    <a:lstStyle/>
                    <a:p>
                      <a:r>
                        <a:rPr lang="en-GB" sz="1500" b="1">
                          <a:latin typeface="Arial" panose="020B0604020202020204" pitchFamily="34" charset="0"/>
                          <a:cs typeface="Arial" panose="020B0604020202020204" pitchFamily="34" charset="0"/>
                        </a:rPr>
                        <a:t>Rescripting visit </a:t>
                      </a:r>
                      <a:r>
                        <a:rPr lang="en-GB" sz="1600" b="1" baseline="20000">
                          <a:solidFill>
                            <a:srgbClr val="FF00FF"/>
                          </a:solidFill>
                          <a:latin typeface="Arial" panose="020B0604020202020204" pitchFamily="34" charset="0"/>
                          <a:cs typeface="Arial" panose="020B0604020202020204" pitchFamily="34" charset="0"/>
                        </a:rPr>
                        <a:t>d</a:t>
                      </a:r>
                      <a:endParaRPr lang="en-GB" sz="1400" b="1" baseline="20000">
                        <a:solidFill>
                          <a:srgbClr val="FF00FF"/>
                        </a:solidFill>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Brief integrated chronic care clinical check-up + 6MMS + record in clinical stationery + 3MMD ** pick-up</a:t>
                      </a:r>
                      <a:endParaRPr lang="en-ZA" sz="1400">
                        <a:latin typeface="Arial" panose="020B0604020202020204" pitchFamily="34" charset="0"/>
                        <a:cs typeface="Arial" panose="020B0604020202020204" pitchFamily="34" charset="0"/>
                      </a:endParaRPr>
                    </a:p>
                  </a:txBody>
                  <a:tcPr marL="72000" marR="36000" marT="36000" marB="36000">
                    <a:lnL w="12700" cap="flat" cmpd="sng" algn="ctr">
                      <a:solidFill>
                        <a:srgbClr val="C68E2C"/>
                      </a:solidFill>
                      <a:prstDash val="solid"/>
                      <a:round/>
                      <a:headEnd type="none" w="med" len="med"/>
                      <a:tailEnd type="none" w="med" len="med"/>
                    </a:lnL>
                    <a:lnR w="12700" cap="flat" cmpd="sng" algn="ctr">
                      <a:solidFill>
                        <a:srgbClr val="C68E2C"/>
                      </a:solidFill>
                      <a:prstDash val="solid"/>
                      <a:round/>
                      <a:headEnd type="none" w="med" len="med"/>
                      <a:tailEnd type="none" w="med" len="med"/>
                    </a:lnR>
                    <a:lnT w="12700" cap="flat" cmpd="sng" algn="ctr">
                      <a:solidFill>
                        <a:srgbClr val="C68E2C"/>
                      </a:solidFill>
                      <a:prstDash val="solid"/>
                      <a:round/>
                      <a:headEnd type="none" w="med" len="med"/>
                      <a:tailEnd type="none" w="med" len="med"/>
                    </a:lnT>
                    <a:lnB w="12700" cap="flat" cmpd="sng" algn="ctr">
                      <a:solidFill>
                        <a:srgbClr val="C68E2C"/>
                      </a:solidFill>
                      <a:prstDash val="solid"/>
                      <a:round/>
                      <a:headEnd type="none" w="med" len="med"/>
                      <a:tailEnd type="none" w="med" len="med"/>
                    </a:lnB>
                    <a:solidFill>
                      <a:schemeClr val="bg1"/>
                    </a:solidFill>
                  </a:tcPr>
                </a:tc>
                <a:extLst>
                  <a:ext uri="{0D108BD9-81ED-4DB2-BD59-A6C34878D82A}">
                    <a16:rowId xmlns:a16="http://schemas.microsoft.com/office/drawing/2014/main" val="3499586640"/>
                  </a:ext>
                </a:extLst>
              </a:tr>
            </a:tbl>
          </a:graphicData>
        </a:graphic>
      </p:graphicFrame>
      <p:sp>
        <p:nvSpPr>
          <p:cNvPr id="3" name="TextBox 2">
            <a:extLst>
              <a:ext uri="{FF2B5EF4-FFF2-40B4-BE49-F238E27FC236}">
                <a16:creationId xmlns:a16="http://schemas.microsoft.com/office/drawing/2014/main" id="{5BDE591A-7FF4-D6A4-3C11-B3F2C1F8720D}"/>
              </a:ext>
            </a:extLst>
          </p:cNvPr>
          <p:cNvSpPr txBox="1"/>
          <p:nvPr/>
        </p:nvSpPr>
        <p:spPr>
          <a:xfrm>
            <a:off x="5792470" y="6604982"/>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DMOC SOP September 2025 p84 </a:t>
            </a:r>
          </a:p>
        </p:txBody>
      </p:sp>
    </p:spTree>
    <p:extLst>
      <p:ext uri="{BB962C8B-B14F-4D97-AF65-F5344CB8AC3E}">
        <p14:creationId xmlns:p14="http://schemas.microsoft.com/office/powerpoint/2010/main" val="389679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ECF21-B9C1-BFB8-6B2F-592BFDCAA431}"/>
            </a:ext>
          </a:extLst>
        </p:cNvPr>
        <p:cNvGrpSpPr/>
        <p:nvPr/>
      </p:nvGrpSpPr>
      <p:grpSpPr>
        <a:xfrm>
          <a:off x="0" y="0"/>
          <a:ext cx="0" cy="0"/>
          <a:chOff x="0" y="0"/>
          <a:chExt cx="0" cy="0"/>
        </a:xfrm>
      </p:grpSpPr>
      <p:graphicFrame>
        <p:nvGraphicFramePr>
          <p:cNvPr id="40" name="Chart 39">
            <a:extLst>
              <a:ext uri="{FF2B5EF4-FFF2-40B4-BE49-F238E27FC236}">
                <a16:creationId xmlns:a16="http://schemas.microsoft.com/office/drawing/2014/main" id="{6C9536DB-BC63-F78F-A5DF-FAF680366D13}"/>
              </a:ext>
            </a:extLst>
          </p:cNvPr>
          <p:cNvGraphicFramePr>
            <a:graphicFrameLocks noChangeAspect="1"/>
          </p:cNvGraphicFramePr>
          <p:nvPr>
            <p:extLst>
              <p:ext uri="{D42A27DB-BD31-4B8C-83A1-F6EECF244321}">
                <p14:modId xmlns:p14="http://schemas.microsoft.com/office/powerpoint/2010/main" val="2786404485"/>
              </p:ext>
            </p:extLst>
          </p:nvPr>
        </p:nvGraphicFramePr>
        <p:xfrm>
          <a:off x="112725" y="1089545"/>
          <a:ext cx="5383989" cy="508960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
            <a:extLst>
              <a:ext uri="{FF2B5EF4-FFF2-40B4-BE49-F238E27FC236}">
                <a16:creationId xmlns:a16="http://schemas.microsoft.com/office/drawing/2014/main" id="{ED4BE0CF-DD52-2F41-CCE8-BEAC45DA58DB}"/>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8" name="Text Placeholder 2">
            <a:extLst>
              <a:ext uri="{FF2B5EF4-FFF2-40B4-BE49-F238E27FC236}">
                <a16:creationId xmlns:a16="http://schemas.microsoft.com/office/drawing/2014/main" id="{B8E94A0E-50F8-B221-8158-54EC72091EFE}"/>
              </a:ext>
            </a:extLst>
          </p:cNvPr>
          <p:cNvSpPr>
            <a:spLocks noGrp="1"/>
          </p:cNvSpPr>
          <p:nvPr/>
        </p:nvSpPr>
        <p:spPr>
          <a:xfrm>
            <a:off x="7819641" y="1685438"/>
            <a:ext cx="4176000" cy="627558"/>
          </a:xfrm>
          <a:prstGeom prst="rect">
            <a:avLst/>
          </a:prstGeom>
          <a:solidFill>
            <a:srgbClr val="FFFFFF"/>
          </a:solidFill>
        </p:spPr>
        <p:txBody>
          <a:bodyPr vert="horz" lIns="91440" tIns="45720" rIns="91440" bIns="45720" rtlCol="0" anchor="ctr">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80000" lvl="1" indent="-180000">
              <a:lnSpc>
                <a:spcPct val="90000"/>
              </a:lnSpc>
              <a:spcBef>
                <a:spcPts val="300"/>
              </a:spcBef>
              <a:spcAft>
                <a:spcPts val="0"/>
              </a:spcAft>
              <a:buFont typeface="Arial" panose="020B0604020202020204" pitchFamily="34" charset="0"/>
              <a:buChar char="•"/>
            </a:pPr>
            <a:r>
              <a:rPr lang="en-US" sz="1600" b="0">
                <a:latin typeface="Arial" panose="020B0604020202020204" pitchFamily="34" charset="0"/>
                <a:cs typeface="Arial" panose="020B0604020202020204" pitchFamily="34" charset="0"/>
              </a:rPr>
              <a:t>South Africa is at 96-80-97</a:t>
            </a:r>
            <a:r>
              <a:rPr lang="en-US" sz="1600" b="0">
                <a:solidFill>
                  <a:schemeClr val="tx1">
                    <a:lumMod val="50000"/>
                    <a:lumOff val="50000"/>
                  </a:schemeClr>
                </a:solidFill>
                <a:latin typeface="Arial" panose="020B0604020202020204" pitchFamily="34" charset="0"/>
                <a:cs typeface="Arial" panose="020B0604020202020204" pitchFamily="34" charset="0"/>
              </a:rPr>
              <a:t>*</a:t>
            </a:r>
            <a:r>
              <a:rPr lang="en-US" sz="1600" b="0">
                <a:latin typeface="Arial" panose="020B0604020202020204" pitchFamily="34" charset="0"/>
                <a:cs typeface="Arial" panose="020B0604020202020204" pitchFamily="34" charset="0"/>
              </a:rPr>
              <a:t> for all PLHIV </a:t>
            </a:r>
            <a:endParaRPr lang="en-US" sz="1200" b="0" i="1">
              <a:solidFill>
                <a:schemeClr val="bg1">
                  <a:lumMod val="50000"/>
                </a:schemeClr>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C5E965E6-2EB1-8336-CCC6-BBF1B74B44E5}"/>
              </a:ext>
            </a:extLst>
          </p:cNvPr>
          <p:cNvSpPr/>
          <p:nvPr/>
        </p:nvSpPr>
        <p:spPr>
          <a:xfrm>
            <a:off x="6559641" y="1675217"/>
            <a:ext cx="1296000" cy="648000"/>
          </a:xfrm>
          <a:prstGeom prst="roundRect">
            <a:avLst/>
          </a:prstGeom>
          <a:solidFill>
            <a:srgbClr val="2D5F1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lnSpc>
                <a:spcPct val="90000"/>
              </a:lnSpc>
            </a:pPr>
            <a:r>
              <a:rPr lang="en-ZA" sz="2000">
                <a:solidFill>
                  <a:schemeClr val="bg1"/>
                </a:solidFill>
                <a:latin typeface="Arial" panose="020B0604020202020204" pitchFamily="34" charset="0"/>
                <a:cs typeface="Arial" panose="020B0604020202020204" pitchFamily="34" charset="0"/>
              </a:rPr>
              <a:t>95-80-97</a:t>
            </a:r>
          </a:p>
        </p:txBody>
      </p:sp>
      <p:sp>
        <p:nvSpPr>
          <p:cNvPr id="21" name="Text Placeholder 2">
            <a:extLst>
              <a:ext uri="{FF2B5EF4-FFF2-40B4-BE49-F238E27FC236}">
                <a16:creationId xmlns:a16="http://schemas.microsoft.com/office/drawing/2014/main" id="{A598EC9A-BB42-5046-C0BC-E2C68584232D}"/>
              </a:ext>
            </a:extLst>
          </p:cNvPr>
          <p:cNvSpPr>
            <a:spLocks noGrp="1"/>
          </p:cNvSpPr>
          <p:nvPr/>
        </p:nvSpPr>
        <p:spPr>
          <a:xfrm>
            <a:off x="7819641" y="2470382"/>
            <a:ext cx="4176000" cy="1094940"/>
          </a:xfrm>
          <a:prstGeom prst="rect">
            <a:avLst/>
          </a:prstGeom>
          <a:solidFill>
            <a:srgbClr val="FFFFFF"/>
          </a:solidFill>
        </p:spPr>
        <p:txBody>
          <a:bodyPr vert="horz" lIns="91440" tIns="45720" rIns="91440" bIns="45720" rtlCol="0">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80000" lvl="1" indent="-180000">
              <a:lnSpc>
                <a:spcPct val="90000"/>
              </a:lnSpc>
              <a:spcBef>
                <a:spcPts val="300"/>
              </a:spcBef>
              <a:spcAft>
                <a:spcPts val="0"/>
              </a:spcAft>
              <a:buFont typeface="Arial" panose="020B0604020202020204" pitchFamily="34" charset="0"/>
              <a:buChar char="•"/>
            </a:pPr>
            <a:r>
              <a:rPr lang="en-GB" sz="1600" b="0">
                <a:latin typeface="Arial" panose="020B0604020202020204" pitchFamily="34" charset="0"/>
                <a:cs typeface="Arial" panose="020B0604020202020204" pitchFamily="34" charset="0"/>
              </a:rPr>
              <a:t>3.6 million patients are eligible for Repeat Prescription Collection Strategies (RPCs).</a:t>
            </a:r>
          </a:p>
          <a:p>
            <a:pPr marL="637200" lvl="2" indent="-180000">
              <a:lnSpc>
                <a:spcPct val="90000"/>
              </a:lnSpc>
              <a:spcBef>
                <a:spcPts val="300"/>
              </a:spcBef>
              <a:spcAft>
                <a:spcPts val="0"/>
              </a:spcAft>
              <a:buFont typeface="Arial" panose="020B0604020202020204" pitchFamily="34" charset="0"/>
              <a:buChar char="•"/>
            </a:pPr>
            <a:r>
              <a:rPr lang="en-GB" sz="1600" b="0">
                <a:latin typeface="Arial" panose="020B0604020202020204" pitchFamily="34" charset="0"/>
                <a:cs typeface="Arial" panose="020B0604020202020204" pitchFamily="34" charset="0"/>
              </a:rPr>
              <a:t>59% of those on ART</a:t>
            </a:r>
          </a:p>
          <a:p>
            <a:pPr marL="637200" lvl="2" indent="-180000">
              <a:lnSpc>
                <a:spcPct val="90000"/>
              </a:lnSpc>
              <a:spcBef>
                <a:spcPts val="300"/>
              </a:spcBef>
              <a:spcAft>
                <a:spcPts val="0"/>
              </a:spcAft>
              <a:buFont typeface="Arial" panose="020B0604020202020204" pitchFamily="34" charset="0"/>
              <a:buChar char="•"/>
            </a:pPr>
            <a:r>
              <a:rPr lang="en-GB" sz="1600" b="0">
                <a:latin typeface="Arial" panose="020B0604020202020204" pitchFamily="34" charset="0"/>
                <a:cs typeface="Arial" panose="020B0604020202020204" pitchFamily="34" charset="0"/>
              </a:rPr>
              <a:t>45% of all PLHIV</a:t>
            </a:r>
            <a:endParaRPr lang="en-US" sz="1600" b="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3E9D2C2F-683F-C61E-B59F-96F43DB816EE}"/>
              </a:ext>
            </a:extLst>
          </p:cNvPr>
          <p:cNvSpPr/>
          <p:nvPr/>
        </p:nvSpPr>
        <p:spPr>
          <a:xfrm>
            <a:off x="6559641" y="2457712"/>
            <a:ext cx="1296000" cy="936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t"/>
          <a:lstStyle/>
          <a:p>
            <a:pPr algn="ctr">
              <a:lnSpc>
                <a:spcPct val="90000"/>
              </a:lnSpc>
            </a:pPr>
            <a:r>
              <a:rPr lang="en-ZA">
                <a:solidFill>
                  <a:schemeClr val="bg1"/>
                </a:solidFill>
                <a:latin typeface="Arial" panose="020B0604020202020204" pitchFamily="34" charset="0"/>
                <a:cs typeface="Arial" panose="020B0604020202020204" pitchFamily="34" charset="0"/>
              </a:rPr>
              <a:t>RPCs eligibility</a:t>
            </a:r>
          </a:p>
        </p:txBody>
      </p:sp>
      <p:sp>
        <p:nvSpPr>
          <p:cNvPr id="24" name="Text Placeholder 2">
            <a:extLst>
              <a:ext uri="{FF2B5EF4-FFF2-40B4-BE49-F238E27FC236}">
                <a16:creationId xmlns:a16="http://schemas.microsoft.com/office/drawing/2014/main" id="{51DBEE8F-C2C1-E42A-8EDB-ACF0D73769C4}"/>
              </a:ext>
            </a:extLst>
          </p:cNvPr>
          <p:cNvSpPr>
            <a:spLocks noGrp="1"/>
          </p:cNvSpPr>
          <p:nvPr/>
        </p:nvSpPr>
        <p:spPr>
          <a:xfrm>
            <a:off x="10862629" y="5210503"/>
            <a:ext cx="2105025" cy="504000"/>
          </a:xfrm>
          <a:prstGeom prst="rect">
            <a:avLst/>
          </a:prstGeom>
          <a:noFill/>
        </p:spPr>
        <p:txBody>
          <a:bodyPr vert="horz" lIns="91440" tIns="45720" rIns="91440" bIns="45720" rtlCol="0">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396000" lvl="2" indent="-180000">
              <a:lnSpc>
                <a:spcPct val="90000"/>
              </a:lnSpc>
              <a:spcAft>
                <a:spcPts val="0"/>
              </a:spcAft>
              <a:buFont typeface="Arial" panose="020B0604020202020204" pitchFamily="34" charset="0"/>
              <a:buChar char="•"/>
            </a:pPr>
            <a:endParaRPr lang="en-US" sz="1600" b="0">
              <a:latin typeface="Arial" panose="020B0604020202020204" pitchFamily="34" charset="0"/>
              <a:cs typeface="Arial" panose="020B0604020202020204" pitchFamily="34" charset="0"/>
            </a:endParaRPr>
          </a:p>
        </p:txBody>
      </p:sp>
      <p:sp>
        <p:nvSpPr>
          <p:cNvPr id="29" name="Title 28">
            <a:extLst>
              <a:ext uri="{FF2B5EF4-FFF2-40B4-BE49-F238E27FC236}">
                <a16:creationId xmlns:a16="http://schemas.microsoft.com/office/drawing/2014/main" id="{C895A781-E5DD-F62E-FB79-EA6CE56E0E2E}"/>
              </a:ext>
            </a:extLst>
          </p:cNvPr>
          <p:cNvSpPr>
            <a:spLocks noGrp="1"/>
          </p:cNvSpPr>
          <p:nvPr>
            <p:ph type="title"/>
          </p:nvPr>
        </p:nvSpPr>
        <p:spPr/>
        <p:txBody>
          <a:bodyPr>
            <a:normAutofit/>
          </a:bodyPr>
          <a:lstStyle/>
          <a:p>
            <a:r>
              <a:rPr lang="en-ZA" sz="3200"/>
              <a:t>Context – Progress Towards 95-95-95</a:t>
            </a:r>
          </a:p>
        </p:txBody>
      </p:sp>
      <p:sp>
        <p:nvSpPr>
          <p:cNvPr id="34" name="Slide Number Placeholder 5">
            <a:extLst>
              <a:ext uri="{FF2B5EF4-FFF2-40B4-BE49-F238E27FC236}">
                <a16:creationId xmlns:a16="http://schemas.microsoft.com/office/drawing/2014/main" id="{BDDF5847-4368-BCD4-05E5-03EE833A5FF2}"/>
              </a:ext>
            </a:extLst>
          </p:cNvPr>
          <p:cNvSpPr>
            <a:spLocks noGrp="1"/>
          </p:cNvSpPr>
          <p:nvPr>
            <p:ph type="sldNum" sz="quarter" idx="4"/>
          </p:nvPr>
        </p:nvSpPr>
        <p:spPr>
          <a:xfrm>
            <a:off x="9391755" y="6442075"/>
            <a:ext cx="27432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fld id="{01330CDC-8A22-4DA6-A15A-4709FA554D6B}" type="slidenum">
              <a:rPr lang="en-ZA" smtClean="0"/>
              <a:pPr/>
              <a:t>6</a:t>
            </a:fld>
            <a:endParaRPr lang="en-ZA"/>
          </a:p>
        </p:txBody>
      </p:sp>
      <p:sp>
        <p:nvSpPr>
          <p:cNvPr id="102" name="Text Placeholder 2">
            <a:extLst>
              <a:ext uri="{FF2B5EF4-FFF2-40B4-BE49-F238E27FC236}">
                <a16:creationId xmlns:a16="http://schemas.microsoft.com/office/drawing/2014/main" id="{3DC8A09F-537C-913E-7D77-E98F2A002878}"/>
              </a:ext>
            </a:extLst>
          </p:cNvPr>
          <p:cNvSpPr>
            <a:spLocks noGrp="1"/>
          </p:cNvSpPr>
          <p:nvPr/>
        </p:nvSpPr>
        <p:spPr>
          <a:xfrm>
            <a:off x="3223631" y="6638761"/>
            <a:ext cx="4680000" cy="165426"/>
          </a:xfrm>
          <a:prstGeom prst="rect">
            <a:avLst/>
          </a:prstGeom>
          <a:noFill/>
        </p:spPr>
        <p:txBody>
          <a:bodyPr vert="horz" lIns="0" tIns="0" rIns="0" bIns="0" rtlCol="0" anchor="b">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0" lvl="2">
              <a:lnSpc>
                <a:spcPct val="90000"/>
              </a:lnSpc>
              <a:spcAft>
                <a:spcPts val="0"/>
              </a:spcAft>
            </a:pPr>
            <a:r>
              <a:rPr lang="en-US" sz="1050" i="1">
                <a:solidFill>
                  <a:schemeClr val="tx1">
                    <a:lumMod val="50000"/>
                    <a:lumOff val="50000"/>
                  </a:schemeClr>
                </a:solidFill>
                <a:latin typeface="Arial" panose="020B0604020202020204" pitchFamily="34" charset="0"/>
                <a:cs typeface="Arial" panose="020B0604020202020204" pitchFamily="34" charset="0"/>
              </a:rPr>
              <a:t>* 95-95-95 October 2025.  Dec 2025 CTG Extension Engagement</a:t>
            </a:r>
          </a:p>
        </p:txBody>
      </p:sp>
      <p:sp>
        <p:nvSpPr>
          <p:cNvPr id="65" name="Text Placeholder 2">
            <a:extLst>
              <a:ext uri="{FF2B5EF4-FFF2-40B4-BE49-F238E27FC236}">
                <a16:creationId xmlns:a16="http://schemas.microsoft.com/office/drawing/2014/main" id="{7046F68D-5ECA-6C3D-B112-0F347FA5C95F}"/>
              </a:ext>
            </a:extLst>
          </p:cNvPr>
          <p:cNvSpPr>
            <a:spLocks noGrp="1"/>
          </p:cNvSpPr>
          <p:nvPr/>
        </p:nvSpPr>
        <p:spPr>
          <a:xfrm>
            <a:off x="7824553" y="4127586"/>
            <a:ext cx="4176000" cy="627558"/>
          </a:xfrm>
          <a:prstGeom prst="rect">
            <a:avLst/>
          </a:prstGeom>
          <a:solidFill>
            <a:srgbClr val="FFFFFF"/>
          </a:solidFill>
        </p:spPr>
        <p:txBody>
          <a:bodyPr vert="horz" lIns="91440" tIns="45720" rIns="91440" bIns="45720" rtlCol="0" anchor="ctr">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80000" lvl="1" indent="-180000">
              <a:lnSpc>
                <a:spcPct val="90000"/>
              </a:lnSpc>
              <a:spcBef>
                <a:spcPts val="300"/>
              </a:spcBef>
              <a:spcAft>
                <a:spcPts val="0"/>
              </a:spcAft>
              <a:buFont typeface="Arial" panose="020B0604020202020204" pitchFamily="34" charset="0"/>
              <a:buChar char="•"/>
            </a:pPr>
            <a:r>
              <a:rPr lang="en-US" sz="1600" b="0">
                <a:latin typeface="Arial" panose="020B0604020202020204" pitchFamily="34" charset="0"/>
                <a:cs typeface="Arial" panose="020B0604020202020204" pitchFamily="34" charset="0"/>
              </a:rPr>
              <a:t>South Africa is at 86-77-91</a:t>
            </a:r>
            <a:r>
              <a:rPr lang="en-US" sz="1600" b="0">
                <a:solidFill>
                  <a:schemeClr val="tx1">
                    <a:lumMod val="50000"/>
                    <a:lumOff val="50000"/>
                  </a:schemeClr>
                </a:solidFill>
                <a:latin typeface="Arial" panose="020B0604020202020204" pitchFamily="34" charset="0"/>
                <a:cs typeface="Arial" panose="020B0604020202020204" pitchFamily="34" charset="0"/>
              </a:rPr>
              <a:t>*</a:t>
            </a:r>
            <a:r>
              <a:rPr lang="en-US" sz="1600" b="0">
                <a:latin typeface="Arial" panose="020B0604020202020204" pitchFamily="34" charset="0"/>
                <a:cs typeface="Arial" panose="020B0604020202020204" pitchFamily="34" charset="0"/>
              </a:rPr>
              <a:t> for children. </a:t>
            </a:r>
            <a:endParaRPr lang="en-US" sz="1200" b="0" i="1">
              <a:solidFill>
                <a:schemeClr val="bg1">
                  <a:lumMod val="50000"/>
                </a:schemeClr>
              </a:solidFill>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D01ECCAC-88DA-CC94-4871-0EA9F1CDD527}"/>
              </a:ext>
            </a:extLst>
          </p:cNvPr>
          <p:cNvSpPr/>
          <p:nvPr/>
        </p:nvSpPr>
        <p:spPr>
          <a:xfrm>
            <a:off x="6564553" y="4117365"/>
            <a:ext cx="1296000" cy="648000"/>
          </a:xfrm>
          <a:prstGeom prst="roundRect">
            <a:avLst/>
          </a:prstGeom>
          <a:solidFill>
            <a:srgbClr val="43902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ctr"/>
          <a:lstStyle/>
          <a:p>
            <a:pPr algn="ctr">
              <a:lnSpc>
                <a:spcPct val="90000"/>
              </a:lnSpc>
            </a:pPr>
            <a:r>
              <a:rPr lang="en-ZA" sz="2000">
                <a:solidFill>
                  <a:schemeClr val="bg1"/>
                </a:solidFill>
                <a:latin typeface="Arial" panose="020B0604020202020204" pitchFamily="34" charset="0"/>
                <a:cs typeface="Arial" panose="020B0604020202020204" pitchFamily="34" charset="0"/>
              </a:rPr>
              <a:t>95-80-97</a:t>
            </a:r>
          </a:p>
        </p:txBody>
      </p:sp>
      <p:sp>
        <p:nvSpPr>
          <p:cNvPr id="67" name="Text Placeholder 2">
            <a:extLst>
              <a:ext uri="{FF2B5EF4-FFF2-40B4-BE49-F238E27FC236}">
                <a16:creationId xmlns:a16="http://schemas.microsoft.com/office/drawing/2014/main" id="{0A47B1FC-186A-1A82-85B0-D2A67FC5A053}"/>
              </a:ext>
            </a:extLst>
          </p:cNvPr>
          <p:cNvSpPr>
            <a:spLocks noGrp="1"/>
          </p:cNvSpPr>
          <p:nvPr/>
        </p:nvSpPr>
        <p:spPr>
          <a:xfrm>
            <a:off x="7824553" y="4912530"/>
            <a:ext cx="4176000" cy="1094940"/>
          </a:xfrm>
          <a:prstGeom prst="rect">
            <a:avLst/>
          </a:prstGeom>
          <a:solidFill>
            <a:srgbClr val="FFFFFF"/>
          </a:solidFill>
        </p:spPr>
        <p:txBody>
          <a:bodyPr vert="horz" lIns="91440" tIns="45720" rIns="91440" bIns="45720" rtlCol="0">
            <a:noAutofit/>
          </a:bodyPr>
          <a:lstStyle>
            <a:lvl1pPr marL="0" indent="0" algn="l" defTabSz="457200" rtl="0" eaLnBrk="1" latinLnBrk="0" hangingPunct="1">
              <a:lnSpc>
                <a:spcPct val="110000"/>
              </a:lnSpc>
              <a:spcBef>
                <a:spcPts val="0"/>
              </a:spcBef>
              <a:spcAft>
                <a:spcPts val="600"/>
              </a:spcAft>
              <a:buFont typeface="Arial"/>
              <a:buNone/>
              <a:defRPr sz="2000" b="1" kern="1200" baseline="0">
                <a:solidFill>
                  <a:schemeClr val="tx1"/>
                </a:solidFill>
                <a:latin typeface="+mn-lt"/>
                <a:ea typeface="+mn-ea"/>
                <a:cs typeface="Arial"/>
              </a:defRPr>
            </a:lvl1pPr>
            <a:lvl2pPr marL="457200" indent="0" algn="l" defTabSz="457200" rtl="0" eaLnBrk="1" latinLnBrk="0" hangingPunct="1">
              <a:lnSpc>
                <a:spcPct val="110000"/>
              </a:lnSpc>
              <a:spcBef>
                <a:spcPts val="0"/>
              </a:spcBef>
              <a:spcAft>
                <a:spcPts val="600"/>
              </a:spcAft>
              <a:buFont typeface="Arial" panose="020B0604020202020204" pitchFamily="34" charset="0"/>
              <a:buNone/>
              <a:defRPr sz="2000" b="1" kern="1200" baseline="0">
                <a:solidFill>
                  <a:schemeClr val="tx1"/>
                </a:solidFill>
                <a:latin typeface="+mn-lt"/>
                <a:ea typeface="+mn-ea"/>
                <a:cs typeface="+mn-cs"/>
              </a:defRPr>
            </a:lvl2pPr>
            <a:lvl3pPr marL="914400" indent="0" algn="l" defTabSz="457200" rtl="0" eaLnBrk="1" latinLnBrk="0" hangingPunct="1">
              <a:lnSpc>
                <a:spcPct val="11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3pPr>
            <a:lvl4pPr marL="13716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lnSpc>
                <a:spcPct val="100000"/>
              </a:lnSpc>
              <a:spcBef>
                <a:spcPts val="0"/>
              </a:spcBef>
              <a:spcAft>
                <a:spcPts val="600"/>
              </a:spcAft>
              <a:buFont typeface="Arial" panose="020B0604020202020204" pitchFamily="34" charset="0"/>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180000" lvl="1" indent="-180000">
              <a:lnSpc>
                <a:spcPct val="90000"/>
              </a:lnSpc>
              <a:spcBef>
                <a:spcPts val="300"/>
              </a:spcBef>
              <a:spcAft>
                <a:spcPts val="0"/>
              </a:spcAft>
              <a:buFont typeface="Arial" panose="020B0604020202020204" pitchFamily="34" charset="0"/>
              <a:buChar char="•"/>
            </a:pPr>
            <a:r>
              <a:rPr lang="en-GB" sz="1600" b="0">
                <a:latin typeface="Arial" panose="020B0604020202020204" pitchFamily="34" charset="0"/>
                <a:cs typeface="Arial" panose="020B0604020202020204" pitchFamily="34" charset="0"/>
              </a:rPr>
              <a:t>46,508 children are eligible for RPCs.</a:t>
            </a:r>
          </a:p>
          <a:p>
            <a:pPr marL="637200" lvl="2" indent="-180000">
              <a:lnSpc>
                <a:spcPct val="90000"/>
              </a:lnSpc>
              <a:spcBef>
                <a:spcPts val="300"/>
              </a:spcBef>
              <a:spcAft>
                <a:spcPts val="0"/>
              </a:spcAft>
              <a:buFont typeface="Arial" panose="020B0604020202020204" pitchFamily="34" charset="0"/>
              <a:buChar char="•"/>
            </a:pPr>
            <a:r>
              <a:rPr lang="en-GB" sz="1600" b="0">
                <a:latin typeface="Arial" panose="020B0604020202020204" pitchFamily="34" charset="0"/>
                <a:cs typeface="Arial" panose="020B0604020202020204" pitchFamily="34" charset="0"/>
              </a:rPr>
              <a:t>50% of those on ART</a:t>
            </a:r>
          </a:p>
          <a:p>
            <a:pPr marL="637200" lvl="2" indent="-180000">
              <a:lnSpc>
                <a:spcPct val="90000"/>
              </a:lnSpc>
              <a:spcBef>
                <a:spcPts val="300"/>
              </a:spcBef>
              <a:spcAft>
                <a:spcPts val="0"/>
              </a:spcAft>
              <a:buFont typeface="Arial" panose="020B0604020202020204" pitchFamily="34" charset="0"/>
              <a:buChar char="•"/>
            </a:pPr>
            <a:r>
              <a:rPr lang="en-GB" sz="1600" b="0">
                <a:latin typeface="Arial" panose="020B0604020202020204" pitchFamily="34" charset="0"/>
                <a:cs typeface="Arial" panose="020B0604020202020204" pitchFamily="34" charset="0"/>
              </a:rPr>
              <a:t>33% of all CLHIV</a:t>
            </a:r>
            <a:endParaRPr lang="en-US" sz="1600" b="0">
              <a:solidFill>
                <a:srgbClr val="002060"/>
              </a:solidFill>
              <a:latin typeface="Arial" panose="020B0604020202020204" pitchFamily="34" charset="0"/>
              <a:cs typeface="Arial" panose="020B0604020202020204" pitchFamily="34" charset="0"/>
            </a:endParaRPr>
          </a:p>
        </p:txBody>
      </p:sp>
      <p:sp>
        <p:nvSpPr>
          <p:cNvPr id="68" name="Rectangle: Rounded Corners 67">
            <a:extLst>
              <a:ext uri="{FF2B5EF4-FFF2-40B4-BE49-F238E27FC236}">
                <a16:creationId xmlns:a16="http://schemas.microsoft.com/office/drawing/2014/main" id="{08858601-5714-51B5-2D7C-172533241722}"/>
              </a:ext>
            </a:extLst>
          </p:cNvPr>
          <p:cNvSpPr/>
          <p:nvPr/>
        </p:nvSpPr>
        <p:spPr>
          <a:xfrm>
            <a:off x="6564553" y="4899860"/>
            <a:ext cx="1296000" cy="936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t"/>
          <a:lstStyle/>
          <a:p>
            <a:pPr algn="ctr">
              <a:lnSpc>
                <a:spcPct val="90000"/>
              </a:lnSpc>
            </a:pPr>
            <a:r>
              <a:rPr lang="en-ZA">
                <a:solidFill>
                  <a:schemeClr val="bg1"/>
                </a:solidFill>
                <a:latin typeface="Arial" panose="020B0604020202020204" pitchFamily="34" charset="0"/>
                <a:cs typeface="Arial" panose="020B0604020202020204" pitchFamily="34" charset="0"/>
              </a:rPr>
              <a:t>RPCs eligibility</a:t>
            </a:r>
          </a:p>
        </p:txBody>
      </p:sp>
      <p:pic>
        <p:nvPicPr>
          <p:cNvPr id="16" name="Picture 15">
            <a:extLst>
              <a:ext uri="{FF2B5EF4-FFF2-40B4-BE49-F238E27FC236}">
                <a16:creationId xmlns:a16="http://schemas.microsoft.com/office/drawing/2014/main" id="{5D97CC47-7FD8-F848-684E-D8D4F8836DCB}"/>
              </a:ext>
            </a:extLst>
          </p:cNvPr>
          <p:cNvPicPr>
            <a:picLocks noChangeAspect="1"/>
          </p:cNvPicPr>
          <p:nvPr/>
        </p:nvPicPr>
        <p:blipFill>
          <a:blip r:embed="rId4"/>
          <a:srcRect l="302" r="4898" b="1492"/>
          <a:stretch>
            <a:fillRect/>
          </a:stretch>
        </p:blipFill>
        <p:spPr>
          <a:xfrm>
            <a:off x="6039769" y="2403232"/>
            <a:ext cx="722271" cy="720000"/>
          </a:xfrm>
          <a:prstGeom prst="ellipse">
            <a:avLst/>
          </a:prstGeom>
        </p:spPr>
      </p:pic>
      <p:grpSp>
        <p:nvGrpSpPr>
          <p:cNvPr id="72" name="Group 71">
            <a:extLst>
              <a:ext uri="{FF2B5EF4-FFF2-40B4-BE49-F238E27FC236}">
                <a16:creationId xmlns:a16="http://schemas.microsoft.com/office/drawing/2014/main" id="{0F0E3C70-D287-DD55-1F91-538F02F4BBB9}"/>
              </a:ext>
            </a:extLst>
          </p:cNvPr>
          <p:cNvGrpSpPr>
            <a:grpSpLocks noChangeAspect="1"/>
          </p:cNvGrpSpPr>
          <p:nvPr/>
        </p:nvGrpSpPr>
        <p:grpSpPr>
          <a:xfrm>
            <a:off x="6038922" y="4850503"/>
            <a:ext cx="723118" cy="720000"/>
            <a:chOff x="5478751" y="3310204"/>
            <a:chExt cx="1084678" cy="1080000"/>
          </a:xfrm>
        </p:grpSpPr>
        <p:grpSp>
          <p:nvGrpSpPr>
            <p:cNvPr id="28" name="Group 27">
              <a:extLst>
                <a:ext uri="{FF2B5EF4-FFF2-40B4-BE49-F238E27FC236}">
                  <a16:creationId xmlns:a16="http://schemas.microsoft.com/office/drawing/2014/main" id="{C8D83A0B-6EEF-7E73-24DE-4B1F9313ABB1}"/>
                </a:ext>
              </a:extLst>
            </p:cNvPr>
            <p:cNvGrpSpPr/>
            <p:nvPr/>
          </p:nvGrpSpPr>
          <p:grpSpPr>
            <a:xfrm>
              <a:off x="6121228" y="3633016"/>
              <a:ext cx="409631" cy="409633"/>
              <a:chOff x="11258562" y="1312735"/>
              <a:chExt cx="580512" cy="580512"/>
            </a:xfrm>
          </p:grpSpPr>
          <p:sp>
            <p:nvSpPr>
              <p:cNvPr id="43" name="Oval 42">
                <a:extLst>
                  <a:ext uri="{FF2B5EF4-FFF2-40B4-BE49-F238E27FC236}">
                    <a16:creationId xmlns:a16="http://schemas.microsoft.com/office/drawing/2014/main" id="{F98F3AC5-94A7-4C3F-212F-24913CDD49C2}"/>
                  </a:ext>
                </a:extLst>
              </p:cNvPr>
              <p:cNvSpPr>
                <a:spLocks noChangeAspect="1"/>
              </p:cNvSpPr>
              <p:nvPr/>
            </p:nvSpPr>
            <p:spPr>
              <a:xfrm>
                <a:off x="11258562" y="1312735"/>
                <a:ext cx="580512" cy="580512"/>
              </a:xfrm>
              <a:prstGeom prst="ellipse">
                <a:avLst/>
              </a:prstGeom>
              <a:solidFill>
                <a:schemeClr val="bg1"/>
              </a:solidFill>
              <a:ln>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4" name="Graphic 43">
                <a:extLst>
                  <a:ext uri="{FF2B5EF4-FFF2-40B4-BE49-F238E27FC236}">
                    <a16:creationId xmlns:a16="http://schemas.microsoft.com/office/drawing/2014/main" id="{700345AA-0783-A7CF-3865-02239A1769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386818" y="1420222"/>
                <a:ext cx="324000" cy="365539"/>
              </a:xfrm>
              <a:prstGeom prst="rect">
                <a:avLst/>
              </a:prstGeom>
            </p:spPr>
          </p:pic>
        </p:grpSp>
        <p:sp>
          <p:nvSpPr>
            <p:cNvPr id="30" name="Oval 29">
              <a:extLst>
                <a:ext uri="{FF2B5EF4-FFF2-40B4-BE49-F238E27FC236}">
                  <a16:creationId xmlns:a16="http://schemas.microsoft.com/office/drawing/2014/main" id="{BB219F38-1EF8-5807-C146-B7E3E7A83753}"/>
                </a:ext>
              </a:extLst>
            </p:cNvPr>
            <p:cNvSpPr>
              <a:spLocks noChangeAspect="1"/>
            </p:cNvSpPr>
            <p:nvPr/>
          </p:nvSpPr>
          <p:spPr>
            <a:xfrm>
              <a:off x="5478751" y="3310204"/>
              <a:ext cx="1084678" cy="1080000"/>
            </a:xfrm>
            <a:prstGeom prst="ellipse">
              <a:avLst/>
            </a:prstGeom>
            <a:solidFill>
              <a:schemeClr val="bg1"/>
            </a:solidFill>
            <a:ln w="38100">
              <a:solidFill>
                <a:srgbClr val="DFC2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nvGrpSpPr>
            <p:cNvPr id="31" name="Group 30">
              <a:extLst>
                <a:ext uri="{FF2B5EF4-FFF2-40B4-BE49-F238E27FC236}">
                  <a16:creationId xmlns:a16="http://schemas.microsoft.com/office/drawing/2014/main" id="{2D262E01-2B8A-2C0D-992C-18B219272CC7}"/>
                </a:ext>
              </a:extLst>
            </p:cNvPr>
            <p:cNvGrpSpPr>
              <a:grpSpLocks noChangeAspect="1"/>
            </p:cNvGrpSpPr>
            <p:nvPr/>
          </p:nvGrpSpPr>
          <p:grpSpPr>
            <a:xfrm>
              <a:off x="5595980" y="3351981"/>
              <a:ext cx="905932" cy="904625"/>
              <a:chOff x="509653" y="105958"/>
              <a:chExt cx="1202698" cy="1206168"/>
            </a:xfrm>
          </p:grpSpPr>
          <p:pic>
            <p:nvPicPr>
              <p:cNvPr id="38" name="Graphic 84">
                <a:extLst>
                  <a:ext uri="{FF2B5EF4-FFF2-40B4-BE49-F238E27FC236}">
                    <a16:creationId xmlns:a16="http://schemas.microsoft.com/office/drawing/2014/main" id="{0D0CD04F-877A-2DE8-3435-31DA7378A77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09653" y="586011"/>
                <a:ext cx="764364" cy="664664"/>
              </a:xfrm>
              <a:prstGeom prst="rect">
                <a:avLst/>
              </a:prstGeom>
            </p:spPr>
          </p:pic>
          <p:pic>
            <p:nvPicPr>
              <p:cNvPr id="39" name="Graphic 85">
                <a:extLst>
                  <a:ext uri="{FF2B5EF4-FFF2-40B4-BE49-F238E27FC236}">
                    <a16:creationId xmlns:a16="http://schemas.microsoft.com/office/drawing/2014/main" id="{8E4B87BD-6B4E-8894-5D72-323D60909A8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1190992" y="890516"/>
                <a:ext cx="361380" cy="421610"/>
              </a:xfrm>
              <a:prstGeom prst="rect">
                <a:avLst/>
              </a:prstGeom>
            </p:spPr>
          </p:pic>
          <p:pic>
            <p:nvPicPr>
              <p:cNvPr id="41" name="Graphic 86">
                <a:extLst>
                  <a:ext uri="{FF2B5EF4-FFF2-40B4-BE49-F238E27FC236}">
                    <a16:creationId xmlns:a16="http://schemas.microsoft.com/office/drawing/2014/main" id="{36B620E4-DEAE-3890-A490-F71E0DA013C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1453636" y="651623"/>
                <a:ext cx="258715" cy="421610"/>
              </a:xfrm>
              <a:prstGeom prst="rect">
                <a:avLst/>
              </a:prstGeom>
            </p:spPr>
          </p:pic>
          <p:pic>
            <p:nvPicPr>
              <p:cNvPr id="42" name="Graphic 87">
                <a:extLst>
                  <a:ext uri="{FF2B5EF4-FFF2-40B4-BE49-F238E27FC236}">
                    <a16:creationId xmlns:a16="http://schemas.microsoft.com/office/drawing/2014/main" id="{E634BAF1-DCBA-9FA4-CC5D-E6BEBFF6055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80642" y="105958"/>
                <a:ext cx="455166" cy="615534"/>
              </a:xfrm>
              <a:prstGeom prst="rect">
                <a:avLst/>
              </a:prstGeom>
            </p:spPr>
          </p:pic>
        </p:grpSp>
      </p:grpSp>
      <p:sp>
        <p:nvSpPr>
          <p:cNvPr id="73" name="TextBox 72">
            <a:extLst>
              <a:ext uri="{FF2B5EF4-FFF2-40B4-BE49-F238E27FC236}">
                <a16:creationId xmlns:a16="http://schemas.microsoft.com/office/drawing/2014/main" id="{692480B6-CD87-9697-6DAA-88FC7A91F365}"/>
              </a:ext>
            </a:extLst>
          </p:cNvPr>
          <p:cNvSpPr txBox="1"/>
          <p:nvPr/>
        </p:nvSpPr>
        <p:spPr>
          <a:xfrm>
            <a:off x="4602502" y="1156709"/>
            <a:ext cx="755335" cy="261610"/>
          </a:xfrm>
          <a:prstGeom prst="rect">
            <a:avLst/>
          </a:prstGeom>
          <a:noFill/>
        </p:spPr>
        <p:txBody>
          <a:bodyPr wrap="none" rtlCol="0">
            <a:spAutoFit/>
          </a:bodyPr>
          <a:lstStyle/>
          <a:p>
            <a:r>
              <a:rPr lang="en-ZA" sz="1100" i="1">
                <a:solidFill>
                  <a:schemeClr val="tx1">
                    <a:lumMod val="75000"/>
                    <a:lumOff val="25000"/>
                  </a:schemeClr>
                </a:solidFill>
                <a:latin typeface="Arial" panose="020B0604020202020204" pitchFamily="34" charset="0"/>
                <a:cs typeface="Arial" panose="020B0604020202020204" pitchFamily="34" charset="0"/>
              </a:rPr>
              <a:t>Oct 2025</a:t>
            </a:r>
          </a:p>
        </p:txBody>
      </p:sp>
      <p:sp>
        <p:nvSpPr>
          <p:cNvPr id="75" name="Rectangle 74">
            <a:extLst>
              <a:ext uri="{FF2B5EF4-FFF2-40B4-BE49-F238E27FC236}">
                <a16:creationId xmlns:a16="http://schemas.microsoft.com/office/drawing/2014/main" id="{1A141FC7-7FB2-2015-4F45-8D98D54295AE}"/>
              </a:ext>
            </a:extLst>
          </p:cNvPr>
          <p:cNvSpPr/>
          <p:nvPr/>
        </p:nvSpPr>
        <p:spPr>
          <a:xfrm>
            <a:off x="6561122" y="3098090"/>
            <a:ext cx="1296000" cy="3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b"/>
          <a:lstStyle/>
          <a:p>
            <a:pPr algn="ctr">
              <a:lnSpc>
                <a:spcPct val="90000"/>
              </a:lnSpc>
            </a:pPr>
            <a:r>
              <a:rPr lang="en-ZA">
                <a:solidFill>
                  <a:schemeClr val="bg1"/>
                </a:solidFill>
                <a:latin typeface="Arial" panose="020B0604020202020204" pitchFamily="34" charset="0"/>
                <a:cs typeface="Arial" panose="020B0604020202020204" pitchFamily="34" charset="0"/>
              </a:rPr>
              <a:t>3,633,434</a:t>
            </a:r>
          </a:p>
        </p:txBody>
      </p:sp>
      <p:sp>
        <p:nvSpPr>
          <p:cNvPr id="76" name="Rectangle 75">
            <a:extLst>
              <a:ext uri="{FF2B5EF4-FFF2-40B4-BE49-F238E27FC236}">
                <a16:creationId xmlns:a16="http://schemas.microsoft.com/office/drawing/2014/main" id="{A17608A9-318B-2F4F-1E88-AC358543C797}"/>
              </a:ext>
            </a:extLst>
          </p:cNvPr>
          <p:cNvSpPr/>
          <p:nvPr/>
        </p:nvSpPr>
        <p:spPr>
          <a:xfrm>
            <a:off x="6566034" y="5540238"/>
            <a:ext cx="1296000" cy="3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b"/>
          <a:lstStyle/>
          <a:p>
            <a:pPr algn="ctr">
              <a:lnSpc>
                <a:spcPct val="90000"/>
              </a:lnSpc>
            </a:pPr>
            <a:r>
              <a:rPr lang="en-ZA">
                <a:solidFill>
                  <a:schemeClr val="bg1"/>
                </a:solidFill>
                <a:latin typeface="Arial" panose="020B0604020202020204" pitchFamily="34" charset="0"/>
                <a:cs typeface="Arial" panose="020B0604020202020204" pitchFamily="34" charset="0"/>
              </a:rPr>
              <a:t>46,508</a:t>
            </a:r>
          </a:p>
        </p:txBody>
      </p:sp>
    </p:spTree>
    <p:extLst>
      <p:ext uri="{BB962C8B-B14F-4D97-AF65-F5344CB8AC3E}">
        <p14:creationId xmlns:p14="http://schemas.microsoft.com/office/powerpoint/2010/main" val="3110269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52399-A93D-2436-F54D-2F9B2D4B8889}"/>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CA7406B0-B230-20F3-2F59-183B2F666BF1}"/>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1060CCA9-DDA1-2059-C572-C39C92796DF1}"/>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415E39FF-5BF4-0E16-6F4A-8BD98C875BC7}"/>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90574782-7128-F437-1CAA-9A4B5A08F667}"/>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Adherence Clubs: Detailed Guidance – Before, During, After</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4AFE84D-26B1-D627-5900-70C5A5D8F04C}"/>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BA3C5CE4-7183-ABF7-8BFA-4EC60EED637B}"/>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BDF33509-CE15-2E94-A0BF-F7F73FAF0A37}"/>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1976EC00-D88A-43EC-3553-F0B1E433F1E9}"/>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3882190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Pentagon 14">
            <a:extLst>
              <a:ext uri="{FF2B5EF4-FFF2-40B4-BE49-F238E27FC236}">
                <a16:creationId xmlns:a16="http://schemas.microsoft.com/office/drawing/2014/main" id="{0B1DCC68-7F49-D8F5-9560-90C6B75ACCDD}"/>
              </a:ext>
            </a:extLst>
          </p:cNvPr>
          <p:cNvSpPr/>
          <p:nvPr/>
        </p:nvSpPr>
        <p:spPr>
          <a:xfrm>
            <a:off x="9550709"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End of the grace period</a:t>
            </a:r>
          </a:p>
        </p:txBody>
      </p:sp>
      <p:sp>
        <p:nvSpPr>
          <p:cNvPr id="2" name="Title 1">
            <a:extLst>
              <a:ext uri="{FF2B5EF4-FFF2-40B4-BE49-F238E27FC236}">
                <a16:creationId xmlns:a16="http://schemas.microsoft.com/office/drawing/2014/main" id="{8DB5E04F-8CE3-CAE8-6E40-A54EE5477F32}"/>
              </a:ext>
            </a:extLst>
          </p:cNvPr>
          <p:cNvSpPr>
            <a:spLocks noGrp="1"/>
          </p:cNvSpPr>
          <p:nvPr>
            <p:ph type="title"/>
          </p:nvPr>
        </p:nvSpPr>
        <p:spPr>
          <a:xfrm>
            <a:off x="609600" y="207963"/>
            <a:ext cx="7354186" cy="658812"/>
          </a:xfrm>
        </p:spPr>
        <p:txBody>
          <a:bodyPr anchor="ctr"/>
          <a:lstStyle/>
          <a:p>
            <a:r>
              <a:rPr lang="en-ZA"/>
              <a:t>Preparation for the Club Session</a:t>
            </a:r>
          </a:p>
        </p:txBody>
      </p:sp>
      <p:sp>
        <p:nvSpPr>
          <p:cNvPr id="3" name="Content Placeholder 2">
            <a:extLst>
              <a:ext uri="{FF2B5EF4-FFF2-40B4-BE49-F238E27FC236}">
                <a16:creationId xmlns:a16="http://schemas.microsoft.com/office/drawing/2014/main" id="{48FD4C59-760A-DFEC-DEC3-BACF3DA21F32}"/>
              </a:ext>
            </a:extLst>
          </p:cNvPr>
          <p:cNvSpPr>
            <a:spLocks noGrp="1"/>
          </p:cNvSpPr>
          <p:nvPr>
            <p:ph idx="1"/>
          </p:nvPr>
        </p:nvSpPr>
        <p:spPr>
          <a:xfrm>
            <a:off x="1658958" y="1924492"/>
            <a:ext cx="10115946" cy="4201673"/>
          </a:xfrm>
        </p:spPr>
        <p:txBody>
          <a:bodyPr/>
          <a:lstStyle/>
          <a:p>
            <a:pPr marL="0" indent="0">
              <a:buNone/>
            </a:pPr>
            <a:r>
              <a:rPr lang="en-ZA" sz="1600" dirty="0"/>
              <a:t>Preparation can begin earlier but must be finalised the day before the club:</a:t>
            </a:r>
          </a:p>
          <a:p>
            <a:pPr marL="450900" lvl="1" indent="-342900">
              <a:spcBef>
                <a:spcPts val="1200"/>
              </a:spcBef>
              <a:buFont typeface="+mj-lt"/>
              <a:buAutoNum type="arabicPeriod"/>
            </a:pPr>
            <a:r>
              <a:rPr lang="en-ZA" sz="1600" dirty="0"/>
              <a:t>Prepare the club register – Date of club visit. Visit type.</a:t>
            </a:r>
          </a:p>
          <a:p>
            <a:pPr marL="450900" lvl="1" indent="-342900">
              <a:spcBef>
                <a:spcPts val="1200"/>
              </a:spcBef>
              <a:buFont typeface="+mj-lt"/>
              <a:buAutoNum type="arabicPeriod"/>
            </a:pPr>
            <a:r>
              <a:rPr lang="en-ZA" sz="1600" dirty="0"/>
              <a:t>Type of visit </a:t>
            </a:r>
          </a:p>
          <a:p>
            <a:pPr marL="720000" lvl="2" indent="-216000">
              <a:spcBef>
                <a:spcPts val="200"/>
              </a:spcBef>
            </a:pPr>
            <a:r>
              <a:rPr lang="en-GB" dirty="0"/>
              <a:t>Follow preparation guidelines for blood draws or clinical visits.</a:t>
            </a:r>
          </a:p>
          <a:p>
            <a:pPr marL="720000" lvl="2" indent="-216000">
              <a:spcBef>
                <a:spcPts val="200"/>
              </a:spcBef>
            </a:pPr>
            <a:r>
              <a:rPr lang="en-GB" dirty="0"/>
              <a:t>If the previous clinical visit lacks a weight tick in the register, pull the patient's folder.</a:t>
            </a:r>
          </a:p>
          <a:p>
            <a:pPr marL="720000" lvl="2" indent="-216000">
              <a:spcBef>
                <a:spcPts val="200"/>
              </a:spcBef>
            </a:pPr>
            <a:r>
              <a:rPr lang="en-GB" sz="1600" dirty="0"/>
              <a:t>If a clinical visit </a:t>
            </a:r>
            <a:r>
              <a:rPr lang="en-GB" sz="1600"/>
              <a:t>was missed, </a:t>
            </a:r>
            <a:r>
              <a:rPr lang="en-GB" sz="1600" dirty="0"/>
              <a:t>mark register “to be seen by clinician before PMP”.</a:t>
            </a:r>
          </a:p>
          <a:p>
            <a:pPr marL="360000" lvl="1" indent="-252000">
              <a:spcBef>
                <a:spcPts val="1200"/>
              </a:spcBef>
              <a:buFont typeface="+mj-lt"/>
              <a:buAutoNum type="arabicPeriod"/>
            </a:pPr>
            <a:r>
              <a:rPr lang="en-ZA" sz="1600" dirty="0"/>
              <a:t> Recruited patients</a:t>
            </a:r>
          </a:p>
          <a:p>
            <a:pPr marL="720000" lvl="2" indent="-216000">
              <a:spcBef>
                <a:spcPts val="200"/>
              </a:spcBef>
            </a:pPr>
            <a:r>
              <a:rPr lang="en-ZA" dirty="0"/>
              <a:t>Draw folders for recruited patients</a:t>
            </a:r>
          </a:p>
          <a:p>
            <a:pPr marL="720000" lvl="2" indent="-216000">
              <a:spcBef>
                <a:spcPts val="200"/>
              </a:spcBef>
            </a:pPr>
            <a:r>
              <a:rPr lang="en-ZA" dirty="0"/>
              <a:t>Capture prescription</a:t>
            </a:r>
          </a:p>
          <a:p>
            <a:pPr marL="360000" lvl="1" indent="-252000">
              <a:spcBef>
                <a:spcPts val="1200"/>
              </a:spcBef>
              <a:buFont typeface="+mj-lt"/>
              <a:buAutoNum type="arabicPeriod"/>
            </a:pPr>
            <a:r>
              <a:rPr lang="en-ZA" sz="1600" dirty="0"/>
              <a:t>Patient Medication Parcels (PMPs)</a:t>
            </a:r>
          </a:p>
          <a:p>
            <a:pPr marL="720000" lvl="2" indent="-216000">
              <a:spcBef>
                <a:spcPts val="200"/>
              </a:spcBef>
            </a:pPr>
            <a:r>
              <a:rPr lang="en-ZA" dirty="0"/>
              <a:t>Pharmacy to check PMPs for completeness</a:t>
            </a:r>
          </a:p>
          <a:p>
            <a:pPr marL="720000" lvl="2" indent="-216000">
              <a:spcBef>
                <a:spcPts val="200"/>
              </a:spcBef>
            </a:pPr>
            <a:r>
              <a:rPr lang="en-ZA" dirty="0"/>
              <a:t>Add missing medications from facility pharmacy</a:t>
            </a:r>
          </a:p>
          <a:p>
            <a:endParaRPr lang="en-ZA" sz="1600" dirty="0"/>
          </a:p>
          <a:p>
            <a:endParaRPr lang="en-ZA" sz="1600" dirty="0"/>
          </a:p>
        </p:txBody>
      </p:sp>
      <p:sp>
        <p:nvSpPr>
          <p:cNvPr id="4" name="Slide Number Placeholder 3">
            <a:extLst>
              <a:ext uri="{FF2B5EF4-FFF2-40B4-BE49-F238E27FC236}">
                <a16:creationId xmlns:a16="http://schemas.microsoft.com/office/drawing/2014/main" id="{A9B1DB36-6F5C-21BA-4912-20962236688F}"/>
              </a:ext>
            </a:extLst>
          </p:cNvPr>
          <p:cNvSpPr>
            <a:spLocks noGrp="1"/>
          </p:cNvSpPr>
          <p:nvPr>
            <p:ph type="sldNum" sz="quarter" idx="12"/>
          </p:nvPr>
        </p:nvSpPr>
        <p:spPr/>
        <p:txBody>
          <a:bodyPr/>
          <a:lstStyle/>
          <a:p>
            <a:fld id="{C7CC47C4-3C86-4469-BEE5-35560A3665EF}" type="slidenum">
              <a:rPr lang="en-ZA" altLang="en-US" smtClean="0"/>
              <a:pPr/>
              <a:t>61</a:t>
            </a:fld>
            <a:endParaRPr lang="en-ZA" altLang="en-US"/>
          </a:p>
        </p:txBody>
      </p:sp>
      <p:sp>
        <p:nvSpPr>
          <p:cNvPr id="10" name="Arrow: Pentagon 9">
            <a:extLst>
              <a:ext uri="{FF2B5EF4-FFF2-40B4-BE49-F238E27FC236}">
                <a16:creationId xmlns:a16="http://schemas.microsoft.com/office/drawing/2014/main" id="{E19BA8BA-5740-2AE6-FE7C-69868E0EB641}"/>
              </a:ext>
            </a:extLst>
          </p:cNvPr>
          <p:cNvSpPr/>
          <p:nvPr/>
        </p:nvSpPr>
        <p:spPr>
          <a:xfrm>
            <a:off x="7554855"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During the grace period</a:t>
            </a:r>
          </a:p>
        </p:txBody>
      </p:sp>
      <p:sp>
        <p:nvSpPr>
          <p:cNvPr id="11" name="Arrow: Pentagon 10">
            <a:extLst>
              <a:ext uri="{FF2B5EF4-FFF2-40B4-BE49-F238E27FC236}">
                <a16:creationId xmlns:a16="http://schemas.microsoft.com/office/drawing/2014/main" id="{64632558-ECD2-4E9F-7497-C992714216F0}"/>
              </a:ext>
            </a:extLst>
          </p:cNvPr>
          <p:cNvSpPr/>
          <p:nvPr/>
        </p:nvSpPr>
        <p:spPr>
          <a:xfrm>
            <a:off x="5525388"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After the club visit</a:t>
            </a:r>
          </a:p>
        </p:txBody>
      </p:sp>
      <p:sp>
        <p:nvSpPr>
          <p:cNvPr id="12" name="Arrow: Pentagon 11">
            <a:extLst>
              <a:ext uri="{FF2B5EF4-FFF2-40B4-BE49-F238E27FC236}">
                <a16:creationId xmlns:a16="http://schemas.microsoft.com/office/drawing/2014/main" id="{5C57F5FE-5BD5-2783-E217-3BFEAF51739E}"/>
              </a:ext>
            </a:extLst>
          </p:cNvPr>
          <p:cNvSpPr/>
          <p:nvPr/>
        </p:nvSpPr>
        <p:spPr>
          <a:xfrm>
            <a:off x="3495921" y="1222744"/>
            <a:ext cx="2361581" cy="542261"/>
          </a:xfrm>
          <a:prstGeom prst="homePlate">
            <a:avLst/>
          </a:prstGeom>
          <a:solidFill>
            <a:srgbClr val="B99329"/>
          </a:solidFill>
          <a:ln>
            <a:noFill/>
          </a:ln>
          <a:effectLst>
            <a:outerShdw blurRad="50800" dist="38100" dir="2700000" algn="tl" rotWithShape="0">
              <a:schemeClr val="bg1">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At the club visit</a:t>
            </a:r>
          </a:p>
        </p:txBody>
      </p:sp>
      <p:sp>
        <p:nvSpPr>
          <p:cNvPr id="13" name="Arrow: Pentagon 12">
            <a:extLst>
              <a:ext uri="{FF2B5EF4-FFF2-40B4-BE49-F238E27FC236}">
                <a16:creationId xmlns:a16="http://schemas.microsoft.com/office/drawing/2014/main" id="{92004646-80EC-908A-FA54-F2210A2F91D5}"/>
              </a:ext>
            </a:extLst>
          </p:cNvPr>
          <p:cNvSpPr/>
          <p:nvPr/>
        </p:nvSpPr>
        <p:spPr>
          <a:xfrm>
            <a:off x="1148316" y="1222742"/>
            <a:ext cx="2679719" cy="542261"/>
          </a:xfrm>
          <a:prstGeom prst="homePlate">
            <a:avLst/>
          </a:prstGeom>
          <a:solidFill>
            <a:srgbClr val="005D28"/>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rIns="180000" rtlCol="0" anchor="ctr"/>
          <a:lstStyle/>
          <a:p>
            <a:r>
              <a:rPr lang="en-ZA" b="1">
                <a:latin typeface="Arial" panose="020B0604020202020204" pitchFamily="34" charset="0"/>
                <a:cs typeface="Arial" panose="020B0604020202020204" pitchFamily="34" charset="0"/>
              </a:rPr>
              <a:t>Preparation for the club</a:t>
            </a:r>
          </a:p>
        </p:txBody>
      </p:sp>
      <p:sp>
        <p:nvSpPr>
          <p:cNvPr id="19" name="Content Placeholder 2">
            <a:extLst>
              <a:ext uri="{FF2B5EF4-FFF2-40B4-BE49-F238E27FC236}">
                <a16:creationId xmlns:a16="http://schemas.microsoft.com/office/drawing/2014/main" id="{1328AEAF-AAB7-3BC5-3779-9685AFB1890A}"/>
              </a:ext>
            </a:extLst>
          </p:cNvPr>
          <p:cNvSpPr txBox="1">
            <a:spLocks/>
          </p:cNvSpPr>
          <p:nvPr/>
        </p:nvSpPr>
        <p:spPr>
          <a:xfrm>
            <a:off x="3415051" y="6442078"/>
            <a:ext cx="6218751" cy="316439"/>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sz="1600">
                <a:solidFill>
                  <a:srgbClr val="C00000"/>
                </a:solidFill>
              </a:rPr>
              <a:t>Patient files are only drawn for clinical and scripting visits.</a:t>
            </a:r>
          </a:p>
        </p:txBody>
      </p:sp>
      <p:grpSp>
        <p:nvGrpSpPr>
          <p:cNvPr id="5" name="Group 4">
            <a:extLst>
              <a:ext uri="{FF2B5EF4-FFF2-40B4-BE49-F238E27FC236}">
                <a16:creationId xmlns:a16="http://schemas.microsoft.com/office/drawing/2014/main" id="{852DED25-0F6B-9ECC-91FE-176F5FFB75DD}"/>
              </a:ext>
            </a:extLst>
          </p:cNvPr>
          <p:cNvGrpSpPr/>
          <p:nvPr/>
        </p:nvGrpSpPr>
        <p:grpSpPr>
          <a:xfrm>
            <a:off x="163277" y="934257"/>
            <a:ext cx="1152000" cy="1152000"/>
            <a:chOff x="11446" y="7399130"/>
            <a:chExt cx="1152000" cy="1152000"/>
          </a:xfrm>
          <a:solidFill>
            <a:srgbClr val="B99329"/>
          </a:solidFill>
        </p:grpSpPr>
        <p:sp>
          <p:nvSpPr>
            <p:cNvPr id="6" name="Oval 5">
              <a:extLst>
                <a:ext uri="{FF2B5EF4-FFF2-40B4-BE49-F238E27FC236}">
                  <a16:creationId xmlns:a16="http://schemas.microsoft.com/office/drawing/2014/main" id="{FF3EE368-8450-8EF7-9518-E7E1DEE44AFD}"/>
                </a:ext>
              </a:extLst>
            </p:cNvPr>
            <p:cNvSpPr>
              <a:spLocks noChangeAspect="1"/>
            </p:cNvSpPr>
            <p:nvPr/>
          </p:nvSpPr>
          <p:spPr>
            <a:xfrm>
              <a:off x="11446" y="7399130"/>
              <a:ext cx="1152000" cy="1152000"/>
            </a:xfrm>
            <a:prstGeom prst="ellipse">
              <a:avLst/>
            </a:prstGeom>
            <a:grpFill/>
            <a:ln w="381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379296-A523-1B70-6BEA-CDE76EEB268A}"/>
                </a:ext>
              </a:extLst>
            </p:cNvPr>
            <p:cNvSpPr>
              <a:spLocks noChangeAspect="1"/>
            </p:cNvSpPr>
            <p:nvPr/>
          </p:nvSpPr>
          <p:spPr>
            <a:xfrm>
              <a:off x="47446" y="7700723"/>
              <a:ext cx="1080000" cy="548815"/>
            </a:xfrm>
            <a:prstGeom prst="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latin typeface="Arial" panose="020B0604020202020204" pitchFamily="34" charset="0"/>
                  <a:cs typeface="Arial" panose="020B0604020202020204" pitchFamily="34" charset="0"/>
                </a:rPr>
                <a:t>Standard Visits</a:t>
              </a:r>
            </a:p>
          </p:txBody>
        </p:sp>
      </p:grpSp>
      <p:grpSp>
        <p:nvGrpSpPr>
          <p:cNvPr id="16" name="Group 15">
            <a:extLst>
              <a:ext uri="{FF2B5EF4-FFF2-40B4-BE49-F238E27FC236}">
                <a16:creationId xmlns:a16="http://schemas.microsoft.com/office/drawing/2014/main" id="{4584BAA1-AAA6-2E8F-7913-8251E7E7E251}"/>
              </a:ext>
            </a:extLst>
          </p:cNvPr>
          <p:cNvGrpSpPr>
            <a:grpSpLocks noChangeAspect="1"/>
          </p:cNvGrpSpPr>
          <p:nvPr/>
        </p:nvGrpSpPr>
        <p:grpSpPr>
          <a:xfrm>
            <a:off x="249600" y="2498559"/>
            <a:ext cx="720000" cy="720000"/>
            <a:chOff x="6481003" y="1145843"/>
            <a:chExt cx="720000" cy="720000"/>
          </a:xfrm>
        </p:grpSpPr>
        <p:sp>
          <p:nvSpPr>
            <p:cNvPr id="20" name="Oval 19">
              <a:extLst>
                <a:ext uri="{FF2B5EF4-FFF2-40B4-BE49-F238E27FC236}">
                  <a16:creationId xmlns:a16="http://schemas.microsoft.com/office/drawing/2014/main" id="{AEB70655-92FB-9F00-803D-30E95D370AB0}"/>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Graphic 20">
              <a:extLst>
                <a:ext uri="{FF2B5EF4-FFF2-40B4-BE49-F238E27FC236}">
                  <a16:creationId xmlns:a16="http://schemas.microsoft.com/office/drawing/2014/main" id="{13917D34-7D5A-9C53-2FA7-A625D5B25EF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96390" y="1228474"/>
              <a:ext cx="509260" cy="495680"/>
            </a:xfrm>
            <a:prstGeom prst="rect">
              <a:avLst/>
            </a:prstGeom>
          </p:spPr>
        </p:pic>
      </p:grpSp>
      <p:grpSp>
        <p:nvGrpSpPr>
          <p:cNvPr id="22" name="Group 21">
            <a:extLst>
              <a:ext uri="{FF2B5EF4-FFF2-40B4-BE49-F238E27FC236}">
                <a16:creationId xmlns:a16="http://schemas.microsoft.com/office/drawing/2014/main" id="{388EFA10-154A-B5F2-44A1-69B240E3D106}"/>
              </a:ext>
            </a:extLst>
          </p:cNvPr>
          <p:cNvGrpSpPr>
            <a:grpSpLocks noChangeAspect="1"/>
          </p:cNvGrpSpPr>
          <p:nvPr/>
        </p:nvGrpSpPr>
        <p:grpSpPr>
          <a:xfrm>
            <a:off x="249600" y="4827251"/>
            <a:ext cx="720000" cy="720000"/>
            <a:chOff x="5794962" y="4614159"/>
            <a:chExt cx="720000" cy="720000"/>
          </a:xfrm>
        </p:grpSpPr>
        <p:sp>
          <p:nvSpPr>
            <p:cNvPr id="23" name="Oval 22">
              <a:extLst>
                <a:ext uri="{FF2B5EF4-FFF2-40B4-BE49-F238E27FC236}">
                  <a16:creationId xmlns:a16="http://schemas.microsoft.com/office/drawing/2014/main" id="{34FAF602-86E7-CFB3-B622-45A3B0A67A2E}"/>
                </a:ext>
              </a:extLst>
            </p:cNvPr>
            <p:cNvSpPr>
              <a:spLocks noChangeAspect="1"/>
            </p:cNvSpPr>
            <p:nvPr/>
          </p:nvSpPr>
          <p:spPr>
            <a:xfrm>
              <a:off x="5794962" y="4614159"/>
              <a:ext cx="720000" cy="720000"/>
            </a:xfrm>
            <a:prstGeom prst="ellipse">
              <a:avLst/>
            </a:prstGeom>
            <a:solidFill>
              <a:schemeClr val="bg1"/>
            </a:solidFill>
            <a:ln w="38100">
              <a:solidFill>
                <a:srgbClr val="EC42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24" name="Graphic 23">
              <a:extLst>
                <a:ext uri="{FF2B5EF4-FFF2-40B4-BE49-F238E27FC236}">
                  <a16:creationId xmlns:a16="http://schemas.microsoft.com/office/drawing/2014/main" id="{A04F80F1-5E24-7DE3-F9A1-A0FE21E4FD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2080" y="4682661"/>
              <a:ext cx="447675" cy="561975"/>
            </a:xfrm>
            <a:prstGeom prst="rect">
              <a:avLst/>
            </a:prstGeom>
          </p:spPr>
        </p:pic>
      </p:grpSp>
      <p:grpSp>
        <p:nvGrpSpPr>
          <p:cNvPr id="48" name="Group 47">
            <a:extLst>
              <a:ext uri="{FF2B5EF4-FFF2-40B4-BE49-F238E27FC236}">
                <a16:creationId xmlns:a16="http://schemas.microsoft.com/office/drawing/2014/main" id="{8A95A108-266C-33AF-0B87-6F00F5CED361}"/>
              </a:ext>
            </a:extLst>
          </p:cNvPr>
          <p:cNvGrpSpPr/>
          <p:nvPr/>
        </p:nvGrpSpPr>
        <p:grpSpPr>
          <a:xfrm>
            <a:off x="249600" y="4027373"/>
            <a:ext cx="720000" cy="720000"/>
            <a:chOff x="8971001" y="4614159"/>
            <a:chExt cx="720000" cy="720000"/>
          </a:xfrm>
        </p:grpSpPr>
        <p:sp>
          <p:nvSpPr>
            <p:cNvPr id="49" name="Oval 48">
              <a:extLst>
                <a:ext uri="{FF2B5EF4-FFF2-40B4-BE49-F238E27FC236}">
                  <a16:creationId xmlns:a16="http://schemas.microsoft.com/office/drawing/2014/main" id="{8F750408-21DE-D9B8-D802-8C9299F33FC8}"/>
                </a:ext>
              </a:extLst>
            </p:cNvPr>
            <p:cNvSpPr>
              <a:spLocks noChangeAspect="1"/>
            </p:cNvSpPr>
            <p:nvPr/>
          </p:nvSpPr>
          <p:spPr>
            <a:xfrm>
              <a:off x="8971001" y="4614159"/>
              <a:ext cx="720000" cy="720000"/>
            </a:xfrm>
            <a:prstGeom prst="ellipse">
              <a:avLst/>
            </a:prstGeom>
            <a:solidFill>
              <a:schemeClr val="bg1"/>
            </a:solidFill>
            <a:ln w="38100">
              <a:solidFill>
                <a:srgbClr val="C09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grpSp>
          <p:nvGrpSpPr>
            <p:cNvPr id="50" name="Group 49">
              <a:extLst>
                <a:ext uri="{FF2B5EF4-FFF2-40B4-BE49-F238E27FC236}">
                  <a16:creationId xmlns:a16="http://schemas.microsoft.com/office/drawing/2014/main" id="{FDC2B967-B89B-0791-D663-839EA1722502}"/>
                </a:ext>
              </a:extLst>
            </p:cNvPr>
            <p:cNvGrpSpPr/>
            <p:nvPr/>
          </p:nvGrpSpPr>
          <p:grpSpPr>
            <a:xfrm>
              <a:off x="9138680" y="4705018"/>
              <a:ext cx="387262" cy="501748"/>
              <a:chOff x="9138680" y="4705018"/>
              <a:chExt cx="387262" cy="501748"/>
            </a:xfrm>
          </p:grpSpPr>
          <p:sp>
            <p:nvSpPr>
              <p:cNvPr id="51" name="Freeform: Shape 50">
                <a:extLst>
                  <a:ext uri="{FF2B5EF4-FFF2-40B4-BE49-F238E27FC236}">
                    <a16:creationId xmlns:a16="http://schemas.microsoft.com/office/drawing/2014/main" id="{4548E06B-BAE3-853D-5C13-08295E98FB49}"/>
                  </a:ext>
                </a:extLst>
              </p:cNvPr>
              <p:cNvSpPr/>
              <p:nvPr/>
            </p:nvSpPr>
            <p:spPr>
              <a:xfrm>
                <a:off x="9322416" y="5071919"/>
                <a:ext cx="19733" cy="19733"/>
              </a:xfrm>
              <a:custGeom>
                <a:avLst/>
                <a:gdLst>
                  <a:gd name="connsiteX0" fmla="*/ 19734 w 19733"/>
                  <a:gd name="connsiteY0" fmla="*/ 9867 h 19733"/>
                  <a:gd name="connsiteX1" fmla="*/ 9867 w 19733"/>
                  <a:gd name="connsiteY1" fmla="*/ 19734 h 19733"/>
                  <a:gd name="connsiteX2" fmla="*/ 0 w 19733"/>
                  <a:gd name="connsiteY2" fmla="*/ 9867 h 19733"/>
                  <a:gd name="connsiteX3" fmla="*/ 9867 w 19733"/>
                  <a:gd name="connsiteY3" fmla="*/ 0 h 19733"/>
                  <a:gd name="connsiteX4" fmla="*/ 19734 w 19733"/>
                  <a:gd name="connsiteY4" fmla="*/ 9867 h 1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19733">
                    <a:moveTo>
                      <a:pt x="19734" y="9867"/>
                    </a:moveTo>
                    <a:cubicBezTo>
                      <a:pt x="19734" y="15316"/>
                      <a:pt x="15316" y="19734"/>
                      <a:pt x="9867" y="19734"/>
                    </a:cubicBezTo>
                    <a:cubicBezTo>
                      <a:pt x="4418" y="19734"/>
                      <a:pt x="0" y="15316"/>
                      <a:pt x="0" y="9867"/>
                    </a:cubicBezTo>
                    <a:cubicBezTo>
                      <a:pt x="0" y="4418"/>
                      <a:pt x="4418" y="0"/>
                      <a:pt x="9867" y="0"/>
                    </a:cubicBezTo>
                    <a:cubicBezTo>
                      <a:pt x="15316" y="0"/>
                      <a:pt x="19734" y="4418"/>
                      <a:pt x="19734" y="9867"/>
                    </a:cubicBezTo>
                    <a:close/>
                  </a:path>
                </a:pathLst>
              </a:custGeom>
              <a:solidFill>
                <a:srgbClr val="005D28"/>
              </a:solidFill>
              <a:ln w="5522" cap="flat">
                <a:noFill/>
                <a:prstDash val="solid"/>
                <a:miter/>
              </a:ln>
            </p:spPr>
            <p:txBody>
              <a:bodyPr rtlCol="0" anchor="ctr"/>
              <a:lstStyle/>
              <a:p>
                <a:endParaRPr lang="en-ZA"/>
              </a:p>
            </p:txBody>
          </p:sp>
          <p:grpSp>
            <p:nvGrpSpPr>
              <p:cNvPr id="52" name="Group 51">
                <a:extLst>
                  <a:ext uri="{FF2B5EF4-FFF2-40B4-BE49-F238E27FC236}">
                    <a16:creationId xmlns:a16="http://schemas.microsoft.com/office/drawing/2014/main" id="{CF90C000-CFD9-1583-AAAE-847AFBFBD633}"/>
                  </a:ext>
                </a:extLst>
              </p:cNvPr>
              <p:cNvGrpSpPr/>
              <p:nvPr/>
            </p:nvGrpSpPr>
            <p:grpSpPr>
              <a:xfrm>
                <a:off x="9138680" y="4705018"/>
                <a:ext cx="387262" cy="501748"/>
                <a:chOff x="9138680" y="4705018"/>
                <a:chExt cx="387262" cy="501748"/>
              </a:xfrm>
            </p:grpSpPr>
            <p:sp>
              <p:nvSpPr>
                <p:cNvPr id="54" name="Freeform: Shape 53">
                  <a:extLst>
                    <a:ext uri="{FF2B5EF4-FFF2-40B4-BE49-F238E27FC236}">
                      <a16:creationId xmlns:a16="http://schemas.microsoft.com/office/drawing/2014/main" id="{F88B76C7-8117-9245-3172-DC45F13E54B4}"/>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55" name="Freeform: Shape 54">
                  <a:extLst>
                    <a:ext uri="{FF2B5EF4-FFF2-40B4-BE49-F238E27FC236}">
                      <a16:creationId xmlns:a16="http://schemas.microsoft.com/office/drawing/2014/main" id="{AFF25B70-7739-8516-C25D-1C0D4D7412EF}"/>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56" name="Freeform: Shape 55">
                  <a:extLst>
                    <a:ext uri="{FF2B5EF4-FFF2-40B4-BE49-F238E27FC236}">
                      <a16:creationId xmlns:a16="http://schemas.microsoft.com/office/drawing/2014/main" id="{0ECB551C-3667-FD6B-AE7C-7F53D8D2E238}"/>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57" name="Freeform: Shape 56">
                  <a:extLst>
                    <a:ext uri="{FF2B5EF4-FFF2-40B4-BE49-F238E27FC236}">
                      <a16:creationId xmlns:a16="http://schemas.microsoft.com/office/drawing/2014/main" id="{059872CA-3405-778F-38C9-0E1E8580ACED}"/>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58" name="Freeform: Shape 57">
                  <a:extLst>
                    <a:ext uri="{FF2B5EF4-FFF2-40B4-BE49-F238E27FC236}">
                      <a16:creationId xmlns:a16="http://schemas.microsoft.com/office/drawing/2014/main" id="{2CD259B4-F4B6-5622-2166-26778D8AA3DB}"/>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53" name="Oval 52">
                <a:extLst>
                  <a:ext uri="{FF2B5EF4-FFF2-40B4-BE49-F238E27FC236}">
                    <a16:creationId xmlns:a16="http://schemas.microsoft.com/office/drawing/2014/main" id="{9329ACD9-F57F-BC61-DCE4-54CC22B03B26}"/>
                  </a:ext>
                </a:extLst>
              </p:cNvPr>
              <p:cNvSpPr/>
              <p:nvPr/>
            </p:nvSpPr>
            <p:spPr>
              <a:xfrm>
                <a:off x="9288149" y="5015390"/>
                <a:ext cx="72000" cy="7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spTree>
    <p:extLst>
      <p:ext uri="{BB962C8B-B14F-4D97-AF65-F5344CB8AC3E}">
        <p14:creationId xmlns:p14="http://schemas.microsoft.com/office/powerpoint/2010/main" val="2059710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1A1D2-5D7D-4B42-93FE-764894E2CB59}"/>
            </a:ext>
          </a:extLst>
        </p:cNvPr>
        <p:cNvGrpSpPr/>
        <p:nvPr/>
      </p:nvGrpSpPr>
      <p:grpSpPr>
        <a:xfrm>
          <a:off x="0" y="0"/>
          <a:ext cx="0" cy="0"/>
          <a:chOff x="0" y="0"/>
          <a:chExt cx="0" cy="0"/>
        </a:xfrm>
      </p:grpSpPr>
      <p:sp>
        <p:nvSpPr>
          <p:cNvPr id="6" name="Arrow: Pentagon 5">
            <a:extLst>
              <a:ext uri="{FF2B5EF4-FFF2-40B4-BE49-F238E27FC236}">
                <a16:creationId xmlns:a16="http://schemas.microsoft.com/office/drawing/2014/main" id="{CEC11B1F-A429-331F-9F13-DA387D1CEB4D}"/>
              </a:ext>
            </a:extLst>
          </p:cNvPr>
          <p:cNvSpPr/>
          <p:nvPr/>
        </p:nvSpPr>
        <p:spPr>
          <a:xfrm>
            <a:off x="9550709"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End of the grace period</a:t>
            </a:r>
          </a:p>
        </p:txBody>
      </p:sp>
      <p:sp>
        <p:nvSpPr>
          <p:cNvPr id="2" name="Title 1">
            <a:extLst>
              <a:ext uri="{FF2B5EF4-FFF2-40B4-BE49-F238E27FC236}">
                <a16:creationId xmlns:a16="http://schemas.microsoft.com/office/drawing/2014/main" id="{A0BBCD81-E6D8-B1DA-B0E0-DA9AAB03F3C8}"/>
              </a:ext>
            </a:extLst>
          </p:cNvPr>
          <p:cNvSpPr>
            <a:spLocks noGrp="1"/>
          </p:cNvSpPr>
          <p:nvPr>
            <p:ph type="title"/>
          </p:nvPr>
        </p:nvSpPr>
        <p:spPr>
          <a:xfrm>
            <a:off x="609600" y="207963"/>
            <a:ext cx="7354186" cy="658812"/>
          </a:xfrm>
        </p:spPr>
        <p:txBody>
          <a:bodyPr anchor="ctr"/>
          <a:lstStyle/>
          <a:p>
            <a:r>
              <a:rPr lang="en-ZA"/>
              <a:t>At the Club Session</a:t>
            </a:r>
          </a:p>
        </p:txBody>
      </p:sp>
      <p:sp>
        <p:nvSpPr>
          <p:cNvPr id="3" name="Content Placeholder 2">
            <a:extLst>
              <a:ext uri="{FF2B5EF4-FFF2-40B4-BE49-F238E27FC236}">
                <a16:creationId xmlns:a16="http://schemas.microsoft.com/office/drawing/2014/main" id="{B08F88C8-61FF-018D-2913-AFE6FD1CE765}"/>
              </a:ext>
            </a:extLst>
          </p:cNvPr>
          <p:cNvSpPr>
            <a:spLocks noGrp="1"/>
          </p:cNvSpPr>
          <p:nvPr>
            <p:ph idx="1"/>
          </p:nvPr>
        </p:nvSpPr>
        <p:spPr>
          <a:xfrm>
            <a:off x="1658958" y="1924492"/>
            <a:ext cx="10115946" cy="4201673"/>
          </a:xfrm>
        </p:spPr>
        <p:txBody>
          <a:bodyPr/>
          <a:lstStyle/>
          <a:p>
            <a:pPr marL="0" indent="0">
              <a:buNone/>
            </a:pPr>
            <a:r>
              <a:rPr lang="en-ZA" sz="1600" b="1" dirty="0">
                <a:solidFill>
                  <a:srgbClr val="005D28"/>
                </a:solidFill>
              </a:rPr>
              <a:t>Ensure the PMP pick-ups can begin on time.</a:t>
            </a:r>
          </a:p>
          <a:p>
            <a:pPr marL="0" indent="0">
              <a:buNone/>
            </a:pPr>
            <a:r>
              <a:rPr lang="en-ZA" sz="1600" dirty="0"/>
              <a:t>For each individual patient</a:t>
            </a:r>
          </a:p>
          <a:p>
            <a:pPr marL="450900" lvl="1" indent="-342900">
              <a:spcBef>
                <a:spcPts val="1200"/>
              </a:spcBef>
              <a:buFont typeface="+mj-lt"/>
              <a:buAutoNum type="arabicPeriod"/>
            </a:pPr>
            <a:r>
              <a:rPr lang="en-GB" sz="1600" dirty="0"/>
              <a:t>Review and action any highlighted patient items</a:t>
            </a:r>
          </a:p>
          <a:p>
            <a:pPr marL="450900" lvl="1" indent="-342900">
              <a:spcBef>
                <a:spcPts val="1200"/>
              </a:spcBef>
              <a:buFont typeface="+mj-lt"/>
              <a:buAutoNum type="arabicPeriod"/>
            </a:pPr>
            <a:r>
              <a:rPr lang="en-GB" sz="1600" dirty="0"/>
              <a:t>For a new patient, label the next open register line (or fill manually), add the club ID, and record their contact details and "NEW" by the first visit.</a:t>
            </a:r>
            <a:r>
              <a:rPr lang="en-ZA" sz="1600" dirty="0"/>
              <a:t>.</a:t>
            </a:r>
          </a:p>
          <a:p>
            <a:pPr marL="450900" lvl="1" indent="-342900">
              <a:spcBef>
                <a:spcPts val="1200"/>
              </a:spcBef>
              <a:buFont typeface="+mj-lt"/>
              <a:buAutoNum type="arabicPeriod"/>
            </a:pPr>
            <a:r>
              <a:rPr lang="en-ZA" sz="1600" dirty="0"/>
              <a:t>Record the club ID number after the club number on the appointment card </a:t>
            </a:r>
          </a:p>
          <a:p>
            <a:pPr marL="450900" lvl="1" indent="-342900">
              <a:spcBef>
                <a:spcPts val="1200"/>
              </a:spcBef>
              <a:buFont typeface="+mj-lt"/>
              <a:buAutoNum type="arabicPeriod"/>
            </a:pPr>
            <a:r>
              <a:rPr lang="en-ZA" sz="1600" dirty="0"/>
              <a:t>Record weight or “B” for buddy in the weight block. </a:t>
            </a:r>
          </a:p>
          <a:p>
            <a:pPr marL="450900" lvl="1" indent="-342900">
              <a:spcBef>
                <a:spcPts val="1200"/>
              </a:spcBef>
              <a:buFont typeface="+mj-lt"/>
              <a:buAutoNum type="arabicPeriod"/>
            </a:pPr>
            <a:r>
              <a:rPr lang="en-GB" sz="1600" dirty="0"/>
              <a:t>Screen for TB/other issues, register findings, refer to the nurse if needed, record RTC (refer to clinician)</a:t>
            </a:r>
            <a:r>
              <a:rPr lang="en-ZA" sz="1600" dirty="0"/>
              <a:t>.</a:t>
            </a:r>
            <a:br>
              <a:rPr lang="en-ZA" sz="1600" dirty="0"/>
            </a:br>
            <a:r>
              <a:rPr lang="en-GB" sz="1600" i="1" dirty="0">
                <a:solidFill>
                  <a:schemeClr val="tx1">
                    <a:lumMod val="75000"/>
                    <a:lumOff val="25000"/>
                  </a:schemeClr>
                </a:solidFill>
              </a:rPr>
              <a:t>(TB symptoms: cough, fever, night sweat, and unintended weight loss)</a:t>
            </a:r>
            <a:endParaRPr lang="en-ZA" sz="1600" i="1" dirty="0">
              <a:solidFill>
                <a:schemeClr val="tx1">
                  <a:lumMod val="75000"/>
                  <a:lumOff val="25000"/>
                </a:schemeClr>
              </a:solidFill>
            </a:endParaRPr>
          </a:p>
          <a:p>
            <a:pPr marL="450900" lvl="1" indent="-342900">
              <a:spcBef>
                <a:spcPts val="1200"/>
              </a:spcBef>
              <a:buFont typeface="+mj-lt"/>
              <a:buAutoNum type="arabicPeriod"/>
            </a:pPr>
            <a:r>
              <a:rPr lang="en-ZA" sz="1600" dirty="0"/>
              <a:t>Record next date and type of visit on the appointment card.</a:t>
            </a:r>
          </a:p>
          <a:p>
            <a:pPr marL="450900" lvl="1" indent="-342900">
              <a:spcBef>
                <a:spcPts val="1200"/>
              </a:spcBef>
              <a:buFont typeface="+mj-lt"/>
              <a:buAutoNum type="arabicPeriod"/>
            </a:pPr>
            <a:r>
              <a:rPr lang="en-ZA" sz="1600" dirty="0"/>
              <a:t>Give the patient their PMP. Patient to check contents at the club and report any issues immediately.</a:t>
            </a:r>
          </a:p>
          <a:p>
            <a:pPr marL="0" indent="0">
              <a:buNone/>
            </a:pPr>
            <a:endParaRPr lang="en-ZA" sz="1600" dirty="0"/>
          </a:p>
          <a:p>
            <a:endParaRPr lang="en-ZA" sz="1600" dirty="0"/>
          </a:p>
        </p:txBody>
      </p:sp>
      <p:sp>
        <p:nvSpPr>
          <p:cNvPr id="4" name="Slide Number Placeholder 3">
            <a:extLst>
              <a:ext uri="{FF2B5EF4-FFF2-40B4-BE49-F238E27FC236}">
                <a16:creationId xmlns:a16="http://schemas.microsoft.com/office/drawing/2014/main" id="{515F3C6F-1E10-C2AD-5BD1-24311CCC8C05}"/>
              </a:ext>
            </a:extLst>
          </p:cNvPr>
          <p:cNvSpPr>
            <a:spLocks noGrp="1"/>
          </p:cNvSpPr>
          <p:nvPr>
            <p:ph type="sldNum" sz="quarter" idx="12"/>
          </p:nvPr>
        </p:nvSpPr>
        <p:spPr/>
        <p:txBody>
          <a:bodyPr/>
          <a:lstStyle/>
          <a:p>
            <a:fld id="{C7CC47C4-3C86-4469-BEE5-35560A3665EF}" type="slidenum">
              <a:rPr lang="en-ZA" altLang="en-US" smtClean="0"/>
              <a:pPr/>
              <a:t>62</a:t>
            </a:fld>
            <a:endParaRPr lang="en-ZA" altLang="en-US"/>
          </a:p>
        </p:txBody>
      </p:sp>
      <p:sp>
        <p:nvSpPr>
          <p:cNvPr id="10" name="Arrow: Pentagon 9">
            <a:extLst>
              <a:ext uri="{FF2B5EF4-FFF2-40B4-BE49-F238E27FC236}">
                <a16:creationId xmlns:a16="http://schemas.microsoft.com/office/drawing/2014/main" id="{0090C4D2-394E-6E74-74B6-0640742A2333}"/>
              </a:ext>
            </a:extLst>
          </p:cNvPr>
          <p:cNvSpPr/>
          <p:nvPr/>
        </p:nvSpPr>
        <p:spPr>
          <a:xfrm>
            <a:off x="7554855"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During the grace period</a:t>
            </a:r>
          </a:p>
        </p:txBody>
      </p:sp>
      <p:sp>
        <p:nvSpPr>
          <p:cNvPr id="11" name="Arrow: Pentagon 10">
            <a:extLst>
              <a:ext uri="{FF2B5EF4-FFF2-40B4-BE49-F238E27FC236}">
                <a16:creationId xmlns:a16="http://schemas.microsoft.com/office/drawing/2014/main" id="{8D06C57A-99DE-B8B6-837A-8BAB19DB8C18}"/>
              </a:ext>
            </a:extLst>
          </p:cNvPr>
          <p:cNvSpPr/>
          <p:nvPr/>
        </p:nvSpPr>
        <p:spPr>
          <a:xfrm>
            <a:off x="5525388"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After the club visit</a:t>
            </a:r>
          </a:p>
        </p:txBody>
      </p:sp>
      <p:sp>
        <p:nvSpPr>
          <p:cNvPr id="12" name="Arrow: Pentagon 11">
            <a:extLst>
              <a:ext uri="{FF2B5EF4-FFF2-40B4-BE49-F238E27FC236}">
                <a16:creationId xmlns:a16="http://schemas.microsoft.com/office/drawing/2014/main" id="{35E7AD2D-D743-CA51-E6C8-B48553E26E6D}"/>
              </a:ext>
            </a:extLst>
          </p:cNvPr>
          <p:cNvSpPr/>
          <p:nvPr/>
        </p:nvSpPr>
        <p:spPr>
          <a:xfrm>
            <a:off x="3495921" y="1222744"/>
            <a:ext cx="2361581" cy="542261"/>
          </a:xfrm>
          <a:prstGeom prst="homePlate">
            <a:avLst/>
          </a:prstGeom>
          <a:solidFill>
            <a:srgbClr val="005D28"/>
          </a:solidFill>
          <a:ln>
            <a:noFill/>
          </a:ln>
          <a:effectLst>
            <a:outerShdw blurRad="50800" dist="38100" dir="2700000" algn="tl" rotWithShape="0">
              <a:schemeClr val="bg1">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At the club visit</a:t>
            </a:r>
          </a:p>
        </p:txBody>
      </p:sp>
      <p:sp>
        <p:nvSpPr>
          <p:cNvPr id="13" name="Arrow: Pentagon 12">
            <a:extLst>
              <a:ext uri="{FF2B5EF4-FFF2-40B4-BE49-F238E27FC236}">
                <a16:creationId xmlns:a16="http://schemas.microsoft.com/office/drawing/2014/main" id="{4006613D-C5A8-32D0-167B-64A8B6B03F72}"/>
              </a:ext>
            </a:extLst>
          </p:cNvPr>
          <p:cNvSpPr/>
          <p:nvPr/>
        </p:nvSpPr>
        <p:spPr>
          <a:xfrm>
            <a:off x="1148316" y="1222742"/>
            <a:ext cx="2679719"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rIns="180000" rtlCol="0" anchor="ctr"/>
          <a:lstStyle/>
          <a:p>
            <a:r>
              <a:rPr lang="en-ZA" b="1">
                <a:latin typeface="Arial" panose="020B0604020202020204" pitchFamily="34" charset="0"/>
                <a:cs typeface="Arial" panose="020B0604020202020204" pitchFamily="34" charset="0"/>
              </a:rPr>
              <a:t>Preparation for the club</a:t>
            </a:r>
          </a:p>
        </p:txBody>
      </p:sp>
      <p:grpSp>
        <p:nvGrpSpPr>
          <p:cNvPr id="9" name="Group 8">
            <a:extLst>
              <a:ext uri="{FF2B5EF4-FFF2-40B4-BE49-F238E27FC236}">
                <a16:creationId xmlns:a16="http://schemas.microsoft.com/office/drawing/2014/main" id="{9E90274B-EB74-F0CA-AC4D-A9BA3913F646}"/>
              </a:ext>
            </a:extLst>
          </p:cNvPr>
          <p:cNvGrpSpPr/>
          <p:nvPr/>
        </p:nvGrpSpPr>
        <p:grpSpPr>
          <a:xfrm>
            <a:off x="163277" y="934257"/>
            <a:ext cx="1152000" cy="1152000"/>
            <a:chOff x="11446" y="7399130"/>
            <a:chExt cx="1152000" cy="1152000"/>
          </a:xfrm>
          <a:solidFill>
            <a:srgbClr val="B99329"/>
          </a:solidFill>
        </p:grpSpPr>
        <p:sp>
          <p:nvSpPr>
            <p:cNvPr id="14" name="Oval 13">
              <a:extLst>
                <a:ext uri="{FF2B5EF4-FFF2-40B4-BE49-F238E27FC236}">
                  <a16:creationId xmlns:a16="http://schemas.microsoft.com/office/drawing/2014/main" id="{FD2EA934-1308-F65F-C7EE-3E19DC722292}"/>
                </a:ext>
              </a:extLst>
            </p:cNvPr>
            <p:cNvSpPr>
              <a:spLocks noChangeAspect="1"/>
            </p:cNvSpPr>
            <p:nvPr/>
          </p:nvSpPr>
          <p:spPr>
            <a:xfrm>
              <a:off x="11446" y="7399130"/>
              <a:ext cx="1152000" cy="1152000"/>
            </a:xfrm>
            <a:prstGeom prst="ellipse">
              <a:avLst/>
            </a:prstGeom>
            <a:grpFill/>
            <a:ln w="381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4B3324A-DD80-2336-3357-BC31BD5344B3}"/>
                </a:ext>
              </a:extLst>
            </p:cNvPr>
            <p:cNvSpPr>
              <a:spLocks noChangeAspect="1"/>
            </p:cNvSpPr>
            <p:nvPr/>
          </p:nvSpPr>
          <p:spPr>
            <a:xfrm>
              <a:off x="47446" y="7700723"/>
              <a:ext cx="1080000" cy="548815"/>
            </a:xfrm>
            <a:prstGeom prst="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latin typeface="Arial" panose="020B0604020202020204" pitchFamily="34" charset="0"/>
                  <a:cs typeface="Arial" panose="020B0604020202020204" pitchFamily="34" charset="0"/>
                </a:rPr>
                <a:t>Standard Visits</a:t>
              </a:r>
            </a:p>
          </p:txBody>
        </p:sp>
      </p:grpSp>
      <p:grpSp>
        <p:nvGrpSpPr>
          <p:cNvPr id="38" name="Group 37">
            <a:extLst>
              <a:ext uri="{FF2B5EF4-FFF2-40B4-BE49-F238E27FC236}">
                <a16:creationId xmlns:a16="http://schemas.microsoft.com/office/drawing/2014/main" id="{8A171975-EBE8-3022-D56C-8A80DFC7B9BD}"/>
              </a:ext>
            </a:extLst>
          </p:cNvPr>
          <p:cNvGrpSpPr>
            <a:grpSpLocks noChangeAspect="1"/>
          </p:cNvGrpSpPr>
          <p:nvPr/>
        </p:nvGrpSpPr>
        <p:grpSpPr>
          <a:xfrm>
            <a:off x="289277" y="3348789"/>
            <a:ext cx="720000" cy="720000"/>
            <a:chOff x="6481003" y="1145843"/>
            <a:chExt cx="720000" cy="720000"/>
          </a:xfrm>
        </p:grpSpPr>
        <p:sp>
          <p:nvSpPr>
            <p:cNvPr id="39" name="Oval 38">
              <a:extLst>
                <a:ext uri="{FF2B5EF4-FFF2-40B4-BE49-F238E27FC236}">
                  <a16:creationId xmlns:a16="http://schemas.microsoft.com/office/drawing/2014/main" id="{0B7378F0-B9E8-3096-C439-07A8C2063B15}"/>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0" name="Graphic 39">
              <a:extLst>
                <a:ext uri="{FF2B5EF4-FFF2-40B4-BE49-F238E27FC236}">
                  <a16:creationId xmlns:a16="http://schemas.microsoft.com/office/drawing/2014/main" id="{E32CC965-BCCA-0295-7660-C17A1930171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96390" y="1228474"/>
              <a:ext cx="509260" cy="495680"/>
            </a:xfrm>
            <a:prstGeom prst="rect">
              <a:avLst/>
            </a:prstGeom>
          </p:spPr>
        </p:pic>
      </p:grpSp>
    </p:spTree>
    <p:extLst>
      <p:ext uri="{BB962C8B-B14F-4D97-AF65-F5344CB8AC3E}">
        <p14:creationId xmlns:p14="http://schemas.microsoft.com/office/powerpoint/2010/main" val="1150203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270D-BA95-4DA4-060E-334B931D5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59070-0291-6F97-1059-6E95DA6CDE54}"/>
              </a:ext>
            </a:extLst>
          </p:cNvPr>
          <p:cNvSpPr>
            <a:spLocks noGrp="1"/>
          </p:cNvSpPr>
          <p:nvPr>
            <p:ph type="title"/>
          </p:nvPr>
        </p:nvSpPr>
        <p:spPr/>
        <p:txBody>
          <a:bodyPr/>
          <a:lstStyle/>
          <a:p>
            <a:r>
              <a:rPr lang="en-ZA"/>
              <a:t>Activities in Adherence Clubs</a:t>
            </a:r>
          </a:p>
        </p:txBody>
      </p:sp>
      <p:sp>
        <p:nvSpPr>
          <p:cNvPr id="4" name="Slide Number Placeholder 3">
            <a:extLst>
              <a:ext uri="{FF2B5EF4-FFF2-40B4-BE49-F238E27FC236}">
                <a16:creationId xmlns:a16="http://schemas.microsoft.com/office/drawing/2014/main" id="{F6BF8E46-B402-AFE4-F642-164A4D9A2B96}"/>
              </a:ext>
            </a:extLst>
          </p:cNvPr>
          <p:cNvSpPr>
            <a:spLocks noGrp="1"/>
          </p:cNvSpPr>
          <p:nvPr>
            <p:ph type="sldNum" sz="quarter" idx="12"/>
          </p:nvPr>
        </p:nvSpPr>
        <p:spPr/>
        <p:txBody>
          <a:bodyPr/>
          <a:lstStyle/>
          <a:p>
            <a:fld id="{C7CC47C4-3C86-4469-BEE5-35560A3665EF}" type="slidenum">
              <a:rPr lang="en-ZA" altLang="en-US" smtClean="0"/>
              <a:pPr/>
              <a:t>63</a:t>
            </a:fld>
            <a:endParaRPr lang="en-ZA" altLang="en-US"/>
          </a:p>
        </p:txBody>
      </p:sp>
      <p:sp>
        <p:nvSpPr>
          <p:cNvPr id="5" name="TextBox 4">
            <a:extLst>
              <a:ext uri="{FF2B5EF4-FFF2-40B4-BE49-F238E27FC236}">
                <a16:creationId xmlns:a16="http://schemas.microsoft.com/office/drawing/2014/main" id="{407810F6-A02B-BE9B-4CA1-F9DF708357C4}"/>
              </a:ext>
            </a:extLst>
          </p:cNvPr>
          <p:cNvSpPr txBox="1"/>
          <p:nvPr/>
        </p:nvSpPr>
        <p:spPr>
          <a:xfrm>
            <a:off x="224442" y="1158184"/>
            <a:ext cx="3575717" cy="368714"/>
          </a:xfrm>
          <a:prstGeom prst="rect">
            <a:avLst/>
          </a:prstGeom>
          <a:noFill/>
        </p:spPr>
        <p:txBody>
          <a:bodyPr wrap="square">
            <a:noAutofit/>
          </a:bodyPr>
          <a:lstStyle/>
          <a:p>
            <a:r>
              <a:rPr lang="en-GB" b="1">
                <a:latin typeface="Arial" panose="020B0604020202020204" pitchFamily="34" charset="0"/>
                <a:cs typeface="Arial" panose="020B0604020202020204" pitchFamily="34" charset="0"/>
              </a:rPr>
              <a:t>The Club Facilitator shall:</a:t>
            </a:r>
          </a:p>
        </p:txBody>
      </p:sp>
      <p:grpSp>
        <p:nvGrpSpPr>
          <p:cNvPr id="97" name="Group 96">
            <a:extLst>
              <a:ext uri="{FF2B5EF4-FFF2-40B4-BE49-F238E27FC236}">
                <a16:creationId xmlns:a16="http://schemas.microsoft.com/office/drawing/2014/main" id="{E9F5D6AE-EBBB-0A2D-3B3E-DCF43B02BEAB}"/>
              </a:ext>
            </a:extLst>
          </p:cNvPr>
          <p:cNvGrpSpPr/>
          <p:nvPr/>
        </p:nvGrpSpPr>
        <p:grpSpPr>
          <a:xfrm>
            <a:off x="690300" y="1636813"/>
            <a:ext cx="6857830" cy="864000"/>
            <a:chOff x="690300" y="1636813"/>
            <a:chExt cx="6857830" cy="864000"/>
          </a:xfrm>
        </p:grpSpPr>
        <p:sp>
          <p:nvSpPr>
            <p:cNvPr id="31" name="Flowchart: Data 30">
              <a:extLst>
                <a:ext uri="{FF2B5EF4-FFF2-40B4-BE49-F238E27FC236}">
                  <a16:creationId xmlns:a16="http://schemas.microsoft.com/office/drawing/2014/main" id="{9DF42BED-337E-57CE-0BCB-7F74F3023345}"/>
                </a:ext>
              </a:extLst>
            </p:cNvPr>
            <p:cNvSpPr/>
            <p:nvPr/>
          </p:nvSpPr>
          <p:spPr>
            <a:xfrm flipV="1">
              <a:off x="1068130" y="1744813"/>
              <a:ext cx="6480000" cy="64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58 h 10158"/>
                <a:gd name="connsiteX1" fmla="*/ 737 w 10000"/>
                <a:gd name="connsiteY1" fmla="*/ 0 h 10158"/>
                <a:gd name="connsiteX2" fmla="*/ 10000 w 10000"/>
                <a:gd name="connsiteY2" fmla="*/ 158 h 10158"/>
                <a:gd name="connsiteX3" fmla="*/ 8000 w 10000"/>
                <a:gd name="connsiteY3" fmla="*/ 10158 h 10158"/>
                <a:gd name="connsiteX4" fmla="*/ 0 w 10000"/>
                <a:gd name="connsiteY4" fmla="*/ 10158 h 10158"/>
                <a:gd name="connsiteX0" fmla="*/ 0 w 8826"/>
                <a:gd name="connsiteY0" fmla="*/ 10158 h 10158"/>
                <a:gd name="connsiteX1" fmla="*/ 737 w 8826"/>
                <a:gd name="connsiteY1" fmla="*/ 0 h 10158"/>
                <a:gd name="connsiteX2" fmla="*/ 8826 w 8826"/>
                <a:gd name="connsiteY2" fmla="*/ 316 h 10158"/>
                <a:gd name="connsiteX3" fmla="*/ 8000 w 8826"/>
                <a:gd name="connsiteY3" fmla="*/ 10158 h 10158"/>
                <a:gd name="connsiteX4" fmla="*/ 0 w 8826"/>
                <a:gd name="connsiteY4" fmla="*/ 10158 h 10158"/>
                <a:gd name="connsiteX0" fmla="*/ 0 w 9858"/>
                <a:gd name="connsiteY0" fmla="*/ 10000 h 10000"/>
                <a:gd name="connsiteX1" fmla="*/ 835 w 9858"/>
                <a:gd name="connsiteY1" fmla="*/ 0 h 10000"/>
                <a:gd name="connsiteX2" fmla="*/ 9858 w 9858"/>
                <a:gd name="connsiteY2" fmla="*/ 311 h 10000"/>
                <a:gd name="connsiteX3" fmla="*/ 9064 w 9858"/>
                <a:gd name="connsiteY3" fmla="*/ 10000 h 10000"/>
                <a:gd name="connsiteX4" fmla="*/ 0 w 985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 h="10000">
                  <a:moveTo>
                    <a:pt x="0" y="10000"/>
                  </a:moveTo>
                  <a:cubicBezTo>
                    <a:pt x="279" y="6667"/>
                    <a:pt x="556" y="3333"/>
                    <a:pt x="835" y="0"/>
                  </a:cubicBezTo>
                  <a:lnTo>
                    <a:pt x="9858" y="311"/>
                  </a:lnTo>
                  <a:cubicBezTo>
                    <a:pt x="9546" y="3541"/>
                    <a:pt x="9376" y="6770"/>
                    <a:pt x="9064" y="10000"/>
                  </a:cubicBezTo>
                  <a:lnTo>
                    <a:pt x="0" y="10000"/>
                  </a:lnTo>
                  <a:close/>
                </a:path>
              </a:pathLst>
            </a:custGeom>
            <a:gradFill>
              <a:gsLst>
                <a:gs pos="66000">
                  <a:srgbClr val="F8F2E3"/>
                </a:gs>
                <a:gs pos="94175">
                  <a:schemeClr val="bg1">
                    <a:alpha val="0"/>
                  </a:schemeClr>
                </a:gs>
                <a:gs pos="92000">
                  <a:schemeClr val="bg1">
                    <a:alpha val="0"/>
                  </a:scheme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C745544C-ED1E-09C4-4063-0D817FDBF41F}"/>
                </a:ext>
              </a:extLst>
            </p:cNvPr>
            <p:cNvSpPr txBox="1"/>
            <p:nvPr/>
          </p:nvSpPr>
          <p:spPr>
            <a:xfrm>
              <a:off x="1698859" y="1780813"/>
              <a:ext cx="5760000" cy="576000"/>
            </a:xfrm>
            <a:prstGeom prst="rect">
              <a:avLst/>
            </a:prstGeom>
            <a:noFill/>
          </p:spPr>
          <p:txBody>
            <a:bodyPr wrap="square" lIns="108000">
              <a:noAutofit/>
            </a:bodyPr>
            <a:lstStyle/>
            <a:p>
              <a:pPr>
                <a:spcBef>
                  <a:spcPts val="1200"/>
                </a:spcBef>
              </a:pPr>
              <a:r>
                <a:rPr lang="en-GB" sz="1600">
                  <a:latin typeface="Arial" panose="020B0604020202020204" pitchFamily="34" charset="0"/>
                  <a:cs typeface="Arial" panose="020B0604020202020204" pitchFamily="34" charset="0"/>
                </a:rPr>
                <a:t>Verify patient identity with approved ID; nominated PMP collectors must also produce the patient's ID. .</a:t>
              </a:r>
              <a:endParaRPr lang="en-ZA" sz="1600">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682C4FFF-DCB9-5AE6-4440-30FE291AC3FC}"/>
                </a:ext>
              </a:extLst>
            </p:cNvPr>
            <p:cNvGrpSpPr/>
            <p:nvPr/>
          </p:nvGrpSpPr>
          <p:grpSpPr>
            <a:xfrm>
              <a:off x="690300" y="1636813"/>
              <a:ext cx="864000" cy="864000"/>
              <a:chOff x="690300" y="1636813"/>
              <a:chExt cx="864000" cy="864000"/>
            </a:xfrm>
          </p:grpSpPr>
          <p:sp>
            <p:nvSpPr>
              <p:cNvPr id="20" name="Oval 19">
                <a:extLst>
                  <a:ext uri="{FF2B5EF4-FFF2-40B4-BE49-F238E27FC236}">
                    <a16:creationId xmlns:a16="http://schemas.microsoft.com/office/drawing/2014/main" id="{8F27B375-F824-136F-23CF-9386E98F4A66}"/>
                  </a:ext>
                </a:extLst>
              </p:cNvPr>
              <p:cNvSpPr>
                <a:spLocks noChangeAspect="1"/>
              </p:cNvSpPr>
              <p:nvPr/>
            </p:nvSpPr>
            <p:spPr>
              <a:xfrm>
                <a:off x="690300" y="1636813"/>
                <a:ext cx="864000" cy="864000"/>
              </a:xfrm>
              <a:prstGeom prst="ellipse">
                <a:avLst/>
              </a:prstGeom>
              <a:solidFill>
                <a:schemeClr val="bg1"/>
              </a:solidFill>
              <a:ln w="38100">
                <a:solidFill>
                  <a:srgbClr val="DDB16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Graphic 8">
                <a:extLst>
                  <a:ext uri="{FF2B5EF4-FFF2-40B4-BE49-F238E27FC236}">
                    <a16:creationId xmlns:a16="http://schemas.microsoft.com/office/drawing/2014/main" id="{B9D5380E-7674-6E11-8250-C95736313DD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84459" y="1856463"/>
                <a:ext cx="664915" cy="417340"/>
              </a:xfrm>
              <a:prstGeom prst="rect">
                <a:avLst/>
              </a:prstGeom>
            </p:spPr>
          </p:pic>
        </p:grpSp>
      </p:grpSp>
      <p:grpSp>
        <p:nvGrpSpPr>
          <p:cNvPr id="99" name="Group 98">
            <a:extLst>
              <a:ext uri="{FF2B5EF4-FFF2-40B4-BE49-F238E27FC236}">
                <a16:creationId xmlns:a16="http://schemas.microsoft.com/office/drawing/2014/main" id="{11498313-9A47-2B30-D697-30AE9B414F2D}"/>
              </a:ext>
            </a:extLst>
          </p:cNvPr>
          <p:cNvGrpSpPr/>
          <p:nvPr/>
        </p:nvGrpSpPr>
        <p:grpSpPr>
          <a:xfrm>
            <a:off x="1379213" y="2470872"/>
            <a:ext cx="6849325" cy="864000"/>
            <a:chOff x="1379213" y="2465784"/>
            <a:chExt cx="6849325" cy="864000"/>
          </a:xfrm>
        </p:grpSpPr>
        <p:sp>
          <p:nvSpPr>
            <p:cNvPr id="34" name="Flowchart: Data 30">
              <a:extLst>
                <a:ext uri="{FF2B5EF4-FFF2-40B4-BE49-F238E27FC236}">
                  <a16:creationId xmlns:a16="http://schemas.microsoft.com/office/drawing/2014/main" id="{B449300F-EFF3-6C9B-17E0-6C85F05A7CEE}"/>
                </a:ext>
              </a:extLst>
            </p:cNvPr>
            <p:cNvSpPr/>
            <p:nvPr/>
          </p:nvSpPr>
          <p:spPr>
            <a:xfrm flipV="1">
              <a:off x="1748538" y="2573784"/>
              <a:ext cx="6480000" cy="64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58 h 10158"/>
                <a:gd name="connsiteX1" fmla="*/ 737 w 10000"/>
                <a:gd name="connsiteY1" fmla="*/ 0 h 10158"/>
                <a:gd name="connsiteX2" fmla="*/ 10000 w 10000"/>
                <a:gd name="connsiteY2" fmla="*/ 158 h 10158"/>
                <a:gd name="connsiteX3" fmla="*/ 8000 w 10000"/>
                <a:gd name="connsiteY3" fmla="*/ 10158 h 10158"/>
                <a:gd name="connsiteX4" fmla="*/ 0 w 10000"/>
                <a:gd name="connsiteY4" fmla="*/ 10158 h 10158"/>
                <a:gd name="connsiteX0" fmla="*/ 0 w 8826"/>
                <a:gd name="connsiteY0" fmla="*/ 10158 h 10158"/>
                <a:gd name="connsiteX1" fmla="*/ 737 w 8826"/>
                <a:gd name="connsiteY1" fmla="*/ 0 h 10158"/>
                <a:gd name="connsiteX2" fmla="*/ 8826 w 8826"/>
                <a:gd name="connsiteY2" fmla="*/ 316 h 10158"/>
                <a:gd name="connsiteX3" fmla="*/ 8000 w 8826"/>
                <a:gd name="connsiteY3" fmla="*/ 10158 h 10158"/>
                <a:gd name="connsiteX4" fmla="*/ 0 w 8826"/>
                <a:gd name="connsiteY4" fmla="*/ 10158 h 10158"/>
                <a:gd name="connsiteX0" fmla="*/ 0 w 9876"/>
                <a:gd name="connsiteY0" fmla="*/ 10000 h 10000"/>
                <a:gd name="connsiteX1" fmla="*/ 835 w 9876"/>
                <a:gd name="connsiteY1" fmla="*/ 0 h 10000"/>
                <a:gd name="connsiteX2" fmla="*/ 9876 w 9876"/>
                <a:gd name="connsiteY2" fmla="*/ 311 h 10000"/>
                <a:gd name="connsiteX3" fmla="*/ 9064 w 9876"/>
                <a:gd name="connsiteY3" fmla="*/ 10000 h 10000"/>
                <a:gd name="connsiteX4" fmla="*/ 0 w 9876"/>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6" h="10000">
                  <a:moveTo>
                    <a:pt x="0" y="10000"/>
                  </a:moveTo>
                  <a:cubicBezTo>
                    <a:pt x="279" y="6667"/>
                    <a:pt x="556" y="3333"/>
                    <a:pt x="835" y="0"/>
                  </a:cubicBezTo>
                  <a:lnTo>
                    <a:pt x="9876" y="311"/>
                  </a:lnTo>
                  <a:cubicBezTo>
                    <a:pt x="9564" y="3541"/>
                    <a:pt x="9376" y="6770"/>
                    <a:pt x="9064" y="10000"/>
                  </a:cubicBezTo>
                  <a:lnTo>
                    <a:pt x="0" y="10000"/>
                  </a:lnTo>
                  <a:close/>
                </a:path>
              </a:pathLst>
            </a:custGeom>
            <a:gradFill>
              <a:gsLst>
                <a:gs pos="66000">
                  <a:srgbClr val="F8F2E3"/>
                </a:gs>
                <a:gs pos="94175">
                  <a:schemeClr val="bg1">
                    <a:alpha val="0"/>
                  </a:schemeClr>
                </a:gs>
                <a:gs pos="92000">
                  <a:schemeClr val="bg1">
                    <a:alpha val="0"/>
                  </a:scheme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403723EA-C034-3C6E-F101-4C48051CD7C6}"/>
                </a:ext>
              </a:extLst>
            </p:cNvPr>
            <p:cNvSpPr txBox="1"/>
            <p:nvPr/>
          </p:nvSpPr>
          <p:spPr>
            <a:xfrm>
              <a:off x="2331542" y="2609784"/>
              <a:ext cx="5760000" cy="576000"/>
            </a:xfrm>
            <a:prstGeom prst="rect">
              <a:avLst/>
            </a:prstGeom>
            <a:noFill/>
          </p:spPr>
          <p:txBody>
            <a:bodyPr wrap="square" lIns="108000">
              <a:noAutofit/>
            </a:bodyPr>
            <a:lstStyle/>
            <a:p>
              <a:pPr>
                <a:spcBef>
                  <a:spcPts val="1200"/>
                </a:spcBef>
              </a:pPr>
              <a:r>
                <a:rPr lang="en-GB" sz="1600">
                  <a:latin typeface="Arial" panose="020B0604020202020204" pitchFamily="34" charset="0"/>
                  <a:cs typeface="Arial" panose="020B0604020202020204" pitchFamily="34" charset="0"/>
                </a:rPr>
                <a:t>Lead a group discussion, including using relevant treatment literacy materials provided by the Club Manager.</a:t>
              </a:r>
              <a:br>
                <a:rPr lang="en-GB" sz="1600">
                  <a:latin typeface="Arial" panose="020B0604020202020204" pitchFamily="34" charset="0"/>
                  <a:cs typeface="Arial" panose="020B0604020202020204" pitchFamily="34" charset="0"/>
                </a:rPr>
              </a:br>
              <a:endParaRPr lang="en-GB" sz="160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7683113E-6C10-D0DB-319F-D705BA894765}"/>
                </a:ext>
              </a:extLst>
            </p:cNvPr>
            <p:cNvSpPr>
              <a:spLocks noChangeAspect="1"/>
            </p:cNvSpPr>
            <p:nvPr/>
          </p:nvSpPr>
          <p:spPr>
            <a:xfrm>
              <a:off x="1379213" y="2465784"/>
              <a:ext cx="864000" cy="864000"/>
            </a:xfrm>
            <a:prstGeom prst="ellipse">
              <a:avLst/>
            </a:prstGeom>
            <a:solidFill>
              <a:schemeClr val="bg1"/>
            </a:solidFill>
            <a:ln w="38100">
              <a:solidFill>
                <a:srgbClr val="DDB16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02" name="Group 101">
            <a:extLst>
              <a:ext uri="{FF2B5EF4-FFF2-40B4-BE49-F238E27FC236}">
                <a16:creationId xmlns:a16="http://schemas.microsoft.com/office/drawing/2014/main" id="{98844492-601B-825B-AE5D-A502F9AFF51C}"/>
              </a:ext>
            </a:extLst>
          </p:cNvPr>
          <p:cNvGrpSpPr/>
          <p:nvPr/>
        </p:nvGrpSpPr>
        <p:grpSpPr>
          <a:xfrm>
            <a:off x="3411932" y="4973049"/>
            <a:ext cx="6832315" cy="864000"/>
            <a:chOff x="3411932" y="4953749"/>
            <a:chExt cx="6832315" cy="864000"/>
          </a:xfrm>
        </p:grpSpPr>
        <p:sp>
          <p:nvSpPr>
            <p:cNvPr id="36" name="Flowchart: Data 30">
              <a:extLst>
                <a:ext uri="{FF2B5EF4-FFF2-40B4-BE49-F238E27FC236}">
                  <a16:creationId xmlns:a16="http://schemas.microsoft.com/office/drawing/2014/main" id="{C804BF1D-986A-97FD-3F1D-DAECAE85565A}"/>
                </a:ext>
              </a:extLst>
            </p:cNvPr>
            <p:cNvSpPr/>
            <p:nvPr/>
          </p:nvSpPr>
          <p:spPr>
            <a:xfrm flipV="1">
              <a:off x="3764247" y="5061749"/>
              <a:ext cx="6480000" cy="64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58 h 10158"/>
                <a:gd name="connsiteX1" fmla="*/ 737 w 10000"/>
                <a:gd name="connsiteY1" fmla="*/ 0 h 10158"/>
                <a:gd name="connsiteX2" fmla="*/ 10000 w 10000"/>
                <a:gd name="connsiteY2" fmla="*/ 158 h 10158"/>
                <a:gd name="connsiteX3" fmla="*/ 8000 w 10000"/>
                <a:gd name="connsiteY3" fmla="*/ 10158 h 10158"/>
                <a:gd name="connsiteX4" fmla="*/ 0 w 10000"/>
                <a:gd name="connsiteY4" fmla="*/ 10158 h 10158"/>
                <a:gd name="connsiteX0" fmla="*/ 0 w 8826"/>
                <a:gd name="connsiteY0" fmla="*/ 10158 h 10158"/>
                <a:gd name="connsiteX1" fmla="*/ 737 w 8826"/>
                <a:gd name="connsiteY1" fmla="*/ 0 h 10158"/>
                <a:gd name="connsiteX2" fmla="*/ 8826 w 8826"/>
                <a:gd name="connsiteY2" fmla="*/ 316 h 10158"/>
                <a:gd name="connsiteX3" fmla="*/ 8000 w 8826"/>
                <a:gd name="connsiteY3" fmla="*/ 10158 h 10158"/>
                <a:gd name="connsiteX4" fmla="*/ 0 w 8826"/>
                <a:gd name="connsiteY4" fmla="*/ 10158 h 10158"/>
                <a:gd name="connsiteX0" fmla="*/ 0 w 9876"/>
                <a:gd name="connsiteY0" fmla="*/ 10000 h 10000"/>
                <a:gd name="connsiteX1" fmla="*/ 835 w 9876"/>
                <a:gd name="connsiteY1" fmla="*/ 0 h 10000"/>
                <a:gd name="connsiteX2" fmla="*/ 9876 w 9876"/>
                <a:gd name="connsiteY2" fmla="*/ 467 h 10000"/>
                <a:gd name="connsiteX3" fmla="*/ 9064 w 9876"/>
                <a:gd name="connsiteY3" fmla="*/ 10000 h 10000"/>
                <a:gd name="connsiteX4" fmla="*/ 0 w 9876"/>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6" h="10000">
                  <a:moveTo>
                    <a:pt x="0" y="10000"/>
                  </a:moveTo>
                  <a:cubicBezTo>
                    <a:pt x="279" y="6667"/>
                    <a:pt x="556" y="3333"/>
                    <a:pt x="835" y="0"/>
                  </a:cubicBezTo>
                  <a:lnTo>
                    <a:pt x="9876" y="467"/>
                  </a:lnTo>
                  <a:cubicBezTo>
                    <a:pt x="9564" y="3697"/>
                    <a:pt x="9376" y="6770"/>
                    <a:pt x="9064" y="10000"/>
                  </a:cubicBezTo>
                  <a:lnTo>
                    <a:pt x="0" y="10000"/>
                  </a:lnTo>
                  <a:close/>
                </a:path>
              </a:pathLst>
            </a:custGeom>
            <a:gradFill>
              <a:gsLst>
                <a:gs pos="66000">
                  <a:srgbClr val="F8F2E3"/>
                </a:gs>
                <a:gs pos="94175">
                  <a:schemeClr val="bg1">
                    <a:alpha val="0"/>
                  </a:schemeClr>
                </a:gs>
                <a:gs pos="92000">
                  <a:schemeClr val="bg1">
                    <a:alpha val="0"/>
                  </a:scheme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822E68D9-89FB-E5A2-CFAB-DDA5199D47A9}"/>
                </a:ext>
              </a:extLst>
            </p:cNvPr>
            <p:cNvSpPr txBox="1"/>
            <p:nvPr/>
          </p:nvSpPr>
          <p:spPr>
            <a:xfrm>
              <a:off x="4393924" y="5097749"/>
              <a:ext cx="5760000" cy="576000"/>
            </a:xfrm>
            <a:prstGeom prst="rect">
              <a:avLst/>
            </a:prstGeom>
            <a:noFill/>
          </p:spPr>
          <p:txBody>
            <a:bodyPr wrap="square" lIns="108000">
              <a:noAutofit/>
            </a:bodyPr>
            <a:lstStyle/>
            <a:p>
              <a:pPr>
                <a:spcBef>
                  <a:spcPts val="1200"/>
                </a:spcBef>
              </a:pPr>
              <a:r>
                <a:rPr lang="en-GB" sz="1600" dirty="0">
                  <a:latin typeface="Arial" panose="020B0604020202020204" pitchFamily="34" charset="0"/>
                  <a:cs typeface="Arial" panose="020B0604020202020204" pitchFamily="34" charset="0"/>
                </a:rPr>
                <a:t>Check current treatment progress and screen for TB.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Refer to the Club PN if the patient is unwell or unstable. </a:t>
              </a:r>
            </a:p>
          </p:txBody>
        </p:sp>
        <p:grpSp>
          <p:nvGrpSpPr>
            <p:cNvPr id="30" name="Group 29">
              <a:extLst>
                <a:ext uri="{FF2B5EF4-FFF2-40B4-BE49-F238E27FC236}">
                  <a16:creationId xmlns:a16="http://schemas.microsoft.com/office/drawing/2014/main" id="{483F789C-8ED3-0420-0F53-FFB53778DBBB}"/>
                </a:ext>
              </a:extLst>
            </p:cNvPr>
            <p:cNvGrpSpPr/>
            <p:nvPr/>
          </p:nvGrpSpPr>
          <p:grpSpPr>
            <a:xfrm>
              <a:off x="3411932" y="4953749"/>
              <a:ext cx="864000" cy="864000"/>
              <a:chOff x="3464643" y="4877284"/>
              <a:chExt cx="864000" cy="864000"/>
            </a:xfrm>
          </p:grpSpPr>
          <p:sp>
            <p:nvSpPr>
              <p:cNvPr id="23" name="Oval 22">
                <a:extLst>
                  <a:ext uri="{FF2B5EF4-FFF2-40B4-BE49-F238E27FC236}">
                    <a16:creationId xmlns:a16="http://schemas.microsoft.com/office/drawing/2014/main" id="{38743DF1-F385-6932-FEFF-82BF6026D7CD}"/>
                  </a:ext>
                </a:extLst>
              </p:cNvPr>
              <p:cNvSpPr>
                <a:spLocks noChangeAspect="1"/>
              </p:cNvSpPr>
              <p:nvPr/>
            </p:nvSpPr>
            <p:spPr>
              <a:xfrm>
                <a:off x="3464643" y="4877284"/>
                <a:ext cx="864000" cy="864000"/>
              </a:xfrm>
              <a:prstGeom prst="ellipse">
                <a:avLst/>
              </a:prstGeom>
              <a:solidFill>
                <a:schemeClr val="bg1"/>
              </a:solidFill>
              <a:ln w="38100">
                <a:solidFill>
                  <a:srgbClr val="DDB16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3" name="Graphic 32">
                <a:extLst>
                  <a:ext uri="{FF2B5EF4-FFF2-40B4-BE49-F238E27FC236}">
                    <a16:creationId xmlns:a16="http://schemas.microsoft.com/office/drawing/2014/main" id="{481457EF-7E89-6F42-549B-F1C01D9527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41241" y="4921073"/>
                <a:ext cx="314714" cy="772214"/>
              </a:xfrm>
              <a:prstGeom prst="rect">
                <a:avLst/>
              </a:prstGeom>
            </p:spPr>
          </p:pic>
        </p:grpSp>
      </p:grpSp>
      <p:grpSp>
        <p:nvGrpSpPr>
          <p:cNvPr id="103" name="Group 102">
            <a:extLst>
              <a:ext uri="{FF2B5EF4-FFF2-40B4-BE49-F238E27FC236}">
                <a16:creationId xmlns:a16="http://schemas.microsoft.com/office/drawing/2014/main" id="{0FDCC4F4-76CB-46BE-EAC3-AACE0F08ED87}"/>
              </a:ext>
            </a:extLst>
          </p:cNvPr>
          <p:cNvGrpSpPr/>
          <p:nvPr/>
        </p:nvGrpSpPr>
        <p:grpSpPr>
          <a:xfrm>
            <a:off x="4075330" y="5807106"/>
            <a:ext cx="6896606" cy="864000"/>
            <a:chOff x="4075330" y="5807106"/>
            <a:chExt cx="6896606" cy="864000"/>
          </a:xfrm>
        </p:grpSpPr>
        <p:sp>
          <p:nvSpPr>
            <p:cNvPr id="37" name="Flowchart: Data 30">
              <a:extLst>
                <a:ext uri="{FF2B5EF4-FFF2-40B4-BE49-F238E27FC236}">
                  <a16:creationId xmlns:a16="http://schemas.microsoft.com/office/drawing/2014/main" id="{90A17005-2E0E-8673-4846-D10766F4557A}"/>
                </a:ext>
              </a:extLst>
            </p:cNvPr>
            <p:cNvSpPr/>
            <p:nvPr/>
          </p:nvSpPr>
          <p:spPr>
            <a:xfrm flipV="1">
              <a:off x="4491936" y="5915106"/>
              <a:ext cx="6480000" cy="64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58 h 10158"/>
                <a:gd name="connsiteX1" fmla="*/ 737 w 10000"/>
                <a:gd name="connsiteY1" fmla="*/ 0 h 10158"/>
                <a:gd name="connsiteX2" fmla="*/ 10000 w 10000"/>
                <a:gd name="connsiteY2" fmla="*/ 158 h 10158"/>
                <a:gd name="connsiteX3" fmla="*/ 8000 w 10000"/>
                <a:gd name="connsiteY3" fmla="*/ 10158 h 10158"/>
                <a:gd name="connsiteX4" fmla="*/ 0 w 10000"/>
                <a:gd name="connsiteY4" fmla="*/ 10158 h 10158"/>
                <a:gd name="connsiteX0" fmla="*/ 0 w 8826"/>
                <a:gd name="connsiteY0" fmla="*/ 10158 h 10158"/>
                <a:gd name="connsiteX1" fmla="*/ 737 w 8826"/>
                <a:gd name="connsiteY1" fmla="*/ 0 h 10158"/>
                <a:gd name="connsiteX2" fmla="*/ 8826 w 8826"/>
                <a:gd name="connsiteY2" fmla="*/ 316 h 10158"/>
                <a:gd name="connsiteX3" fmla="*/ 8000 w 8826"/>
                <a:gd name="connsiteY3" fmla="*/ 10158 h 10158"/>
                <a:gd name="connsiteX4" fmla="*/ 0 w 8826"/>
                <a:gd name="connsiteY4" fmla="*/ 10158 h 10158"/>
                <a:gd name="connsiteX0" fmla="*/ 0 w 9876"/>
                <a:gd name="connsiteY0" fmla="*/ 10000 h 10000"/>
                <a:gd name="connsiteX1" fmla="*/ 835 w 9876"/>
                <a:gd name="connsiteY1" fmla="*/ 0 h 10000"/>
                <a:gd name="connsiteX2" fmla="*/ 9876 w 9876"/>
                <a:gd name="connsiteY2" fmla="*/ 467 h 10000"/>
                <a:gd name="connsiteX3" fmla="*/ 9064 w 9876"/>
                <a:gd name="connsiteY3" fmla="*/ 10000 h 10000"/>
                <a:gd name="connsiteX4" fmla="*/ 0 w 9876"/>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6" h="10000">
                  <a:moveTo>
                    <a:pt x="0" y="10000"/>
                  </a:moveTo>
                  <a:cubicBezTo>
                    <a:pt x="279" y="6667"/>
                    <a:pt x="556" y="3333"/>
                    <a:pt x="835" y="0"/>
                  </a:cubicBezTo>
                  <a:lnTo>
                    <a:pt x="9876" y="467"/>
                  </a:lnTo>
                  <a:cubicBezTo>
                    <a:pt x="9564" y="3697"/>
                    <a:pt x="9376" y="6770"/>
                    <a:pt x="9064" y="10000"/>
                  </a:cubicBezTo>
                  <a:lnTo>
                    <a:pt x="0" y="10000"/>
                  </a:lnTo>
                  <a:close/>
                </a:path>
              </a:pathLst>
            </a:custGeom>
            <a:gradFill>
              <a:gsLst>
                <a:gs pos="66000">
                  <a:srgbClr val="F8F2E3"/>
                </a:gs>
                <a:gs pos="94175">
                  <a:schemeClr val="bg1">
                    <a:alpha val="0"/>
                  </a:schemeClr>
                </a:gs>
                <a:gs pos="92000">
                  <a:schemeClr val="bg1">
                    <a:alpha val="0"/>
                  </a:scheme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BD93115F-C905-5FDB-9618-F5DADCBA7698}"/>
                </a:ext>
              </a:extLst>
            </p:cNvPr>
            <p:cNvSpPr txBox="1"/>
            <p:nvPr/>
          </p:nvSpPr>
          <p:spPr>
            <a:xfrm>
              <a:off x="5044854" y="5951106"/>
              <a:ext cx="5868000" cy="576000"/>
            </a:xfrm>
            <a:prstGeom prst="rect">
              <a:avLst/>
            </a:prstGeom>
            <a:noFill/>
          </p:spPr>
          <p:txBody>
            <a:bodyPr wrap="square" lIns="108000">
              <a:noAutofit/>
            </a:bodyPr>
            <a:lstStyle/>
            <a:p>
              <a:pPr>
                <a:spcBef>
                  <a:spcPts val="1200"/>
                </a:spcBef>
              </a:pPr>
              <a:r>
                <a:rPr lang="en-GB" sz="1600">
                  <a:latin typeface="Arial" panose="020B0604020202020204" pitchFamily="34" charset="0"/>
                  <a:cs typeface="Arial" panose="020B0604020202020204" pitchFamily="34" charset="0"/>
                </a:rPr>
                <a:t>Register the patient visit in the RPCs monitoring tool. </a:t>
              </a:r>
              <a:br>
                <a:rPr lang="en-GB" sz="1600">
                  <a:latin typeface="Arial" panose="020B0604020202020204" pitchFamily="34" charset="0"/>
                  <a:cs typeface="Arial" panose="020B0604020202020204" pitchFamily="34" charset="0"/>
                </a:rPr>
              </a:br>
              <a:r>
                <a:rPr lang="en-GB" sz="1400" i="1">
                  <a:solidFill>
                    <a:schemeClr val="tx1">
                      <a:lumMod val="75000"/>
                      <a:lumOff val="25000"/>
                    </a:schemeClr>
                  </a:solidFill>
                  <a:latin typeface="Arial" panose="020B0604020202020204" pitchFamily="34" charset="0"/>
                  <a:cs typeface="Arial" panose="020B0604020202020204" pitchFamily="34" charset="0"/>
                </a:rPr>
                <a:t>Refer to the Integrated TB/HIV data management SOP RPCs annexure.</a:t>
              </a:r>
              <a:endParaRPr lang="en-ZA" sz="1600" i="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A23FD543-FB2C-B2DC-78B3-FB494A28166D}"/>
                </a:ext>
              </a:extLst>
            </p:cNvPr>
            <p:cNvGrpSpPr/>
            <p:nvPr/>
          </p:nvGrpSpPr>
          <p:grpSpPr>
            <a:xfrm>
              <a:off x="4075330" y="5807106"/>
              <a:ext cx="864000" cy="864000"/>
              <a:chOff x="4148122" y="5830441"/>
              <a:chExt cx="864000" cy="864000"/>
            </a:xfrm>
          </p:grpSpPr>
          <p:sp>
            <p:nvSpPr>
              <p:cNvPr id="24" name="Oval 23">
                <a:extLst>
                  <a:ext uri="{FF2B5EF4-FFF2-40B4-BE49-F238E27FC236}">
                    <a16:creationId xmlns:a16="http://schemas.microsoft.com/office/drawing/2014/main" id="{DCBA2B3A-6575-38CB-A5F0-BA37D9BB613A}"/>
                  </a:ext>
                </a:extLst>
              </p:cNvPr>
              <p:cNvSpPr>
                <a:spLocks noChangeAspect="1"/>
              </p:cNvSpPr>
              <p:nvPr/>
            </p:nvSpPr>
            <p:spPr>
              <a:xfrm>
                <a:off x="4148122" y="5830441"/>
                <a:ext cx="864000" cy="864000"/>
              </a:xfrm>
              <a:prstGeom prst="ellipse">
                <a:avLst/>
              </a:prstGeom>
              <a:solidFill>
                <a:schemeClr val="bg1"/>
              </a:solidFill>
              <a:ln w="38100">
                <a:solidFill>
                  <a:srgbClr val="DDB16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9" name="Graphic 38">
                <a:extLst>
                  <a:ext uri="{FF2B5EF4-FFF2-40B4-BE49-F238E27FC236}">
                    <a16:creationId xmlns:a16="http://schemas.microsoft.com/office/drawing/2014/main" id="{CF7207CE-AF16-955C-27A6-D566EDF11A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28643" y="5947817"/>
                <a:ext cx="597832" cy="630367"/>
              </a:xfrm>
              <a:prstGeom prst="rect">
                <a:avLst/>
              </a:prstGeom>
            </p:spPr>
          </p:pic>
        </p:grpSp>
      </p:grpSp>
      <p:grpSp>
        <p:nvGrpSpPr>
          <p:cNvPr id="52" name="Group 51">
            <a:extLst>
              <a:ext uri="{FF2B5EF4-FFF2-40B4-BE49-F238E27FC236}">
                <a16:creationId xmlns:a16="http://schemas.microsoft.com/office/drawing/2014/main" id="{BF109FE5-846B-3E28-C804-ED2E6003C481}"/>
              </a:ext>
            </a:extLst>
          </p:cNvPr>
          <p:cNvGrpSpPr/>
          <p:nvPr/>
        </p:nvGrpSpPr>
        <p:grpSpPr>
          <a:xfrm>
            <a:off x="210992" y="3357810"/>
            <a:ext cx="1620000" cy="1620000"/>
            <a:chOff x="6481003" y="1145843"/>
            <a:chExt cx="720000" cy="720000"/>
          </a:xfrm>
        </p:grpSpPr>
        <p:sp>
          <p:nvSpPr>
            <p:cNvPr id="53" name="Oval 52">
              <a:extLst>
                <a:ext uri="{FF2B5EF4-FFF2-40B4-BE49-F238E27FC236}">
                  <a16:creationId xmlns:a16="http://schemas.microsoft.com/office/drawing/2014/main" id="{C357F402-F883-7388-68B2-F4C1E0811897}"/>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4" name="Graphic 53">
              <a:extLst>
                <a:ext uri="{FF2B5EF4-FFF2-40B4-BE49-F238E27FC236}">
                  <a16:creationId xmlns:a16="http://schemas.microsoft.com/office/drawing/2014/main" id="{DDBD6E8C-1B86-6168-B2A7-A844D2D1170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70084" y="1236933"/>
              <a:ext cx="509260" cy="495680"/>
            </a:xfrm>
            <a:prstGeom prst="rect">
              <a:avLst/>
            </a:prstGeom>
          </p:spPr>
        </p:pic>
      </p:grpSp>
      <p:grpSp>
        <p:nvGrpSpPr>
          <p:cNvPr id="101" name="Group 100">
            <a:extLst>
              <a:ext uri="{FF2B5EF4-FFF2-40B4-BE49-F238E27FC236}">
                <a16:creationId xmlns:a16="http://schemas.microsoft.com/office/drawing/2014/main" id="{4B2C6707-3F22-BCD0-82E5-53A6EAE687EE}"/>
              </a:ext>
            </a:extLst>
          </p:cNvPr>
          <p:cNvGrpSpPr/>
          <p:nvPr/>
        </p:nvGrpSpPr>
        <p:grpSpPr>
          <a:xfrm>
            <a:off x="2740029" y="4138990"/>
            <a:ext cx="6840820" cy="864000"/>
            <a:chOff x="2740029" y="4123726"/>
            <a:chExt cx="6840820" cy="864000"/>
          </a:xfrm>
        </p:grpSpPr>
        <p:sp>
          <p:nvSpPr>
            <p:cNvPr id="35" name="Flowchart: Data 30">
              <a:extLst>
                <a:ext uri="{FF2B5EF4-FFF2-40B4-BE49-F238E27FC236}">
                  <a16:creationId xmlns:a16="http://schemas.microsoft.com/office/drawing/2014/main" id="{8DC64D37-3022-B29E-5EA8-202E93C5DBB4}"/>
                </a:ext>
              </a:extLst>
            </p:cNvPr>
            <p:cNvSpPr/>
            <p:nvPr/>
          </p:nvSpPr>
          <p:spPr>
            <a:xfrm flipV="1">
              <a:off x="3100849" y="4231726"/>
              <a:ext cx="6480000" cy="64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58 h 10158"/>
                <a:gd name="connsiteX1" fmla="*/ 737 w 10000"/>
                <a:gd name="connsiteY1" fmla="*/ 0 h 10158"/>
                <a:gd name="connsiteX2" fmla="*/ 10000 w 10000"/>
                <a:gd name="connsiteY2" fmla="*/ 158 h 10158"/>
                <a:gd name="connsiteX3" fmla="*/ 8000 w 10000"/>
                <a:gd name="connsiteY3" fmla="*/ 10158 h 10158"/>
                <a:gd name="connsiteX4" fmla="*/ 0 w 10000"/>
                <a:gd name="connsiteY4" fmla="*/ 10158 h 10158"/>
                <a:gd name="connsiteX0" fmla="*/ 0 w 8826"/>
                <a:gd name="connsiteY0" fmla="*/ 10158 h 10158"/>
                <a:gd name="connsiteX1" fmla="*/ 737 w 8826"/>
                <a:gd name="connsiteY1" fmla="*/ 0 h 10158"/>
                <a:gd name="connsiteX2" fmla="*/ 8826 w 8826"/>
                <a:gd name="connsiteY2" fmla="*/ 316 h 10158"/>
                <a:gd name="connsiteX3" fmla="*/ 8000 w 8826"/>
                <a:gd name="connsiteY3" fmla="*/ 10158 h 10158"/>
                <a:gd name="connsiteX4" fmla="*/ 0 w 8826"/>
                <a:gd name="connsiteY4" fmla="*/ 10158 h 10158"/>
                <a:gd name="connsiteX0" fmla="*/ 0 w 9893"/>
                <a:gd name="connsiteY0" fmla="*/ 10000 h 10000"/>
                <a:gd name="connsiteX1" fmla="*/ 835 w 9893"/>
                <a:gd name="connsiteY1" fmla="*/ 0 h 10000"/>
                <a:gd name="connsiteX2" fmla="*/ 9893 w 9893"/>
                <a:gd name="connsiteY2" fmla="*/ 155 h 10000"/>
                <a:gd name="connsiteX3" fmla="*/ 9064 w 9893"/>
                <a:gd name="connsiteY3" fmla="*/ 10000 h 10000"/>
                <a:gd name="connsiteX4" fmla="*/ 0 w 9893"/>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3" h="10000">
                  <a:moveTo>
                    <a:pt x="0" y="10000"/>
                  </a:moveTo>
                  <a:cubicBezTo>
                    <a:pt x="279" y="6667"/>
                    <a:pt x="556" y="3333"/>
                    <a:pt x="835" y="0"/>
                  </a:cubicBezTo>
                  <a:lnTo>
                    <a:pt x="9893" y="155"/>
                  </a:lnTo>
                  <a:cubicBezTo>
                    <a:pt x="9581" y="3385"/>
                    <a:pt x="9376" y="6770"/>
                    <a:pt x="9064" y="10000"/>
                  </a:cubicBezTo>
                  <a:lnTo>
                    <a:pt x="0" y="10000"/>
                  </a:lnTo>
                  <a:close/>
                </a:path>
              </a:pathLst>
            </a:custGeom>
            <a:gradFill>
              <a:gsLst>
                <a:gs pos="66000">
                  <a:srgbClr val="F8F2E3"/>
                </a:gs>
                <a:gs pos="94175">
                  <a:schemeClr val="bg1">
                    <a:alpha val="0"/>
                  </a:schemeClr>
                </a:gs>
                <a:gs pos="92000">
                  <a:schemeClr val="bg1">
                    <a:alpha val="0"/>
                  </a:scheme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2AAFE48A-3DE4-12CB-C7AA-F91123BC6547}"/>
                </a:ext>
              </a:extLst>
            </p:cNvPr>
            <p:cNvSpPr txBox="1"/>
            <p:nvPr/>
          </p:nvSpPr>
          <p:spPr>
            <a:xfrm>
              <a:off x="3707190" y="4267726"/>
              <a:ext cx="5760000" cy="576000"/>
            </a:xfrm>
            <a:prstGeom prst="rect">
              <a:avLst/>
            </a:prstGeom>
            <a:noFill/>
          </p:spPr>
          <p:txBody>
            <a:bodyPr wrap="square" lIns="108000" anchor="ctr">
              <a:noAutofit/>
            </a:bodyPr>
            <a:lstStyle/>
            <a:p>
              <a:pPr>
                <a:spcBef>
                  <a:spcPts val="1200"/>
                </a:spcBef>
              </a:pPr>
              <a:r>
                <a:rPr lang="en-GB" sz="1600" dirty="0">
                  <a:latin typeface="Arial" panose="020B0604020202020204" pitchFamily="34" charset="0"/>
                  <a:cs typeface="Arial" panose="020B0604020202020204" pitchFamily="34" charset="0"/>
                </a:rPr>
                <a:t>Issue Patient Medicine Parcel</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Have patient or nominated buddy sign for the PMP</a:t>
              </a:r>
            </a:p>
          </p:txBody>
        </p:sp>
        <p:grpSp>
          <p:nvGrpSpPr>
            <p:cNvPr id="29" name="Group 28">
              <a:extLst>
                <a:ext uri="{FF2B5EF4-FFF2-40B4-BE49-F238E27FC236}">
                  <a16:creationId xmlns:a16="http://schemas.microsoft.com/office/drawing/2014/main" id="{31042022-05CB-EC86-B02B-53D2465D55CA}"/>
                </a:ext>
              </a:extLst>
            </p:cNvPr>
            <p:cNvGrpSpPr/>
            <p:nvPr/>
          </p:nvGrpSpPr>
          <p:grpSpPr>
            <a:xfrm>
              <a:off x="2740029" y="4123726"/>
              <a:ext cx="864000" cy="864000"/>
              <a:chOff x="2781162" y="3924127"/>
              <a:chExt cx="864000" cy="864000"/>
            </a:xfrm>
          </p:grpSpPr>
          <p:sp>
            <p:nvSpPr>
              <p:cNvPr id="22" name="Oval 21">
                <a:extLst>
                  <a:ext uri="{FF2B5EF4-FFF2-40B4-BE49-F238E27FC236}">
                    <a16:creationId xmlns:a16="http://schemas.microsoft.com/office/drawing/2014/main" id="{B7F0B40B-FFD7-C49B-3C8A-DD565D1EABF0}"/>
                  </a:ext>
                </a:extLst>
              </p:cNvPr>
              <p:cNvSpPr>
                <a:spLocks noChangeAspect="1"/>
              </p:cNvSpPr>
              <p:nvPr/>
            </p:nvSpPr>
            <p:spPr>
              <a:xfrm>
                <a:off x="2781162" y="3924127"/>
                <a:ext cx="864000" cy="864000"/>
              </a:xfrm>
              <a:prstGeom prst="ellipse">
                <a:avLst/>
              </a:prstGeom>
              <a:solidFill>
                <a:schemeClr val="bg1"/>
              </a:solidFill>
              <a:ln w="38100">
                <a:solidFill>
                  <a:srgbClr val="DDB16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D63383FD-89DD-A122-4055-C3A8C6F438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46568" y="4021260"/>
                <a:ext cx="683481" cy="669733"/>
              </a:xfrm>
              <a:prstGeom prst="rect">
                <a:avLst/>
              </a:prstGeom>
            </p:spPr>
          </p:pic>
        </p:grpSp>
      </p:grpSp>
      <p:grpSp>
        <p:nvGrpSpPr>
          <p:cNvPr id="100" name="Group 99">
            <a:extLst>
              <a:ext uri="{FF2B5EF4-FFF2-40B4-BE49-F238E27FC236}">
                <a16:creationId xmlns:a16="http://schemas.microsoft.com/office/drawing/2014/main" id="{5EBA07DF-5F95-A426-0DA9-D2A556CB1453}"/>
              </a:ext>
            </a:extLst>
          </p:cNvPr>
          <p:cNvGrpSpPr/>
          <p:nvPr/>
        </p:nvGrpSpPr>
        <p:grpSpPr>
          <a:xfrm>
            <a:off x="2059621" y="3304931"/>
            <a:ext cx="6849325" cy="864000"/>
            <a:chOff x="2059621" y="3294755"/>
            <a:chExt cx="6849325" cy="864000"/>
          </a:xfrm>
        </p:grpSpPr>
        <p:sp>
          <p:nvSpPr>
            <p:cNvPr id="7" name="Flowchart: Data 30">
              <a:extLst>
                <a:ext uri="{FF2B5EF4-FFF2-40B4-BE49-F238E27FC236}">
                  <a16:creationId xmlns:a16="http://schemas.microsoft.com/office/drawing/2014/main" id="{05173ACD-07BC-ADAB-3BD9-6F51B6D5610F}"/>
                </a:ext>
              </a:extLst>
            </p:cNvPr>
            <p:cNvSpPr/>
            <p:nvPr/>
          </p:nvSpPr>
          <p:spPr>
            <a:xfrm flipV="1">
              <a:off x="2428946" y="3402755"/>
              <a:ext cx="6480000" cy="64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158 h 10158"/>
                <a:gd name="connsiteX1" fmla="*/ 737 w 10000"/>
                <a:gd name="connsiteY1" fmla="*/ 0 h 10158"/>
                <a:gd name="connsiteX2" fmla="*/ 10000 w 10000"/>
                <a:gd name="connsiteY2" fmla="*/ 158 h 10158"/>
                <a:gd name="connsiteX3" fmla="*/ 8000 w 10000"/>
                <a:gd name="connsiteY3" fmla="*/ 10158 h 10158"/>
                <a:gd name="connsiteX4" fmla="*/ 0 w 10000"/>
                <a:gd name="connsiteY4" fmla="*/ 10158 h 10158"/>
                <a:gd name="connsiteX0" fmla="*/ 0 w 8826"/>
                <a:gd name="connsiteY0" fmla="*/ 10158 h 10158"/>
                <a:gd name="connsiteX1" fmla="*/ 737 w 8826"/>
                <a:gd name="connsiteY1" fmla="*/ 0 h 10158"/>
                <a:gd name="connsiteX2" fmla="*/ 8826 w 8826"/>
                <a:gd name="connsiteY2" fmla="*/ 316 h 10158"/>
                <a:gd name="connsiteX3" fmla="*/ 8000 w 8826"/>
                <a:gd name="connsiteY3" fmla="*/ 10158 h 10158"/>
                <a:gd name="connsiteX4" fmla="*/ 0 w 8826"/>
                <a:gd name="connsiteY4" fmla="*/ 10158 h 10158"/>
                <a:gd name="connsiteX0" fmla="*/ 0 w 9876"/>
                <a:gd name="connsiteY0" fmla="*/ 10000 h 10000"/>
                <a:gd name="connsiteX1" fmla="*/ 835 w 9876"/>
                <a:gd name="connsiteY1" fmla="*/ 0 h 10000"/>
                <a:gd name="connsiteX2" fmla="*/ 9876 w 9876"/>
                <a:gd name="connsiteY2" fmla="*/ 311 h 10000"/>
                <a:gd name="connsiteX3" fmla="*/ 9064 w 9876"/>
                <a:gd name="connsiteY3" fmla="*/ 10000 h 10000"/>
                <a:gd name="connsiteX4" fmla="*/ 0 w 9876"/>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6" h="10000">
                  <a:moveTo>
                    <a:pt x="0" y="10000"/>
                  </a:moveTo>
                  <a:cubicBezTo>
                    <a:pt x="279" y="6667"/>
                    <a:pt x="556" y="3333"/>
                    <a:pt x="835" y="0"/>
                  </a:cubicBezTo>
                  <a:lnTo>
                    <a:pt x="9876" y="311"/>
                  </a:lnTo>
                  <a:cubicBezTo>
                    <a:pt x="9564" y="3541"/>
                    <a:pt x="9376" y="6770"/>
                    <a:pt x="9064" y="10000"/>
                  </a:cubicBezTo>
                  <a:lnTo>
                    <a:pt x="0" y="10000"/>
                  </a:lnTo>
                  <a:close/>
                </a:path>
              </a:pathLst>
            </a:custGeom>
            <a:gradFill>
              <a:gsLst>
                <a:gs pos="66000">
                  <a:srgbClr val="F8F2E3"/>
                </a:gs>
                <a:gs pos="94175">
                  <a:schemeClr val="bg1">
                    <a:alpha val="0"/>
                  </a:schemeClr>
                </a:gs>
                <a:gs pos="92000">
                  <a:schemeClr val="bg1">
                    <a:alpha val="0"/>
                  </a:scheme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B8039789-025B-EC95-12AA-D519E1CA4446}"/>
                </a:ext>
              </a:extLst>
            </p:cNvPr>
            <p:cNvSpPr txBox="1"/>
            <p:nvPr/>
          </p:nvSpPr>
          <p:spPr>
            <a:xfrm>
              <a:off x="3011950" y="3438755"/>
              <a:ext cx="5760000" cy="576000"/>
            </a:xfrm>
            <a:prstGeom prst="rect">
              <a:avLst/>
            </a:prstGeom>
            <a:noFill/>
          </p:spPr>
          <p:txBody>
            <a:bodyPr wrap="square" lIns="108000">
              <a:noAutofit/>
            </a:bodyPr>
            <a:lstStyle/>
            <a:p>
              <a:pPr>
                <a:spcBef>
                  <a:spcPts val="1200"/>
                </a:spcBef>
              </a:pPr>
              <a:r>
                <a:rPr lang="en-GB" sz="1600">
                  <a:latin typeface="Arial" panose="020B0604020202020204" pitchFamily="34" charset="0"/>
                  <a:cs typeface="Arial" panose="020B0604020202020204" pitchFamily="34" charset="0"/>
                </a:rPr>
                <a:t>Foster peer-led interventions and mentorship to empower members and improve adherence.</a:t>
              </a:r>
            </a:p>
          </p:txBody>
        </p:sp>
        <p:sp>
          <p:nvSpPr>
            <p:cNvPr id="13" name="Oval 12">
              <a:extLst>
                <a:ext uri="{FF2B5EF4-FFF2-40B4-BE49-F238E27FC236}">
                  <a16:creationId xmlns:a16="http://schemas.microsoft.com/office/drawing/2014/main" id="{E17C4933-5B9E-F3CB-3D4C-827121336E89}"/>
                </a:ext>
              </a:extLst>
            </p:cNvPr>
            <p:cNvSpPr>
              <a:spLocks noChangeAspect="1"/>
            </p:cNvSpPr>
            <p:nvPr/>
          </p:nvSpPr>
          <p:spPr>
            <a:xfrm>
              <a:off x="2059621" y="3294755"/>
              <a:ext cx="864000" cy="864000"/>
            </a:xfrm>
            <a:prstGeom prst="ellipse">
              <a:avLst/>
            </a:prstGeom>
            <a:solidFill>
              <a:schemeClr val="bg1"/>
            </a:solidFill>
            <a:ln w="38100">
              <a:solidFill>
                <a:srgbClr val="DDB16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3" name="Picture 2">
            <a:extLst>
              <a:ext uri="{FF2B5EF4-FFF2-40B4-BE49-F238E27FC236}">
                <a16:creationId xmlns:a16="http://schemas.microsoft.com/office/drawing/2014/main" id="{E672D04B-D7F1-C8F6-CF2C-83018B1C6981}"/>
              </a:ext>
            </a:extLst>
          </p:cNvPr>
          <p:cNvPicPr>
            <a:picLocks noChangeAspect="1"/>
          </p:cNvPicPr>
          <p:nvPr/>
        </p:nvPicPr>
        <p:blipFill>
          <a:blip r:embed="rId7"/>
          <a:srcRect l="32594" t="5268" r="13958" b="21166"/>
          <a:stretch>
            <a:fillRect/>
          </a:stretch>
        </p:blipFill>
        <p:spPr>
          <a:xfrm>
            <a:off x="2246815" y="3389993"/>
            <a:ext cx="493214" cy="648000"/>
          </a:xfrm>
          <a:prstGeom prst="roundRect">
            <a:avLst>
              <a:gd name="adj" fmla="val 35428"/>
            </a:avLst>
          </a:prstGeom>
        </p:spPr>
      </p:pic>
      <p:pic>
        <p:nvPicPr>
          <p:cNvPr id="14" name="Picture 13">
            <a:extLst>
              <a:ext uri="{FF2B5EF4-FFF2-40B4-BE49-F238E27FC236}">
                <a16:creationId xmlns:a16="http://schemas.microsoft.com/office/drawing/2014/main" id="{4453383C-468A-C1BA-E9BB-1A73D644EA44}"/>
              </a:ext>
            </a:extLst>
          </p:cNvPr>
          <p:cNvPicPr>
            <a:picLocks noChangeAspect="1"/>
          </p:cNvPicPr>
          <p:nvPr/>
        </p:nvPicPr>
        <p:blipFill>
          <a:blip r:embed="rId8"/>
          <a:srcRect l="20281" t="6413" r="6411" b="19884"/>
          <a:stretch>
            <a:fillRect/>
          </a:stretch>
        </p:blipFill>
        <p:spPr>
          <a:xfrm>
            <a:off x="1475361" y="2523751"/>
            <a:ext cx="730465" cy="758509"/>
          </a:xfrm>
          <a:prstGeom prst="ellipse">
            <a:avLst/>
          </a:prstGeom>
        </p:spPr>
      </p:pic>
    </p:spTree>
    <p:extLst>
      <p:ext uri="{BB962C8B-B14F-4D97-AF65-F5344CB8AC3E}">
        <p14:creationId xmlns:p14="http://schemas.microsoft.com/office/powerpoint/2010/main" val="3456231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5D63-851F-D786-6865-7187BD48D6F2}"/>
            </a:ext>
          </a:extLst>
        </p:cNvPr>
        <p:cNvGrpSpPr/>
        <p:nvPr/>
      </p:nvGrpSpPr>
      <p:grpSpPr>
        <a:xfrm>
          <a:off x="0" y="0"/>
          <a:ext cx="0" cy="0"/>
          <a:chOff x="0" y="0"/>
          <a:chExt cx="0" cy="0"/>
        </a:xfrm>
      </p:grpSpPr>
      <p:sp>
        <p:nvSpPr>
          <p:cNvPr id="7" name="Arrow: Pentagon 6">
            <a:extLst>
              <a:ext uri="{FF2B5EF4-FFF2-40B4-BE49-F238E27FC236}">
                <a16:creationId xmlns:a16="http://schemas.microsoft.com/office/drawing/2014/main" id="{DFA91503-E691-E127-0840-00423A11E5DB}"/>
              </a:ext>
            </a:extLst>
          </p:cNvPr>
          <p:cNvSpPr/>
          <p:nvPr/>
        </p:nvSpPr>
        <p:spPr>
          <a:xfrm>
            <a:off x="9550709"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End of the grace period</a:t>
            </a:r>
          </a:p>
        </p:txBody>
      </p:sp>
      <p:sp>
        <p:nvSpPr>
          <p:cNvPr id="2" name="Title 1">
            <a:extLst>
              <a:ext uri="{FF2B5EF4-FFF2-40B4-BE49-F238E27FC236}">
                <a16:creationId xmlns:a16="http://schemas.microsoft.com/office/drawing/2014/main" id="{E158A3D4-9052-2C0B-9784-7B4BF4D8900E}"/>
              </a:ext>
            </a:extLst>
          </p:cNvPr>
          <p:cNvSpPr>
            <a:spLocks noGrp="1"/>
          </p:cNvSpPr>
          <p:nvPr>
            <p:ph type="title"/>
          </p:nvPr>
        </p:nvSpPr>
        <p:spPr>
          <a:xfrm>
            <a:off x="609600" y="207963"/>
            <a:ext cx="7354186" cy="658812"/>
          </a:xfrm>
        </p:spPr>
        <p:txBody>
          <a:bodyPr anchor="ctr"/>
          <a:lstStyle/>
          <a:p>
            <a:r>
              <a:rPr lang="en-ZA"/>
              <a:t>End of the Club Session</a:t>
            </a:r>
          </a:p>
        </p:txBody>
      </p:sp>
      <p:sp>
        <p:nvSpPr>
          <p:cNvPr id="3" name="Content Placeholder 2">
            <a:extLst>
              <a:ext uri="{FF2B5EF4-FFF2-40B4-BE49-F238E27FC236}">
                <a16:creationId xmlns:a16="http://schemas.microsoft.com/office/drawing/2014/main" id="{509C3AF2-BA38-ED8B-FE87-5A14C4EF3B66}"/>
              </a:ext>
            </a:extLst>
          </p:cNvPr>
          <p:cNvSpPr>
            <a:spLocks noGrp="1"/>
          </p:cNvSpPr>
          <p:nvPr>
            <p:ph idx="1"/>
          </p:nvPr>
        </p:nvSpPr>
        <p:spPr>
          <a:xfrm>
            <a:off x="1890975" y="1924493"/>
            <a:ext cx="9068182" cy="3710764"/>
          </a:xfrm>
        </p:spPr>
        <p:txBody>
          <a:bodyPr/>
          <a:lstStyle/>
          <a:p>
            <a:pPr marL="0" indent="0">
              <a:spcBef>
                <a:spcPts val="1200"/>
              </a:spcBef>
              <a:buNone/>
            </a:pPr>
            <a:r>
              <a:rPr lang="en-GB" sz="1600"/>
              <a:t>After clinical and rescripting sessions (every 6 months): </a:t>
            </a:r>
            <a:endParaRPr lang="en-ZA" sz="1600"/>
          </a:p>
          <a:p>
            <a:pPr>
              <a:spcBef>
                <a:spcPts val="600"/>
              </a:spcBef>
              <a:buFont typeface="+mj-lt"/>
              <a:buAutoNum type="arabicPeriod"/>
            </a:pPr>
            <a:r>
              <a:rPr lang="en-ZA" sz="1600"/>
              <a:t>Facilitator actions:  </a:t>
            </a:r>
          </a:p>
          <a:p>
            <a:pPr marL="789750" lvl="2" indent="-285750">
              <a:spcBef>
                <a:spcPts val="200"/>
              </a:spcBef>
            </a:pPr>
            <a:r>
              <a:rPr lang="en-GB"/>
              <a:t>Provide pre-drawn folders and the register for all enrolled patients to Club Nurse.</a:t>
            </a:r>
          </a:p>
          <a:p>
            <a:pPr marL="789750" lvl="2" indent="-285750">
              <a:spcBef>
                <a:spcPts val="200"/>
              </a:spcBef>
            </a:pPr>
            <a:r>
              <a:rPr lang="en-GB"/>
              <a:t>Reports to nurse how many patients have not attended the session’</a:t>
            </a:r>
          </a:p>
          <a:p>
            <a:pPr marL="789750" lvl="2" indent="-285750">
              <a:spcBef>
                <a:spcPts val="200"/>
              </a:spcBef>
            </a:pPr>
            <a:r>
              <a:rPr lang="en-GB"/>
              <a:t>Match non-attendance to remaining PMPs.  </a:t>
            </a:r>
          </a:p>
          <a:p>
            <a:pPr marL="789750" lvl="2" indent="-285750">
              <a:spcBef>
                <a:spcPts val="200"/>
              </a:spcBef>
            </a:pPr>
            <a:r>
              <a:rPr lang="en-GB"/>
              <a:t>Immediate recall or non-attending patients if possible.</a:t>
            </a:r>
          </a:p>
          <a:p>
            <a:pPr marL="342900" lvl="2" indent="-342900">
              <a:spcBef>
                <a:spcPts val="600"/>
              </a:spcBef>
              <a:buFont typeface="+mj-lt"/>
              <a:buAutoNum type="arabicPeriod" startAt="2"/>
            </a:pPr>
            <a:r>
              <a:rPr lang="en-GB"/>
              <a:t>Nurse actions</a:t>
            </a:r>
          </a:p>
          <a:p>
            <a:pPr marL="789750" lvl="2" indent="-285750">
              <a:spcBef>
                <a:spcPts val="200"/>
              </a:spcBef>
            </a:pPr>
            <a:r>
              <a:rPr lang="en-ZA"/>
              <a:t>Complete clinical details of enrolled patients in the register.</a:t>
            </a:r>
          </a:p>
          <a:p>
            <a:pPr marL="789750" lvl="2" indent="-285750">
              <a:spcBef>
                <a:spcPts val="200"/>
              </a:spcBef>
            </a:pPr>
            <a:r>
              <a:rPr lang="en-ZA"/>
              <a:t>Record enrolment date in the folder next to the recruitment information and sign the entry.</a:t>
            </a:r>
          </a:p>
          <a:p>
            <a:pPr marL="342900" lvl="2" indent="-342900">
              <a:spcBef>
                <a:spcPts val="600"/>
              </a:spcBef>
              <a:buFont typeface="+mj-lt"/>
              <a:buAutoNum type="arabicPeriod" startAt="3"/>
            </a:pPr>
            <a:r>
              <a:rPr lang="en-ZA"/>
              <a:t>Unclaimed PMPs: </a:t>
            </a:r>
          </a:p>
          <a:p>
            <a:pPr marL="789750" lvl="2" indent="-285750">
              <a:spcBef>
                <a:spcPts val="200"/>
              </a:spcBef>
            </a:pPr>
            <a:r>
              <a:rPr lang="en-GB"/>
              <a:t>Facilitator returns the unclaimed PMPs to the facility.</a:t>
            </a:r>
          </a:p>
          <a:p>
            <a:pPr marL="789750" lvl="2" indent="-285750">
              <a:spcBef>
                <a:spcPts val="200"/>
              </a:spcBef>
            </a:pPr>
            <a:r>
              <a:rPr lang="en-GB"/>
              <a:t>Uncollected PMPs are stored by Clubs Managers in designated rooms or in the pharmacy during the grace period </a:t>
            </a:r>
            <a:endParaRPr lang="en-ZA" sz="1600"/>
          </a:p>
        </p:txBody>
      </p:sp>
      <p:sp>
        <p:nvSpPr>
          <p:cNvPr id="4" name="Slide Number Placeholder 3">
            <a:extLst>
              <a:ext uri="{FF2B5EF4-FFF2-40B4-BE49-F238E27FC236}">
                <a16:creationId xmlns:a16="http://schemas.microsoft.com/office/drawing/2014/main" id="{A01F9EFB-3D29-1B68-1308-86A0DAAF0832}"/>
              </a:ext>
            </a:extLst>
          </p:cNvPr>
          <p:cNvSpPr>
            <a:spLocks noGrp="1"/>
          </p:cNvSpPr>
          <p:nvPr>
            <p:ph type="sldNum" sz="quarter" idx="12"/>
          </p:nvPr>
        </p:nvSpPr>
        <p:spPr/>
        <p:txBody>
          <a:bodyPr/>
          <a:lstStyle/>
          <a:p>
            <a:fld id="{C7CC47C4-3C86-4469-BEE5-35560A3665EF}" type="slidenum">
              <a:rPr lang="en-ZA" altLang="en-US" smtClean="0"/>
              <a:pPr/>
              <a:t>64</a:t>
            </a:fld>
            <a:endParaRPr lang="en-ZA" altLang="en-US"/>
          </a:p>
        </p:txBody>
      </p:sp>
      <p:sp>
        <p:nvSpPr>
          <p:cNvPr id="10" name="Arrow: Pentagon 9">
            <a:extLst>
              <a:ext uri="{FF2B5EF4-FFF2-40B4-BE49-F238E27FC236}">
                <a16:creationId xmlns:a16="http://schemas.microsoft.com/office/drawing/2014/main" id="{02358BE8-A09D-2848-D283-6120B800307E}"/>
              </a:ext>
            </a:extLst>
          </p:cNvPr>
          <p:cNvSpPr/>
          <p:nvPr/>
        </p:nvSpPr>
        <p:spPr>
          <a:xfrm>
            <a:off x="7554855"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During the grace period</a:t>
            </a:r>
          </a:p>
        </p:txBody>
      </p:sp>
      <p:sp>
        <p:nvSpPr>
          <p:cNvPr id="11" name="Arrow: Pentagon 10">
            <a:extLst>
              <a:ext uri="{FF2B5EF4-FFF2-40B4-BE49-F238E27FC236}">
                <a16:creationId xmlns:a16="http://schemas.microsoft.com/office/drawing/2014/main" id="{C4BDE6A3-C394-3F38-333F-55616761E3A8}"/>
              </a:ext>
            </a:extLst>
          </p:cNvPr>
          <p:cNvSpPr/>
          <p:nvPr/>
        </p:nvSpPr>
        <p:spPr>
          <a:xfrm>
            <a:off x="5525388" y="1222742"/>
            <a:ext cx="2361581" cy="542261"/>
          </a:xfrm>
          <a:prstGeom prst="homePlate">
            <a:avLst/>
          </a:prstGeom>
          <a:solidFill>
            <a:srgbClr val="005D28"/>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After the club visit</a:t>
            </a:r>
          </a:p>
        </p:txBody>
      </p:sp>
      <p:sp>
        <p:nvSpPr>
          <p:cNvPr id="12" name="Arrow: Pentagon 11">
            <a:extLst>
              <a:ext uri="{FF2B5EF4-FFF2-40B4-BE49-F238E27FC236}">
                <a16:creationId xmlns:a16="http://schemas.microsoft.com/office/drawing/2014/main" id="{690359E9-F9B9-B362-15F0-7C9885BBDE2A}"/>
              </a:ext>
            </a:extLst>
          </p:cNvPr>
          <p:cNvSpPr/>
          <p:nvPr/>
        </p:nvSpPr>
        <p:spPr>
          <a:xfrm>
            <a:off x="3495921" y="1222744"/>
            <a:ext cx="2361581" cy="542261"/>
          </a:xfrm>
          <a:prstGeom prst="homePlate">
            <a:avLst/>
          </a:prstGeom>
          <a:solidFill>
            <a:srgbClr val="B99329"/>
          </a:solidFill>
          <a:ln>
            <a:noFill/>
          </a:ln>
          <a:effectLst>
            <a:outerShdw blurRad="50800" dist="38100" dir="2700000" algn="tl" rotWithShape="0">
              <a:schemeClr val="bg1">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At the club visit</a:t>
            </a:r>
          </a:p>
        </p:txBody>
      </p:sp>
      <p:sp>
        <p:nvSpPr>
          <p:cNvPr id="13" name="Arrow: Pentagon 12">
            <a:extLst>
              <a:ext uri="{FF2B5EF4-FFF2-40B4-BE49-F238E27FC236}">
                <a16:creationId xmlns:a16="http://schemas.microsoft.com/office/drawing/2014/main" id="{0DFFB705-D86E-5A7C-E0D0-33EE28260AE2}"/>
              </a:ext>
            </a:extLst>
          </p:cNvPr>
          <p:cNvSpPr/>
          <p:nvPr/>
        </p:nvSpPr>
        <p:spPr>
          <a:xfrm>
            <a:off x="1148316" y="1222742"/>
            <a:ext cx="2679719"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rIns="180000" rtlCol="0" anchor="ctr"/>
          <a:lstStyle/>
          <a:p>
            <a:r>
              <a:rPr lang="en-ZA" b="1">
                <a:latin typeface="Arial" panose="020B0604020202020204" pitchFamily="34" charset="0"/>
                <a:cs typeface="Arial" panose="020B0604020202020204" pitchFamily="34" charset="0"/>
              </a:rPr>
              <a:t>Preparation for the club</a:t>
            </a:r>
          </a:p>
        </p:txBody>
      </p:sp>
      <p:grpSp>
        <p:nvGrpSpPr>
          <p:cNvPr id="5" name="Group 4">
            <a:extLst>
              <a:ext uri="{FF2B5EF4-FFF2-40B4-BE49-F238E27FC236}">
                <a16:creationId xmlns:a16="http://schemas.microsoft.com/office/drawing/2014/main" id="{A469D24E-66F4-215D-F32C-9476295448C5}"/>
              </a:ext>
            </a:extLst>
          </p:cNvPr>
          <p:cNvGrpSpPr/>
          <p:nvPr/>
        </p:nvGrpSpPr>
        <p:grpSpPr>
          <a:xfrm>
            <a:off x="163277" y="934257"/>
            <a:ext cx="1152000" cy="1152000"/>
            <a:chOff x="11446" y="7399130"/>
            <a:chExt cx="1152000" cy="1152000"/>
          </a:xfrm>
          <a:solidFill>
            <a:srgbClr val="B99329"/>
          </a:solidFill>
        </p:grpSpPr>
        <p:sp>
          <p:nvSpPr>
            <p:cNvPr id="8" name="Oval 7">
              <a:extLst>
                <a:ext uri="{FF2B5EF4-FFF2-40B4-BE49-F238E27FC236}">
                  <a16:creationId xmlns:a16="http://schemas.microsoft.com/office/drawing/2014/main" id="{F6581D86-ECBD-C474-4899-42123A880017}"/>
                </a:ext>
              </a:extLst>
            </p:cNvPr>
            <p:cNvSpPr>
              <a:spLocks noChangeAspect="1"/>
            </p:cNvSpPr>
            <p:nvPr/>
          </p:nvSpPr>
          <p:spPr>
            <a:xfrm>
              <a:off x="11446" y="7399130"/>
              <a:ext cx="1152000" cy="1152000"/>
            </a:xfrm>
            <a:prstGeom prst="ellipse">
              <a:avLst/>
            </a:prstGeom>
            <a:grpFill/>
            <a:ln w="381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2D5D75A-4CA9-E8D2-F9E4-E910AE4F3553}"/>
                </a:ext>
              </a:extLst>
            </p:cNvPr>
            <p:cNvSpPr>
              <a:spLocks noChangeAspect="1"/>
            </p:cNvSpPr>
            <p:nvPr/>
          </p:nvSpPr>
          <p:spPr>
            <a:xfrm>
              <a:off x="47446" y="7700723"/>
              <a:ext cx="1080000" cy="548815"/>
            </a:xfrm>
            <a:prstGeom prst="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latin typeface="Arial" panose="020B0604020202020204" pitchFamily="34" charset="0"/>
                  <a:cs typeface="Arial" panose="020B0604020202020204" pitchFamily="34" charset="0"/>
                </a:rPr>
                <a:t>Standard Visits</a:t>
              </a:r>
            </a:p>
          </p:txBody>
        </p:sp>
      </p:grpSp>
      <p:grpSp>
        <p:nvGrpSpPr>
          <p:cNvPr id="24" name="Group 23">
            <a:extLst>
              <a:ext uri="{FF2B5EF4-FFF2-40B4-BE49-F238E27FC236}">
                <a16:creationId xmlns:a16="http://schemas.microsoft.com/office/drawing/2014/main" id="{6515AD93-5D72-EE9F-9A28-E462F98075C3}"/>
              </a:ext>
            </a:extLst>
          </p:cNvPr>
          <p:cNvGrpSpPr>
            <a:grpSpLocks noChangeAspect="1"/>
          </p:cNvGrpSpPr>
          <p:nvPr/>
        </p:nvGrpSpPr>
        <p:grpSpPr>
          <a:xfrm>
            <a:off x="955277" y="3657488"/>
            <a:ext cx="720000" cy="720000"/>
            <a:chOff x="216837" y="4553100"/>
            <a:chExt cx="720000" cy="720000"/>
          </a:xfrm>
        </p:grpSpPr>
        <p:sp>
          <p:nvSpPr>
            <p:cNvPr id="25" name="Oval 24">
              <a:extLst>
                <a:ext uri="{FF2B5EF4-FFF2-40B4-BE49-F238E27FC236}">
                  <a16:creationId xmlns:a16="http://schemas.microsoft.com/office/drawing/2014/main" id="{A2101359-DBB1-0D4B-5804-65D9DBB8F0CF}"/>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31" name="Graphic 30">
              <a:extLst>
                <a:ext uri="{FF2B5EF4-FFF2-40B4-BE49-F238E27FC236}">
                  <a16:creationId xmlns:a16="http://schemas.microsoft.com/office/drawing/2014/main" id="{36E21DB7-2558-B4A2-5054-6385C454388F}"/>
                </a:ext>
              </a:extLst>
            </p:cNvPr>
            <p:cNvPicPr>
              <a:picLocks noChangeAspect="1"/>
            </p:cNvPicPr>
            <p:nvPr/>
          </p:nvPicPr>
          <p:blipFill>
            <a:blip>
              <a:extLst>
                <a:ext uri="{96DAC541-7B7A-43D3-8B79-37D633B846F1}">
                  <asvg:svgBlip xmlns:asvg="http://schemas.microsoft.com/office/drawing/2016/SVG/main" r:embed="rId2"/>
                </a:ext>
              </a:extLst>
            </a:blip>
            <a:srcRect l="18967" t="5804" r="19312" b="20118"/>
            <a:stretch>
              <a:fillRect/>
            </a:stretch>
          </p:blipFill>
          <p:spPr>
            <a:xfrm>
              <a:off x="349051" y="4553100"/>
              <a:ext cx="439212" cy="646950"/>
            </a:xfrm>
            <a:prstGeom prst="rect">
              <a:avLst/>
            </a:prstGeom>
          </p:spPr>
        </p:pic>
      </p:grpSp>
      <p:grpSp>
        <p:nvGrpSpPr>
          <p:cNvPr id="35" name="Group 34">
            <a:extLst>
              <a:ext uri="{FF2B5EF4-FFF2-40B4-BE49-F238E27FC236}">
                <a16:creationId xmlns:a16="http://schemas.microsoft.com/office/drawing/2014/main" id="{1908D6EE-8CA0-BEE7-59BD-F36585C14D27}"/>
              </a:ext>
            </a:extLst>
          </p:cNvPr>
          <p:cNvGrpSpPr>
            <a:grpSpLocks noChangeAspect="1"/>
          </p:cNvGrpSpPr>
          <p:nvPr/>
        </p:nvGrpSpPr>
        <p:grpSpPr>
          <a:xfrm>
            <a:off x="938959" y="2312499"/>
            <a:ext cx="720000" cy="720000"/>
            <a:chOff x="6481003" y="1145843"/>
            <a:chExt cx="720000" cy="720000"/>
          </a:xfrm>
        </p:grpSpPr>
        <p:sp>
          <p:nvSpPr>
            <p:cNvPr id="36" name="Oval 35">
              <a:extLst>
                <a:ext uri="{FF2B5EF4-FFF2-40B4-BE49-F238E27FC236}">
                  <a16:creationId xmlns:a16="http://schemas.microsoft.com/office/drawing/2014/main" id="{1BEBC8CA-D970-8912-E73D-5E2C7853D1B0}"/>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7" name="Graphic 36">
              <a:extLst>
                <a:ext uri="{FF2B5EF4-FFF2-40B4-BE49-F238E27FC236}">
                  <a16:creationId xmlns:a16="http://schemas.microsoft.com/office/drawing/2014/main" id="{B83CA975-C78D-1418-DA7E-337329CAAD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grpSp>
        <p:nvGrpSpPr>
          <p:cNvPr id="9" name="Group 8">
            <a:extLst>
              <a:ext uri="{FF2B5EF4-FFF2-40B4-BE49-F238E27FC236}">
                <a16:creationId xmlns:a16="http://schemas.microsoft.com/office/drawing/2014/main" id="{BAF0AA34-D7DD-DB99-C5E9-E5E9F9A6FF23}"/>
              </a:ext>
            </a:extLst>
          </p:cNvPr>
          <p:cNvGrpSpPr>
            <a:grpSpLocks noChangeAspect="1"/>
          </p:cNvGrpSpPr>
          <p:nvPr/>
        </p:nvGrpSpPr>
        <p:grpSpPr>
          <a:xfrm>
            <a:off x="955277" y="4646372"/>
            <a:ext cx="720000" cy="720000"/>
            <a:chOff x="6481003" y="1145843"/>
            <a:chExt cx="720000" cy="720000"/>
          </a:xfrm>
        </p:grpSpPr>
        <p:sp>
          <p:nvSpPr>
            <p:cNvPr id="14" name="Oval 13">
              <a:extLst>
                <a:ext uri="{FF2B5EF4-FFF2-40B4-BE49-F238E27FC236}">
                  <a16:creationId xmlns:a16="http://schemas.microsoft.com/office/drawing/2014/main" id="{D8867C8D-041E-5561-48D9-9D4DE239F369}"/>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Graphic 15">
              <a:extLst>
                <a:ext uri="{FF2B5EF4-FFF2-40B4-BE49-F238E27FC236}">
                  <a16:creationId xmlns:a16="http://schemas.microsoft.com/office/drawing/2014/main" id="{42C53D61-08A1-FFB1-52E7-F9EC97BD9F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Tree>
    <p:extLst>
      <p:ext uri="{BB962C8B-B14F-4D97-AF65-F5344CB8AC3E}">
        <p14:creationId xmlns:p14="http://schemas.microsoft.com/office/powerpoint/2010/main" val="4140728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8270-BEFA-5CDA-6A89-1565D15CF3B8}"/>
            </a:ext>
          </a:extLst>
        </p:cNvPr>
        <p:cNvGrpSpPr/>
        <p:nvPr/>
      </p:nvGrpSpPr>
      <p:grpSpPr>
        <a:xfrm>
          <a:off x="0" y="0"/>
          <a:ext cx="0" cy="0"/>
          <a:chOff x="0" y="0"/>
          <a:chExt cx="0" cy="0"/>
        </a:xfrm>
      </p:grpSpPr>
      <p:sp>
        <p:nvSpPr>
          <p:cNvPr id="6" name="Arrow: Pentagon 5">
            <a:extLst>
              <a:ext uri="{FF2B5EF4-FFF2-40B4-BE49-F238E27FC236}">
                <a16:creationId xmlns:a16="http://schemas.microsoft.com/office/drawing/2014/main" id="{9A163EF3-18D3-4D09-144E-A6E7FA545D46}"/>
              </a:ext>
            </a:extLst>
          </p:cNvPr>
          <p:cNvSpPr/>
          <p:nvPr/>
        </p:nvSpPr>
        <p:spPr>
          <a:xfrm>
            <a:off x="9550709"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End of the grace period</a:t>
            </a:r>
          </a:p>
        </p:txBody>
      </p:sp>
      <p:sp>
        <p:nvSpPr>
          <p:cNvPr id="2" name="Title 1">
            <a:extLst>
              <a:ext uri="{FF2B5EF4-FFF2-40B4-BE49-F238E27FC236}">
                <a16:creationId xmlns:a16="http://schemas.microsoft.com/office/drawing/2014/main" id="{2714690E-7404-56AD-7D13-747E5DD1ABCA}"/>
              </a:ext>
            </a:extLst>
          </p:cNvPr>
          <p:cNvSpPr>
            <a:spLocks noGrp="1"/>
          </p:cNvSpPr>
          <p:nvPr>
            <p:ph type="title"/>
          </p:nvPr>
        </p:nvSpPr>
        <p:spPr>
          <a:xfrm>
            <a:off x="609600" y="207963"/>
            <a:ext cx="7354186" cy="658812"/>
          </a:xfrm>
        </p:spPr>
        <p:txBody>
          <a:bodyPr anchor="ctr"/>
          <a:lstStyle/>
          <a:p>
            <a:r>
              <a:rPr lang="en-ZA"/>
              <a:t>During the 28-day grace period</a:t>
            </a:r>
          </a:p>
        </p:txBody>
      </p:sp>
      <p:sp>
        <p:nvSpPr>
          <p:cNvPr id="3" name="Content Placeholder 2">
            <a:extLst>
              <a:ext uri="{FF2B5EF4-FFF2-40B4-BE49-F238E27FC236}">
                <a16:creationId xmlns:a16="http://schemas.microsoft.com/office/drawing/2014/main" id="{58C7A9A2-F876-B722-A155-575DC9F0C1D9}"/>
              </a:ext>
            </a:extLst>
          </p:cNvPr>
          <p:cNvSpPr>
            <a:spLocks noGrp="1"/>
          </p:cNvSpPr>
          <p:nvPr>
            <p:ph idx="1"/>
          </p:nvPr>
        </p:nvSpPr>
        <p:spPr>
          <a:xfrm>
            <a:off x="1918267" y="2293458"/>
            <a:ext cx="7891751" cy="3882750"/>
          </a:xfrm>
        </p:spPr>
        <p:txBody>
          <a:bodyPr/>
          <a:lstStyle/>
          <a:p>
            <a:pPr marL="252000" indent="-252000">
              <a:spcBef>
                <a:spcPts val="1200"/>
              </a:spcBef>
              <a:buFont typeface="+mj-lt"/>
              <a:buAutoNum type="arabicPeriod"/>
            </a:pPr>
            <a:r>
              <a:rPr lang="en-GB" sz="1600"/>
              <a:t>Store remaining PMPs for the 28-day grace period in a secure, approved location known to staff and patients. </a:t>
            </a:r>
            <a:endParaRPr lang="en-ZA" sz="1600"/>
          </a:p>
          <a:p>
            <a:pPr marL="252000" indent="-252000">
              <a:spcBef>
                <a:spcPts val="1200"/>
              </a:spcBef>
              <a:buFont typeface="+mj-lt"/>
              <a:buAutoNum type="arabicPeriod"/>
            </a:pPr>
            <a:r>
              <a:rPr lang="en-GB" sz="1600"/>
              <a:t>Remind patients to attend their sessions and to report to the designated venue on time. </a:t>
            </a:r>
          </a:p>
          <a:p>
            <a:pPr marL="252000" indent="-252000">
              <a:spcBef>
                <a:spcPts val="1200"/>
              </a:spcBef>
              <a:buFont typeface="+mj-lt"/>
              <a:buAutoNum type="arabicPeriod"/>
            </a:pPr>
            <a:r>
              <a:rPr lang="en-GB" sz="1600"/>
              <a:t>If a blood or clinical visit is missed, a clinician must see the patient.</a:t>
            </a:r>
          </a:p>
          <a:p>
            <a:pPr marL="252000" indent="-252000">
              <a:spcBef>
                <a:spcPts val="1200"/>
              </a:spcBef>
              <a:buFont typeface="+mj-lt"/>
              <a:buAutoNum type="arabicPeriod"/>
            </a:pPr>
            <a:r>
              <a:rPr lang="en-GB" sz="1600"/>
              <a:t>Register each session and record the attendance date.</a:t>
            </a:r>
            <a:r>
              <a:rPr lang="en-ZA" sz="1600"/>
              <a:t> </a:t>
            </a:r>
          </a:p>
          <a:p>
            <a:pPr marL="252000" indent="-252000">
              <a:spcBef>
                <a:spcPts val="1200"/>
              </a:spcBef>
              <a:buFont typeface="+mj-lt"/>
              <a:buAutoNum type="arabicPeriod"/>
            </a:pPr>
            <a:r>
              <a:rPr lang="en-GB" sz="1600"/>
              <a:t>Patients collect PMPs from the pharmacy or a pre-arranged location.</a:t>
            </a:r>
          </a:p>
          <a:p>
            <a:pPr marL="252000" indent="-252000">
              <a:spcBef>
                <a:spcPts val="1200"/>
              </a:spcBef>
              <a:buFont typeface="+mj-lt"/>
              <a:buAutoNum type="arabicPeriod"/>
            </a:pPr>
            <a:r>
              <a:rPr lang="en-GB" sz="1600"/>
              <a:t>Once all club patients are marked as attended, hand the register to the nurse to close and the clerk to capture.</a:t>
            </a:r>
            <a:endParaRPr lang="en-ZA" sz="1600"/>
          </a:p>
          <a:p>
            <a:pPr marL="0" indent="0">
              <a:spcBef>
                <a:spcPts val="1200"/>
              </a:spcBef>
              <a:buNone/>
            </a:pPr>
            <a:endParaRPr lang="en-ZA" sz="1600"/>
          </a:p>
          <a:p>
            <a:pPr marL="252000" indent="-252000">
              <a:buFont typeface="+mj-lt"/>
              <a:buAutoNum type="arabicPeriod"/>
            </a:pPr>
            <a:endParaRPr lang="en-ZA" sz="1600"/>
          </a:p>
          <a:p>
            <a:pPr marL="0" indent="0">
              <a:buNone/>
            </a:pPr>
            <a:endParaRPr lang="en-ZA" sz="1600"/>
          </a:p>
          <a:p>
            <a:endParaRPr lang="en-ZA" sz="1600"/>
          </a:p>
        </p:txBody>
      </p:sp>
      <p:sp>
        <p:nvSpPr>
          <p:cNvPr id="4" name="Slide Number Placeholder 3">
            <a:extLst>
              <a:ext uri="{FF2B5EF4-FFF2-40B4-BE49-F238E27FC236}">
                <a16:creationId xmlns:a16="http://schemas.microsoft.com/office/drawing/2014/main" id="{0E72DE90-B4FF-0722-1FE9-575473B86D1A}"/>
              </a:ext>
            </a:extLst>
          </p:cNvPr>
          <p:cNvSpPr>
            <a:spLocks noGrp="1"/>
          </p:cNvSpPr>
          <p:nvPr>
            <p:ph type="sldNum" sz="quarter" idx="12"/>
          </p:nvPr>
        </p:nvSpPr>
        <p:spPr/>
        <p:txBody>
          <a:bodyPr/>
          <a:lstStyle/>
          <a:p>
            <a:fld id="{C7CC47C4-3C86-4469-BEE5-35560A3665EF}" type="slidenum">
              <a:rPr lang="en-ZA" altLang="en-US" smtClean="0"/>
              <a:pPr/>
              <a:t>65</a:t>
            </a:fld>
            <a:endParaRPr lang="en-ZA" altLang="en-US"/>
          </a:p>
        </p:txBody>
      </p:sp>
      <p:sp>
        <p:nvSpPr>
          <p:cNvPr id="10" name="Arrow: Pentagon 9">
            <a:extLst>
              <a:ext uri="{FF2B5EF4-FFF2-40B4-BE49-F238E27FC236}">
                <a16:creationId xmlns:a16="http://schemas.microsoft.com/office/drawing/2014/main" id="{601A33BA-E47C-92C4-4067-84E9D5A96B38}"/>
              </a:ext>
            </a:extLst>
          </p:cNvPr>
          <p:cNvSpPr/>
          <p:nvPr/>
        </p:nvSpPr>
        <p:spPr>
          <a:xfrm>
            <a:off x="7554855" y="1222742"/>
            <a:ext cx="2361581" cy="542261"/>
          </a:xfrm>
          <a:prstGeom prst="homePlate">
            <a:avLst/>
          </a:prstGeom>
          <a:solidFill>
            <a:srgbClr val="005D28"/>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During the grace period</a:t>
            </a:r>
          </a:p>
        </p:txBody>
      </p:sp>
      <p:sp>
        <p:nvSpPr>
          <p:cNvPr id="11" name="Arrow: Pentagon 10">
            <a:extLst>
              <a:ext uri="{FF2B5EF4-FFF2-40B4-BE49-F238E27FC236}">
                <a16:creationId xmlns:a16="http://schemas.microsoft.com/office/drawing/2014/main" id="{A3D29B53-18EC-BC4E-9997-0F8C55DABFA3}"/>
              </a:ext>
            </a:extLst>
          </p:cNvPr>
          <p:cNvSpPr/>
          <p:nvPr/>
        </p:nvSpPr>
        <p:spPr>
          <a:xfrm>
            <a:off x="5525388"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After the club visit</a:t>
            </a:r>
          </a:p>
        </p:txBody>
      </p:sp>
      <p:sp>
        <p:nvSpPr>
          <p:cNvPr id="12" name="Arrow: Pentagon 11">
            <a:extLst>
              <a:ext uri="{FF2B5EF4-FFF2-40B4-BE49-F238E27FC236}">
                <a16:creationId xmlns:a16="http://schemas.microsoft.com/office/drawing/2014/main" id="{85EB5EA2-942F-3A52-6E65-6BCDBE1BEAC4}"/>
              </a:ext>
            </a:extLst>
          </p:cNvPr>
          <p:cNvSpPr/>
          <p:nvPr/>
        </p:nvSpPr>
        <p:spPr>
          <a:xfrm>
            <a:off x="3495921" y="1222744"/>
            <a:ext cx="2361581" cy="542261"/>
          </a:xfrm>
          <a:prstGeom prst="homePlate">
            <a:avLst/>
          </a:prstGeom>
          <a:solidFill>
            <a:srgbClr val="B99329"/>
          </a:solidFill>
          <a:ln>
            <a:noFill/>
          </a:ln>
          <a:effectLst>
            <a:outerShdw blurRad="50800" dist="38100" dir="2700000" algn="tl" rotWithShape="0">
              <a:schemeClr val="bg1">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At the club visit</a:t>
            </a:r>
          </a:p>
        </p:txBody>
      </p:sp>
      <p:sp>
        <p:nvSpPr>
          <p:cNvPr id="13" name="Arrow: Pentagon 12">
            <a:extLst>
              <a:ext uri="{FF2B5EF4-FFF2-40B4-BE49-F238E27FC236}">
                <a16:creationId xmlns:a16="http://schemas.microsoft.com/office/drawing/2014/main" id="{0DC40A44-B656-E058-1B45-07BED7A7118A}"/>
              </a:ext>
            </a:extLst>
          </p:cNvPr>
          <p:cNvSpPr/>
          <p:nvPr/>
        </p:nvSpPr>
        <p:spPr>
          <a:xfrm>
            <a:off x="1148316" y="1222742"/>
            <a:ext cx="2679719"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rIns="180000" rtlCol="0" anchor="ctr"/>
          <a:lstStyle/>
          <a:p>
            <a:r>
              <a:rPr lang="en-ZA" b="1">
                <a:latin typeface="Arial" panose="020B0604020202020204" pitchFamily="34" charset="0"/>
                <a:cs typeface="Arial" panose="020B0604020202020204" pitchFamily="34" charset="0"/>
              </a:rPr>
              <a:t>Preparation for the club</a:t>
            </a:r>
          </a:p>
        </p:txBody>
      </p:sp>
      <p:grpSp>
        <p:nvGrpSpPr>
          <p:cNvPr id="8" name="Group 7">
            <a:extLst>
              <a:ext uri="{FF2B5EF4-FFF2-40B4-BE49-F238E27FC236}">
                <a16:creationId xmlns:a16="http://schemas.microsoft.com/office/drawing/2014/main" id="{0DB9DB5B-AE81-E01C-D613-0B8EDB8924B6}"/>
              </a:ext>
            </a:extLst>
          </p:cNvPr>
          <p:cNvGrpSpPr/>
          <p:nvPr/>
        </p:nvGrpSpPr>
        <p:grpSpPr>
          <a:xfrm>
            <a:off x="163277" y="934257"/>
            <a:ext cx="1152000" cy="1152000"/>
            <a:chOff x="11446" y="7399130"/>
            <a:chExt cx="1152000" cy="1152000"/>
          </a:xfrm>
          <a:solidFill>
            <a:srgbClr val="B99329"/>
          </a:solidFill>
        </p:grpSpPr>
        <p:sp>
          <p:nvSpPr>
            <p:cNvPr id="9" name="Oval 8">
              <a:extLst>
                <a:ext uri="{FF2B5EF4-FFF2-40B4-BE49-F238E27FC236}">
                  <a16:creationId xmlns:a16="http://schemas.microsoft.com/office/drawing/2014/main" id="{F20E2552-191D-34FA-CC58-F37D96982431}"/>
                </a:ext>
              </a:extLst>
            </p:cNvPr>
            <p:cNvSpPr>
              <a:spLocks noChangeAspect="1"/>
            </p:cNvSpPr>
            <p:nvPr/>
          </p:nvSpPr>
          <p:spPr>
            <a:xfrm>
              <a:off x="11446" y="7399130"/>
              <a:ext cx="1152000" cy="1152000"/>
            </a:xfrm>
            <a:prstGeom prst="ellipse">
              <a:avLst/>
            </a:prstGeom>
            <a:grpFill/>
            <a:ln w="381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7DCA9A9-4C10-3788-DC6D-DB6B07E4D04A}"/>
                </a:ext>
              </a:extLst>
            </p:cNvPr>
            <p:cNvSpPr>
              <a:spLocks noChangeAspect="1"/>
            </p:cNvSpPr>
            <p:nvPr/>
          </p:nvSpPr>
          <p:spPr>
            <a:xfrm>
              <a:off x="47446" y="7700723"/>
              <a:ext cx="1080000" cy="548815"/>
            </a:xfrm>
            <a:prstGeom prst="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latin typeface="Arial" panose="020B0604020202020204" pitchFamily="34" charset="0"/>
                  <a:cs typeface="Arial" panose="020B0604020202020204" pitchFamily="34" charset="0"/>
                </a:rPr>
                <a:t>Standard Visits</a:t>
              </a:r>
            </a:p>
          </p:txBody>
        </p:sp>
      </p:grpSp>
      <p:grpSp>
        <p:nvGrpSpPr>
          <p:cNvPr id="14" name="Group 13">
            <a:extLst>
              <a:ext uri="{FF2B5EF4-FFF2-40B4-BE49-F238E27FC236}">
                <a16:creationId xmlns:a16="http://schemas.microsoft.com/office/drawing/2014/main" id="{E2B20FB0-273D-2B1E-F0EB-D0C5FCC561A3}"/>
              </a:ext>
            </a:extLst>
          </p:cNvPr>
          <p:cNvGrpSpPr>
            <a:grpSpLocks noChangeAspect="1"/>
          </p:cNvGrpSpPr>
          <p:nvPr/>
        </p:nvGrpSpPr>
        <p:grpSpPr>
          <a:xfrm>
            <a:off x="938959" y="3322912"/>
            <a:ext cx="720000" cy="720000"/>
            <a:chOff x="6481003" y="1145843"/>
            <a:chExt cx="720000" cy="720000"/>
          </a:xfrm>
        </p:grpSpPr>
        <p:sp>
          <p:nvSpPr>
            <p:cNvPr id="16" name="Oval 15">
              <a:extLst>
                <a:ext uri="{FF2B5EF4-FFF2-40B4-BE49-F238E27FC236}">
                  <a16:creationId xmlns:a16="http://schemas.microsoft.com/office/drawing/2014/main" id="{74A5F843-7AA8-734D-41C4-8ECE9199F909}"/>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Graphic 16">
              <a:extLst>
                <a:ext uri="{FF2B5EF4-FFF2-40B4-BE49-F238E27FC236}">
                  <a16:creationId xmlns:a16="http://schemas.microsoft.com/office/drawing/2014/main" id="{BF2812C6-94E5-D695-0B43-092EE817FAF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96390" y="1228474"/>
              <a:ext cx="509260" cy="495680"/>
            </a:xfrm>
            <a:prstGeom prst="rect">
              <a:avLst/>
            </a:prstGeom>
          </p:spPr>
        </p:pic>
      </p:grpSp>
    </p:spTree>
    <p:extLst>
      <p:ext uri="{BB962C8B-B14F-4D97-AF65-F5344CB8AC3E}">
        <p14:creationId xmlns:p14="http://schemas.microsoft.com/office/powerpoint/2010/main" val="4063787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929DA-9209-93D4-32DA-DDB9A5E5608A}"/>
            </a:ext>
          </a:extLst>
        </p:cNvPr>
        <p:cNvGrpSpPr/>
        <p:nvPr/>
      </p:nvGrpSpPr>
      <p:grpSpPr>
        <a:xfrm>
          <a:off x="0" y="0"/>
          <a:ext cx="0" cy="0"/>
          <a:chOff x="0" y="0"/>
          <a:chExt cx="0" cy="0"/>
        </a:xfrm>
      </p:grpSpPr>
      <p:sp>
        <p:nvSpPr>
          <p:cNvPr id="6" name="Arrow: Pentagon 5">
            <a:extLst>
              <a:ext uri="{FF2B5EF4-FFF2-40B4-BE49-F238E27FC236}">
                <a16:creationId xmlns:a16="http://schemas.microsoft.com/office/drawing/2014/main" id="{D76B15C5-375F-7392-6DAE-0525B90F29EB}"/>
              </a:ext>
            </a:extLst>
          </p:cNvPr>
          <p:cNvSpPr/>
          <p:nvPr/>
        </p:nvSpPr>
        <p:spPr>
          <a:xfrm>
            <a:off x="9550709" y="1222742"/>
            <a:ext cx="2361581" cy="542261"/>
          </a:xfrm>
          <a:prstGeom prst="homePlate">
            <a:avLst/>
          </a:prstGeom>
          <a:solidFill>
            <a:srgbClr val="005D28"/>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End of the grace period</a:t>
            </a:r>
          </a:p>
        </p:txBody>
      </p:sp>
      <p:sp>
        <p:nvSpPr>
          <p:cNvPr id="4" name="Slide Number Placeholder 3">
            <a:extLst>
              <a:ext uri="{FF2B5EF4-FFF2-40B4-BE49-F238E27FC236}">
                <a16:creationId xmlns:a16="http://schemas.microsoft.com/office/drawing/2014/main" id="{4D192FE2-BD6F-18AF-6FE5-88289E59EA61}"/>
              </a:ext>
            </a:extLst>
          </p:cNvPr>
          <p:cNvSpPr>
            <a:spLocks noGrp="1"/>
          </p:cNvSpPr>
          <p:nvPr>
            <p:ph type="sldNum" sz="quarter" idx="4"/>
          </p:nvPr>
        </p:nvSpPr>
        <p:spPr/>
        <p:txBody>
          <a:bodyPr/>
          <a:lstStyle/>
          <a:p>
            <a:fld id="{C7CC47C4-3C86-4469-BEE5-35560A3665EF}" type="slidenum">
              <a:rPr lang="en-ZA" altLang="en-US" smtClean="0"/>
              <a:pPr/>
              <a:t>66</a:t>
            </a:fld>
            <a:endParaRPr lang="en-ZA" altLang="en-US"/>
          </a:p>
        </p:txBody>
      </p:sp>
      <p:sp>
        <p:nvSpPr>
          <p:cNvPr id="2" name="Title 1">
            <a:extLst>
              <a:ext uri="{FF2B5EF4-FFF2-40B4-BE49-F238E27FC236}">
                <a16:creationId xmlns:a16="http://schemas.microsoft.com/office/drawing/2014/main" id="{4FE4AB31-9E48-A63D-3772-6D5DF7A5C871}"/>
              </a:ext>
            </a:extLst>
          </p:cNvPr>
          <p:cNvSpPr>
            <a:spLocks noGrp="1"/>
          </p:cNvSpPr>
          <p:nvPr>
            <p:ph type="title"/>
          </p:nvPr>
        </p:nvSpPr>
        <p:spPr/>
        <p:txBody>
          <a:bodyPr anchor="ctr"/>
          <a:lstStyle/>
          <a:p>
            <a:r>
              <a:rPr lang="en-ZA"/>
              <a:t>After the 28-day grace period</a:t>
            </a:r>
          </a:p>
        </p:txBody>
      </p:sp>
      <p:sp>
        <p:nvSpPr>
          <p:cNvPr id="3" name="Content Placeholder 2">
            <a:extLst>
              <a:ext uri="{FF2B5EF4-FFF2-40B4-BE49-F238E27FC236}">
                <a16:creationId xmlns:a16="http://schemas.microsoft.com/office/drawing/2014/main" id="{27FEA576-6514-9A2B-853E-5215F74305A7}"/>
              </a:ext>
            </a:extLst>
          </p:cNvPr>
          <p:cNvSpPr>
            <a:spLocks noGrp="1"/>
          </p:cNvSpPr>
          <p:nvPr>
            <p:ph idx="4294967295"/>
          </p:nvPr>
        </p:nvSpPr>
        <p:spPr>
          <a:xfrm>
            <a:off x="1932072" y="1924051"/>
            <a:ext cx="10115550" cy="2883732"/>
          </a:xfrm>
        </p:spPr>
        <p:txBody>
          <a:bodyPr/>
          <a:lstStyle/>
          <a:p>
            <a:pPr marL="252000" indent="-252000">
              <a:buFont typeface="+mj-lt"/>
              <a:buAutoNum type="arabicPeriod"/>
            </a:pPr>
            <a:r>
              <a:rPr lang="en-GB" sz="1600"/>
              <a:t>Close the club register by Day 28 (or earlier if all PMPs collected).</a:t>
            </a:r>
            <a:r>
              <a:rPr lang="en-ZA" sz="1600"/>
              <a:t> </a:t>
            </a:r>
          </a:p>
          <a:p>
            <a:pPr marL="760050" lvl="2" indent="-252000">
              <a:spcBef>
                <a:spcPts val="300"/>
              </a:spcBef>
              <a:buFont typeface="+mj-lt"/>
              <a:buAutoNum type="alphaLcPeriod"/>
            </a:pPr>
            <a:r>
              <a:rPr lang="en-GB"/>
              <a:t>Mark "DNA" for patients who didn't collect PMPs within 7 days</a:t>
            </a:r>
            <a:r>
              <a:rPr lang="en-ZA"/>
              <a:t>.</a:t>
            </a:r>
          </a:p>
          <a:p>
            <a:pPr marL="760050" lvl="2" indent="-252000">
              <a:spcBef>
                <a:spcPts val="300"/>
              </a:spcBef>
              <a:buFont typeface="+mj-lt"/>
              <a:buAutoNum type="alphaLcPeriod"/>
            </a:pPr>
            <a:r>
              <a:rPr lang="en-GB"/>
              <a:t>Ensure all last-visit entries have a weight and screening record, or “B”, or outcome.</a:t>
            </a:r>
            <a:br>
              <a:rPr lang="en-GB"/>
            </a:br>
            <a:r>
              <a:rPr lang="en-ZA"/>
              <a:t>Discuss any gaps in recording with the facilitator.</a:t>
            </a:r>
          </a:p>
          <a:p>
            <a:pPr marL="760050" lvl="2" indent="-252000">
              <a:spcBef>
                <a:spcPts val="300"/>
              </a:spcBef>
              <a:buFont typeface="+mj-lt"/>
              <a:buAutoNum type="alphaLcPeriod"/>
            </a:pPr>
            <a:r>
              <a:rPr lang="en-GB"/>
              <a:t>Initial bottom of each last visit column upon completion.</a:t>
            </a:r>
            <a:br>
              <a:rPr lang="en-GB"/>
            </a:br>
            <a:r>
              <a:rPr lang="en-GB"/>
              <a:t>Sign/Date front summary page to verify check.</a:t>
            </a:r>
          </a:p>
          <a:p>
            <a:pPr marL="760050" lvl="2" indent="-252000">
              <a:spcBef>
                <a:spcPts val="300"/>
              </a:spcBef>
              <a:buFont typeface="+mj-lt"/>
              <a:buAutoNum type="alphaLcPeriod"/>
            </a:pPr>
            <a:r>
              <a:rPr lang="en-GB"/>
              <a:t>Check/Follow scripting procedures if due. </a:t>
            </a:r>
            <a:endParaRPr lang="en-ZA" sz="1600"/>
          </a:p>
          <a:p>
            <a:pPr marL="252000" lvl="1" indent="-252000">
              <a:spcBef>
                <a:spcPts val="600"/>
              </a:spcBef>
              <a:buFont typeface="+mj-lt"/>
              <a:buAutoNum type="arabicPeriod" startAt="2"/>
            </a:pPr>
            <a:r>
              <a:rPr lang="en-ZA" sz="1600"/>
              <a:t>Register to be given to the clerk/data capturer for capturing and returned to area where registers are stored.</a:t>
            </a:r>
          </a:p>
          <a:p>
            <a:pPr marL="252000" lvl="1" indent="-252000">
              <a:spcBef>
                <a:spcPts val="600"/>
              </a:spcBef>
              <a:buFont typeface="+mj-lt"/>
              <a:buAutoNum type="arabicPeriod" startAt="2"/>
            </a:pPr>
            <a:r>
              <a:rPr lang="en-ZA" sz="1600"/>
              <a:t>Remaining PMPs to be returned to the pharmacy.</a:t>
            </a:r>
            <a:endParaRPr lang="en-ZA"/>
          </a:p>
          <a:p>
            <a:pPr marL="1293750" lvl="2" indent="-285750"/>
            <a:endParaRPr lang="en-ZA"/>
          </a:p>
          <a:p>
            <a:pPr marL="0" indent="0">
              <a:buNone/>
            </a:pPr>
            <a:endParaRPr lang="en-ZA" sz="1600"/>
          </a:p>
        </p:txBody>
      </p:sp>
      <p:sp>
        <p:nvSpPr>
          <p:cNvPr id="10" name="Arrow: Pentagon 9">
            <a:extLst>
              <a:ext uri="{FF2B5EF4-FFF2-40B4-BE49-F238E27FC236}">
                <a16:creationId xmlns:a16="http://schemas.microsoft.com/office/drawing/2014/main" id="{E4DBB6B4-6D64-1C3B-EE6E-1708662BD75A}"/>
              </a:ext>
            </a:extLst>
          </p:cNvPr>
          <p:cNvSpPr/>
          <p:nvPr/>
        </p:nvSpPr>
        <p:spPr>
          <a:xfrm>
            <a:off x="7554855"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During the grace period</a:t>
            </a:r>
          </a:p>
        </p:txBody>
      </p:sp>
      <p:sp>
        <p:nvSpPr>
          <p:cNvPr id="11" name="Arrow: Pentagon 10">
            <a:extLst>
              <a:ext uri="{FF2B5EF4-FFF2-40B4-BE49-F238E27FC236}">
                <a16:creationId xmlns:a16="http://schemas.microsoft.com/office/drawing/2014/main" id="{0BA170F9-E81F-F531-B512-4B5DDBA0C86B}"/>
              </a:ext>
            </a:extLst>
          </p:cNvPr>
          <p:cNvSpPr/>
          <p:nvPr/>
        </p:nvSpPr>
        <p:spPr>
          <a:xfrm>
            <a:off x="5525388"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After the club visit</a:t>
            </a:r>
          </a:p>
        </p:txBody>
      </p:sp>
      <p:sp>
        <p:nvSpPr>
          <p:cNvPr id="12" name="Arrow: Pentagon 11">
            <a:extLst>
              <a:ext uri="{FF2B5EF4-FFF2-40B4-BE49-F238E27FC236}">
                <a16:creationId xmlns:a16="http://schemas.microsoft.com/office/drawing/2014/main" id="{C7D7AEE9-E807-A94B-5C6D-E6E7B72DBB5F}"/>
              </a:ext>
            </a:extLst>
          </p:cNvPr>
          <p:cNvSpPr/>
          <p:nvPr/>
        </p:nvSpPr>
        <p:spPr>
          <a:xfrm>
            <a:off x="3495921" y="1222744"/>
            <a:ext cx="2361581" cy="542261"/>
          </a:xfrm>
          <a:prstGeom prst="homePlate">
            <a:avLst/>
          </a:prstGeom>
          <a:solidFill>
            <a:srgbClr val="B99329"/>
          </a:solidFill>
          <a:ln>
            <a:noFill/>
          </a:ln>
          <a:effectLst>
            <a:outerShdw blurRad="50800" dist="38100" dir="2700000" algn="tl" rotWithShape="0">
              <a:schemeClr val="bg1">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At the club visit</a:t>
            </a:r>
          </a:p>
        </p:txBody>
      </p:sp>
      <p:sp>
        <p:nvSpPr>
          <p:cNvPr id="13" name="Arrow: Pentagon 12">
            <a:extLst>
              <a:ext uri="{FF2B5EF4-FFF2-40B4-BE49-F238E27FC236}">
                <a16:creationId xmlns:a16="http://schemas.microsoft.com/office/drawing/2014/main" id="{E9F9F3EE-BAA4-C219-BF79-51692D7F8140}"/>
              </a:ext>
            </a:extLst>
          </p:cNvPr>
          <p:cNvSpPr/>
          <p:nvPr/>
        </p:nvSpPr>
        <p:spPr>
          <a:xfrm>
            <a:off x="1148316" y="1222742"/>
            <a:ext cx="2679719"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rIns="180000" rtlCol="0" anchor="ctr"/>
          <a:lstStyle/>
          <a:p>
            <a:r>
              <a:rPr lang="en-ZA" b="1">
                <a:latin typeface="Arial" panose="020B0604020202020204" pitchFamily="34" charset="0"/>
                <a:cs typeface="Arial" panose="020B0604020202020204" pitchFamily="34" charset="0"/>
              </a:rPr>
              <a:t>Preparation for the club</a:t>
            </a:r>
          </a:p>
        </p:txBody>
      </p:sp>
      <p:sp>
        <p:nvSpPr>
          <p:cNvPr id="16" name="Content Placeholder 2">
            <a:extLst>
              <a:ext uri="{FF2B5EF4-FFF2-40B4-BE49-F238E27FC236}">
                <a16:creationId xmlns:a16="http://schemas.microsoft.com/office/drawing/2014/main" id="{EA8522F0-FB7A-2D13-1803-A0D702F872BD}"/>
              </a:ext>
            </a:extLst>
          </p:cNvPr>
          <p:cNvSpPr txBox="1">
            <a:spLocks/>
          </p:cNvSpPr>
          <p:nvPr/>
        </p:nvSpPr>
        <p:spPr>
          <a:xfrm>
            <a:off x="1932072" y="4618349"/>
            <a:ext cx="8213285" cy="613861"/>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2000" indent="-252000">
              <a:buFont typeface="+mj-lt"/>
              <a:buAutoNum type="arabicPeriod" startAt="4"/>
            </a:pPr>
            <a:r>
              <a:rPr lang="en-GB" sz="1600"/>
              <a:t>Facilitator must follow up with patients who missed the grace period.</a:t>
            </a:r>
          </a:p>
          <a:p>
            <a:pPr marL="252000" indent="-252000">
              <a:buFont typeface="+mj-lt"/>
              <a:buAutoNum type="arabicPeriod" startAt="4"/>
            </a:pPr>
            <a:r>
              <a:rPr lang="en-GB" sz="1600"/>
              <a:t>Refer patients arriving after the grace period to the Clubs Manager </a:t>
            </a:r>
          </a:p>
        </p:txBody>
      </p:sp>
      <p:grpSp>
        <p:nvGrpSpPr>
          <p:cNvPr id="7" name="Group 6">
            <a:extLst>
              <a:ext uri="{FF2B5EF4-FFF2-40B4-BE49-F238E27FC236}">
                <a16:creationId xmlns:a16="http://schemas.microsoft.com/office/drawing/2014/main" id="{958B84FE-6AFD-BE42-1073-7A02EB664F90}"/>
              </a:ext>
            </a:extLst>
          </p:cNvPr>
          <p:cNvGrpSpPr/>
          <p:nvPr/>
        </p:nvGrpSpPr>
        <p:grpSpPr>
          <a:xfrm>
            <a:off x="163277" y="934257"/>
            <a:ext cx="1152000" cy="1152000"/>
            <a:chOff x="11446" y="7399130"/>
            <a:chExt cx="1152000" cy="1152000"/>
          </a:xfrm>
          <a:solidFill>
            <a:srgbClr val="B99329"/>
          </a:solidFill>
        </p:grpSpPr>
        <p:sp>
          <p:nvSpPr>
            <p:cNvPr id="15" name="Oval 14">
              <a:extLst>
                <a:ext uri="{FF2B5EF4-FFF2-40B4-BE49-F238E27FC236}">
                  <a16:creationId xmlns:a16="http://schemas.microsoft.com/office/drawing/2014/main" id="{6DA04E99-813C-6E22-EF86-812FDCB52B80}"/>
                </a:ext>
              </a:extLst>
            </p:cNvPr>
            <p:cNvSpPr>
              <a:spLocks noChangeAspect="1"/>
            </p:cNvSpPr>
            <p:nvPr/>
          </p:nvSpPr>
          <p:spPr>
            <a:xfrm>
              <a:off x="11446" y="7399130"/>
              <a:ext cx="1152000" cy="1152000"/>
            </a:xfrm>
            <a:prstGeom prst="ellipse">
              <a:avLst/>
            </a:prstGeom>
            <a:grpFill/>
            <a:ln w="381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B77BAC5-4FC3-A021-4439-BC4FA2DE9A53}"/>
                </a:ext>
              </a:extLst>
            </p:cNvPr>
            <p:cNvSpPr>
              <a:spLocks noChangeAspect="1"/>
            </p:cNvSpPr>
            <p:nvPr/>
          </p:nvSpPr>
          <p:spPr>
            <a:xfrm>
              <a:off x="47446" y="7700723"/>
              <a:ext cx="1080000" cy="548815"/>
            </a:xfrm>
            <a:prstGeom prst="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latin typeface="Arial" panose="020B0604020202020204" pitchFamily="34" charset="0"/>
                  <a:cs typeface="Arial" panose="020B0604020202020204" pitchFamily="34" charset="0"/>
                </a:rPr>
                <a:t>Standard Visits</a:t>
              </a:r>
            </a:p>
          </p:txBody>
        </p:sp>
      </p:grpSp>
      <p:sp>
        <p:nvSpPr>
          <p:cNvPr id="19" name="Content Placeholder 2">
            <a:extLst>
              <a:ext uri="{FF2B5EF4-FFF2-40B4-BE49-F238E27FC236}">
                <a16:creationId xmlns:a16="http://schemas.microsoft.com/office/drawing/2014/main" id="{D36FEE5F-F1AB-C99D-5F56-A7549F38E1E9}"/>
              </a:ext>
            </a:extLst>
          </p:cNvPr>
          <p:cNvSpPr txBox="1">
            <a:spLocks/>
          </p:cNvSpPr>
          <p:nvPr/>
        </p:nvSpPr>
        <p:spPr>
          <a:xfrm>
            <a:off x="1526703" y="5330773"/>
            <a:ext cx="8867220" cy="365125"/>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342900">
              <a:buFont typeface="+mj-lt"/>
              <a:buAutoNum type="arabicPeriod" startAt="6"/>
            </a:pPr>
            <a:r>
              <a:rPr lang="en-GB" sz="1600"/>
              <a:t>Club Manager returns the patient to mainstream care for increased support.</a:t>
            </a:r>
            <a:endParaRPr lang="en-ZA" sz="1600"/>
          </a:p>
        </p:txBody>
      </p:sp>
      <p:grpSp>
        <p:nvGrpSpPr>
          <p:cNvPr id="5" name="Group 4">
            <a:extLst>
              <a:ext uri="{FF2B5EF4-FFF2-40B4-BE49-F238E27FC236}">
                <a16:creationId xmlns:a16="http://schemas.microsoft.com/office/drawing/2014/main" id="{2DFE1151-4369-C01A-43E4-C5F29D8B50DF}"/>
              </a:ext>
            </a:extLst>
          </p:cNvPr>
          <p:cNvGrpSpPr>
            <a:grpSpLocks noChangeAspect="1"/>
          </p:cNvGrpSpPr>
          <p:nvPr/>
        </p:nvGrpSpPr>
        <p:grpSpPr>
          <a:xfrm>
            <a:off x="955277" y="2483772"/>
            <a:ext cx="720000" cy="720000"/>
            <a:chOff x="216837" y="4553100"/>
            <a:chExt cx="720000" cy="720000"/>
          </a:xfrm>
        </p:grpSpPr>
        <p:sp>
          <p:nvSpPr>
            <p:cNvPr id="8" name="Oval 7">
              <a:extLst>
                <a:ext uri="{FF2B5EF4-FFF2-40B4-BE49-F238E27FC236}">
                  <a16:creationId xmlns:a16="http://schemas.microsoft.com/office/drawing/2014/main" id="{6D39023C-D008-ADE0-BFC1-C62E80550FF1}"/>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9" name="Graphic 8">
              <a:extLst>
                <a:ext uri="{FF2B5EF4-FFF2-40B4-BE49-F238E27FC236}">
                  <a16:creationId xmlns:a16="http://schemas.microsoft.com/office/drawing/2014/main" id="{74FCA1BB-3234-55AC-B73F-0E46A64FD734}"/>
                </a:ext>
              </a:extLst>
            </p:cNvPr>
            <p:cNvPicPr>
              <a:picLocks noChangeAspect="1"/>
            </p:cNvPicPr>
            <p:nvPr/>
          </p:nvPicPr>
          <p:blipFill>
            <a:blip>
              <a:extLst>
                <a:ext uri="{96DAC541-7B7A-43D3-8B79-37D633B846F1}">
                  <asvg:svgBlip xmlns:asvg="http://schemas.microsoft.com/office/drawing/2016/SVG/main" r:embed="rId2"/>
                </a:ext>
              </a:extLst>
            </a:blip>
            <a:srcRect l="18967" t="5804" r="19312" b="20118"/>
            <a:stretch>
              <a:fillRect/>
            </a:stretch>
          </p:blipFill>
          <p:spPr>
            <a:xfrm>
              <a:off x="349051" y="4553100"/>
              <a:ext cx="439212" cy="646950"/>
            </a:xfrm>
            <a:prstGeom prst="rect">
              <a:avLst/>
            </a:prstGeom>
          </p:spPr>
        </p:pic>
      </p:grpSp>
      <p:grpSp>
        <p:nvGrpSpPr>
          <p:cNvPr id="21" name="Group 20">
            <a:extLst>
              <a:ext uri="{FF2B5EF4-FFF2-40B4-BE49-F238E27FC236}">
                <a16:creationId xmlns:a16="http://schemas.microsoft.com/office/drawing/2014/main" id="{92AB5AC4-F412-CEAC-C028-E3F99DB7301A}"/>
              </a:ext>
            </a:extLst>
          </p:cNvPr>
          <p:cNvGrpSpPr>
            <a:grpSpLocks noChangeAspect="1"/>
          </p:cNvGrpSpPr>
          <p:nvPr/>
        </p:nvGrpSpPr>
        <p:grpSpPr>
          <a:xfrm>
            <a:off x="955277" y="4509893"/>
            <a:ext cx="720000" cy="720000"/>
            <a:chOff x="6481003" y="1145843"/>
            <a:chExt cx="720000" cy="720000"/>
          </a:xfrm>
        </p:grpSpPr>
        <p:sp>
          <p:nvSpPr>
            <p:cNvPr id="22" name="Oval 21">
              <a:extLst>
                <a:ext uri="{FF2B5EF4-FFF2-40B4-BE49-F238E27FC236}">
                  <a16:creationId xmlns:a16="http://schemas.microsoft.com/office/drawing/2014/main" id="{C000ACA9-AE3E-07B9-19F3-05E06977FB4C}"/>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Graphic 22">
              <a:extLst>
                <a:ext uri="{FF2B5EF4-FFF2-40B4-BE49-F238E27FC236}">
                  <a16:creationId xmlns:a16="http://schemas.microsoft.com/office/drawing/2014/main" id="{AE0B1110-E50D-C26F-49A4-5440E324A8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grpSp>
        <p:nvGrpSpPr>
          <p:cNvPr id="24" name="Group 23">
            <a:extLst>
              <a:ext uri="{FF2B5EF4-FFF2-40B4-BE49-F238E27FC236}">
                <a16:creationId xmlns:a16="http://schemas.microsoft.com/office/drawing/2014/main" id="{3226C51B-B1D4-79EB-B8A4-8F5981B1C3FB}"/>
              </a:ext>
            </a:extLst>
          </p:cNvPr>
          <p:cNvGrpSpPr/>
          <p:nvPr/>
        </p:nvGrpSpPr>
        <p:grpSpPr>
          <a:xfrm>
            <a:off x="9337113" y="5156444"/>
            <a:ext cx="720000" cy="720000"/>
            <a:chOff x="223957" y="1134961"/>
            <a:chExt cx="720000" cy="720000"/>
          </a:xfrm>
        </p:grpSpPr>
        <p:sp>
          <p:nvSpPr>
            <p:cNvPr id="25" name="Oval 24">
              <a:extLst>
                <a:ext uri="{FF2B5EF4-FFF2-40B4-BE49-F238E27FC236}">
                  <a16:creationId xmlns:a16="http://schemas.microsoft.com/office/drawing/2014/main" id="{2856DF64-BD90-2EE8-A548-7AE1F149E68A}"/>
                </a:ext>
              </a:extLst>
            </p:cNvPr>
            <p:cNvSpPr>
              <a:spLocks noChangeAspect="1"/>
            </p:cNvSpPr>
            <p:nvPr/>
          </p:nvSpPr>
          <p:spPr>
            <a:xfrm>
              <a:off x="223957" y="1134961"/>
              <a:ext cx="720000" cy="720000"/>
            </a:xfrm>
            <a:prstGeom prst="ellipse">
              <a:avLst/>
            </a:prstGeom>
            <a:solidFill>
              <a:schemeClr val="bg1"/>
            </a:solidFill>
            <a:ln w="38100">
              <a:solidFill>
                <a:srgbClr val="25B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6" name="Graphic 25">
              <a:extLst>
                <a:ext uri="{FF2B5EF4-FFF2-40B4-BE49-F238E27FC236}">
                  <a16:creationId xmlns:a16="http://schemas.microsoft.com/office/drawing/2014/main" id="{67F99192-FCC8-9608-97D5-AD97FE9CCB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8677" y="1195757"/>
              <a:ext cx="360884" cy="565830"/>
            </a:xfrm>
            <a:prstGeom prst="rect">
              <a:avLst/>
            </a:prstGeom>
          </p:spPr>
        </p:pic>
      </p:grpSp>
    </p:spTree>
    <p:extLst>
      <p:ext uri="{BB962C8B-B14F-4D97-AF65-F5344CB8AC3E}">
        <p14:creationId xmlns:p14="http://schemas.microsoft.com/office/powerpoint/2010/main" val="3099991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114B-1BCF-ACFF-F06A-B31289DEE952}"/>
            </a:ext>
          </a:extLst>
        </p:cNvPr>
        <p:cNvGrpSpPr/>
        <p:nvPr/>
      </p:nvGrpSpPr>
      <p:grpSpPr>
        <a:xfrm>
          <a:off x="0" y="0"/>
          <a:ext cx="0" cy="0"/>
          <a:chOff x="0" y="0"/>
          <a:chExt cx="0" cy="0"/>
        </a:xfrm>
      </p:grpSpPr>
      <p:sp>
        <p:nvSpPr>
          <p:cNvPr id="6" name="Arrow: Pentagon 5">
            <a:extLst>
              <a:ext uri="{FF2B5EF4-FFF2-40B4-BE49-F238E27FC236}">
                <a16:creationId xmlns:a16="http://schemas.microsoft.com/office/drawing/2014/main" id="{280E9A43-E266-8920-4720-6E10F90FCD02}"/>
              </a:ext>
            </a:extLst>
          </p:cNvPr>
          <p:cNvSpPr/>
          <p:nvPr/>
        </p:nvSpPr>
        <p:spPr>
          <a:xfrm>
            <a:off x="9550709" y="1222742"/>
            <a:ext cx="2361581" cy="542261"/>
          </a:xfrm>
          <a:prstGeom prst="homePlate">
            <a:avLst/>
          </a:prstGeom>
          <a:solidFill>
            <a:srgbClr val="005D28"/>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End of the grace period</a:t>
            </a:r>
          </a:p>
        </p:txBody>
      </p:sp>
      <p:sp>
        <p:nvSpPr>
          <p:cNvPr id="2" name="Title 1">
            <a:extLst>
              <a:ext uri="{FF2B5EF4-FFF2-40B4-BE49-F238E27FC236}">
                <a16:creationId xmlns:a16="http://schemas.microsoft.com/office/drawing/2014/main" id="{9B60C9ED-53EC-53A6-7CF3-8E49FC3FED1A}"/>
              </a:ext>
            </a:extLst>
          </p:cNvPr>
          <p:cNvSpPr>
            <a:spLocks noGrp="1"/>
          </p:cNvSpPr>
          <p:nvPr>
            <p:ph type="title"/>
          </p:nvPr>
        </p:nvSpPr>
        <p:spPr>
          <a:xfrm>
            <a:off x="437180" y="202449"/>
            <a:ext cx="5587705" cy="658812"/>
          </a:xfrm>
        </p:spPr>
        <p:txBody>
          <a:bodyPr anchor="ctr"/>
          <a:lstStyle/>
          <a:p>
            <a:r>
              <a:rPr lang="en-ZA"/>
              <a:t>After the 28-day grace period</a:t>
            </a:r>
          </a:p>
        </p:txBody>
      </p:sp>
      <p:sp>
        <p:nvSpPr>
          <p:cNvPr id="3" name="Content Placeholder 2">
            <a:extLst>
              <a:ext uri="{FF2B5EF4-FFF2-40B4-BE49-F238E27FC236}">
                <a16:creationId xmlns:a16="http://schemas.microsoft.com/office/drawing/2014/main" id="{F10AF448-2B3D-B23D-1E7F-76D3268EACD0}"/>
              </a:ext>
            </a:extLst>
          </p:cNvPr>
          <p:cNvSpPr>
            <a:spLocks noGrp="1"/>
          </p:cNvSpPr>
          <p:nvPr>
            <p:ph idx="1"/>
          </p:nvPr>
        </p:nvSpPr>
        <p:spPr>
          <a:xfrm>
            <a:off x="1275381" y="1924492"/>
            <a:ext cx="10680935" cy="3557214"/>
          </a:xfrm>
        </p:spPr>
        <p:txBody>
          <a:bodyPr/>
          <a:lstStyle/>
          <a:p>
            <a:pPr>
              <a:buFont typeface="+mj-lt"/>
              <a:buAutoNum type="arabicPeriod"/>
            </a:pPr>
            <a:r>
              <a:rPr lang="en-ZA" sz="1600"/>
              <a:t>Data cleaning</a:t>
            </a:r>
          </a:p>
          <a:p>
            <a:pPr>
              <a:buFont typeface="+mj-lt"/>
              <a:buAutoNum type="arabicPeriod"/>
            </a:pPr>
            <a:r>
              <a:rPr lang="en-ZA" sz="1600"/>
              <a:t>Check paper register for services that need to be captured to correctly set up the batch capture screen.</a:t>
            </a:r>
          </a:p>
          <a:p>
            <a:pPr>
              <a:buFont typeface="+mj-lt"/>
              <a:buAutoNum type="arabicPeriod"/>
            </a:pPr>
            <a:r>
              <a:rPr lang="en-ZA" sz="1600"/>
              <a:t>Recruited patients:</a:t>
            </a:r>
          </a:p>
          <a:p>
            <a:pPr marL="760050" lvl="2" indent="-252000">
              <a:buFont typeface="+mj-lt"/>
              <a:buAutoNum type="alphaLcPeriod"/>
            </a:pPr>
            <a:r>
              <a:rPr lang="en-ZA"/>
              <a:t>Select club-start from the ART services menu:</a:t>
            </a:r>
          </a:p>
          <a:p>
            <a:pPr marL="900000" lvl="3" indent="-216000">
              <a:spcBef>
                <a:spcPts val="200"/>
              </a:spcBef>
              <a:buFont typeface="Arial" panose="020B0604020202020204" pitchFamily="34" charset="0"/>
              <a:buChar char="•"/>
            </a:pPr>
            <a:r>
              <a:rPr lang="en-GB"/>
              <a:t>Those enrolled at this visit:  mark as "club-start“, assign a club ID number </a:t>
            </a:r>
            <a:r>
              <a:rPr lang="en-GB" i="1"/>
              <a:t>(paper register line number). </a:t>
            </a:r>
          </a:p>
          <a:p>
            <a:pPr marL="900000" lvl="3" indent="-216000">
              <a:spcBef>
                <a:spcPts val="200"/>
              </a:spcBef>
              <a:buFont typeface="Arial" panose="020B0604020202020204" pitchFamily="34" charset="0"/>
              <a:buChar char="•"/>
            </a:pPr>
            <a:r>
              <a:rPr lang="en-ZA"/>
              <a:t>Those recruited before the last club visit that were not enrolled:  remove from the list </a:t>
            </a:r>
            <a:r>
              <a:rPr lang="en-ZA" i="1"/>
              <a:t>(go into the individual patient record and remove the recruited status).</a:t>
            </a:r>
            <a:endParaRPr lang="en-ZA" sz="1600" i="1"/>
          </a:p>
          <a:p>
            <a:pPr>
              <a:buFont typeface="+mj-lt"/>
              <a:buAutoNum type="arabicPeriod"/>
            </a:pPr>
            <a:r>
              <a:rPr lang="en-ZA" sz="1600"/>
              <a:t>Current patients:</a:t>
            </a:r>
          </a:p>
          <a:p>
            <a:pPr marL="760050" lvl="2" indent="-252000">
              <a:buFont typeface="+mj-lt"/>
              <a:buAutoNum type="alphaLcPeriod"/>
            </a:pPr>
            <a:r>
              <a:rPr lang="en-ZA"/>
              <a:t>Capture correct regimen given for those patients who received a regimen </a:t>
            </a:r>
          </a:p>
          <a:p>
            <a:pPr marL="760050" lvl="2" indent="-252000">
              <a:buFont typeface="+mj-lt"/>
              <a:buAutoNum type="alphaLcPeriod"/>
            </a:pPr>
            <a:r>
              <a:rPr lang="en-ZA"/>
              <a:t>Capture “no regimen given” for patients with DNA in the weight box; capture the outcome as BTC - DNA</a:t>
            </a:r>
          </a:p>
          <a:p>
            <a:pPr>
              <a:buFont typeface="+mj-lt"/>
              <a:buAutoNum type="arabicPeriod"/>
            </a:pPr>
            <a:r>
              <a:rPr lang="en-ZA" sz="1600"/>
              <a:t>Once the register is captured, the data capturer should date, write name and sign the front page.</a:t>
            </a:r>
          </a:p>
          <a:p>
            <a:pPr>
              <a:buFont typeface="+mj-lt"/>
              <a:buAutoNum type="arabicPeriod"/>
            </a:pPr>
            <a:r>
              <a:rPr lang="en-ZA" sz="1600"/>
              <a:t>Return the register to appropriate register storage space.</a:t>
            </a:r>
          </a:p>
        </p:txBody>
      </p:sp>
      <p:sp>
        <p:nvSpPr>
          <p:cNvPr id="4" name="Slide Number Placeholder 3">
            <a:extLst>
              <a:ext uri="{FF2B5EF4-FFF2-40B4-BE49-F238E27FC236}">
                <a16:creationId xmlns:a16="http://schemas.microsoft.com/office/drawing/2014/main" id="{6D63CE9B-98CB-3D3A-C899-5444550065FD}"/>
              </a:ext>
            </a:extLst>
          </p:cNvPr>
          <p:cNvSpPr>
            <a:spLocks noGrp="1"/>
          </p:cNvSpPr>
          <p:nvPr>
            <p:ph type="sldNum" sz="quarter" idx="12"/>
          </p:nvPr>
        </p:nvSpPr>
        <p:spPr/>
        <p:txBody>
          <a:bodyPr anchor="ctr" anchorCtr="0"/>
          <a:lstStyle/>
          <a:p>
            <a:fld id="{C7CC47C4-3C86-4469-BEE5-35560A3665EF}" type="slidenum">
              <a:rPr lang="en-ZA" altLang="en-US" smtClean="0"/>
              <a:pPr/>
              <a:t>67</a:t>
            </a:fld>
            <a:endParaRPr lang="en-ZA" altLang="en-US"/>
          </a:p>
        </p:txBody>
      </p:sp>
      <p:sp>
        <p:nvSpPr>
          <p:cNvPr id="10" name="Arrow: Pentagon 9">
            <a:extLst>
              <a:ext uri="{FF2B5EF4-FFF2-40B4-BE49-F238E27FC236}">
                <a16:creationId xmlns:a16="http://schemas.microsoft.com/office/drawing/2014/main" id="{D645B727-F3D5-337B-6FCF-971E75E4F409}"/>
              </a:ext>
            </a:extLst>
          </p:cNvPr>
          <p:cNvSpPr/>
          <p:nvPr/>
        </p:nvSpPr>
        <p:spPr>
          <a:xfrm>
            <a:off x="7554855"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During the grace period</a:t>
            </a:r>
          </a:p>
        </p:txBody>
      </p:sp>
      <p:sp>
        <p:nvSpPr>
          <p:cNvPr id="11" name="Arrow: Pentagon 10">
            <a:extLst>
              <a:ext uri="{FF2B5EF4-FFF2-40B4-BE49-F238E27FC236}">
                <a16:creationId xmlns:a16="http://schemas.microsoft.com/office/drawing/2014/main" id="{4435D6BB-CB96-73A9-CFC5-448F8D0D851C}"/>
              </a:ext>
            </a:extLst>
          </p:cNvPr>
          <p:cNvSpPr/>
          <p:nvPr/>
        </p:nvSpPr>
        <p:spPr>
          <a:xfrm>
            <a:off x="5525388" y="1222742"/>
            <a:ext cx="2361581"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After the club visit</a:t>
            </a:r>
          </a:p>
        </p:txBody>
      </p:sp>
      <p:sp>
        <p:nvSpPr>
          <p:cNvPr id="12" name="Arrow: Pentagon 11">
            <a:extLst>
              <a:ext uri="{FF2B5EF4-FFF2-40B4-BE49-F238E27FC236}">
                <a16:creationId xmlns:a16="http://schemas.microsoft.com/office/drawing/2014/main" id="{1870CCD9-4E9F-93A0-9106-2C561EEA9DA3}"/>
              </a:ext>
            </a:extLst>
          </p:cNvPr>
          <p:cNvSpPr/>
          <p:nvPr/>
        </p:nvSpPr>
        <p:spPr>
          <a:xfrm>
            <a:off x="3495921" y="1222744"/>
            <a:ext cx="2361581" cy="542261"/>
          </a:xfrm>
          <a:prstGeom prst="homePlate">
            <a:avLst/>
          </a:prstGeom>
          <a:solidFill>
            <a:srgbClr val="B99329"/>
          </a:solidFill>
          <a:ln>
            <a:noFill/>
          </a:ln>
          <a:effectLst>
            <a:outerShdw blurRad="50800" dist="38100" dir="2700000" algn="tl" rotWithShape="0">
              <a:schemeClr val="bg1">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576000" rIns="180000" rtlCol="0" anchor="ctr"/>
          <a:lstStyle/>
          <a:p>
            <a:r>
              <a:rPr lang="en-ZA" b="1">
                <a:latin typeface="Arial" panose="020B0604020202020204" pitchFamily="34" charset="0"/>
                <a:cs typeface="Arial" panose="020B0604020202020204" pitchFamily="34" charset="0"/>
              </a:rPr>
              <a:t>At the club visit</a:t>
            </a:r>
          </a:p>
        </p:txBody>
      </p:sp>
      <p:sp>
        <p:nvSpPr>
          <p:cNvPr id="13" name="Arrow: Pentagon 12">
            <a:extLst>
              <a:ext uri="{FF2B5EF4-FFF2-40B4-BE49-F238E27FC236}">
                <a16:creationId xmlns:a16="http://schemas.microsoft.com/office/drawing/2014/main" id="{DD3B8A65-ED90-D578-AEE9-65442E84F108}"/>
              </a:ext>
            </a:extLst>
          </p:cNvPr>
          <p:cNvSpPr/>
          <p:nvPr/>
        </p:nvSpPr>
        <p:spPr>
          <a:xfrm>
            <a:off x="1148316" y="1222742"/>
            <a:ext cx="2679719" cy="542261"/>
          </a:xfrm>
          <a:prstGeom prst="homePlate">
            <a:avLst/>
          </a:prstGeom>
          <a:solidFill>
            <a:srgbClr val="B99329"/>
          </a:solidFill>
          <a:ln>
            <a:noFill/>
          </a:ln>
          <a:effectLst>
            <a:outerShdw blurRad="50800" dist="38100" dir="2700000" algn="tl" rotWithShape="0">
              <a:schemeClr val="bg1">
                <a:lumMod val="50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432000" rIns="180000" rtlCol="0" anchor="ctr"/>
          <a:lstStyle/>
          <a:p>
            <a:r>
              <a:rPr lang="en-ZA" b="1">
                <a:latin typeface="Arial" panose="020B0604020202020204" pitchFamily="34" charset="0"/>
                <a:cs typeface="Arial" panose="020B0604020202020204" pitchFamily="34" charset="0"/>
              </a:rPr>
              <a:t>Preparation for the club</a:t>
            </a:r>
          </a:p>
        </p:txBody>
      </p:sp>
      <p:sp>
        <p:nvSpPr>
          <p:cNvPr id="16" name="Rectangle: Rounded Corners 15">
            <a:extLst>
              <a:ext uri="{FF2B5EF4-FFF2-40B4-BE49-F238E27FC236}">
                <a16:creationId xmlns:a16="http://schemas.microsoft.com/office/drawing/2014/main" id="{052F920A-C2E1-3B82-4CC7-8C90EAD0FEC8}"/>
              </a:ext>
            </a:extLst>
          </p:cNvPr>
          <p:cNvSpPr>
            <a:spLocks noChangeAspect="1"/>
          </p:cNvSpPr>
          <p:nvPr/>
        </p:nvSpPr>
        <p:spPr>
          <a:xfrm>
            <a:off x="3232343" y="5495854"/>
            <a:ext cx="6473372" cy="365125"/>
          </a:xfrm>
          <a:prstGeom prst="roundRect">
            <a:avLst/>
          </a:prstGeom>
          <a:solidFill>
            <a:srgbClr val="EAD7A0"/>
          </a:solid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a:solidFill>
                  <a:schemeClr val="tx1">
                    <a:lumMod val="75000"/>
                    <a:lumOff val="25000"/>
                  </a:schemeClr>
                </a:solidFill>
                <a:latin typeface="Arial" panose="020B0604020202020204" pitchFamily="34" charset="0"/>
                <a:cs typeface="Arial" panose="020B0604020202020204" pitchFamily="34" charset="0"/>
              </a:rPr>
              <a:t>Capturing will take place within a week of receipt.</a:t>
            </a:r>
            <a:r>
              <a:rPr lang="en-ZA" sz="1600">
                <a:solidFill>
                  <a:schemeClr val="tx1">
                    <a:lumMod val="75000"/>
                    <a:lumOff val="25000"/>
                  </a:schemeClr>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id="{734BC45D-C7E0-B6F4-8230-D1BC28A9E6DD}"/>
              </a:ext>
            </a:extLst>
          </p:cNvPr>
          <p:cNvSpPr/>
          <p:nvPr/>
        </p:nvSpPr>
        <p:spPr>
          <a:xfrm>
            <a:off x="697375" y="3657600"/>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9" name="Group 28">
            <a:extLst>
              <a:ext uri="{FF2B5EF4-FFF2-40B4-BE49-F238E27FC236}">
                <a16:creationId xmlns:a16="http://schemas.microsoft.com/office/drawing/2014/main" id="{8519FFC8-99DA-FB80-9481-6C876EE5C46A}"/>
              </a:ext>
            </a:extLst>
          </p:cNvPr>
          <p:cNvGrpSpPr/>
          <p:nvPr/>
        </p:nvGrpSpPr>
        <p:grpSpPr>
          <a:xfrm>
            <a:off x="163277" y="934257"/>
            <a:ext cx="1152000" cy="1152000"/>
            <a:chOff x="11446" y="7399130"/>
            <a:chExt cx="1152000" cy="1152000"/>
          </a:xfrm>
          <a:solidFill>
            <a:srgbClr val="B99329"/>
          </a:solidFill>
        </p:grpSpPr>
        <p:sp>
          <p:nvSpPr>
            <p:cNvPr id="30" name="Oval 29">
              <a:extLst>
                <a:ext uri="{FF2B5EF4-FFF2-40B4-BE49-F238E27FC236}">
                  <a16:creationId xmlns:a16="http://schemas.microsoft.com/office/drawing/2014/main" id="{608133BD-A7AD-2AB8-4BC0-0468CAA74C47}"/>
                </a:ext>
              </a:extLst>
            </p:cNvPr>
            <p:cNvSpPr>
              <a:spLocks noChangeAspect="1"/>
            </p:cNvSpPr>
            <p:nvPr/>
          </p:nvSpPr>
          <p:spPr>
            <a:xfrm>
              <a:off x="11446" y="7399130"/>
              <a:ext cx="1152000" cy="1152000"/>
            </a:xfrm>
            <a:prstGeom prst="ellipse">
              <a:avLst/>
            </a:prstGeom>
            <a:grpFill/>
            <a:ln w="38100">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3B5213D1-1055-BA5A-E1B2-3BD515E93DCA}"/>
                </a:ext>
              </a:extLst>
            </p:cNvPr>
            <p:cNvSpPr>
              <a:spLocks noChangeAspect="1"/>
            </p:cNvSpPr>
            <p:nvPr/>
          </p:nvSpPr>
          <p:spPr>
            <a:xfrm>
              <a:off x="47446" y="7700723"/>
              <a:ext cx="1080000" cy="548815"/>
            </a:xfrm>
            <a:prstGeom prst="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b="1">
                  <a:latin typeface="Arial" panose="020B0604020202020204" pitchFamily="34" charset="0"/>
                  <a:cs typeface="Arial" panose="020B0604020202020204" pitchFamily="34" charset="0"/>
                </a:rPr>
                <a:t>Standard Visits</a:t>
              </a:r>
            </a:p>
          </p:txBody>
        </p:sp>
      </p:grpSp>
      <p:grpSp>
        <p:nvGrpSpPr>
          <p:cNvPr id="53" name="Group 52">
            <a:extLst>
              <a:ext uri="{FF2B5EF4-FFF2-40B4-BE49-F238E27FC236}">
                <a16:creationId xmlns:a16="http://schemas.microsoft.com/office/drawing/2014/main" id="{31365415-2D65-E854-1C43-73ACCFCE5C37}"/>
              </a:ext>
            </a:extLst>
          </p:cNvPr>
          <p:cNvGrpSpPr>
            <a:grpSpLocks noChangeAspect="1"/>
          </p:cNvGrpSpPr>
          <p:nvPr/>
        </p:nvGrpSpPr>
        <p:grpSpPr>
          <a:xfrm>
            <a:off x="283149" y="3264750"/>
            <a:ext cx="720000" cy="720000"/>
            <a:chOff x="8971001" y="4614159"/>
            <a:chExt cx="720000" cy="720000"/>
          </a:xfrm>
        </p:grpSpPr>
        <p:sp>
          <p:nvSpPr>
            <p:cNvPr id="54" name="Oval 53">
              <a:extLst>
                <a:ext uri="{FF2B5EF4-FFF2-40B4-BE49-F238E27FC236}">
                  <a16:creationId xmlns:a16="http://schemas.microsoft.com/office/drawing/2014/main" id="{E80B62A0-84CE-517F-1796-C59A54DA80DE}"/>
                </a:ext>
              </a:extLst>
            </p:cNvPr>
            <p:cNvSpPr>
              <a:spLocks noChangeAspect="1"/>
            </p:cNvSpPr>
            <p:nvPr/>
          </p:nvSpPr>
          <p:spPr>
            <a:xfrm>
              <a:off x="8971001" y="4614159"/>
              <a:ext cx="720000" cy="720000"/>
            </a:xfrm>
            <a:prstGeom prst="ellipse">
              <a:avLst/>
            </a:prstGeom>
            <a:solidFill>
              <a:schemeClr val="bg1"/>
            </a:solidFill>
            <a:ln w="38100">
              <a:solidFill>
                <a:srgbClr val="2595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grpSp>
          <p:nvGrpSpPr>
            <p:cNvPr id="58" name="Group 57">
              <a:extLst>
                <a:ext uri="{FF2B5EF4-FFF2-40B4-BE49-F238E27FC236}">
                  <a16:creationId xmlns:a16="http://schemas.microsoft.com/office/drawing/2014/main" id="{CAFF14B7-6A9A-9350-F485-7CE2A6B983E0}"/>
                </a:ext>
              </a:extLst>
            </p:cNvPr>
            <p:cNvGrpSpPr/>
            <p:nvPr/>
          </p:nvGrpSpPr>
          <p:grpSpPr>
            <a:xfrm>
              <a:off x="9138680" y="4705018"/>
              <a:ext cx="387262" cy="501748"/>
              <a:chOff x="9138680" y="4705018"/>
              <a:chExt cx="387262" cy="501748"/>
            </a:xfrm>
          </p:grpSpPr>
          <p:sp>
            <p:nvSpPr>
              <p:cNvPr id="59" name="Freeform: Shape 58">
                <a:extLst>
                  <a:ext uri="{FF2B5EF4-FFF2-40B4-BE49-F238E27FC236}">
                    <a16:creationId xmlns:a16="http://schemas.microsoft.com/office/drawing/2014/main" id="{1B5B4EF4-8E5D-B779-05DC-BD2521D235E6}"/>
                  </a:ext>
                </a:extLst>
              </p:cNvPr>
              <p:cNvSpPr/>
              <p:nvPr/>
            </p:nvSpPr>
            <p:spPr>
              <a:xfrm>
                <a:off x="9322416" y="5071919"/>
                <a:ext cx="19733" cy="19733"/>
              </a:xfrm>
              <a:custGeom>
                <a:avLst/>
                <a:gdLst>
                  <a:gd name="connsiteX0" fmla="*/ 19734 w 19733"/>
                  <a:gd name="connsiteY0" fmla="*/ 9867 h 19733"/>
                  <a:gd name="connsiteX1" fmla="*/ 9867 w 19733"/>
                  <a:gd name="connsiteY1" fmla="*/ 19734 h 19733"/>
                  <a:gd name="connsiteX2" fmla="*/ 0 w 19733"/>
                  <a:gd name="connsiteY2" fmla="*/ 9867 h 19733"/>
                  <a:gd name="connsiteX3" fmla="*/ 9867 w 19733"/>
                  <a:gd name="connsiteY3" fmla="*/ 0 h 19733"/>
                  <a:gd name="connsiteX4" fmla="*/ 19734 w 19733"/>
                  <a:gd name="connsiteY4" fmla="*/ 9867 h 1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19733">
                    <a:moveTo>
                      <a:pt x="19734" y="9867"/>
                    </a:moveTo>
                    <a:cubicBezTo>
                      <a:pt x="19734" y="15316"/>
                      <a:pt x="15316" y="19734"/>
                      <a:pt x="9867" y="19734"/>
                    </a:cubicBezTo>
                    <a:cubicBezTo>
                      <a:pt x="4418" y="19734"/>
                      <a:pt x="0" y="15316"/>
                      <a:pt x="0" y="9867"/>
                    </a:cubicBezTo>
                    <a:cubicBezTo>
                      <a:pt x="0" y="4418"/>
                      <a:pt x="4418" y="0"/>
                      <a:pt x="9867" y="0"/>
                    </a:cubicBezTo>
                    <a:cubicBezTo>
                      <a:pt x="15316" y="0"/>
                      <a:pt x="19734" y="4418"/>
                      <a:pt x="19734" y="9867"/>
                    </a:cubicBezTo>
                    <a:close/>
                  </a:path>
                </a:pathLst>
              </a:custGeom>
              <a:solidFill>
                <a:srgbClr val="005D28"/>
              </a:solidFill>
              <a:ln w="5522" cap="flat">
                <a:noFill/>
                <a:prstDash val="solid"/>
                <a:miter/>
              </a:ln>
            </p:spPr>
            <p:txBody>
              <a:bodyPr rtlCol="0" anchor="ctr"/>
              <a:lstStyle/>
              <a:p>
                <a:endParaRPr lang="en-ZA"/>
              </a:p>
            </p:txBody>
          </p:sp>
          <p:grpSp>
            <p:nvGrpSpPr>
              <p:cNvPr id="60" name="Group 59">
                <a:extLst>
                  <a:ext uri="{FF2B5EF4-FFF2-40B4-BE49-F238E27FC236}">
                    <a16:creationId xmlns:a16="http://schemas.microsoft.com/office/drawing/2014/main" id="{59EB9D2D-35EB-9238-F508-96A5FCEF97D8}"/>
                  </a:ext>
                </a:extLst>
              </p:cNvPr>
              <p:cNvGrpSpPr/>
              <p:nvPr/>
            </p:nvGrpSpPr>
            <p:grpSpPr>
              <a:xfrm>
                <a:off x="9138680" y="4705018"/>
                <a:ext cx="387262" cy="501748"/>
                <a:chOff x="9138680" y="4705018"/>
                <a:chExt cx="387262" cy="501748"/>
              </a:xfrm>
            </p:grpSpPr>
            <p:sp>
              <p:nvSpPr>
                <p:cNvPr id="62" name="Freeform: Shape 61">
                  <a:extLst>
                    <a:ext uri="{FF2B5EF4-FFF2-40B4-BE49-F238E27FC236}">
                      <a16:creationId xmlns:a16="http://schemas.microsoft.com/office/drawing/2014/main" id="{7AF9249D-1A4D-8A6E-F966-7B3F32A8032F}"/>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63" name="Freeform: Shape 62">
                  <a:extLst>
                    <a:ext uri="{FF2B5EF4-FFF2-40B4-BE49-F238E27FC236}">
                      <a16:creationId xmlns:a16="http://schemas.microsoft.com/office/drawing/2014/main" id="{9D026EC6-471D-71D3-8DC2-FDBF02D733FD}"/>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64" name="Freeform: Shape 63">
                  <a:extLst>
                    <a:ext uri="{FF2B5EF4-FFF2-40B4-BE49-F238E27FC236}">
                      <a16:creationId xmlns:a16="http://schemas.microsoft.com/office/drawing/2014/main" id="{7060FD0C-BE36-DA07-6467-0381C6781B42}"/>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65" name="Freeform: Shape 64">
                  <a:extLst>
                    <a:ext uri="{FF2B5EF4-FFF2-40B4-BE49-F238E27FC236}">
                      <a16:creationId xmlns:a16="http://schemas.microsoft.com/office/drawing/2014/main" id="{E5D30DB7-0FE3-73D0-D79E-18D0F36B1EDC}"/>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66" name="Freeform: Shape 65">
                  <a:extLst>
                    <a:ext uri="{FF2B5EF4-FFF2-40B4-BE49-F238E27FC236}">
                      <a16:creationId xmlns:a16="http://schemas.microsoft.com/office/drawing/2014/main" id="{D1A304E9-4CDC-88E6-F8E3-94802F509401}"/>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61" name="Oval 60">
                <a:extLst>
                  <a:ext uri="{FF2B5EF4-FFF2-40B4-BE49-F238E27FC236}">
                    <a16:creationId xmlns:a16="http://schemas.microsoft.com/office/drawing/2014/main" id="{5F3F6289-1D7B-B302-75F8-DB0F511EF994}"/>
                  </a:ext>
                </a:extLst>
              </p:cNvPr>
              <p:cNvSpPr/>
              <p:nvPr/>
            </p:nvSpPr>
            <p:spPr>
              <a:xfrm>
                <a:off x="9288149" y="5015390"/>
                <a:ext cx="72000" cy="7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spTree>
    <p:extLst>
      <p:ext uri="{BB962C8B-B14F-4D97-AF65-F5344CB8AC3E}">
        <p14:creationId xmlns:p14="http://schemas.microsoft.com/office/powerpoint/2010/main" val="1167751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111FF-FD40-8AC6-1E95-19800B94E0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9308D5F-BB6D-E9FD-5060-2E20D3C95F3F}"/>
              </a:ext>
            </a:extLst>
          </p:cNvPr>
          <p:cNvPicPr>
            <a:picLocks noChangeAspect="1"/>
          </p:cNvPicPr>
          <p:nvPr/>
        </p:nvPicPr>
        <p:blipFill>
          <a:blip r:embed="rId2"/>
          <a:stretch>
            <a:fillRect/>
          </a:stretch>
        </p:blipFill>
        <p:spPr>
          <a:xfrm>
            <a:off x="5726111" y="2234619"/>
            <a:ext cx="6047756" cy="3682303"/>
          </a:xfrm>
          <a:prstGeom prst="rect">
            <a:avLst/>
          </a:prstGeom>
        </p:spPr>
      </p:pic>
      <p:sp>
        <p:nvSpPr>
          <p:cNvPr id="2" name="Title 1">
            <a:extLst>
              <a:ext uri="{FF2B5EF4-FFF2-40B4-BE49-F238E27FC236}">
                <a16:creationId xmlns:a16="http://schemas.microsoft.com/office/drawing/2014/main" id="{353BDA16-808A-6E61-8595-43B6978EAD7D}"/>
              </a:ext>
            </a:extLst>
          </p:cNvPr>
          <p:cNvSpPr>
            <a:spLocks noGrp="1"/>
          </p:cNvSpPr>
          <p:nvPr>
            <p:ph type="title"/>
          </p:nvPr>
        </p:nvSpPr>
        <p:spPr/>
        <p:txBody>
          <a:bodyPr/>
          <a:lstStyle/>
          <a:p>
            <a:r>
              <a:rPr lang="en-ZA"/>
              <a:t>Group Activity: Our great BUDDIES</a:t>
            </a:r>
          </a:p>
        </p:txBody>
      </p:sp>
      <p:sp>
        <p:nvSpPr>
          <p:cNvPr id="3" name="Content Placeholder 2">
            <a:extLst>
              <a:ext uri="{FF2B5EF4-FFF2-40B4-BE49-F238E27FC236}">
                <a16:creationId xmlns:a16="http://schemas.microsoft.com/office/drawing/2014/main" id="{77C019FD-B752-1C4E-9C0F-D1AD27EEB3A5}"/>
              </a:ext>
            </a:extLst>
          </p:cNvPr>
          <p:cNvSpPr>
            <a:spLocks noGrp="1"/>
          </p:cNvSpPr>
          <p:nvPr>
            <p:ph idx="1"/>
          </p:nvPr>
        </p:nvSpPr>
        <p:spPr>
          <a:xfrm>
            <a:off x="609599" y="1654624"/>
            <a:ext cx="5591176" cy="3744000"/>
          </a:xfrm>
        </p:spPr>
        <p:txBody>
          <a:bodyPr/>
          <a:lstStyle/>
          <a:p>
            <a:pPr>
              <a:spcBef>
                <a:spcPts val="1200"/>
              </a:spcBef>
            </a:pPr>
            <a:r>
              <a:rPr lang="en-GB" sz="2400"/>
              <a:t>When can a client not send a buddy to the club meeting?</a:t>
            </a:r>
          </a:p>
          <a:p>
            <a:pPr>
              <a:spcBef>
                <a:spcPts val="1200"/>
              </a:spcBef>
            </a:pPr>
            <a:r>
              <a:rPr lang="en-GB" sz="2400"/>
              <a:t>What information CAN and CANNOT be shared with the buddies of club clients? </a:t>
            </a:r>
          </a:p>
        </p:txBody>
      </p:sp>
      <p:sp>
        <p:nvSpPr>
          <p:cNvPr id="4" name="Slide Number Placeholder 3">
            <a:extLst>
              <a:ext uri="{FF2B5EF4-FFF2-40B4-BE49-F238E27FC236}">
                <a16:creationId xmlns:a16="http://schemas.microsoft.com/office/drawing/2014/main" id="{67AB539A-39B5-1430-4BD9-35EE36B3822D}"/>
              </a:ext>
            </a:extLst>
          </p:cNvPr>
          <p:cNvSpPr>
            <a:spLocks noGrp="1"/>
          </p:cNvSpPr>
          <p:nvPr>
            <p:ph type="sldNum" sz="quarter" idx="12"/>
          </p:nvPr>
        </p:nvSpPr>
        <p:spPr/>
        <p:txBody>
          <a:bodyPr anchor="ctr" anchorCtr="0"/>
          <a:lstStyle/>
          <a:p>
            <a:fld id="{C7CC47C4-3C86-4469-BEE5-35560A3665EF}" type="slidenum">
              <a:rPr lang="en-ZA" altLang="en-US" smtClean="0"/>
              <a:pPr/>
              <a:t>68</a:t>
            </a:fld>
            <a:endParaRPr lang="en-ZA" altLang="en-US"/>
          </a:p>
        </p:txBody>
      </p:sp>
    </p:spTree>
    <p:extLst>
      <p:ext uri="{BB962C8B-B14F-4D97-AF65-F5344CB8AC3E}">
        <p14:creationId xmlns:p14="http://schemas.microsoft.com/office/powerpoint/2010/main" val="2531986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BCDF9-F116-4CC6-11D0-B8E81C8F43BC}"/>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FCB7E8B9-C099-A6E5-620B-F0635ADC18B3}"/>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451A2317-262B-83C3-248A-C9635FE5D2E5}"/>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064E1D74-CF44-9CB1-4E9E-51CF57ABD79D}"/>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A46C9C27-701A-00ED-0EF8-4C3D033F8FF8}"/>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Tracing and Recall of Adherence Club Patients</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42107AB-B5B6-E570-1091-067DE36B8138}"/>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4381660E-0A98-67CB-AACA-90A3B4DE33BD}"/>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D580C08E-D982-650B-EF35-ECF14F218EF1}"/>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065FDAD5-FF1B-C9AC-129D-3B5142D57F6D}"/>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98277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63C7-5024-F342-D750-DF5E82C0CC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ABB245-F7AE-C185-3912-91D41CB97F34}"/>
              </a:ext>
            </a:extLst>
          </p:cNvPr>
          <p:cNvSpPr>
            <a:spLocks noGrp="1"/>
          </p:cNvSpPr>
          <p:nvPr>
            <p:ph type="sldNum" sz="quarter" idx="4"/>
          </p:nvPr>
        </p:nvSpPr>
        <p:spPr/>
        <p:txBody>
          <a:bodyPr/>
          <a:lstStyle/>
          <a:p>
            <a:fld id="{C7CC47C4-3C86-4469-BEE5-35560A3665EF}" type="slidenum">
              <a:rPr lang="en-ZA" altLang="en-US" smtClean="0"/>
              <a:pPr/>
              <a:t>7</a:t>
            </a:fld>
            <a:endParaRPr lang="en-ZA" altLang="en-US"/>
          </a:p>
        </p:txBody>
      </p:sp>
      <p:sp>
        <p:nvSpPr>
          <p:cNvPr id="2" name="Title 1">
            <a:extLst>
              <a:ext uri="{FF2B5EF4-FFF2-40B4-BE49-F238E27FC236}">
                <a16:creationId xmlns:a16="http://schemas.microsoft.com/office/drawing/2014/main" id="{0980DBA8-A32E-726F-6B0F-DE3587F0864B}"/>
              </a:ext>
            </a:extLst>
          </p:cNvPr>
          <p:cNvSpPr>
            <a:spLocks noGrp="1"/>
          </p:cNvSpPr>
          <p:nvPr>
            <p:ph type="title"/>
          </p:nvPr>
        </p:nvSpPr>
        <p:spPr/>
        <p:txBody>
          <a:bodyPr/>
          <a:lstStyle/>
          <a:p>
            <a:r>
              <a:rPr lang="en-ZA" sz="3200"/>
              <a:t>The Challenge of Non-Adherence</a:t>
            </a:r>
          </a:p>
        </p:txBody>
      </p:sp>
      <p:sp>
        <p:nvSpPr>
          <p:cNvPr id="5" name="Content Placeholder 2">
            <a:extLst>
              <a:ext uri="{FF2B5EF4-FFF2-40B4-BE49-F238E27FC236}">
                <a16:creationId xmlns:a16="http://schemas.microsoft.com/office/drawing/2014/main" id="{3AB4C926-82E3-22C2-5061-569C007D51EB}"/>
              </a:ext>
            </a:extLst>
          </p:cNvPr>
          <p:cNvSpPr txBox="1">
            <a:spLocks/>
          </p:cNvSpPr>
          <p:nvPr/>
        </p:nvSpPr>
        <p:spPr>
          <a:xfrm>
            <a:off x="1034758" y="2273906"/>
            <a:ext cx="4932000" cy="360000"/>
          </a:xfrm>
          <a:prstGeom prst="roundRect">
            <a:avLst>
              <a:gd name="adj" fmla="val 50000"/>
            </a:avLst>
          </a:prstGeom>
          <a:solidFill>
            <a:srgbClr val="C68D2C"/>
          </a:solidFill>
        </p:spPr>
        <p:txBody>
          <a:bodyPr lIns="0" rIns="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a:solidFill>
                  <a:schemeClr val="bg1"/>
                </a:solidFill>
              </a:rPr>
              <a:t>Patient-related barriers to adherence</a:t>
            </a:r>
          </a:p>
        </p:txBody>
      </p:sp>
      <p:sp>
        <p:nvSpPr>
          <p:cNvPr id="6" name="Content Placeholder 2">
            <a:extLst>
              <a:ext uri="{FF2B5EF4-FFF2-40B4-BE49-F238E27FC236}">
                <a16:creationId xmlns:a16="http://schemas.microsoft.com/office/drawing/2014/main" id="{486B7D9D-F8D3-A522-AABE-3EFACA60CB6D}"/>
              </a:ext>
            </a:extLst>
          </p:cNvPr>
          <p:cNvSpPr txBox="1">
            <a:spLocks/>
          </p:cNvSpPr>
          <p:nvPr/>
        </p:nvSpPr>
        <p:spPr>
          <a:xfrm>
            <a:off x="1077388" y="2640101"/>
            <a:ext cx="5112526" cy="1872000"/>
          </a:xfrm>
          <a:prstGeom prst="rect">
            <a:avLst/>
          </a:prstGeom>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90000"/>
              </a:lnSpc>
              <a:spcBef>
                <a:spcPts val="300"/>
              </a:spcBef>
            </a:pPr>
            <a:r>
              <a:rPr lang="en-GB" sz="1600"/>
              <a:t>Low health literacy </a:t>
            </a:r>
          </a:p>
          <a:p>
            <a:pPr marL="180000" indent="-180000">
              <a:lnSpc>
                <a:spcPct val="90000"/>
              </a:lnSpc>
              <a:spcBef>
                <a:spcPts val="300"/>
              </a:spcBef>
            </a:pPr>
            <a:r>
              <a:rPr lang="en-GB" sz="1600"/>
              <a:t>Emotional factors: depression, anxiety, shame</a:t>
            </a:r>
          </a:p>
          <a:p>
            <a:pPr marL="180000" indent="-180000">
              <a:lnSpc>
                <a:spcPct val="90000"/>
              </a:lnSpc>
              <a:spcBef>
                <a:spcPts val="300"/>
              </a:spcBef>
            </a:pPr>
            <a:r>
              <a:rPr lang="en-GB" sz="1600"/>
              <a:t>Cognitive factors: forgetfulness, confusion, dementia</a:t>
            </a:r>
          </a:p>
          <a:p>
            <a:pPr marL="180000" indent="-180000">
              <a:lnSpc>
                <a:spcPct val="90000"/>
              </a:lnSpc>
              <a:spcBef>
                <a:spcPts val="300"/>
              </a:spcBef>
            </a:pPr>
            <a:r>
              <a:rPr lang="en-GB" sz="1600"/>
              <a:t>Treatment fatigue, side effects</a:t>
            </a:r>
          </a:p>
          <a:p>
            <a:pPr marL="180000" indent="-180000">
              <a:lnSpc>
                <a:spcPct val="90000"/>
              </a:lnSpc>
              <a:spcBef>
                <a:spcPts val="300"/>
              </a:spcBef>
            </a:pPr>
            <a:r>
              <a:rPr lang="en-GB" sz="1600"/>
              <a:t>Behavioural factors, e.g., missing appointments</a:t>
            </a:r>
          </a:p>
          <a:p>
            <a:pPr marL="180000" indent="-180000">
              <a:lnSpc>
                <a:spcPct val="90000"/>
              </a:lnSpc>
              <a:spcBef>
                <a:spcPts val="300"/>
              </a:spcBef>
            </a:pPr>
            <a:r>
              <a:rPr lang="en-GB" sz="1600"/>
              <a:t>Socio-economic factors e.g., transport, work</a:t>
            </a:r>
          </a:p>
          <a:p>
            <a:pPr marL="180000" indent="-180000">
              <a:lnSpc>
                <a:spcPct val="90000"/>
              </a:lnSpc>
              <a:spcBef>
                <a:spcPts val="300"/>
              </a:spcBef>
            </a:pPr>
            <a:r>
              <a:rPr lang="en-GB" sz="1600"/>
              <a:t>Lack of support, including social support</a:t>
            </a:r>
          </a:p>
          <a:p>
            <a:pPr marL="180000" indent="-180000">
              <a:lnSpc>
                <a:spcPct val="90000"/>
              </a:lnSpc>
              <a:spcBef>
                <a:spcPts val="300"/>
              </a:spcBef>
            </a:pPr>
            <a:r>
              <a:rPr lang="en-GB" sz="1600"/>
              <a:t>HIV-related stigma</a:t>
            </a:r>
          </a:p>
          <a:p>
            <a:pPr marL="180000" indent="-180000">
              <a:lnSpc>
                <a:spcPct val="90000"/>
              </a:lnSpc>
              <a:spcBef>
                <a:spcPts val="300"/>
              </a:spcBef>
            </a:pPr>
            <a:endParaRPr lang="en-ZA" sz="1600"/>
          </a:p>
        </p:txBody>
      </p:sp>
      <p:sp>
        <p:nvSpPr>
          <p:cNvPr id="9" name="Content Placeholder 2">
            <a:extLst>
              <a:ext uri="{FF2B5EF4-FFF2-40B4-BE49-F238E27FC236}">
                <a16:creationId xmlns:a16="http://schemas.microsoft.com/office/drawing/2014/main" id="{58A7740A-AD27-3E41-629D-B6A0EDCF9888}"/>
              </a:ext>
            </a:extLst>
          </p:cNvPr>
          <p:cNvSpPr txBox="1">
            <a:spLocks/>
          </p:cNvSpPr>
          <p:nvPr/>
        </p:nvSpPr>
        <p:spPr>
          <a:xfrm>
            <a:off x="6823212" y="2273906"/>
            <a:ext cx="5328000" cy="360000"/>
          </a:xfrm>
          <a:prstGeom prst="roundRect">
            <a:avLst>
              <a:gd name="adj" fmla="val 50000"/>
            </a:avLst>
          </a:prstGeom>
          <a:solidFill>
            <a:srgbClr val="C68D2C"/>
          </a:solidFill>
        </p:spPr>
        <p:txBody>
          <a:bodyPr lIns="0" rIns="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a:solidFill>
                  <a:schemeClr val="bg1"/>
                </a:solidFill>
              </a:rPr>
              <a:t>   Health system-related barriers to adherence</a:t>
            </a:r>
          </a:p>
        </p:txBody>
      </p:sp>
      <p:sp>
        <p:nvSpPr>
          <p:cNvPr id="10" name="Content Placeholder 2">
            <a:extLst>
              <a:ext uri="{FF2B5EF4-FFF2-40B4-BE49-F238E27FC236}">
                <a16:creationId xmlns:a16="http://schemas.microsoft.com/office/drawing/2014/main" id="{C977582E-D075-0AAE-EF80-107E30C78A8B}"/>
              </a:ext>
            </a:extLst>
          </p:cNvPr>
          <p:cNvSpPr txBox="1">
            <a:spLocks/>
          </p:cNvSpPr>
          <p:nvPr/>
        </p:nvSpPr>
        <p:spPr>
          <a:xfrm>
            <a:off x="6881340" y="2640101"/>
            <a:ext cx="4644000" cy="1872000"/>
          </a:xfrm>
          <a:prstGeom prst="rect">
            <a:avLst/>
          </a:prstGeom>
        </p:spPr>
        <p:txBody>
          <a:bodyPr lIns="72000" rIns="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90000"/>
              </a:lnSpc>
              <a:spcBef>
                <a:spcPts val="300"/>
              </a:spcBef>
            </a:pPr>
            <a:r>
              <a:rPr lang="en-GB" sz="1600"/>
              <a:t>Inadequate provision of health education</a:t>
            </a:r>
          </a:p>
          <a:p>
            <a:pPr marL="180000" indent="-180000">
              <a:lnSpc>
                <a:spcPct val="90000"/>
              </a:lnSpc>
              <a:spcBef>
                <a:spcPts val="300"/>
              </a:spcBef>
            </a:pPr>
            <a:r>
              <a:rPr lang="en-GB" sz="1600"/>
              <a:t>Lack of appropriate healthcare provider skills</a:t>
            </a:r>
          </a:p>
          <a:p>
            <a:pPr marL="180000" indent="-180000">
              <a:lnSpc>
                <a:spcPct val="90000"/>
              </a:lnSpc>
              <a:spcBef>
                <a:spcPts val="300"/>
              </a:spcBef>
            </a:pPr>
            <a:r>
              <a:rPr lang="en-GB" sz="1600"/>
              <a:t>Organisation barriers (waiting time, distance, lack of integration, inflexible clinic hours, etc.)</a:t>
            </a:r>
          </a:p>
          <a:p>
            <a:pPr marL="180000" indent="-180000">
              <a:lnSpc>
                <a:spcPct val="90000"/>
              </a:lnSpc>
              <a:spcBef>
                <a:spcPts val="300"/>
              </a:spcBef>
            </a:pPr>
            <a:endParaRPr lang="en-ZA" sz="1600"/>
          </a:p>
        </p:txBody>
      </p:sp>
      <p:sp>
        <p:nvSpPr>
          <p:cNvPr id="14" name="Arrow: Up 13">
            <a:extLst>
              <a:ext uri="{FF2B5EF4-FFF2-40B4-BE49-F238E27FC236}">
                <a16:creationId xmlns:a16="http://schemas.microsoft.com/office/drawing/2014/main" id="{507A5011-59A8-0346-0592-521C2C83752B}"/>
              </a:ext>
            </a:extLst>
          </p:cNvPr>
          <p:cNvSpPr/>
          <p:nvPr/>
        </p:nvSpPr>
        <p:spPr>
          <a:xfrm>
            <a:off x="2624545" y="4553228"/>
            <a:ext cx="2232000" cy="1620000"/>
          </a:xfrm>
          <a:prstGeom prst="upArrow">
            <a:avLst>
              <a:gd name="adj1" fmla="val 84906"/>
              <a:gd name="adj2" fmla="val 39230"/>
            </a:avLst>
          </a:prstGeom>
          <a:solidFill>
            <a:srgbClr val="10653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lnSpc>
                <a:spcPct val="80000"/>
              </a:lnSpc>
            </a:pPr>
            <a:endParaRPr lang="en-ZA">
              <a:latin typeface="Arial" panose="020B0604020202020204" pitchFamily="34" charset="0"/>
              <a:cs typeface="Arial" panose="020B0604020202020204" pitchFamily="34" charset="0"/>
            </a:endParaRPr>
          </a:p>
        </p:txBody>
      </p:sp>
      <p:sp>
        <p:nvSpPr>
          <p:cNvPr id="18" name="Arrow: Up 17">
            <a:extLst>
              <a:ext uri="{FF2B5EF4-FFF2-40B4-BE49-F238E27FC236}">
                <a16:creationId xmlns:a16="http://schemas.microsoft.com/office/drawing/2014/main" id="{9BB3CF8F-9459-F9E0-40D7-DD0EB9D43E1B}"/>
              </a:ext>
            </a:extLst>
          </p:cNvPr>
          <p:cNvSpPr/>
          <p:nvPr/>
        </p:nvSpPr>
        <p:spPr>
          <a:xfrm>
            <a:off x="9469559" y="4059117"/>
            <a:ext cx="2232000" cy="2160000"/>
          </a:xfrm>
          <a:prstGeom prst="upArrow">
            <a:avLst>
              <a:gd name="adj1" fmla="val 84906"/>
              <a:gd name="adj2" fmla="val 39230"/>
            </a:avLst>
          </a:prstGeom>
          <a:solidFill>
            <a:srgbClr val="10653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lnSpc>
                <a:spcPct val="80000"/>
              </a:lnSpc>
            </a:pPr>
            <a:endParaRPr lang="en-ZA">
              <a:latin typeface="Arial" panose="020B0604020202020204" pitchFamily="34" charset="0"/>
              <a:cs typeface="Arial" panose="020B0604020202020204" pitchFamily="34" charset="0"/>
            </a:endParaRPr>
          </a:p>
        </p:txBody>
      </p:sp>
      <p:sp>
        <p:nvSpPr>
          <p:cNvPr id="19" name="Arrow: Up 18">
            <a:extLst>
              <a:ext uri="{FF2B5EF4-FFF2-40B4-BE49-F238E27FC236}">
                <a16:creationId xmlns:a16="http://schemas.microsoft.com/office/drawing/2014/main" id="{D57A3D7E-1828-3AD9-F6DB-614DC0A3EA2B}"/>
              </a:ext>
            </a:extLst>
          </p:cNvPr>
          <p:cNvSpPr/>
          <p:nvPr/>
        </p:nvSpPr>
        <p:spPr>
          <a:xfrm>
            <a:off x="4906216" y="4358223"/>
            <a:ext cx="2232000" cy="1838675"/>
          </a:xfrm>
          <a:prstGeom prst="upArrow">
            <a:avLst>
              <a:gd name="adj1" fmla="val 84906"/>
              <a:gd name="adj2" fmla="val 39230"/>
            </a:avLst>
          </a:prstGeom>
          <a:solidFill>
            <a:srgbClr val="10653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lnSpc>
                <a:spcPct val="80000"/>
              </a:lnSpc>
            </a:pPr>
            <a:endParaRPr lang="en-ZA">
              <a:latin typeface="Arial" panose="020B0604020202020204" pitchFamily="34" charset="0"/>
              <a:cs typeface="Arial" panose="020B0604020202020204" pitchFamily="34" charset="0"/>
            </a:endParaRPr>
          </a:p>
        </p:txBody>
      </p:sp>
      <p:sp>
        <p:nvSpPr>
          <p:cNvPr id="20" name="Arrow: Up 19">
            <a:extLst>
              <a:ext uri="{FF2B5EF4-FFF2-40B4-BE49-F238E27FC236}">
                <a16:creationId xmlns:a16="http://schemas.microsoft.com/office/drawing/2014/main" id="{19438B79-3B3E-E48C-2CD3-36D02420EEBC}"/>
              </a:ext>
            </a:extLst>
          </p:cNvPr>
          <p:cNvSpPr/>
          <p:nvPr/>
        </p:nvSpPr>
        <p:spPr>
          <a:xfrm>
            <a:off x="7187887" y="4210492"/>
            <a:ext cx="2232000" cy="1988965"/>
          </a:xfrm>
          <a:prstGeom prst="upArrow">
            <a:avLst>
              <a:gd name="adj1" fmla="val 84906"/>
              <a:gd name="adj2" fmla="val 39230"/>
            </a:avLst>
          </a:prstGeom>
          <a:solidFill>
            <a:srgbClr val="10653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lnSpc>
                <a:spcPct val="80000"/>
              </a:lnSpc>
            </a:pPr>
            <a:endParaRPr lang="en-GB">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FA3ECA6-B1B3-B1BB-2F0B-3969269874C2}"/>
              </a:ext>
            </a:extLst>
          </p:cNvPr>
          <p:cNvSpPr/>
          <p:nvPr/>
        </p:nvSpPr>
        <p:spPr>
          <a:xfrm>
            <a:off x="2798398" y="6186599"/>
            <a:ext cx="8748000" cy="352419"/>
          </a:xfrm>
          <a:prstGeom prst="rect">
            <a:avLst/>
          </a:prstGeom>
          <a:solidFill>
            <a:srgbClr val="C68D2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36000" rtlCol="0" anchor="b"/>
          <a:lstStyle/>
          <a:p>
            <a:pPr algn="ctr">
              <a:lnSpc>
                <a:spcPct val="80000"/>
              </a:lnSpc>
            </a:pPr>
            <a:r>
              <a:rPr lang="en-ZA" sz="1600">
                <a:latin typeface="Arial" panose="020B0604020202020204" pitchFamily="34" charset="0"/>
                <a:cs typeface="Arial" panose="020B0604020202020204" pitchFamily="34" charset="0"/>
              </a:rPr>
              <a:t>“Minimum package of interventions” to support linkage, adherence and retention includes:</a:t>
            </a:r>
          </a:p>
        </p:txBody>
      </p:sp>
      <p:grpSp>
        <p:nvGrpSpPr>
          <p:cNvPr id="16" name="Group 15">
            <a:extLst>
              <a:ext uri="{FF2B5EF4-FFF2-40B4-BE49-F238E27FC236}">
                <a16:creationId xmlns:a16="http://schemas.microsoft.com/office/drawing/2014/main" id="{4FDE10A3-D6E3-1355-4504-42E73DEDB042}"/>
              </a:ext>
            </a:extLst>
          </p:cNvPr>
          <p:cNvGrpSpPr>
            <a:grpSpLocks noChangeAspect="1"/>
          </p:cNvGrpSpPr>
          <p:nvPr/>
        </p:nvGrpSpPr>
        <p:grpSpPr>
          <a:xfrm>
            <a:off x="272875" y="1985906"/>
            <a:ext cx="936000" cy="936000"/>
            <a:chOff x="483442" y="1788686"/>
            <a:chExt cx="1044000" cy="1044000"/>
          </a:xfrm>
        </p:grpSpPr>
        <p:sp>
          <p:nvSpPr>
            <p:cNvPr id="8" name="Oval 7">
              <a:extLst>
                <a:ext uri="{FF2B5EF4-FFF2-40B4-BE49-F238E27FC236}">
                  <a16:creationId xmlns:a16="http://schemas.microsoft.com/office/drawing/2014/main" id="{1D82B00A-C1AC-182F-E292-4CA95C0520F1}"/>
                </a:ext>
              </a:extLst>
            </p:cNvPr>
            <p:cNvSpPr>
              <a:spLocks noChangeAspect="1"/>
            </p:cNvSpPr>
            <p:nvPr/>
          </p:nvSpPr>
          <p:spPr>
            <a:xfrm>
              <a:off x="483442" y="1788686"/>
              <a:ext cx="1044000" cy="1044000"/>
            </a:xfrm>
            <a:prstGeom prst="ellipse">
              <a:avLst/>
            </a:prstGeom>
            <a:solidFill>
              <a:schemeClr val="bg1"/>
            </a:solidFill>
            <a:ln w="38100">
              <a:solidFill>
                <a:srgbClr val="E1C7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descr="A green and white pictograms of people sitting at a table&#10;&#10;AI-generated content may be incorrect.">
              <a:extLst>
                <a:ext uri="{FF2B5EF4-FFF2-40B4-BE49-F238E27FC236}">
                  <a16:creationId xmlns:a16="http://schemas.microsoft.com/office/drawing/2014/main" id="{D0DFC36C-16DB-4473-A23C-A66E20BEA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33" y="1873658"/>
              <a:ext cx="889417" cy="874053"/>
            </a:xfrm>
            <a:prstGeom prst="rect">
              <a:avLst/>
            </a:prstGeom>
          </p:spPr>
        </p:pic>
      </p:grpSp>
      <p:grpSp>
        <p:nvGrpSpPr>
          <p:cNvPr id="13" name="Group 12">
            <a:extLst>
              <a:ext uri="{FF2B5EF4-FFF2-40B4-BE49-F238E27FC236}">
                <a16:creationId xmlns:a16="http://schemas.microsoft.com/office/drawing/2014/main" id="{60AE8B42-2B74-D2A0-8BA7-CA6635248ACC}"/>
              </a:ext>
            </a:extLst>
          </p:cNvPr>
          <p:cNvGrpSpPr>
            <a:grpSpLocks noChangeAspect="1"/>
          </p:cNvGrpSpPr>
          <p:nvPr/>
        </p:nvGrpSpPr>
        <p:grpSpPr>
          <a:xfrm>
            <a:off x="6087460" y="1985906"/>
            <a:ext cx="936000" cy="936000"/>
            <a:chOff x="6106633" y="1788686"/>
            <a:chExt cx="1044000" cy="1044000"/>
          </a:xfrm>
        </p:grpSpPr>
        <p:sp>
          <p:nvSpPr>
            <p:cNvPr id="11" name="Oval 10">
              <a:extLst>
                <a:ext uri="{FF2B5EF4-FFF2-40B4-BE49-F238E27FC236}">
                  <a16:creationId xmlns:a16="http://schemas.microsoft.com/office/drawing/2014/main" id="{527FF5A9-CDC0-F36A-E0B1-23BCBC992909}"/>
                </a:ext>
              </a:extLst>
            </p:cNvPr>
            <p:cNvSpPr>
              <a:spLocks noChangeAspect="1"/>
            </p:cNvSpPr>
            <p:nvPr/>
          </p:nvSpPr>
          <p:spPr>
            <a:xfrm>
              <a:off x="6106633" y="1788686"/>
              <a:ext cx="1044000" cy="1044000"/>
            </a:xfrm>
            <a:prstGeom prst="ellipse">
              <a:avLst/>
            </a:prstGeom>
            <a:solidFill>
              <a:schemeClr val="bg1"/>
            </a:solidFill>
            <a:ln w="38100">
              <a:solidFill>
                <a:srgbClr val="E1C7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descr="A person standing in front of a green building&#10;&#10;AI-generated content may be incorrect.">
              <a:extLst>
                <a:ext uri="{FF2B5EF4-FFF2-40B4-BE49-F238E27FC236}">
                  <a16:creationId xmlns:a16="http://schemas.microsoft.com/office/drawing/2014/main" id="{6245E727-36A5-5DE8-FCE7-A8A9B9796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751" y="2028021"/>
              <a:ext cx="883385" cy="766491"/>
            </a:xfrm>
            <a:prstGeom prst="rect">
              <a:avLst/>
            </a:prstGeom>
          </p:spPr>
        </p:pic>
        <p:sp>
          <p:nvSpPr>
            <p:cNvPr id="26" name="TextBox 25">
              <a:extLst>
                <a:ext uri="{FF2B5EF4-FFF2-40B4-BE49-F238E27FC236}">
                  <a16:creationId xmlns:a16="http://schemas.microsoft.com/office/drawing/2014/main" id="{24806A92-1CC6-4F2B-7031-14489107FB95}"/>
                </a:ext>
              </a:extLst>
            </p:cNvPr>
            <p:cNvSpPr txBox="1"/>
            <p:nvPr/>
          </p:nvSpPr>
          <p:spPr>
            <a:xfrm>
              <a:off x="6182751" y="1861807"/>
              <a:ext cx="844277" cy="291796"/>
            </a:xfrm>
            <a:prstGeom prst="rect">
              <a:avLst/>
            </a:prstGeom>
            <a:noFill/>
          </p:spPr>
          <p:txBody>
            <a:bodyPr wrap="none" rtlCol="0">
              <a:spAutoFit/>
            </a:bodyPr>
            <a:lstStyle/>
            <a:p>
              <a:r>
                <a:rPr lang="en-ZA" sz="1100" b="1">
                  <a:solidFill>
                    <a:srgbClr val="EAD7A0"/>
                  </a:solidFill>
                </a:rPr>
                <a:t>FACILITY</a:t>
              </a:r>
            </a:p>
          </p:txBody>
        </p:sp>
      </p:grpSp>
      <p:sp>
        <p:nvSpPr>
          <p:cNvPr id="17" name="Rectangle 16">
            <a:extLst>
              <a:ext uri="{FF2B5EF4-FFF2-40B4-BE49-F238E27FC236}">
                <a16:creationId xmlns:a16="http://schemas.microsoft.com/office/drawing/2014/main" id="{A7243E25-A1EB-63EA-A9F6-F5F22291187C}"/>
              </a:ext>
            </a:extLst>
          </p:cNvPr>
          <p:cNvSpPr/>
          <p:nvPr/>
        </p:nvSpPr>
        <p:spPr>
          <a:xfrm>
            <a:off x="2992571" y="4937829"/>
            <a:ext cx="1495949" cy="1238889"/>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lnSpc>
                <a:spcPct val="80000"/>
              </a:lnSpc>
              <a:spcAft>
                <a:spcPts val="400"/>
              </a:spcAft>
            </a:pPr>
            <a:r>
              <a:rPr lang="en-ZA">
                <a:solidFill>
                  <a:schemeClr val="bg1"/>
                </a:solidFill>
                <a:latin typeface="Arial" panose="020B0604020202020204" pitchFamily="34" charset="0"/>
                <a:cs typeface="Arial" panose="020B0604020202020204" pitchFamily="34" charset="0"/>
              </a:rPr>
              <a:t>Education sessions,</a:t>
            </a:r>
          </a:p>
          <a:p>
            <a:pPr algn="ctr">
              <a:lnSpc>
                <a:spcPct val="80000"/>
              </a:lnSpc>
              <a:spcAft>
                <a:spcPts val="400"/>
              </a:spcAft>
            </a:pPr>
            <a:r>
              <a:rPr lang="en-ZA">
                <a:solidFill>
                  <a:schemeClr val="bg1"/>
                </a:solidFill>
                <a:latin typeface="Arial" panose="020B0604020202020204" pitchFamily="34" charset="0"/>
                <a:cs typeface="Arial" panose="020B0604020202020204" pitchFamily="34" charset="0"/>
              </a:rPr>
              <a:t> Adherence Planning,</a:t>
            </a:r>
          </a:p>
          <a:p>
            <a:pPr algn="ctr">
              <a:lnSpc>
                <a:spcPct val="80000"/>
              </a:lnSpc>
              <a:spcAft>
                <a:spcPts val="400"/>
              </a:spcAft>
            </a:pPr>
            <a:r>
              <a:rPr lang="en-ZA">
                <a:solidFill>
                  <a:schemeClr val="bg1"/>
                </a:solidFill>
                <a:latin typeface="Arial" panose="020B0604020202020204" pitchFamily="34" charset="0"/>
                <a:cs typeface="Arial" panose="020B0604020202020204" pitchFamily="34" charset="0"/>
              </a:rPr>
              <a:t>Counselling</a:t>
            </a:r>
          </a:p>
        </p:txBody>
      </p:sp>
      <p:sp>
        <p:nvSpPr>
          <p:cNvPr id="22" name="Rectangle 21">
            <a:extLst>
              <a:ext uri="{FF2B5EF4-FFF2-40B4-BE49-F238E27FC236}">
                <a16:creationId xmlns:a16="http://schemas.microsoft.com/office/drawing/2014/main" id="{35B2ED05-2B27-50E8-1283-A8FFE71618BE}"/>
              </a:ext>
            </a:extLst>
          </p:cNvPr>
          <p:cNvSpPr/>
          <p:nvPr/>
        </p:nvSpPr>
        <p:spPr>
          <a:xfrm>
            <a:off x="5274241" y="4894287"/>
            <a:ext cx="1495949" cy="1238889"/>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lnSpc>
                <a:spcPct val="80000"/>
              </a:lnSpc>
              <a:spcAft>
                <a:spcPts val="400"/>
              </a:spcAft>
            </a:pPr>
            <a:r>
              <a:rPr lang="en-ZA">
                <a:solidFill>
                  <a:schemeClr val="bg1"/>
                </a:solidFill>
                <a:latin typeface="Arial" panose="020B0604020202020204" pitchFamily="34" charset="0"/>
                <a:cs typeface="Arial" panose="020B0604020202020204" pitchFamily="34" charset="0"/>
              </a:rPr>
              <a:t>Peer support,</a:t>
            </a:r>
          </a:p>
          <a:p>
            <a:pPr algn="ctr">
              <a:lnSpc>
                <a:spcPct val="80000"/>
              </a:lnSpc>
              <a:spcAft>
                <a:spcPts val="400"/>
              </a:spcAft>
            </a:pPr>
            <a:r>
              <a:rPr lang="en-ZA">
                <a:solidFill>
                  <a:schemeClr val="bg1"/>
                </a:solidFill>
                <a:latin typeface="Arial" panose="020B0604020202020204" pitchFamily="34" charset="0"/>
                <a:cs typeface="Arial" panose="020B0604020202020204" pitchFamily="34" charset="0"/>
              </a:rPr>
              <a:t>Support Groups</a:t>
            </a:r>
          </a:p>
          <a:p>
            <a:pPr algn="ctr">
              <a:lnSpc>
                <a:spcPct val="80000"/>
              </a:lnSpc>
              <a:spcAft>
                <a:spcPts val="400"/>
              </a:spcAft>
            </a:pPr>
            <a:r>
              <a:rPr lang="en-ZA">
                <a:solidFill>
                  <a:schemeClr val="bg1"/>
                </a:solidFill>
                <a:latin typeface="Arial" panose="020B0604020202020204" pitchFamily="34" charset="0"/>
                <a:cs typeface="Arial" panose="020B0604020202020204" pitchFamily="34" charset="0"/>
              </a:rPr>
              <a:t>Patient tracing</a:t>
            </a:r>
          </a:p>
        </p:txBody>
      </p:sp>
      <p:sp>
        <p:nvSpPr>
          <p:cNvPr id="23" name="Rectangle 22">
            <a:extLst>
              <a:ext uri="{FF2B5EF4-FFF2-40B4-BE49-F238E27FC236}">
                <a16:creationId xmlns:a16="http://schemas.microsoft.com/office/drawing/2014/main" id="{DA53A270-2EAA-4BAB-4FA6-B614B322DB4E}"/>
              </a:ext>
            </a:extLst>
          </p:cNvPr>
          <p:cNvSpPr/>
          <p:nvPr/>
        </p:nvSpPr>
        <p:spPr>
          <a:xfrm>
            <a:off x="7506241" y="4850745"/>
            <a:ext cx="1495949" cy="1238889"/>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lnSpc>
                <a:spcPct val="80000"/>
              </a:lnSpc>
              <a:spcAft>
                <a:spcPts val="400"/>
              </a:spcAft>
            </a:pPr>
            <a:r>
              <a:rPr lang="en-GB">
                <a:solidFill>
                  <a:schemeClr val="bg1"/>
                </a:solidFill>
                <a:latin typeface="Arial" panose="020B0604020202020204" pitchFamily="34" charset="0"/>
                <a:cs typeface="Arial" panose="020B0604020202020204" pitchFamily="34" charset="0"/>
              </a:rPr>
              <a:t>Integrated Model for co-infected patients</a:t>
            </a:r>
          </a:p>
        </p:txBody>
      </p:sp>
      <p:sp>
        <p:nvSpPr>
          <p:cNvPr id="28" name="Rectangle 27">
            <a:extLst>
              <a:ext uri="{FF2B5EF4-FFF2-40B4-BE49-F238E27FC236}">
                <a16:creationId xmlns:a16="http://schemas.microsoft.com/office/drawing/2014/main" id="{7E99D6B7-BD71-4964-636D-E21D7E1520FC}"/>
              </a:ext>
            </a:extLst>
          </p:cNvPr>
          <p:cNvSpPr/>
          <p:nvPr/>
        </p:nvSpPr>
        <p:spPr>
          <a:xfrm>
            <a:off x="9840790" y="4807203"/>
            <a:ext cx="1495949" cy="1238889"/>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t"/>
          <a:lstStyle/>
          <a:p>
            <a:pPr algn="ctr">
              <a:lnSpc>
                <a:spcPct val="80000"/>
              </a:lnSpc>
              <a:spcAft>
                <a:spcPts val="400"/>
              </a:spcAft>
            </a:pPr>
            <a:r>
              <a:rPr lang="en-GB">
                <a:solidFill>
                  <a:schemeClr val="bg1"/>
                </a:solidFill>
                <a:latin typeface="Arial" panose="020B0604020202020204" pitchFamily="34" charset="0"/>
                <a:cs typeface="Arial" panose="020B0604020202020204" pitchFamily="34" charset="0"/>
              </a:rPr>
              <a:t>Repeat Prescription Collection strategies,</a:t>
            </a:r>
          </a:p>
          <a:p>
            <a:pPr algn="ctr">
              <a:lnSpc>
                <a:spcPct val="80000"/>
              </a:lnSpc>
              <a:spcAft>
                <a:spcPts val="400"/>
              </a:spcAft>
            </a:pPr>
            <a:r>
              <a:rPr lang="en-GB">
                <a:solidFill>
                  <a:schemeClr val="bg1"/>
                </a:solidFill>
                <a:latin typeface="Arial" panose="020B0604020202020204" pitchFamily="34" charset="0"/>
                <a:cs typeface="Arial" panose="020B0604020202020204" pitchFamily="34" charset="0"/>
              </a:rPr>
              <a:t>Multi-Month Dispensing</a:t>
            </a:r>
          </a:p>
        </p:txBody>
      </p:sp>
      <p:sp>
        <p:nvSpPr>
          <p:cNvPr id="7" name="Content Placeholder 2">
            <a:extLst>
              <a:ext uri="{FF2B5EF4-FFF2-40B4-BE49-F238E27FC236}">
                <a16:creationId xmlns:a16="http://schemas.microsoft.com/office/drawing/2014/main" id="{5DF08A88-CBE8-1F5E-0480-EE5C9576387C}"/>
              </a:ext>
            </a:extLst>
          </p:cNvPr>
          <p:cNvSpPr txBox="1">
            <a:spLocks/>
          </p:cNvSpPr>
          <p:nvPr/>
        </p:nvSpPr>
        <p:spPr>
          <a:xfrm>
            <a:off x="162525" y="1215435"/>
            <a:ext cx="3880673" cy="658812"/>
          </a:xfrm>
          <a:prstGeom prst="homePlate">
            <a:avLst/>
          </a:prstGeom>
          <a:solidFill>
            <a:srgbClr val="F0720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solidFill>
                  <a:schemeClr val="bg1"/>
                </a:solidFill>
              </a:rPr>
              <a:t>Non-adherence to treatment can</a:t>
            </a:r>
            <a:endParaRPr lang="en-ZA" sz="1800">
              <a:solidFill>
                <a:schemeClr val="bg1"/>
              </a:solidFill>
            </a:endParaRPr>
          </a:p>
        </p:txBody>
      </p:sp>
      <p:sp>
        <p:nvSpPr>
          <p:cNvPr id="12" name="Content Placeholder 2">
            <a:extLst>
              <a:ext uri="{FF2B5EF4-FFF2-40B4-BE49-F238E27FC236}">
                <a16:creationId xmlns:a16="http://schemas.microsoft.com/office/drawing/2014/main" id="{DE5E437C-6707-E159-804E-F4217AFE9717}"/>
              </a:ext>
            </a:extLst>
          </p:cNvPr>
          <p:cNvSpPr txBox="1">
            <a:spLocks/>
          </p:cNvSpPr>
          <p:nvPr/>
        </p:nvSpPr>
        <p:spPr>
          <a:xfrm>
            <a:off x="4043199" y="1124587"/>
            <a:ext cx="3990226" cy="8270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800"/>
              <a:t>- accelerate disease progression</a:t>
            </a:r>
          </a:p>
          <a:p>
            <a:pPr marL="0" indent="0">
              <a:spcBef>
                <a:spcPts val="0"/>
              </a:spcBef>
              <a:buFont typeface="Arial" panose="020B0604020202020204" pitchFamily="34" charset="0"/>
              <a:buNone/>
            </a:pPr>
            <a:r>
              <a:rPr lang="en-GB" sz="1800"/>
              <a:t>- cause treatment failures</a:t>
            </a:r>
          </a:p>
          <a:p>
            <a:pPr marL="0" indent="0">
              <a:spcBef>
                <a:spcPts val="0"/>
              </a:spcBef>
              <a:buFont typeface="Arial" panose="020B0604020202020204" pitchFamily="34" charset="0"/>
              <a:buNone/>
            </a:pPr>
            <a:r>
              <a:rPr lang="en-GB" sz="1800"/>
              <a:t>- increase resource utilization.  </a:t>
            </a:r>
          </a:p>
          <a:p>
            <a:pPr>
              <a:spcBef>
                <a:spcPts val="0"/>
              </a:spcBef>
            </a:pPr>
            <a:endParaRPr lang="en-ZA" sz="1800"/>
          </a:p>
        </p:txBody>
      </p:sp>
      <p:sp>
        <p:nvSpPr>
          <p:cNvPr id="45" name="TextBox 44">
            <a:extLst>
              <a:ext uri="{FF2B5EF4-FFF2-40B4-BE49-F238E27FC236}">
                <a16:creationId xmlns:a16="http://schemas.microsoft.com/office/drawing/2014/main" id="{BC423E42-C084-4834-0DA7-215CA246D8A4}"/>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Adapted from Adherence Guidelines for HIV, TB and NCDs, February 2016</a:t>
            </a:r>
          </a:p>
        </p:txBody>
      </p:sp>
    </p:spTree>
    <p:extLst>
      <p:ext uri="{BB962C8B-B14F-4D97-AF65-F5344CB8AC3E}">
        <p14:creationId xmlns:p14="http://schemas.microsoft.com/office/powerpoint/2010/main" val="1044563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146DA-9F7D-480D-BDC0-859A7E452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B2B25-8F2C-53EF-5E56-4F451AFDEEAB}"/>
              </a:ext>
            </a:extLst>
          </p:cNvPr>
          <p:cNvSpPr>
            <a:spLocks noGrp="1"/>
          </p:cNvSpPr>
          <p:nvPr>
            <p:ph type="title"/>
          </p:nvPr>
        </p:nvSpPr>
        <p:spPr/>
        <p:txBody>
          <a:bodyPr/>
          <a:lstStyle/>
          <a:p>
            <a:pPr>
              <a:lnSpc>
                <a:spcPct val="90000"/>
              </a:lnSpc>
            </a:pPr>
            <a:r>
              <a:rPr lang="en-ZA"/>
              <a:t>Tracing and Recall: Criteria and Prioritisation</a:t>
            </a:r>
          </a:p>
        </p:txBody>
      </p:sp>
      <p:sp>
        <p:nvSpPr>
          <p:cNvPr id="4" name="Slide Number Placeholder 3">
            <a:extLst>
              <a:ext uri="{FF2B5EF4-FFF2-40B4-BE49-F238E27FC236}">
                <a16:creationId xmlns:a16="http://schemas.microsoft.com/office/drawing/2014/main" id="{55E7D68F-B105-424A-FF85-0A5FDF3B5616}"/>
              </a:ext>
            </a:extLst>
          </p:cNvPr>
          <p:cNvSpPr>
            <a:spLocks noGrp="1"/>
          </p:cNvSpPr>
          <p:nvPr>
            <p:ph type="sldNum" sz="quarter" idx="12"/>
          </p:nvPr>
        </p:nvSpPr>
        <p:spPr/>
        <p:txBody>
          <a:bodyPr anchor="ctr" anchorCtr="0"/>
          <a:lstStyle/>
          <a:p>
            <a:r>
              <a:rPr lang="en-ZA" altLang="en-US"/>
              <a:t>69</a:t>
            </a:r>
          </a:p>
        </p:txBody>
      </p:sp>
      <p:sp>
        <p:nvSpPr>
          <p:cNvPr id="14" name="Content Placeholder 8">
            <a:extLst>
              <a:ext uri="{FF2B5EF4-FFF2-40B4-BE49-F238E27FC236}">
                <a16:creationId xmlns:a16="http://schemas.microsoft.com/office/drawing/2014/main" id="{B128F4A2-3C42-30BE-FE3C-2ACDECF6A61F}"/>
              </a:ext>
            </a:extLst>
          </p:cNvPr>
          <p:cNvSpPr txBox="1">
            <a:spLocks/>
          </p:cNvSpPr>
          <p:nvPr/>
        </p:nvSpPr>
        <p:spPr>
          <a:xfrm>
            <a:off x="1583326" y="2111231"/>
            <a:ext cx="10328931" cy="3817235"/>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dirty="0"/>
              <a:t>Attempt to trace all patients with missed appointments or abnormal results.</a:t>
            </a:r>
          </a:p>
          <a:p>
            <a:pPr marL="0" indent="0">
              <a:spcBef>
                <a:spcPts val="1200"/>
              </a:spcBef>
              <a:buNone/>
            </a:pPr>
            <a:r>
              <a:rPr lang="en-GB" sz="1800" dirty="0"/>
              <a:t>Prioritize tracing and recall for these patients:</a:t>
            </a:r>
          </a:p>
          <a:p>
            <a:pPr marL="652050" lvl="1" indent="-252000">
              <a:spcBef>
                <a:spcPts val="600"/>
              </a:spcBef>
              <a:buFont typeface="+mj-lt"/>
              <a:buAutoNum type="arabicPeriod"/>
            </a:pPr>
            <a:r>
              <a:rPr lang="en-GB" dirty="0"/>
              <a:t>Advanced HIV Disease patients starting/restarting treatment (last 6 months) </a:t>
            </a:r>
          </a:p>
          <a:p>
            <a:pPr marL="652050" lvl="1" indent="-252000">
              <a:spcBef>
                <a:spcPts val="600"/>
              </a:spcBef>
              <a:buFont typeface="+mj-lt"/>
              <a:buAutoNum type="arabicPeriod"/>
            </a:pPr>
            <a:r>
              <a:rPr lang="en-GB" dirty="0"/>
              <a:t>Patients with abnormal results, e.g.</a:t>
            </a:r>
          </a:p>
          <a:p>
            <a:pPr marL="1012050" lvl="2" indent="-180000">
              <a:spcBef>
                <a:spcPts val="200"/>
              </a:spcBef>
            </a:pPr>
            <a:r>
              <a:rPr lang="en-GB" sz="1800" dirty="0"/>
              <a:t>HIV: Serum </a:t>
            </a:r>
            <a:r>
              <a:rPr lang="en-GB" sz="1800" dirty="0" err="1"/>
              <a:t>CrAg</a:t>
            </a:r>
            <a:r>
              <a:rPr lang="en-GB" sz="1800" dirty="0"/>
              <a:t>+, PCR+ or viral load &gt;50 copies/ml </a:t>
            </a:r>
          </a:p>
          <a:p>
            <a:pPr marL="1012050" lvl="2" indent="-180000">
              <a:spcBef>
                <a:spcPts val="200"/>
              </a:spcBef>
            </a:pPr>
            <a:r>
              <a:rPr lang="en-GB" sz="1800" dirty="0"/>
              <a:t>Diabetes: HbA1c &gt;8% </a:t>
            </a:r>
          </a:p>
          <a:p>
            <a:pPr marL="1012050" lvl="2" indent="-180000">
              <a:spcBef>
                <a:spcPts val="200"/>
              </a:spcBef>
            </a:pPr>
            <a:r>
              <a:rPr lang="en-GB" sz="1800" dirty="0"/>
              <a:t>TB: positive TB-NAAT, Culture</a:t>
            </a:r>
          </a:p>
          <a:p>
            <a:pPr marL="652050" lvl="1" indent="-252000">
              <a:spcBef>
                <a:spcPts val="600"/>
              </a:spcBef>
              <a:buFont typeface="+mj-lt"/>
              <a:buAutoNum type="arabicPeriod"/>
            </a:pPr>
            <a:r>
              <a:rPr lang="en-GB" dirty="0"/>
              <a:t>Patients with overdue tests/assessments</a:t>
            </a:r>
          </a:p>
          <a:p>
            <a:pPr marL="652050" lvl="1" indent="-252000">
              <a:spcBef>
                <a:spcPts val="600"/>
              </a:spcBef>
              <a:buFont typeface="+mj-lt"/>
              <a:buAutoNum type="arabicPeriod"/>
            </a:pPr>
            <a:r>
              <a:rPr lang="en-GB" dirty="0"/>
              <a:t>Patients failing to return for appointments/medication within 7 days.</a:t>
            </a:r>
            <a:br>
              <a:rPr lang="en-GB" dirty="0"/>
            </a:br>
            <a:endParaRPr lang="en-GB" dirty="0">
              <a:highlight>
                <a:srgbClr val="FF00FF"/>
              </a:highlight>
            </a:endParaRPr>
          </a:p>
        </p:txBody>
      </p:sp>
      <p:sp>
        <p:nvSpPr>
          <p:cNvPr id="15" name="Content Placeholder 8">
            <a:extLst>
              <a:ext uri="{FF2B5EF4-FFF2-40B4-BE49-F238E27FC236}">
                <a16:creationId xmlns:a16="http://schemas.microsoft.com/office/drawing/2014/main" id="{B43FC15A-173F-A74A-F061-56C622A537D5}"/>
              </a:ext>
            </a:extLst>
          </p:cNvPr>
          <p:cNvSpPr txBox="1">
            <a:spLocks/>
          </p:cNvSpPr>
          <p:nvPr/>
        </p:nvSpPr>
        <p:spPr>
          <a:xfrm>
            <a:off x="1599935" y="1599123"/>
            <a:ext cx="10260000" cy="432000"/>
          </a:xfrm>
          <a:prstGeom prst="rect">
            <a:avLst/>
          </a:prstGeom>
          <a:solidFill>
            <a:srgbClr val="005D28"/>
          </a:solidFill>
        </p:spPr>
        <p:txBody>
          <a:bodyPr lIns="432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a:solidFill>
                  <a:schemeClr val="bg1"/>
                </a:solidFill>
              </a:rPr>
              <a:t>Criteria and Prioritisation order for Tracing and Recall:</a:t>
            </a:r>
          </a:p>
        </p:txBody>
      </p:sp>
      <p:pic>
        <p:nvPicPr>
          <p:cNvPr id="8" name="Picture 7">
            <a:extLst>
              <a:ext uri="{FF2B5EF4-FFF2-40B4-BE49-F238E27FC236}">
                <a16:creationId xmlns:a16="http://schemas.microsoft.com/office/drawing/2014/main" id="{3A88A51F-0CDE-69B9-717A-4FACAC055B2F}"/>
              </a:ext>
            </a:extLst>
          </p:cNvPr>
          <p:cNvPicPr>
            <a:picLocks noChangeAspect="1"/>
          </p:cNvPicPr>
          <p:nvPr/>
        </p:nvPicPr>
        <p:blipFill>
          <a:blip r:embed="rId2"/>
          <a:srcRect l="6998" t="288" r="475" b="8063"/>
          <a:stretch>
            <a:fillRect/>
          </a:stretch>
        </p:blipFill>
        <p:spPr>
          <a:xfrm>
            <a:off x="279742" y="1099664"/>
            <a:ext cx="1433052" cy="1422779"/>
          </a:xfrm>
          <a:prstGeom prst="ellipse">
            <a:avLst/>
          </a:prstGeom>
          <a:solidFill>
            <a:schemeClr val="bg1"/>
          </a:solidFill>
        </p:spPr>
      </p:pic>
      <p:sp>
        <p:nvSpPr>
          <p:cNvPr id="3" name="TextBox 2">
            <a:extLst>
              <a:ext uri="{FF2B5EF4-FFF2-40B4-BE49-F238E27FC236}">
                <a16:creationId xmlns:a16="http://schemas.microsoft.com/office/drawing/2014/main" id="{8174E964-A2E2-B37C-C32C-F323743E0902}"/>
              </a:ext>
            </a:extLst>
          </p:cNvPr>
          <p:cNvSpPr txBox="1"/>
          <p:nvPr/>
        </p:nvSpPr>
        <p:spPr>
          <a:xfrm>
            <a:off x="5205075" y="6554185"/>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DMOC SOP September 2025 pages 99-100 </a:t>
            </a:r>
          </a:p>
        </p:txBody>
      </p:sp>
    </p:spTree>
    <p:extLst>
      <p:ext uri="{BB962C8B-B14F-4D97-AF65-F5344CB8AC3E}">
        <p14:creationId xmlns:p14="http://schemas.microsoft.com/office/powerpoint/2010/main" val="3256265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E623-3615-0577-61E8-65581C21AB0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883EF5-9EC9-8C0E-E8DE-9B84BCE61BAD}"/>
              </a:ext>
            </a:extLst>
          </p:cNvPr>
          <p:cNvSpPr>
            <a:spLocks noGrp="1"/>
          </p:cNvSpPr>
          <p:nvPr>
            <p:ph type="sldNum" sz="quarter" idx="4"/>
          </p:nvPr>
        </p:nvSpPr>
        <p:spPr/>
        <p:txBody>
          <a:bodyPr/>
          <a:lstStyle/>
          <a:p>
            <a:fld id="{C7CC47C4-3C86-4469-BEE5-35560A3665EF}" type="slidenum">
              <a:rPr lang="en-ZA" altLang="en-US" smtClean="0"/>
              <a:pPr/>
              <a:t>71</a:t>
            </a:fld>
            <a:endParaRPr lang="en-ZA" altLang="en-US"/>
          </a:p>
        </p:txBody>
      </p:sp>
      <p:sp>
        <p:nvSpPr>
          <p:cNvPr id="2" name="Title 1">
            <a:extLst>
              <a:ext uri="{FF2B5EF4-FFF2-40B4-BE49-F238E27FC236}">
                <a16:creationId xmlns:a16="http://schemas.microsoft.com/office/drawing/2014/main" id="{215F1291-0846-DEED-ACD1-30CDF31C89BF}"/>
              </a:ext>
            </a:extLst>
          </p:cNvPr>
          <p:cNvSpPr>
            <a:spLocks noGrp="1"/>
          </p:cNvSpPr>
          <p:nvPr>
            <p:ph type="title"/>
          </p:nvPr>
        </p:nvSpPr>
        <p:spPr/>
        <p:txBody>
          <a:bodyPr/>
          <a:lstStyle/>
          <a:p>
            <a:pPr>
              <a:lnSpc>
                <a:spcPct val="90000"/>
              </a:lnSpc>
            </a:pPr>
            <a:r>
              <a:rPr lang="en-ZA"/>
              <a:t>Tracing and Recall: Guiding Principles</a:t>
            </a:r>
          </a:p>
        </p:txBody>
      </p:sp>
      <p:sp>
        <p:nvSpPr>
          <p:cNvPr id="14" name="Content Placeholder 8">
            <a:extLst>
              <a:ext uri="{FF2B5EF4-FFF2-40B4-BE49-F238E27FC236}">
                <a16:creationId xmlns:a16="http://schemas.microsoft.com/office/drawing/2014/main" id="{D7135240-6E5D-D224-EA01-4AFE788DFC52}"/>
              </a:ext>
            </a:extLst>
          </p:cNvPr>
          <p:cNvSpPr txBox="1">
            <a:spLocks/>
          </p:cNvSpPr>
          <p:nvPr/>
        </p:nvSpPr>
        <p:spPr>
          <a:xfrm>
            <a:off x="2028965" y="2103211"/>
            <a:ext cx="9366916" cy="3687989"/>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2000" indent="-252000">
              <a:spcBef>
                <a:spcPts val="600"/>
              </a:spcBef>
              <a:buFont typeface="+mj-lt"/>
              <a:buAutoNum type="arabicPeriod"/>
            </a:pPr>
            <a:r>
              <a:rPr lang="en-GB" sz="1600"/>
              <a:t>Trace patients via consented methods (SMS, WhatsApp, phone call, and/or home visits)</a:t>
            </a:r>
          </a:p>
          <a:p>
            <a:pPr marL="612000" lvl="1" indent="-180000">
              <a:spcBef>
                <a:spcPts val="200"/>
              </a:spcBef>
              <a:buFont typeface="Arial" panose="020B0604020202020204" pitchFamily="34" charset="0"/>
              <a:buChar char="•"/>
            </a:pPr>
            <a:r>
              <a:rPr lang="en-GB" sz="1600"/>
              <a:t>Home visits (if agreed to) require a prior phone call.</a:t>
            </a:r>
          </a:p>
          <a:p>
            <a:pPr marL="252000" indent="-252000">
              <a:spcBef>
                <a:spcPts val="600"/>
              </a:spcBef>
              <a:buFont typeface="+mj-lt"/>
              <a:buAutoNum type="arabicPeriod"/>
            </a:pPr>
            <a:r>
              <a:rPr lang="en-GB" sz="1600"/>
              <a:t>Incorporate these activities to trace and recall patients:</a:t>
            </a:r>
          </a:p>
          <a:p>
            <a:pPr marL="612000" lvl="1" indent="-180000">
              <a:spcBef>
                <a:spcPts val="200"/>
              </a:spcBef>
              <a:buFont typeface="Arial" panose="020B0604020202020204" pitchFamily="34" charset="0"/>
              <a:buChar char="•"/>
            </a:pPr>
            <a:r>
              <a:rPr lang="en-GB" sz="1600"/>
              <a:t>Inform patients about tracing and recall processes.</a:t>
            </a:r>
          </a:p>
          <a:p>
            <a:pPr marL="612000" lvl="1" indent="-180000">
              <a:spcBef>
                <a:spcPts val="200"/>
              </a:spcBef>
              <a:buFont typeface="Arial" panose="020B0604020202020204" pitchFamily="34" charset="0"/>
              <a:buChar char="•"/>
            </a:pPr>
            <a:r>
              <a:rPr lang="en-GB" sz="1600"/>
              <a:t>Obtain consent for tracing and document preferred contact methods.</a:t>
            </a:r>
          </a:p>
          <a:p>
            <a:pPr marL="612000" lvl="1" indent="-180000">
              <a:spcBef>
                <a:spcPts val="200"/>
              </a:spcBef>
              <a:buFont typeface="Arial" panose="020B0604020202020204" pitchFamily="34" charset="0"/>
              <a:buChar char="•"/>
            </a:pPr>
            <a:r>
              <a:rPr lang="en-GB" sz="1600"/>
              <a:t>Update contact details at each visit.</a:t>
            </a:r>
          </a:p>
          <a:p>
            <a:pPr marL="612000" lvl="1" indent="-180000">
              <a:spcBef>
                <a:spcPts val="200"/>
              </a:spcBef>
              <a:buFont typeface="Arial" panose="020B0604020202020204" pitchFamily="34" charset="0"/>
              <a:buChar char="•"/>
            </a:pPr>
            <a:r>
              <a:rPr lang="en-GB" sz="1600"/>
              <a:t>Maintain strict patient confidentiality at all times.</a:t>
            </a:r>
          </a:p>
          <a:p>
            <a:pPr marL="612000" lvl="1" indent="-180000">
              <a:spcBef>
                <a:spcPts val="200"/>
              </a:spcBef>
              <a:buFont typeface="Arial" panose="020B0604020202020204" pitchFamily="34" charset="0"/>
              <a:buChar char="•"/>
            </a:pPr>
            <a:r>
              <a:rPr lang="en-GB" sz="1600"/>
              <a:t>Identify missed appointments or abnormal results using </a:t>
            </a:r>
            <a:r>
              <a:rPr lang="en-GB" sz="1600" err="1"/>
              <a:t>TIER.Net</a:t>
            </a:r>
            <a:r>
              <a:rPr lang="en-GB" sz="1600"/>
              <a:t> (HIV/TB) or chronic registers.</a:t>
            </a:r>
          </a:p>
          <a:p>
            <a:pPr marL="252000" indent="-252000">
              <a:spcBef>
                <a:spcPts val="600"/>
              </a:spcBef>
              <a:buFont typeface="+mj-lt"/>
              <a:buAutoNum type="arabicPeriod"/>
            </a:pPr>
            <a:r>
              <a:rPr lang="en-GB" sz="1600"/>
              <a:t>Check missed appointments via patient records/tools before calling. </a:t>
            </a:r>
          </a:p>
          <a:p>
            <a:pPr marL="252000" indent="-252000">
              <a:spcBef>
                <a:spcPts val="600"/>
              </a:spcBef>
              <a:buFont typeface="+mj-lt"/>
              <a:buAutoNum type="arabicPeriod"/>
            </a:pPr>
            <a:r>
              <a:rPr lang="en-GB" sz="1600"/>
              <a:t>Begin patient tracing 7 calendar days after a missed appointment or failure to return following an abnormal result recall.</a:t>
            </a:r>
          </a:p>
          <a:p>
            <a:pPr marL="252000" indent="-252000">
              <a:spcBef>
                <a:spcPts val="600"/>
              </a:spcBef>
              <a:buFont typeface="+mj-lt"/>
              <a:buAutoNum type="arabicPeriod"/>
            </a:pPr>
            <a:r>
              <a:rPr lang="en-GB" sz="1600"/>
              <a:t>Actively refer to facility within 7 days of successful tracing., </a:t>
            </a:r>
          </a:p>
          <a:p>
            <a:pPr marL="252000" indent="-252000">
              <a:spcBef>
                <a:spcPts val="600"/>
              </a:spcBef>
              <a:buFont typeface="+mj-lt"/>
              <a:buAutoNum type="arabicPeriod"/>
            </a:pPr>
            <a:r>
              <a:rPr lang="en-GB" sz="1600"/>
              <a:t>Document all patient tracing attempts in file and register.</a:t>
            </a:r>
            <a:br>
              <a:rPr lang="en-GB" sz="1600"/>
            </a:br>
            <a:endParaRPr lang="en-GB" sz="1600">
              <a:highlight>
                <a:srgbClr val="FF00FF"/>
              </a:highlight>
            </a:endParaRPr>
          </a:p>
        </p:txBody>
      </p:sp>
      <p:sp>
        <p:nvSpPr>
          <p:cNvPr id="6" name="Content Placeholder 8">
            <a:extLst>
              <a:ext uri="{FF2B5EF4-FFF2-40B4-BE49-F238E27FC236}">
                <a16:creationId xmlns:a16="http://schemas.microsoft.com/office/drawing/2014/main" id="{40B8E74B-890B-D1B8-0C9C-A013F9049312}"/>
              </a:ext>
            </a:extLst>
          </p:cNvPr>
          <p:cNvSpPr txBox="1">
            <a:spLocks/>
          </p:cNvSpPr>
          <p:nvPr/>
        </p:nvSpPr>
        <p:spPr>
          <a:xfrm>
            <a:off x="1599935" y="1591103"/>
            <a:ext cx="10260000" cy="432000"/>
          </a:xfrm>
          <a:prstGeom prst="rect">
            <a:avLst/>
          </a:prstGeom>
          <a:solidFill>
            <a:srgbClr val="005D28"/>
          </a:solidFill>
        </p:spPr>
        <p:txBody>
          <a:bodyPr lIns="432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a:solidFill>
                  <a:schemeClr val="bg1"/>
                </a:solidFill>
              </a:rPr>
              <a:t>Guiding Principles of Tracing and Recall:</a:t>
            </a:r>
          </a:p>
        </p:txBody>
      </p:sp>
      <p:pic>
        <p:nvPicPr>
          <p:cNvPr id="7" name="Picture 6">
            <a:extLst>
              <a:ext uri="{FF2B5EF4-FFF2-40B4-BE49-F238E27FC236}">
                <a16:creationId xmlns:a16="http://schemas.microsoft.com/office/drawing/2014/main" id="{586BCF5D-19EC-DD4A-408A-1FA17CFF9A69}"/>
              </a:ext>
            </a:extLst>
          </p:cNvPr>
          <p:cNvPicPr>
            <a:picLocks noChangeAspect="1"/>
          </p:cNvPicPr>
          <p:nvPr/>
        </p:nvPicPr>
        <p:blipFill>
          <a:blip r:embed="rId2"/>
          <a:srcRect l="6998" t="288" r="475" b="8063"/>
          <a:stretch>
            <a:fillRect/>
          </a:stretch>
        </p:blipFill>
        <p:spPr>
          <a:xfrm>
            <a:off x="279742" y="1123728"/>
            <a:ext cx="1433052" cy="1422779"/>
          </a:xfrm>
          <a:prstGeom prst="ellipse">
            <a:avLst/>
          </a:prstGeom>
        </p:spPr>
      </p:pic>
      <p:sp>
        <p:nvSpPr>
          <p:cNvPr id="3" name="TextBox 2">
            <a:extLst>
              <a:ext uri="{FF2B5EF4-FFF2-40B4-BE49-F238E27FC236}">
                <a16:creationId xmlns:a16="http://schemas.microsoft.com/office/drawing/2014/main" id="{C1FD11A7-88F0-E81F-2E20-5D7938918FF9}"/>
              </a:ext>
            </a:extLst>
          </p:cNvPr>
          <p:cNvSpPr txBox="1"/>
          <p:nvPr/>
        </p:nvSpPr>
        <p:spPr>
          <a:xfrm>
            <a:off x="5952052" y="6604982"/>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DMOC SOP September 2025 page 100 </a:t>
            </a:r>
          </a:p>
        </p:txBody>
      </p:sp>
    </p:spTree>
    <p:extLst>
      <p:ext uri="{BB962C8B-B14F-4D97-AF65-F5344CB8AC3E}">
        <p14:creationId xmlns:p14="http://schemas.microsoft.com/office/powerpoint/2010/main" val="577407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BE7C-4712-323C-B7DE-12383E39AB68}"/>
            </a:ext>
          </a:extLst>
        </p:cNvPr>
        <p:cNvGrpSpPr/>
        <p:nvPr/>
      </p:nvGrpSpPr>
      <p:grpSpPr>
        <a:xfrm>
          <a:off x="0" y="0"/>
          <a:ext cx="0" cy="0"/>
          <a:chOff x="0" y="0"/>
          <a:chExt cx="0" cy="0"/>
        </a:xfrm>
      </p:grpSpPr>
      <p:sp>
        <p:nvSpPr>
          <p:cNvPr id="72" name="TextBox 71">
            <a:extLst>
              <a:ext uri="{FF2B5EF4-FFF2-40B4-BE49-F238E27FC236}">
                <a16:creationId xmlns:a16="http://schemas.microsoft.com/office/drawing/2014/main" id="{22AABD6B-B1BF-7973-EF8D-F47E534B693F}"/>
              </a:ext>
            </a:extLst>
          </p:cNvPr>
          <p:cNvSpPr txBox="1"/>
          <p:nvPr/>
        </p:nvSpPr>
        <p:spPr>
          <a:xfrm>
            <a:off x="4815331" y="4588792"/>
            <a:ext cx="7010000" cy="1872000"/>
          </a:xfrm>
          <a:prstGeom prst="flowChartTerminator">
            <a:avLst/>
          </a:prstGeom>
          <a:solidFill>
            <a:srgbClr val="E6D192"/>
          </a:solidFill>
        </p:spPr>
        <p:txBody>
          <a:bodyPr wrap="square" lIns="108000">
            <a:noAutofit/>
          </a:bodyPr>
          <a:lstStyle/>
          <a:p>
            <a:pPr>
              <a:spcBef>
                <a:spcPts val="1200"/>
              </a:spcBef>
            </a:pPr>
            <a:endParaRPr lang="en-ZA" sz="16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5D48C4-7761-B6CE-AF49-BEF39523F979}"/>
              </a:ext>
            </a:extLst>
          </p:cNvPr>
          <p:cNvSpPr>
            <a:spLocks noGrp="1"/>
          </p:cNvSpPr>
          <p:nvPr>
            <p:ph type="sldNum" sz="quarter" idx="4"/>
          </p:nvPr>
        </p:nvSpPr>
        <p:spPr/>
        <p:txBody>
          <a:bodyPr/>
          <a:lstStyle/>
          <a:p>
            <a:fld id="{C7CC47C4-3C86-4469-BEE5-35560A3665EF}" type="slidenum">
              <a:rPr lang="en-ZA" altLang="en-US" smtClean="0"/>
              <a:pPr/>
              <a:t>72</a:t>
            </a:fld>
            <a:endParaRPr lang="en-ZA" altLang="en-US"/>
          </a:p>
        </p:txBody>
      </p:sp>
      <p:sp>
        <p:nvSpPr>
          <p:cNvPr id="2" name="Title 1">
            <a:extLst>
              <a:ext uri="{FF2B5EF4-FFF2-40B4-BE49-F238E27FC236}">
                <a16:creationId xmlns:a16="http://schemas.microsoft.com/office/drawing/2014/main" id="{351EB66E-DE49-C3B9-28C1-B66E9F3472E0}"/>
              </a:ext>
            </a:extLst>
          </p:cNvPr>
          <p:cNvSpPr>
            <a:spLocks noGrp="1"/>
          </p:cNvSpPr>
          <p:nvPr>
            <p:ph type="title"/>
          </p:nvPr>
        </p:nvSpPr>
        <p:spPr/>
        <p:txBody>
          <a:bodyPr anchor="ctr"/>
          <a:lstStyle/>
          <a:p>
            <a:pPr>
              <a:lnSpc>
                <a:spcPct val="90000"/>
              </a:lnSpc>
            </a:pPr>
            <a:r>
              <a:rPr lang="en-ZA"/>
              <a:t>Tracing and Recall of Adherence Club Patients</a:t>
            </a:r>
          </a:p>
        </p:txBody>
      </p:sp>
      <p:sp>
        <p:nvSpPr>
          <p:cNvPr id="3" name="TextBox 2">
            <a:extLst>
              <a:ext uri="{FF2B5EF4-FFF2-40B4-BE49-F238E27FC236}">
                <a16:creationId xmlns:a16="http://schemas.microsoft.com/office/drawing/2014/main" id="{449368A1-D241-05CF-2A5A-67BA2913E916}"/>
              </a:ext>
            </a:extLst>
          </p:cNvPr>
          <p:cNvSpPr txBox="1"/>
          <p:nvPr/>
        </p:nvSpPr>
        <p:spPr>
          <a:xfrm>
            <a:off x="5271451" y="4588792"/>
            <a:ext cx="6954485" cy="1872000"/>
          </a:xfrm>
          <a:prstGeom prst="leftArrow">
            <a:avLst>
              <a:gd name="adj1" fmla="val 100000"/>
              <a:gd name="adj2" fmla="val 55347"/>
            </a:avLst>
          </a:prstGeom>
          <a:solidFill>
            <a:srgbClr val="E6D192"/>
          </a:solidFill>
        </p:spPr>
        <p:txBody>
          <a:bodyPr wrap="square" lIns="36000" rIns="216000">
            <a:noAutofit/>
          </a:bodyPr>
          <a:lstStyle/>
          <a:p>
            <a:pPr>
              <a:spcBef>
                <a:spcPts val="1200"/>
              </a:spcBef>
            </a:pPr>
            <a:r>
              <a:rPr lang="en-GB" b="1">
                <a:latin typeface="Arial" panose="020B0604020202020204" pitchFamily="34" charset="0"/>
                <a:cs typeface="Arial" panose="020B0604020202020204" pitchFamily="34" charset="0"/>
              </a:rPr>
              <a:t>Specific to Adherence Club Patients</a:t>
            </a:r>
          </a:p>
          <a:p>
            <a:pPr marL="180000" indent="-180000">
              <a:spcBef>
                <a:spcPts val="600"/>
              </a:spcBef>
              <a:buFont typeface="Arial" panose="020B0604020202020204" pitchFamily="34" charset="0"/>
              <a:buChar char="•"/>
            </a:pPr>
            <a:r>
              <a:rPr lang="en-GB">
                <a:latin typeface="Arial" panose="020B0604020202020204" pitchFamily="34" charset="0"/>
                <a:cs typeface="Arial" panose="020B0604020202020204" pitchFamily="34" charset="0"/>
              </a:rPr>
              <a:t>Adherence Club members arriving within 28 days of their appointment are reviewed by the Clubs Manager and sent to the pharmacy for treatment, if appropriate.</a:t>
            </a:r>
          </a:p>
          <a:p>
            <a:pPr marL="180000" indent="-180000">
              <a:spcBef>
                <a:spcPts val="600"/>
              </a:spcBef>
              <a:buFont typeface="Arial" panose="020B0604020202020204" pitchFamily="34" charset="0"/>
              <a:buChar char="•"/>
            </a:pPr>
            <a:r>
              <a:rPr lang="en-GB">
                <a:latin typeface="Arial" panose="020B0604020202020204" pitchFamily="34" charset="0"/>
                <a:cs typeface="Arial" panose="020B0604020202020204" pitchFamily="34" charset="0"/>
              </a:rPr>
              <a:t>Clubs Manager ensures prompt re-engagement after missed visits.</a:t>
            </a:r>
            <a:endParaRPr lang="en-ZA">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CA7D06B-61BF-104D-E896-997E48CEA55D}"/>
              </a:ext>
            </a:extLst>
          </p:cNvPr>
          <p:cNvPicPr>
            <a:picLocks noChangeAspect="1"/>
          </p:cNvPicPr>
          <p:nvPr/>
        </p:nvPicPr>
        <p:blipFill>
          <a:blip r:embed="rId2"/>
          <a:srcRect l="4453" t="7578" b="1039"/>
          <a:stretch>
            <a:fillRect/>
          </a:stretch>
        </p:blipFill>
        <p:spPr>
          <a:xfrm>
            <a:off x="4891037" y="4805920"/>
            <a:ext cx="1440793" cy="1437744"/>
          </a:xfrm>
          <a:prstGeom prst="ellipse">
            <a:avLst/>
          </a:prstGeom>
        </p:spPr>
      </p:pic>
      <p:sp>
        <p:nvSpPr>
          <p:cNvPr id="6" name="TextBox 5">
            <a:extLst>
              <a:ext uri="{FF2B5EF4-FFF2-40B4-BE49-F238E27FC236}">
                <a16:creationId xmlns:a16="http://schemas.microsoft.com/office/drawing/2014/main" id="{3512AE50-7C40-EC18-B9CB-9C7A763E9D22}"/>
              </a:ext>
            </a:extLst>
          </p:cNvPr>
          <p:cNvSpPr txBox="1"/>
          <p:nvPr/>
        </p:nvSpPr>
        <p:spPr>
          <a:xfrm>
            <a:off x="5176783" y="1399074"/>
            <a:ext cx="6738276" cy="3117623"/>
          </a:xfrm>
          <a:prstGeom prst="rect">
            <a:avLst/>
          </a:prstGeom>
          <a:noFill/>
        </p:spPr>
        <p:txBody>
          <a:bodyPr wrap="square" lIns="108000">
            <a:noAutofit/>
          </a:bodyPr>
          <a:lstStyle/>
          <a:p>
            <a:pPr>
              <a:spcBef>
                <a:spcPts val="600"/>
              </a:spcBef>
            </a:pPr>
            <a:r>
              <a:rPr lang="en-GB">
                <a:latin typeface="Arial" panose="020B0604020202020204" pitchFamily="34" charset="0"/>
                <a:cs typeface="Arial" panose="020B0604020202020204" pitchFamily="34" charset="0"/>
              </a:rPr>
              <a:t>If an Adherence Club member </a:t>
            </a:r>
          </a:p>
          <a:p>
            <a:pPr marL="0" lvl="1" indent="-180000">
              <a:spcBef>
                <a:spcPts val="600"/>
              </a:spcBef>
              <a:buFont typeface="+mj-lt"/>
              <a:buAutoNum type="alphaLcPeriod"/>
            </a:pPr>
            <a:r>
              <a:rPr lang="en-GB">
                <a:latin typeface="Arial" panose="020B0604020202020204" pitchFamily="34" charset="0"/>
                <a:cs typeface="Arial" panose="020B0604020202020204" pitchFamily="34" charset="0"/>
              </a:rPr>
              <a:t>fails to collect treatment within 7 days of schedule    OR  </a:t>
            </a:r>
          </a:p>
          <a:p>
            <a:pPr marL="0" lvl="1" indent="-180000">
              <a:spcBef>
                <a:spcPts val="600"/>
              </a:spcBef>
              <a:buFont typeface="+mj-lt"/>
              <a:buAutoNum type="alphaLcPeriod"/>
            </a:pPr>
            <a:r>
              <a:rPr lang="en-GB">
                <a:latin typeface="Arial" panose="020B0604020202020204" pitchFamily="34" charset="0"/>
                <a:cs typeface="Arial" panose="020B0604020202020204" pitchFamily="34" charset="0"/>
              </a:rPr>
              <a:t>received abnormal test results:</a:t>
            </a:r>
          </a:p>
          <a:p>
            <a:pPr marL="360000" indent="-252000">
              <a:spcBef>
                <a:spcPts val="300"/>
              </a:spcBef>
              <a:buFont typeface="Wingdings" panose="05000000000000000000" pitchFamily="2" charset="2"/>
              <a:buChar char="Ø"/>
            </a:pPr>
            <a:r>
              <a:rPr lang="en-GB">
                <a:latin typeface="Arial" panose="020B0604020202020204" pitchFamily="34" charset="0"/>
                <a:cs typeface="Arial" panose="020B0604020202020204" pitchFamily="34" charset="0"/>
              </a:rPr>
              <a:t>Patients receive SMS/call reminders to collect medicine.</a:t>
            </a:r>
          </a:p>
          <a:p>
            <a:pPr marL="360000" indent="-252000">
              <a:spcBef>
                <a:spcPts val="300"/>
              </a:spcBef>
              <a:buFont typeface="Wingdings" panose="05000000000000000000" pitchFamily="2" charset="2"/>
              <a:buChar char="Ø"/>
            </a:pPr>
            <a:r>
              <a:rPr lang="en-GB">
                <a:latin typeface="Arial" panose="020B0604020202020204" pitchFamily="34" charset="0"/>
                <a:cs typeface="Arial" panose="020B0604020202020204" pitchFamily="34" charset="0"/>
              </a:rPr>
              <a:t>Failed contacts are added to the facility tracing list. </a:t>
            </a:r>
          </a:p>
          <a:p>
            <a:pPr marL="576000" lvl="1" indent="-180000">
              <a:spcBef>
                <a:spcPts val="300"/>
              </a:spcBef>
              <a:buFont typeface="Arial" panose="020B0604020202020204" pitchFamily="34" charset="0"/>
              <a:buChar char="•"/>
            </a:pPr>
            <a:r>
              <a:rPr lang="en-GB">
                <a:latin typeface="Arial" panose="020B0604020202020204" pitchFamily="34" charset="0"/>
                <a:cs typeface="Arial" panose="020B0604020202020204" pitchFamily="34" charset="0"/>
              </a:rPr>
              <a:t>Patients returning to an Adherence Club or facility within 28 days of their missed appointment may continue </a:t>
            </a:r>
            <a:r>
              <a:rPr lang="en-GB" b="1">
                <a:solidFill>
                  <a:srgbClr val="47A672"/>
                </a:solidFill>
                <a:latin typeface="Arial" panose="020B0604020202020204" pitchFamily="34" charset="0"/>
                <a:cs typeface="Arial" panose="020B0604020202020204" pitchFamily="34" charset="0"/>
              </a:rPr>
              <a:t>in their Adherence Club. </a:t>
            </a:r>
          </a:p>
          <a:p>
            <a:pPr marL="576000" lvl="1" indent="-180000">
              <a:spcBef>
                <a:spcPts val="300"/>
              </a:spcBef>
              <a:buFont typeface="Arial" panose="020B0604020202020204" pitchFamily="34" charset="0"/>
              <a:buChar char="•"/>
            </a:pPr>
            <a:r>
              <a:rPr lang="en-GB">
                <a:latin typeface="Arial" panose="020B0604020202020204" pitchFamily="34" charset="0"/>
                <a:cs typeface="Arial" panose="020B0604020202020204" pitchFamily="34" charset="0"/>
              </a:rPr>
              <a:t>If more than 28 days late, refer to </a:t>
            </a:r>
            <a:r>
              <a:rPr lang="en-GB">
                <a:solidFill>
                  <a:srgbClr val="F58221"/>
                </a:solidFill>
                <a:latin typeface="Arial" panose="020B0604020202020204" pitchFamily="34" charset="0"/>
                <a:cs typeface="Arial" panose="020B0604020202020204" pitchFamily="34" charset="0"/>
              </a:rPr>
              <a:t>re-engagement process.</a:t>
            </a:r>
            <a:endParaRPr lang="en-ZA">
              <a:solidFill>
                <a:srgbClr val="F58221"/>
              </a:solidFill>
              <a:highlight>
                <a:srgbClr val="FF00FF"/>
              </a:highlight>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60F06E1F-11EF-503F-551A-2EEE62336837}"/>
              </a:ext>
            </a:extLst>
          </p:cNvPr>
          <p:cNvSpPr/>
          <p:nvPr/>
        </p:nvSpPr>
        <p:spPr>
          <a:xfrm>
            <a:off x="1241261" y="3177863"/>
            <a:ext cx="2988000" cy="360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a:latin typeface="Arial" panose="020B0604020202020204" pitchFamily="34" charset="0"/>
                <a:cs typeface="Arial" panose="020B0604020202020204" pitchFamily="34" charset="0"/>
              </a:rPr>
              <a:t>Patient returns to the facility</a:t>
            </a:r>
          </a:p>
        </p:txBody>
      </p:sp>
      <p:sp>
        <p:nvSpPr>
          <p:cNvPr id="14" name="Rectangle: Rounded Corners 13">
            <a:extLst>
              <a:ext uri="{FF2B5EF4-FFF2-40B4-BE49-F238E27FC236}">
                <a16:creationId xmlns:a16="http://schemas.microsoft.com/office/drawing/2014/main" id="{11E8D681-6564-C7B3-EF1F-A887E69C9CD5}"/>
              </a:ext>
            </a:extLst>
          </p:cNvPr>
          <p:cNvSpPr/>
          <p:nvPr/>
        </p:nvSpPr>
        <p:spPr>
          <a:xfrm>
            <a:off x="80209" y="3974033"/>
            <a:ext cx="2376000" cy="1008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600">
                <a:latin typeface="Arial" panose="020B0604020202020204" pitchFamily="34" charset="0"/>
                <a:cs typeface="Arial" panose="020B0604020202020204" pitchFamily="34" charset="0"/>
              </a:rPr>
              <a:t>Missed appointment ≤ 28 days, AND identifies as well and not on TB Rx</a:t>
            </a:r>
          </a:p>
        </p:txBody>
      </p:sp>
      <p:sp>
        <p:nvSpPr>
          <p:cNvPr id="15" name="Rectangle: Rounded Corners 14">
            <a:extLst>
              <a:ext uri="{FF2B5EF4-FFF2-40B4-BE49-F238E27FC236}">
                <a16:creationId xmlns:a16="http://schemas.microsoft.com/office/drawing/2014/main" id="{C886754C-303F-E775-9F32-25EDB1D8623F}"/>
              </a:ext>
            </a:extLst>
          </p:cNvPr>
          <p:cNvSpPr/>
          <p:nvPr/>
        </p:nvSpPr>
        <p:spPr>
          <a:xfrm>
            <a:off x="2621850" y="3974033"/>
            <a:ext cx="2376000" cy="1008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600">
                <a:latin typeface="Arial" panose="020B0604020202020204" pitchFamily="34" charset="0"/>
                <a:cs typeface="Arial" panose="020B0604020202020204" pitchFamily="34" charset="0"/>
              </a:rPr>
              <a:t>Missed appointment &gt; 28 days, OR identifies as unwell/  on TB Rx</a:t>
            </a:r>
          </a:p>
        </p:txBody>
      </p:sp>
      <p:sp>
        <p:nvSpPr>
          <p:cNvPr id="16" name="Rectangle: Rounded Corners 15">
            <a:extLst>
              <a:ext uri="{FF2B5EF4-FFF2-40B4-BE49-F238E27FC236}">
                <a16:creationId xmlns:a16="http://schemas.microsoft.com/office/drawing/2014/main" id="{A8310FE0-1EC3-F992-5025-812DB6187732}"/>
              </a:ext>
            </a:extLst>
          </p:cNvPr>
          <p:cNvSpPr/>
          <p:nvPr/>
        </p:nvSpPr>
        <p:spPr>
          <a:xfrm>
            <a:off x="2945850" y="5121135"/>
            <a:ext cx="1728000" cy="540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a:latin typeface="Arial" panose="020B0604020202020204" pitchFamily="34" charset="0"/>
                <a:cs typeface="Arial" panose="020B0604020202020204" pitchFamily="34" charset="0"/>
              </a:rPr>
              <a:t>Re-engagement Needed</a:t>
            </a:r>
          </a:p>
        </p:txBody>
      </p:sp>
      <p:sp>
        <p:nvSpPr>
          <p:cNvPr id="18" name="Rectangle: Rounded Corners 17">
            <a:extLst>
              <a:ext uri="{FF2B5EF4-FFF2-40B4-BE49-F238E27FC236}">
                <a16:creationId xmlns:a16="http://schemas.microsoft.com/office/drawing/2014/main" id="{E33B9482-A72C-58CB-A3D3-83E9FD92CD39}"/>
              </a:ext>
            </a:extLst>
          </p:cNvPr>
          <p:cNvSpPr/>
          <p:nvPr/>
        </p:nvSpPr>
        <p:spPr>
          <a:xfrm>
            <a:off x="404209" y="5121135"/>
            <a:ext cx="1728000" cy="540000"/>
          </a:xfrm>
          <a:prstGeom prst="roundRect">
            <a:avLst/>
          </a:prstGeom>
          <a:solidFill>
            <a:srgbClr val="47A6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a:latin typeface="Arial" panose="020B0604020202020204" pitchFamily="34" charset="0"/>
                <a:cs typeface="Arial" panose="020B0604020202020204" pitchFamily="34" charset="0"/>
              </a:rPr>
              <a:t>Can continue in Adherence Club</a:t>
            </a:r>
          </a:p>
        </p:txBody>
      </p:sp>
      <p:cxnSp>
        <p:nvCxnSpPr>
          <p:cNvPr id="21" name="Connector: Elbow 20">
            <a:extLst>
              <a:ext uri="{FF2B5EF4-FFF2-40B4-BE49-F238E27FC236}">
                <a16:creationId xmlns:a16="http://schemas.microsoft.com/office/drawing/2014/main" id="{AA1AEBBD-FE8E-24C7-5816-027163C2A03B}"/>
              </a:ext>
            </a:extLst>
          </p:cNvPr>
          <p:cNvCxnSpPr>
            <a:cxnSpLocks/>
            <a:stCxn id="13" idx="2"/>
            <a:endCxn id="14" idx="0"/>
          </p:cNvCxnSpPr>
          <p:nvPr/>
        </p:nvCxnSpPr>
        <p:spPr>
          <a:xfrm rot="5400000">
            <a:off x="1783650" y="3022422"/>
            <a:ext cx="436170" cy="1467052"/>
          </a:xfrm>
          <a:prstGeom prst="bentConnector3">
            <a:avLst>
              <a:gd name="adj1" fmla="val 50000"/>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20EBFF82-94A6-5B62-6A09-98BB967219CE}"/>
              </a:ext>
            </a:extLst>
          </p:cNvPr>
          <p:cNvCxnSpPr>
            <a:cxnSpLocks/>
            <a:stCxn id="13" idx="2"/>
            <a:endCxn id="15" idx="0"/>
          </p:cNvCxnSpPr>
          <p:nvPr/>
        </p:nvCxnSpPr>
        <p:spPr>
          <a:xfrm rot="16200000" flipH="1">
            <a:off x="3054470" y="3218653"/>
            <a:ext cx="436170" cy="1074589"/>
          </a:xfrm>
          <a:prstGeom prst="bentConnector3">
            <a:avLst>
              <a:gd name="adj1" fmla="val 50000"/>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946E5C0-3173-4A6B-418A-E0B6865B002B}"/>
              </a:ext>
            </a:extLst>
          </p:cNvPr>
          <p:cNvCxnSpPr>
            <a:cxnSpLocks/>
            <a:stCxn id="14" idx="2"/>
            <a:endCxn id="18" idx="0"/>
          </p:cNvCxnSpPr>
          <p:nvPr/>
        </p:nvCxnSpPr>
        <p:spPr>
          <a:xfrm>
            <a:off x="1268209" y="4982033"/>
            <a:ext cx="0" cy="139102"/>
          </a:xfrm>
          <a:prstGeom prst="straightConnector1">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6E5D8C1B-96E7-4A9D-96E6-AF1E7A47AECA}"/>
              </a:ext>
            </a:extLst>
          </p:cNvPr>
          <p:cNvCxnSpPr>
            <a:cxnSpLocks/>
            <a:stCxn id="15" idx="2"/>
            <a:endCxn id="16" idx="0"/>
          </p:cNvCxnSpPr>
          <p:nvPr/>
        </p:nvCxnSpPr>
        <p:spPr>
          <a:xfrm>
            <a:off x="3809850" y="4982033"/>
            <a:ext cx="0" cy="139102"/>
          </a:xfrm>
          <a:prstGeom prst="straightConnector1">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sp>
        <p:nvSpPr>
          <p:cNvPr id="39" name="Rectangle: Rounded Corners 38">
            <a:extLst>
              <a:ext uri="{FF2B5EF4-FFF2-40B4-BE49-F238E27FC236}">
                <a16:creationId xmlns:a16="http://schemas.microsoft.com/office/drawing/2014/main" id="{2A883F71-3D4F-A2DF-9E14-B0F2740B1712}"/>
              </a:ext>
            </a:extLst>
          </p:cNvPr>
          <p:cNvSpPr/>
          <p:nvPr/>
        </p:nvSpPr>
        <p:spPr>
          <a:xfrm>
            <a:off x="80209" y="1168202"/>
            <a:ext cx="2904678" cy="576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gn="ctr">
              <a:lnSpc>
                <a:spcPct val="90000"/>
              </a:lnSpc>
            </a:pPr>
            <a:r>
              <a:rPr lang="en-ZA" sz="1600">
                <a:latin typeface="Arial" panose="020B0604020202020204" pitchFamily="34" charset="0"/>
                <a:cs typeface="Arial" panose="020B0604020202020204" pitchFamily="34" charset="0"/>
              </a:rPr>
              <a:t>AC Patient does not collect treatment within 7 days</a:t>
            </a:r>
          </a:p>
        </p:txBody>
      </p:sp>
      <p:sp>
        <p:nvSpPr>
          <p:cNvPr id="46" name="Rectangle: Rounded Corners 45">
            <a:extLst>
              <a:ext uri="{FF2B5EF4-FFF2-40B4-BE49-F238E27FC236}">
                <a16:creationId xmlns:a16="http://schemas.microsoft.com/office/drawing/2014/main" id="{43586FC7-54B4-B9CC-2A6A-00D1D2250ED8}"/>
              </a:ext>
            </a:extLst>
          </p:cNvPr>
          <p:cNvSpPr/>
          <p:nvPr/>
        </p:nvSpPr>
        <p:spPr>
          <a:xfrm>
            <a:off x="80209" y="2030156"/>
            <a:ext cx="1968677" cy="576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600">
                <a:latin typeface="Arial" panose="020B0604020202020204" pitchFamily="34" charset="0"/>
                <a:cs typeface="Arial" panose="020B0604020202020204" pitchFamily="34" charset="0"/>
              </a:rPr>
              <a:t>SMS or reminder call successful</a:t>
            </a:r>
          </a:p>
        </p:txBody>
      </p:sp>
      <p:cxnSp>
        <p:nvCxnSpPr>
          <p:cNvPr id="49" name="Connector: Elbow 48">
            <a:extLst>
              <a:ext uri="{FF2B5EF4-FFF2-40B4-BE49-F238E27FC236}">
                <a16:creationId xmlns:a16="http://schemas.microsoft.com/office/drawing/2014/main" id="{4E2EA052-F44B-C038-A88F-69D364D88F9E}"/>
              </a:ext>
            </a:extLst>
          </p:cNvPr>
          <p:cNvCxnSpPr>
            <a:cxnSpLocks/>
            <a:stCxn id="39" idx="2"/>
            <a:endCxn id="46" idx="0"/>
          </p:cNvCxnSpPr>
          <p:nvPr/>
        </p:nvCxnSpPr>
        <p:spPr>
          <a:xfrm rot="5400000">
            <a:off x="1155571" y="1653179"/>
            <a:ext cx="285954" cy="468000"/>
          </a:xfrm>
          <a:prstGeom prst="bentConnector3">
            <a:avLst>
              <a:gd name="adj1" fmla="val 50000"/>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1D08C329-F9E6-54D5-44DD-957AECC75E95}"/>
              </a:ext>
            </a:extLst>
          </p:cNvPr>
          <p:cNvCxnSpPr>
            <a:cxnSpLocks/>
            <a:stCxn id="46" idx="2"/>
            <a:endCxn id="13" idx="0"/>
          </p:cNvCxnSpPr>
          <p:nvPr/>
        </p:nvCxnSpPr>
        <p:spPr>
          <a:xfrm rot="16200000" flipH="1">
            <a:off x="1614051" y="2056652"/>
            <a:ext cx="571707" cy="1670713"/>
          </a:xfrm>
          <a:prstGeom prst="bentConnector3">
            <a:avLst>
              <a:gd name="adj1" fmla="val 50000"/>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sp>
        <p:nvSpPr>
          <p:cNvPr id="55" name="Diamond 54">
            <a:extLst>
              <a:ext uri="{FF2B5EF4-FFF2-40B4-BE49-F238E27FC236}">
                <a16:creationId xmlns:a16="http://schemas.microsoft.com/office/drawing/2014/main" id="{BEF93735-8689-2571-96A1-FD4A3603B6C6}"/>
              </a:ext>
            </a:extLst>
          </p:cNvPr>
          <p:cNvSpPr/>
          <p:nvPr/>
        </p:nvSpPr>
        <p:spPr>
          <a:xfrm>
            <a:off x="1033071" y="2798100"/>
            <a:ext cx="576000" cy="324000"/>
          </a:xfrm>
          <a:prstGeom prst="diamond">
            <a:avLst/>
          </a:prstGeom>
          <a:solidFill>
            <a:srgbClr val="47A67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200">
                <a:latin typeface="Arial" panose="020B0604020202020204" pitchFamily="34" charset="0"/>
                <a:cs typeface="Arial" panose="020B0604020202020204" pitchFamily="34" charset="0"/>
              </a:rPr>
              <a:t>Yes</a:t>
            </a:r>
          </a:p>
        </p:txBody>
      </p:sp>
      <p:cxnSp>
        <p:nvCxnSpPr>
          <p:cNvPr id="58" name="Straight Arrow Connector 57">
            <a:extLst>
              <a:ext uri="{FF2B5EF4-FFF2-40B4-BE49-F238E27FC236}">
                <a16:creationId xmlns:a16="http://schemas.microsoft.com/office/drawing/2014/main" id="{1E21E359-040C-BFBD-06BC-86BF8489838E}"/>
              </a:ext>
            </a:extLst>
          </p:cNvPr>
          <p:cNvCxnSpPr>
            <a:cxnSpLocks/>
            <a:stCxn id="46" idx="3"/>
            <a:endCxn id="62" idx="1"/>
          </p:cNvCxnSpPr>
          <p:nvPr/>
        </p:nvCxnSpPr>
        <p:spPr>
          <a:xfrm>
            <a:off x="2048886" y="2318156"/>
            <a:ext cx="1749356" cy="0"/>
          </a:xfrm>
          <a:prstGeom prst="straightConnector1">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sp>
        <p:nvSpPr>
          <p:cNvPr id="62" name="Rectangle: Rounded Corners 61">
            <a:extLst>
              <a:ext uri="{FF2B5EF4-FFF2-40B4-BE49-F238E27FC236}">
                <a16:creationId xmlns:a16="http://schemas.microsoft.com/office/drawing/2014/main" id="{8881E9D1-0902-258E-DAD0-5D68F62373FC}"/>
              </a:ext>
            </a:extLst>
          </p:cNvPr>
          <p:cNvSpPr/>
          <p:nvPr/>
        </p:nvSpPr>
        <p:spPr>
          <a:xfrm>
            <a:off x="3798242" y="2030156"/>
            <a:ext cx="1258977" cy="576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600">
                <a:latin typeface="Arial" panose="020B0604020202020204" pitchFamily="34" charset="0"/>
                <a:cs typeface="Arial" panose="020B0604020202020204" pitchFamily="34" charset="0"/>
              </a:rPr>
              <a:t>Trace patient</a:t>
            </a:r>
          </a:p>
        </p:txBody>
      </p:sp>
      <p:sp>
        <p:nvSpPr>
          <p:cNvPr id="65" name="Diamond 64">
            <a:extLst>
              <a:ext uri="{FF2B5EF4-FFF2-40B4-BE49-F238E27FC236}">
                <a16:creationId xmlns:a16="http://schemas.microsoft.com/office/drawing/2014/main" id="{5BE4EEAB-9C96-48BF-95EB-8250FCE3DAE8}"/>
              </a:ext>
            </a:extLst>
          </p:cNvPr>
          <p:cNvSpPr/>
          <p:nvPr/>
        </p:nvSpPr>
        <p:spPr>
          <a:xfrm>
            <a:off x="2188054" y="2155339"/>
            <a:ext cx="576000" cy="324000"/>
          </a:xfrm>
          <a:prstGeom prst="diamond">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200">
                <a:latin typeface="Arial" panose="020B0604020202020204" pitchFamily="34" charset="0"/>
                <a:cs typeface="Arial" panose="020B0604020202020204" pitchFamily="34" charset="0"/>
              </a:rPr>
              <a:t>No</a:t>
            </a:r>
          </a:p>
        </p:txBody>
      </p:sp>
      <p:cxnSp>
        <p:nvCxnSpPr>
          <p:cNvPr id="67" name="Connector: Elbow 66">
            <a:extLst>
              <a:ext uri="{FF2B5EF4-FFF2-40B4-BE49-F238E27FC236}">
                <a16:creationId xmlns:a16="http://schemas.microsoft.com/office/drawing/2014/main" id="{8DEE2EAB-CF4F-946F-50A9-141FCD076213}"/>
              </a:ext>
            </a:extLst>
          </p:cNvPr>
          <p:cNvCxnSpPr>
            <a:cxnSpLocks/>
            <a:stCxn id="62" idx="2"/>
            <a:endCxn id="13" idx="0"/>
          </p:cNvCxnSpPr>
          <p:nvPr/>
        </p:nvCxnSpPr>
        <p:spPr>
          <a:xfrm rot="5400000">
            <a:off x="3295643" y="2045774"/>
            <a:ext cx="571707" cy="1692470"/>
          </a:xfrm>
          <a:prstGeom prst="bentConnector3">
            <a:avLst>
              <a:gd name="adj1" fmla="val 50000"/>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E5E8217-1004-F0D1-8DCF-0C782384CC86}"/>
              </a:ext>
            </a:extLst>
          </p:cNvPr>
          <p:cNvPicPr>
            <a:picLocks noChangeAspect="1"/>
          </p:cNvPicPr>
          <p:nvPr/>
        </p:nvPicPr>
        <p:blipFill>
          <a:blip r:embed="rId3"/>
          <a:srcRect l="6998" t="288" r="475" b="8063"/>
          <a:stretch>
            <a:fillRect/>
          </a:stretch>
        </p:blipFill>
        <p:spPr>
          <a:xfrm>
            <a:off x="2894885" y="1923385"/>
            <a:ext cx="696730" cy="691735"/>
          </a:xfrm>
          <a:prstGeom prst="ellipse">
            <a:avLst/>
          </a:prstGeom>
          <a:solidFill>
            <a:schemeClr val="bg1"/>
          </a:solidFill>
        </p:spPr>
      </p:pic>
      <p:sp>
        <p:nvSpPr>
          <p:cNvPr id="76" name="Rectangle: Rounded Corners 75">
            <a:extLst>
              <a:ext uri="{FF2B5EF4-FFF2-40B4-BE49-F238E27FC236}">
                <a16:creationId xmlns:a16="http://schemas.microsoft.com/office/drawing/2014/main" id="{0B182C7C-7E81-C087-49CE-176CB0A5A068}"/>
              </a:ext>
            </a:extLst>
          </p:cNvPr>
          <p:cNvSpPr/>
          <p:nvPr/>
        </p:nvSpPr>
        <p:spPr>
          <a:xfrm>
            <a:off x="3223984" y="1193070"/>
            <a:ext cx="1838754" cy="576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600">
                <a:latin typeface="Arial" panose="020B0604020202020204" pitchFamily="34" charset="0"/>
                <a:cs typeface="Arial" panose="020B0604020202020204" pitchFamily="34" charset="0"/>
              </a:rPr>
              <a:t>AC Patient has abnormal results</a:t>
            </a:r>
          </a:p>
        </p:txBody>
      </p:sp>
      <p:sp>
        <p:nvSpPr>
          <p:cNvPr id="77" name="TextBox 76">
            <a:extLst>
              <a:ext uri="{FF2B5EF4-FFF2-40B4-BE49-F238E27FC236}">
                <a16:creationId xmlns:a16="http://schemas.microsoft.com/office/drawing/2014/main" id="{CECB2CA1-4F13-5CE0-7AAC-16A38B380FD4}"/>
              </a:ext>
            </a:extLst>
          </p:cNvPr>
          <p:cNvSpPr txBox="1"/>
          <p:nvPr/>
        </p:nvSpPr>
        <p:spPr>
          <a:xfrm>
            <a:off x="2873325" y="1295882"/>
            <a:ext cx="400050" cy="346234"/>
          </a:xfrm>
          <a:prstGeom prst="roundRect">
            <a:avLst>
              <a:gd name="adj" fmla="val 50000"/>
            </a:avLst>
          </a:prstGeom>
          <a:solidFill>
            <a:schemeClr val="bg1"/>
          </a:solidFill>
        </p:spPr>
        <p:txBody>
          <a:bodyPr wrap="none" lIns="0" tIns="0" rIns="0" bIns="0" rtlCol="0" anchor="ctr">
            <a:spAutoFit/>
          </a:bodyPr>
          <a:lstStyle/>
          <a:p>
            <a:pPr algn="ctr"/>
            <a:r>
              <a:rPr lang="en-ZA" sz="1600" b="1">
                <a:solidFill>
                  <a:srgbClr val="126838"/>
                </a:solidFill>
                <a:latin typeface="Arial" panose="020B0604020202020204" pitchFamily="34" charset="0"/>
                <a:cs typeface="Arial" panose="020B0604020202020204" pitchFamily="34" charset="0"/>
              </a:rPr>
              <a:t>OR</a:t>
            </a:r>
          </a:p>
        </p:txBody>
      </p:sp>
      <p:sp>
        <p:nvSpPr>
          <p:cNvPr id="7" name="TextBox 6">
            <a:extLst>
              <a:ext uri="{FF2B5EF4-FFF2-40B4-BE49-F238E27FC236}">
                <a16:creationId xmlns:a16="http://schemas.microsoft.com/office/drawing/2014/main" id="{CFDBE225-4F31-3A11-FCEE-5886C5B2FECE}"/>
              </a:ext>
            </a:extLst>
          </p:cNvPr>
          <p:cNvSpPr txBox="1"/>
          <p:nvPr/>
        </p:nvSpPr>
        <p:spPr>
          <a:xfrm>
            <a:off x="5792470" y="6604982"/>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DMOC SOP September 2025 pages 69, 85. Algorithm adapted from page 69 </a:t>
            </a:r>
          </a:p>
        </p:txBody>
      </p:sp>
    </p:spTree>
    <p:extLst>
      <p:ext uri="{BB962C8B-B14F-4D97-AF65-F5344CB8AC3E}">
        <p14:creationId xmlns:p14="http://schemas.microsoft.com/office/powerpoint/2010/main" val="3976417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B4AED-C186-4F2B-E3C6-B07FAE760612}"/>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CC4EE46D-1417-E7C8-3D0C-26FC71A09557}"/>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20731472-052E-F49D-2455-6C228E857670}"/>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003BCA52-6195-5B3F-B06D-247096459E1E}"/>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01E9A2BB-97D1-4393-C8D1-61CD8773232C}"/>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defRPr/>
            </a:pPr>
            <a:r>
              <a:rPr lang="en-ZA" sz="2400">
                <a:solidFill>
                  <a:sysClr val="window" lastClr="FFFFFF"/>
                </a:solidFill>
                <a:latin typeface="Arial" panose="020B0604020202020204" pitchFamily="34" charset="0"/>
                <a:cs typeface="Arial" panose="020B0604020202020204" pitchFamily="34" charset="0"/>
              </a:rPr>
              <a:t>Re-Engagement and Deactivation of Adherence Club Patients </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F8375FC-7717-E7B5-0C0E-DEBE79F91603}"/>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193BAF96-81DF-0BE9-B4D6-177EA64B2A11}"/>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EE2D3FC9-2763-AF61-49BA-42BA4437D27C}"/>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FFE3BFD8-3CDF-0269-968E-4D12B1EFAC79}"/>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801168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B0CC-DAEA-B198-B29F-D9EC7806C7B6}"/>
              </a:ext>
            </a:extLst>
          </p:cNvPr>
          <p:cNvSpPr>
            <a:spLocks noGrp="1"/>
          </p:cNvSpPr>
          <p:nvPr>
            <p:ph type="title"/>
          </p:nvPr>
        </p:nvSpPr>
        <p:spPr/>
        <p:txBody>
          <a:bodyPr/>
          <a:lstStyle/>
          <a:p>
            <a:r>
              <a:rPr lang="en-ZA"/>
              <a:t>Key Principles of Re-Engagement</a:t>
            </a:r>
          </a:p>
        </p:txBody>
      </p:sp>
      <p:sp>
        <p:nvSpPr>
          <p:cNvPr id="4" name="Slide Number Placeholder 3">
            <a:extLst>
              <a:ext uri="{FF2B5EF4-FFF2-40B4-BE49-F238E27FC236}">
                <a16:creationId xmlns:a16="http://schemas.microsoft.com/office/drawing/2014/main" id="{06341345-F965-9152-55F3-17B67CC3806B}"/>
              </a:ext>
            </a:extLst>
          </p:cNvPr>
          <p:cNvSpPr>
            <a:spLocks noGrp="1"/>
          </p:cNvSpPr>
          <p:nvPr>
            <p:ph type="sldNum" sz="quarter" idx="12"/>
          </p:nvPr>
        </p:nvSpPr>
        <p:spPr/>
        <p:txBody>
          <a:bodyPr anchor="ctr" anchorCtr="0"/>
          <a:lstStyle/>
          <a:p>
            <a:fld id="{C7CC47C4-3C86-4469-BEE5-35560A3665EF}" type="slidenum">
              <a:rPr lang="en-ZA" altLang="en-US" smtClean="0"/>
              <a:pPr/>
              <a:t>74</a:t>
            </a:fld>
            <a:endParaRPr lang="en-ZA" altLang="en-US"/>
          </a:p>
        </p:txBody>
      </p:sp>
      <p:pic>
        <p:nvPicPr>
          <p:cNvPr id="13" name="Picture 12">
            <a:extLst>
              <a:ext uri="{FF2B5EF4-FFF2-40B4-BE49-F238E27FC236}">
                <a16:creationId xmlns:a16="http://schemas.microsoft.com/office/drawing/2014/main" id="{2EC5BE9A-4064-04D5-7102-DB8A0F072A41}"/>
              </a:ext>
            </a:extLst>
          </p:cNvPr>
          <p:cNvPicPr>
            <a:picLocks noChangeAspect="1"/>
          </p:cNvPicPr>
          <p:nvPr/>
        </p:nvPicPr>
        <p:blipFill>
          <a:blip r:embed="rId2">
            <a:clrChange>
              <a:clrFrom>
                <a:srgbClr val="F9AB80"/>
              </a:clrFrom>
              <a:clrTo>
                <a:srgbClr val="F9AB80">
                  <a:alpha val="0"/>
                </a:srgbClr>
              </a:clrTo>
            </a:clrChange>
          </a:blip>
          <a:srcRect b="14869"/>
          <a:stretch>
            <a:fillRect/>
          </a:stretch>
        </p:blipFill>
        <p:spPr>
          <a:xfrm>
            <a:off x="36168" y="4225985"/>
            <a:ext cx="1526183" cy="1077413"/>
          </a:xfrm>
          <a:prstGeom prst="rect">
            <a:avLst/>
          </a:prstGeom>
        </p:spPr>
      </p:pic>
      <p:pic>
        <p:nvPicPr>
          <p:cNvPr id="15" name="Picture 14">
            <a:extLst>
              <a:ext uri="{FF2B5EF4-FFF2-40B4-BE49-F238E27FC236}">
                <a16:creationId xmlns:a16="http://schemas.microsoft.com/office/drawing/2014/main" id="{DC67BAE9-9E92-E2BE-B10A-2DB7D32A7D0F}"/>
              </a:ext>
            </a:extLst>
          </p:cNvPr>
          <p:cNvPicPr>
            <a:picLocks noChangeAspect="1"/>
          </p:cNvPicPr>
          <p:nvPr/>
        </p:nvPicPr>
        <p:blipFill>
          <a:blip r:embed="rId3">
            <a:clrChange>
              <a:clrFrom>
                <a:srgbClr val="FFE2AC"/>
              </a:clrFrom>
              <a:clrTo>
                <a:srgbClr val="FFE2AC">
                  <a:alpha val="0"/>
                </a:srgbClr>
              </a:clrTo>
            </a:clrChange>
          </a:blip>
          <a:stretch>
            <a:fillRect/>
          </a:stretch>
        </p:blipFill>
        <p:spPr>
          <a:xfrm>
            <a:off x="150402" y="3065727"/>
            <a:ext cx="1121632" cy="932167"/>
          </a:xfrm>
          <a:prstGeom prst="rect">
            <a:avLst/>
          </a:prstGeom>
        </p:spPr>
      </p:pic>
      <p:pic>
        <p:nvPicPr>
          <p:cNvPr id="17" name="Picture 16">
            <a:extLst>
              <a:ext uri="{FF2B5EF4-FFF2-40B4-BE49-F238E27FC236}">
                <a16:creationId xmlns:a16="http://schemas.microsoft.com/office/drawing/2014/main" id="{D9C5952B-56E1-698C-2571-CCBBE9630B0F}"/>
              </a:ext>
            </a:extLst>
          </p:cNvPr>
          <p:cNvPicPr>
            <a:picLocks noChangeAspect="1"/>
          </p:cNvPicPr>
          <p:nvPr/>
        </p:nvPicPr>
        <p:blipFill>
          <a:blip r:embed="rId4"/>
          <a:srcRect b="7092"/>
          <a:stretch>
            <a:fillRect/>
          </a:stretch>
        </p:blipFill>
        <p:spPr>
          <a:xfrm>
            <a:off x="4397554" y="5532579"/>
            <a:ext cx="3372876" cy="1146062"/>
          </a:xfrm>
          <a:prstGeom prst="rect">
            <a:avLst/>
          </a:prstGeom>
        </p:spPr>
      </p:pic>
      <p:grpSp>
        <p:nvGrpSpPr>
          <p:cNvPr id="72" name="Group 71">
            <a:extLst>
              <a:ext uri="{FF2B5EF4-FFF2-40B4-BE49-F238E27FC236}">
                <a16:creationId xmlns:a16="http://schemas.microsoft.com/office/drawing/2014/main" id="{0BF0A2FF-7851-63A5-8AFB-A6D186E97B29}"/>
              </a:ext>
            </a:extLst>
          </p:cNvPr>
          <p:cNvGrpSpPr/>
          <p:nvPr/>
        </p:nvGrpSpPr>
        <p:grpSpPr>
          <a:xfrm>
            <a:off x="1272035" y="1484550"/>
            <a:ext cx="2502569" cy="3995809"/>
            <a:chOff x="1272035" y="1648326"/>
            <a:chExt cx="2502569" cy="3995809"/>
          </a:xfrm>
        </p:grpSpPr>
        <p:sp>
          <p:nvSpPr>
            <p:cNvPr id="21" name="Rectangle 20">
              <a:extLst>
                <a:ext uri="{FF2B5EF4-FFF2-40B4-BE49-F238E27FC236}">
                  <a16:creationId xmlns:a16="http://schemas.microsoft.com/office/drawing/2014/main" id="{12E333A9-BFBB-97B3-CA4C-71B1A99C0500}"/>
                </a:ext>
              </a:extLst>
            </p:cNvPr>
            <p:cNvSpPr/>
            <p:nvPr/>
          </p:nvSpPr>
          <p:spPr>
            <a:xfrm>
              <a:off x="1272035" y="2971798"/>
              <a:ext cx="2502569" cy="2672337"/>
            </a:xfrm>
            <a:prstGeom prst="rect">
              <a:avLst/>
            </a:prstGeom>
            <a:solidFill>
              <a:srgbClr val="96C2A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648000" rIns="36000" bIns="36000" rtlCol="0" anchor="t"/>
            <a:lstStyle/>
            <a:p>
              <a:pPr algn="ctr">
                <a:lnSpc>
                  <a:spcPct val="90000"/>
                </a:lnSpc>
              </a:pPr>
              <a:endParaRPr lang="en-ZA"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Arrow: Down 21">
              <a:extLst>
                <a:ext uri="{FF2B5EF4-FFF2-40B4-BE49-F238E27FC236}">
                  <a16:creationId xmlns:a16="http://schemas.microsoft.com/office/drawing/2014/main" id="{D1A03693-54AB-EDD1-73AC-48C1221C4DC1}"/>
                </a:ext>
              </a:extLst>
            </p:cNvPr>
            <p:cNvSpPr/>
            <p:nvPr/>
          </p:nvSpPr>
          <p:spPr>
            <a:xfrm>
              <a:off x="1272035" y="1648326"/>
              <a:ext cx="2502569" cy="1821986"/>
            </a:xfrm>
            <a:prstGeom prst="downArrow">
              <a:avLst>
                <a:gd name="adj1" fmla="val 100000"/>
                <a:gd name="adj2" fmla="val 22268"/>
              </a:avLst>
            </a:prstGeom>
            <a:solidFill>
              <a:srgbClr val="008D48"/>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648000" rIns="36000" bIns="36000" rtlCol="0" anchor="t"/>
            <a:lstStyle/>
            <a:p>
              <a:pPr algn="ctr"/>
              <a:r>
                <a:rPr lang="en-GB" sz="1600">
                  <a:latin typeface="Arial" panose="020B0604020202020204" pitchFamily="34" charset="0"/>
                  <a:cs typeface="Arial" panose="020B0604020202020204" pitchFamily="34" charset="0"/>
                </a:rPr>
                <a:t>The first return visit</a:t>
              </a:r>
            </a:p>
            <a:p>
              <a:pPr algn="ctr"/>
              <a:r>
                <a:rPr lang="en-GB" sz="1600">
                  <a:latin typeface="Arial" panose="020B0604020202020204" pitchFamily="34" charset="0"/>
                  <a:cs typeface="Arial" panose="020B0604020202020204" pitchFamily="34" charset="0"/>
                </a:rPr>
                <a:t>experience is critical</a:t>
              </a:r>
              <a:endParaRPr lang="en-ZA" sz="1600">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419C2416-A57C-2E80-9605-0377AD79A8D0}"/>
                </a:ext>
              </a:extLst>
            </p:cNvPr>
            <p:cNvSpPr/>
            <p:nvPr/>
          </p:nvSpPr>
          <p:spPr>
            <a:xfrm>
              <a:off x="2289319" y="1737000"/>
              <a:ext cx="468000" cy="468000"/>
            </a:xfrm>
            <a:prstGeom prst="ellipse">
              <a:avLst/>
            </a:prstGeom>
            <a:solidFill>
              <a:srgbClr val="008D48"/>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b="1">
                  <a:solidFill>
                    <a:schemeClr val="bg1"/>
                  </a:solidFill>
                  <a:latin typeface="Arial" panose="020B0604020202020204" pitchFamily="34" charset="0"/>
                  <a:cs typeface="Arial" panose="020B0604020202020204" pitchFamily="34" charset="0"/>
                </a:rPr>
                <a:t>1</a:t>
              </a:r>
              <a:endParaRPr lang="en-ZA" b="1">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9668DC0-6853-2116-C5B1-77FBEA46946D}"/>
                </a:ext>
              </a:extLst>
            </p:cNvPr>
            <p:cNvSpPr txBox="1"/>
            <p:nvPr/>
          </p:nvSpPr>
          <p:spPr>
            <a:xfrm>
              <a:off x="1350687" y="3529252"/>
              <a:ext cx="2345265" cy="584775"/>
            </a:xfrm>
            <a:prstGeom prst="rect">
              <a:avLst/>
            </a:prstGeom>
            <a:noFill/>
          </p:spPr>
          <p:txBody>
            <a:bodyPr wrap="square" rtlCol="0">
              <a:spAutoFit/>
            </a:bodyPr>
            <a:lstStyle/>
            <a:p>
              <a:pPr algn="ctr"/>
              <a:r>
                <a:rPr lang="en-ZA" sz="1600">
                  <a:latin typeface="Arial" panose="020B0604020202020204" pitchFamily="34" charset="0"/>
                  <a:cs typeface="Arial" panose="020B0604020202020204" pitchFamily="34" charset="0"/>
                </a:rPr>
                <a:t>Welcoming, supportive and empathetic</a:t>
              </a:r>
            </a:p>
          </p:txBody>
        </p:sp>
        <p:cxnSp>
          <p:nvCxnSpPr>
            <p:cNvPr id="26" name="Straight Connector 25">
              <a:extLst>
                <a:ext uri="{FF2B5EF4-FFF2-40B4-BE49-F238E27FC236}">
                  <a16:creationId xmlns:a16="http://schemas.microsoft.com/office/drawing/2014/main" id="{DBDEEB3C-D978-33FB-F491-B2508ADDDB1F}"/>
                </a:ext>
              </a:extLst>
            </p:cNvPr>
            <p:cNvCxnSpPr>
              <a:cxnSpLocks/>
            </p:cNvCxnSpPr>
            <p:nvPr/>
          </p:nvCxnSpPr>
          <p:spPr>
            <a:xfrm>
              <a:off x="1459136" y="4246656"/>
              <a:ext cx="2128366" cy="221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0896AA-D884-6BF3-44CC-AA0BC7824CBF}"/>
                </a:ext>
              </a:extLst>
            </p:cNvPr>
            <p:cNvSpPr txBox="1"/>
            <p:nvPr/>
          </p:nvSpPr>
          <p:spPr>
            <a:xfrm>
              <a:off x="1350687" y="4394103"/>
              <a:ext cx="2345265" cy="830997"/>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Clear facility visit flow focused on a positive client experience</a:t>
              </a:r>
              <a:endParaRPr lang="en-ZA" sz="1600">
                <a:latin typeface="Arial" panose="020B060402020202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id="{BFEB72BB-57AE-39E0-2BFE-1D491DF991FD}"/>
              </a:ext>
            </a:extLst>
          </p:cNvPr>
          <p:cNvGrpSpPr/>
          <p:nvPr/>
        </p:nvGrpSpPr>
        <p:grpSpPr>
          <a:xfrm>
            <a:off x="3959204" y="1484550"/>
            <a:ext cx="2502569" cy="3995809"/>
            <a:chOff x="3949058" y="1648326"/>
            <a:chExt cx="2502569" cy="3995809"/>
          </a:xfrm>
        </p:grpSpPr>
        <p:sp>
          <p:nvSpPr>
            <p:cNvPr id="29" name="Rectangle 28">
              <a:extLst>
                <a:ext uri="{FF2B5EF4-FFF2-40B4-BE49-F238E27FC236}">
                  <a16:creationId xmlns:a16="http://schemas.microsoft.com/office/drawing/2014/main" id="{DE2E8BD1-7E16-A68B-0B34-8B8EE25595FC}"/>
                </a:ext>
              </a:extLst>
            </p:cNvPr>
            <p:cNvSpPr/>
            <p:nvPr/>
          </p:nvSpPr>
          <p:spPr>
            <a:xfrm>
              <a:off x="3949058" y="2971798"/>
              <a:ext cx="2502569" cy="2672337"/>
            </a:xfrm>
            <a:prstGeom prst="rect">
              <a:avLst/>
            </a:prstGeom>
            <a:solidFill>
              <a:srgbClr val="FDC99B"/>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648000" rIns="36000" bIns="36000" rtlCol="0" anchor="t"/>
            <a:lstStyle/>
            <a:p>
              <a:pPr algn="ctr">
                <a:lnSpc>
                  <a:spcPct val="90000"/>
                </a:lnSpc>
              </a:pPr>
              <a:endParaRPr lang="en-ZA"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30" name="Arrow: Down 29">
              <a:extLst>
                <a:ext uri="{FF2B5EF4-FFF2-40B4-BE49-F238E27FC236}">
                  <a16:creationId xmlns:a16="http://schemas.microsoft.com/office/drawing/2014/main" id="{CF66A35A-10BD-4151-C52E-7F3B630F0CA8}"/>
                </a:ext>
              </a:extLst>
            </p:cNvPr>
            <p:cNvSpPr/>
            <p:nvPr/>
          </p:nvSpPr>
          <p:spPr>
            <a:xfrm>
              <a:off x="3949058" y="1648326"/>
              <a:ext cx="2502569" cy="1821986"/>
            </a:xfrm>
            <a:prstGeom prst="downArrow">
              <a:avLst>
                <a:gd name="adj1" fmla="val 100000"/>
                <a:gd name="adj2" fmla="val 22268"/>
              </a:avLst>
            </a:prstGeom>
            <a:solidFill>
              <a:srgbClr val="F5822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648000" rIns="180000" bIns="36000" rtlCol="0" anchor="t"/>
            <a:lstStyle/>
            <a:p>
              <a:pPr algn="ctr"/>
              <a:r>
                <a:rPr lang="en-GB" sz="1600">
                  <a:latin typeface="Arial" panose="020B0604020202020204" pitchFamily="34" charset="0"/>
                  <a:cs typeface="Arial" panose="020B0604020202020204" pitchFamily="34" charset="0"/>
                </a:rPr>
                <a:t>Not all late clients are re-engaging</a:t>
              </a:r>
              <a:endParaRPr lang="en-ZA" sz="160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9B9B205D-D0EB-CF35-F571-CA54F2646A25}"/>
                </a:ext>
              </a:extLst>
            </p:cNvPr>
            <p:cNvSpPr/>
            <p:nvPr/>
          </p:nvSpPr>
          <p:spPr>
            <a:xfrm>
              <a:off x="4966342" y="1737000"/>
              <a:ext cx="468000" cy="468000"/>
            </a:xfrm>
            <a:prstGeom prst="ellipse">
              <a:avLst/>
            </a:prstGeom>
            <a:solidFill>
              <a:srgbClr val="F58220"/>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b="1">
                  <a:solidFill>
                    <a:schemeClr val="bg1"/>
                  </a:solidFill>
                  <a:latin typeface="Arial" panose="020B0604020202020204" pitchFamily="34" charset="0"/>
                  <a:cs typeface="Arial" panose="020B0604020202020204" pitchFamily="34" charset="0"/>
                </a:rPr>
                <a:t>2</a:t>
              </a:r>
              <a:endParaRPr lang="en-ZA" b="1">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EC9E0DC-E3BD-B2A9-D9BB-1123B33A584B}"/>
                </a:ext>
              </a:extLst>
            </p:cNvPr>
            <p:cNvSpPr txBox="1"/>
            <p:nvPr/>
          </p:nvSpPr>
          <p:spPr>
            <a:xfrm>
              <a:off x="4027710" y="3637535"/>
              <a:ext cx="2345265" cy="1569660"/>
            </a:xfrm>
            <a:prstGeom prst="rect">
              <a:avLst/>
            </a:prstGeom>
            <a:noFill/>
          </p:spPr>
          <p:txBody>
            <a:bodyPr wrap="square" rtlCol="0">
              <a:spAutoFit/>
            </a:bodyPr>
            <a:lstStyle/>
            <a:p>
              <a:pPr algn="ctr"/>
              <a:r>
                <a:rPr lang="en-GB" sz="1600" b="1">
                  <a:latin typeface="Arial" panose="020B0604020202020204" pitchFamily="34" charset="0"/>
                  <a:cs typeface="Arial" panose="020B0604020202020204" pitchFamily="34" charset="0"/>
                </a:rPr>
                <a:t>Only a person who is more than 28 days late for a scheduled appointment or self-identifies as unwell or on TB treatment</a:t>
              </a:r>
              <a:endParaRPr lang="en-ZA" sz="1600" b="1">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85168ACD-025D-16FD-9BD0-33C5FA718607}"/>
              </a:ext>
            </a:extLst>
          </p:cNvPr>
          <p:cNvGrpSpPr/>
          <p:nvPr/>
        </p:nvGrpSpPr>
        <p:grpSpPr>
          <a:xfrm>
            <a:off x="6646373" y="1484550"/>
            <a:ext cx="2502569" cy="3995809"/>
            <a:chOff x="6646373" y="1648326"/>
            <a:chExt cx="2502569" cy="3995809"/>
          </a:xfrm>
        </p:grpSpPr>
        <p:sp>
          <p:nvSpPr>
            <p:cNvPr id="35" name="Rectangle 34">
              <a:extLst>
                <a:ext uri="{FF2B5EF4-FFF2-40B4-BE49-F238E27FC236}">
                  <a16:creationId xmlns:a16="http://schemas.microsoft.com/office/drawing/2014/main" id="{A36434A0-D906-C7A9-5663-627FC14D921A}"/>
                </a:ext>
              </a:extLst>
            </p:cNvPr>
            <p:cNvSpPr/>
            <p:nvPr/>
          </p:nvSpPr>
          <p:spPr>
            <a:xfrm>
              <a:off x="6646373" y="2971798"/>
              <a:ext cx="2502569" cy="2672337"/>
            </a:xfrm>
            <a:prstGeom prst="rect">
              <a:avLst/>
            </a:prstGeom>
            <a:solidFill>
              <a:srgbClr val="F0E3BD"/>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648000" rIns="36000" bIns="36000" rtlCol="0" anchor="t"/>
            <a:lstStyle/>
            <a:p>
              <a:pPr algn="ctr">
                <a:lnSpc>
                  <a:spcPct val="90000"/>
                </a:lnSpc>
              </a:pPr>
              <a:endParaRPr lang="en-ZA"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36" name="Arrow: Down 35">
              <a:extLst>
                <a:ext uri="{FF2B5EF4-FFF2-40B4-BE49-F238E27FC236}">
                  <a16:creationId xmlns:a16="http://schemas.microsoft.com/office/drawing/2014/main" id="{EC06FC74-4030-3A7C-993F-3DBE6A256611}"/>
                </a:ext>
              </a:extLst>
            </p:cNvPr>
            <p:cNvSpPr/>
            <p:nvPr/>
          </p:nvSpPr>
          <p:spPr>
            <a:xfrm>
              <a:off x="6646373" y="1648326"/>
              <a:ext cx="2502569" cy="1821986"/>
            </a:xfrm>
            <a:prstGeom prst="downArrow">
              <a:avLst>
                <a:gd name="adj1" fmla="val 100000"/>
                <a:gd name="adj2" fmla="val 22268"/>
              </a:avLst>
            </a:prstGeom>
            <a:solidFill>
              <a:srgbClr val="C48D2C"/>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648000" rIns="144000" bIns="36000" rtlCol="0" anchor="t"/>
            <a:lstStyle/>
            <a:p>
              <a:pPr algn="ctr"/>
              <a:r>
                <a:rPr lang="en-GB" sz="1600">
                  <a:latin typeface="Arial" panose="020B0604020202020204" pitchFamily="34" charset="0"/>
                  <a:cs typeface="Arial" panose="020B0604020202020204" pitchFamily="34" charset="0"/>
                </a:rPr>
                <a:t>Re-engaging client needs vary.</a:t>
              </a:r>
              <a:endParaRPr lang="en-ZA" sz="1600">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B305026C-08EA-1806-6603-A0BA46A04F48}"/>
                </a:ext>
              </a:extLst>
            </p:cNvPr>
            <p:cNvSpPr/>
            <p:nvPr/>
          </p:nvSpPr>
          <p:spPr>
            <a:xfrm>
              <a:off x="7663657" y="1737000"/>
              <a:ext cx="468000" cy="468000"/>
            </a:xfrm>
            <a:prstGeom prst="ellipse">
              <a:avLst/>
            </a:prstGeom>
            <a:solidFill>
              <a:srgbClr val="C48D2C"/>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b="1">
                  <a:solidFill>
                    <a:schemeClr val="bg1"/>
                  </a:solidFill>
                  <a:latin typeface="Arial" panose="020B0604020202020204" pitchFamily="34" charset="0"/>
                  <a:cs typeface="Arial" panose="020B0604020202020204" pitchFamily="34" charset="0"/>
                </a:rPr>
                <a:t>3</a:t>
              </a:r>
              <a:endParaRPr lang="en-ZA" b="1">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353A42CF-4571-0A28-A606-121C8C0803DE}"/>
                </a:ext>
              </a:extLst>
            </p:cNvPr>
            <p:cNvSpPr txBox="1"/>
            <p:nvPr/>
          </p:nvSpPr>
          <p:spPr>
            <a:xfrm>
              <a:off x="6725025" y="3568282"/>
              <a:ext cx="2345265" cy="584775"/>
            </a:xfrm>
            <a:prstGeom prst="rect">
              <a:avLst/>
            </a:prstGeom>
            <a:noFill/>
          </p:spPr>
          <p:txBody>
            <a:bodyPr wrap="square" rtlCol="0">
              <a:spAutoFit/>
            </a:bodyPr>
            <a:lstStyle/>
            <a:p>
              <a:pPr algn="ctr"/>
              <a:r>
                <a:rPr lang="en-ZA" sz="1600">
                  <a:latin typeface="Arial" panose="020B0604020202020204" pitchFamily="34" charset="0"/>
                  <a:cs typeface="Arial" panose="020B0604020202020204" pitchFamily="34" charset="0"/>
                </a:rPr>
                <a:t>Easier access to treatment</a:t>
              </a:r>
            </a:p>
          </p:txBody>
        </p:sp>
        <p:cxnSp>
          <p:nvCxnSpPr>
            <p:cNvPr id="39" name="Straight Connector 38">
              <a:extLst>
                <a:ext uri="{FF2B5EF4-FFF2-40B4-BE49-F238E27FC236}">
                  <a16:creationId xmlns:a16="http://schemas.microsoft.com/office/drawing/2014/main" id="{91E3B047-3F7D-ADE9-86CF-911B43738069}"/>
                </a:ext>
              </a:extLst>
            </p:cNvPr>
            <p:cNvCxnSpPr>
              <a:cxnSpLocks/>
            </p:cNvCxnSpPr>
            <p:nvPr/>
          </p:nvCxnSpPr>
          <p:spPr>
            <a:xfrm>
              <a:off x="7863025" y="4764193"/>
              <a:ext cx="692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6F84F08-AB7E-73AC-F0FD-6A851C7B52CB}"/>
                </a:ext>
              </a:extLst>
            </p:cNvPr>
            <p:cNvSpPr txBox="1"/>
            <p:nvPr/>
          </p:nvSpPr>
          <p:spPr>
            <a:xfrm>
              <a:off x="6725025" y="4282879"/>
              <a:ext cx="2345265" cy="346409"/>
            </a:xfrm>
            <a:prstGeom prst="rect">
              <a:avLst/>
            </a:prstGeom>
            <a:noFill/>
          </p:spPr>
          <p:txBody>
            <a:bodyPr wrap="square" rtlCol="0">
              <a:spAutoFit/>
            </a:bodyPr>
            <a:lstStyle/>
            <a:p>
              <a:pPr algn="ctr"/>
              <a:r>
                <a:rPr lang="en-ZA" sz="1600">
                  <a:latin typeface="Arial" panose="020B0604020202020204" pitchFamily="34" charset="0"/>
                  <a:cs typeface="Arial" panose="020B0604020202020204" pitchFamily="34" charset="0"/>
                </a:rPr>
                <a:t>Psychosocial support</a:t>
              </a:r>
            </a:p>
          </p:txBody>
        </p:sp>
        <p:sp>
          <p:nvSpPr>
            <p:cNvPr id="42" name="TextBox 41">
              <a:extLst>
                <a:ext uri="{FF2B5EF4-FFF2-40B4-BE49-F238E27FC236}">
                  <a16:creationId xmlns:a16="http://schemas.microsoft.com/office/drawing/2014/main" id="{3EFDBAF7-60CD-4D5D-7B86-F9B35635AC19}"/>
                </a:ext>
              </a:extLst>
            </p:cNvPr>
            <p:cNvSpPr txBox="1"/>
            <p:nvPr/>
          </p:nvSpPr>
          <p:spPr>
            <a:xfrm>
              <a:off x="6725025" y="4933046"/>
              <a:ext cx="2345265" cy="346409"/>
            </a:xfrm>
            <a:prstGeom prst="rect">
              <a:avLst/>
            </a:prstGeom>
            <a:noFill/>
          </p:spPr>
          <p:txBody>
            <a:bodyPr wrap="square" rtlCol="0">
              <a:spAutoFit/>
            </a:bodyPr>
            <a:lstStyle/>
            <a:p>
              <a:pPr algn="ctr"/>
              <a:r>
                <a:rPr lang="en-ZA" sz="1600">
                  <a:latin typeface="Arial" panose="020B0604020202020204" pitchFamily="34" charset="0"/>
                  <a:cs typeface="Arial" panose="020B0604020202020204" pitchFamily="34" charset="0"/>
                </a:rPr>
                <a:t>Clinical management</a:t>
              </a:r>
            </a:p>
          </p:txBody>
        </p:sp>
        <p:cxnSp>
          <p:nvCxnSpPr>
            <p:cNvPr id="45" name="Straight Connector 44">
              <a:extLst>
                <a:ext uri="{FF2B5EF4-FFF2-40B4-BE49-F238E27FC236}">
                  <a16:creationId xmlns:a16="http://schemas.microsoft.com/office/drawing/2014/main" id="{54463DCE-5A00-EC7A-4DEE-43E8E42C113A}"/>
                </a:ext>
              </a:extLst>
            </p:cNvPr>
            <p:cNvCxnSpPr>
              <a:cxnSpLocks/>
            </p:cNvCxnSpPr>
            <p:nvPr/>
          </p:nvCxnSpPr>
          <p:spPr>
            <a:xfrm>
              <a:off x="6833474" y="4130885"/>
              <a:ext cx="2128366" cy="221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F4E277-AE80-BA12-4FE4-8CCB82220D59}"/>
                </a:ext>
              </a:extLst>
            </p:cNvPr>
            <p:cNvCxnSpPr>
              <a:cxnSpLocks/>
            </p:cNvCxnSpPr>
            <p:nvPr/>
          </p:nvCxnSpPr>
          <p:spPr>
            <a:xfrm>
              <a:off x="6833474" y="4781051"/>
              <a:ext cx="2128366" cy="221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7" name="Picture 56">
            <a:extLst>
              <a:ext uri="{FF2B5EF4-FFF2-40B4-BE49-F238E27FC236}">
                <a16:creationId xmlns:a16="http://schemas.microsoft.com/office/drawing/2014/main" id="{98F45685-3ED4-8349-9D7F-CE5919B8200D}"/>
              </a:ext>
            </a:extLst>
          </p:cNvPr>
          <p:cNvPicPr>
            <a:picLocks noChangeAspect="1"/>
          </p:cNvPicPr>
          <p:nvPr/>
        </p:nvPicPr>
        <p:blipFill>
          <a:blip r:embed="rId5">
            <a:clrChange>
              <a:clrFrom>
                <a:srgbClr val="C48D2C"/>
              </a:clrFrom>
              <a:clrTo>
                <a:srgbClr val="C48D2C">
                  <a:alpha val="0"/>
                </a:srgbClr>
              </a:clrTo>
            </a:clrChange>
          </a:blip>
          <a:stretch>
            <a:fillRect/>
          </a:stretch>
        </p:blipFill>
        <p:spPr>
          <a:xfrm>
            <a:off x="7794851" y="5513178"/>
            <a:ext cx="1275439" cy="1020351"/>
          </a:xfrm>
          <a:prstGeom prst="rect">
            <a:avLst/>
          </a:prstGeom>
        </p:spPr>
      </p:pic>
      <p:pic>
        <p:nvPicPr>
          <p:cNvPr id="59" name="Picture 58">
            <a:extLst>
              <a:ext uri="{FF2B5EF4-FFF2-40B4-BE49-F238E27FC236}">
                <a16:creationId xmlns:a16="http://schemas.microsoft.com/office/drawing/2014/main" id="{EC351EA1-E178-4350-4ABB-5DE3B7CF081A}"/>
              </a:ext>
            </a:extLst>
          </p:cNvPr>
          <p:cNvPicPr>
            <a:picLocks noChangeAspect="1"/>
          </p:cNvPicPr>
          <p:nvPr/>
        </p:nvPicPr>
        <p:blipFill>
          <a:blip r:embed="rId6">
            <a:clrChange>
              <a:clrFrom>
                <a:srgbClr val="D36435"/>
              </a:clrFrom>
              <a:clrTo>
                <a:srgbClr val="D36435">
                  <a:alpha val="0"/>
                </a:srgbClr>
              </a:clrTo>
            </a:clrChange>
          </a:blip>
          <a:stretch>
            <a:fillRect/>
          </a:stretch>
        </p:blipFill>
        <p:spPr>
          <a:xfrm>
            <a:off x="2523319" y="5553478"/>
            <a:ext cx="1695767" cy="550972"/>
          </a:xfrm>
          <a:prstGeom prst="rect">
            <a:avLst/>
          </a:prstGeom>
        </p:spPr>
      </p:pic>
      <p:grpSp>
        <p:nvGrpSpPr>
          <p:cNvPr id="83" name="Group 82">
            <a:extLst>
              <a:ext uri="{FF2B5EF4-FFF2-40B4-BE49-F238E27FC236}">
                <a16:creationId xmlns:a16="http://schemas.microsoft.com/office/drawing/2014/main" id="{321456F8-7F84-2B05-6B85-549692C144DE}"/>
              </a:ext>
            </a:extLst>
          </p:cNvPr>
          <p:cNvGrpSpPr/>
          <p:nvPr/>
        </p:nvGrpSpPr>
        <p:grpSpPr>
          <a:xfrm>
            <a:off x="9149767" y="1119278"/>
            <a:ext cx="3061766" cy="3614743"/>
            <a:chOff x="9177063" y="1664712"/>
            <a:chExt cx="3061766" cy="3614743"/>
          </a:xfrm>
        </p:grpSpPr>
        <p:pic>
          <p:nvPicPr>
            <p:cNvPr id="20" name="Picture 19">
              <a:extLst>
                <a:ext uri="{FF2B5EF4-FFF2-40B4-BE49-F238E27FC236}">
                  <a16:creationId xmlns:a16="http://schemas.microsoft.com/office/drawing/2014/main" id="{BC6E1BC5-411B-B778-C1B3-BBD48D795996}"/>
                </a:ext>
              </a:extLst>
            </p:cNvPr>
            <p:cNvPicPr>
              <a:picLocks noChangeAspect="1"/>
            </p:cNvPicPr>
            <p:nvPr/>
          </p:nvPicPr>
          <p:blipFill>
            <a:blip r:embed="rId7">
              <a:clrChange>
                <a:clrFrom>
                  <a:srgbClr val="FFFFFF"/>
                </a:clrFrom>
                <a:clrTo>
                  <a:srgbClr val="FFFFFF">
                    <a:alpha val="0"/>
                  </a:srgbClr>
                </a:clrTo>
              </a:clrChange>
            </a:blip>
            <a:srcRect b="5053"/>
            <a:stretch>
              <a:fillRect/>
            </a:stretch>
          </p:blipFill>
          <p:spPr>
            <a:xfrm>
              <a:off x="9177063" y="1664712"/>
              <a:ext cx="3061766" cy="3614743"/>
            </a:xfrm>
            <a:prstGeom prst="rect">
              <a:avLst/>
            </a:prstGeom>
          </p:spPr>
        </p:pic>
        <p:grpSp>
          <p:nvGrpSpPr>
            <p:cNvPr id="81" name="Group 80">
              <a:extLst>
                <a:ext uri="{FF2B5EF4-FFF2-40B4-BE49-F238E27FC236}">
                  <a16:creationId xmlns:a16="http://schemas.microsoft.com/office/drawing/2014/main" id="{308F3724-18C6-42C6-7085-02E28FAD4DDA}"/>
                </a:ext>
              </a:extLst>
            </p:cNvPr>
            <p:cNvGrpSpPr/>
            <p:nvPr/>
          </p:nvGrpSpPr>
          <p:grpSpPr>
            <a:xfrm>
              <a:off x="9309205" y="1680687"/>
              <a:ext cx="2700000" cy="2740878"/>
              <a:chOff x="8502869" y="66275"/>
              <a:chExt cx="2700000" cy="2740878"/>
            </a:xfrm>
            <a:gradFill>
              <a:gsLst>
                <a:gs pos="78000">
                  <a:srgbClr val="FCB657"/>
                </a:gs>
                <a:gs pos="100000">
                  <a:srgbClr val="FCB657">
                    <a:alpha val="0"/>
                  </a:srgbClr>
                </a:gs>
              </a:gsLst>
              <a:lin ang="5400000" scaled="1"/>
            </a:gradFill>
            <a:effectLst/>
          </p:grpSpPr>
          <p:sp>
            <p:nvSpPr>
              <p:cNvPr id="74" name="Oval 73">
                <a:extLst>
                  <a:ext uri="{FF2B5EF4-FFF2-40B4-BE49-F238E27FC236}">
                    <a16:creationId xmlns:a16="http://schemas.microsoft.com/office/drawing/2014/main" id="{D35239CD-5545-017B-8B03-49082F97F545}"/>
                  </a:ext>
                </a:extLst>
              </p:cNvPr>
              <p:cNvSpPr/>
              <p:nvPr/>
            </p:nvSpPr>
            <p:spPr>
              <a:xfrm>
                <a:off x="8502869" y="107153"/>
                <a:ext cx="2700000" cy="2700000"/>
              </a:xfrm>
              <a:prstGeom prst="ellipse">
                <a:avLst/>
              </a:prstGeom>
              <a:gradFill>
                <a:gsLst>
                  <a:gs pos="89000">
                    <a:srgbClr val="FCB657"/>
                  </a:gs>
                  <a:gs pos="78000">
                    <a:srgbClr val="FCB657"/>
                  </a:gs>
                  <a:gs pos="100000">
                    <a:srgbClr val="FCB657">
                      <a:alpha val="0"/>
                    </a:srgbClr>
                  </a:gs>
                </a:gsLst>
                <a:lin ang="5400000" scaled="1"/>
              </a:gra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ZA" b="1">
                  <a:solidFill>
                    <a:schemeClr val="bg1"/>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7D4536D3-62C4-6D74-614B-836E7E71A7FB}"/>
                  </a:ext>
                </a:extLst>
              </p:cNvPr>
              <p:cNvSpPr txBox="1"/>
              <p:nvPr/>
            </p:nvSpPr>
            <p:spPr>
              <a:xfrm>
                <a:off x="8830181" y="66275"/>
                <a:ext cx="2203793" cy="830997"/>
              </a:xfrm>
              <a:prstGeom prst="rect">
                <a:avLst/>
              </a:prstGeom>
              <a:noFill/>
              <a:ln>
                <a:noFill/>
              </a:ln>
            </p:spPr>
            <p:txBody>
              <a:bodyPr wrap="square" rtlCol="0">
                <a:spAutoFit/>
              </a:bodyPr>
              <a:lstStyle/>
              <a:p>
                <a:pPr algn="ctr"/>
                <a:r>
                  <a:rPr lang="en-ZA" sz="1600" b="1">
                    <a:latin typeface="Arial" panose="020B0604020202020204" pitchFamily="34" charset="0"/>
                    <a:cs typeface="Arial" panose="020B0604020202020204" pitchFamily="34" charset="0"/>
                  </a:rPr>
                  <a:t> </a:t>
                </a:r>
              </a:p>
              <a:p>
                <a:pPr algn="ctr"/>
                <a:r>
                  <a:rPr lang="en-ZA" sz="1600" b="1">
                    <a:latin typeface="Arial" panose="020B0604020202020204" pitchFamily="34" charset="0"/>
                    <a:cs typeface="Arial" panose="020B0604020202020204" pitchFamily="34" charset="0"/>
                  </a:rPr>
                  <a:t>RE-ENGAGING</a:t>
                </a:r>
                <a:r>
                  <a:rPr lang="en-ZA" sz="1600">
                    <a:latin typeface="Arial" panose="020B0604020202020204" pitchFamily="34" charset="0"/>
                    <a:cs typeface="Arial" panose="020B0604020202020204" pitchFamily="34" charset="0"/>
                  </a:rPr>
                  <a:t> </a:t>
                </a:r>
                <a:r>
                  <a:rPr lang="en-ZA" sz="1600" b="1">
                    <a:latin typeface="Arial" panose="020B0604020202020204" pitchFamily="34" charset="0"/>
                    <a:cs typeface="Arial" panose="020B0604020202020204" pitchFamily="34" charset="0"/>
                  </a:rPr>
                  <a:t>clients:</a:t>
                </a:r>
              </a:p>
            </p:txBody>
          </p:sp>
          <p:sp>
            <p:nvSpPr>
              <p:cNvPr id="78" name="TextBox 77">
                <a:extLst>
                  <a:ext uri="{FF2B5EF4-FFF2-40B4-BE49-F238E27FC236}">
                    <a16:creationId xmlns:a16="http://schemas.microsoft.com/office/drawing/2014/main" id="{2F634C02-54D9-071F-E3D5-E570ABB6E966}"/>
                  </a:ext>
                </a:extLst>
              </p:cNvPr>
              <p:cNvSpPr txBox="1"/>
              <p:nvPr/>
            </p:nvSpPr>
            <p:spPr>
              <a:xfrm>
                <a:off x="8671764" y="841436"/>
                <a:ext cx="2362210" cy="535531"/>
              </a:xfrm>
              <a:prstGeom prst="rect">
                <a:avLst/>
              </a:prstGeom>
              <a:noFill/>
              <a:ln>
                <a:noFill/>
              </a:ln>
            </p:spPr>
            <p:txBody>
              <a:bodyPr wrap="square" rtlCol="0">
                <a:spAutoFit/>
              </a:bodyPr>
              <a:lstStyle/>
              <a:p>
                <a:pPr algn="ctr">
                  <a:lnSpc>
                    <a:spcPct val="90000"/>
                  </a:lnSpc>
                </a:pPr>
                <a:r>
                  <a:rPr lang="en-GB" sz="1600">
                    <a:latin typeface="Arial" panose="020B0604020202020204" pitchFamily="34" charset="0"/>
                    <a:cs typeface="Arial" panose="020B0604020202020204" pitchFamily="34" charset="0"/>
                  </a:rPr>
                  <a:t>Respect their place in queue</a:t>
                </a:r>
                <a:endParaRPr lang="en-ZA" sz="160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71DB6042-98A7-0BAA-8D8B-3A19950DF582}"/>
                  </a:ext>
                </a:extLst>
              </p:cNvPr>
              <p:cNvSpPr txBox="1"/>
              <p:nvPr/>
            </p:nvSpPr>
            <p:spPr>
              <a:xfrm>
                <a:off x="8671764" y="1349818"/>
                <a:ext cx="2362210" cy="535531"/>
              </a:xfrm>
              <a:prstGeom prst="rect">
                <a:avLst/>
              </a:prstGeom>
              <a:noFill/>
              <a:ln>
                <a:noFill/>
              </a:ln>
            </p:spPr>
            <p:txBody>
              <a:bodyPr wrap="square" rtlCol="0">
                <a:spAutoFit/>
              </a:bodyPr>
              <a:lstStyle/>
              <a:p>
                <a:pPr algn="ctr">
                  <a:lnSpc>
                    <a:spcPct val="90000"/>
                  </a:lnSpc>
                </a:pPr>
                <a:r>
                  <a:rPr lang="en-GB" sz="1600">
                    <a:latin typeface="Arial" panose="020B0604020202020204" pitchFamily="34" charset="0"/>
                    <a:cs typeface="Arial" panose="020B0604020202020204" pitchFamily="34" charset="0"/>
                  </a:rPr>
                  <a:t>Do not send to the back of the queue;</a:t>
                </a:r>
                <a:endParaRPr lang="en-ZA" sz="160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8496CB0E-A4B6-400B-816E-6D7652986ABF}"/>
                  </a:ext>
                </a:extLst>
              </p:cNvPr>
              <p:cNvSpPr txBox="1"/>
              <p:nvPr/>
            </p:nvSpPr>
            <p:spPr>
              <a:xfrm>
                <a:off x="8671764" y="1858199"/>
                <a:ext cx="2362210" cy="757130"/>
              </a:xfrm>
              <a:prstGeom prst="rect">
                <a:avLst/>
              </a:prstGeom>
              <a:noFill/>
              <a:ln>
                <a:noFill/>
              </a:ln>
            </p:spPr>
            <p:txBody>
              <a:bodyPr wrap="square" rtlCol="0">
                <a:spAutoFit/>
              </a:bodyPr>
              <a:lstStyle/>
              <a:p>
                <a:pPr algn="ctr">
                  <a:lnSpc>
                    <a:spcPct val="90000"/>
                  </a:lnSpc>
                </a:pPr>
                <a:r>
                  <a:rPr lang="en-GB" sz="1600">
                    <a:latin typeface="Arial" panose="020B0604020202020204" pitchFamily="34" charset="0"/>
                    <a:cs typeface="Arial" panose="020B0604020202020204" pitchFamily="34" charset="0"/>
                  </a:rPr>
                  <a:t>Do not send to collect transfer documents from another facility.</a:t>
                </a:r>
                <a:endParaRPr lang="en-ZA" sz="1600">
                  <a:latin typeface="Arial" panose="020B0604020202020204" pitchFamily="34" charset="0"/>
                  <a:cs typeface="Arial" panose="020B0604020202020204" pitchFamily="34" charset="0"/>
                </a:endParaRPr>
              </a:p>
            </p:txBody>
          </p:sp>
        </p:grpSp>
      </p:grpSp>
      <p:grpSp>
        <p:nvGrpSpPr>
          <p:cNvPr id="86" name="Group 85">
            <a:extLst>
              <a:ext uri="{FF2B5EF4-FFF2-40B4-BE49-F238E27FC236}">
                <a16:creationId xmlns:a16="http://schemas.microsoft.com/office/drawing/2014/main" id="{7EF2342D-B435-5F66-BAC7-EAA3EEE4880C}"/>
              </a:ext>
            </a:extLst>
          </p:cNvPr>
          <p:cNvGrpSpPr/>
          <p:nvPr/>
        </p:nvGrpSpPr>
        <p:grpSpPr>
          <a:xfrm>
            <a:off x="172677" y="1732361"/>
            <a:ext cx="1099357" cy="1319098"/>
            <a:chOff x="172677" y="1732361"/>
            <a:chExt cx="1099357" cy="1319098"/>
          </a:xfrm>
        </p:grpSpPr>
        <p:pic>
          <p:nvPicPr>
            <p:cNvPr id="61" name="Picture 60">
              <a:extLst>
                <a:ext uri="{FF2B5EF4-FFF2-40B4-BE49-F238E27FC236}">
                  <a16:creationId xmlns:a16="http://schemas.microsoft.com/office/drawing/2014/main" id="{FC5DD5CF-48C2-A016-923D-14A5EE445900}"/>
                </a:ext>
              </a:extLst>
            </p:cNvPr>
            <p:cNvPicPr>
              <a:picLocks noChangeAspect="1"/>
            </p:cNvPicPr>
            <p:nvPr/>
          </p:nvPicPr>
          <p:blipFill>
            <a:blip r:embed="rId8">
              <a:clrChange>
                <a:clrFrom>
                  <a:srgbClr val="65AD81"/>
                </a:clrFrom>
                <a:clrTo>
                  <a:srgbClr val="65AD81">
                    <a:alpha val="0"/>
                  </a:srgbClr>
                </a:clrTo>
              </a:clrChange>
            </a:blip>
            <a:stretch>
              <a:fillRect/>
            </a:stretch>
          </p:blipFill>
          <p:spPr>
            <a:xfrm>
              <a:off x="172677" y="1842073"/>
              <a:ext cx="1099357" cy="1106939"/>
            </a:xfrm>
            <a:prstGeom prst="rect">
              <a:avLst/>
            </a:prstGeom>
          </p:spPr>
        </p:pic>
        <p:sp>
          <p:nvSpPr>
            <p:cNvPr id="84" name="Rectangle 83">
              <a:extLst>
                <a:ext uri="{FF2B5EF4-FFF2-40B4-BE49-F238E27FC236}">
                  <a16:creationId xmlns:a16="http://schemas.microsoft.com/office/drawing/2014/main" id="{9FF9FE8C-959E-C274-E677-BFC1BA44AB34}"/>
                </a:ext>
              </a:extLst>
            </p:cNvPr>
            <p:cNvSpPr/>
            <p:nvPr/>
          </p:nvSpPr>
          <p:spPr>
            <a:xfrm rot="21153370">
              <a:off x="335816" y="1732361"/>
              <a:ext cx="925687" cy="210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5" name="Rectangle 84">
              <a:extLst>
                <a:ext uri="{FF2B5EF4-FFF2-40B4-BE49-F238E27FC236}">
                  <a16:creationId xmlns:a16="http://schemas.microsoft.com/office/drawing/2014/main" id="{E5BB2811-0FD9-C8C6-6C47-17A9B0E7218A}"/>
                </a:ext>
              </a:extLst>
            </p:cNvPr>
            <p:cNvSpPr/>
            <p:nvPr/>
          </p:nvSpPr>
          <p:spPr>
            <a:xfrm>
              <a:off x="550323" y="2830298"/>
              <a:ext cx="721300" cy="221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TextBox 2">
            <a:extLst>
              <a:ext uri="{FF2B5EF4-FFF2-40B4-BE49-F238E27FC236}">
                <a16:creationId xmlns:a16="http://schemas.microsoft.com/office/drawing/2014/main" id="{5809AEE0-CBC6-D8CB-B701-47CF8D095CA4}"/>
              </a:ext>
            </a:extLst>
          </p:cNvPr>
          <p:cNvSpPr txBox="1"/>
          <p:nvPr/>
        </p:nvSpPr>
        <p:spPr>
          <a:xfrm>
            <a:off x="5330556" y="6613407"/>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Re-engagement in care job aid, 2025 Slides 3, 6 </a:t>
            </a:r>
          </a:p>
        </p:txBody>
      </p:sp>
      <p:sp>
        <p:nvSpPr>
          <p:cNvPr id="5" name="Rectangle 4">
            <a:extLst>
              <a:ext uri="{FF2B5EF4-FFF2-40B4-BE49-F238E27FC236}">
                <a16:creationId xmlns:a16="http://schemas.microsoft.com/office/drawing/2014/main" id="{6E4BDBF0-EAA6-E2A3-F282-849B265AF9BA}"/>
              </a:ext>
            </a:extLst>
          </p:cNvPr>
          <p:cNvSpPr/>
          <p:nvPr/>
        </p:nvSpPr>
        <p:spPr>
          <a:xfrm rot="20938626">
            <a:off x="10721648" y="4569166"/>
            <a:ext cx="1152000" cy="54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80000"/>
              </a:lnSpc>
            </a:pPr>
            <a:r>
              <a:rPr lang="en-ZA" sz="1600">
                <a:solidFill>
                  <a:schemeClr val="bg1"/>
                </a:solidFill>
                <a:latin typeface="Arial" panose="020B0604020202020204" pitchFamily="34" charset="0"/>
                <a:cs typeface="Arial" panose="020B0604020202020204" pitchFamily="34" charset="0"/>
              </a:rPr>
              <a:t>No punitive actions!</a:t>
            </a:r>
          </a:p>
        </p:txBody>
      </p:sp>
    </p:spTree>
    <p:extLst>
      <p:ext uri="{BB962C8B-B14F-4D97-AF65-F5344CB8AC3E}">
        <p14:creationId xmlns:p14="http://schemas.microsoft.com/office/powerpoint/2010/main" val="2382220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2A10-7C8B-A9F7-EC99-6D41AFDF3E8E}"/>
            </a:ext>
          </a:extLst>
        </p:cNvPr>
        <p:cNvGrpSpPr/>
        <p:nvPr/>
      </p:nvGrpSpPr>
      <p:grpSpPr>
        <a:xfrm>
          <a:off x="0" y="0"/>
          <a:ext cx="0" cy="0"/>
          <a:chOff x="0" y="0"/>
          <a:chExt cx="0" cy="0"/>
        </a:xfrm>
      </p:grpSpPr>
      <p:sp>
        <p:nvSpPr>
          <p:cNvPr id="75" name="Rectangle 74">
            <a:extLst>
              <a:ext uri="{FF2B5EF4-FFF2-40B4-BE49-F238E27FC236}">
                <a16:creationId xmlns:a16="http://schemas.microsoft.com/office/drawing/2014/main" id="{862FB4A1-C0F4-6BA2-2387-049153090D18}"/>
              </a:ext>
            </a:extLst>
          </p:cNvPr>
          <p:cNvSpPr/>
          <p:nvPr/>
        </p:nvSpPr>
        <p:spPr>
          <a:xfrm>
            <a:off x="421425" y="6368735"/>
            <a:ext cx="750272" cy="90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Slide Number Placeholder 3">
            <a:extLst>
              <a:ext uri="{FF2B5EF4-FFF2-40B4-BE49-F238E27FC236}">
                <a16:creationId xmlns:a16="http://schemas.microsoft.com/office/drawing/2014/main" id="{83E15E05-B88F-A24D-BB98-8A727861728C}"/>
              </a:ext>
            </a:extLst>
          </p:cNvPr>
          <p:cNvSpPr>
            <a:spLocks noGrp="1"/>
          </p:cNvSpPr>
          <p:nvPr>
            <p:ph type="sldNum" sz="quarter" idx="4"/>
          </p:nvPr>
        </p:nvSpPr>
        <p:spPr>
          <a:xfrm>
            <a:off x="9448800" y="6435748"/>
            <a:ext cx="2743200" cy="365125"/>
          </a:xfrm>
        </p:spPr>
        <p:txBody>
          <a:bodyPr anchor="b"/>
          <a:lstStyle/>
          <a:p>
            <a:fld id="{C7CC47C4-3C86-4469-BEE5-35560A3665EF}" type="slidenum">
              <a:rPr lang="en-ZA" altLang="en-US" smtClean="0"/>
              <a:pPr/>
              <a:t>75</a:t>
            </a:fld>
            <a:endParaRPr lang="en-ZA" altLang="en-US"/>
          </a:p>
        </p:txBody>
      </p:sp>
      <p:sp>
        <p:nvSpPr>
          <p:cNvPr id="2" name="Title 1">
            <a:extLst>
              <a:ext uri="{FF2B5EF4-FFF2-40B4-BE49-F238E27FC236}">
                <a16:creationId xmlns:a16="http://schemas.microsoft.com/office/drawing/2014/main" id="{75F21810-B234-D8E0-72BB-4B910377DF1B}"/>
              </a:ext>
            </a:extLst>
          </p:cNvPr>
          <p:cNvSpPr>
            <a:spLocks noGrp="1"/>
          </p:cNvSpPr>
          <p:nvPr>
            <p:ph type="title"/>
          </p:nvPr>
        </p:nvSpPr>
        <p:spPr/>
        <p:txBody>
          <a:bodyPr/>
          <a:lstStyle/>
          <a:p>
            <a:r>
              <a:rPr lang="en-ZA"/>
              <a:t>Re-Engagement of Adherence Club Patients</a:t>
            </a:r>
          </a:p>
        </p:txBody>
      </p:sp>
      <p:sp>
        <p:nvSpPr>
          <p:cNvPr id="14" name="Rectangle: Rounded Corners 13">
            <a:extLst>
              <a:ext uri="{FF2B5EF4-FFF2-40B4-BE49-F238E27FC236}">
                <a16:creationId xmlns:a16="http://schemas.microsoft.com/office/drawing/2014/main" id="{ADE88896-F110-C816-B3DE-6B3BFD775618}"/>
              </a:ext>
            </a:extLst>
          </p:cNvPr>
          <p:cNvSpPr/>
          <p:nvPr/>
        </p:nvSpPr>
        <p:spPr>
          <a:xfrm>
            <a:off x="630102" y="1169346"/>
            <a:ext cx="3960000" cy="252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latin typeface="Arial" panose="020B0604020202020204" pitchFamily="34" charset="0"/>
                <a:cs typeface="Arial" panose="020B0604020202020204" pitchFamily="34" charset="0"/>
              </a:rPr>
              <a:t>Patient returns to the facility</a:t>
            </a:r>
          </a:p>
        </p:txBody>
      </p:sp>
      <p:sp>
        <p:nvSpPr>
          <p:cNvPr id="15" name="Rectangle: Rounded Corners 14">
            <a:extLst>
              <a:ext uri="{FF2B5EF4-FFF2-40B4-BE49-F238E27FC236}">
                <a16:creationId xmlns:a16="http://schemas.microsoft.com/office/drawing/2014/main" id="{006F44E8-2C05-B292-A871-AA17ECDB642F}"/>
              </a:ext>
            </a:extLst>
          </p:cNvPr>
          <p:cNvSpPr/>
          <p:nvPr/>
        </p:nvSpPr>
        <p:spPr>
          <a:xfrm>
            <a:off x="148341" y="1619953"/>
            <a:ext cx="1872000" cy="648000"/>
          </a:xfrm>
          <a:prstGeom prst="roundRect">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latin typeface="Arial" panose="020B0604020202020204" pitchFamily="34" charset="0"/>
                <a:cs typeface="Arial" panose="020B0604020202020204" pitchFamily="34" charset="0"/>
              </a:rPr>
              <a:t>Missed appointment ≤ 28 days, AND well and not on TB Rx</a:t>
            </a:r>
          </a:p>
        </p:txBody>
      </p:sp>
      <p:sp>
        <p:nvSpPr>
          <p:cNvPr id="16" name="Rectangle: Rounded Corners 15">
            <a:extLst>
              <a:ext uri="{FF2B5EF4-FFF2-40B4-BE49-F238E27FC236}">
                <a16:creationId xmlns:a16="http://schemas.microsoft.com/office/drawing/2014/main" id="{C97F60EE-05CF-0EB4-9A20-74A7A6DA942C}"/>
              </a:ext>
            </a:extLst>
          </p:cNvPr>
          <p:cNvSpPr/>
          <p:nvPr/>
        </p:nvSpPr>
        <p:spPr>
          <a:xfrm>
            <a:off x="2108500" y="1619953"/>
            <a:ext cx="4175341" cy="648000"/>
          </a:xfrm>
          <a:prstGeom prst="roundRect">
            <a:avLst>
              <a:gd name="adj" fmla="val 12747"/>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rIns="216000" rtlCol="0" anchor="ctr"/>
          <a:lstStyle/>
          <a:p>
            <a:pPr algn="ctr">
              <a:lnSpc>
                <a:spcPct val="90000"/>
              </a:lnSpc>
            </a:pPr>
            <a:endParaRPr lang="en-ZA" sz="140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0E3544-0A4A-9C51-5241-72501FA8C55F}"/>
              </a:ext>
            </a:extLst>
          </p:cNvPr>
          <p:cNvSpPr/>
          <p:nvPr/>
        </p:nvSpPr>
        <p:spPr>
          <a:xfrm>
            <a:off x="2108502" y="2373021"/>
            <a:ext cx="3672000" cy="288000"/>
          </a:xfrm>
          <a:prstGeom prst="roundRect">
            <a:avLst/>
          </a:prstGeom>
          <a:solidFill>
            <a:srgbClr val="F582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b="1">
                <a:latin typeface="Arial" panose="020B0604020202020204" pitchFamily="34" charset="0"/>
                <a:cs typeface="Arial" panose="020B0604020202020204" pitchFamily="34" charset="0"/>
              </a:rPr>
              <a:t>Re-engagement</a:t>
            </a:r>
          </a:p>
        </p:txBody>
      </p:sp>
      <p:sp>
        <p:nvSpPr>
          <p:cNvPr id="18" name="Rectangle: Rounded Corners 17">
            <a:extLst>
              <a:ext uri="{FF2B5EF4-FFF2-40B4-BE49-F238E27FC236}">
                <a16:creationId xmlns:a16="http://schemas.microsoft.com/office/drawing/2014/main" id="{518BD2EC-4F08-4225-0B73-1875C0D31C69}"/>
              </a:ext>
            </a:extLst>
          </p:cNvPr>
          <p:cNvSpPr/>
          <p:nvPr/>
        </p:nvSpPr>
        <p:spPr>
          <a:xfrm>
            <a:off x="171069" y="2798299"/>
            <a:ext cx="1826544" cy="432000"/>
          </a:xfrm>
          <a:prstGeom prst="roundRect">
            <a:avLst/>
          </a:prstGeom>
          <a:solidFill>
            <a:srgbClr val="47A6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latin typeface="Arial" panose="020B0604020202020204" pitchFamily="34" charset="0"/>
                <a:cs typeface="Arial" panose="020B0604020202020204" pitchFamily="34" charset="0"/>
              </a:rPr>
              <a:t>Can continue in Adherence Club</a:t>
            </a:r>
          </a:p>
        </p:txBody>
      </p:sp>
      <p:cxnSp>
        <p:nvCxnSpPr>
          <p:cNvPr id="19" name="Connector: Elbow 18">
            <a:extLst>
              <a:ext uri="{FF2B5EF4-FFF2-40B4-BE49-F238E27FC236}">
                <a16:creationId xmlns:a16="http://schemas.microsoft.com/office/drawing/2014/main" id="{94EB1EF7-DCE0-DFF1-FDA0-6E8DA4530725}"/>
              </a:ext>
            </a:extLst>
          </p:cNvPr>
          <p:cNvCxnSpPr>
            <a:cxnSpLocks/>
            <a:stCxn id="14" idx="2"/>
            <a:endCxn id="164" idx="0"/>
          </p:cNvCxnSpPr>
          <p:nvPr/>
        </p:nvCxnSpPr>
        <p:spPr>
          <a:xfrm rot="5400000">
            <a:off x="1470796" y="511242"/>
            <a:ext cx="229203" cy="2049410"/>
          </a:xfrm>
          <a:prstGeom prst="bentConnector3">
            <a:avLst>
              <a:gd name="adj1" fmla="val 50000"/>
            </a:avLst>
          </a:prstGeom>
          <a:ln w="28575">
            <a:solidFill>
              <a:srgbClr val="126838"/>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2D72AAA0-2835-4844-237B-CB4A7AE6212B}"/>
              </a:ext>
            </a:extLst>
          </p:cNvPr>
          <p:cNvCxnSpPr>
            <a:cxnSpLocks/>
            <a:stCxn id="14" idx="2"/>
            <a:endCxn id="141" idx="0"/>
          </p:cNvCxnSpPr>
          <p:nvPr/>
        </p:nvCxnSpPr>
        <p:spPr>
          <a:xfrm rot="16200000" flipH="1">
            <a:off x="3159819" y="871629"/>
            <a:ext cx="234966" cy="1334400"/>
          </a:xfrm>
          <a:prstGeom prst="bentConnector3">
            <a:avLst>
              <a:gd name="adj1" fmla="val 50000"/>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234F2F5-ECB3-7724-1462-BBC3C5056A3A}"/>
              </a:ext>
            </a:extLst>
          </p:cNvPr>
          <p:cNvCxnSpPr>
            <a:cxnSpLocks/>
          </p:cNvCxnSpPr>
          <p:nvPr/>
        </p:nvCxnSpPr>
        <p:spPr>
          <a:xfrm>
            <a:off x="601425" y="2245692"/>
            <a:ext cx="0" cy="592965"/>
          </a:xfrm>
          <a:prstGeom prst="straightConnector1">
            <a:avLst/>
          </a:prstGeom>
          <a:ln w="28575">
            <a:solidFill>
              <a:srgbClr val="126838"/>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C5A97EA-0293-B89B-6A88-3FB6CD17D1B9}"/>
              </a:ext>
            </a:extLst>
          </p:cNvPr>
          <p:cNvCxnSpPr>
            <a:cxnSpLocks/>
            <a:endCxn id="17" idx="0"/>
          </p:cNvCxnSpPr>
          <p:nvPr/>
        </p:nvCxnSpPr>
        <p:spPr>
          <a:xfrm>
            <a:off x="3944502" y="2245692"/>
            <a:ext cx="0" cy="127329"/>
          </a:xfrm>
          <a:prstGeom prst="straightConnector1">
            <a:avLst/>
          </a:prstGeom>
          <a:ln w="28575">
            <a:solidFill>
              <a:srgbClr val="126838"/>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id="{30DC0281-CCD3-082C-D43C-D77C22CFCCAF}"/>
              </a:ext>
            </a:extLst>
          </p:cNvPr>
          <p:cNvSpPr/>
          <p:nvPr/>
        </p:nvSpPr>
        <p:spPr>
          <a:xfrm>
            <a:off x="2108501" y="2805021"/>
            <a:ext cx="3671997" cy="423536"/>
          </a:xfrm>
          <a:prstGeom prst="roundRect">
            <a:avLst/>
          </a:prstGeom>
          <a:solidFill>
            <a:srgbClr val="E6D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dirty="0">
                <a:solidFill>
                  <a:schemeClr val="tx1">
                    <a:lumMod val="75000"/>
                    <a:lumOff val="25000"/>
                  </a:schemeClr>
                </a:solidFill>
                <a:latin typeface="Arial" panose="020B0604020202020204" pitchFamily="34" charset="0"/>
                <a:cs typeface="Arial" panose="020B0604020202020204" pitchFamily="34" charset="0"/>
              </a:rPr>
              <a:t>Perform re-engagement clinical assessment + decide if EAC could assist  =‘</a:t>
            </a:r>
          </a:p>
        </p:txBody>
      </p:sp>
      <p:sp>
        <p:nvSpPr>
          <p:cNvPr id="29" name="Rectangle: Rounded Corners 28">
            <a:extLst>
              <a:ext uri="{FF2B5EF4-FFF2-40B4-BE49-F238E27FC236}">
                <a16:creationId xmlns:a16="http://schemas.microsoft.com/office/drawing/2014/main" id="{C32365B8-4C3A-7DE8-D83E-87231F1B5526}"/>
              </a:ext>
            </a:extLst>
          </p:cNvPr>
          <p:cNvSpPr/>
          <p:nvPr/>
        </p:nvSpPr>
        <p:spPr>
          <a:xfrm>
            <a:off x="1680179" y="3611973"/>
            <a:ext cx="1496579" cy="396000"/>
          </a:xfrm>
          <a:prstGeom prst="roundRect">
            <a:avLst/>
          </a:prstGeom>
          <a:solidFill>
            <a:srgbClr val="D2A4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solidFill>
                  <a:schemeClr val="bg1"/>
                </a:solidFill>
                <a:latin typeface="Arial" panose="020B0604020202020204" pitchFamily="34" charset="0"/>
                <a:cs typeface="Arial" panose="020B0604020202020204" pitchFamily="34" charset="0"/>
              </a:rPr>
              <a:t>Presents clinically well</a:t>
            </a:r>
          </a:p>
        </p:txBody>
      </p:sp>
      <p:cxnSp>
        <p:nvCxnSpPr>
          <p:cNvPr id="31" name="Connector: Elbow 30">
            <a:extLst>
              <a:ext uri="{FF2B5EF4-FFF2-40B4-BE49-F238E27FC236}">
                <a16:creationId xmlns:a16="http://schemas.microsoft.com/office/drawing/2014/main" id="{EAAD1FA9-1252-564E-CD17-2BB0401ED1B0}"/>
              </a:ext>
            </a:extLst>
          </p:cNvPr>
          <p:cNvCxnSpPr>
            <a:cxnSpLocks/>
            <a:stCxn id="25" idx="2"/>
            <a:endCxn id="30" idx="0"/>
          </p:cNvCxnSpPr>
          <p:nvPr/>
        </p:nvCxnSpPr>
        <p:spPr>
          <a:xfrm rot="16200000" flipH="1">
            <a:off x="4241684" y="2931373"/>
            <a:ext cx="383416" cy="977784"/>
          </a:xfrm>
          <a:prstGeom prst="bentConnector3">
            <a:avLst>
              <a:gd name="adj1" fmla="val 50000"/>
            </a:avLst>
          </a:prstGeom>
          <a:ln w="28575">
            <a:solidFill>
              <a:srgbClr val="F5822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C2D69467-1D54-7F79-67D9-D667C772BF4B}"/>
              </a:ext>
            </a:extLst>
          </p:cNvPr>
          <p:cNvCxnSpPr>
            <a:cxnSpLocks/>
            <a:stCxn id="25" idx="2"/>
            <a:endCxn id="29" idx="0"/>
          </p:cNvCxnSpPr>
          <p:nvPr/>
        </p:nvCxnSpPr>
        <p:spPr>
          <a:xfrm rot="5400000">
            <a:off x="2994777" y="2662250"/>
            <a:ext cx="383416" cy="1516031"/>
          </a:xfrm>
          <a:prstGeom prst="bentConnector3">
            <a:avLst>
              <a:gd name="adj1" fmla="val 50000"/>
            </a:avLst>
          </a:prstGeom>
          <a:ln w="28575">
            <a:solidFill>
              <a:srgbClr val="F5822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E0DE040-88C5-18CB-4DC2-D3CBC7AF66A4}"/>
              </a:ext>
            </a:extLst>
          </p:cNvPr>
          <p:cNvCxnSpPr>
            <a:cxnSpLocks/>
            <a:stCxn id="17" idx="2"/>
          </p:cNvCxnSpPr>
          <p:nvPr/>
        </p:nvCxnSpPr>
        <p:spPr>
          <a:xfrm>
            <a:off x="3944502" y="2661021"/>
            <a:ext cx="0" cy="136985"/>
          </a:xfrm>
          <a:prstGeom prst="straightConnector1">
            <a:avLst/>
          </a:prstGeom>
          <a:ln w="28575">
            <a:solidFill>
              <a:srgbClr val="F58221"/>
            </a:solidFill>
            <a:tailEnd type="triangle"/>
          </a:ln>
        </p:spPr>
        <p:style>
          <a:lnRef idx="2">
            <a:schemeClr val="accent1"/>
          </a:lnRef>
          <a:fillRef idx="0">
            <a:schemeClr val="accent1"/>
          </a:fillRef>
          <a:effectRef idx="1">
            <a:schemeClr val="accent1"/>
          </a:effectRef>
          <a:fontRef idx="minor">
            <a:schemeClr val="tx1"/>
          </a:fontRef>
        </p:style>
      </p:cxnSp>
      <p:sp>
        <p:nvSpPr>
          <p:cNvPr id="46" name="Rectangle: Rounded Corners 45">
            <a:extLst>
              <a:ext uri="{FF2B5EF4-FFF2-40B4-BE49-F238E27FC236}">
                <a16:creationId xmlns:a16="http://schemas.microsoft.com/office/drawing/2014/main" id="{F767CA41-7445-88C2-CAFD-318659F94D48}"/>
              </a:ext>
            </a:extLst>
          </p:cNvPr>
          <p:cNvSpPr/>
          <p:nvPr/>
        </p:nvSpPr>
        <p:spPr>
          <a:xfrm>
            <a:off x="664253" y="4216448"/>
            <a:ext cx="1764000" cy="432000"/>
          </a:xfrm>
          <a:prstGeom prst="roundRect">
            <a:avLst/>
          </a:prstGeom>
          <a:solidFill>
            <a:srgbClr val="D2A457"/>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ZA" sz="1400">
                <a:solidFill>
                  <a:schemeClr val="bg1"/>
                </a:solidFill>
                <a:latin typeface="Arial" panose="020B0604020202020204" pitchFamily="34" charset="0"/>
                <a:cs typeface="Arial" panose="020B0604020202020204" pitchFamily="34" charset="0"/>
              </a:rPr>
              <a:t>Missed appointment 29-90d</a:t>
            </a:r>
          </a:p>
        </p:txBody>
      </p:sp>
      <p:sp>
        <p:nvSpPr>
          <p:cNvPr id="48" name="Rectangle: Rounded Corners 47">
            <a:extLst>
              <a:ext uri="{FF2B5EF4-FFF2-40B4-BE49-F238E27FC236}">
                <a16:creationId xmlns:a16="http://schemas.microsoft.com/office/drawing/2014/main" id="{045B19B6-EB0E-7195-1D21-300D02CCE794}"/>
              </a:ext>
            </a:extLst>
          </p:cNvPr>
          <p:cNvSpPr/>
          <p:nvPr/>
        </p:nvSpPr>
        <p:spPr>
          <a:xfrm>
            <a:off x="2505556" y="4216448"/>
            <a:ext cx="1779123" cy="432000"/>
          </a:xfrm>
          <a:prstGeom prst="roundRect">
            <a:avLst/>
          </a:prstGeom>
          <a:solidFill>
            <a:srgbClr val="F9A45E"/>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ZA" sz="1400">
                <a:solidFill>
                  <a:schemeClr val="bg1"/>
                </a:solidFill>
                <a:latin typeface="Arial" panose="020B0604020202020204" pitchFamily="34" charset="0"/>
                <a:cs typeface="Arial" panose="020B0604020202020204" pitchFamily="34" charset="0"/>
              </a:rPr>
              <a:t>Missed appointment &gt;-90d</a:t>
            </a:r>
          </a:p>
        </p:txBody>
      </p:sp>
      <p:sp>
        <p:nvSpPr>
          <p:cNvPr id="51" name="Rectangle: Rounded Corners 50">
            <a:extLst>
              <a:ext uri="{FF2B5EF4-FFF2-40B4-BE49-F238E27FC236}">
                <a16:creationId xmlns:a16="http://schemas.microsoft.com/office/drawing/2014/main" id="{A3AEE219-4E7F-DDC0-8548-2B0D501194A4}"/>
              </a:ext>
            </a:extLst>
          </p:cNvPr>
          <p:cNvSpPr/>
          <p:nvPr/>
        </p:nvSpPr>
        <p:spPr>
          <a:xfrm>
            <a:off x="209998" y="6366741"/>
            <a:ext cx="2880000" cy="432000"/>
          </a:xfrm>
          <a:prstGeom prst="roundRect">
            <a:avLst/>
          </a:prstGeom>
          <a:solidFill>
            <a:srgbClr val="008E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solidFill>
                  <a:schemeClr val="bg1"/>
                </a:solidFill>
                <a:latin typeface="Arial" panose="020B0604020202020204" pitchFamily="34" charset="0"/>
                <a:cs typeface="Arial" panose="020B0604020202020204" pitchFamily="34" charset="0"/>
              </a:rPr>
              <a:t>Assessment </a:t>
            </a:r>
            <a:br>
              <a:rPr lang="en-ZA" sz="1400">
                <a:solidFill>
                  <a:schemeClr val="bg1"/>
                </a:solidFill>
                <a:latin typeface="Arial" panose="020B0604020202020204" pitchFamily="34" charset="0"/>
                <a:cs typeface="Arial" panose="020B0604020202020204" pitchFamily="34" charset="0"/>
              </a:rPr>
            </a:br>
            <a:r>
              <a:rPr lang="en-ZA" sz="1400">
                <a:solidFill>
                  <a:schemeClr val="bg1"/>
                </a:solidFill>
                <a:latin typeface="Arial" panose="020B0604020202020204" pitchFamily="34" charset="0"/>
                <a:cs typeface="Arial" panose="020B0604020202020204" pitchFamily="34" charset="0"/>
              </a:rPr>
              <a:t>as per routine schedule</a:t>
            </a:r>
          </a:p>
        </p:txBody>
      </p:sp>
      <p:sp>
        <p:nvSpPr>
          <p:cNvPr id="52" name="Rectangle: Rounded Corners 51">
            <a:extLst>
              <a:ext uri="{FF2B5EF4-FFF2-40B4-BE49-F238E27FC236}">
                <a16:creationId xmlns:a16="http://schemas.microsoft.com/office/drawing/2014/main" id="{68E69D5D-3667-E63C-2E59-B4CA10E35DBD}"/>
              </a:ext>
            </a:extLst>
          </p:cNvPr>
          <p:cNvSpPr/>
          <p:nvPr/>
        </p:nvSpPr>
        <p:spPr>
          <a:xfrm>
            <a:off x="3295841" y="6366741"/>
            <a:ext cx="2988000" cy="432000"/>
          </a:xfrm>
          <a:prstGeom prst="roundRect">
            <a:avLst/>
          </a:prstGeom>
          <a:solidFill>
            <a:srgbClr val="F57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dirty="0">
                <a:solidFill>
                  <a:schemeClr val="bg1"/>
                </a:solidFill>
                <a:latin typeface="Arial" panose="020B0604020202020204" pitchFamily="34" charset="0"/>
                <a:cs typeface="Arial" panose="020B0604020202020204" pitchFamily="34" charset="0"/>
              </a:rPr>
              <a:t>Assessment  </a:t>
            </a:r>
            <a:br>
              <a:rPr lang="en-ZA" sz="1400" dirty="0">
                <a:solidFill>
                  <a:schemeClr val="bg1"/>
                </a:solidFill>
                <a:latin typeface="Arial" panose="020B0604020202020204" pitchFamily="34" charset="0"/>
                <a:cs typeface="Arial" panose="020B0604020202020204" pitchFamily="34" charset="0"/>
              </a:rPr>
            </a:br>
            <a:r>
              <a:rPr lang="en-ZA" sz="1400" dirty="0">
                <a:solidFill>
                  <a:schemeClr val="bg1"/>
                </a:solidFill>
                <a:latin typeface="Arial" panose="020B0604020202020204" pitchFamily="34" charset="0"/>
                <a:cs typeface="Arial" panose="020B0604020202020204" pitchFamily="34" charset="0"/>
              </a:rPr>
              <a:t>3 months after re-engagement</a:t>
            </a:r>
          </a:p>
        </p:txBody>
      </p:sp>
      <p:cxnSp>
        <p:nvCxnSpPr>
          <p:cNvPr id="55" name="Straight Arrow Connector 54">
            <a:extLst>
              <a:ext uri="{FF2B5EF4-FFF2-40B4-BE49-F238E27FC236}">
                <a16:creationId xmlns:a16="http://schemas.microsoft.com/office/drawing/2014/main" id="{183B2741-6A75-FFEB-C457-A8086ADD165E}"/>
              </a:ext>
            </a:extLst>
          </p:cNvPr>
          <p:cNvCxnSpPr>
            <a:cxnSpLocks/>
            <a:stCxn id="163" idx="2"/>
            <a:endCxn id="172" idx="0"/>
          </p:cNvCxnSpPr>
          <p:nvPr/>
        </p:nvCxnSpPr>
        <p:spPr>
          <a:xfrm>
            <a:off x="560692" y="3230006"/>
            <a:ext cx="0" cy="3120463"/>
          </a:xfrm>
          <a:prstGeom prst="straightConnector1">
            <a:avLst/>
          </a:prstGeom>
          <a:ln w="28575">
            <a:solidFill>
              <a:srgbClr val="126838"/>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0" name="Connector: Elbow 59">
            <a:extLst>
              <a:ext uri="{FF2B5EF4-FFF2-40B4-BE49-F238E27FC236}">
                <a16:creationId xmlns:a16="http://schemas.microsoft.com/office/drawing/2014/main" id="{5D3354FD-F905-15EB-E13C-C4507D850C03}"/>
              </a:ext>
            </a:extLst>
          </p:cNvPr>
          <p:cNvCxnSpPr>
            <a:cxnSpLocks/>
            <a:stCxn id="29" idx="2"/>
            <a:endCxn id="48" idx="0"/>
          </p:cNvCxnSpPr>
          <p:nvPr/>
        </p:nvCxnSpPr>
        <p:spPr>
          <a:xfrm rot="16200000" flipH="1">
            <a:off x="2807556" y="3628885"/>
            <a:ext cx="208475" cy="966649"/>
          </a:xfrm>
          <a:prstGeom prst="bentConnector3">
            <a:avLst>
              <a:gd name="adj1" fmla="val 50000"/>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cxnSp>
        <p:nvCxnSpPr>
          <p:cNvPr id="61" name="Connector: Elbow 60">
            <a:extLst>
              <a:ext uri="{FF2B5EF4-FFF2-40B4-BE49-F238E27FC236}">
                <a16:creationId xmlns:a16="http://schemas.microsoft.com/office/drawing/2014/main" id="{7CA8DF2B-9E27-8440-C75C-958C83C535F6}"/>
              </a:ext>
            </a:extLst>
          </p:cNvPr>
          <p:cNvCxnSpPr>
            <a:cxnSpLocks/>
            <a:stCxn id="29" idx="2"/>
            <a:endCxn id="46" idx="0"/>
          </p:cNvCxnSpPr>
          <p:nvPr/>
        </p:nvCxnSpPr>
        <p:spPr>
          <a:xfrm rot="5400000">
            <a:off x="1883124" y="3671102"/>
            <a:ext cx="208475" cy="882216"/>
          </a:xfrm>
          <a:prstGeom prst="bentConnector3">
            <a:avLst>
              <a:gd name="adj1" fmla="val 50000"/>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56BA766E-2692-C894-988D-97A8B446E836}"/>
              </a:ext>
            </a:extLst>
          </p:cNvPr>
          <p:cNvCxnSpPr>
            <a:cxnSpLocks/>
            <a:stCxn id="46" idx="2"/>
            <a:endCxn id="188" idx="0"/>
          </p:cNvCxnSpPr>
          <p:nvPr/>
        </p:nvCxnSpPr>
        <p:spPr>
          <a:xfrm>
            <a:off x="1546253" y="4648448"/>
            <a:ext cx="0" cy="1735905"/>
          </a:xfrm>
          <a:prstGeom prst="straightConnector1">
            <a:avLst/>
          </a:prstGeom>
          <a:ln w="28575">
            <a:solidFill>
              <a:srgbClr val="C89132"/>
            </a:solidFill>
            <a:tailEnd type="triangle"/>
          </a:ln>
        </p:spPr>
        <p:style>
          <a:lnRef idx="2">
            <a:schemeClr val="accent1"/>
          </a:lnRef>
          <a:fillRef idx="0">
            <a:schemeClr val="accent1"/>
          </a:fillRef>
          <a:effectRef idx="1">
            <a:schemeClr val="accent1"/>
          </a:effectRef>
          <a:fontRef idx="minor">
            <a:schemeClr val="tx1"/>
          </a:fontRef>
        </p:style>
      </p:cxnSp>
      <p:sp>
        <p:nvSpPr>
          <p:cNvPr id="49" name="Rectangle: Rounded Corners 48">
            <a:extLst>
              <a:ext uri="{FF2B5EF4-FFF2-40B4-BE49-F238E27FC236}">
                <a16:creationId xmlns:a16="http://schemas.microsoft.com/office/drawing/2014/main" id="{7CBA1A05-B277-EA7B-C3EA-43EB2091276F}"/>
              </a:ext>
            </a:extLst>
          </p:cNvPr>
          <p:cNvSpPr/>
          <p:nvPr/>
        </p:nvSpPr>
        <p:spPr>
          <a:xfrm>
            <a:off x="658657" y="4762858"/>
            <a:ext cx="2277040" cy="648000"/>
          </a:xfrm>
          <a:prstGeom prst="roundRect">
            <a:avLst/>
          </a:prstGeom>
          <a:solidFill>
            <a:srgbClr val="D2A4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solidFill>
                  <a:schemeClr val="bg1"/>
                </a:solidFill>
                <a:latin typeface="Arial" panose="020B0604020202020204" pitchFamily="34" charset="0"/>
                <a:cs typeface="Arial" panose="020B0604020202020204" pitchFamily="34" charset="0"/>
              </a:rPr>
              <a:t>Continue treatment Assess, offer, enrol in RPCs if eligible</a:t>
            </a:r>
          </a:p>
        </p:txBody>
      </p:sp>
      <p:cxnSp>
        <p:nvCxnSpPr>
          <p:cNvPr id="88" name="Straight Arrow Connector 87">
            <a:extLst>
              <a:ext uri="{FF2B5EF4-FFF2-40B4-BE49-F238E27FC236}">
                <a16:creationId xmlns:a16="http://schemas.microsoft.com/office/drawing/2014/main" id="{382DF40E-3D35-8BC6-49D2-1FC29B7B9597}"/>
              </a:ext>
            </a:extLst>
          </p:cNvPr>
          <p:cNvCxnSpPr>
            <a:cxnSpLocks/>
            <a:stCxn id="48" idx="2"/>
          </p:cNvCxnSpPr>
          <p:nvPr/>
        </p:nvCxnSpPr>
        <p:spPr>
          <a:xfrm>
            <a:off x="3395118" y="4648447"/>
            <a:ext cx="0" cy="1728000"/>
          </a:xfrm>
          <a:prstGeom prst="straightConnector1">
            <a:avLst/>
          </a:prstGeom>
          <a:ln w="28575">
            <a:solidFill>
              <a:srgbClr val="F58221"/>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890CE3B8-C06F-3604-2593-5D11A5017281}"/>
              </a:ext>
            </a:extLst>
          </p:cNvPr>
          <p:cNvCxnSpPr>
            <a:cxnSpLocks/>
            <a:stCxn id="30" idx="2"/>
            <a:endCxn id="192" idx="0"/>
          </p:cNvCxnSpPr>
          <p:nvPr/>
        </p:nvCxnSpPr>
        <p:spPr>
          <a:xfrm flipH="1">
            <a:off x="4882278" y="4043973"/>
            <a:ext cx="40006" cy="2358337"/>
          </a:xfrm>
          <a:prstGeom prst="straightConnector1">
            <a:avLst/>
          </a:prstGeom>
          <a:ln w="28575">
            <a:solidFill>
              <a:srgbClr val="F58221"/>
            </a:solidFill>
            <a:tailEnd type="triangle"/>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6DDF0600-0CD8-415A-80EA-BD6A6D4550F2}"/>
              </a:ext>
            </a:extLst>
          </p:cNvPr>
          <p:cNvSpPr/>
          <p:nvPr/>
        </p:nvSpPr>
        <p:spPr>
          <a:xfrm>
            <a:off x="3599030" y="5324670"/>
            <a:ext cx="2684812" cy="432000"/>
          </a:xfrm>
          <a:prstGeom prst="roundRect">
            <a:avLst/>
          </a:prstGeom>
          <a:solidFill>
            <a:srgbClr val="F57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dirty="0">
                <a:solidFill>
                  <a:schemeClr val="bg1"/>
                </a:solidFill>
                <a:latin typeface="Arial" panose="020B0604020202020204" pitchFamily="34" charset="0"/>
                <a:cs typeface="Arial" panose="020B0604020202020204" pitchFamily="34" charset="0"/>
              </a:rPr>
              <a:t>Drug refill  1-3 months to cover until next appointment</a:t>
            </a:r>
          </a:p>
        </p:txBody>
      </p:sp>
      <p:grpSp>
        <p:nvGrpSpPr>
          <p:cNvPr id="101" name="Group 100">
            <a:extLst>
              <a:ext uri="{FF2B5EF4-FFF2-40B4-BE49-F238E27FC236}">
                <a16:creationId xmlns:a16="http://schemas.microsoft.com/office/drawing/2014/main" id="{35DAF69A-89F0-0B05-2349-0707927533CB}"/>
              </a:ext>
            </a:extLst>
          </p:cNvPr>
          <p:cNvGrpSpPr>
            <a:grpSpLocks noChangeAspect="1"/>
          </p:cNvGrpSpPr>
          <p:nvPr/>
        </p:nvGrpSpPr>
        <p:grpSpPr>
          <a:xfrm>
            <a:off x="5427653" y="2352255"/>
            <a:ext cx="916595" cy="916786"/>
            <a:chOff x="5239547" y="1917520"/>
            <a:chExt cx="1455761" cy="1456063"/>
          </a:xfrm>
        </p:grpSpPr>
        <p:pic>
          <p:nvPicPr>
            <p:cNvPr id="9" name="Picture 8">
              <a:extLst>
                <a:ext uri="{FF2B5EF4-FFF2-40B4-BE49-F238E27FC236}">
                  <a16:creationId xmlns:a16="http://schemas.microsoft.com/office/drawing/2014/main" id="{E19411FF-438E-FD27-9094-6704ADC92E16}"/>
                </a:ext>
              </a:extLst>
            </p:cNvPr>
            <p:cNvPicPr>
              <a:picLocks noChangeAspect="1"/>
            </p:cNvPicPr>
            <p:nvPr/>
          </p:nvPicPr>
          <p:blipFill>
            <a:blip r:embed="rId2">
              <a:clrChange>
                <a:clrFrom>
                  <a:srgbClr val="DEC067"/>
                </a:clrFrom>
                <a:clrTo>
                  <a:srgbClr val="DEC067">
                    <a:alpha val="0"/>
                  </a:srgbClr>
                </a:clrTo>
              </a:clrChange>
            </a:blip>
            <a:srcRect l="4248" t="349"/>
            <a:stretch>
              <a:fillRect/>
            </a:stretch>
          </p:blipFill>
          <p:spPr>
            <a:xfrm>
              <a:off x="5239547" y="1917520"/>
              <a:ext cx="1455761" cy="1456063"/>
            </a:xfrm>
            <a:prstGeom prst="ellipse">
              <a:avLst/>
            </a:prstGeom>
          </p:spPr>
        </p:pic>
        <p:sp>
          <p:nvSpPr>
            <p:cNvPr id="100" name="Oval 99">
              <a:extLst>
                <a:ext uri="{FF2B5EF4-FFF2-40B4-BE49-F238E27FC236}">
                  <a16:creationId xmlns:a16="http://schemas.microsoft.com/office/drawing/2014/main" id="{656E54CD-B273-5CF8-E83E-42A292DB1118}"/>
                </a:ext>
              </a:extLst>
            </p:cNvPr>
            <p:cNvSpPr/>
            <p:nvPr/>
          </p:nvSpPr>
          <p:spPr>
            <a:xfrm>
              <a:off x="5263611" y="1924782"/>
              <a:ext cx="1404000" cy="1404000"/>
            </a:xfrm>
            <a:prstGeom prst="ellipse">
              <a:avLst/>
            </a:prstGeom>
            <a:noFill/>
            <a:ln w="57150">
              <a:solidFill>
                <a:srgbClr val="F582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04" name="TextBox 103">
            <a:extLst>
              <a:ext uri="{FF2B5EF4-FFF2-40B4-BE49-F238E27FC236}">
                <a16:creationId xmlns:a16="http://schemas.microsoft.com/office/drawing/2014/main" id="{3834B436-C1D6-8DF2-C17C-BDAC9ECD52E7}"/>
              </a:ext>
            </a:extLst>
          </p:cNvPr>
          <p:cNvSpPr txBox="1"/>
          <p:nvPr/>
        </p:nvSpPr>
        <p:spPr>
          <a:xfrm>
            <a:off x="6613379" y="4192139"/>
            <a:ext cx="5407552" cy="2138163"/>
          </a:xfrm>
          <a:prstGeom prst="rect">
            <a:avLst/>
          </a:prstGeom>
          <a:solidFill>
            <a:schemeClr val="bg1"/>
          </a:solidFill>
          <a:ln>
            <a:solidFill>
              <a:srgbClr val="F58221"/>
            </a:solidFill>
          </a:ln>
        </p:spPr>
        <p:txBody>
          <a:bodyPr wrap="square" lIns="72000">
            <a:noAutofit/>
          </a:bodyPr>
          <a:lstStyle/>
          <a:p>
            <a:pPr marL="252000" indent="-252000">
              <a:lnSpc>
                <a:spcPct val="90000"/>
              </a:lnSpc>
              <a:buFont typeface="+mj-lt"/>
              <a:buAutoNum type="alphaUcPeriod" startAt="3"/>
            </a:pPr>
            <a:r>
              <a:rPr lang="en-GB" sz="1400" dirty="0">
                <a:solidFill>
                  <a:schemeClr val="tx1">
                    <a:lumMod val="75000"/>
                    <a:lumOff val="25000"/>
                  </a:schemeClr>
                </a:solidFill>
                <a:latin typeface="Arial" panose="020B0604020202020204" pitchFamily="34" charset="0"/>
                <a:cs typeface="Arial" panose="020B0604020202020204" pitchFamily="34" charset="0"/>
              </a:rPr>
              <a:t>If the patient returns </a:t>
            </a:r>
            <a:r>
              <a:rPr lang="en-GB" sz="1400" b="1" dirty="0">
                <a:solidFill>
                  <a:srgbClr val="D67243"/>
                </a:solidFill>
                <a:latin typeface="Arial" panose="020B0604020202020204" pitchFamily="34" charset="0"/>
                <a:cs typeface="Arial" panose="020B0604020202020204" pitchFamily="34" charset="0"/>
              </a:rPr>
              <a:t>unwell</a:t>
            </a:r>
            <a:r>
              <a:rPr lang="en-GB" sz="1400" dirty="0">
                <a:solidFill>
                  <a:schemeClr val="tx1">
                    <a:lumMod val="75000"/>
                    <a:lumOff val="25000"/>
                  </a:schemeClr>
                </a:solidFill>
                <a:latin typeface="Arial" panose="020B0604020202020204" pitchFamily="34" charset="0"/>
                <a:cs typeface="Arial" panose="020B0604020202020204" pitchFamily="34" charset="0"/>
              </a:rPr>
              <a:t> (including mental health), </a:t>
            </a:r>
            <a:r>
              <a:rPr lang="en-GB" sz="1400" b="1" dirty="0">
                <a:solidFill>
                  <a:srgbClr val="D67243"/>
                </a:solidFill>
                <a:latin typeface="Arial" panose="020B0604020202020204" pitchFamily="34" charset="0"/>
                <a:cs typeface="Arial" panose="020B0604020202020204" pitchFamily="34" charset="0"/>
              </a:rPr>
              <a:t>on TB treatment or &gt;28 days late</a:t>
            </a:r>
            <a:r>
              <a:rPr lang="en-GB" sz="1400" dirty="0">
                <a:solidFill>
                  <a:schemeClr val="tx1">
                    <a:lumMod val="75000"/>
                    <a:lumOff val="25000"/>
                  </a:schemeClr>
                </a:solidFill>
                <a:latin typeface="Arial" panose="020B0604020202020204" pitchFamily="34" charset="0"/>
                <a:cs typeface="Arial" panose="020B0604020202020204" pitchFamily="34" charset="0"/>
              </a:rPr>
              <a:t>, a clinician will see the patient to:</a:t>
            </a:r>
          </a:p>
          <a:p>
            <a:pPr marL="468000" lvl="1" indent="-180000">
              <a:lnSpc>
                <a:spcPct val="90000"/>
              </a:lnSpc>
              <a:spcBef>
                <a:spcPts val="300"/>
              </a:spcBef>
              <a:buFont typeface="+mj-lt"/>
              <a:buAutoNum type="alphaLcPeriod"/>
            </a:pPr>
            <a:r>
              <a:rPr lang="en-GB" sz="1400" dirty="0">
                <a:solidFill>
                  <a:schemeClr val="tx1">
                    <a:lumMod val="75000"/>
                    <a:lumOff val="25000"/>
                  </a:schemeClr>
                </a:solidFill>
                <a:latin typeface="Arial" panose="020B0604020202020204" pitchFamily="34" charset="0"/>
                <a:cs typeface="Arial" panose="020B0604020202020204" pitchFamily="34" charset="0"/>
              </a:rPr>
              <a:t>do a re-engagement assessment, including TB-NAAT</a:t>
            </a:r>
          </a:p>
          <a:p>
            <a:pPr marL="468000" lvl="1" indent="-180000">
              <a:lnSpc>
                <a:spcPct val="90000"/>
              </a:lnSpc>
              <a:spcBef>
                <a:spcPts val="300"/>
              </a:spcBef>
              <a:buFont typeface="+mj-lt"/>
              <a:buAutoNum type="alphaLcPeriod"/>
            </a:pPr>
            <a:r>
              <a:rPr lang="en-GB" sz="1400" dirty="0">
                <a:solidFill>
                  <a:schemeClr val="tx1">
                    <a:lumMod val="75000"/>
                    <a:lumOff val="25000"/>
                  </a:schemeClr>
                </a:solidFill>
                <a:latin typeface="Arial" panose="020B0604020202020204" pitchFamily="34" charset="0"/>
                <a:cs typeface="Arial" panose="020B0604020202020204" pitchFamily="34" charset="0"/>
              </a:rPr>
              <a:t>follow the appropriate clinical guideline (including A-E elevated VL assessment).</a:t>
            </a:r>
          </a:p>
          <a:p>
            <a:pPr marL="468000" lvl="1" indent="-180000">
              <a:lnSpc>
                <a:spcPct val="90000"/>
              </a:lnSpc>
              <a:spcBef>
                <a:spcPts val="300"/>
              </a:spcBef>
              <a:buFont typeface="+mj-lt"/>
              <a:buAutoNum type="alphaLcPeriod"/>
            </a:pPr>
            <a:r>
              <a:rPr lang="en-GB" sz="1400" dirty="0">
                <a:solidFill>
                  <a:schemeClr val="tx1">
                    <a:lumMod val="75000"/>
                    <a:lumOff val="25000"/>
                  </a:schemeClr>
                </a:solidFill>
                <a:latin typeface="Arial" panose="020B0604020202020204" pitchFamily="34" charset="0"/>
                <a:cs typeface="Arial" panose="020B0604020202020204" pitchFamily="34" charset="0"/>
              </a:rPr>
              <a:t>restart treatment and take a CD4 count for HIV patients.</a:t>
            </a:r>
          </a:p>
          <a:p>
            <a:pPr marL="468000" lvl="1" indent="-180000">
              <a:lnSpc>
                <a:spcPct val="90000"/>
              </a:lnSpc>
              <a:spcBef>
                <a:spcPts val="300"/>
              </a:spcBef>
              <a:buFont typeface="+mj-lt"/>
              <a:buAutoNum type="alphaLcPeriod"/>
            </a:pPr>
            <a:r>
              <a:rPr lang="en-GB" sz="1400" dirty="0">
                <a:solidFill>
                  <a:schemeClr val="tx1">
                    <a:lumMod val="75000"/>
                    <a:lumOff val="25000"/>
                  </a:schemeClr>
                </a:solidFill>
                <a:latin typeface="Arial" panose="020B0604020202020204" pitchFamily="34" charset="0"/>
                <a:cs typeface="Arial" panose="020B0604020202020204" pitchFamily="34" charset="0"/>
              </a:rPr>
              <a:t>decide follow-up clinical review frequency as clinically indicated; and align drug refill length </a:t>
            </a:r>
            <a:r>
              <a:rPr lang="en-GB" sz="1100" i="1" dirty="0">
                <a:solidFill>
                  <a:schemeClr val="tx1">
                    <a:lumMod val="75000"/>
                    <a:lumOff val="25000"/>
                  </a:schemeClr>
                </a:solidFill>
                <a:latin typeface="Arial" panose="020B0604020202020204" pitchFamily="34" charset="0"/>
                <a:cs typeface="Arial" panose="020B0604020202020204" pitchFamily="34" charset="0"/>
              </a:rPr>
              <a:t>(do not require a patient to return for clinical review unless clinically necessary).</a:t>
            </a:r>
            <a:endParaRPr lang="en-GB" sz="1400" i="1" dirty="0">
              <a:solidFill>
                <a:schemeClr val="tx1">
                  <a:lumMod val="75000"/>
                  <a:lumOff val="25000"/>
                </a:schemeClr>
              </a:solidFill>
              <a:latin typeface="Arial" panose="020B0604020202020204" pitchFamily="34" charset="0"/>
              <a:cs typeface="Arial" panose="020B0604020202020204" pitchFamily="34" charset="0"/>
            </a:endParaRPr>
          </a:p>
          <a:p>
            <a:pPr marL="252000" lvl="1">
              <a:lnSpc>
                <a:spcPct val="90000"/>
              </a:lnSpc>
              <a:spcBef>
                <a:spcPts val="300"/>
              </a:spcBef>
            </a:pPr>
            <a:r>
              <a:rPr lang="en-GB" sz="1400" dirty="0">
                <a:solidFill>
                  <a:schemeClr val="tx1">
                    <a:lumMod val="75000"/>
                    <a:lumOff val="25000"/>
                  </a:schemeClr>
                </a:solidFill>
                <a:latin typeface="Arial" panose="020B0604020202020204" pitchFamily="34" charset="0"/>
                <a:cs typeface="Arial" panose="020B0604020202020204" pitchFamily="34" charset="0"/>
              </a:rPr>
              <a:t>Transition to RPCs if stable at 3-month reassessment. .</a:t>
            </a:r>
          </a:p>
        </p:txBody>
      </p:sp>
      <p:sp>
        <p:nvSpPr>
          <p:cNvPr id="54" name="Rectangle: Rounded Corners 53">
            <a:extLst>
              <a:ext uri="{FF2B5EF4-FFF2-40B4-BE49-F238E27FC236}">
                <a16:creationId xmlns:a16="http://schemas.microsoft.com/office/drawing/2014/main" id="{0CF87480-0CCE-196B-4CBF-0B551CD52BBA}"/>
              </a:ext>
            </a:extLst>
          </p:cNvPr>
          <p:cNvSpPr/>
          <p:nvPr/>
        </p:nvSpPr>
        <p:spPr>
          <a:xfrm>
            <a:off x="3295841" y="4762858"/>
            <a:ext cx="2988000" cy="432000"/>
          </a:xfrm>
          <a:prstGeom prst="roundRect">
            <a:avLst/>
          </a:prstGeom>
          <a:solidFill>
            <a:srgbClr val="F79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400">
                <a:solidFill>
                  <a:schemeClr val="bg1"/>
                </a:solidFill>
                <a:latin typeface="Arial" panose="020B0604020202020204" pitchFamily="34" charset="0"/>
                <a:cs typeface="Arial" panose="020B0604020202020204" pitchFamily="34" charset="0"/>
              </a:rPr>
              <a:t>Same day restart chronic treatment</a:t>
            </a:r>
            <a:endParaRPr lang="en-ZA" sz="1400">
              <a:solidFill>
                <a:schemeClr val="bg1"/>
              </a:solidFill>
              <a:latin typeface="Arial" panose="020B0604020202020204" pitchFamily="34" charset="0"/>
              <a:cs typeface="Arial" panose="020B0604020202020204" pitchFamily="34" charset="0"/>
            </a:endParaRPr>
          </a:p>
        </p:txBody>
      </p:sp>
      <p:sp>
        <p:nvSpPr>
          <p:cNvPr id="107" name="Rectangle: Rounded Corners 106">
            <a:extLst>
              <a:ext uri="{FF2B5EF4-FFF2-40B4-BE49-F238E27FC236}">
                <a16:creationId xmlns:a16="http://schemas.microsoft.com/office/drawing/2014/main" id="{AFAA9DAA-3A58-5D61-48A3-865F6BDBF6AA}"/>
              </a:ext>
            </a:extLst>
          </p:cNvPr>
          <p:cNvSpPr/>
          <p:nvPr/>
        </p:nvSpPr>
        <p:spPr>
          <a:xfrm>
            <a:off x="4414465" y="4214905"/>
            <a:ext cx="1869376" cy="432000"/>
          </a:xfrm>
          <a:prstGeom prst="roundRect">
            <a:avLst/>
          </a:prstGeom>
          <a:solidFill>
            <a:srgbClr val="F57F2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ct val="90000"/>
              </a:lnSpc>
            </a:pPr>
            <a:r>
              <a:rPr lang="en-ZA" sz="1400">
                <a:solidFill>
                  <a:schemeClr val="bg1"/>
                </a:solidFill>
                <a:latin typeface="Arial" panose="020B0604020202020204" pitchFamily="34" charset="0"/>
                <a:cs typeface="Arial" panose="020B0604020202020204" pitchFamily="34" charset="0"/>
              </a:rPr>
              <a:t>Follow HIV/NCD/TB guidelines</a:t>
            </a:r>
          </a:p>
        </p:txBody>
      </p:sp>
      <p:sp>
        <p:nvSpPr>
          <p:cNvPr id="112" name="TextBox 111">
            <a:extLst>
              <a:ext uri="{FF2B5EF4-FFF2-40B4-BE49-F238E27FC236}">
                <a16:creationId xmlns:a16="http://schemas.microsoft.com/office/drawing/2014/main" id="{29458209-A048-6836-A9A2-D9AF2EDF583E}"/>
              </a:ext>
            </a:extLst>
          </p:cNvPr>
          <p:cNvSpPr txBox="1"/>
          <p:nvPr/>
        </p:nvSpPr>
        <p:spPr>
          <a:xfrm>
            <a:off x="6613379" y="1995216"/>
            <a:ext cx="5430280" cy="648000"/>
          </a:xfrm>
          <a:prstGeom prst="rect">
            <a:avLst/>
          </a:prstGeom>
          <a:solidFill>
            <a:schemeClr val="bg1"/>
          </a:solidFill>
          <a:ln>
            <a:solidFill>
              <a:srgbClr val="D2A457"/>
            </a:solidFill>
          </a:ln>
        </p:spPr>
        <p:txBody>
          <a:bodyPr wrap="square" lIns="72000">
            <a:noAutofit/>
          </a:bodyPr>
          <a:lstStyle/>
          <a:p>
            <a:pPr marL="252000" indent="-252000">
              <a:lnSpc>
                <a:spcPct val="90000"/>
              </a:lnSpc>
              <a:buFont typeface="+mj-lt"/>
              <a:buAutoNum type="alphaUcPeriod"/>
            </a:pPr>
            <a:r>
              <a:rPr lang="en-GB" sz="1400">
                <a:solidFill>
                  <a:schemeClr val="tx1">
                    <a:lumMod val="75000"/>
                    <a:lumOff val="25000"/>
                  </a:schemeClr>
                </a:solidFill>
                <a:latin typeface="Arial" panose="020B0604020202020204" pitchFamily="34" charset="0"/>
                <a:cs typeface="Arial" panose="020B0604020202020204" pitchFamily="34" charset="0"/>
              </a:rPr>
              <a:t>If the patient returns to the facility </a:t>
            </a:r>
            <a:r>
              <a:rPr lang="en-GB" sz="1400" b="1">
                <a:solidFill>
                  <a:srgbClr val="A08024"/>
                </a:solidFill>
                <a:latin typeface="Arial" panose="020B0604020202020204" pitchFamily="34" charset="0"/>
                <a:cs typeface="Arial" panose="020B0604020202020204" pitchFamily="34" charset="0"/>
              </a:rPr>
              <a:t>29-90 days </a:t>
            </a:r>
            <a:r>
              <a:rPr lang="en-GB" sz="1400">
                <a:solidFill>
                  <a:schemeClr val="tx1">
                    <a:lumMod val="75000"/>
                    <a:lumOff val="25000"/>
                  </a:schemeClr>
                </a:solidFill>
                <a:latin typeface="Arial" panose="020B0604020202020204" pitchFamily="34" charset="0"/>
                <a:cs typeface="Arial" panose="020B0604020202020204" pitchFamily="34" charset="0"/>
              </a:rPr>
              <a:t>late and is </a:t>
            </a:r>
            <a:r>
              <a:rPr lang="en-GB" sz="1400" b="1">
                <a:solidFill>
                  <a:srgbClr val="A08024"/>
                </a:solidFill>
                <a:latin typeface="Arial" panose="020B0604020202020204" pitchFamily="34" charset="0"/>
                <a:cs typeface="Arial" panose="020B0604020202020204" pitchFamily="34" charset="0"/>
              </a:rPr>
              <a:t>clinically well</a:t>
            </a:r>
            <a:r>
              <a:rPr lang="en-GB" sz="1400">
                <a:solidFill>
                  <a:schemeClr val="tx1">
                    <a:lumMod val="75000"/>
                    <a:lumOff val="25000"/>
                  </a:schemeClr>
                </a:solidFill>
                <a:latin typeface="Arial" panose="020B0604020202020204" pitchFamily="34" charset="0"/>
                <a:cs typeface="Arial" panose="020B0604020202020204" pitchFamily="34" charset="0"/>
              </a:rPr>
              <a:t>: restart treatment, assess for RPCs and offer if eligible, OR offer 3-month drug refill &amp; resume routine follow-up.</a:t>
            </a:r>
          </a:p>
        </p:txBody>
      </p:sp>
      <p:sp>
        <p:nvSpPr>
          <p:cNvPr id="114" name="TextBox 113">
            <a:extLst>
              <a:ext uri="{FF2B5EF4-FFF2-40B4-BE49-F238E27FC236}">
                <a16:creationId xmlns:a16="http://schemas.microsoft.com/office/drawing/2014/main" id="{26647D3B-2744-F769-0E12-D3745614BB20}"/>
              </a:ext>
            </a:extLst>
          </p:cNvPr>
          <p:cNvSpPr txBox="1"/>
          <p:nvPr/>
        </p:nvSpPr>
        <p:spPr>
          <a:xfrm>
            <a:off x="6613379" y="2858201"/>
            <a:ext cx="5407552" cy="1140910"/>
          </a:xfrm>
          <a:prstGeom prst="rect">
            <a:avLst/>
          </a:prstGeom>
          <a:noFill/>
          <a:ln>
            <a:solidFill>
              <a:srgbClr val="F9A45E"/>
            </a:solidFill>
          </a:ln>
        </p:spPr>
        <p:txBody>
          <a:bodyPr wrap="square" lIns="72000">
            <a:noAutofit/>
          </a:bodyPr>
          <a:lstStyle/>
          <a:p>
            <a:pPr marL="252000">
              <a:lnSpc>
                <a:spcPct val="90000"/>
              </a:lnSpc>
            </a:pPr>
            <a:r>
              <a:rPr lang="en-GB" sz="1400">
                <a:latin typeface="Arial" panose="020B0604020202020204" pitchFamily="34" charset="0"/>
                <a:cs typeface="Arial" panose="020B0604020202020204" pitchFamily="34" charset="0"/>
              </a:rPr>
              <a:t>If the patient returns to the facility </a:t>
            </a:r>
            <a:r>
              <a:rPr lang="en-GB" sz="1400" b="1">
                <a:solidFill>
                  <a:srgbClr val="F69240"/>
                </a:solidFill>
                <a:latin typeface="Arial" panose="020B0604020202020204" pitchFamily="34" charset="0"/>
                <a:cs typeface="Arial" panose="020B0604020202020204" pitchFamily="34" charset="0"/>
              </a:rPr>
              <a:t>&gt; 90 days </a:t>
            </a:r>
            <a:r>
              <a:rPr lang="en-GB" sz="1400">
                <a:latin typeface="Arial" panose="020B0604020202020204" pitchFamily="34" charset="0"/>
                <a:cs typeface="Arial" panose="020B0604020202020204" pitchFamily="34" charset="0"/>
              </a:rPr>
              <a:t>late and is </a:t>
            </a:r>
            <a:r>
              <a:rPr lang="en-GB" sz="1400" b="1">
                <a:solidFill>
                  <a:srgbClr val="F69240"/>
                </a:solidFill>
                <a:latin typeface="Arial" panose="020B0604020202020204" pitchFamily="34" charset="0"/>
                <a:cs typeface="Arial" panose="020B0604020202020204" pitchFamily="34" charset="0"/>
              </a:rPr>
              <a:t>well</a:t>
            </a:r>
            <a:r>
              <a:rPr lang="en-GB" sz="1400">
                <a:solidFill>
                  <a:srgbClr val="F57F20"/>
                </a:solidFill>
                <a:latin typeface="Arial" panose="020B0604020202020204" pitchFamily="34" charset="0"/>
                <a:cs typeface="Arial" panose="020B0604020202020204" pitchFamily="34" charset="0"/>
              </a:rPr>
              <a:t>: </a:t>
            </a:r>
          </a:p>
          <a:p>
            <a:pPr marL="468000" lvl="1" indent="-180000">
              <a:lnSpc>
                <a:spcPct val="90000"/>
              </a:lnSpc>
              <a:spcBef>
                <a:spcPts val="300"/>
              </a:spcBef>
              <a:buFont typeface="+mj-lt"/>
              <a:buAutoNum type="alphaLcPeriod"/>
            </a:pPr>
            <a:r>
              <a:rPr lang="en-GB" sz="1400">
                <a:solidFill>
                  <a:schemeClr val="tx1">
                    <a:lumMod val="75000"/>
                    <a:lumOff val="25000"/>
                  </a:schemeClr>
                </a:solidFill>
                <a:latin typeface="Arial" panose="020B0604020202020204" pitchFamily="34" charset="0"/>
                <a:cs typeface="Arial" panose="020B0604020202020204" pitchFamily="34" charset="0"/>
              </a:rPr>
              <a:t>restart treatment and provide 3-month refill, </a:t>
            </a:r>
          </a:p>
          <a:p>
            <a:pPr marL="468000" lvl="1" indent="-180000">
              <a:lnSpc>
                <a:spcPct val="90000"/>
              </a:lnSpc>
              <a:spcBef>
                <a:spcPts val="300"/>
              </a:spcBef>
              <a:buFont typeface="+mj-lt"/>
              <a:buAutoNum type="alphaLcPeriod"/>
            </a:pPr>
            <a:r>
              <a:rPr lang="en-GB" sz="1400">
                <a:solidFill>
                  <a:schemeClr val="tx1">
                    <a:lumMod val="75000"/>
                    <a:lumOff val="25000"/>
                  </a:schemeClr>
                </a:solidFill>
                <a:latin typeface="Arial" panose="020B0604020202020204" pitchFamily="34" charset="0"/>
                <a:cs typeface="Arial" panose="020B0604020202020204" pitchFamily="34" charset="0"/>
              </a:rPr>
              <a:t>check CD4 and assess for TPT (including TB-NAAT) </a:t>
            </a:r>
          </a:p>
          <a:p>
            <a:pPr marL="468000" lvl="1" indent="-180000">
              <a:lnSpc>
                <a:spcPct val="90000"/>
              </a:lnSpc>
              <a:spcBef>
                <a:spcPts val="300"/>
              </a:spcBef>
              <a:buFont typeface="+mj-lt"/>
              <a:buAutoNum type="alphaLcPeriod"/>
            </a:pPr>
            <a:r>
              <a:rPr lang="en-GB" sz="1400">
                <a:solidFill>
                  <a:schemeClr val="tx1">
                    <a:lumMod val="75000"/>
                    <a:lumOff val="25000"/>
                  </a:schemeClr>
                </a:solidFill>
                <a:latin typeface="Arial" panose="020B0604020202020204" pitchFamily="34" charset="0"/>
                <a:cs typeface="Arial" panose="020B0604020202020204" pitchFamily="34" charset="0"/>
              </a:rPr>
              <a:t>recall if CD4 &lt; 200 to offer AHD package.</a:t>
            </a:r>
          </a:p>
          <a:p>
            <a:pPr marL="468000" lvl="1" indent="-180000">
              <a:lnSpc>
                <a:spcPct val="90000"/>
              </a:lnSpc>
              <a:spcBef>
                <a:spcPts val="300"/>
              </a:spcBef>
              <a:buFont typeface="+mj-lt"/>
              <a:buAutoNum type="alphaLcPeriod"/>
            </a:pPr>
            <a:r>
              <a:rPr lang="en-GB" sz="1400">
                <a:solidFill>
                  <a:schemeClr val="tx1">
                    <a:lumMod val="75000"/>
                    <a:lumOff val="25000"/>
                  </a:schemeClr>
                </a:solidFill>
                <a:latin typeface="Arial" panose="020B0604020202020204" pitchFamily="34" charset="0"/>
                <a:cs typeface="Arial" panose="020B0604020202020204" pitchFamily="34" charset="0"/>
              </a:rPr>
              <a:t>re-assess in 3 months</a:t>
            </a:r>
          </a:p>
        </p:txBody>
      </p:sp>
      <p:sp>
        <p:nvSpPr>
          <p:cNvPr id="115" name="TextBox 114">
            <a:extLst>
              <a:ext uri="{FF2B5EF4-FFF2-40B4-BE49-F238E27FC236}">
                <a16:creationId xmlns:a16="http://schemas.microsoft.com/office/drawing/2014/main" id="{E1ABA46E-497C-E6FC-BA9F-300B70AB0FC9}"/>
              </a:ext>
            </a:extLst>
          </p:cNvPr>
          <p:cNvSpPr txBox="1"/>
          <p:nvPr/>
        </p:nvSpPr>
        <p:spPr>
          <a:xfrm>
            <a:off x="6550104" y="1624690"/>
            <a:ext cx="5641895" cy="272993"/>
          </a:xfrm>
          <a:prstGeom prst="rect">
            <a:avLst/>
          </a:prstGeom>
          <a:noFill/>
        </p:spPr>
        <p:txBody>
          <a:bodyPr wrap="square" lIns="108000">
            <a:noAutofit/>
          </a:bodyPr>
          <a:lstStyle/>
          <a:p>
            <a:r>
              <a:rPr lang="en-GB" sz="1600" b="1">
                <a:solidFill>
                  <a:srgbClr val="F58221"/>
                </a:solidFill>
                <a:latin typeface="Arial" panose="020B0604020202020204" pitchFamily="34" charset="0"/>
                <a:cs typeface="Arial" panose="020B0604020202020204" pitchFamily="34" charset="0"/>
              </a:rPr>
              <a:t>RE-ENGAGEMENT PROCEDURE</a:t>
            </a:r>
            <a:endParaRPr lang="en-GB" sz="1100">
              <a:latin typeface="Arial" panose="020B0604020202020204" pitchFamily="34" charset="0"/>
              <a:cs typeface="Arial" panose="020B0604020202020204" pitchFamily="34" charset="0"/>
            </a:endParaRPr>
          </a:p>
        </p:txBody>
      </p:sp>
      <p:sp>
        <p:nvSpPr>
          <p:cNvPr id="117" name="Oval 116">
            <a:extLst>
              <a:ext uri="{FF2B5EF4-FFF2-40B4-BE49-F238E27FC236}">
                <a16:creationId xmlns:a16="http://schemas.microsoft.com/office/drawing/2014/main" id="{C2C1DBE1-AB9E-800F-47DA-84AAB17A35C2}"/>
              </a:ext>
            </a:extLst>
          </p:cNvPr>
          <p:cNvSpPr/>
          <p:nvPr/>
        </p:nvSpPr>
        <p:spPr>
          <a:xfrm>
            <a:off x="6409468" y="1955179"/>
            <a:ext cx="468000" cy="468000"/>
          </a:xfrm>
          <a:prstGeom prst="ellipse">
            <a:avLst/>
          </a:prstGeom>
          <a:solidFill>
            <a:srgbClr val="D2A45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bg1"/>
                </a:solidFill>
                <a:latin typeface="Arial Narrow" panose="020B0606020202030204" pitchFamily="34" charset="0"/>
                <a:cs typeface="Arial" panose="020B0604020202020204" pitchFamily="34" charset="0"/>
              </a:rPr>
              <a:t>A</a:t>
            </a:r>
            <a:endParaRPr lang="en-ZA" sz="1600" b="1">
              <a:solidFill>
                <a:schemeClr val="bg1"/>
              </a:solidFill>
              <a:latin typeface="Arial Narrow" panose="020B0606020202030204" pitchFamily="34" charset="0"/>
              <a:cs typeface="Arial" panose="020B0604020202020204" pitchFamily="34" charset="0"/>
            </a:endParaRPr>
          </a:p>
        </p:txBody>
      </p:sp>
      <p:sp>
        <p:nvSpPr>
          <p:cNvPr id="118" name="Oval 117">
            <a:extLst>
              <a:ext uri="{FF2B5EF4-FFF2-40B4-BE49-F238E27FC236}">
                <a16:creationId xmlns:a16="http://schemas.microsoft.com/office/drawing/2014/main" id="{575BE571-0045-5BFD-5EB9-ECE33F0E1CD8}"/>
              </a:ext>
            </a:extLst>
          </p:cNvPr>
          <p:cNvSpPr/>
          <p:nvPr/>
        </p:nvSpPr>
        <p:spPr>
          <a:xfrm>
            <a:off x="6409468" y="2801041"/>
            <a:ext cx="468000" cy="468000"/>
          </a:xfrm>
          <a:prstGeom prst="ellipse">
            <a:avLst/>
          </a:prstGeom>
          <a:solidFill>
            <a:srgbClr val="F9A45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chemeClr val="bg1"/>
                </a:solidFill>
                <a:latin typeface="Arial Narrow" panose="020B0606020202030204" pitchFamily="34" charset="0"/>
                <a:cs typeface="Arial" panose="020B0604020202020204" pitchFamily="34" charset="0"/>
              </a:rPr>
              <a:t>B</a:t>
            </a:r>
            <a:endParaRPr lang="en-ZA" sz="1600" b="1" dirty="0">
              <a:solidFill>
                <a:schemeClr val="bg1"/>
              </a:solidFill>
              <a:latin typeface="Arial Narrow" panose="020B0606020202030204" pitchFamily="34" charset="0"/>
              <a:cs typeface="Arial" panose="020B0604020202020204" pitchFamily="34" charset="0"/>
            </a:endParaRPr>
          </a:p>
        </p:txBody>
      </p:sp>
      <p:sp>
        <p:nvSpPr>
          <p:cNvPr id="119" name="Oval 118">
            <a:extLst>
              <a:ext uri="{FF2B5EF4-FFF2-40B4-BE49-F238E27FC236}">
                <a16:creationId xmlns:a16="http://schemas.microsoft.com/office/drawing/2014/main" id="{6EA43F0A-91FE-EAC8-E2A2-4891B50009B8}"/>
              </a:ext>
            </a:extLst>
          </p:cNvPr>
          <p:cNvSpPr/>
          <p:nvPr/>
        </p:nvSpPr>
        <p:spPr>
          <a:xfrm>
            <a:off x="6409468" y="4158766"/>
            <a:ext cx="468000" cy="468000"/>
          </a:xfrm>
          <a:prstGeom prst="ellipse">
            <a:avLst/>
          </a:prstGeom>
          <a:solidFill>
            <a:srgbClr val="F57F2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600" b="1">
                <a:solidFill>
                  <a:schemeClr val="bg1"/>
                </a:solidFill>
                <a:latin typeface="Arial Narrow" panose="020B0606020202030204" pitchFamily="34" charset="0"/>
                <a:cs typeface="Arial" panose="020B0604020202020204" pitchFamily="34" charset="0"/>
              </a:rPr>
              <a:t>C</a:t>
            </a:r>
            <a:endParaRPr lang="en-ZA" sz="1600" b="1">
              <a:solidFill>
                <a:schemeClr val="bg1"/>
              </a:solidFill>
              <a:latin typeface="Arial Narrow" panose="020B0606020202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88C1661-FFE0-97C0-2D19-87D817C1DCDA}"/>
              </a:ext>
            </a:extLst>
          </p:cNvPr>
          <p:cNvSpPr txBox="1"/>
          <p:nvPr/>
        </p:nvSpPr>
        <p:spPr>
          <a:xfrm>
            <a:off x="7870278" y="6402310"/>
            <a:ext cx="3192084" cy="484748"/>
          </a:xfrm>
          <a:prstGeom prst="rect">
            <a:avLst/>
          </a:prstGeom>
          <a:noFill/>
        </p:spPr>
        <p:txBody>
          <a:bodyPr wrap="square" rtlCol="0" anchor="b">
            <a:spAutoFit/>
          </a:bodyPr>
          <a:lstStyle/>
          <a:p>
            <a:pPr>
              <a:lnSpc>
                <a:spcPct val="85000"/>
              </a:lnSpc>
            </a:pPr>
            <a:r>
              <a:rPr lang="en-ZA" sz="1000" dirty="0">
                <a:solidFill>
                  <a:schemeClr val="bg1">
                    <a:lumMod val="50000"/>
                  </a:schemeClr>
                </a:solidFill>
                <a:latin typeface="Arial" panose="020B0604020202020204" pitchFamily="34" charset="0"/>
                <a:cs typeface="Arial" panose="020B0604020202020204" pitchFamily="34" charset="0"/>
              </a:rPr>
              <a:t>DMOC SOPs September 2025, pages 108, 148-149</a:t>
            </a:r>
          </a:p>
          <a:p>
            <a:pPr>
              <a:lnSpc>
                <a:spcPct val="85000"/>
              </a:lnSpc>
            </a:pPr>
            <a:r>
              <a:rPr lang="en-ZA" sz="1000" dirty="0">
                <a:solidFill>
                  <a:schemeClr val="bg1">
                    <a:lumMod val="50000"/>
                  </a:schemeClr>
                </a:solidFill>
                <a:latin typeface="Arial" panose="020B0604020202020204" pitchFamily="34" charset="0"/>
                <a:cs typeface="Arial" panose="020B0604020202020204" pitchFamily="34" charset="0"/>
              </a:rPr>
              <a:t>Re-Engagement in Care Job Aid 2025, page 11 </a:t>
            </a:r>
          </a:p>
          <a:p>
            <a:pPr>
              <a:lnSpc>
                <a:spcPct val="85000"/>
              </a:lnSpc>
            </a:pPr>
            <a:r>
              <a:rPr lang="en-ZA" sz="1000" dirty="0">
                <a:solidFill>
                  <a:schemeClr val="bg1">
                    <a:lumMod val="50000"/>
                  </a:schemeClr>
                </a:solidFill>
                <a:latin typeface="Arial" panose="020B0604020202020204" pitchFamily="34" charset="0"/>
                <a:cs typeface="Arial" panose="020B0604020202020204" pitchFamily="34" charset="0"/>
              </a:rPr>
              <a:t>ART Clinical Guidelines 2024 Job Aid</a:t>
            </a:r>
          </a:p>
        </p:txBody>
      </p:sp>
      <p:sp>
        <p:nvSpPr>
          <p:cNvPr id="122" name="TextBox 121">
            <a:extLst>
              <a:ext uri="{FF2B5EF4-FFF2-40B4-BE49-F238E27FC236}">
                <a16:creationId xmlns:a16="http://schemas.microsoft.com/office/drawing/2014/main" id="{DD1BA861-9948-E65B-19A9-FA67C79ACCD7}"/>
              </a:ext>
            </a:extLst>
          </p:cNvPr>
          <p:cNvSpPr txBox="1"/>
          <p:nvPr/>
        </p:nvSpPr>
        <p:spPr>
          <a:xfrm>
            <a:off x="4550749" y="1225630"/>
            <a:ext cx="1792363" cy="437043"/>
          </a:xfrm>
          <a:prstGeom prst="rect">
            <a:avLst/>
          </a:prstGeom>
          <a:noFill/>
        </p:spPr>
        <p:txBody>
          <a:bodyPr wrap="square" rtlCol="0">
            <a:spAutoFit/>
          </a:bodyPr>
          <a:lstStyle/>
          <a:p>
            <a:pPr algn="r">
              <a:lnSpc>
                <a:spcPct val="80000"/>
              </a:lnSpc>
            </a:pPr>
            <a:r>
              <a:rPr lang="en-ZA" sz="1400" i="1">
                <a:solidFill>
                  <a:srgbClr val="106736"/>
                </a:solidFill>
                <a:latin typeface="Arial" panose="020B0604020202020204" pitchFamily="34" charset="0"/>
                <a:cs typeface="Arial" panose="020B0604020202020204" pitchFamily="34" charset="0"/>
              </a:rPr>
              <a:t>Definition of a </a:t>
            </a:r>
            <a:br>
              <a:rPr lang="en-ZA" sz="1400" i="1">
                <a:solidFill>
                  <a:srgbClr val="106736"/>
                </a:solidFill>
                <a:latin typeface="Arial" panose="020B0604020202020204" pitchFamily="34" charset="0"/>
                <a:cs typeface="Arial" panose="020B0604020202020204" pitchFamily="34" charset="0"/>
              </a:rPr>
            </a:br>
            <a:r>
              <a:rPr lang="en-ZA" sz="1400" i="1">
                <a:solidFill>
                  <a:srgbClr val="106736"/>
                </a:solidFill>
                <a:latin typeface="Arial" panose="020B0604020202020204" pitchFamily="34" charset="0"/>
                <a:cs typeface="Arial" panose="020B0604020202020204" pitchFamily="34" charset="0"/>
              </a:rPr>
              <a:t>re-engaging client</a:t>
            </a:r>
          </a:p>
        </p:txBody>
      </p:sp>
      <p:sp>
        <p:nvSpPr>
          <p:cNvPr id="134" name="Rectangle: Rounded Corners 133">
            <a:extLst>
              <a:ext uri="{FF2B5EF4-FFF2-40B4-BE49-F238E27FC236}">
                <a16:creationId xmlns:a16="http://schemas.microsoft.com/office/drawing/2014/main" id="{736833C7-CBB5-279B-0168-4C483DB1596E}"/>
              </a:ext>
            </a:extLst>
          </p:cNvPr>
          <p:cNvSpPr/>
          <p:nvPr/>
        </p:nvSpPr>
        <p:spPr>
          <a:xfrm>
            <a:off x="2145968" y="1633773"/>
            <a:ext cx="1285648" cy="648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216000" rtlCol="0" anchor="ctr"/>
          <a:lstStyle/>
          <a:p>
            <a:pPr>
              <a:lnSpc>
                <a:spcPct val="90000"/>
              </a:lnSpc>
            </a:pPr>
            <a:r>
              <a:rPr lang="en-ZA" sz="1400" dirty="0">
                <a:latin typeface="Arial" panose="020B0604020202020204" pitchFamily="34" charset="0"/>
                <a:cs typeface="Arial" panose="020B0604020202020204" pitchFamily="34" charset="0"/>
              </a:rPr>
              <a:t>Missed appointment</a:t>
            </a:r>
            <a:br>
              <a:rPr lang="en-ZA" sz="1400" dirty="0">
                <a:latin typeface="Arial" panose="020B0604020202020204" pitchFamily="34" charset="0"/>
                <a:cs typeface="Arial" panose="020B0604020202020204" pitchFamily="34" charset="0"/>
              </a:rPr>
            </a:br>
            <a:r>
              <a:rPr lang="en-ZA" sz="1400" dirty="0">
                <a:latin typeface="Arial" panose="020B0604020202020204" pitchFamily="34" charset="0"/>
                <a:cs typeface="Arial" panose="020B0604020202020204" pitchFamily="34" charset="0"/>
              </a:rPr>
              <a:t> &gt; 28 days</a:t>
            </a:r>
          </a:p>
        </p:txBody>
      </p:sp>
      <p:sp>
        <p:nvSpPr>
          <p:cNvPr id="135" name="Rectangle: Rounded Corners 134">
            <a:extLst>
              <a:ext uri="{FF2B5EF4-FFF2-40B4-BE49-F238E27FC236}">
                <a16:creationId xmlns:a16="http://schemas.microsoft.com/office/drawing/2014/main" id="{38353503-C414-0DFF-9F15-4F59A571EE1A}"/>
              </a:ext>
            </a:extLst>
          </p:cNvPr>
          <p:cNvSpPr/>
          <p:nvPr/>
        </p:nvSpPr>
        <p:spPr>
          <a:xfrm>
            <a:off x="3825809" y="1622304"/>
            <a:ext cx="2381071" cy="648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lnSpc>
                <a:spcPct val="90000"/>
              </a:lnSpc>
            </a:pPr>
            <a:r>
              <a:rPr lang="en-ZA" sz="1400" dirty="0">
                <a:latin typeface="Arial" panose="020B0604020202020204" pitchFamily="34" charset="0"/>
                <a:cs typeface="Arial" panose="020B0604020202020204" pitchFamily="34" charset="0"/>
              </a:rPr>
              <a:t>Clinically unwell / diagnosed TB </a:t>
            </a:r>
            <a:r>
              <a:rPr lang="en-GB" sz="1400" dirty="0">
                <a:latin typeface="Arial" panose="020B0604020202020204" pitchFamily="34" charset="0"/>
                <a:cs typeface="Arial" panose="020B0604020202020204" pitchFamily="34" charset="0"/>
              </a:rPr>
              <a:t>AND missed appointment of any duration</a:t>
            </a:r>
            <a:endParaRPr lang="en-ZA" sz="1400" dirty="0">
              <a:latin typeface="Arial" panose="020B0604020202020204" pitchFamily="34" charset="0"/>
              <a:cs typeface="Arial" panose="020B0604020202020204" pitchFamily="34" charset="0"/>
            </a:endParaRPr>
          </a:p>
        </p:txBody>
      </p:sp>
      <p:sp>
        <p:nvSpPr>
          <p:cNvPr id="136" name="Oval 135">
            <a:extLst>
              <a:ext uri="{FF2B5EF4-FFF2-40B4-BE49-F238E27FC236}">
                <a16:creationId xmlns:a16="http://schemas.microsoft.com/office/drawing/2014/main" id="{742F4BE4-471A-A383-2067-E429AC6EBD43}"/>
              </a:ext>
            </a:extLst>
          </p:cNvPr>
          <p:cNvSpPr/>
          <p:nvPr/>
        </p:nvSpPr>
        <p:spPr>
          <a:xfrm>
            <a:off x="3328059" y="1782132"/>
            <a:ext cx="360000" cy="360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600" b="1">
                <a:solidFill>
                  <a:srgbClr val="106736"/>
                </a:solidFill>
                <a:latin typeface="Arial Narrow" panose="020B0606020202030204" pitchFamily="34" charset="0"/>
                <a:cs typeface="Arial" panose="020B0604020202020204" pitchFamily="34" charset="0"/>
              </a:rPr>
              <a:t>OR</a:t>
            </a:r>
          </a:p>
        </p:txBody>
      </p:sp>
      <p:sp>
        <p:nvSpPr>
          <p:cNvPr id="141" name="Flowchart: Decision 140">
            <a:extLst>
              <a:ext uri="{FF2B5EF4-FFF2-40B4-BE49-F238E27FC236}">
                <a16:creationId xmlns:a16="http://schemas.microsoft.com/office/drawing/2014/main" id="{DF6665D2-F96D-69B3-008B-68F5345B9504}"/>
              </a:ext>
            </a:extLst>
          </p:cNvPr>
          <p:cNvSpPr/>
          <p:nvPr/>
        </p:nvSpPr>
        <p:spPr>
          <a:xfrm>
            <a:off x="3569366" y="1656312"/>
            <a:ext cx="750272" cy="222712"/>
          </a:xfrm>
          <a:prstGeom prst="flowChartDecision">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Rectangle: Rounded Corners 49">
            <a:extLst>
              <a:ext uri="{FF2B5EF4-FFF2-40B4-BE49-F238E27FC236}">
                <a16:creationId xmlns:a16="http://schemas.microsoft.com/office/drawing/2014/main" id="{DDEE0A4F-6FAF-0F79-F2DD-27EC07A78993}"/>
              </a:ext>
            </a:extLst>
          </p:cNvPr>
          <p:cNvSpPr/>
          <p:nvPr/>
        </p:nvSpPr>
        <p:spPr>
          <a:xfrm>
            <a:off x="1171697" y="5481334"/>
            <a:ext cx="2340000" cy="275336"/>
          </a:xfrm>
          <a:prstGeom prst="roundRect">
            <a:avLst/>
          </a:prstGeom>
          <a:solidFill>
            <a:srgbClr val="E6D1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a:solidFill>
                  <a:schemeClr val="tx1">
                    <a:lumMod val="75000"/>
                    <a:lumOff val="25000"/>
                  </a:schemeClr>
                </a:solidFill>
                <a:latin typeface="Arial" panose="020B0604020202020204" pitchFamily="34" charset="0"/>
                <a:cs typeface="Arial" panose="020B0604020202020204" pitchFamily="34" charset="0"/>
              </a:rPr>
              <a:t>3-month drug refill</a:t>
            </a:r>
          </a:p>
        </p:txBody>
      </p:sp>
      <p:sp>
        <p:nvSpPr>
          <p:cNvPr id="161" name="Rectangle: Rounded Corners 160">
            <a:extLst>
              <a:ext uri="{FF2B5EF4-FFF2-40B4-BE49-F238E27FC236}">
                <a16:creationId xmlns:a16="http://schemas.microsoft.com/office/drawing/2014/main" id="{EC7B1B1C-EC89-5862-3829-23BCBD7C31FF}"/>
              </a:ext>
            </a:extLst>
          </p:cNvPr>
          <p:cNvSpPr/>
          <p:nvPr/>
        </p:nvSpPr>
        <p:spPr>
          <a:xfrm>
            <a:off x="4319357" y="5842858"/>
            <a:ext cx="1980000" cy="432000"/>
          </a:xfrm>
          <a:prstGeom prst="roundRect">
            <a:avLst/>
          </a:prstGeom>
          <a:solidFill>
            <a:srgbClr val="F57F20"/>
          </a:solidFill>
          <a:ln>
            <a:solidFill>
              <a:srgbClr val="F57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dirty="0">
                <a:solidFill>
                  <a:schemeClr val="bg1"/>
                </a:solidFill>
                <a:latin typeface="Arial" panose="020B0604020202020204" pitchFamily="34" charset="0"/>
                <a:cs typeface="Arial" panose="020B0604020202020204" pitchFamily="34" charset="0"/>
              </a:rPr>
              <a:t>If CD4 &lt; 200: </a:t>
            </a:r>
            <a:br>
              <a:rPr lang="en-ZA" sz="1400" dirty="0">
                <a:solidFill>
                  <a:schemeClr val="bg1"/>
                </a:solidFill>
                <a:latin typeface="Arial" panose="020B0604020202020204" pitchFamily="34" charset="0"/>
                <a:cs typeface="Arial" panose="020B0604020202020204" pitchFamily="34" charset="0"/>
              </a:rPr>
            </a:br>
            <a:r>
              <a:rPr lang="en-ZA" sz="1400" dirty="0">
                <a:solidFill>
                  <a:schemeClr val="bg1"/>
                </a:solidFill>
                <a:latin typeface="Arial" panose="020B0604020202020204" pitchFamily="34" charset="0"/>
                <a:cs typeface="Arial" panose="020B0604020202020204" pitchFamily="34" charset="0"/>
              </a:rPr>
              <a:t>provide AHD package</a:t>
            </a:r>
          </a:p>
        </p:txBody>
      </p:sp>
      <p:sp>
        <p:nvSpPr>
          <p:cNvPr id="162" name="Rectangle: Rounded Corners 161">
            <a:extLst>
              <a:ext uri="{FF2B5EF4-FFF2-40B4-BE49-F238E27FC236}">
                <a16:creationId xmlns:a16="http://schemas.microsoft.com/office/drawing/2014/main" id="{550C32DA-9FED-060A-F268-1D5EBC46507F}"/>
              </a:ext>
            </a:extLst>
          </p:cNvPr>
          <p:cNvSpPr/>
          <p:nvPr/>
        </p:nvSpPr>
        <p:spPr>
          <a:xfrm>
            <a:off x="2251786" y="5842858"/>
            <a:ext cx="1980000" cy="432000"/>
          </a:xfrm>
          <a:prstGeom prst="roundRect">
            <a:avLst/>
          </a:prstGeom>
          <a:solidFill>
            <a:schemeClr val="bg1"/>
          </a:solidFill>
          <a:ln>
            <a:solidFill>
              <a:srgbClr val="F57F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dirty="0">
                <a:solidFill>
                  <a:srgbClr val="F57F20"/>
                </a:solidFill>
                <a:latin typeface="Arial" panose="020B0604020202020204" pitchFamily="34" charset="0"/>
                <a:cs typeface="Arial" panose="020B0604020202020204" pitchFamily="34" charset="0"/>
              </a:rPr>
              <a:t>Recall if CD4 &lt; 200 to provide AHD package</a:t>
            </a:r>
          </a:p>
        </p:txBody>
      </p:sp>
      <p:sp>
        <p:nvSpPr>
          <p:cNvPr id="163" name="Rectangle 162">
            <a:extLst>
              <a:ext uri="{FF2B5EF4-FFF2-40B4-BE49-F238E27FC236}">
                <a16:creationId xmlns:a16="http://schemas.microsoft.com/office/drawing/2014/main" id="{E8968D67-26C3-2092-3484-54153F946B0E}"/>
              </a:ext>
            </a:extLst>
          </p:cNvPr>
          <p:cNvSpPr/>
          <p:nvPr/>
        </p:nvSpPr>
        <p:spPr>
          <a:xfrm>
            <a:off x="380692" y="2798006"/>
            <a:ext cx="360000" cy="43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4" name="Rectangle 163">
            <a:extLst>
              <a:ext uri="{FF2B5EF4-FFF2-40B4-BE49-F238E27FC236}">
                <a16:creationId xmlns:a16="http://schemas.microsoft.com/office/drawing/2014/main" id="{02369E04-A4E3-3713-1E5C-4A3389085541}"/>
              </a:ext>
            </a:extLst>
          </p:cNvPr>
          <p:cNvSpPr/>
          <p:nvPr/>
        </p:nvSpPr>
        <p:spPr>
          <a:xfrm>
            <a:off x="380692" y="1650549"/>
            <a:ext cx="360000" cy="6174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2" name="Rectangle 171">
            <a:extLst>
              <a:ext uri="{FF2B5EF4-FFF2-40B4-BE49-F238E27FC236}">
                <a16:creationId xmlns:a16="http://schemas.microsoft.com/office/drawing/2014/main" id="{B7C2B857-8330-6C9A-1D4D-B72AF27C7C91}"/>
              </a:ext>
            </a:extLst>
          </p:cNvPr>
          <p:cNvSpPr/>
          <p:nvPr/>
        </p:nvSpPr>
        <p:spPr>
          <a:xfrm>
            <a:off x="380692" y="6350469"/>
            <a:ext cx="360000" cy="43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8" name="Rectangle 187">
            <a:extLst>
              <a:ext uri="{FF2B5EF4-FFF2-40B4-BE49-F238E27FC236}">
                <a16:creationId xmlns:a16="http://schemas.microsoft.com/office/drawing/2014/main" id="{2DB0B399-F9B4-BA70-1CE8-60FBC16D68DD}"/>
              </a:ext>
            </a:extLst>
          </p:cNvPr>
          <p:cNvSpPr/>
          <p:nvPr/>
        </p:nvSpPr>
        <p:spPr>
          <a:xfrm>
            <a:off x="1366253" y="6384353"/>
            <a:ext cx="360000" cy="43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Rectangle: Rounded Corners 29">
            <a:extLst>
              <a:ext uri="{FF2B5EF4-FFF2-40B4-BE49-F238E27FC236}">
                <a16:creationId xmlns:a16="http://schemas.microsoft.com/office/drawing/2014/main" id="{DCAA7309-FF18-80D7-9E8B-EBAA3F5FAE6A}"/>
              </a:ext>
            </a:extLst>
          </p:cNvPr>
          <p:cNvSpPr/>
          <p:nvPr/>
        </p:nvSpPr>
        <p:spPr>
          <a:xfrm>
            <a:off x="3536284" y="3611973"/>
            <a:ext cx="2772000" cy="432000"/>
          </a:xfrm>
          <a:prstGeom prst="roundRect">
            <a:avLst/>
          </a:prstGeom>
          <a:solidFill>
            <a:srgbClr val="F57F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ZA" sz="1400" dirty="0">
                <a:solidFill>
                  <a:schemeClr val="bg1"/>
                </a:solidFill>
                <a:latin typeface="Arial" panose="020B0604020202020204" pitchFamily="34" charset="0"/>
                <a:cs typeface="Arial" panose="020B0604020202020204" pitchFamily="34" charset="0"/>
              </a:rPr>
              <a:t>Presents clinically unwell/ abnormal result/ TB co-infected</a:t>
            </a:r>
          </a:p>
        </p:txBody>
      </p:sp>
      <p:sp>
        <p:nvSpPr>
          <p:cNvPr id="192" name="Rectangle 191">
            <a:extLst>
              <a:ext uri="{FF2B5EF4-FFF2-40B4-BE49-F238E27FC236}">
                <a16:creationId xmlns:a16="http://schemas.microsoft.com/office/drawing/2014/main" id="{FE4758CA-7B09-A828-A81E-ADAC16E75AA2}"/>
              </a:ext>
            </a:extLst>
          </p:cNvPr>
          <p:cNvSpPr/>
          <p:nvPr/>
        </p:nvSpPr>
        <p:spPr>
          <a:xfrm>
            <a:off x="4702278" y="6402310"/>
            <a:ext cx="360000" cy="43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88350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F0DE-103D-BFDE-4BDB-8F08CA345A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4920BA-BAA9-4E2F-21AE-40C689148C8E}"/>
              </a:ext>
            </a:extLst>
          </p:cNvPr>
          <p:cNvPicPr>
            <a:picLocks noChangeAspect="1"/>
          </p:cNvPicPr>
          <p:nvPr/>
        </p:nvPicPr>
        <p:blipFill>
          <a:blip r:embed="rId2"/>
          <a:stretch>
            <a:fillRect/>
          </a:stretch>
        </p:blipFill>
        <p:spPr>
          <a:xfrm>
            <a:off x="5793020" y="2214654"/>
            <a:ext cx="6047756" cy="3682303"/>
          </a:xfrm>
          <a:prstGeom prst="rect">
            <a:avLst/>
          </a:prstGeom>
        </p:spPr>
      </p:pic>
      <p:sp>
        <p:nvSpPr>
          <p:cNvPr id="2" name="Title 1">
            <a:extLst>
              <a:ext uri="{FF2B5EF4-FFF2-40B4-BE49-F238E27FC236}">
                <a16:creationId xmlns:a16="http://schemas.microsoft.com/office/drawing/2014/main" id="{C2BB68EC-CE26-B98E-ABC6-AE12BF54E79C}"/>
              </a:ext>
            </a:extLst>
          </p:cNvPr>
          <p:cNvSpPr>
            <a:spLocks noGrp="1"/>
          </p:cNvSpPr>
          <p:nvPr>
            <p:ph type="title"/>
          </p:nvPr>
        </p:nvSpPr>
        <p:spPr/>
        <p:txBody>
          <a:bodyPr/>
          <a:lstStyle/>
          <a:p>
            <a:r>
              <a:rPr lang="en-ZA" dirty="0"/>
              <a:t>Group Activity: Deactivation from an Adherence Club?</a:t>
            </a:r>
          </a:p>
        </p:txBody>
      </p:sp>
      <p:sp>
        <p:nvSpPr>
          <p:cNvPr id="3" name="Content Placeholder 2">
            <a:extLst>
              <a:ext uri="{FF2B5EF4-FFF2-40B4-BE49-F238E27FC236}">
                <a16:creationId xmlns:a16="http://schemas.microsoft.com/office/drawing/2014/main" id="{C1B5567D-5E2F-1A08-EF50-DFDA67D1BE0C}"/>
              </a:ext>
            </a:extLst>
          </p:cNvPr>
          <p:cNvSpPr>
            <a:spLocks noGrp="1"/>
          </p:cNvSpPr>
          <p:nvPr>
            <p:ph idx="1"/>
          </p:nvPr>
        </p:nvSpPr>
        <p:spPr>
          <a:xfrm>
            <a:off x="609600" y="1876402"/>
            <a:ext cx="5660570" cy="3682302"/>
          </a:xfrm>
        </p:spPr>
        <p:txBody>
          <a:bodyPr/>
          <a:lstStyle/>
          <a:p>
            <a:pPr>
              <a:spcBef>
                <a:spcPts val="1800"/>
              </a:spcBef>
            </a:pPr>
            <a:r>
              <a:rPr lang="en-GB" sz="2400"/>
              <a:t>Client on ART for 2 years, viral load 250 copies/ml, and has missed club appointment for 35 days. </a:t>
            </a:r>
          </a:p>
          <a:p>
            <a:pPr>
              <a:spcBef>
                <a:spcPts val="1800"/>
              </a:spcBef>
            </a:pPr>
            <a:r>
              <a:rPr lang="en-GB" sz="2400"/>
              <a:t>Is this client eligible, should they be deactivated, or should they continue in the club?</a:t>
            </a:r>
          </a:p>
          <a:p>
            <a:pPr>
              <a:spcBef>
                <a:spcPts val="1800"/>
              </a:spcBef>
            </a:pPr>
            <a:r>
              <a:rPr lang="en-GB" sz="2400"/>
              <a:t>Discuss answers in plenary.</a:t>
            </a:r>
          </a:p>
        </p:txBody>
      </p:sp>
      <p:sp>
        <p:nvSpPr>
          <p:cNvPr id="4" name="Slide Number Placeholder 3">
            <a:extLst>
              <a:ext uri="{FF2B5EF4-FFF2-40B4-BE49-F238E27FC236}">
                <a16:creationId xmlns:a16="http://schemas.microsoft.com/office/drawing/2014/main" id="{08B3F34A-45A7-3500-B678-0495ECB33952}"/>
              </a:ext>
            </a:extLst>
          </p:cNvPr>
          <p:cNvSpPr>
            <a:spLocks noGrp="1"/>
          </p:cNvSpPr>
          <p:nvPr>
            <p:ph type="sldNum" sz="quarter" idx="12"/>
          </p:nvPr>
        </p:nvSpPr>
        <p:spPr/>
        <p:txBody>
          <a:bodyPr/>
          <a:lstStyle/>
          <a:p>
            <a:fld id="{C7CC47C4-3C86-4469-BEE5-35560A3665EF}" type="slidenum">
              <a:rPr lang="en-ZA" altLang="en-US" smtClean="0"/>
              <a:pPr/>
              <a:t>76</a:t>
            </a:fld>
            <a:endParaRPr lang="en-ZA" altLang="en-US"/>
          </a:p>
        </p:txBody>
      </p:sp>
    </p:spTree>
    <p:extLst>
      <p:ext uri="{BB962C8B-B14F-4D97-AF65-F5344CB8AC3E}">
        <p14:creationId xmlns:p14="http://schemas.microsoft.com/office/powerpoint/2010/main" val="2917024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210B3-D706-EE9F-C881-8A5446DB136A}"/>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094ECDC6-0229-523B-80BA-A0F35AEA9E0B}"/>
              </a:ext>
            </a:extLst>
          </p:cNvPr>
          <p:cNvSpPr txBox="1"/>
          <p:nvPr/>
        </p:nvSpPr>
        <p:spPr>
          <a:xfrm>
            <a:off x="6857932" y="1174779"/>
            <a:ext cx="4608000" cy="432000"/>
          </a:xfrm>
          <a:prstGeom prst="rect">
            <a:avLst/>
          </a:prstGeom>
          <a:solidFill>
            <a:srgbClr val="C0992A"/>
          </a:solidFill>
          <a:ln>
            <a:solidFill>
              <a:srgbClr val="DFC36F"/>
            </a:solidFill>
          </a:ln>
        </p:spPr>
        <p:txBody>
          <a:bodyPr wrap="square" lIns="108000" anchor="ctr">
            <a:noAutofit/>
          </a:bodyPr>
          <a:lstStyle/>
          <a:p>
            <a:pPr>
              <a:spcBef>
                <a:spcPts val="600"/>
              </a:spcBef>
            </a:pPr>
            <a:r>
              <a:rPr lang="en-GB" sz="2000" b="1">
                <a:solidFill>
                  <a:schemeClr val="bg1"/>
                </a:solidFill>
                <a:latin typeface="Arial" panose="020B0604020202020204" pitchFamily="34" charset="0"/>
                <a:cs typeface="Arial" panose="020B0604020202020204" pitchFamily="34" charset="0"/>
              </a:rPr>
              <a:t>Advice to Client</a:t>
            </a:r>
          </a:p>
        </p:txBody>
      </p:sp>
      <p:sp>
        <p:nvSpPr>
          <p:cNvPr id="18" name="TextBox 17">
            <a:extLst>
              <a:ext uri="{FF2B5EF4-FFF2-40B4-BE49-F238E27FC236}">
                <a16:creationId xmlns:a16="http://schemas.microsoft.com/office/drawing/2014/main" id="{9721EC0D-4A07-5F8B-A952-9B0664E263A1}"/>
              </a:ext>
            </a:extLst>
          </p:cNvPr>
          <p:cNvSpPr txBox="1"/>
          <p:nvPr/>
        </p:nvSpPr>
        <p:spPr>
          <a:xfrm>
            <a:off x="6857932" y="1762697"/>
            <a:ext cx="4608000" cy="2988000"/>
          </a:xfrm>
          <a:prstGeom prst="rect">
            <a:avLst/>
          </a:prstGeom>
          <a:solidFill>
            <a:schemeClr val="bg1"/>
          </a:solidFill>
          <a:ln>
            <a:solidFill>
              <a:srgbClr val="DFC36F"/>
            </a:solidFill>
          </a:ln>
        </p:spPr>
        <p:txBody>
          <a:bodyPr wrap="square" lIns="108000">
            <a:noAutofit/>
          </a:bodyPr>
          <a:lstStyle/>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They are returning to regular care for more frequent clinical care until stable.</a:t>
            </a:r>
          </a:p>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They will discontinue club attendance during regular care.</a:t>
            </a:r>
          </a:p>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They can rejoin the club or other RPCs option after one normal result and meeting other RPCs criteria.</a:t>
            </a:r>
          </a:p>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 If the patient chooses to leave the club, a different option will be discussed with the clinician and started at the next clinical consultation </a:t>
            </a:r>
          </a:p>
        </p:txBody>
      </p:sp>
      <p:sp>
        <p:nvSpPr>
          <p:cNvPr id="4" name="Slide Number Placeholder 3">
            <a:extLst>
              <a:ext uri="{FF2B5EF4-FFF2-40B4-BE49-F238E27FC236}">
                <a16:creationId xmlns:a16="http://schemas.microsoft.com/office/drawing/2014/main" id="{A09DE458-356E-14FC-9CBB-B2EA0366272D}"/>
              </a:ext>
            </a:extLst>
          </p:cNvPr>
          <p:cNvSpPr>
            <a:spLocks noGrp="1"/>
          </p:cNvSpPr>
          <p:nvPr>
            <p:ph type="sldNum" sz="quarter" idx="4"/>
          </p:nvPr>
        </p:nvSpPr>
        <p:spPr/>
        <p:txBody>
          <a:bodyPr/>
          <a:lstStyle/>
          <a:p>
            <a:fld id="{C7CC47C4-3C86-4469-BEE5-35560A3665EF}" type="slidenum">
              <a:rPr lang="en-ZA" altLang="en-US" smtClean="0"/>
              <a:pPr/>
              <a:t>77</a:t>
            </a:fld>
            <a:endParaRPr lang="en-ZA" altLang="en-US"/>
          </a:p>
        </p:txBody>
      </p:sp>
      <p:sp>
        <p:nvSpPr>
          <p:cNvPr id="2" name="Title 1">
            <a:extLst>
              <a:ext uri="{FF2B5EF4-FFF2-40B4-BE49-F238E27FC236}">
                <a16:creationId xmlns:a16="http://schemas.microsoft.com/office/drawing/2014/main" id="{6E639EE7-B92F-E37C-0F65-55D970983147}"/>
              </a:ext>
            </a:extLst>
          </p:cNvPr>
          <p:cNvSpPr>
            <a:spLocks noGrp="1"/>
          </p:cNvSpPr>
          <p:nvPr>
            <p:ph type="title"/>
          </p:nvPr>
        </p:nvSpPr>
        <p:spPr/>
        <p:txBody>
          <a:bodyPr/>
          <a:lstStyle/>
          <a:p>
            <a:r>
              <a:rPr lang="en-ZA"/>
              <a:t>Deactivation from an Adherence Club</a:t>
            </a:r>
          </a:p>
        </p:txBody>
      </p:sp>
      <p:sp>
        <p:nvSpPr>
          <p:cNvPr id="6" name="TextBox 5">
            <a:extLst>
              <a:ext uri="{FF2B5EF4-FFF2-40B4-BE49-F238E27FC236}">
                <a16:creationId xmlns:a16="http://schemas.microsoft.com/office/drawing/2014/main" id="{C8EAF43F-1F42-646A-1416-AE3F287DA695}"/>
              </a:ext>
            </a:extLst>
          </p:cNvPr>
          <p:cNvSpPr txBox="1"/>
          <p:nvPr/>
        </p:nvSpPr>
        <p:spPr>
          <a:xfrm>
            <a:off x="609597" y="1762695"/>
            <a:ext cx="5842856" cy="2988000"/>
          </a:xfrm>
          <a:prstGeom prst="rect">
            <a:avLst/>
          </a:prstGeom>
          <a:solidFill>
            <a:schemeClr val="bg1"/>
          </a:solidFill>
          <a:ln>
            <a:solidFill>
              <a:srgbClr val="F58221"/>
            </a:solidFill>
          </a:ln>
        </p:spPr>
        <p:txBody>
          <a:bodyPr wrap="square" lIns="108000">
            <a:noAutofit/>
          </a:bodyPr>
          <a:lstStyle/>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Client missed treatment collection by &gt;28 days.</a:t>
            </a:r>
          </a:p>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Client assessed as clinically unstable requiring more frequent clinical management (e.g. TB or other opportunistic infection). </a:t>
            </a:r>
          </a:p>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Abnormal lab results: </a:t>
            </a:r>
          </a:p>
          <a:p>
            <a:pPr marL="800100" lvl="1" indent="-342900">
              <a:spcBef>
                <a:spcPts val="200"/>
              </a:spcBef>
              <a:buFont typeface="Arial" panose="020B0604020202020204" pitchFamily="34" charset="0"/>
              <a:buChar char="•"/>
            </a:pPr>
            <a:r>
              <a:rPr lang="en-GB" sz="1600">
                <a:solidFill>
                  <a:schemeClr val="tx1">
                    <a:lumMod val="75000"/>
                    <a:lumOff val="25000"/>
                  </a:schemeClr>
                </a:solidFill>
                <a:latin typeface="Arial" panose="020B0604020202020204" pitchFamily="34" charset="0"/>
                <a:cs typeface="Arial" panose="020B0604020202020204" pitchFamily="34" charset="0"/>
              </a:rPr>
              <a:t>For HIV: VL ≥ 1000 copies/mL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(unless clinician confirms persistent viraemia) </a:t>
            </a:r>
          </a:p>
          <a:p>
            <a:pPr marL="800100" lvl="1" indent="-342900">
              <a:spcBef>
                <a:spcPts val="200"/>
              </a:spcBef>
              <a:buFont typeface="Arial" panose="020B0604020202020204" pitchFamily="34" charset="0"/>
              <a:buChar char="•"/>
            </a:pPr>
            <a:r>
              <a:rPr lang="en-GB" sz="1600">
                <a:solidFill>
                  <a:schemeClr val="tx1">
                    <a:lumMod val="75000"/>
                    <a:lumOff val="25000"/>
                  </a:schemeClr>
                </a:solidFill>
                <a:latin typeface="Arial" panose="020B0604020202020204" pitchFamily="34" charset="0"/>
                <a:cs typeface="Arial" panose="020B0604020202020204" pitchFamily="34" charset="0"/>
              </a:rPr>
              <a:t>For Diabetes: HbA1c &gt; 8%</a:t>
            </a:r>
          </a:p>
          <a:p>
            <a:pPr marL="800100" lvl="1" indent="-342900">
              <a:spcBef>
                <a:spcPts val="200"/>
              </a:spcBef>
              <a:buFont typeface="Arial" panose="020B0604020202020204" pitchFamily="34" charset="0"/>
              <a:buChar char="•"/>
            </a:pPr>
            <a:r>
              <a:rPr lang="en-GB" sz="1600">
                <a:solidFill>
                  <a:schemeClr val="tx1">
                    <a:lumMod val="75000"/>
                    <a:lumOff val="25000"/>
                  </a:schemeClr>
                </a:solidFill>
                <a:latin typeface="Arial" panose="020B0604020202020204" pitchFamily="34" charset="0"/>
                <a:cs typeface="Arial" panose="020B0604020202020204" pitchFamily="34" charset="0"/>
              </a:rPr>
              <a:t>For Hypertension: BP &gt; 140/90 mmHg</a:t>
            </a:r>
          </a:p>
          <a:p>
            <a:pPr marL="288000" indent="-288000">
              <a:spcBef>
                <a:spcPts val="600"/>
              </a:spcBef>
              <a:buFont typeface="+mj-lt"/>
              <a:buAutoNum type="arabicPeriod"/>
            </a:pPr>
            <a:r>
              <a:rPr lang="en-GB" sz="1600">
                <a:solidFill>
                  <a:schemeClr val="tx1">
                    <a:lumMod val="75000"/>
                    <a:lumOff val="25000"/>
                  </a:schemeClr>
                </a:solidFill>
                <a:latin typeface="Arial" panose="020B0604020202020204" pitchFamily="34" charset="0"/>
                <a:cs typeface="Arial" panose="020B0604020202020204" pitchFamily="34" charset="0"/>
              </a:rPr>
              <a:t>Client is pregnant.  Refer to integrated MNCWH services.</a:t>
            </a:r>
          </a:p>
          <a:p>
            <a:endParaRPr lang="en-GB" sz="1600" i="1">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34245DA-C388-B6FF-63AD-994401922811}"/>
              </a:ext>
            </a:extLst>
          </p:cNvPr>
          <p:cNvSpPr txBox="1"/>
          <p:nvPr/>
        </p:nvSpPr>
        <p:spPr>
          <a:xfrm>
            <a:off x="609598" y="1174779"/>
            <a:ext cx="5842856" cy="432000"/>
          </a:xfrm>
          <a:prstGeom prst="rect">
            <a:avLst/>
          </a:prstGeom>
          <a:solidFill>
            <a:srgbClr val="F58221"/>
          </a:solidFill>
          <a:ln>
            <a:solidFill>
              <a:srgbClr val="F58221"/>
            </a:solidFill>
          </a:ln>
        </p:spPr>
        <p:txBody>
          <a:bodyPr wrap="square" lIns="108000" anchor="ctr">
            <a:noAutofit/>
          </a:bodyPr>
          <a:lstStyle/>
          <a:p>
            <a:pPr>
              <a:spcBef>
                <a:spcPts val="600"/>
              </a:spcBef>
            </a:pPr>
            <a:r>
              <a:rPr lang="en-GB" sz="2000" b="1">
                <a:solidFill>
                  <a:schemeClr val="bg1"/>
                </a:solidFill>
                <a:latin typeface="Arial" panose="020B0604020202020204" pitchFamily="34" charset="0"/>
                <a:cs typeface="Arial" panose="020B0604020202020204" pitchFamily="34" charset="0"/>
              </a:rPr>
              <a:t>Criteria for Deactivation</a:t>
            </a:r>
          </a:p>
        </p:txBody>
      </p:sp>
      <p:pic>
        <p:nvPicPr>
          <p:cNvPr id="88" name="Picture 87">
            <a:extLst>
              <a:ext uri="{FF2B5EF4-FFF2-40B4-BE49-F238E27FC236}">
                <a16:creationId xmlns:a16="http://schemas.microsoft.com/office/drawing/2014/main" id="{B29E7171-1C14-6E3F-7CC5-F969F498E343}"/>
              </a:ext>
            </a:extLst>
          </p:cNvPr>
          <p:cNvPicPr>
            <a:picLocks noChangeAspect="1"/>
          </p:cNvPicPr>
          <p:nvPr/>
        </p:nvPicPr>
        <p:blipFill>
          <a:blip r:embed="rId2">
            <a:clrChange>
              <a:clrFrom>
                <a:srgbClr val="4CB847"/>
              </a:clrFrom>
              <a:clrTo>
                <a:srgbClr val="4CB847">
                  <a:alpha val="0"/>
                </a:srgbClr>
              </a:clrTo>
            </a:clrChange>
          </a:blip>
          <a:srcRect l="8812" t="8187" r="1004" b="1147"/>
          <a:stretch>
            <a:fillRect/>
          </a:stretch>
        </p:blipFill>
        <p:spPr>
          <a:xfrm>
            <a:off x="11040888" y="1104961"/>
            <a:ext cx="998294" cy="1003637"/>
          </a:xfrm>
          <a:prstGeom prst="ellipse">
            <a:avLst/>
          </a:prstGeom>
        </p:spPr>
      </p:pic>
      <p:sp>
        <p:nvSpPr>
          <p:cNvPr id="3" name="TextBox 2">
            <a:extLst>
              <a:ext uri="{FF2B5EF4-FFF2-40B4-BE49-F238E27FC236}">
                <a16:creationId xmlns:a16="http://schemas.microsoft.com/office/drawing/2014/main" id="{2024C749-2AFD-4FCD-CE3A-F301CEDD4B11}"/>
              </a:ext>
            </a:extLst>
          </p:cNvPr>
          <p:cNvSpPr txBox="1"/>
          <p:nvPr/>
        </p:nvSpPr>
        <p:spPr>
          <a:xfrm>
            <a:off x="5535319" y="4865148"/>
            <a:ext cx="5896672" cy="560909"/>
          </a:xfrm>
          <a:prstGeom prst="rect">
            <a:avLst/>
          </a:prstGeom>
          <a:solidFill>
            <a:schemeClr val="bg1"/>
          </a:solidFill>
          <a:ln>
            <a:noFill/>
          </a:ln>
        </p:spPr>
        <p:txBody>
          <a:bodyPr wrap="square" lIns="90000" anchor="ctr">
            <a:noAutofit/>
          </a:bodyPr>
          <a:lstStyle/>
          <a:p>
            <a:pPr>
              <a:spcBef>
                <a:spcPts val="600"/>
              </a:spcBef>
            </a:pPr>
            <a:r>
              <a:rPr lang="en-GB" sz="1400" i="1">
                <a:solidFill>
                  <a:srgbClr val="A08024"/>
                </a:solidFill>
                <a:latin typeface="Arial" panose="020B0604020202020204" pitchFamily="34" charset="0"/>
                <a:cs typeface="Arial" panose="020B0604020202020204" pitchFamily="34" charset="0"/>
              </a:rPr>
              <a:t>The reason for the client being deactivated from CCMDD must be documented in the notes section of the patient folder by the clinician.</a:t>
            </a:r>
          </a:p>
        </p:txBody>
      </p:sp>
      <p:sp>
        <p:nvSpPr>
          <p:cNvPr id="20" name="TextBox 19">
            <a:extLst>
              <a:ext uri="{FF2B5EF4-FFF2-40B4-BE49-F238E27FC236}">
                <a16:creationId xmlns:a16="http://schemas.microsoft.com/office/drawing/2014/main" id="{A8836037-51A9-45B5-6AF8-02F60184DA56}"/>
              </a:ext>
            </a:extLst>
          </p:cNvPr>
          <p:cNvSpPr txBox="1"/>
          <p:nvPr/>
        </p:nvSpPr>
        <p:spPr>
          <a:xfrm>
            <a:off x="1544927" y="4750695"/>
            <a:ext cx="3780000" cy="1260000"/>
          </a:xfrm>
          <a:prstGeom prst="roundRect">
            <a:avLst>
              <a:gd name="adj" fmla="val 50000"/>
            </a:avLst>
          </a:prstGeom>
          <a:gradFill flip="none" rotWithShape="1">
            <a:gsLst>
              <a:gs pos="0">
                <a:srgbClr val="F58221">
                  <a:shade val="30000"/>
                  <a:satMod val="115000"/>
                </a:srgbClr>
              </a:gs>
              <a:gs pos="50000">
                <a:srgbClr val="F58221">
                  <a:shade val="67500"/>
                  <a:satMod val="115000"/>
                </a:srgbClr>
              </a:gs>
              <a:gs pos="100000">
                <a:srgbClr val="F58221">
                  <a:shade val="100000"/>
                  <a:satMod val="115000"/>
                </a:srgbClr>
              </a:gs>
            </a:gsLst>
            <a:lin ang="5400000" scaled="1"/>
            <a:tileRect/>
          </a:gradFill>
        </p:spPr>
        <p:txBody>
          <a:bodyPr wrap="square" lIns="252000" rIns="108000" anchor="ctr">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A client may also choose to leave the Adherence Club to:</a:t>
            </a:r>
          </a:p>
          <a:p>
            <a:pPr marL="285750" indent="-285750">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return to regular care </a:t>
            </a:r>
          </a:p>
          <a:p>
            <a:pPr marL="285750" indent="-285750">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switch to a pickup point</a:t>
            </a:r>
          </a:p>
          <a:p>
            <a:pPr marL="285750" indent="-285750">
              <a:buFont typeface="Arial" panose="020B0604020202020204" pitchFamily="34" charset="0"/>
              <a:buChar char="•"/>
            </a:pPr>
            <a:r>
              <a:rPr lang="en-GB" sz="1600">
                <a:solidFill>
                  <a:schemeClr val="bg1"/>
                </a:solidFill>
                <a:latin typeface="Arial" panose="020B0604020202020204" pitchFamily="34" charset="0"/>
                <a:cs typeface="Arial" panose="020B0604020202020204" pitchFamily="34" charset="0"/>
              </a:rPr>
              <a:t>access 6MMD if eligible</a:t>
            </a:r>
          </a:p>
        </p:txBody>
      </p:sp>
      <p:sp>
        <p:nvSpPr>
          <p:cNvPr id="5" name="TextBox 4">
            <a:extLst>
              <a:ext uri="{FF2B5EF4-FFF2-40B4-BE49-F238E27FC236}">
                <a16:creationId xmlns:a16="http://schemas.microsoft.com/office/drawing/2014/main" id="{04E84877-EC9E-7B79-287D-0950F6E4E86A}"/>
              </a:ext>
            </a:extLst>
          </p:cNvPr>
          <p:cNvSpPr txBox="1"/>
          <p:nvPr/>
        </p:nvSpPr>
        <p:spPr>
          <a:xfrm>
            <a:off x="5792470" y="6604982"/>
            <a:ext cx="5760000" cy="253018"/>
          </a:xfrm>
          <a:prstGeom prst="rect">
            <a:avLst/>
          </a:prstGeom>
          <a:noFill/>
        </p:spPr>
        <p:txBody>
          <a:bodyPr wrap="square" rtlCol="0">
            <a:spAutoFit/>
          </a:bodyPr>
          <a:lstStyle/>
          <a:p>
            <a:pPr algn="r"/>
            <a:r>
              <a:rPr lang="en-ZA" sz="1000">
                <a:solidFill>
                  <a:schemeClr val="bg1">
                    <a:lumMod val="50000"/>
                  </a:schemeClr>
                </a:solidFill>
                <a:latin typeface="Arial" panose="020B0604020202020204" pitchFamily="34" charset="0"/>
                <a:cs typeface="Arial" panose="020B0604020202020204" pitchFamily="34" charset="0"/>
              </a:rPr>
              <a:t>DMOC SOPs September 2025, pages 68-69</a:t>
            </a:r>
          </a:p>
        </p:txBody>
      </p:sp>
      <p:sp>
        <p:nvSpPr>
          <p:cNvPr id="15" name="TextBox 14">
            <a:extLst>
              <a:ext uri="{FF2B5EF4-FFF2-40B4-BE49-F238E27FC236}">
                <a16:creationId xmlns:a16="http://schemas.microsoft.com/office/drawing/2014/main" id="{C822C6B4-E7C2-1D09-E51B-675162EB9872}"/>
              </a:ext>
            </a:extLst>
          </p:cNvPr>
          <p:cNvSpPr txBox="1"/>
          <p:nvPr/>
        </p:nvSpPr>
        <p:spPr>
          <a:xfrm>
            <a:off x="2753344" y="6083875"/>
            <a:ext cx="7833665" cy="584775"/>
          </a:xfrm>
          <a:prstGeom prst="rect">
            <a:avLst/>
          </a:prstGeom>
          <a:noFill/>
        </p:spPr>
        <p:txBody>
          <a:bodyPr wrap="square">
            <a:spAutoFit/>
          </a:bodyPr>
          <a:lstStyle/>
          <a:p>
            <a:r>
              <a:rPr lang="en-GB" sz="1600" i="1">
                <a:solidFill>
                  <a:srgbClr val="D67243"/>
                </a:solidFill>
                <a:latin typeface="Arial" panose="020B0604020202020204" pitchFamily="34" charset="0"/>
                <a:cs typeface="Arial" panose="020B0604020202020204" pitchFamily="34" charset="0"/>
              </a:rPr>
              <a:t>NB! Deactivation is a temporary removal. The client can be re-enrolled.</a:t>
            </a:r>
          </a:p>
          <a:p>
            <a:r>
              <a:rPr lang="en-GB" sz="1600" i="1">
                <a:solidFill>
                  <a:srgbClr val="D67243"/>
                </a:solidFill>
                <a:latin typeface="Arial" panose="020B0604020202020204" pitchFamily="34" charset="0"/>
                <a:cs typeface="Arial" panose="020B0604020202020204" pitchFamily="34" charset="0"/>
              </a:rPr>
              <a:t>Deregistration is a permanent removal due to client’s death / a duplicated profile.</a:t>
            </a:r>
          </a:p>
        </p:txBody>
      </p:sp>
    </p:spTree>
    <p:extLst>
      <p:ext uri="{BB962C8B-B14F-4D97-AF65-F5344CB8AC3E}">
        <p14:creationId xmlns:p14="http://schemas.microsoft.com/office/powerpoint/2010/main" val="1807985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78EC-5327-8B25-3EAB-964DB687A488}"/>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1CAA0B1C-D371-B631-3EA8-7540DC659C8D}"/>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2C2F56F1-BD78-1683-AA83-20D6EA0F4067}"/>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2ECEED5F-2E5D-24A1-2399-B2533CC18800}"/>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81AD59D1-9ED0-5348-271D-1BA5F494EA61}"/>
              </a:ext>
            </a:extLst>
          </p:cNvPr>
          <p:cNvSpPr txBox="1">
            <a:spLocks/>
          </p:cNvSpPr>
          <p:nvPr/>
        </p:nvSpPr>
        <p:spPr>
          <a:xfrm>
            <a:off x="0" y="2727707"/>
            <a:ext cx="8184232" cy="1304363"/>
          </a:xfrm>
          <a:prstGeom prst="rect">
            <a:avLst/>
          </a:prstGeom>
          <a:solidFill>
            <a:srgbClr val="00660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ZA" sz="32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MODULE 3: ADHERENCE CLUB (AC)</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ZA" sz="32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MONITORING AND EVALUATION</a:t>
            </a:r>
          </a:p>
        </p:txBody>
      </p:sp>
      <p:pic>
        <p:nvPicPr>
          <p:cNvPr id="2" name="Picture 1">
            <a:extLst>
              <a:ext uri="{FF2B5EF4-FFF2-40B4-BE49-F238E27FC236}">
                <a16:creationId xmlns:a16="http://schemas.microsoft.com/office/drawing/2014/main" id="{F613E95A-B05C-B264-0A8B-4826048DE008}"/>
              </a:ext>
            </a:extLst>
          </p:cNvPr>
          <p:cNvPicPr>
            <a:picLocks noChangeAspect="1"/>
          </p:cNvPicPr>
          <p:nvPr/>
        </p:nvPicPr>
        <p:blipFill>
          <a:blip r:embed="rId3"/>
          <a:srcRect l="302" r="4898" b="1492"/>
          <a:stretch>
            <a:fillRect/>
          </a:stretch>
        </p:blipFill>
        <p:spPr>
          <a:xfrm>
            <a:off x="8003176" y="1564475"/>
            <a:ext cx="3587932" cy="3576642"/>
          </a:xfrm>
          <a:prstGeom prst="ellipse">
            <a:avLst/>
          </a:prstGeom>
        </p:spPr>
      </p:pic>
      <p:pic>
        <p:nvPicPr>
          <p:cNvPr id="3" name="Picture 2" descr="A colorful squares with icons&#10;&#10;AI-generated content may be incorrect.">
            <a:extLst>
              <a:ext uri="{FF2B5EF4-FFF2-40B4-BE49-F238E27FC236}">
                <a16:creationId xmlns:a16="http://schemas.microsoft.com/office/drawing/2014/main" id="{61A8BB49-3A2A-8333-D6AB-FAA4C56978C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4372" y="593492"/>
            <a:ext cx="7279016" cy="2331452"/>
          </a:xfrm>
          <a:prstGeom prst="rect">
            <a:avLst/>
          </a:prstGeom>
        </p:spPr>
      </p:pic>
    </p:spTree>
    <p:extLst>
      <p:ext uri="{BB962C8B-B14F-4D97-AF65-F5344CB8AC3E}">
        <p14:creationId xmlns:p14="http://schemas.microsoft.com/office/powerpoint/2010/main" val="159141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3F68-1321-748C-BA5C-EFC66F777E0B}"/>
              </a:ext>
            </a:extLst>
          </p:cNvPr>
          <p:cNvSpPr>
            <a:spLocks noGrp="1"/>
          </p:cNvSpPr>
          <p:nvPr>
            <p:ph type="title"/>
          </p:nvPr>
        </p:nvSpPr>
        <p:spPr/>
        <p:txBody>
          <a:bodyPr/>
          <a:lstStyle/>
          <a:p>
            <a:pPr lvl="0" defTabSz="685800">
              <a:lnSpc>
                <a:spcPct val="90000"/>
              </a:lnSpc>
              <a:defRPr/>
            </a:pPr>
            <a:r>
              <a:rPr lang="en-ZA" b="1">
                <a:solidFill>
                  <a:sysClr val="window" lastClr="FFFFFF"/>
                </a:solidFill>
              </a:rPr>
              <a:t>Module 3: Contents</a:t>
            </a:r>
            <a:endParaRPr lang="en-ZA"/>
          </a:p>
        </p:txBody>
      </p:sp>
      <p:sp>
        <p:nvSpPr>
          <p:cNvPr id="3" name="Content Placeholder 2">
            <a:extLst>
              <a:ext uri="{FF2B5EF4-FFF2-40B4-BE49-F238E27FC236}">
                <a16:creationId xmlns:a16="http://schemas.microsoft.com/office/drawing/2014/main" id="{589EB9F0-AACD-B747-7E86-79359A5A9678}"/>
              </a:ext>
            </a:extLst>
          </p:cNvPr>
          <p:cNvSpPr>
            <a:spLocks noGrp="1"/>
          </p:cNvSpPr>
          <p:nvPr>
            <p:ph idx="1"/>
          </p:nvPr>
        </p:nvSpPr>
        <p:spPr>
          <a:xfrm>
            <a:off x="928048" y="2033514"/>
            <a:ext cx="10654352" cy="3073080"/>
          </a:xfrm>
        </p:spPr>
        <p:txBody>
          <a:bodyPr/>
          <a:lstStyle/>
          <a:p>
            <a:pPr marL="457200" indent="-457200">
              <a:spcBef>
                <a:spcPts val="1200"/>
              </a:spcBef>
              <a:buFont typeface="+mj-lt"/>
              <a:buAutoNum type="arabicPeriod"/>
            </a:pPr>
            <a:r>
              <a:rPr lang="en-GB" dirty="0"/>
              <a:t>Documentation in the Adherence Club Register</a:t>
            </a:r>
          </a:p>
          <a:p>
            <a:pPr marL="457200" indent="-457200">
              <a:spcBef>
                <a:spcPts val="1200"/>
              </a:spcBef>
              <a:buFont typeface="+mj-lt"/>
              <a:buAutoNum type="arabicPeriod"/>
            </a:pPr>
            <a:r>
              <a:rPr lang="en-GB" dirty="0"/>
              <a:t>Documentation in ART Clinical Stationery</a:t>
            </a:r>
          </a:p>
          <a:p>
            <a:pPr marL="457200" indent="-457200">
              <a:spcBef>
                <a:spcPts val="1200"/>
              </a:spcBef>
              <a:buFont typeface="+mj-lt"/>
              <a:buAutoNum type="arabicPeriod"/>
            </a:pPr>
            <a:r>
              <a:rPr lang="en-GB" dirty="0"/>
              <a:t>Capturing for Adherence Clubs in </a:t>
            </a:r>
            <a:r>
              <a:rPr lang="en-GB" dirty="0" err="1"/>
              <a:t>TIER.Net</a:t>
            </a:r>
            <a:endParaRPr lang="en-GB" dirty="0"/>
          </a:p>
          <a:p>
            <a:pPr marL="457200" indent="-457200">
              <a:spcBef>
                <a:spcPts val="1200"/>
              </a:spcBef>
              <a:buFont typeface="+mj-lt"/>
              <a:buAutoNum type="arabicPeriod"/>
            </a:pPr>
            <a:r>
              <a:rPr lang="en-GB" dirty="0"/>
              <a:t>Capturing for Adherence Clubs in SyNCH</a:t>
            </a:r>
          </a:p>
          <a:p>
            <a:pPr marL="457200" indent="-457200">
              <a:spcBef>
                <a:spcPts val="1200"/>
              </a:spcBef>
              <a:buFont typeface="+mj-lt"/>
              <a:buAutoNum type="arabicPeriod"/>
            </a:pPr>
            <a:r>
              <a:rPr lang="en-GB" dirty="0"/>
              <a:t>Reporting for Repeat Prescription Collection Strategies</a:t>
            </a:r>
          </a:p>
          <a:p>
            <a:pPr>
              <a:spcBef>
                <a:spcPts val="1200"/>
              </a:spcBef>
            </a:pPr>
            <a:endParaRPr lang="en-GB" dirty="0"/>
          </a:p>
          <a:p>
            <a:pPr>
              <a:spcBef>
                <a:spcPts val="1200"/>
              </a:spcBef>
            </a:pPr>
            <a:endParaRPr lang="en-ZA" dirty="0"/>
          </a:p>
        </p:txBody>
      </p:sp>
      <p:sp>
        <p:nvSpPr>
          <p:cNvPr id="4" name="Slide Number Placeholder 3">
            <a:extLst>
              <a:ext uri="{FF2B5EF4-FFF2-40B4-BE49-F238E27FC236}">
                <a16:creationId xmlns:a16="http://schemas.microsoft.com/office/drawing/2014/main" id="{EB9E4502-F631-0B10-ECCC-23FC78D74953}"/>
              </a:ext>
            </a:extLst>
          </p:cNvPr>
          <p:cNvSpPr>
            <a:spLocks noGrp="1"/>
          </p:cNvSpPr>
          <p:nvPr>
            <p:ph type="sldNum" sz="quarter" idx="12"/>
          </p:nvPr>
        </p:nvSpPr>
        <p:spPr/>
        <p:txBody>
          <a:bodyPr/>
          <a:lstStyle/>
          <a:p>
            <a:fld id="{C7CC47C4-3C86-4469-BEE5-35560A3665EF}" type="slidenum">
              <a:rPr lang="en-ZA" altLang="en-US" smtClean="0"/>
              <a:pPr/>
              <a:t>79</a:t>
            </a:fld>
            <a:endParaRPr lang="en-ZA" altLang="en-US"/>
          </a:p>
        </p:txBody>
      </p:sp>
      <p:sp>
        <p:nvSpPr>
          <p:cNvPr id="5" name="Content Placeholder 2">
            <a:extLst>
              <a:ext uri="{FF2B5EF4-FFF2-40B4-BE49-F238E27FC236}">
                <a16:creationId xmlns:a16="http://schemas.microsoft.com/office/drawing/2014/main" id="{3ED80750-5E97-B29F-42BC-D3A92213B633}"/>
              </a:ext>
            </a:extLst>
          </p:cNvPr>
          <p:cNvSpPr txBox="1">
            <a:spLocks/>
          </p:cNvSpPr>
          <p:nvPr/>
        </p:nvSpPr>
        <p:spPr>
          <a:xfrm>
            <a:off x="473122" y="1478446"/>
            <a:ext cx="6896669" cy="432238"/>
          </a:xfrm>
          <a:prstGeom prst="roundRect">
            <a:avLst>
              <a:gd name="adj" fmla="val 50000"/>
            </a:avLst>
          </a:prstGeom>
          <a:solidFill>
            <a:srgbClr val="005D28"/>
          </a:solidFill>
        </p:spPr>
        <p:txBody>
          <a:bodyPr lIns="360000" anchor="ctr"/>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a:solidFill>
                  <a:schemeClr val="bg1"/>
                </a:solidFill>
              </a:rPr>
              <a:t>Adherence Club Monitoring and Evaluation</a:t>
            </a:r>
            <a:endParaRPr lang="en-ZA">
              <a:solidFill>
                <a:schemeClr val="bg1"/>
              </a:solidFill>
            </a:endParaRPr>
          </a:p>
        </p:txBody>
      </p:sp>
      <p:pic>
        <p:nvPicPr>
          <p:cNvPr id="7" name="Picture 6">
            <a:extLst>
              <a:ext uri="{FF2B5EF4-FFF2-40B4-BE49-F238E27FC236}">
                <a16:creationId xmlns:a16="http://schemas.microsoft.com/office/drawing/2014/main" id="{D7B5AB6C-6213-0D33-5CD0-2F90DF43D8E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70292" y="2361787"/>
            <a:ext cx="3909147" cy="2689493"/>
          </a:xfrm>
          <a:prstGeom prst="rect">
            <a:avLst/>
          </a:prstGeom>
        </p:spPr>
      </p:pic>
    </p:spTree>
    <p:extLst>
      <p:ext uri="{BB962C8B-B14F-4D97-AF65-F5344CB8AC3E}">
        <p14:creationId xmlns:p14="http://schemas.microsoft.com/office/powerpoint/2010/main" val="129184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BCE1D-C635-1C5C-747B-85E1418BA487}"/>
              </a:ext>
            </a:extLst>
          </p:cNvPr>
          <p:cNvSpPr>
            <a:spLocks noGrp="1"/>
          </p:cNvSpPr>
          <p:nvPr>
            <p:ph type="title"/>
          </p:nvPr>
        </p:nvSpPr>
        <p:spPr/>
        <p:txBody>
          <a:bodyPr/>
          <a:lstStyle/>
          <a:p>
            <a:r>
              <a:rPr lang="en-GB"/>
              <a:t>A Differentiated Approach to Keeping Patients in Care</a:t>
            </a:r>
            <a:endParaRPr lang="en-ZA"/>
          </a:p>
        </p:txBody>
      </p:sp>
      <p:sp>
        <p:nvSpPr>
          <p:cNvPr id="7" name="Rectangle 6">
            <a:extLst>
              <a:ext uri="{FF2B5EF4-FFF2-40B4-BE49-F238E27FC236}">
                <a16:creationId xmlns:a16="http://schemas.microsoft.com/office/drawing/2014/main" id="{916EEAA9-F7D7-3D68-380D-DA3BBA702311}"/>
              </a:ext>
            </a:extLst>
          </p:cNvPr>
          <p:cNvSpPr/>
          <p:nvPr/>
        </p:nvSpPr>
        <p:spPr>
          <a:xfrm>
            <a:off x="0" y="1091203"/>
            <a:ext cx="1508760" cy="5760000"/>
          </a:xfrm>
          <a:prstGeom prst="rect">
            <a:avLst/>
          </a:prstGeom>
          <a:solidFill>
            <a:srgbClr val="F9F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90BE74BE-AB91-565C-DC58-F919FCC05F61}"/>
              </a:ext>
            </a:extLst>
          </p:cNvPr>
          <p:cNvSpPr/>
          <p:nvPr/>
        </p:nvSpPr>
        <p:spPr>
          <a:xfrm>
            <a:off x="9979909" y="1104797"/>
            <a:ext cx="2260351" cy="5760000"/>
          </a:xfrm>
          <a:prstGeom prst="rect">
            <a:avLst/>
          </a:prstGeom>
          <a:solidFill>
            <a:srgbClr val="F9F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Slide Number Placeholder 3">
            <a:extLst>
              <a:ext uri="{FF2B5EF4-FFF2-40B4-BE49-F238E27FC236}">
                <a16:creationId xmlns:a16="http://schemas.microsoft.com/office/drawing/2014/main" id="{5E624B77-BDFD-0CC4-98D0-1EE18994E034}"/>
              </a:ext>
            </a:extLst>
          </p:cNvPr>
          <p:cNvSpPr>
            <a:spLocks noGrp="1"/>
          </p:cNvSpPr>
          <p:nvPr>
            <p:ph type="sldNum" sz="quarter" idx="12"/>
          </p:nvPr>
        </p:nvSpPr>
        <p:spPr/>
        <p:txBody>
          <a:bodyPr/>
          <a:lstStyle/>
          <a:p>
            <a:fld id="{C7CC47C4-3C86-4469-BEE5-35560A3665EF}" type="slidenum">
              <a:rPr lang="en-ZA" altLang="en-US" smtClean="0"/>
              <a:pPr/>
              <a:t>8</a:t>
            </a:fld>
            <a:endParaRPr lang="en-ZA" altLang="en-US"/>
          </a:p>
        </p:txBody>
      </p:sp>
      <p:pic>
        <p:nvPicPr>
          <p:cNvPr id="12" name="Picture 11">
            <a:extLst>
              <a:ext uri="{FF2B5EF4-FFF2-40B4-BE49-F238E27FC236}">
                <a16:creationId xmlns:a16="http://schemas.microsoft.com/office/drawing/2014/main" id="{C538D990-0085-8411-C5DD-0D1C7D95644E}"/>
              </a:ext>
            </a:extLst>
          </p:cNvPr>
          <p:cNvPicPr>
            <a:picLocks noChangeAspect="1"/>
          </p:cNvPicPr>
          <p:nvPr/>
        </p:nvPicPr>
        <p:blipFill>
          <a:blip r:embed="rId2"/>
          <a:stretch>
            <a:fillRect/>
          </a:stretch>
        </p:blipFill>
        <p:spPr>
          <a:xfrm>
            <a:off x="1189446" y="1091203"/>
            <a:ext cx="10162130" cy="5760000"/>
          </a:xfrm>
          <a:prstGeom prst="rect">
            <a:avLst/>
          </a:prstGeom>
        </p:spPr>
      </p:pic>
      <p:sp>
        <p:nvSpPr>
          <p:cNvPr id="14" name="TextBox 13">
            <a:extLst>
              <a:ext uri="{FF2B5EF4-FFF2-40B4-BE49-F238E27FC236}">
                <a16:creationId xmlns:a16="http://schemas.microsoft.com/office/drawing/2014/main" id="{5A7BE0F6-8C0C-72A7-E5AC-B2D0A65C2E03}"/>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 p19</a:t>
            </a:r>
          </a:p>
        </p:txBody>
      </p:sp>
    </p:spTree>
    <p:extLst>
      <p:ext uri="{BB962C8B-B14F-4D97-AF65-F5344CB8AC3E}">
        <p14:creationId xmlns:p14="http://schemas.microsoft.com/office/powerpoint/2010/main" val="3316363871"/>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A45F-385B-2F0D-1A24-A4472B97E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04082-41F9-4E2B-BE2F-4E87CA292CD5}"/>
              </a:ext>
            </a:extLst>
          </p:cNvPr>
          <p:cNvSpPr>
            <a:spLocks noGrp="1"/>
          </p:cNvSpPr>
          <p:nvPr>
            <p:ph type="title"/>
          </p:nvPr>
        </p:nvSpPr>
        <p:spPr/>
        <p:txBody>
          <a:bodyPr/>
          <a:lstStyle/>
          <a:p>
            <a:r>
              <a:rPr lang="en-ZA"/>
              <a:t>Module 3: Learning Objectives</a:t>
            </a:r>
          </a:p>
        </p:txBody>
      </p:sp>
      <p:sp>
        <p:nvSpPr>
          <p:cNvPr id="3" name="Content Placeholder 2">
            <a:extLst>
              <a:ext uri="{FF2B5EF4-FFF2-40B4-BE49-F238E27FC236}">
                <a16:creationId xmlns:a16="http://schemas.microsoft.com/office/drawing/2014/main" id="{BFBF5ACF-9D1F-F153-95C5-01A18E057DDE}"/>
              </a:ext>
            </a:extLst>
          </p:cNvPr>
          <p:cNvSpPr>
            <a:spLocks noGrp="1"/>
          </p:cNvSpPr>
          <p:nvPr>
            <p:ph idx="1"/>
          </p:nvPr>
        </p:nvSpPr>
        <p:spPr>
          <a:xfrm>
            <a:off x="2393410" y="1820298"/>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72000" rIns="108000" bIns="72000" anchor="ctr" anchorCtr="0"/>
          <a:lstStyle/>
          <a:p>
            <a:pPr>
              <a:spcBef>
                <a:spcPts val="1200"/>
              </a:spcBef>
            </a:pPr>
            <a:r>
              <a:rPr lang="en-GB">
                <a:solidFill>
                  <a:srgbClr val="005D28"/>
                </a:solidFill>
              </a:rPr>
              <a:t>To understand the documentation in clinical stationery and in Adherence Club registers and the data flow for adherence clubs.</a:t>
            </a:r>
          </a:p>
        </p:txBody>
      </p:sp>
      <p:sp>
        <p:nvSpPr>
          <p:cNvPr id="4" name="Slide Number Placeholder 3">
            <a:extLst>
              <a:ext uri="{FF2B5EF4-FFF2-40B4-BE49-F238E27FC236}">
                <a16:creationId xmlns:a16="http://schemas.microsoft.com/office/drawing/2014/main" id="{6F18324B-9A48-EB77-0C6C-5DB9B3C5C41B}"/>
              </a:ext>
            </a:extLst>
          </p:cNvPr>
          <p:cNvSpPr>
            <a:spLocks noGrp="1"/>
          </p:cNvSpPr>
          <p:nvPr>
            <p:ph type="sldNum" sz="quarter" idx="12"/>
          </p:nvPr>
        </p:nvSpPr>
        <p:spPr/>
        <p:txBody>
          <a:bodyPr/>
          <a:lstStyle/>
          <a:p>
            <a:fld id="{C7CC47C4-3C86-4469-BEE5-35560A3665EF}" type="slidenum">
              <a:rPr lang="en-ZA" altLang="en-US" smtClean="0"/>
              <a:pPr/>
              <a:t>80</a:t>
            </a:fld>
            <a:endParaRPr lang="en-ZA" altLang="en-US"/>
          </a:p>
        </p:txBody>
      </p:sp>
      <p:sp>
        <p:nvSpPr>
          <p:cNvPr id="7" name="Content Placeholder 2">
            <a:extLst>
              <a:ext uri="{FF2B5EF4-FFF2-40B4-BE49-F238E27FC236}">
                <a16:creationId xmlns:a16="http://schemas.microsoft.com/office/drawing/2014/main" id="{9B06F7DD-8EDB-A50C-DC65-8B3A700CB7EB}"/>
              </a:ext>
            </a:extLst>
          </p:cNvPr>
          <p:cNvSpPr txBox="1">
            <a:spLocks/>
          </p:cNvSpPr>
          <p:nvPr/>
        </p:nvSpPr>
        <p:spPr>
          <a:xfrm>
            <a:off x="703954" y="1528736"/>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sp>
        <p:nvSpPr>
          <p:cNvPr id="10" name="Content Placeholder 2">
            <a:extLst>
              <a:ext uri="{FF2B5EF4-FFF2-40B4-BE49-F238E27FC236}">
                <a16:creationId xmlns:a16="http://schemas.microsoft.com/office/drawing/2014/main" id="{463B7385-A68D-2F16-CFB9-438139786329}"/>
              </a:ext>
            </a:extLst>
          </p:cNvPr>
          <p:cNvSpPr txBox="1">
            <a:spLocks/>
          </p:cNvSpPr>
          <p:nvPr/>
        </p:nvSpPr>
        <p:spPr>
          <a:xfrm>
            <a:off x="2393410" y="3379216"/>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72000" rIns="108000" bIns="72000" anchor="ctr" anchorCtr="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GB">
                <a:solidFill>
                  <a:srgbClr val="005D28"/>
                </a:solidFill>
              </a:rPr>
              <a:t>To understand the registration and deactivation of adherence clubs and the individual patients in </a:t>
            </a:r>
            <a:r>
              <a:rPr lang="en-GB" err="1">
                <a:solidFill>
                  <a:srgbClr val="005D28"/>
                </a:solidFill>
              </a:rPr>
              <a:t>SynCH</a:t>
            </a:r>
            <a:r>
              <a:rPr lang="en-GB">
                <a:solidFill>
                  <a:srgbClr val="005D28"/>
                </a:solidFill>
              </a:rPr>
              <a:t> and TIER.Net</a:t>
            </a:r>
          </a:p>
        </p:txBody>
      </p:sp>
      <p:sp>
        <p:nvSpPr>
          <p:cNvPr id="11" name="Content Placeholder 2">
            <a:extLst>
              <a:ext uri="{FF2B5EF4-FFF2-40B4-BE49-F238E27FC236}">
                <a16:creationId xmlns:a16="http://schemas.microsoft.com/office/drawing/2014/main" id="{2EEC9780-AB61-5612-AF92-8E832C9AA850}"/>
              </a:ext>
            </a:extLst>
          </p:cNvPr>
          <p:cNvSpPr txBox="1">
            <a:spLocks/>
          </p:cNvSpPr>
          <p:nvPr/>
        </p:nvSpPr>
        <p:spPr>
          <a:xfrm>
            <a:off x="703954" y="3087654"/>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sp>
        <p:nvSpPr>
          <p:cNvPr id="5" name="Content Placeholder 2">
            <a:extLst>
              <a:ext uri="{FF2B5EF4-FFF2-40B4-BE49-F238E27FC236}">
                <a16:creationId xmlns:a16="http://schemas.microsoft.com/office/drawing/2014/main" id="{70C60C31-363E-D8B1-595A-DC21980C86AE}"/>
              </a:ext>
            </a:extLst>
          </p:cNvPr>
          <p:cNvSpPr txBox="1">
            <a:spLocks/>
          </p:cNvSpPr>
          <p:nvPr/>
        </p:nvSpPr>
        <p:spPr>
          <a:xfrm>
            <a:off x="2393410" y="4926987"/>
            <a:ext cx="936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72000" rIns="108000" bIns="72000" anchor="ctr" anchorCtr="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GB">
                <a:solidFill>
                  <a:srgbClr val="005D28"/>
                </a:solidFill>
              </a:rPr>
              <a:t>To understand the generation and use of monthly summary sheets to monitor client attendance, medication pick-up and identify potential adherence issues</a:t>
            </a:r>
          </a:p>
        </p:txBody>
      </p:sp>
      <p:sp>
        <p:nvSpPr>
          <p:cNvPr id="6" name="Content Placeholder 2">
            <a:extLst>
              <a:ext uri="{FF2B5EF4-FFF2-40B4-BE49-F238E27FC236}">
                <a16:creationId xmlns:a16="http://schemas.microsoft.com/office/drawing/2014/main" id="{7D01FEFF-CFEB-8161-0516-DC7AD552DDB0}"/>
              </a:ext>
            </a:extLst>
          </p:cNvPr>
          <p:cNvSpPr txBox="1">
            <a:spLocks/>
          </p:cNvSpPr>
          <p:nvPr/>
        </p:nvSpPr>
        <p:spPr>
          <a:xfrm>
            <a:off x="703954" y="4640999"/>
            <a:ext cx="2880000" cy="972000"/>
          </a:xfrm>
          <a:prstGeom prst="roundRect">
            <a:avLst/>
          </a:prstGeom>
          <a:solidFill>
            <a:srgbClr val="F9F4E4"/>
          </a:solidFill>
          <a:effectLst>
            <a:outerShdw blurRad="50800" dist="38100" dir="2700000" algn="tl" rotWithShape="0">
              <a:prstClr val="black">
                <a:alpha val="40000"/>
              </a:prstClr>
            </a:outerShdw>
          </a:effectLst>
        </p:spPr>
        <p:txBody>
          <a:bodyPr lIns="1224000" tIns="612000" rIns="108000" bIns="72000"/>
          <a:lstStyle>
            <a:lvl1pPr marL="342900" indent="-3429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en-ZA" sz="2400">
              <a:solidFill>
                <a:schemeClr val="bg1"/>
              </a:solidFill>
            </a:endParaRPr>
          </a:p>
        </p:txBody>
      </p:sp>
      <p:pic>
        <p:nvPicPr>
          <p:cNvPr id="16" name="Picture 15">
            <a:extLst>
              <a:ext uri="{FF2B5EF4-FFF2-40B4-BE49-F238E27FC236}">
                <a16:creationId xmlns:a16="http://schemas.microsoft.com/office/drawing/2014/main" id="{928CAF4D-1988-EDCA-1E42-6D14108FE05C}"/>
              </a:ext>
            </a:extLst>
          </p:cNvPr>
          <p:cNvPicPr>
            <a:picLocks noChangeAspect="1"/>
          </p:cNvPicPr>
          <p:nvPr/>
        </p:nvPicPr>
        <p:blipFill>
          <a:blip r:embed="rId2"/>
          <a:stretch>
            <a:fillRect/>
          </a:stretch>
        </p:blipFill>
        <p:spPr>
          <a:xfrm>
            <a:off x="860020" y="1666435"/>
            <a:ext cx="1612064" cy="711035"/>
          </a:xfrm>
          <a:prstGeom prst="rect">
            <a:avLst/>
          </a:prstGeom>
        </p:spPr>
      </p:pic>
      <p:pic>
        <p:nvPicPr>
          <p:cNvPr id="49" name="Picture 48">
            <a:extLst>
              <a:ext uri="{FF2B5EF4-FFF2-40B4-BE49-F238E27FC236}">
                <a16:creationId xmlns:a16="http://schemas.microsoft.com/office/drawing/2014/main" id="{B635895D-A1F2-4905-A38C-8E87AE6DBF95}"/>
              </a:ext>
            </a:extLst>
          </p:cNvPr>
          <p:cNvPicPr>
            <a:picLocks noChangeAspect="1"/>
          </p:cNvPicPr>
          <p:nvPr/>
        </p:nvPicPr>
        <p:blipFill>
          <a:blip r:embed="rId3"/>
          <a:stretch>
            <a:fillRect/>
          </a:stretch>
        </p:blipFill>
        <p:spPr>
          <a:xfrm>
            <a:off x="2678303" y="1698279"/>
            <a:ext cx="627550" cy="685491"/>
          </a:xfrm>
          <a:prstGeom prst="rect">
            <a:avLst/>
          </a:prstGeom>
        </p:spPr>
      </p:pic>
      <p:pic>
        <p:nvPicPr>
          <p:cNvPr id="64" name="Picture 63">
            <a:extLst>
              <a:ext uri="{FF2B5EF4-FFF2-40B4-BE49-F238E27FC236}">
                <a16:creationId xmlns:a16="http://schemas.microsoft.com/office/drawing/2014/main" id="{A1369FCB-7C93-D53F-513F-24CC8FD6F029}"/>
              </a:ext>
            </a:extLst>
          </p:cNvPr>
          <p:cNvPicPr>
            <a:picLocks noChangeAspect="1"/>
          </p:cNvPicPr>
          <p:nvPr/>
        </p:nvPicPr>
        <p:blipFill>
          <a:blip r:embed="rId4"/>
          <a:srcRect l="1213" r="4020" b="4624"/>
          <a:stretch>
            <a:fillRect/>
          </a:stretch>
        </p:blipFill>
        <p:spPr>
          <a:xfrm>
            <a:off x="1134682" y="3130427"/>
            <a:ext cx="828000" cy="828000"/>
          </a:xfrm>
          <a:prstGeom prst="ellipse">
            <a:avLst/>
          </a:prstGeom>
        </p:spPr>
      </p:pic>
      <p:pic>
        <p:nvPicPr>
          <p:cNvPr id="68" name="Picture 67">
            <a:extLst>
              <a:ext uri="{FF2B5EF4-FFF2-40B4-BE49-F238E27FC236}">
                <a16:creationId xmlns:a16="http://schemas.microsoft.com/office/drawing/2014/main" id="{D6287A23-1D0C-C9E5-5E42-AB8D9ECC494A}"/>
              </a:ext>
            </a:extLst>
          </p:cNvPr>
          <p:cNvPicPr preferRelativeResize="0">
            <a:picLocks noChangeAspect="1"/>
          </p:cNvPicPr>
          <p:nvPr/>
        </p:nvPicPr>
        <p:blipFill>
          <a:blip r:embed="rId5"/>
          <a:stretch>
            <a:fillRect/>
          </a:stretch>
        </p:blipFill>
        <p:spPr>
          <a:xfrm>
            <a:off x="1962682" y="3150452"/>
            <a:ext cx="828000" cy="828000"/>
          </a:xfrm>
          <a:prstGeom prst="ellipse">
            <a:avLst/>
          </a:prstGeom>
          <a:ln w="38100">
            <a:solidFill>
              <a:srgbClr val="DDB169"/>
            </a:solidFill>
          </a:ln>
        </p:spPr>
      </p:pic>
      <p:pic>
        <p:nvPicPr>
          <p:cNvPr id="70" name="Picture 69">
            <a:extLst>
              <a:ext uri="{FF2B5EF4-FFF2-40B4-BE49-F238E27FC236}">
                <a16:creationId xmlns:a16="http://schemas.microsoft.com/office/drawing/2014/main" id="{D2D1271E-B413-2CEE-A23D-84EA79F002F3}"/>
              </a:ext>
            </a:extLst>
          </p:cNvPr>
          <p:cNvPicPr>
            <a:picLocks noChangeAspect="1"/>
          </p:cNvPicPr>
          <p:nvPr/>
        </p:nvPicPr>
        <p:blipFill>
          <a:blip r:embed="rId6"/>
          <a:stretch>
            <a:fillRect/>
          </a:stretch>
        </p:blipFill>
        <p:spPr>
          <a:xfrm>
            <a:off x="2166540" y="4768129"/>
            <a:ext cx="1023525" cy="644858"/>
          </a:xfrm>
          <a:prstGeom prst="rect">
            <a:avLst/>
          </a:prstGeom>
        </p:spPr>
      </p:pic>
      <p:pic>
        <p:nvPicPr>
          <p:cNvPr id="71" name="Picture 70">
            <a:extLst>
              <a:ext uri="{FF2B5EF4-FFF2-40B4-BE49-F238E27FC236}">
                <a16:creationId xmlns:a16="http://schemas.microsoft.com/office/drawing/2014/main" id="{33FB6F87-9237-8E18-03A1-48AADD8D527E}"/>
              </a:ext>
            </a:extLst>
          </p:cNvPr>
          <p:cNvPicPr>
            <a:picLocks noChangeAspect="1"/>
          </p:cNvPicPr>
          <p:nvPr/>
        </p:nvPicPr>
        <p:blipFill>
          <a:blip r:embed="rId7"/>
          <a:stretch>
            <a:fillRect/>
          </a:stretch>
        </p:blipFill>
        <p:spPr>
          <a:xfrm>
            <a:off x="947994" y="4768129"/>
            <a:ext cx="869602" cy="644858"/>
          </a:xfrm>
          <a:prstGeom prst="rect">
            <a:avLst/>
          </a:prstGeom>
        </p:spPr>
      </p:pic>
    </p:spTree>
    <p:extLst>
      <p:ext uri="{BB962C8B-B14F-4D97-AF65-F5344CB8AC3E}">
        <p14:creationId xmlns:p14="http://schemas.microsoft.com/office/powerpoint/2010/main" val="460857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CA4DC-0756-5C06-F389-7FE18F1E9B8A}"/>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F5C8AE79-8AE6-C233-B16B-86CF77323F78}"/>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926257FF-6A10-2052-43E2-2526DD070C1C}"/>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F401D961-3233-6453-E5C1-5D7DBFEEE772}"/>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5C828B7A-330F-1325-5B80-5D6DA750BDC0}"/>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Documentation in the Adherence Club Register</a:t>
            </a:r>
          </a:p>
        </p:txBody>
      </p:sp>
      <p:pic>
        <p:nvPicPr>
          <p:cNvPr id="2" name="Picture 1">
            <a:extLst>
              <a:ext uri="{FF2B5EF4-FFF2-40B4-BE49-F238E27FC236}">
                <a16:creationId xmlns:a16="http://schemas.microsoft.com/office/drawing/2014/main" id="{628D1926-E043-1C6C-C25E-66A74E0B383A}"/>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34582728-070D-3174-2733-654C51BE4DC5}"/>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38AE98DE-07E0-F8A8-0E18-D127D8CF4AFF}"/>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315CB070-AF7A-FD55-4845-889C9B590EC9}"/>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41337043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80138-A42F-F44E-6787-198A4849A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3E94F-1DD1-530A-FEEC-9F64CEAAEE7D}"/>
              </a:ext>
            </a:extLst>
          </p:cNvPr>
          <p:cNvSpPr>
            <a:spLocks noGrp="1"/>
          </p:cNvSpPr>
          <p:nvPr>
            <p:ph type="title"/>
          </p:nvPr>
        </p:nvSpPr>
        <p:spPr/>
        <p:txBody>
          <a:bodyPr/>
          <a:lstStyle/>
          <a:p>
            <a:r>
              <a:rPr lang="en-ZA"/>
              <a:t>Adherence Club Register</a:t>
            </a:r>
          </a:p>
        </p:txBody>
      </p:sp>
      <p:sp>
        <p:nvSpPr>
          <p:cNvPr id="4" name="Slide Number Placeholder 3">
            <a:extLst>
              <a:ext uri="{FF2B5EF4-FFF2-40B4-BE49-F238E27FC236}">
                <a16:creationId xmlns:a16="http://schemas.microsoft.com/office/drawing/2014/main" id="{A58B690F-D04E-D3C6-882E-14FCE875402D}"/>
              </a:ext>
            </a:extLst>
          </p:cNvPr>
          <p:cNvSpPr>
            <a:spLocks noGrp="1"/>
          </p:cNvSpPr>
          <p:nvPr>
            <p:ph type="sldNum" sz="quarter" idx="4"/>
          </p:nvPr>
        </p:nvSpPr>
        <p:spPr/>
        <p:txBody>
          <a:bodyPr/>
          <a:lstStyle/>
          <a:p>
            <a:fld id="{C7CC47C4-3C86-4469-BEE5-35560A3665EF}" type="slidenum">
              <a:rPr lang="en-ZA" altLang="en-US" smtClean="0"/>
              <a:pPr/>
              <a:t>82</a:t>
            </a:fld>
            <a:endParaRPr lang="en-ZA" altLang="en-US"/>
          </a:p>
        </p:txBody>
      </p:sp>
      <p:pic>
        <p:nvPicPr>
          <p:cNvPr id="9" name="Picture 8">
            <a:extLst>
              <a:ext uri="{FF2B5EF4-FFF2-40B4-BE49-F238E27FC236}">
                <a16:creationId xmlns:a16="http://schemas.microsoft.com/office/drawing/2014/main" id="{B4C7A619-3C9F-F7DB-27C9-D60C5A0E33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17771" y="1064525"/>
            <a:ext cx="8659987" cy="5742675"/>
          </a:xfrm>
          <a:prstGeom prst="rect">
            <a:avLst/>
          </a:prstGeom>
        </p:spPr>
      </p:pic>
    </p:spTree>
    <p:extLst>
      <p:ext uri="{BB962C8B-B14F-4D97-AF65-F5344CB8AC3E}">
        <p14:creationId xmlns:p14="http://schemas.microsoft.com/office/powerpoint/2010/main" val="2786308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4DA08-751E-977F-C951-3DDDF31D38F6}"/>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D87D7B5-F17B-7B6A-C0E0-4924CB4EBC5D}"/>
              </a:ext>
            </a:extLst>
          </p:cNvPr>
          <p:cNvGraphicFramePr>
            <a:graphicFrameLocks noGrp="1"/>
          </p:cNvGraphicFramePr>
          <p:nvPr>
            <p:extLst>
              <p:ext uri="{D42A27DB-BD31-4B8C-83A1-F6EECF244321}">
                <p14:modId xmlns:p14="http://schemas.microsoft.com/office/powerpoint/2010/main" val="562908408"/>
              </p:ext>
            </p:extLst>
          </p:nvPr>
        </p:nvGraphicFramePr>
        <p:xfrm>
          <a:off x="188212" y="1137871"/>
          <a:ext cx="11728968" cy="5210232"/>
        </p:xfrm>
        <a:graphic>
          <a:graphicData uri="http://schemas.openxmlformats.org/drawingml/2006/table">
            <a:tbl>
              <a:tblPr firstRow="1" bandRow="1">
                <a:tableStyleId>{5C22544A-7EE6-4342-B048-85BDC9FD1C3A}</a:tableStyleId>
              </a:tblPr>
              <a:tblGrid>
                <a:gridCol w="2255185">
                  <a:extLst>
                    <a:ext uri="{9D8B030D-6E8A-4147-A177-3AD203B41FA5}">
                      <a16:colId xmlns:a16="http://schemas.microsoft.com/office/drawing/2014/main" val="51718781"/>
                    </a:ext>
                  </a:extLst>
                </a:gridCol>
                <a:gridCol w="1728000">
                  <a:extLst>
                    <a:ext uri="{9D8B030D-6E8A-4147-A177-3AD203B41FA5}">
                      <a16:colId xmlns:a16="http://schemas.microsoft.com/office/drawing/2014/main" val="1442821321"/>
                    </a:ext>
                  </a:extLst>
                </a:gridCol>
                <a:gridCol w="1188000">
                  <a:extLst>
                    <a:ext uri="{9D8B030D-6E8A-4147-A177-3AD203B41FA5}">
                      <a16:colId xmlns:a16="http://schemas.microsoft.com/office/drawing/2014/main" val="3770571410"/>
                    </a:ext>
                  </a:extLst>
                </a:gridCol>
                <a:gridCol w="828000">
                  <a:extLst>
                    <a:ext uri="{9D8B030D-6E8A-4147-A177-3AD203B41FA5}">
                      <a16:colId xmlns:a16="http://schemas.microsoft.com/office/drawing/2014/main" val="3867053572"/>
                    </a:ext>
                  </a:extLst>
                </a:gridCol>
                <a:gridCol w="1049311">
                  <a:extLst>
                    <a:ext uri="{9D8B030D-6E8A-4147-A177-3AD203B41FA5}">
                      <a16:colId xmlns:a16="http://schemas.microsoft.com/office/drawing/2014/main" val="1955527659"/>
                    </a:ext>
                  </a:extLst>
                </a:gridCol>
                <a:gridCol w="1170118">
                  <a:extLst>
                    <a:ext uri="{9D8B030D-6E8A-4147-A177-3AD203B41FA5}">
                      <a16:colId xmlns:a16="http://schemas.microsoft.com/office/drawing/2014/main" val="3810403559"/>
                    </a:ext>
                  </a:extLst>
                </a:gridCol>
                <a:gridCol w="1170118">
                  <a:extLst>
                    <a:ext uri="{9D8B030D-6E8A-4147-A177-3AD203B41FA5}">
                      <a16:colId xmlns:a16="http://schemas.microsoft.com/office/drawing/2014/main" val="2006999444"/>
                    </a:ext>
                  </a:extLst>
                </a:gridCol>
                <a:gridCol w="1170118">
                  <a:extLst>
                    <a:ext uri="{9D8B030D-6E8A-4147-A177-3AD203B41FA5}">
                      <a16:colId xmlns:a16="http://schemas.microsoft.com/office/drawing/2014/main" val="4254163906"/>
                    </a:ext>
                  </a:extLst>
                </a:gridCol>
                <a:gridCol w="1170118">
                  <a:extLst>
                    <a:ext uri="{9D8B030D-6E8A-4147-A177-3AD203B41FA5}">
                      <a16:colId xmlns:a16="http://schemas.microsoft.com/office/drawing/2014/main" val="2817923919"/>
                    </a:ext>
                  </a:extLst>
                </a:gridCol>
              </a:tblGrid>
              <a:tr h="277544">
                <a:tc>
                  <a:txBody>
                    <a:bodyPr/>
                    <a:lstStyle/>
                    <a:p>
                      <a:pP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no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Club Number: </a:t>
                      </a:r>
                      <a:r>
                        <a:rPr lang="en-ZA" sz="1100" b="0">
                          <a:solidFill>
                            <a:srgbClr val="0078A2"/>
                          </a:solidFill>
                          <a:latin typeface="Arial" panose="020B0604020202020204" pitchFamily="34" charset="0"/>
                          <a:cs typeface="Arial" panose="020B0604020202020204" pitchFamily="34" charset="0"/>
                        </a:rPr>
                        <a:t>2003</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Club Name: </a:t>
                      </a:r>
                      <a:r>
                        <a:rPr lang="en-ZA" sz="1100" b="0" err="1">
                          <a:solidFill>
                            <a:srgbClr val="0078A2"/>
                          </a:solidFill>
                          <a:latin typeface="Arial" panose="020B0604020202020204" pitchFamily="34" charset="0"/>
                          <a:cs typeface="Arial" panose="020B0604020202020204" pitchFamily="34" charset="0"/>
                        </a:rPr>
                        <a:t>Demoville</a:t>
                      </a:r>
                      <a:endParaRPr lang="en-ZA" sz="1100" b="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600">
                        <a:latin typeface="Arial" panose="020B0604020202020204" pitchFamily="34" charset="0"/>
                        <a:cs typeface="Arial" panose="020B0604020202020204" pitchFamily="34" charset="0"/>
                      </a:endParaRPr>
                    </a:p>
                  </a:txBody>
                  <a:tcP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Vital Signs</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a:txBody>
                    <a:bodyPr/>
                    <a:lstStyle/>
                    <a:p>
                      <a:pPr algn="ct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PMP collection</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a:txBody>
                    <a:bodyPr/>
                    <a:lstStyle/>
                    <a:p>
                      <a:pPr algn="ct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Clinical &amp; Script</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a:txBody>
                    <a:bodyPr/>
                    <a:lstStyle/>
                    <a:p>
                      <a:pPr algn="ct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PMP collection</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a:txBody>
                    <a:bodyPr/>
                    <a:lstStyle/>
                    <a:p>
                      <a:pPr algn="ctr">
                        <a:lnSpc>
                          <a:spcPct val="85000"/>
                        </a:lnSpc>
                      </a:pPr>
                      <a:r>
                        <a:rPr lang="en-ZA" sz="1100" b="0">
                          <a:solidFill>
                            <a:schemeClr val="tx1">
                              <a:lumMod val="85000"/>
                              <a:lumOff val="15000"/>
                            </a:schemeClr>
                          </a:solidFill>
                          <a:latin typeface="Arial" panose="020B0604020202020204" pitchFamily="34" charset="0"/>
                          <a:cs typeface="Arial" panose="020B0604020202020204" pitchFamily="34" charset="0"/>
                        </a:rPr>
                        <a:t>Re-Script</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extLst>
                  <a:ext uri="{0D108BD9-81ED-4DB2-BD59-A6C34878D82A}">
                    <a16:rowId xmlns:a16="http://schemas.microsoft.com/office/drawing/2014/main" val="1781370642"/>
                  </a:ext>
                </a:extLst>
              </a:tr>
              <a:tr h="277544">
                <a:tc>
                  <a:txBody>
                    <a:bodyPr/>
                    <a:lstStyle/>
                    <a:p>
                      <a:pP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no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Club Member Details</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rowSpan="2">
                  <a:txBody>
                    <a:bodyPr/>
                    <a:lstStyle/>
                    <a:p>
                      <a:pPr>
                        <a:lnSpc>
                          <a:spcPct val="85000"/>
                        </a:lnSpc>
                      </a:pPr>
                      <a:r>
                        <a:rPr lang="en-GB" sz="1100">
                          <a:solidFill>
                            <a:schemeClr val="tx1">
                              <a:lumMod val="85000"/>
                              <a:lumOff val="15000"/>
                            </a:schemeClr>
                          </a:solidFill>
                          <a:latin typeface="Arial" panose="020B0604020202020204" pitchFamily="34" charset="0"/>
                          <a:cs typeface="Arial" panose="020B0604020202020204" pitchFamily="34" charset="0"/>
                        </a:rPr>
                        <a:t>Phone Number</a:t>
                      </a:r>
                      <a:r>
                        <a:rPr lang="en-GB" sz="1050">
                          <a:solidFill>
                            <a:schemeClr val="tx1">
                              <a:lumMod val="85000"/>
                              <a:lumOff val="15000"/>
                            </a:schemeClr>
                          </a:solidFill>
                          <a:latin typeface="Arial" panose="020B0604020202020204" pitchFamily="34" charset="0"/>
                          <a:cs typeface="Arial" panose="020B0604020202020204" pitchFamily="34" charset="0"/>
                        </a:rPr>
                        <a:t>:</a:t>
                      </a:r>
                    </a:p>
                    <a:p>
                      <a:pPr>
                        <a:lnSpc>
                          <a:spcPct val="85000"/>
                        </a:lnSpc>
                      </a:pPr>
                      <a:r>
                        <a:rPr lang="en-GB" sz="1000">
                          <a:solidFill>
                            <a:schemeClr val="tx1">
                              <a:lumMod val="85000"/>
                              <a:lumOff val="15000"/>
                            </a:schemeClr>
                          </a:solidFill>
                          <a:latin typeface="Arial" panose="020B0604020202020204" pitchFamily="34" charset="0"/>
                          <a:cs typeface="Arial" panose="020B0604020202020204" pitchFamily="34" charset="0"/>
                        </a:rPr>
                        <a:t>Private (PVT)</a:t>
                      </a:r>
                    </a:p>
                    <a:p>
                      <a:pPr>
                        <a:lnSpc>
                          <a:spcPct val="85000"/>
                        </a:lnSpc>
                      </a:pPr>
                      <a:r>
                        <a:rPr lang="en-GB" sz="1000">
                          <a:solidFill>
                            <a:schemeClr val="tx1">
                              <a:lumMod val="85000"/>
                              <a:lumOff val="15000"/>
                            </a:schemeClr>
                          </a:solidFill>
                          <a:latin typeface="Arial" panose="020B0604020202020204" pitchFamily="34" charset="0"/>
                          <a:cs typeface="Arial" panose="020B0604020202020204" pitchFamily="34" charset="0"/>
                        </a:rPr>
                        <a:t>or Shared (S)</a:t>
                      </a:r>
                      <a:endParaRPr lang="en-ZA" sz="10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Chronic</a:t>
                      </a:r>
                    </a:p>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Condition:</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RPCs Month</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3</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9F4E4"/>
                    </a:solidFill>
                  </a:tcPr>
                </a:tc>
                <a:tc>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6</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9F4E4"/>
                    </a:solidFill>
                  </a:tcPr>
                </a:tc>
                <a:tc>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9</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9F4E4"/>
                    </a:solidFill>
                  </a:tcPr>
                </a:tc>
                <a:tc>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12</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9F4E4"/>
                    </a:solidFill>
                  </a:tcPr>
                </a:tc>
                <a:extLst>
                  <a:ext uri="{0D108BD9-81ED-4DB2-BD59-A6C34878D82A}">
                    <a16:rowId xmlns:a16="http://schemas.microsoft.com/office/drawing/2014/main" val="3890020590"/>
                  </a:ext>
                </a:extLst>
              </a:tr>
              <a:tr h="277544">
                <a:tc>
                  <a:txBody>
                    <a:bodyPr/>
                    <a:lstStyle/>
                    <a:p>
                      <a:pP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no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no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noFill/>
                  </a:tcPr>
                </a:tc>
                <a:tc v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Visit Date</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03-01-2025</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07-04-2025</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07-06-2025</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06-09-2025</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2858285"/>
                  </a:ext>
                </a:extLst>
              </a:tr>
              <a:tr h="273600">
                <a:tc gridSpan="2">
                  <a:txBody>
                    <a:bodyPr/>
                    <a:lstStyle/>
                    <a:p>
                      <a:pPr>
                        <a:lnSpc>
                          <a:spcPct val="85000"/>
                        </a:lnSpc>
                      </a:pPr>
                      <a:r>
                        <a:rPr lang="fr-FR" sz="1100">
                          <a:solidFill>
                            <a:schemeClr val="tx1">
                              <a:lumMod val="85000"/>
                              <a:lumOff val="15000"/>
                            </a:schemeClr>
                          </a:solidFill>
                          <a:latin typeface="Arial" panose="020B0604020202020204" pitchFamily="34" charset="0"/>
                          <a:cs typeface="Arial" panose="020B0604020202020204" pitchFamily="34" charset="0"/>
                        </a:rPr>
                        <a:t>1. Member Unique ID:   </a:t>
                      </a:r>
                      <a:r>
                        <a:rPr lang="fr-FR" sz="1100">
                          <a:solidFill>
                            <a:srgbClr val="0078A2"/>
                          </a:solidFill>
                          <a:latin typeface="Arial" panose="020B0604020202020204" pitchFamily="34" charset="0"/>
                          <a:cs typeface="Arial" panose="020B0604020202020204" pitchFamily="34" charset="0"/>
                        </a:rPr>
                        <a:t>820606 0002 088</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Member </a:t>
                      </a:r>
                      <a:br>
                        <a:rPr lang="en-ZA" sz="1100">
                          <a:solidFill>
                            <a:schemeClr val="tx1">
                              <a:lumMod val="85000"/>
                              <a:lumOff val="15000"/>
                            </a:schemeClr>
                          </a:solidFill>
                          <a:latin typeface="Arial" panose="020B0604020202020204" pitchFamily="34" charset="0"/>
                          <a:cs typeface="Arial" panose="020B0604020202020204" pitchFamily="34" charset="0"/>
                        </a:rPr>
                      </a:br>
                      <a:r>
                        <a:rPr lang="en-ZA" sz="1100">
                          <a:solidFill>
                            <a:srgbClr val="0078A2"/>
                          </a:solidFill>
                          <a:latin typeface="Arial" panose="020B0604020202020204" pitchFamily="34" charset="0"/>
                          <a:cs typeface="Arial" panose="020B0604020202020204" pitchFamily="34" charset="0"/>
                        </a:rPr>
                        <a:t>082 333 4625</a:t>
                      </a:r>
                    </a:p>
                    <a:p>
                      <a:pPr algn="ctr">
                        <a:lnSpc>
                          <a:spcPct val="85000"/>
                        </a:lnSpc>
                      </a:pPr>
                      <a:r>
                        <a:rPr lang="en-ZA" sz="1100">
                          <a:solidFill>
                            <a:srgbClr val="0078A2"/>
                          </a:solidFill>
                          <a:latin typeface="Arial" panose="020B0604020202020204" pitchFamily="34" charset="0"/>
                          <a:cs typeface="Arial" panose="020B0604020202020204" pitchFamily="34" charset="0"/>
                        </a:rPr>
                        <a:t>(PVT)</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4">
                  <a:txBody>
                    <a:bodyPr/>
                    <a:lstStyle/>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HIV</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HPT</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Diabetes</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Other</a:t>
                      </a:r>
                    </a:p>
                    <a:p>
                      <a:pPr>
                        <a:lnSpc>
                          <a:spcPct val="85000"/>
                        </a:lnSpc>
                        <a:spcBef>
                          <a:spcPts val="600"/>
                        </a:spcBef>
                      </a:pPr>
                      <a:r>
                        <a:rPr lang="en-ZA" sz="1100" u="sng">
                          <a:solidFill>
                            <a:srgbClr val="0078A2"/>
                          </a:solidFill>
                          <a:latin typeface="Arial" panose="020B0604020202020204" pitchFamily="34" charset="0"/>
                          <a:cs typeface="Arial" panose="020B0604020202020204" pitchFamily="34" charset="0"/>
                        </a:rPr>
                        <a:t>Asthma</a:t>
                      </a:r>
                      <a:r>
                        <a:rPr lang="en-ZA" sz="1100">
                          <a:solidFill>
                            <a:schemeClr val="tx1">
                              <a:lumMod val="85000"/>
                              <a:lumOff val="15000"/>
                            </a:schemeClr>
                          </a:solidFill>
                          <a:latin typeface="Arial" panose="020B0604020202020204" pitchFamily="34" charset="0"/>
                          <a:cs typeface="Arial" panose="020B0604020202020204" pitchFamily="34" charset="0"/>
                        </a:rPr>
                        <a:t>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Weight</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63</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64</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Buddy</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TFOC</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5759303"/>
                  </a:ext>
                </a:extLst>
              </a:tr>
              <a:tr h="273600">
                <a:tc grid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Clinic Folder Number:   </a:t>
                      </a:r>
                      <a:r>
                        <a:rPr lang="en-ZA" sz="1100">
                          <a:solidFill>
                            <a:srgbClr val="0078A2"/>
                          </a:solidFill>
                          <a:latin typeface="Arial" panose="020B0604020202020204" pitchFamily="34" charset="0"/>
                          <a:cs typeface="Arial" panose="020B0604020202020204" pitchFamily="34" charset="0"/>
                        </a:rPr>
                        <a:t>100005436</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674507"/>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Gender: Male           Female</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Date of Birth: </a:t>
                      </a:r>
                      <a:r>
                        <a:rPr lang="en-ZA" sz="1100">
                          <a:solidFill>
                            <a:srgbClr val="0078A2"/>
                          </a:solidFill>
                          <a:latin typeface="Arial" panose="020B0604020202020204" pitchFamily="34" charset="0"/>
                          <a:cs typeface="Arial" panose="020B0604020202020204" pitchFamily="34" charset="0"/>
                        </a:rPr>
                        <a:t>05/06/1982</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Buddy</a:t>
                      </a:r>
                      <a:br>
                        <a:rPr lang="en-ZA" sz="1100">
                          <a:solidFill>
                            <a:schemeClr val="tx1">
                              <a:lumMod val="85000"/>
                              <a:lumOff val="15000"/>
                            </a:schemeClr>
                          </a:solidFill>
                          <a:latin typeface="Arial" panose="020B0604020202020204" pitchFamily="34" charset="0"/>
                          <a:cs typeface="Arial" panose="020B0604020202020204" pitchFamily="34" charset="0"/>
                        </a:rPr>
                      </a:br>
                      <a:r>
                        <a:rPr lang="en-ZA" sz="1100">
                          <a:solidFill>
                            <a:srgbClr val="0078A2"/>
                          </a:solidFill>
                          <a:latin typeface="Arial" panose="020B0604020202020204" pitchFamily="34" charset="0"/>
                          <a:cs typeface="Arial" panose="020B0604020202020204" pitchFamily="34" charset="0"/>
                        </a:rPr>
                        <a:t>071 501 3267</a:t>
                      </a:r>
                      <a:br>
                        <a:rPr lang="en-ZA" sz="1100">
                          <a:solidFill>
                            <a:srgbClr val="0078A2"/>
                          </a:solidFill>
                          <a:latin typeface="Arial" panose="020B0604020202020204" pitchFamily="34" charset="0"/>
                          <a:cs typeface="Arial" panose="020B0604020202020204" pitchFamily="34" charset="0"/>
                        </a:rPr>
                      </a:br>
                      <a:r>
                        <a:rPr lang="en-ZA" sz="1100">
                          <a:solidFill>
                            <a:srgbClr val="0078A2"/>
                          </a:solidFill>
                          <a:latin typeface="Arial" panose="020B0604020202020204" pitchFamily="34" charset="0"/>
                          <a:cs typeface="Arial" panose="020B0604020202020204" pitchFamily="34" charset="0"/>
                        </a:rPr>
                        <a:t>(S)</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Symptoms</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50000"/>
                              <a:lumOff val="50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50000"/>
                              <a:lumOff val="50000"/>
                            </a:schemeClr>
                          </a:solidFill>
                          <a:latin typeface="Arial" panose="020B0604020202020204" pitchFamily="34" charset="0"/>
                          <a:cs typeface="Arial" panose="020B0604020202020204" pitchFamily="34" charset="0"/>
                        </a:rPr>
                        <a:t>_____________</a:t>
                      </a: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a:t>
                      </a:r>
                      <a:br>
                        <a:rPr lang="en-ZA" sz="1100">
                          <a:solidFill>
                            <a:schemeClr val="tx1">
                              <a:lumMod val="85000"/>
                              <a:lumOff val="15000"/>
                            </a:schemeClr>
                          </a:solidFill>
                          <a:latin typeface="Arial" panose="020B0604020202020204" pitchFamily="34" charset="0"/>
                          <a:cs typeface="Arial" panose="020B0604020202020204" pitchFamily="34" charset="0"/>
                        </a:rPr>
                      </a:br>
                      <a:r>
                        <a:rPr lang="en-ZA" sz="1100">
                          <a:solidFill>
                            <a:schemeClr val="tx1">
                              <a:lumMod val="85000"/>
                              <a:lumOff val="15000"/>
                            </a:schemeClr>
                          </a:solidFill>
                          <a:latin typeface="Arial" panose="020B0604020202020204" pitchFamily="34" charset="0"/>
                          <a:cs typeface="Arial" panose="020B0604020202020204" pitchFamily="34" charset="0"/>
                        </a:rPr>
                        <a:t>(in patient folder)</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9F4E4"/>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50000"/>
                              <a:lumOff val="50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50000"/>
                              <a:lumOff val="50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50000"/>
                              <a:lumOff val="50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50000"/>
                              <a:lumOff val="50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4755531"/>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Name: </a:t>
                      </a:r>
                      <a:r>
                        <a:rPr lang="en-ZA" sz="1100">
                          <a:solidFill>
                            <a:srgbClr val="0078A2"/>
                          </a:solidFill>
                          <a:latin typeface="Arial" panose="020B0604020202020204" pitchFamily="34" charset="0"/>
                          <a:cs typeface="Arial" panose="020B0604020202020204" pitchFamily="34" charset="0"/>
                        </a:rPr>
                        <a:t>Bulima</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Surname: </a:t>
                      </a:r>
                      <a:r>
                        <a:rPr lang="en-ZA" sz="1100" err="1">
                          <a:solidFill>
                            <a:srgbClr val="0078A2"/>
                          </a:solidFill>
                          <a:latin typeface="Arial" panose="020B0604020202020204" pitchFamily="34" charset="0"/>
                          <a:cs typeface="Arial" panose="020B0604020202020204" pitchFamily="34" charset="0"/>
                        </a:rPr>
                        <a:t>Tataloko</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8585404"/>
                  </a:ext>
                </a:extLst>
              </a:tr>
              <a:tr h="273600">
                <a:tc gridSpan="2">
                  <a:txBody>
                    <a:bodyPr/>
                    <a:lstStyle/>
                    <a:p>
                      <a:pPr>
                        <a:lnSpc>
                          <a:spcPct val="85000"/>
                        </a:lnSpc>
                      </a:pPr>
                      <a:r>
                        <a:rPr lang="fr-FR" sz="1100">
                          <a:solidFill>
                            <a:schemeClr val="tx1">
                              <a:lumMod val="85000"/>
                              <a:lumOff val="15000"/>
                            </a:schemeClr>
                          </a:solidFill>
                          <a:latin typeface="Arial" panose="020B0604020202020204" pitchFamily="34" charset="0"/>
                          <a:cs typeface="Arial" panose="020B0604020202020204" pitchFamily="34" charset="0"/>
                        </a:rPr>
                        <a:t>4.  Member Unique ID:  </a:t>
                      </a:r>
                      <a:r>
                        <a:rPr lang="fr-FR" sz="1100">
                          <a:solidFill>
                            <a:srgbClr val="0078A2"/>
                          </a:solidFill>
                          <a:latin typeface="Arial" panose="020B0604020202020204" pitchFamily="34" charset="0"/>
                          <a:cs typeface="Arial" panose="020B0604020202020204" pitchFamily="34" charset="0"/>
                        </a:rPr>
                        <a:t>820606 0002 089</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Member</a:t>
                      </a:r>
                    </a:p>
                    <a:p>
                      <a:pPr algn="ctr">
                        <a:lnSpc>
                          <a:spcPct val="85000"/>
                        </a:lnSpc>
                      </a:pPr>
                      <a:r>
                        <a:rPr lang="en-ZA" sz="1100">
                          <a:solidFill>
                            <a:srgbClr val="0078A2"/>
                          </a:solidFill>
                          <a:latin typeface="Arial" panose="020B0604020202020204" pitchFamily="34" charset="0"/>
                          <a:cs typeface="Arial" panose="020B0604020202020204" pitchFamily="34" charset="0"/>
                        </a:rPr>
                        <a:t>082 305 6011</a:t>
                      </a:r>
                    </a:p>
                    <a:p>
                      <a:pPr algn="ctr">
                        <a:lnSpc>
                          <a:spcPct val="85000"/>
                        </a:lnSpc>
                      </a:pPr>
                      <a:r>
                        <a:rPr lang="en-ZA" sz="1100">
                          <a:solidFill>
                            <a:srgbClr val="0078A2"/>
                          </a:solidFill>
                          <a:latin typeface="Arial" panose="020B0604020202020204" pitchFamily="34" charset="0"/>
                          <a:cs typeface="Arial" panose="020B0604020202020204" pitchFamily="34" charset="0"/>
                        </a:rPr>
                        <a:t>(PVT)</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4">
                  <a:txBody>
                    <a:bodyPr/>
                    <a:lstStyle/>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HIV</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HPT</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Diabetes</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Other</a:t>
                      </a:r>
                    </a:p>
                    <a:p>
                      <a:pPr>
                        <a:lnSpc>
                          <a:spcPct val="85000"/>
                        </a:lnSpc>
                        <a:spcBef>
                          <a:spcPts val="600"/>
                        </a:spcBef>
                      </a:pPr>
                      <a:r>
                        <a:rPr lang="en-ZA" sz="1100">
                          <a:solidFill>
                            <a:schemeClr val="tx1">
                              <a:lumMod val="85000"/>
                              <a:lumOff val="15000"/>
                            </a:schemeClr>
                          </a:solidFill>
                          <a:latin typeface="Arial" panose="020B0604020202020204" pitchFamily="34" charset="0"/>
                          <a:cs typeface="Arial" panose="020B0604020202020204" pitchFamily="34" charset="0"/>
                        </a:rPr>
                        <a:t>_______</a:t>
                      </a:r>
                    </a:p>
                  </a:txBody>
                  <a:tcPr marL="54000" marR="36000" marT="72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Weight</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rowSpan="2">
                  <a:txBody>
                    <a:bodyPr/>
                    <a:lstStyle/>
                    <a:p>
                      <a:pPr algn="ctr">
                        <a:lnSpc>
                          <a:spcPct val="85000"/>
                        </a:lnSpc>
                      </a:pPr>
                      <a:r>
                        <a:rPr lang="en-ZA" sz="1100" kern="1200">
                          <a:solidFill>
                            <a:srgbClr val="0078A2"/>
                          </a:solidFill>
                          <a:latin typeface="Arial" panose="020B0604020202020204" pitchFamily="34" charset="0"/>
                          <a:ea typeface="+mn-ea"/>
                          <a:cs typeface="Arial" panose="020B0604020202020204" pitchFamily="34" charset="0"/>
                        </a:rPr>
                        <a:t>73</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kern="1200">
                          <a:solidFill>
                            <a:srgbClr val="0078A2"/>
                          </a:solidFill>
                          <a:latin typeface="Arial" panose="020B0604020202020204" pitchFamily="34" charset="0"/>
                          <a:ea typeface="+mn-ea"/>
                          <a:cs typeface="Arial" panose="020B0604020202020204" pitchFamily="34" charset="0"/>
                        </a:rPr>
                        <a:t>71</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BTC</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4335391"/>
                  </a:ext>
                </a:extLst>
              </a:tr>
              <a:tr h="273600">
                <a:tc grid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Clinic Folder Number:   </a:t>
                      </a:r>
                      <a:r>
                        <a:rPr lang="en-ZA" sz="1100">
                          <a:solidFill>
                            <a:srgbClr val="0078A2"/>
                          </a:solidFill>
                          <a:latin typeface="Arial" panose="020B0604020202020204" pitchFamily="34" charset="0"/>
                          <a:cs typeface="Arial" panose="020B0604020202020204" pitchFamily="34" charset="0"/>
                        </a:rPr>
                        <a:t>100005437</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1890905"/>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Gender: Male           Female</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Date of Birth: </a:t>
                      </a:r>
                      <a:r>
                        <a:rPr lang="en-ZA" sz="1100">
                          <a:solidFill>
                            <a:srgbClr val="0078A2"/>
                          </a:solidFill>
                          <a:latin typeface="Arial" panose="020B0604020202020204" pitchFamily="34" charset="0"/>
                          <a:cs typeface="Arial" panose="020B0604020202020204" pitchFamily="34" charset="0"/>
                        </a:rPr>
                        <a:t>01/08/1972</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Buddy</a:t>
                      </a:r>
                    </a:p>
                    <a:p>
                      <a:pPr algn="ctr">
                        <a:lnSpc>
                          <a:spcPct val="85000"/>
                        </a:lnSpc>
                      </a:pPr>
                      <a:r>
                        <a:rPr lang="en-ZA" sz="1100">
                          <a:solidFill>
                            <a:srgbClr val="0078A2"/>
                          </a:solidFill>
                          <a:latin typeface="Arial" panose="020B0604020202020204" pitchFamily="34" charset="0"/>
                          <a:cs typeface="Arial" panose="020B0604020202020204" pitchFamily="34" charset="0"/>
                        </a:rPr>
                        <a:t>048 029 6023</a:t>
                      </a:r>
                      <a:br>
                        <a:rPr lang="en-ZA" sz="1100">
                          <a:solidFill>
                            <a:srgbClr val="0078A2"/>
                          </a:solidFill>
                          <a:latin typeface="Arial" panose="020B0604020202020204" pitchFamily="34" charset="0"/>
                          <a:cs typeface="Arial" panose="020B0604020202020204" pitchFamily="34" charset="0"/>
                        </a:rPr>
                      </a:br>
                      <a:r>
                        <a:rPr lang="en-ZA" sz="1100">
                          <a:solidFill>
                            <a:srgbClr val="0078A2"/>
                          </a:solidFill>
                          <a:latin typeface="Arial" panose="020B0604020202020204" pitchFamily="34" charset="0"/>
                          <a:cs typeface="Arial" panose="020B0604020202020204" pitchFamily="34" charset="0"/>
                        </a:rPr>
                        <a:t>(PVT)</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Symptoms</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a:t>
                      </a:r>
                      <a:br>
                        <a:rPr lang="en-ZA" sz="1100">
                          <a:solidFill>
                            <a:schemeClr val="tx1">
                              <a:lumMod val="85000"/>
                              <a:lumOff val="15000"/>
                            </a:schemeClr>
                          </a:solidFill>
                          <a:latin typeface="Arial" panose="020B0604020202020204" pitchFamily="34" charset="0"/>
                          <a:cs typeface="Arial" panose="020B0604020202020204" pitchFamily="34" charset="0"/>
                        </a:rPr>
                      </a:br>
                      <a:r>
                        <a:rPr lang="en-ZA" sz="1100">
                          <a:solidFill>
                            <a:schemeClr val="tx1">
                              <a:lumMod val="85000"/>
                              <a:lumOff val="15000"/>
                            </a:schemeClr>
                          </a:solidFill>
                          <a:latin typeface="Arial" panose="020B0604020202020204" pitchFamily="34" charset="0"/>
                          <a:cs typeface="Arial" panose="020B0604020202020204" pitchFamily="34" charset="0"/>
                        </a:rPr>
                        <a:t>(in patient folder)</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9F4E4"/>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l">
                        <a:lnSpc>
                          <a:spcPct val="85000"/>
                        </a:lnSpc>
                      </a:pPr>
                      <a:r>
                        <a:rPr kumimoji="0" lang="en-ZA" sz="11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7339478"/>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Name:   </a:t>
                      </a:r>
                      <a:r>
                        <a:rPr lang="en-ZA" sz="1100">
                          <a:solidFill>
                            <a:srgbClr val="0078A2"/>
                          </a:solidFill>
                          <a:latin typeface="Arial" panose="020B0604020202020204" pitchFamily="34" charset="0"/>
                          <a:cs typeface="Arial" panose="020B0604020202020204" pitchFamily="34" charset="0"/>
                        </a:rPr>
                        <a:t>Tantari</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Surname:  </a:t>
                      </a:r>
                      <a:r>
                        <a:rPr lang="en-ZA" sz="1100">
                          <a:solidFill>
                            <a:srgbClr val="0078A2"/>
                          </a:solidFill>
                          <a:latin typeface="Arial" panose="020B0604020202020204" pitchFamily="34" charset="0"/>
                          <a:cs typeface="Arial" panose="020B0604020202020204" pitchFamily="34" charset="0"/>
                        </a:rPr>
                        <a:t>Tataloko</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73199219"/>
                  </a:ext>
                </a:extLst>
              </a:tr>
              <a:tr h="273600">
                <a:tc gridSpan="2">
                  <a:txBody>
                    <a:bodyPr/>
                    <a:lstStyle/>
                    <a:p>
                      <a:pPr>
                        <a:lnSpc>
                          <a:spcPct val="85000"/>
                        </a:lnSpc>
                      </a:pPr>
                      <a:r>
                        <a:rPr lang="fr-FR" sz="1100">
                          <a:solidFill>
                            <a:schemeClr val="tx1">
                              <a:lumMod val="85000"/>
                              <a:lumOff val="15000"/>
                            </a:schemeClr>
                          </a:solidFill>
                          <a:latin typeface="Arial" panose="020B0604020202020204" pitchFamily="34" charset="0"/>
                          <a:cs typeface="Arial" panose="020B0604020202020204" pitchFamily="34" charset="0"/>
                        </a:rPr>
                        <a:t>4.  Member Unique ID:</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Member</a:t>
                      </a:r>
                    </a:p>
                    <a:p>
                      <a:pPr marL="0" marR="0" lvl="0" indent="0" algn="ctr" defTabSz="914400" rtl="0" eaLnBrk="1" fontAlgn="auto" latinLnBrk="0" hangingPunct="1">
                        <a:lnSpc>
                          <a:spcPct val="85000"/>
                        </a:lnSpc>
                        <a:spcBef>
                          <a:spcPts val="0"/>
                        </a:spcBef>
                        <a:spcAft>
                          <a:spcPts val="0"/>
                        </a:spcAft>
                        <a:buClrTx/>
                        <a:buSzTx/>
                        <a:buFontTx/>
                        <a:buNone/>
                        <a:tabLst/>
                        <a:defRPr/>
                      </a:pPr>
                      <a:r>
                        <a:rPr lang="en-ZA" sz="1100">
                          <a:solidFill>
                            <a:srgbClr val="0078A2"/>
                          </a:solidFill>
                          <a:latin typeface="Arial" panose="020B0604020202020204" pitchFamily="34" charset="0"/>
                          <a:cs typeface="Arial" panose="020B0604020202020204" pitchFamily="34" charset="0"/>
                        </a:rPr>
                        <a:t>072  230 5401 (PVT)</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4">
                  <a:txBody>
                    <a:bodyPr/>
                    <a:lstStyle/>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HIV</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HPT</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Diabetes</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Other</a:t>
                      </a:r>
                    </a:p>
                    <a:p>
                      <a:pPr>
                        <a:lnSpc>
                          <a:spcPct val="85000"/>
                        </a:lnSpc>
                        <a:spcBef>
                          <a:spcPts val="600"/>
                        </a:spcBef>
                      </a:pPr>
                      <a:r>
                        <a:rPr lang="en-ZA" sz="1100">
                          <a:solidFill>
                            <a:schemeClr val="tx1">
                              <a:lumMod val="85000"/>
                              <a:lumOff val="15000"/>
                            </a:schemeClr>
                          </a:solidFill>
                          <a:latin typeface="Arial" panose="020B0604020202020204" pitchFamily="34" charset="0"/>
                          <a:cs typeface="Arial" panose="020B0604020202020204" pitchFamily="34" charset="0"/>
                        </a:rPr>
                        <a:t>_______</a:t>
                      </a:r>
                    </a:p>
                  </a:txBody>
                  <a:tcPr marL="54000" marR="36000" marT="72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Weight</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71</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71</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68</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rgbClr val="0078A2"/>
                          </a:solidFill>
                          <a:latin typeface="Arial" panose="020B0604020202020204" pitchFamily="34" charset="0"/>
                          <a:cs typeface="Arial" panose="020B0604020202020204" pitchFamily="34" charset="0"/>
                        </a:rPr>
                        <a:t>60</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18520780"/>
                  </a:ext>
                </a:extLst>
              </a:tr>
              <a:tr h="273600">
                <a:tc grid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Clinic Folder Number:   </a:t>
                      </a:r>
                      <a:r>
                        <a:rPr lang="en-ZA" sz="1100">
                          <a:solidFill>
                            <a:srgbClr val="0078A2"/>
                          </a:solidFill>
                          <a:latin typeface="Arial" panose="020B0604020202020204" pitchFamily="34" charset="0"/>
                          <a:cs typeface="Arial" panose="020B0604020202020204" pitchFamily="34" charset="0"/>
                        </a:rPr>
                        <a:t>100006489</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7502884"/>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Gender: Male           Female</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Date of Birth: </a:t>
                      </a:r>
                      <a:r>
                        <a:rPr lang="en-ZA" sz="1100">
                          <a:solidFill>
                            <a:srgbClr val="0078A2"/>
                          </a:solidFill>
                          <a:latin typeface="Arial" panose="020B0604020202020204" pitchFamily="34" charset="0"/>
                          <a:cs typeface="Arial" panose="020B0604020202020204" pitchFamily="34" charset="0"/>
                        </a:rPr>
                        <a:t>06/09/1987</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Buddy</a:t>
                      </a:r>
                    </a:p>
                    <a:p>
                      <a:pPr marL="0" marR="0" lvl="0" indent="0" algn="ctr" defTabSz="914400" rtl="0" eaLnBrk="1" fontAlgn="auto" latinLnBrk="0" hangingPunct="1">
                        <a:lnSpc>
                          <a:spcPct val="85000"/>
                        </a:lnSpc>
                        <a:spcBef>
                          <a:spcPts val="0"/>
                        </a:spcBef>
                        <a:spcAft>
                          <a:spcPts val="0"/>
                        </a:spcAft>
                        <a:buClrTx/>
                        <a:buSzTx/>
                        <a:buFontTx/>
                        <a:buNone/>
                        <a:tabLst/>
                        <a:defRPr/>
                      </a:pPr>
                      <a:r>
                        <a:rPr lang="en-ZA" sz="1100">
                          <a:solidFill>
                            <a:srgbClr val="0078A2"/>
                          </a:solidFill>
                          <a:latin typeface="Arial" panose="020B0604020202020204" pitchFamily="34" charset="0"/>
                          <a:cs typeface="Arial" panose="020B0604020202020204" pitchFamily="34" charset="0"/>
                        </a:rPr>
                        <a:t>074 661 2567 (PVT)</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Symptoms</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rowSpan="2">
                  <a:txBody>
                    <a:bodyPr/>
                    <a:lstStyle/>
                    <a:p>
                      <a:pPr algn="l">
                        <a:lnSpc>
                          <a:spcPct val="85000"/>
                        </a:lnSpc>
                        <a:spcBef>
                          <a:spcPts val="0"/>
                        </a:spcBef>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a:t>
                      </a:r>
                      <a:br>
                        <a:rPr lang="en-ZA" sz="1100">
                          <a:solidFill>
                            <a:schemeClr val="tx1">
                              <a:lumMod val="85000"/>
                              <a:lumOff val="15000"/>
                            </a:schemeClr>
                          </a:solidFill>
                          <a:latin typeface="Arial" panose="020B0604020202020204" pitchFamily="34" charset="0"/>
                          <a:cs typeface="Arial" panose="020B0604020202020204" pitchFamily="34" charset="0"/>
                        </a:rPr>
                      </a:br>
                      <a:r>
                        <a:rPr lang="en-ZA" sz="1100">
                          <a:solidFill>
                            <a:schemeClr val="tx1">
                              <a:lumMod val="85000"/>
                              <a:lumOff val="15000"/>
                            </a:schemeClr>
                          </a:solidFill>
                          <a:latin typeface="Arial" panose="020B0604020202020204" pitchFamily="34" charset="0"/>
                          <a:cs typeface="Arial" panose="020B0604020202020204" pitchFamily="34" charset="0"/>
                        </a:rPr>
                        <a:t>(in patient folder)</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9F4E4"/>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a:t>
                      </a:r>
                      <a:r>
                        <a:rPr lang="en-ZA" sz="1100" u="sng">
                          <a:solidFill>
                            <a:srgbClr val="0078A2"/>
                          </a:solidFill>
                          <a:latin typeface="Arial" panose="020B0604020202020204" pitchFamily="34" charset="0"/>
                          <a:cs typeface="Arial" panose="020B0604020202020204" pitchFamily="34" charset="0"/>
                        </a:rPr>
                        <a:t>weight loss</a:t>
                      </a:r>
                      <a:r>
                        <a:rPr lang="en-ZA" sz="1100">
                          <a:solidFill>
                            <a:schemeClr val="tx1">
                              <a:lumMod val="85000"/>
                              <a:lumOff val="15000"/>
                            </a:schemeClr>
                          </a:solidFill>
                          <a:latin typeface="Arial" panose="020B0604020202020204" pitchFamily="34" charset="0"/>
                          <a:cs typeface="Arial" panose="020B0604020202020204" pitchFamily="34" charset="0"/>
                        </a:rPr>
                        <a:t>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a:t>
                      </a:r>
                      <a:r>
                        <a:rPr lang="en-ZA" sz="1100" u="sng">
                          <a:solidFill>
                            <a:srgbClr val="0078A2"/>
                          </a:solidFill>
                          <a:latin typeface="Arial" panose="020B0604020202020204" pitchFamily="34" charset="0"/>
                          <a:cs typeface="Arial" panose="020B0604020202020204" pitchFamily="34" charset="0"/>
                        </a:rPr>
                        <a:t>high BP</a:t>
                      </a:r>
                      <a:r>
                        <a:rPr lang="en-ZA" sz="1100">
                          <a:solidFill>
                            <a:schemeClr val="tx1">
                              <a:lumMod val="85000"/>
                              <a:lumOff val="15000"/>
                            </a:schemeClr>
                          </a:solidFill>
                          <a:latin typeface="Arial" panose="020B0604020202020204" pitchFamily="34" charset="0"/>
                          <a:cs typeface="Arial" panose="020B0604020202020204" pitchFamily="34" charset="0"/>
                        </a:rPr>
                        <a:t>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5603422"/>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Name:  </a:t>
                      </a:r>
                      <a:r>
                        <a:rPr lang="en-ZA" sz="1100">
                          <a:solidFill>
                            <a:srgbClr val="0078A2"/>
                          </a:solidFill>
                          <a:latin typeface="Arial" panose="020B0604020202020204" pitchFamily="34" charset="0"/>
                          <a:cs typeface="Arial" panose="020B0604020202020204" pitchFamily="34" charset="0"/>
                        </a:rPr>
                        <a:t>Annah</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Surname:  </a:t>
                      </a:r>
                      <a:r>
                        <a:rPr lang="en-ZA" sz="1100">
                          <a:solidFill>
                            <a:srgbClr val="0078A2"/>
                          </a:solidFill>
                          <a:latin typeface="Arial" panose="020B0604020202020204" pitchFamily="34" charset="0"/>
                          <a:cs typeface="Arial" panose="020B0604020202020204" pitchFamily="34" charset="0"/>
                        </a:rPr>
                        <a:t>Nkosi</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7031694"/>
                  </a:ext>
                </a:extLst>
              </a:tr>
              <a:tr h="273600">
                <a:tc gridSpan="2">
                  <a:txBody>
                    <a:bodyPr/>
                    <a:lstStyle/>
                    <a:p>
                      <a:pPr>
                        <a:lnSpc>
                          <a:spcPct val="85000"/>
                        </a:lnSpc>
                      </a:pPr>
                      <a:r>
                        <a:rPr lang="fr-FR" sz="1100">
                          <a:solidFill>
                            <a:schemeClr val="tx1">
                              <a:lumMod val="85000"/>
                              <a:lumOff val="15000"/>
                            </a:schemeClr>
                          </a:solidFill>
                          <a:latin typeface="Arial" panose="020B0604020202020204" pitchFamily="34" charset="0"/>
                          <a:cs typeface="Arial" panose="020B0604020202020204" pitchFamily="34" charset="0"/>
                        </a:rPr>
                        <a:t>4.  Member Unique ID:</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Member</a:t>
                      </a:r>
                    </a:p>
                    <a:p>
                      <a:pPr algn="ctr">
                        <a:lnSpc>
                          <a:spcPct val="85000"/>
                        </a:lnSpc>
                      </a:pPr>
                      <a:r>
                        <a:rPr lang="en-ZA" sz="1100">
                          <a:solidFill>
                            <a:srgbClr val="0078A2"/>
                          </a:solidFill>
                          <a:latin typeface="Arial" panose="020B0604020202020204" pitchFamily="34" charset="0"/>
                          <a:cs typeface="Arial" panose="020B0604020202020204" pitchFamily="34" charset="0"/>
                        </a:rPr>
                        <a:t>084 646 0692</a:t>
                      </a:r>
                    </a:p>
                    <a:p>
                      <a:pPr algn="ctr">
                        <a:lnSpc>
                          <a:spcPct val="85000"/>
                        </a:lnSpc>
                      </a:pPr>
                      <a:r>
                        <a:rPr lang="en-ZA" sz="1100">
                          <a:solidFill>
                            <a:srgbClr val="0078A2"/>
                          </a:solidFill>
                          <a:latin typeface="Arial" panose="020B0604020202020204" pitchFamily="34" charset="0"/>
                          <a:cs typeface="Arial" panose="020B0604020202020204" pitchFamily="34" charset="0"/>
                        </a:rPr>
                        <a:t>(S)</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4">
                  <a:txBody>
                    <a:bodyPr/>
                    <a:lstStyle/>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HIV</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HPT</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Diabetes</a:t>
                      </a:r>
                    </a:p>
                    <a:p>
                      <a:pPr>
                        <a:lnSpc>
                          <a:spcPct val="85000"/>
                        </a:lnSpc>
                        <a:spcBef>
                          <a:spcPts val="200"/>
                        </a:spcBef>
                      </a:pPr>
                      <a:r>
                        <a:rPr lang="en-ZA" sz="1100">
                          <a:solidFill>
                            <a:schemeClr val="tx1">
                              <a:lumMod val="85000"/>
                              <a:lumOff val="15000"/>
                            </a:schemeClr>
                          </a:solidFill>
                          <a:latin typeface="Arial" panose="020B0604020202020204" pitchFamily="34" charset="0"/>
                          <a:cs typeface="Arial" panose="020B0604020202020204" pitchFamily="34" charset="0"/>
                        </a:rPr>
                        <a:t>Other</a:t>
                      </a:r>
                    </a:p>
                    <a:p>
                      <a:pPr>
                        <a:lnSpc>
                          <a:spcPct val="85000"/>
                        </a:lnSpc>
                        <a:spcBef>
                          <a:spcPts val="600"/>
                        </a:spcBef>
                      </a:pPr>
                      <a:r>
                        <a:rPr lang="en-ZA" sz="1100">
                          <a:solidFill>
                            <a:schemeClr val="tx1">
                              <a:lumMod val="85000"/>
                              <a:lumOff val="15000"/>
                            </a:schemeClr>
                          </a:solidFill>
                          <a:latin typeface="Arial" panose="020B0604020202020204" pitchFamily="34" charset="0"/>
                          <a:cs typeface="Arial" panose="020B0604020202020204" pitchFamily="34" charset="0"/>
                        </a:rPr>
                        <a:t>_______</a:t>
                      </a:r>
                    </a:p>
                  </a:txBody>
                  <a:tcPr marL="54000" marR="36000" marT="72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Weight</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74</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75</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75</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16686357"/>
                  </a:ext>
                </a:extLst>
              </a:tr>
              <a:tr h="273600">
                <a:tc grid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Clinic Folder Number:</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55105514"/>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Gender: Male           Female</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Date of Birth:</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Buddy</a:t>
                      </a:r>
                    </a:p>
                    <a:p>
                      <a:pPr algn="ctr">
                        <a:lnSpc>
                          <a:spcPct val="85000"/>
                        </a:lnSpc>
                      </a:pPr>
                      <a:r>
                        <a:rPr lang="en-ZA" sz="1100">
                          <a:solidFill>
                            <a:srgbClr val="0078A2"/>
                          </a:solidFill>
                          <a:latin typeface="Arial" panose="020B0604020202020204" pitchFamily="34" charset="0"/>
                          <a:cs typeface="Arial" panose="020B0604020202020204" pitchFamily="34" charset="0"/>
                        </a:rPr>
                        <a:t>083 738 2918 (S)</a:t>
                      </a:r>
                    </a:p>
                  </a:txBody>
                  <a:tcPr marL="54000" marR="36000" marT="36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Symptoms</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5EDD3"/>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ct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a:t>
                      </a:r>
                      <a:br>
                        <a:rPr lang="en-ZA" sz="1100">
                          <a:solidFill>
                            <a:schemeClr val="tx1">
                              <a:lumMod val="85000"/>
                              <a:lumOff val="15000"/>
                            </a:schemeClr>
                          </a:solidFill>
                          <a:latin typeface="Arial" panose="020B0604020202020204" pitchFamily="34" charset="0"/>
                          <a:cs typeface="Arial" panose="020B0604020202020204" pitchFamily="34" charset="0"/>
                        </a:rPr>
                      </a:br>
                      <a:r>
                        <a:rPr lang="en-ZA" sz="1100">
                          <a:solidFill>
                            <a:schemeClr val="tx1">
                              <a:lumMod val="85000"/>
                              <a:lumOff val="15000"/>
                            </a:schemeClr>
                          </a:solidFill>
                          <a:latin typeface="Arial" panose="020B0604020202020204" pitchFamily="34" charset="0"/>
                          <a:cs typeface="Arial" panose="020B0604020202020204" pitchFamily="34" charset="0"/>
                        </a:rPr>
                        <a:t>(in patient folder)</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9F4E4"/>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rowSpan="2">
                  <a:txBody>
                    <a:bodyPr/>
                    <a:lstStyle/>
                    <a:p>
                      <a:pPr algn="l">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         RTC</a:t>
                      </a:r>
                    </a:p>
                    <a:p>
                      <a:pPr marL="0" marR="0" lvl="0" indent="0" algn="l" defTabSz="914400" rtl="0" eaLnBrk="1" fontAlgn="auto" latinLnBrk="0" hangingPunct="1">
                        <a:lnSpc>
                          <a:spcPct val="85000"/>
                        </a:lnSpc>
                        <a:spcBef>
                          <a:spcPts val="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85000"/>
                        </a:lnSpc>
                        <a:spcBef>
                          <a:spcPts val="500"/>
                        </a:spcBef>
                        <a:spcAft>
                          <a:spcPts val="0"/>
                        </a:spcAft>
                        <a:buClrTx/>
                        <a:buSzTx/>
                        <a:buFontTx/>
                        <a:buNone/>
                        <a:tabLst/>
                        <a:defRPr/>
                      </a:pPr>
                      <a:r>
                        <a:rPr lang="en-ZA" sz="1100">
                          <a:solidFill>
                            <a:schemeClr val="tx1">
                              <a:lumMod val="85000"/>
                              <a:lumOff val="15000"/>
                            </a:schemeClr>
                          </a:solidFill>
                          <a:latin typeface="Arial" panose="020B0604020202020204" pitchFamily="34" charset="0"/>
                          <a:cs typeface="Arial" panose="020B0604020202020204" pitchFamily="34" charset="0"/>
                        </a:rPr>
                        <a:t>_____________</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0943918"/>
                  </a:ext>
                </a:extLst>
              </a:tr>
              <a:tr h="273600">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Name:</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nSpc>
                          <a:spcPct val="85000"/>
                        </a:lnSpc>
                      </a:pPr>
                      <a:r>
                        <a:rPr lang="en-ZA" sz="1100">
                          <a:solidFill>
                            <a:schemeClr val="tx1">
                              <a:lumMod val="85000"/>
                              <a:lumOff val="15000"/>
                            </a:schemeClr>
                          </a:solidFill>
                          <a:latin typeface="Arial" panose="020B0604020202020204" pitchFamily="34" charset="0"/>
                          <a:cs typeface="Arial" panose="020B0604020202020204" pitchFamily="34" charset="0"/>
                        </a:rPr>
                        <a:t>Surname:</a:t>
                      </a:r>
                      <a:endParaRPr lang="en-ZA" sz="1100">
                        <a:solidFill>
                          <a:srgbClr val="0078A2"/>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38100" cap="flat" cmpd="sng" algn="ctr">
                      <a:solidFill>
                        <a:schemeClr val="tx1">
                          <a:lumMod val="75000"/>
                          <a:lumOff val="25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5EDD3"/>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rgbClr val="F9F4E4"/>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ctr">
                        <a:lnSpc>
                          <a:spcPct val="85000"/>
                        </a:lnSpc>
                      </a:pP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381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5707938"/>
                  </a:ext>
                </a:extLst>
              </a:tr>
            </a:tbl>
          </a:graphicData>
        </a:graphic>
      </p:graphicFrame>
      <p:grpSp>
        <p:nvGrpSpPr>
          <p:cNvPr id="149" name="Group 148">
            <a:extLst>
              <a:ext uri="{FF2B5EF4-FFF2-40B4-BE49-F238E27FC236}">
                <a16:creationId xmlns:a16="http://schemas.microsoft.com/office/drawing/2014/main" id="{4302DCB0-9F28-A8A3-6640-AE5AA2FA0C60}"/>
              </a:ext>
            </a:extLst>
          </p:cNvPr>
          <p:cNvGrpSpPr/>
          <p:nvPr/>
        </p:nvGrpSpPr>
        <p:grpSpPr>
          <a:xfrm>
            <a:off x="7468986" y="2530438"/>
            <a:ext cx="4200651" cy="3426982"/>
            <a:chOff x="7452944" y="2625237"/>
            <a:chExt cx="4200651" cy="3372986"/>
          </a:xfrm>
        </p:grpSpPr>
        <p:sp>
          <p:nvSpPr>
            <p:cNvPr id="150" name="Rectangle 149">
              <a:extLst>
                <a:ext uri="{FF2B5EF4-FFF2-40B4-BE49-F238E27FC236}">
                  <a16:creationId xmlns:a16="http://schemas.microsoft.com/office/drawing/2014/main" id="{5F59393B-7E54-2870-9C90-4FAC1057336E}"/>
                </a:ext>
              </a:extLst>
            </p:cNvPr>
            <p:cNvSpPr>
              <a:spLocks noChangeAspect="1"/>
            </p:cNvSpPr>
            <p:nvPr/>
          </p:nvSpPr>
          <p:spPr>
            <a:xfrm>
              <a:off x="7452944" y="2625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1" name="Rectangle 150">
              <a:extLst>
                <a:ext uri="{FF2B5EF4-FFF2-40B4-BE49-F238E27FC236}">
                  <a16:creationId xmlns:a16="http://schemas.microsoft.com/office/drawing/2014/main" id="{FA3D3ED5-8E56-6482-406D-B948DC6DCD81}"/>
                </a:ext>
              </a:extLst>
            </p:cNvPr>
            <p:cNvSpPr>
              <a:spLocks noChangeAspect="1"/>
            </p:cNvSpPr>
            <p:nvPr/>
          </p:nvSpPr>
          <p:spPr>
            <a:xfrm>
              <a:off x="8067541" y="2625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2" name="Rectangle 151">
              <a:extLst>
                <a:ext uri="{FF2B5EF4-FFF2-40B4-BE49-F238E27FC236}">
                  <a16:creationId xmlns:a16="http://schemas.microsoft.com/office/drawing/2014/main" id="{9249BE8F-BBF7-4223-FC66-191BFF99A301}"/>
                </a:ext>
              </a:extLst>
            </p:cNvPr>
            <p:cNvSpPr>
              <a:spLocks noChangeAspect="1"/>
            </p:cNvSpPr>
            <p:nvPr/>
          </p:nvSpPr>
          <p:spPr>
            <a:xfrm>
              <a:off x="7452944" y="371268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3" name="Rectangle 152">
              <a:extLst>
                <a:ext uri="{FF2B5EF4-FFF2-40B4-BE49-F238E27FC236}">
                  <a16:creationId xmlns:a16="http://schemas.microsoft.com/office/drawing/2014/main" id="{84E93628-D4AA-43F2-24BB-3E5F21CF06F9}"/>
                </a:ext>
              </a:extLst>
            </p:cNvPr>
            <p:cNvSpPr>
              <a:spLocks noChangeAspect="1"/>
            </p:cNvSpPr>
            <p:nvPr/>
          </p:nvSpPr>
          <p:spPr>
            <a:xfrm>
              <a:off x="7452944" y="481644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4" name="Rectangle 153">
              <a:extLst>
                <a:ext uri="{FF2B5EF4-FFF2-40B4-BE49-F238E27FC236}">
                  <a16:creationId xmlns:a16="http://schemas.microsoft.com/office/drawing/2014/main" id="{CF07A770-7801-3396-9018-18423BDCBF4A}"/>
                </a:ext>
              </a:extLst>
            </p:cNvPr>
            <p:cNvSpPr>
              <a:spLocks noChangeAspect="1"/>
            </p:cNvSpPr>
            <p:nvPr/>
          </p:nvSpPr>
          <p:spPr>
            <a:xfrm>
              <a:off x="8067541" y="481644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5" name="Rectangle 154">
              <a:extLst>
                <a:ext uri="{FF2B5EF4-FFF2-40B4-BE49-F238E27FC236}">
                  <a16:creationId xmlns:a16="http://schemas.microsoft.com/office/drawing/2014/main" id="{F087E8A3-1E52-9A1D-6E99-F51EAF089644}"/>
                </a:ext>
              </a:extLst>
            </p:cNvPr>
            <p:cNvSpPr>
              <a:spLocks noChangeAspect="1"/>
            </p:cNvSpPr>
            <p:nvPr/>
          </p:nvSpPr>
          <p:spPr>
            <a:xfrm>
              <a:off x="8067541" y="5890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6" name="Rectangle 155">
              <a:extLst>
                <a:ext uri="{FF2B5EF4-FFF2-40B4-BE49-F238E27FC236}">
                  <a16:creationId xmlns:a16="http://schemas.microsoft.com/office/drawing/2014/main" id="{C857AD8F-187F-4F8C-F938-ED26FE13C17F}"/>
                </a:ext>
              </a:extLst>
            </p:cNvPr>
            <p:cNvSpPr>
              <a:spLocks noChangeAspect="1"/>
            </p:cNvSpPr>
            <p:nvPr/>
          </p:nvSpPr>
          <p:spPr>
            <a:xfrm>
              <a:off x="9768657" y="2625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7" name="Rectangle 156">
              <a:extLst>
                <a:ext uri="{FF2B5EF4-FFF2-40B4-BE49-F238E27FC236}">
                  <a16:creationId xmlns:a16="http://schemas.microsoft.com/office/drawing/2014/main" id="{C7080272-D5FE-CD71-6814-94428FA89D94}"/>
                </a:ext>
              </a:extLst>
            </p:cNvPr>
            <p:cNvSpPr>
              <a:spLocks noChangeAspect="1"/>
            </p:cNvSpPr>
            <p:nvPr/>
          </p:nvSpPr>
          <p:spPr>
            <a:xfrm>
              <a:off x="10383254" y="2625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8" name="Rectangle 157">
              <a:extLst>
                <a:ext uri="{FF2B5EF4-FFF2-40B4-BE49-F238E27FC236}">
                  <a16:creationId xmlns:a16="http://schemas.microsoft.com/office/drawing/2014/main" id="{9AA55D51-14D6-7319-18A8-4D4091481F19}"/>
                </a:ext>
              </a:extLst>
            </p:cNvPr>
            <p:cNvSpPr>
              <a:spLocks noChangeAspect="1"/>
            </p:cNvSpPr>
            <p:nvPr/>
          </p:nvSpPr>
          <p:spPr>
            <a:xfrm>
              <a:off x="9768657" y="371268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59" name="Rectangle 158">
              <a:extLst>
                <a:ext uri="{FF2B5EF4-FFF2-40B4-BE49-F238E27FC236}">
                  <a16:creationId xmlns:a16="http://schemas.microsoft.com/office/drawing/2014/main" id="{C54A6FF2-DD70-4622-B5A7-0602C7BFA59A}"/>
                </a:ext>
              </a:extLst>
            </p:cNvPr>
            <p:cNvSpPr>
              <a:spLocks noChangeAspect="1"/>
            </p:cNvSpPr>
            <p:nvPr/>
          </p:nvSpPr>
          <p:spPr>
            <a:xfrm>
              <a:off x="10383254" y="371268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0" name="Rectangle 159">
              <a:extLst>
                <a:ext uri="{FF2B5EF4-FFF2-40B4-BE49-F238E27FC236}">
                  <a16:creationId xmlns:a16="http://schemas.microsoft.com/office/drawing/2014/main" id="{3E159539-D9A3-7AB0-CFE9-3DE26AB9489B}"/>
                </a:ext>
              </a:extLst>
            </p:cNvPr>
            <p:cNvSpPr>
              <a:spLocks noChangeAspect="1"/>
            </p:cNvSpPr>
            <p:nvPr/>
          </p:nvSpPr>
          <p:spPr>
            <a:xfrm>
              <a:off x="9768657" y="481644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1" name="Rectangle 160">
              <a:extLst>
                <a:ext uri="{FF2B5EF4-FFF2-40B4-BE49-F238E27FC236}">
                  <a16:creationId xmlns:a16="http://schemas.microsoft.com/office/drawing/2014/main" id="{47D62BB6-5D6A-1D49-0FA1-F65595612458}"/>
                </a:ext>
              </a:extLst>
            </p:cNvPr>
            <p:cNvSpPr>
              <a:spLocks noChangeAspect="1"/>
            </p:cNvSpPr>
            <p:nvPr/>
          </p:nvSpPr>
          <p:spPr>
            <a:xfrm>
              <a:off x="10383254" y="481644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2" name="Rectangle 161">
              <a:extLst>
                <a:ext uri="{FF2B5EF4-FFF2-40B4-BE49-F238E27FC236}">
                  <a16:creationId xmlns:a16="http://schemas.microsoft.com/office/drawing/2014/main" id="{1ECD3B71-950C-0B1B-0550-1992C832D681}"/>
                </a:ext>
              </a:extLst>
            </p:cNvPr>
            <p:cNvSpPr>
              <a:spLocks noChangeAspect="1"/>
            </p:cNvSpPr>
            <p:nvPr/>
          </p:nvSpPr>
          <p:spPr>
            <a:xfrm>
              <a:off x="9768657" y="5890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3" name="Rectangle 162">
              <a:extLst>
                <a:ext uri="{FF2B5EF4-FFF2-40B4-BE49-F238E27FC236}">
                  <a16:creationId xmlns:a16="http://schemas.microsoft.com/office/drawing/2014/main" id="{3975CEAA-383B-261F-9679-10245E513A94}"/>
                </a:ext>
              </a:extLst>
            </p:cNvPr>
            <p:cNvSpPr>
              <a:spLocks noChangeAspect="1"/>
            </p:cNvSpPr>
            <p:nvPr/>
          </p:nvSpPr>
          <p:spPr>
            <a:xfrm>
              <a:off x="10383254" y="5890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4" name="Rectangle 163">
              <a:extLst>
                <a:ext uri="{FF2B5EF4-FFF2-40B4-BE49-F238E27FC236}">
                  <a16:creationId xmlns:a16="http://schemas.microsoft.com/office/drawing/2014/main" id="{A334C8AB-AF9B-4F45-F068-BA54008C1300}"/>
                </a:ext>
              </a:extLst>
            </p:cNvPr>
            <p:cNvSpPr>
              <a:spLocks noChangeAspect="1"/>
            </p:cNvSpPr>
            <p:nvPr/>
          </p:nvSpPr>
          <p:spPr>
            <a:xfrm>
              <a:off x="10930998" y="2625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5" name="Rectangle 164">
              <a:extLst>
                <a:ext uri="{FF2B5EF4-FFF2-40B4-BE49-F238E27FC236}">
                  <a16:creationId xmlns:a16="http://schemas.microsoft.com/office/drawing/2014/main" id="{2FCAF980-79D2-3AA7-9E87-1664235E7FFE}"/>
                </a:ext>
              </a:extLst>
            </p:cNvPr>
            <p:cNvSpPr>
              <a:spLocks noChangeAspect="1"/>
            </p:cNvSpPr>
            <p:nvPr/>
          </p:nvSpPr>
          <p:spPr>
            <a:xfrm>
              <a:off x="11545595" y="2625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6" name="Rectangle 165">
              <a:extLst>
                <a:ext uri="{FF2B5EF4-FFF2-40B4-BE49-F238E27FC236}">
                  <a16:creationId xmlns:a16="http://schemas.microsoft.com/office/drawing/2014/main" id="{FD98F6F1-E010-B440-0E7A-4E700FDFEDF5}"/>
                </a:ext>
              </a:extLst>
            </p:cNvPr>
            <p:cNvSpPr>
              <a:spLocks noChangeAspect="1"/>
            </p:cNvSpPr>
            <p:nvPr/>
          </p:nvSpPr>
          <p:spPr>
            <a:xfrm>
              <a:off x="10930998" y="371268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7" name="Rectangle 166">
              <a:extLst>
                <a:ext uri="{FF2B5EF4-FFF2-40B4-BE49-F238E27FC236}">
                  <a16:creationId xmlns:a16="http://schemas.microsoft.com/office/drawing/2014/main" id="{B6E81CAC-9F6A-E297-4455-57A732DF858F}"/>
                </a:ext>
              </a:extLst>
            </p:cNvPr>
            <p:cNvSpPr>
              <a:spLocks noChangeAspect="1"/>
            </p:cNvSpPr>
            <p:nvPr/>
          </p:nvSpPr>
          <p:spPr>
            <a:xfrm>
              <a:off x="11545595" y="371268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68" name="Rectangle 167">
              <a:extLst>
                <a:ext uri="{FF2B5EF4-FFF2-40B4-BE49-F238E27FC236}">
                  <a16:creationId xmlns:a16="http://schemas.microsoft.com/office/drawing/2014/main" id="{30EC82E9-C902-273B-2823-913FECF44E9D}"/>
                </a:ext>
              </a:extLst>
            </p:cNvPr>
            <p:cNvSpPr>
              <a:spLocks noChangeAspect="1"/>
            </p:cNvSpPr>
            <p:nvPr/>
          </p:nvSpPr>
          <p:spPr>
            <a:xfrm>
              <a:off x="10930998" y="481644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169" name="Rectangle 168">
              <a:extLst>
                <a:ext uri="{FF2B5EF4-FFF2-40B4-BE49-F238E27FC236}">
                  <a16:creationId xmlns:a16="http://schemas.microsoft.com/office/drawing/2014/main" id="{D85243C4-3A83-E325-250D-80EF62F5C974}"/>
                </a:ext>
              </a:extLst>
            </p:cNvPr>
            <p:cNvSpPr>
              <a:spLocks noChangeAspect="1"/>
            </p:cNvSpPr>
            <p:nvPr/>
          </p:nvSpPr>
          <p:spPr>
            <a:xfrm>
              <a:off x="11545595" y="481644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70" name="Rectangle 169">
              <a:extLst>
                <a:ext uri="{FF2B5EF4-FFF2-40B4-BE49-F238E27FC236}">
                  <a16:creationId xmlns:a16="http://schemas.microsoft.com/office/drawing/2014/main" id="{82DD3EFC-8EED-56A5-610C-84D6443BD007}"/>
                </a:ext>
              </a:extLst>
            </p:cNvPr>
            <p:cNvSpPr>
              <a:spLocks noChangeAspect="1"/>
            </p:cNvSpPr>
            <p:nvPr/>
          </p:nvSpPr>
          <p:spPr>
            <a:xfrm>
              <a:off x="10930998" y="5890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71" name="Rectangle 170">
              <a:extLst>
                <a:ext uri="{FF2B5EF4-FFF2-40B4-BE49-F238E27FC236}">
                  <a16:creationId xmlns:a16="http://schemas.microsoft.com/office/drawing/2014/main" id="{8F8EDE50-B754-ACF9-2BBD-96671289E48B}"/>
                </a:ext>
              </a:extLst>
            </p:cNvPr>
            <p:cNvSpPr>
              <a:spLocks noChangeAspect="1"/>
            </p:cNvSpPr>
            <p:nvPr/>
          </p:nvSpPr>
          <p:spPr>
            <a:xfrm>
              <a:off x="11545595" y="5890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73" name="Rectangle 172">
              <a:extLst>
                <a:ext uri="{FF2B5EF4-FFF2-40B4-BE49-F238E27FC236}">
                  <a16:creationId xmlns:a16="http://schemas.microsoft.com/office/drawing/2014/main" id="{EAC1A296-96D4-8A96-466C-61C432B1D59A}"/>
                </a:ext>
              </a:extLst>
            </p:cNvPr>
            <p:cNvSpPr>
              <a:spLocks noChangeAspect="1"/>
            </p:cNvSpPr>
            <p:nvPr/>
          </p:nvSpPr>
          <p:spPr>
            <a:xfrm>
              <a:off x="7452944" y="5890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74" name="Rectangle 173">
              <a:extLst>
                <a:ext uri="{FF2B5EF4-FFF2-40B4-BE49-F238E27FC236}">
                  <a16:creationId xmlns:a16="http://schemas.microsoft.com/office/drawing/2014/main" id="{A53AE4A3-87BB-5A8F-2F46-19CE79213FDC}"/>
                </a:ext>
              </a:extLst>
            </p:cNvPr>
            <p:cNvSpPr>
              <a:spLocks noChangeAspect="1"/>
            </p:cNvSpPr>
            <p:nvPr/>
          </p:nvSpPr>
          <p:spPr>
            <a:xfrm>
              <a:off x="8067541" y="3693210"/>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sp>
        <p:nvSpPr>
          <p:cNvPr id="4" name="Slide Number Placeholder 3">
            <a:extLst>
              <a:ext uri="{FF2B5EF4-FFF2-40B4-BE49-F238E27FC236}">
                <a16:creationId xmlns:a16="http://schemas.microsoft.com/office/drawing/2014/main" id="{092ED15B-E03B-6803-F1EE-82A6E2A9F7CC}"/>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83</a:t>
            </a:fld>
            <a:endParaRPr lang="en-ZA" altLang="en-US"/>
          </a:p>
        </p:txBody>
      </p:sp>
      <p:sp>
        <p:nvSpPr>
          <p:cNvPr id="2" name="Title 1">
            <a:extLst>
              <a:ext uri="{FF2B5EF4-FFF2-40B4-BE49-F238E27FC236}">
                <a16:creationId xmlns:a16="http://schemas.microsoft.com/office/drawing/2014/main" id="{6A3A9E57-0198-2D0C-1DAE-BBA2341A9922}"/>
              </a:ext>
            </a:extLst>
          </p:cNvPr>
          <p:cNvSpPr>
            <a:spLocks noGrp="1"/>
          </p:cNvSpPr>
          <p:nvPr>
            <p:ph type="title"/>
          </p:nvPr>
        </p:nvSpPr>
        <p:spPr/>
        <p:txBody>
          <a:bodyPr/>
          <a:lstStyle/>
          <a:p>
            <a:r>
              <a:rPr lang="en-ZA"/>
              <a:t>Adherence Club Register Example</a:t>
            </a:r>
          </a:p>
        </p:txBody>
      </p:sp>
      <p:grpSp>
        <p:nvGrpSpPr>
          <p:cNvPr id="128" name="Group 127">
            <a:extLst>
              <a:ext uri="{FF2B5EF4-FFF2-40B4-BE49-F238E27FC236}">
                <a16:creationId xmlns:a16="http://schemas.microsoft.com/office/drawing/2014/main" id="{EE578C3E-3D1D-FB7C-DAE6-3E347F972653}"/>
              </a:ext>
            </a:extLst>
          </p:cNvPr>
          <p:cNvGrpSpPr/>
          <p:nvPr/>
        </p:nvGrpSpPr>
        <p:grpSpPr>
          <a:xfrm>
            <a:off x="6012019" y="2156906"/>
            <a:ext cx="108001" cy="3908514"/>
            <a:chOff x="6012019" y="2156906"/>
            <a:chExt cx="108001" cy="3908514"/>
          </a:xfrm>
        </p:grpSpPr>
        <p:grpSp>
          <p:nvGrpSpPr>
            <p:cNvPr id="129" name="Group 128">
              <a:extLst>
                <a:ext uri="{FF2B5EF4-FFF2-40B4-BE49-F238E27FC236}">
                  <a16:creationId xmlns:a16="http://schemas.microsoft.com/office/drawing/2014/main" id="{E5784AE4-7EB8-24FE-712E-FE2FE2D8DEFC}"/>
                </a:ext>
              </a:extLst>
            </p:cNvPr>
            <p:cNvGrpSpPr/>
            <p:nvPr/>
          </p:nvGrpSpPr>
          <p:grpSpPr>
            <a:xfrm>
              <a:off x="6012020" y="3291297"/>
              <a:ext cx="108000" cy="618541"/>
              <a:chOff x="6016047" y="2168696"/>
              <a:chExt cx="108000" cy="618541"/>
            </a:xfrm>
          </p:grpSpPr>
          <p:sp>
            <p:nvSpPr>
              <p:cNvPr id="145" name="Rectangle 144">
                <a:extLst>
                  <a:ext uri="{FF2B5EF4-FFF2-40B4-BE49-F238E27FC236}">
                    <a16:creationId xmlns:a16="http://schemas.microsoft.com/office/drawing/2014/main" id="{B25D8409-AC6D-6EBF-687A-F58FB4481DCC}"/>
                  </a:ext>
                </a:extLst>
              </p:cNvPr>
              <p:cNvSpPr>
                <a:spLocks noChangeAspect="1"/>
              </p:cNvSpPr>
              <p:nvPr/>
            </p:nvSpPr>
            <p:spPr>
              <a:xfrm>
                <a:off x="6016047" y="216869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6" name="Rectangle 145">
                <a:extLst>
                  <a:ext uri="{FF2B5EF4-FFF2-40B4-BE49-F238E27FC236}">
                    <a16:creationId xmlns:a16="http://schemas.microsoft.com/office/drawing/2014/main" id="{0BF93A22-009F-0E34-FDFF-18846110662A}"/>
                  </a:ext>
                </a:extLst>
              </p:cNvPr>
              <p:cNvSpPr>
                <a:spLocks noChangeAspect="1"/>
              </p:cNvSpPr>
              <p:nvPr/>
            </p:nvSpPr>
            <p:spPr>
              <a:xfrm>
                <a:off x="6016047" y="233887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7" name="Rectangle 146">
                <a:extLst>
                  <a:ext uri="{FF2B5EF4-FFF2-40B4-BE49-F238E27FC236}">
                    <a16:creationId xmlns:a16="http://schemas.microsoft.com/office/drawing/2014/main" id="{E9C6E3EB-69CF-1A44-5D03-357B982B7801}"/>
                  </a:ext>
                </a:extLst>
              </p:cNvPr>
              <p:cNvSpPr>
                <a:spLocks noChangeAspect="1"/>
              </p:cNvSpPr>
              <p:nvPr/>
            </p:nvSpPr>
            <p:spPr>
              <a:xfrm>
                <a:off x="6016047" y="250905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8" name="Rectangle 147">
                <a:extLst>
                  <a:ext uri="{FF2B5EF4-FFF2-40B4-BE49-F238E27FC236}">
                    <a16:creationId xmlns:a16="http://schemas.microsoft.com/office/drawing/2014/main" id="{8EC092A2-975B-6542-F65D-BBBBB3EA836F}"/>
                  </a:ext>
                </a:extLst>
              </p:cNvPr>
              <p:cNvSpPr>
                <a:spLocks noChangeAspect="1"/>
              </p:cNvSpPr>
              <p:nvPr/>
            </p:nvSpPr>
            <p:spPr>
              <a:xfrm>
                <a:off x="6016047" y="2679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grpSp>
          <p:nvGrpSpPr>
            <p:cNvPr id="130" name="Group 129">
              <a:extLst>
                <a:ext uri="{FF2B5EF4-FFF2-40B4-BE49-F238E27FC236}">
                  <a16:creationId xmlns:a16="http://schemas.microsoft.com/office/drawing/2014/main" id="{01D90264-CC44-1896-9B3E-076C52C06E17}"/>
                </a:ext>
              </a:extLst>
            </p:cNvPr>
            <p:cNvGrpSpPr/>
            <p:nvPr/>
          </p:nvGrpSpPr>
          <p:grpSpPr>
            <a:xfrm>
              <a:off x="6012019" y="2156906"/>
              <a:ext cx="108000" cy="618541"/>
              <a:chOff x="6016047" y="2168696"/>
              <a:chExt cx="108000" cy="618541"/>
            </a:xfrm>
          </p:grpSpPr>
          <p:sp>
            <p:nvSpPr>
              <p:cNvPr id="141" name="Rectangle 140">
                <a:extLst>
                  <a:ext uri="{FF2B5EF4-FFF2-40B4-BE49-F238E27FC236}">
                    <a16:creationId xmlns:a16="http://schemas.microsoft.com/office/drawing/2014/main" id="{5AEA1843-B497-E382-31BD-C94ADA6EEC66}"/>
                  </a:ext>
                </a:extLst>
              </p:cNvPr>
              <p:cNvSpPr>
                <a:spLocks noChangeAspect="1"/>
              </p:cNvSpPr>
              <p:nvPr/>
            </p:nvSpPr>
            <p:spPr>
              <a:xfrm>
                <a:off x="6016047" y="216869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2" name="Rectangle 141">
                <a:extLst>
                  <a:ext uri="{FF2B5EF4-FFF2-40B4-BE49-F238E27FC236}">
                    <a16:creationId xmlns:a16="http://schemas.microsoft.com/office/drawing/2014/main" id="{80E05937-09B3-45FD-1164-57B4AEDC9801}"/>
                  </a:ext>
                </a:extLst>
              </p:cNvPr>
              <p:cNvSpPr>
                <a:spLocks noChangeAspect="1"/>
              </p:cNvSpPr>
              <p:nvPr/>
            </p:nvSpPr>
            <p:spPr>
              <a:xfrm>
                <a:off x="6016047" y="233887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3" name="Rectangle 142">
                <a:extLst>
                  <a:ext uri="{FF2B5EF4-FFF2-40B4-BE49-F238E27FC236}">
                    <a16:creationId xmlns:a16="http://schemas.microsoft.com/office/drawing/2014/main" id="{B27D33FB-CF72-122A-443E-3592AE30BA6B}"/>
                  </a:ext>
                </a:extLst>
              </p:cNvPr>
              <p:cNvSpPr>
                <a:spLocks noChangeAspect="1"/>
              </p:cNvSpPr>
              <p:nvPr/>
            </p:nvSpPr>
            <p:spPr>
              <a:xfrm>
                <a:off x="6016047" y="250905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4" name="Rectangle 143">
                <a:extLst>
                  <a:ext uri="{FF2B5EF4-FFF2-40B4-BE49-F238E27FC236}">
                    <a16:creationId xmlns:a16="http://schemas.microsoft.com/office/drawing/2014/main" id="{2F6C0190-221A-81D5-073F-A1365576BF07}"/>
                  </a:ext>
                </a:extLst>
              </p:cNvPr>
              <p:cNvSpPr>
                <a:spLocks noChangeAspect="1"/>
              </p:cNvSpPr>
              <p:nvPr/>
            </p:nvSpPr>
            <p:spPr>
              <a:xfrm>
                <a:off x="6016047" y="2679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grpSp>
          <p:nvGrpSpPr>
            <p:cNvPr id="131" name="Group 130">
              <a:extLst>
                <a:ext uri="{FF2B5EF4-FFF2-40B4-BE49-F238E27FC236}">
                  <a16:creationId xmlns:a16="http://schemas.microsoft.com/office/drawing/2014/main" id="{29B9308E-B0EE-2471-66F4-8F6FBFE6B5F8}"/>
                </a:ext>
              </a:extLst>
            </p:cNvPr>
            <p:cNvGrpSpPr/>
            <p:nvPr/>
          </p:nvGrpSpPr>
          <p:grpSpPr>
            <a:xfrm>
              <a:off x="6012019" y="4369525"/>
              <a:ext cx="108000" cy="618541"/>
              <a:chOff x="6016047" y="2168696"/>
              <a:chExt cx="108000" cy="618541"/>
            </a:xfrm>
          </p:grpSpPr>
          <p:sp>
            <p:nvSpPr>
              <p:cNvPr id="137" name="Rectangle 136">
                <a:extLst>
                  <a:ext uri="{FF2B5EF4-FFF2-40B4-BE49-F238E27FC236}">
                    <a16:creationId xmlns:a16="http://schemas.microsoft.com/office/drawing/2014/main" id="{34B44FB8-D977-B971-09AD-33E93D7DF486}"/>
                  </a:ext>
                </a:extLst>
              </p:cNvPr>
              <p:cNvSpPr>
                <a:spLocks noChangeAspect="1"/>
              </p:cNvSpPr>
              <p:nvPr/>
            </p:nvSpPr>
            <p:spPr>
              <a:xfrm>
                <a:off x="6016047" y="216869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38" name="Rectangle 137">
                <a:extLst>
                  <a:ext uri="{FF2B5EF4-FFF2-40B4-BE49-F238E27FC236}">
                    <a16:creationId xmlns:a16="http://schemas.microsoft.com/office/drawing/2014/main" id="{3BF98D71-C5DD-5B04-C359-530DBF5180A9}"/>
                  </a:ext>
                </a:extLst>
              </p:cNvPr>
              <p:cNvSpPr>
                <a:spLocks noChangeAspect="1"/>
              </p:cNvSpPr>
              <p:nvPr/>
            </p:nvSpPr>
            <p:spPr>
              <a:xfrm>
                <a:off x="6016047" y="233887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39" name="Rectangle 138">
                <a:extLst>
                  <a:ext uri="{FF2B5EF4-FFF2-40B4-BE49-F238E27FC236}">
                    <a16:creationId xmlns:a16="http://schemas.microsoft.com/office/drawing/2014/main" id="{3CE9EBB4-967F-C924-A30F-E6466D81CF30}"/>
                  </a:ext>
                </a:extLst>
              </p:cNvPr>
              <p:cNvSpPr>
                <a:spLocks noChangeAspect="1"/>
              </p:cNvSpPr>
              <p:nvPr/>
            </p:nvSpPr>
            <p:spPr>
              <a:xfrm>
                <a:off x="6016047" y="250905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40" name="Rectangle 139">
                <a:extLst>
                  <a:ext uri="{FF2B5EF4-FFF2-40B4-BE49-F238E27FC236}">
                    <a16:creationId xmlns:a16="http://schemas.microsoft.com/office/drawing/2014/main" id="{3A82EC43-725C-AC6D-632F-17456C37B837}"/>
                  </a:ext>
                </a:extLst>
              </p:cNvPr>
              <p:cNvSpPr>
                <a:spLocks noChangeAspect="1"/>
              </p:cNvSpPr>
              <p:nvPr/>
            </p:nvSpPr>
            <p:spPr>
              <a:xfrm>
                <a:off x="6016047" y="2679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grpSp>
          <p:nvGrpSpPr>
            <p:cNvPr id="132" name="Group 131">
              <a:extLst>
                <a:ext uri="{FF2B5EF4-FFF2-40B4-BE49-F238E27FC236}">
                  <a16:creationId xmlns:a16="http://schemas.microsoft.com/office/drawing/2014/main" id="{BD6C8620-2EA0-EC2A-5E09-B3D461EAC529}"/>
                </a:ext>
              </a:extLst>
            </p:cNvPr>
            <p:cNvGrpSpPr/>
            <p:nvPr/>
          </p:nvGrpSpPr>
          <p:grpSpPr>
            <a:xfrm>
              <a:off x="6012019" y="5446879"/>
              <a:ext cx="108000" cy="618541"/>
              <a:chOff x="6016047" y="2168696"/>
              <a:chExt cx="108000" cy="618541"/>
            </a:xfrm>
          </p:grpSpPr>
          <p:sp>
            <p:nvSpPr>
              <p:cNvPr id="133" name="Rectangle 132">
                <a:extLst>
                  <a:ext uri="{FF2B5EF4-FFF2-40B4-BE49-F238E27FC236}">
                    <a16:creationId xmlns:a16="http://schemas.microsoft.com/office/drawing/2014/main" id="{C2DCEFAE-E61D-63C8-1F69-5533F6EE2C26}"/>
                  </a:ext>
                </a:extLst>
              </p:cNvPr>
              <p:cNvSpPr>
                <a:spLocks noChangeAspect="1"/>
              </p:cNvSpPr>
              <p:nvPr/>
            </p:nvSpPr>
            <p:spPr>
              <a:xfrm>
                <a:off x="6016047" y="216869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34" name="Rectangle 133">
                <a:extLst>
                  <a:ext uri="{FF2B5EF4-FFF2-40B4-BE49-F238E27FC236}">
                    <a16:creationId xmlns:a16="http://schemas.microsoft.com/office/drawing/2014/main" id="{8CE96896-F45E-09FE-E018-17EE136246F6}"/>
                  </a:ext>
                </a:extLst>
              </p:cNvPr>
              <p:cNvSpPr>
                <a:spLocks noChangeAspect="1"/>
              </p:cNvSpPr>
              <p:nvPr/>
            </p:nvSpPr>
            <p:spPr>
              <a:xfrm>
                <a:off x="6016047" y="233887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35" name="Rectangle 134">
                <a:extLst>
                  <a:ext uri="{FF2B5EF4-FFF2-40B4-BE49-F238E27FC236}">
                    <a16:creationId xmlns:a16="http://schemas.microsoft.com/office/drawing/2014/main" id="{678A54D1-8A2A-7F77-D572-B36C9240BC50}"/>
                  </a:ext>
                </a:extLst>
              </p:cNvPr>
              <p:cNvSpPr>
                <a:spLocks noChangeAspect="1"/>
              </p:cNvSpPr>
              <p:nvPr/>
            </p:nvSpPr>
            <p:spPr>
              <a:xfrm>
                <a:off x="6016047" y="250905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sp>
            <p:nvSpPr>
              <p:cNvPr id="136" name="Rectangle 135">
                <a:extLst>
                  <a:ext uri="{FF2B5EF4-FFF2-40B4-BE49-F238E27FC236}">
                    <a16:creationId xmlns:a16="http://schemas.microsoft.com/office/drawing/2014/main" id="{87E5F444-32F8-DF37-B466-E64B650E8870}"/>
                  </a:ext>
                </a:extLst>
              </p:cNvPr>
              <p:cNvSpPr>
                <a:spLocks noChangeAspect="1"/>
              </p:cNvSpPr>
              <p:nvPr/>
            </p:nvSpPr>
            <p:spPr>
              <a:xfrm>
                <a:off x="6016047" y="267923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a:p>
            </p:txBody>
          </p:sp>
        </p:grpSp>
      </p:grpSp>
      <p:pic>
        <p:nvPicPr>
          <p:cNvPr id="6" name="Picture 5" descr="NDOH Logo.jpg">
            <a:extLst>
              <a:ext uri="{FF2B5EF4-FFF2-40B4-BE49-F238E27FC236}">
                <a16:creationId xmlns:a16="http://schemas.microsoft.com/office/drawing/2014/main" id="{2B00CA93-27BD-1543-91EC-505D48762B73}"/>
              </a:ext>
            </a:extLst>
          </p:cNvPr>
          <p:cNvPicPr>
            <a:picLocks noChangeAspect="1"/>
          </p:cNvPicPr>
          <p:nvPr/>
        </p:nvPicPr>
        <p:blipFill>
          <a:blip r:embed="rId2" cstate="print"/>
          <a:stretch>
            <a:fillRect/>
          </a:stretch>
        </p:blipFill>
        <p:spPr>
          <a:xfrm>
            <a:off x="188212" y="1137873"/>
            <a:ext cx="2088000" cy="753072"/>
          </a:xfrm>
          <a:prstGeom prst="rect">
            <a:avLst/>
          </a:prstGeom>
        </p:spPr>
      </p:pic>
      <p:graphicFrame>
        <p:nvGraphicFramePr>
          <p:cNvPr id="11" name="Table 10">
            <a:extLst>
              <a:ext uri="{FF2B5EF4-FFF2-40B4-BE49-F238E27FC236}">
                <a16:creationId xmlns:a16="http://schemas.microsoft.com/office/drawing/2014/main" id="{9417EE83-0C1D-72F5-9DCB-04D4980C26DD}"/>
              </a:ext>
            </a:extLst>
          </p:cNvPr>
          <p:cNvGraphicFramePr>
            <a:graphicFrameLocks noGrp="1"/>
          </p:cNvGraphicFramePr>
          <p:nvPr>
            <p:extLst>
              <p:ext uri="{D42A27DB-BD31-4B8C-83A1-F6EECF244321}">
                <p14:modId xmlns:p14="http://schemas.microsoft.com/office/powerpoint/2010/main" val="1317110136"/>
              </p:ext>
            </p:extLst>
          </p:nvPr>
        </p:nvGraphicFramePr>
        <p:xfrm>
          <a:off x="188212" y="6499514"/>
          <a:ext cx="11625690" cy="324000"/>
        </p:xfrm>
        <a:graphic>
          <a:graphicData uri="http://schemas.openxmlformats.org/drawingml/2006/table">
            <a:tbl>
              <a:tblPr firstRow="1" bandRow="1">
                <a:tableStyleId>{5C22544A-7EE6-4342-B048-85BDC9FD1C3A}</a:tableStyleId>
              </a:tblPr>
              <a:tblGrid>
                <a:gridCol w="2794831">
                  <a:extLst>
                    <a:ext uri="{9D8B030D-6E8A-4147-A177-3AD203B41FA5}">
                      <a16:colId xmlns:a16="http://schemas.microsoft.com/office/drawing/2014/main" val="51718781"/>
                    </a:ext>
                  </a:extLst>
                </a:gridCol>
                <a:gridCol w="1603947">
                  <a:extLst>
                    <a:ext uri="{9D8B030D-6E8A-4147-A177-3AD203B41FA5}">
                      <a16:colId xmlns:a16="http://schemas.microsoft.com/office/drawing/2014/main" val="1442821321"/>
                    </a:ext>
                  </a:extLst>
                </a:gridCol>
                <a:gridCol w="7226912">
                  <a:extLst>
                    <a:ext uri="{9D8B030D-6E8A-4147-A177-3AD203B41FA5}">
                      <a16:colId xmlns:a16="http://schemas.microsoft.com/office/drawing/2014/main" val="919233685"/>
                    </a:ext>
                  </a:extLst>
                </a:gridCol>
              </a:tblGrid>
              <a:tr h="324000">
                <a:tc>
                  <a:txBody>
                    <a:bodyPr/>
                    <a:lstStyle/>
                    <a:p>
                      <a:pPr>
                        <a:lnSpc>
                          <a:spcPct val="85000"/>
                        </a:lnSpc>
                      </a:pPr>
                      <a:r>
                        <a:rPr lang="en-GB" sz="1200">
                          <a:solidFill>
                            <a:schemeClr val="tx1">
                              <a:lumMod val="85000"/>
                              <a:lumOff val="15000"/>
                            </a:schemeClr>
                          </a:solidFill>
                          <a:latin typeface="Arial" panose="020B0604020202020204" pitchFamily="34" charset="0"/>
                          <a:cs typeface="Arial" panose="020B0604020202020204" pitchFamily="34" charset="0"/>
                        </a:rPr>
                        <a:t>Blood collection month for this club:</a:t>
                      </a:r>
                      <a:endParaRPr lang="en-ZA" sz="12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8F1DB"/>
                    </a:solidFill>
                  </a:tcPr>
                </a:tc>
                <a:tc>
                  <a:txBody>
                    <a:bodyPr/>
                    <a:lstStyle/>
                    <a:p>
                      <a:pPr>
                        <a:lnSpc>
                          <a:spcPct val="85000"/>
                        </a:lnSpc>
                      </a:pPr>
                      <a:r>
                        <a:rPr lang="en-ZA" sz="1200">
                          <a:solidFill>
                            <a:schemeClr val="accent4">
                              <a:lumMod val="76000"/>
                            </a:schemeClr>
                          </a:solidFill>
                          <a:latin typeface="Arial"/>
                          <a:cs typeface="Arial"/>
                        </a:rPr>
                        <a:t>April</a:t>
                      </a: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nSpc>
                          <a:spcPct val="85000"/>
                        </a:lnSpc>
                      </a:pPr>
                      <a:r>
                        <a:rPr lang="en-GB" sz="1100" b="0">
                          <a:solidFill>
                            <a:schemeClr val="tx1">
                              <a:lumMod val="85000"/>
                              <a:lumOff val="15000"/>
                            </a:schemeClr>
                          </a:solidFill>
                          <a:latin typeface="Arial" panose="020B0604020202020204" pitchFamily="34" charset="0"/>
                          <a:cs typeface="Arial" panose="020B0604020202020204" pitchFamily="34" charset="0"/>
                        </a:rPr>
                        <a:t>Pre-pack collection month for all patients enrolled in this adherence club is scheduled according to the month that they were initiated on treatment, so that their clinical consultation and lab monitoring is done in the same month</a:t>
                      </a:r>
                      <a:r>
                        <a:rPr lang="en-GB" sz="1100">
                          <a:solidFill>
                            <a:schemeClr val="tx1">
                              <a:lumMod val="85000"/>
                              <a:lumOff val="15000"/>
                            </a:schemeClr>
                          </a:solidFill>
                          <a:latin typeface="Arial" panose="020B0604020202020204" pitchFamily="34" charset="0"/>
                          <a:cs typeface="Arial" panose="020B0604020202020204" pitchFamily="34" charset="0"/>
                        </a:rPr>
                        <a:t>.</a:t>
                      </a:r>
                      <a:endParaRPr lang="en-ZA" sz="1100">
                        <a:solidFill>
                          <a:schemeClr val="tx1">
                            <a:lumMod val="85000"/>
                            <a:lumOff val="15000"/>
                          </a:schemeClr>
                        </a:solidFill>
                        <a:latin typeface="Arial" panose="020B0604020202020204" pitchFamily="34" charset="0"/>
                        <a:cs typeface="Arial" panose="020B0604020202020204" pitchFamily="34" charset="0"/>
                      </a:endParaRPr>
                    </a:p>
                  </a:txBody>
                  <a:tcPr marL="54000" marR="36000" marT="18000" marB="18000" anchor="ctr">
                    <a:lnL w="19050" cap="flat" cmpd="sng" algn="ctr">
                      <a:solidFill>
                        <a:schemeClr val="tx1">
                          <a:lumMod val="50000"/>
                          <a:lumOff val="5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47031694"/>
                  </a:ext>
                </a:extLst>
              </a:tr>
            </a:tbl>
          </a:graphicData>
        </a:graphic>
      </p:graphicFrame>
      <p:grpSp>
        <p:nvGrpSpPr>
          <p:cNvPr id="39" name="Group 38">
            <a:extLst>
              <a:ext uri="{FF2B5EF4-FFF2-40B4-BE49-F238E27FC236}">
                <a16:creationId xmlns:a16="http://schemas.microsoft.com/office/drawing/2014/main" id="{D0DE10C2-2D09-01C6-DFF1-D1D1D8742164}"/>
              </a:ext>
            </a:extLst>
          </p:cNvPr>
          <p:cNvGrpSpPr/>
          <p:nvPr/>
        </p:nvGrpSpPr>
        <p:grpSpPr>
          <a:xfrm>
            <a:off x="1132052" y="2667447"/>
            <a:ext cx="1007407" cy="3384776"/>
            <a:chOff x="1207002" y="2667447"/>
            <a:chExt cx="1007407" cy="3384776"/>
          </a:xfrm>
        </p:grpSpPr>
        <p:sp>
          <p:nvSpPr>
            <p:cNvPr id="40" name="Rectangle 39">
              <a:extLst>
                <a:ext uri="{FF2B5EF4-FFF2-40B4-BE49-F238E27FC236}">
                  <a16:creationId xmlns:a16="http://schemas.microsoft.com/office/drawing/2014/main" id="{B61771ED-F6A3-4E1C-2A3A-488DE1C173B8}"/>
                </a:ext>
              </a:extLst>
            </p:cNvPr>
            <p:cNvSpPr>
              <a:spLocks noChangeAspect="1"/>
            </p:cNvSpPr>
            <p:nvPr/>
          </p:nvSpPr>
          <p:spPr>
            <a:xfrm>
              <a:off x="1207002" y="266744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1" name="Rectangle 40">
              <a:extLst>
                <a:ext uri="{FF2B5EF4-FFF2-40B4-BE49-F238E27FC236}">
                  <a16:creationId xmlns:a16="http://schemas.microsoft.com/office/drawing/2014/main" id="{DE1471D0-8F48-AE33-2D68-44AC7BBCBDEB}"/>
                </a:ext>
              </a:extLst>
            </p:cNvPr>
            <p:cNvSpPr>
              <a:spLocks noChangeAspect="1"/>
            </p:cNvSpPr>
            <p:nvPr/>
          </p:nvSpPr>
          <p:spPr>
            <a:xfrm>
              <a:off x="2106409" y="2667447"/>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2" name="Rectangle 41">
              <a:extLst>
                <a:ext uri="{FF2B5EF4-FFF2-40B4-BE49-F238E27FC236}">
                  <a16:creationId xmlns:a16="http://schemas.microsoft.com/office/drawing/2014/main" id="{EE4A2FB9-85ED-7C96-1E3C-46B28FE8BAC0}"/>
                </a:ext>
              </a:extLst>
            </p:cNvPr>
            <p:cNvSpPr>
              <a:spLocks noChangeAspect="1"/>
            </p:cNvSpPr>
            <p:nvPr/>
          </p:nvSpPr>
          <p:spPr>
            <a:xfrm>
              <a:off x="1207002" y="375970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3" name="Rectangle 42">
              <a:extLst>
                <a:ext uri="{FF2B5EF4-FFF2-40B4-BE49-F238E27FC236}">
                  <a16:creationId xmlns:a16="http://schemas.microsoft.com/office/drawing/2014/main" id="{E388CEDE-91B4-8176-F776-7A08C701210F}"/>
                </a:ext>
              </a:extLst>
            </p:cNvPr>
            <p:cNvSpPr>
              <a:spLocks noChangeAspect="1"/>
            </p:cNvSpPr>
            <p:nvPr/>
          </p:nvSpPr>
          <p:spPr>
            <a:xfrm>
              <a:off x="2106409" y="3759706"/>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4" name="Rectangle 43">
              <a:extLst>
                <a:ext uri="{FF2B5EF4-FFF2-40B4-BE49-F238E27FC236}">
                  <a16:creationId xmlns:a16="http://schemas.microsoft.com/office/drawing/2014/main" id="{4FEA5165-3E39-996C-6640-D867D695F070}"/>
                </a:ext>
              </a:extLst>
            </p:cNvPr>
            <p:cNvSpPr>
              <a:spLocks noChangeAspect="1"/>
            </p:cNvSpPr>
            <p:nvPr/>
          </p:nvSpPr>
          <p:spPr>
            <a:xfrm>
              <a:off x="1207002" y="4851965"/>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5" name="Rectangle 44">
              <a:extLst>
                <a:ext uri="{FF2B5EF4-FFF2-40B4-BE49-F238E27FC236}">
                  <a16:creationId xmlns:a16="http://schemas.microsoft.com/office/drawing/2014/main" id="{88B61227-A4FD-018D-091B-E959FC270AC3}"/>
                </a:ext>
              </a:extLst>
            </p:cNvPr>
            <p:cNvSpPr>
              <a:spLocks noChangeAspect="1"/>
            </p:cNvSpPr>
            <p:nvPr/>
          </p:nvSpPr>
          <p:spPr>
            <a:xfrm>
              <a:off x="2106409" y="4851965"/>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6" name="Rectangle 45">
              <a:extLst>
                <a:ext uri="{FF2B5EF4-FFF2-40B4-BE49-F238E27FC236}">
                  <a16:creationId xmlns:a16="http://schemas.microsoft.com/office/drawing/2014/main" id="{0540F7BD-B19A-8C08-7BFF-478258FB593A}"/>
                </a:ext>
              </a:extLst>
            </p:cNvPr>
            <p:cNvSpPr>
              <a:spLocks noChangeAspect="1"/>
            </p:cNvSpPr>
            <p:nvPr/>
          </p:nvSpPr>
          <p:spPr>
            <a:xfrm>
              <a:off x="1207002" y="5944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sp>
          <p:nvSpPr>
            <p:cNvPr id="47" name="Rectangle 46">
              <a:extLst>
                <a:ext uri="{FF2B5EF4-FFF2-40B4-BE49-F238E27FC236}">
                  <a16:creationId xmlns:a16="http://schemas.microsoft.com/office/drawing/2014/main" id="{ADBEEB32-74AA-F403-6FE4-C3C23295822E}"/>
                </a:ext>
              </a:extLst>
            </p:cNvPr>
            <p:cNvSpPr>
              <a:spLocks noChangeAspect="1"/>
            </p:cNvSpPr>
            <p:nvPr/>
          </p:nvSpPr>
          <p:spPr>
            <a:xfrm>
              <a:off x="2106409" y="5944223"/>
              <a:ext cx="108000" cy="108000"/>
            </a:xfrm>
            <a:prstGeom prst="rect">
              <a:avLst/>
            </a:prstGeom>
            <a:solidFill>
              <a:schemeClr val="bg1"/>
            </a:solidFill>
            <a:ln w="190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ZA"/>
                <a:t>ü</a:t>
              </a:r>
            </a:p>
          </p:txBody>
        </p:sp>
      </p:grpSp>
      <p:cxnSp>
        <p:nvCxnSpPr>
          <p:cNvPr id="49" name="Straight Connector 48">
            <a:extLst>
              <a:ext uri="{FF2B5EF4-FFF2-40B4-BE49-F238E27FC236}">
                <a16:creationId xmlns:a16="http://schemas.microsoft.com/office/drawing/2014/main" id="{CD20F049-5777-E1FD-4C12-0E0B81ECD97C}"/>
              </a:ext>
            </a:extLst>
          </p:cNvPr>
          <p:cNvCxnSpPr>
            <a:cxnSpLocks/>
          </p:cNvCxnSpPr>
          <p:nvPr/>
        </p:nvCxnSpPr>
        <p:spPr>
          <a:xfrm flipV="1">
            <a:off x="10760076" y="2539955"/>
            <a:ext cx="1166776" cy="508100"/>
          </a:xfrm>
          <a:prstGeom prst="line">
            <a:avLst/>
          </a:prstGeom>
          <a:ln>
            <a:solidFill>
              <a:srgbClr val="0078A2"/>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27FDA86-6ACC-CA1D-CA93-17236F2FAF8B}"/>
              </a:ext>
            </a:extLst>
          </p:cNvPr>
          <p:cNvCxnSpPr>
            <a:cxnSpLocks/>
          </p:cNvCxnSpPr>
          <p:nvPr/>
        </p:nvCxnSpPr>
        <p:spPr>
          <a:xfrm flipV="1">
            <a:off x="9589168" y="3076675"/>
            <a:ext cx="2328012" cy="1025769"/>
          </a:xfrm>
          <a:prstGeom prst="line">
            <a:avLst/>
          </a:prstGeom>
          <a:ln>
            <a:solidFill>
              <a:srgbClr val="0078A2"/>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DD0367DE-4F68-8C92-F937-804781E2ADE4}"/>
              </a:ext>
            </a:extLst>
          </p:cNvPr>
          <p:cNvSpPr txBox="1"/>
          <p:nvPr/>
        </p:nvSpPr>
        <p:spPr>
          <a:xfrm>
            <a:off x="1922165" y="2532257"/>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61" name="TextBox 60">
            <a:extLst>
              <a:ext uri="{FF2B5EF4-FFF2-40B4-BE49-F238E27FC236}">
                <a16:creationId xmlns:a16="http://schemas.microsoft.com/office/drawing/2014/main" id="{A679F625-E715-5F6D-6A6F-E9D3C58454A3}"/>
              </a:ext>
            </a:extLst>
          </p:cNvPr>
          <p:cNvSpPr txBox="1"/>
          <p:nvPr/>
        </p:nvSpPr>
        <p:spPr>
          <a:xfrm>
            <a:off x="1055188" y="3629040"/>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65" name="TextBox 64">
            <a:extLst>
              <a:ext uri="{FF2B5EF4-FFF2-40B4-BE49-F238E27FC236}">
                <a16:creationId xmlns:a16="http://schemas.microsoft.com/office/drawing/2014/main" id="{6851D650-126D-5D10-D310-7364DAC3D6ED}"/>
              </a:ext>
            </a:extLst>
          </p:cNvPr>
          <p:cNvSpPr txBox="1"/>
          <p:nvPr/>
        </p:nvSpPr>
        <p:spPr>
          <a:xfrm>
            <a:off x="1946585" y="4721299"/>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87" name="TextBox 86">
            <a:extLst>
              <a:ext uri="{FF2B5EF4-FFF2-40B4-BE49-F238E27FC236}">
                <a16:creationId xmlns:a16="http://schemas.microsoft.com/office/drawing/2014/main" id="{37A86949-43FB-0EA4-C68F-E5908FBF2DE8}"/>
              </a:ext>
            </a:extLst>
          </p:cNvPr>
          <p:cNvSpPr txBox="1"/>
          <p:nvPr/>
        </p:nvSpPr>
        <p:spPr>
          <a:xfrm>
            <a:off x="5935156" y="2026502"/>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88" name="TextBox 87">
            <a:extLst>
              <a:ext uri="{FF2B5EF4-FFF2-40B4-BE49-F238E27FC236}">
                <a16:creationId xmlns:a16="http://schemas.microsoft.com/office/drawing/2014/main" id="{CE160DDE-395C-348A-DCA9-0D0ED1F111C8}"/>
              </a:ext>
            </a:extLst>
          </p:cNvPr>
          <p:cNvSpPr txBox="1"/>
          <p:nvPr/>
        </p:nvSpPr>
        <p:spPr>
          <a:xfrm>
            <a:off x="5935156" y="3164167"/>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89" name="TextBox 88">
            <a:extLst>
              <a:ext uri="{FF2B5EF4-FFF2-40B4-BE49-F238E27FC236}">
                <a16:creationId xmlns:a16="http://schemas.microsoft.com/office/drawing/2014/main" id="{E900C61A-9EA8-370E-E958-658E2E73403B}"/>
              </a:ext>
            </a:extLst>
          </p:cNvPr>
          <p:cNvSpPr txBox="1"/>
          <p:nvPr/>
        </p:nvSpPr>
        <p:spPr>
          <a:xfrm>
            <a:off x="5935156" y="4286843"/>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90" name="TextBox 89">
            <a:extLst>
              <a:ext uri="{FF2B5EF4-FFF2-40B4-BE49-F238E27FC236}">
                <a16:creationId xmlns:a16="http://schemas.microsoft.com/office/drawing/2014/main" id="{944B9F64-09D5-F462-9078-1C44FA6229F3}"/>
              </a:ext>
            </a:extLst>
          </p:cNvPr>
          <p:cNvSpPr txBox="1"/>
          <p:nvPr/>
        </p:nvSpPr>
        <p:spPr>
          <a:xfrm>
            <a:off x="5935156" y="4466028"/>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91" name="TextBox 90">
            <a:extLst>
              <a:ext uri="{FF2B5EF4-FFF2-40B4-BE49-F238E27FC236}">
                <a16:creationId xmlns:a16="http://schemas.microsoft.com/office/drawing/2014/main" id="{5D4DEC35-3767-1707-1C3C-0914B0C410DD}"/>
              </a:ext>
            </a:extLst>
          </p:cNvPr>
          <p:cNvSpPr txBox="1"/>
          <p:nvPr/>
        </p:nvSpPr>
        <p:spPr>
          <a:xfrm>
            <a:off x="5935156" y="3340294"/>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92" name="TextBox 91">
            <a:extLst>
              <a:ext uri="{FF2B5EF4-FFF2-40B4-BE49-F238E27FC236}">
                <a16:creationId xmlns:a16="http://schemas.microsoft.com/office/drawing/2014/main" id="{B39F406E-CC73-37D5-0476-4504A82341B7}"/>
              </a:ext>
            </a:extLst>
          </p:cNvPr>
          <p:cNvSpPr txBox="1"/>
          <p:nvPr/>
        </p:nvSpPr>
        <p:spPr>
          <a:xfrm>
            <a:off x="5935156" y="4628866"/>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93" name="TextBox 92">
            <a:extLst>
              <a:ext uri="{FF2B5EF4-FFF2-40B4-BE49-F238E27FC236}">
                <a16:creationId xmlns:a16="http://schemas.microsoft.com/office/drawing/2014/main" id="{B59CCB79-909D-9322-1E73-A6C59F6C3597}"/>
              </a:ext>
            </a:extLst>
          </p:cNvPr>
          <p:cNvSpPr txBox="1"/>
          <p:nvPr/>
        </p:nvSpPr>
        <p:spPr>
          <a:xfrm>
            <a:off x="5935156" y="5438973"/>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94" name="TextBox 93">
            <a:extLst>
              <a:ext uri="{FF2B5EF4-FFF2-40B4-BE49-F238E27FC236}">
                <a16:creationId xmlns:a16="http://schemas.microsoft.com/office/drawing/2014/main" id="{FEC35C11-2E0B-60FE-45DB-90C12B1EF58A}"/>
              </a:ext>
            </a:extLst>
          </p:cNvPr>
          <p:cNvSpPr txBox="1"/>
          <p:nvPr/>
        </p:nvSpPr>
        <p:spPr>
          <a:xfrm>
            <a:off x="5935156" y="2530438"/>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grpSp>
        <p:nvGrpSpPr>
          <p:cNvPr id="172" name="Group 171">
            <a:extLst>
              <a:ext uri="{FF2B5EF4-FFF2-40B4-BE49-F238E27FC236}">
                <a16:creationId xmlns:a16="http://schemas.microsoft.com/office/drawing/2014/main" id="{E9BF425E-EABE-3894-7DCE-5B2F81BC3AA0}"/>
              </a:ext>
            </a:extLst>
          </p:cNvPr>
          <p:cNvGrpSpPr/>
          <p:nvPr/>
        </p:nvGrpSpPr>
        <p:grpSpPr>
          <a:xfrm>
            <a:off x="7375381" y="2408562"/>
            <a:ext cx="4371119" cy="3672000"/>
            <a:chOff x="7314457" y="2532257"/>
            <a:chExt cx="4371119" cy="3646970"/>
          </a:xfrm>
        </p:grpSpPr>
        <p:sp>
          <p:nvSpPr>
            <p:cNvPr id="97" name="TextBox 96">
              <a:extLst>
                <a:ext uri="{FF2B5EF4-FFF2-40B4-BE49-F238E27FC236}">
                  <a16:creationId xmlns:a16="http://schemas.microsoft.com/office/drawing/2014/main" id="{A72C19B9-0ABD-4837-E456-DE36E038E56A}"/>
                </a:ext>
              </a:extLst>
            </p:cNvPr>
            <p:cNvSpPr txBox="1"/>
            <p:nvPr/>
          </p:nvSpPr>
          <p:spPr>
            <a:xfrm>
              <a:off x="7322080" y="2532257"/>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0" name="TextBox 119">
              <a:extLst>
                <a:ext uri="{FF2B5EF4-FFF2-40B4-BE49-F238E27FC236}">
                  <a16:creationId xmlns:a16="http://schemas.microsoft.com/office/drawing/2014/main" id="{73F7DBBD-8EBC-CF5C-A9B5-3A9B84EDF78F}"/>
                </a:ext>
              </a:extLst>
            </p:cNvPr>
            <p:cNvSpPr txBox="1"/>
            <p:nvPr/>
          </p:nvSpPr>
          <p:spPr>
            <a:xfrm>
              <a:off x="9637793" y="2532257"/>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1" name="TextBox 120">
              <a:extLst>
                <a:ext uri="{FF2B5EF4-FFF2-40B4-BE49-F238E27FC236}">
                  <a16:creationId xmlns:a16="http://schemas.microsoft.com/office/drawing/2014/main" id="{106BA22D-F32E-A416-684F-B4EC71CB276D}"/>
                </a:ext>
              </a:extLst>
            </p:cNvPr>
            <p:cNvSpPr txBox="1"/>
            <p:nvPr/>
          </p:nvSpPr>
          <p:spPr>
            <a:xfrm>
              <a:off x="7334895" y="3615980"/>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2" name="TextBox 121">
              <a:extLst>
                <a:ext uri="{FF2B5EF4-FFF2-40B4-BE49-F238E27FC236}">
                  <a16:creationId xmlns:a16="http://schemas.microsoft.com/office/drawing/2014/main" id="{8D40D326-F631-E4FE-ABC8-619262E692F4}"/>
                </a:ext>
              </a:extLst>
            </p:cNvPr>
            <p:cNvSpPr txBox="1"/>
            <p:nvPr/>
          </p:nvSpPr>
          <p:spPr>
            <a:xfrm>
              <a:off x="7334895" y="4722574"/>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3" name="TextBox 122">
              <a:extLst>
                <a:ext uri="{FF2B5EF4-FFF2-40B4-BE49-F238E27FC236}">
                  <a16:creationId xmlns:a16="http://schemas.microsoft.com/office/drawing/2014/main" id="{E370AF4E-8DFE-2C1B-CF01-336D619A70FA}"/>
                </a:ext>
              </a:extLst>
            </p:cNvPr>
            <p:cNvSpPr txBox="1"/>
            <p:nvPr/>
          </p:nvSpPr>
          <p:spPr>
            <a:xfrm>
              <a:off x="9672776" y="4737268"/>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4" name="TextBox 123">
              <a:extLst>
                <a:ext uri="{FF2B5EF4-FFF2-40B4-BE49-F238E27FC236}">
                  <a16:creationId xmlns:a16="http://schemas.microsoft.com/office/drawing/2014/main" id="{F72F35CF-3128-6704-CFF9-C7154899259B}"/>
                </a:ext>
              </a:extLst>
            </p:cNvPr>
            <p:cNvSpPr txBox="1"/>
            <p:nvPr/>
          </p:nvSpPr>
          <p:spPr>
            <a:xfrm>
              <a:off x="10840312" y="5809895"/>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6" name="TextBox 125">
              <a:extLst>
                <a:ext uri="{FF2B5EF4-FFF2-40B4-BE49-F238E27FC236}">
                  <a16:creationId xmlns:a16="http://schemas.microsoft.com/office/drawing/2014/main" id="{40A88AD9-1696-AEF2-795B-B00BEA99040E}"/>
                </a:ext>
              </a:extLst>
            </p:cNvPr>
            <p:cNvSpPr txBox="1"/>
            <p:nvPr/>
          </p:nvSpPr>
          <p:spPr>
            <a:xfrm>
              <a:off x="7314457" y="5809895"/>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27" name="TextBox 126">
              <a:extLst>
                <a:ext uri="{FF2B5EF4-FFF2-40B4-BE49-F238E27FC236}">
                  <a16:creationId xmlns:a16="http://schemas.microsoft.com/office/drawing/2014/main" id="{C7E2C858-EB70-A4FF-0ED7-1E753C80BFAA}"/>
                </a:ext>
              </a:extLst>
            </p:cNvPr>
            <p:cNvSpPr txBox="1"/>
            <p:nvPr/>
          </p:nvSpPr>
          <p:spPr>
            <a:xfrm>
              <a:off x="9667664" y="5792950"/>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sp>
          <p:nvSpPr>
            <p:cNvPr id="187" name="TextBox 186">
              <a:extLst>
                <a:ext uri="{FF2B5EF4-FFF2-40B4-BE49-F238E27FC236}">
                  <a16:creationId xmlns:a16="http://schemas.microsoft.com/office/drawing/2014/main" id="{460151B4-A363-2B78-223C-C74DBBA9BF49}"/>
                </a:ext>
              </a:extLst>
            </p:cNvPr>
            <p:cNvSpPr txBox="1"/>
            <p:nvPr/>
          </p:nvSpPr>
          <p:spPr>
            <a:xfrm>
              <a:off x="11423849" y="4743204"/>
              <a:ext cx="261727" cy="369332"/>
            </a:xfrm>
            <a:prstGeom prst="rect">
              <a:avLst/>
            </a:prstGeom>
            <a:noFill/>
          </p:spPr>
          <p:txBody>
            <a:bodyPr wrap="square">
              <a:spAutoFit/>
            </a:bodyPr>
            <a:lstStyle/>
            <a:p>
              <a:r>
                <a:rPr lang="en-ZA">
                  <a:solidFill>
                    <a:srgbClr val="0078A2"/>
                  </a:solidFill>
                  <a:latin typeface="Wingdings" panose="05000000000000000000" pitchFamily="2" charset="2"/>
                </a:rPr>
                <a:t>ü</a:t>
              </a:r>
            </a:p>
          </p:txBody>
        </p:sp>
      </p:grpSp>
      <p:pic>
        <p:nvPicPr>
          <p:cNvPr id="182" name="Picture 181">
            <a:extLst>
              <a:ext uri="{FF2B5EF4-FFF2-40B4-BE49-F238E27FC236}">
                <a16:creationId xmlns:a16="http://schemas.microsoft.com/office/drawing/2014/main" id="{37054499-FF8C-47BE-2B1D-72A1DACAF9DB}"/>
              </a:ext>
            </a:extLst>
          </p:cNvPr>
          <p:cNvPicPr>
            <a:picLocks noChangeAspect="1"/>
          </p:cNvPicPr>
          <p:nvPr/>
        </p:nvPicPr>
        <p:blipFill>
          <a:blip r:embed="rId3"/>
          <a:stretch>
            <a:fillRect/>
          </a:stretch>
        </p:blipFill>
        <p:spPr>
          <a:xfrm>
            <a:off x="207878" y="5335570"/>
            <a:ext cx="3888000" cy="911250"/>
          </a:xfrm>
          <a:prstGeom prst="rect">
            <a:avLst/>
          </a:prstGeom>
        </p:spPr>
      </p:pic>
      <p:cxnSp>
        <p:nvCxnSpPr>
          <p:cNvPr id="186" name="Straight Connector 185">
            <a:extLst>
              <a:ext uri="{FF2B5EF4-FFF2-40B4-BE49-F238E27FC236}">
                <a16:creationId xmlns:a16="http://schemas.microsoft.com/office/drawing/2014/main" id="{B4DD9666-C1CB-713A-8527-AB1BBC9C37BD}"/>
              </a:ext>
            </a:extLst>
          </p:cNvPr>
          <p:cNvCxnSpPr>
            <a:cxnSpLocks/>
          </p:cNvCxnSpPr>
          <p:nvPr/>
        </p:nvCxnSpPr>
        <p:spPr>
          <a:xfrm flipV="1">
            <a:off x="10750404" y="3622964"/>
            <a:ext cx="1166776" cy="508100"/>
          </a:xfrm>
          <a:prstGeom prst="line">
            <a:avLst/>
          </a:prstGeom>
          <a:ln>
            <a:solidFill>
              <a:srgbClr val="0078A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647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5B3A2095-86C9-8248-92AC-8F04C01930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518" y="1454119"/>
            <a:ext cx="10914964" cy="1985607"/>
          </a:xfrm>
          <a:prstGeom prst="rect">
            <a:avLst/>
          </a:prstGeom>
        </p:spPr>
      </p:pic>
      <p:sp>
        <p:nvSpPr>
          <p:cNvPr id="4" name="Slide Number Placeholder 3">
            <a:extLst>
              <a:ext uri="{FF2B5EF4-FFF2-40B4-BE49-F238E27FC236}">
                <a16:creationId xmlns:a16="http://schemas.microsoft.com/office/drawing/2014/main" id="{A336529D-870B-D7C7-84CE-A324540AEE4C}"/>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84</a:t>
            </a:fld>
            <a:endParaRPr lang="en-ZA" altLang="en-US"/>
          </a:p>
        </p:txBody>
      </p:sp>
      <p:sp>
        <p:nvSpPr>
          <p:cNvPr id="2" name="Title 1">
            <a:extLst>
              <a:ext uri="{FF2B5EF4-FFF2-40B4-BE49-F238E27FC236}">
                <a16:creationId xmlns:a16="http://schemas.microsoft.com/office/drawing/2014/main" id="{DE058A8A-2648-5F86-7D58-F3D6DCF9EA9F}"/>
              </a:ext>
            </a:extLst>
          </p:cNvPr>
          <p:cNvSpPr>
            <a:spLocks noGrp="1"/>
          </p:cNvSpPr>
          <p:nvPr>
            <p:ph type="title"/>
          </p:nvPr>
        </p:nvSpPr>
        <p:spPr/>
        <p:txBody>
          <a:bodyPr/>
          <a:lstStyle/>
          <a:p>
            <a:r>
              <a:rPr lang="en-ZA"/>
              <a:t>Adherence Club Register Instructions</a:t>
            </a:r>
          </a:p>
        </p:txBody>
      </p:sp>
      <p:sp>
        <p:nvSpPr>
          <p:cNvPr id="6" name="TextBox 5">
            <a:extLst>
              <a:ext uri="{FF2B5EF4-FFF2-40B4-BE49-F238E27FC236}">
                <a16:creationId xmlns:a16="http://schemas.microsoft.com/office/drawing/2014/main" id="{2BDAED39-CA77-5215-015B-F76D82180C47}"/>
              </a:ext>
            </a:extLst>
          </p:cNvPr>
          <p:cNvSpPr txBox="1"/>
          <p:nvPr/>
        </p:nvSpPr>
        <p:spPr>
          <a:xfrm>
            <a:off x="470472" y="5571280"/>
            <a:ext cx="1944000" cy="1188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nSpc>
                <a:spcPct val="90000"/>
              </a:lnSpc>
              <a:spcBef>
                <a:spcPts val="300"/>
              </a:spcBef>
              <a:buFont typeface="+mj-lt"/>
              <a:buAutoNum type="arabicPeriod" startAt="2"/>
            </a:pPr>
            <a:r>
              <a:rPr lang="en-GB" sz="1600">
                <a:latin typeface="Arial" panose="020B0604020202020204" pitchFamily="34" charset="0"/>
                <a:cs typeface="Arial" panose="020B0604020202020204" pitchFamily="34" charset="0"/>
              </a:rPr>
              <a:t>Record in the "Visit Date“ row current </a:t>
            </a:r>
            <a:r>
              <a:rPr lang="en-GB" sz="1600" b="0" i="0" u="none" strike="noStrike" baseline="0">
                <a:latin typeface="Arial" panose="020B0604020202020204" pitchFamily="34" charset="0"/>
                <a:cs typeface="Arial" panose="020B0604020202020204" pitchFamily="34" charset="0"/>
              </a:rPr>
              <a:t>and next club session dates</a:t>
            </a:r>
            <a:endParaRPr lang="en-ZA"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3C3BCE5-4D7E-EB44-3A8C-A4087859FE62}"/>
              </a:ext>
            </a:extLst>
          </p:cNvPr>
          <p:cNvSpPr txBox="1"/>
          <p:nvPr/>
        </p:nvSpPr>
        <p:spPr>
          <a:xfrm>
            <a:off x="2504683" y="3616194"/>
            <a:ext cx="1332000" cy="3096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gn="l">
              <a:lnSpc>
                <a:spcPct val="90000"/>
              </a:lnSpc>
              <a:spcBef>
                <a:spcPts val="300"/>
              </a:spcBef>
              <a:buFont typeface="+mj-lt"/>
              <a:buAutoNum type="arabicPeriod" startAt="3"/>
            </a:pPr>
            <a:r>
              <a:rPr lang="en-GB" sz="1600" b="0" i="0" u="none" strike="noStrike" baseline="0">
                <a:latin typeface="Arial" panose="020B0604020202020204" pitchFamily="34" charset="0"/>
                <a:cs typeface="Arial" panose="020B0604020202020204" pitchFamily="34" charset="0"/>
              </a:rPr>
              <a:t>Fill columns 1 &amp; 2 with client ID, folder number, gender, DOB, and name. </a:t>
            </a:r>
          </a:p>
        </p:txBody>
      </p:sp>
      <p:cxnSp>
        <p:nvCxnSpPr>
          <p:cNvPr id="18" name="Straight Arrow Connector 17">
            <a:extLst>
              <a:ext uri="{FF2B5EF4-FFF2-40B4-BE49-F238E27FC236}">
                <a16:creationId xmlns:a16="http://schemas.microsoft.com/office/drawing/2014/main" id="{D21E9DE6-29B1-CA0E-7D71-777401725FB7}"/>
              </a:ext>
            </a:extLst>
          </p:cNvPr>
          <p:cNvCxnSpPr>
            <a:cxnSpLocks/>
            <a:stCxn id="11" idx="0"/>
          </p:cNvCxnSpPr>
          <p:nvPr/>
        </p:nvCxnSpPr>
        <p:spPr>
          <a:xfrm flipV="1">
            <a:off x="3170683" y="2879679"/>
            <a:ext cx="90365" cy="736515"/>
          </a:xfrm>
          <a:prstGeom prst="straightConnector1">
            <a:avLst/>
          </a:prstGeom>
          <a:ln w="38100">
            <a:solidFill>
              <a:srgbClr val="83C16C"/>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E77642B-D1B6-041D-B24E-32569C74F760}"/>
              </a:ext>
            </a:extLst>
          </p:cNvPr>
          <p:cNvSpPr txBox="1"/>
          <p:nvPr/>
        </p:nvSpPr>
        <p:spPr>
          <a:xfrm>
            <a:off x="5529105" y="3616194"/>
            <a:ext cx="1476000" cy="3096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gn="l">
              <a:lnSpc>
                <a:spcPct val="90000"/>
              </a:lnSpc>
              <a:spcBef>
                <a:spcPts val="300"/>
              </a:spcBef>
              <a:buFont typeface="+mj-lt"/>
              <a:buAutoNum type="arabicPeriod" startAt="5"/>
            </a:pPr>
            <a:r>
              <a:rPr lang="en-GB" sz="1600" b="0" i="0" u="none" strike="noStrike" baseline="0">
                <a:latin typeface="Arial" panose="020B0604020202020204" pitchFamily="34" charset="0"/>
                <a:cs typeface="Arial" panose="020B0604020202020204" pitchFamily="34" charset="0"/>
              </a:rPr>
              <a:t>In the 4th column, tick the relevant chronic condition(s)</a:t>
            </a:r>
          </a:p>
          <a:p>
            <a:pPr marL="180000" algn="l">
              <a:lnSpc>
                <a:spcPct val="90000"/>
              </a:lnSpc>
              <a:spcBef>
                <a:spcPts val="300"/>
              </a:spcBef>
            </a:pPr>
            <a:r>
              <a:rPr lang="en-GB" sz="1600" b="0" i="0" u="none" strike="noStrike" baseline="0">
                <a:latin typeface="Arial" panose="020B0604020202020204" pitchFamily="34" charset="0"/>
                <a:cs typeface="Arial" panose="020B0604020202020204" pitchFamily="34" charset="0"/>
              </a:rPr>
              <a:t>Tick "other" and specify if not listed.</a:t>
            </a:r>
            <a:endParaRPr lang="en-GB" sz="1600">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a16="http://schemas.microsoft.com/office/drawing/2014/main" id="{3B68D024-52A6-0080-73E2-9971F892F606}"/>
              </a:ext>
            </a:extLst>
          </p:cNvPr>
          <p:cNvCxnSpPr>
            <a:cxnSpLocks/>
            <a:stCxn id="40" idx="0"/>
          </p:cNvCxnSpPr>
          <p:nvPr/>
        </p:nvCxnSpPr>
        <p:spPr>
          <a:xfrm flipV="1">
            <a:off x="6267105" y="3378286"/>
            <a:ext cx="809829" cy="237908"/>
          </a:xfrm>
          <a:prstGeom prst="straightConnector1">
            <a:avLst/>
          </a:prstGeom>
          <a:ln w="38100">
            <a:solidFill>
              <a:srgbClr val="83C16C"/>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3710A91-D5DC-59FC-84FE-E5205FDFF97B}"/>
              </a:ext>
            </a:extLst>
          </p:cNvPr>
          <p:cNvSpPr txBox="1"/>
          <p:nvPr/>
        </p:nvSpPr>
        <p:spPr>
          <a:xfrm>
            <a:off x="7095316" y="3616194"/>
            <a:ext cx="1476000" cy="3096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gn="l">
              <a:lnSpc>
                <a:spcPct val="90000"/>
              </a:lnSpc>
              <a:spcBef>
                <a:spcPts val="300"/>
              </a:spcBef>
              <a:buFont typeface="+mj-lt"/>
              <a:buAutoNum type="arabicPeriod" startAt="6"/>
            </a:pPr>
            <a:r>
              <a:rPr lang="en-GB" sz="1600" b="0" i="0" u="none" strike="noStrike" baseline="0">
                <a:latin typeface="Arial" panose="020B0604020202020204" pitchFamily="34" charset="0"/>
                <a:cs typeface="Arial" panose="020B0604020202020204" pitchFamily="34" charset="0"/>
              </a:rPr>
              <a:t>Record the client’s weight in the "Weight" row, or write "Buddy" if someone else collects the medication. </a:t>
            </a:r>
            <a:endParaRPr lang="en-ZA" sz="1600">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B669ED5B-9EE0-9203-2874-0AC09DB76E58}"/>
              </a:ext>
            </a:extLst>
          </p:cNvPr>
          <p:cNvCxnSpPr>
            <a:cxnSpLocks/>
            <a:stCxn id="44" idx="0"/>
          </p:cNvCxnSpPr>
          <p:nvPr/>
        </p:nvCxnSpPr>
        <p:spPr>
          <a:xfrm flipH="1" flipV="1">
            <a:off x="7804041" y="2879679"/>
            <a:ext cx="29275" cy="736515"/>
          </a:xfrm>
          <a:prstGeom prst="straightConnector1">
            <a:avLst/>
          </a:prstGeom>
          <a:ln w="38100">
            <a:solidFill>
              <a:srgbClr val="83C16C"/>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1C7EE39-5C68-C669-78E0-1B1FF3E7365A}"/>
              </a:ext>
            </a:extLst>
          </p:cNvPr>
          <p:cNvSpPr txBox="1"/>
          <p:nvPr/>
        </p:nvSpPr>
        <p:spPr>
          <a:xfrm>
            <a:off x="8661528" y="3616194"/>
            <a:ext cx="3060000" cy="3096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gn="l">
              <a:lnSpc>
                <a:spcPct val="90000"/>
              </a:lnSpc>
              <a:spcBef>
                <a:spcPts val="300"/>
              </a:spcBef>
              <a:buFont typeface="+mj-lt"/>
              <a:buAutoNum type="arabicPeriod" startAt="7"/>
            </a:pPr>
            <a:r>
              <a:rPr lang="en-GB" sz="1600" b="0" i="0" u="none" strike="noStrike" baseline="0">
                <a:latin typeface="Arial" panose="020B0604020202020204" pitchFamily="34" charset="0"/>
                <a:cs typeface="Arial" panose="020B0604020202020204" pitchFamily="34" charset="0"/>
              </a:rPr>
              <a:t>In the row “Symptoms”, tick</a:t>
            </a:r>
          </a:p>
          <a:p>
            <a:pPr marL="432000" lvl="1" indent="-180000">
              <a:lnSpc>
                <a:spcPct val="90000"/>
              </a:lnSpc>
              <a:spcBef>
                <a:spcPts val="300"/>
              </a:spcBef>
              <a:buFont typeface="Arial" panose="020B0604020202020204" pitchFamily="34" charset="0"/>
              <a:buChar char="•"/>
            </a:pPr>
            <a:r>
              <a:rPr lang="en-GB" sz="1600" b="0" i="0" u="none" strike="noStrike" baseline="0">
                <a:latin typeface="Arial" panose="020B0604020202020204" pitchFamily="34" charset="0"/>
                <a:cs typeface="Arial" panose="020B0604020202020204" pitchFamily="34" charset="0"/>
              </a:rPr>
              <a:t>“N” (normal)  or</a:t>
            </a:r>
          </a:p>
          <a:p>
            <a:pPr marL="432000" lvl="1" indent="-180000">
              <a:lnSpc>
                <a:spcPct val="90000"/>
              </a:lnSpc>
              <a:spcBef>
                <a:spcPts val="300"/>
              </a:spcBef>
              <a:buFont typeface="Arial" panose="020B0604020202020204" pitchFamily="34" charset="0"/>
              <a:buChar char="•"/>
            </a:pPr>
            <a:r>
              <a:rPr lang="en-GB" sz="1600" b="0" i="0" u="none" strike="noStrike" baseline="0">
                <a:latin typeface="Arial" panose="020B0604020202020204" pitchFamily="34" charset="0"/>
                <a:cs typeface="Arial" panose="020B0604020202020204" pitchFamily="34" charset="0"/>
              </a:rPr>
              <a:t>“RTC” for abnormal symptoms, and Referred to Clinician.</a:t>
            </a:r>
          </a:p>
          <a:p>
            <a:pPr>
              <a:lnSpc>
                <a:spcPct val="90000"/>
              </a:lnSpc>
              <a:spcBef>
                <a:spcPts val="300"/>
              </a:spcBef>
            </a:pPr>
            <a:r>
              <a:rPr lang="en-GB" sz="1600" b="0" i="0" u="none" strike="noStrike" baseline="0">
                <a:latin typeface="Arial" panose="020B0604020202020204" pitchFamily="34" charset="0"/>
                <a:cs typeface="Arial" panose="020B0604020202020204" pitchFamily="34" charset="0"/>
              </a:rPr>
              <a:t>List any abnormal symptoms.</a:t>
            </a:r>
          </a:p>
          <a:p>
            <a:pPr marL="0" lvl="1">
              <a:lnSpc>
                <a:spcPct val="90000"/>
              </a:lnSpc>
              <a:spcBef>
                <a:spcPts val="300"/>
              </a:spcBef>
            </a:pPr>
            <a:r>
              <a:rPr lang="en-GB" sz="1600" b="0" i="1" u="none" strike="noStrike" baseline="0">
                <a:latin typeface="Arial" panose="020B0604020202020204" pitchFamily="34" charset="0"/>
                <a:cs typeface="Arial" panose="020B0604020202020204" pitchFamily="34" charset="0"/>
              </a:rPr>
              <a:t>Skip this for clinical consultation months (6, 18, 30, etc.), as data is recorded in the client’s folder. Facilitators still screen symptoms during rescripting months (12, 24, etc.)</a:t>
            </a:r>
            <a:endParaRPr lang="en-GB" sz="1600" b="0" i="0" u="none" strike="noStrike" baseline="0">
              <a:latin typeface="Arial" panose="020B060402020202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D113D74E-521E-3E92-F4A4-A830AD183056}"/>
              </a:ext>
            </a:extLst>
          </p:cNvPr>
          <p:cNvCxnSpPr>
            <a:cxnSpLocks/>
            <a:stCxn id="50" idx="0"/>
          </p:cNvCxnSpPr>
          <p:nvPr/>
        </p:nvCxnSpPr>
        <p:spPr>
          <a:xfrm flipH="1" flipV="1">
            <a:off x="8522594" y="3241806"/>
            <a:ext cx="1668934" cy="374388"/>
          </a:xfrm>
          <a:prstGeom prst="straightConnector1">
            <a:avLst/>
          </a:prstGeom>
          <a:ln w="38100">
            <a:solidFill>
              <a:srgbClr val="83C16C"/>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4C42A88-C02A-BBFB-141A-6BDF2106D1BD}"/>
              </a:ext>
            </a:extLst>
          </p:cNvPr>
          <p:cNvSpPr txBox="1"/>
          <p:nvPr/>
        </p:nvSpPr>
        <p:spPr>
          <a:xfrm>
            <a:off x="3926894" y="3616194"/>
            <a:ext cx="1512000" cy="3096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gn="l">
              <a:lnSpc>
                <a:spcPct val="90000"/>
              </a:lnSpc>
              <a:spcBef>
                <a:spcPts val="600"/>
              </a:spcBef>
              <a:buFont typeface="+mj-lt"/>
              <a:buAutoNum type="arabicPeriod" startAt="4"/>
            </a:pPr>
            <a:r>
              <a:rPr lang="en-GB" sz="1600">
                <a:latin typeface="Arial" panose="020B0604020202020204" pitchFamily="34" charset="0"/>
                <a:cs typeface="Arial" panose="020B0604020202020204" pitchFamily="34" charset="0"/>
              </a:rPr>
              <a:t>In the 3rd column, note member/ buddy phone number.</a:t>
            </a:r>
          </a:p>
          <a:p>
            <a:pPr marL="180000">
              <a:lnSpc>
                <a:spcPct val="90000"/>
              </a:lnSpc>
              <a:spcBef>
                <a:spcPts val="300"/>
              </a:spcBef>
            </a:pPr>
            <a:r>
              <a:rPr lang="en-GB" sz="1600">
                <a:latin typeface="Arial" panose="020B0604020202020204" pitchFamily="34" charset="0"/>
                <a:cs typeface="Arial" panose="020B0604020202020204" pitchFamily="34" charset="0"/>
              </a:rPr>
              <a:t>Mark “PVT” (private) or “S” (shared).</a:t>
            </a:r>
            <a:endParaRPr lang="en-ZA" sz="160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6167DF74-21F5-553D-BD97-80BB199A3825}"/>
              </a:ext>
            </a:extLst>
          </p:cNvPr>
          <p:cNvSpPr txBox="1"/>
          <p:nvPr/>
        </p:nvSpPr>
        <p:spPr>
          <a:xfrm>
            <a:off x="470472" y="3616194"/>
            <a:ext cx="1944000" cy="1656000"/>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180000" indent="-180000">
              <a:lnSpc>
                <a:spcPct val="90000"/>
              </a:lnSpc>
              <a:spcBef>
                <a:spcPts val="300"/>
              </a:spcBef>
              <a:buFont typeface="+mj-lt"/>
              <a:buAutoNum type="arabicPeriod"/>
            </a:pPr>
            <a:r>
              <a:rPr lang="en-GB" sz="1600">
                <a:latin typeface="Arial" panose="020B0604020202020204" pitchFamily="34" charset="0"/>
                <a:cs typeface="Arial" panose="020B0604020202020204" pitchFamily="34" charset="0"/>
              </a:rPr>
              <a:t>Write the name and number of the Adherence Club. MUST correspond to </a:t>
            </a:r>
            <a:r>
              <a:rPr lang="en-GB" sz="1600" err="1">
                <a:latin typeface="Arial" panose="020B0604020202020204" pitchFamily="34" charset="0"/>
                <a:cs typeface="Arial" panose="020B0604020202020204" pitchFamily="34" charset="0"/>
              </a:rPr>
              <a:t>TIER.Net</a:t>
            </a:r>
            <a:r>
              <a:rPr lang="en-GB" sz="1600">
                <a:latin typeface="Arial" panose="020B0604020202020204" pitchFamily="34" charset="0"/>
                <a:cs typeface="Arial" panose="020B0604020202020204" pitchFamily="34" charset="0"/>
              </a:rPr>
              <a:t> &amp; </a:t>
            </a:r>
            <a:r>
              <a:rPr lang="en-GB" sz="1600" err="1">
                <a:latin typeface="Arial" panose="020B0604020202020204" pitchFamily="34" charset="0"/>
                <a:cs typeface="Arial" panose="020B0604020202020204" pitchFamily="34" charset="0"/>
              </a:rPr>
              <a:t>SyNCH</a:t>
            </a:r>
            <a:r>
              <a:rPr lang="en-GB" sz="1600">
                <a:latin typeface="Arial" panose="020B0604020202020204" pitchFamily="34" charset="0"/>
                <a:cs typeface="Arial" panose="020B0604020202020204" pitchFamily="34" charset="0"/>
              </a:rPr>
              <a:t>.</a:t>
            </a:r>
            <a:endParaRPr lang="en-ZA" sz="1600">
              <a:latin typeface="Arial" panose="020B0604020202020204" pitchFamily="34" charset="0"/>
              <a:cs typeface="Arial" panose="020B0604020202020204" pitchFamily="34" charset="0"/>
            </a:endParaRPr>
          </a:p>
        </p:txBody>
      </p:sp>
      <p:cxnSp>
        <p:nvCxnSpPr>
          <p:cNvPr id="64" name="Straight Arrow Connector 63">
            <a:extLst>
              <a:ext uri="{FF2B5EF4-FFF2-40B4-BE49-F238E27FC236}">
                <a16:creationId xmlns:a16="http://schemas.microsoft.com/office/drawing/2014/main" id="{DFA59539-0BFA-D3A2-E084-420C860AA355}"/>
              </a:ext>
            </a:extLst>
          </p:cNvPr>
          <p:cNvCxnSpPr>
            <a:cxnSpLocks/>
            <a:stCxn id="13" idx="0"/>
          </p:cNvCxnSpPr>
          <p:nvPr/>
        </p:nvCxnSpPr>
        <p:spPr>
          <a:xfrm flipV="1">
            <a:off x="4682894" y="3367370"/>
            <a:ext cx="637553" cy="248824"/>
          </a:xfrm>
          <a:prstGeom prst="straightConnector1">
            <a:avLst/>
          </a:prstGeom>
          <a:ln w="38100">
            <a:solidFill>
              <a:srgbClr val="83C16C"/>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14E1BA32-44A6-9CC8-877E-2A6355B2ADD1}"/>
              </a:ext>
            </a:extLst>
          </p:cNvPr>
          <p:cNvCxnSpPr>
            <a:cxnSpLocks/>
            <a:stCxn id="53" idx="1"/>
            <a:endCxn id="91" idx="0"/>
          </p:cNvCxnSpPr>
          <p:nvPr/>
        </p:nvCxnSpPr>
        <p:spPr>
          <a:xfrm rot="10800000" flipH="1">
            <a:off x="470471" y="1438688"/>
            <a:ext cx="3967099" cy="3005506"/>
          </a:xfrm>
          <a:prstGeom prst="bentConnector4">
            <a:avLst>
              <a:gd name="adj1" fmla="val -2666"/>
              <a:gd name="adj2" fmla="val 106244"/>
            </a:avLst>
          </a:prstGeom>
          <a:ln w="38100">
            <a:solidFill>
              <a:srgbClr val="83C16C"/>
            </a:solidFill>
            <a:tailEnd type="triangle"/>
          </a:ln>
        </p:spPr>
        <p:style>
          <a:lnRef idx="2">
            <a:schemeClr val="accent1"/>
          </a:lnRef>
          <a:fillRef idx="0">
            <a:schemeClr val="accent1"/>
          </a:fillRef>
          <a:effectRef idx="1">
            <a:schemeClr val="accent1"/>
          </a:effectRef>
          <a:fontRef idx="minor">
            <a:schemeClr val="tx1"/>
          </a:fontRef>
        </p:style>
      </p:cxnSp>
      <p:sp>
        <p:nvSpPr>
          <p:cNvPr id="91" name="Rectangle 90">
            <a:extLst>
              <a:ext uri="{FF2B5EF4-FFF2-40B4-BE49-F238E27FC236}">
                <a16:creationId xmlns:a16="http://schemas.microsoft.com/office/drawing/2014/main" id="{1FBC1B6D-4007-AFA6-04F2-DD0E9B60BD20}"/>
              </a:ext>
            </a:extLst>
          </p:cNvPr>
          <p:cNvSpPr/>
          <p:nvPr/>
        </p:nvSpPr>
        <p:spPr>
          <a:xfrm>
            <a:off x="4155517" y="1438688"/>
            <a:ext cx="564107" cy="416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97" name="Connector: Elbow 96">
            <a:extLst>
              <a:ext uri="{FF2B5EF4-FFF2-40B4-BE49-F238E27FC236}">
                <a16:creationId xmlns:a16="http://schemas.microsoft.com/office/drawing/2014/main" id="{83DB12FA-A0C5-2D84-C8E0-92F67AE4EAED}"/>
              </a:ext>
            </a:extLst>
          </p:cNvPr>
          <p:cNvCxnSpPr>
            <a:cxnSpLocks/>
            <a:stCxn id="6" idx="1"/>
            <a:endCxn id="99" idx="0"/>
          </p:cNvCxnSpPr>
          <p:nvPr/>
        </p:nvCxnSpPr>
        <p:spPr>
          <a:xfrm rot="10800000" flipH="1">
            <a:off x="470471" y="2083056"/>
            <a:ext cx="7506035" cy="4082225"/>
          </a:xfrm>
          <a:prstGeom prst="bentConnector4">
            <a:avLst>
              <a:gd name="adj1" fmla="val -4682"/>
              <a:gd name="adj2" fmla="val 122985"/>
            </a:avLst>
          </a:prstGeom>
          <a:ln w="38100">
            <a:solidFill>
              <a:srgbClr val="83C16C"/>
            </a:solidFill>
            <a:tailEnd type="triangle"/>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56533553-3013-8B7F-3EC8-BCA4127701EB}"/>
              </a:ext>
            </a:extLst>
          </p:cNvPr>
          <p:cNvSpPr/>
          <p:nvPr/>
        </p:nvSpPr>
        <p:spPr>
          <a:xfrm>
            <a:off x="7694453" y="2083055"/>
            <a:ext cx="564107" cy="416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12" name="Group 111">
            <a:extLst>
              <a:ext uri="{FF2B5EF4-FFF2-40B4-BE49-F238E27FC236}">
                <a16:creationId xmlns:a16="http://schemas.microsoft.com/office/drawing/2014/main" id="{6B50DAEE-82FB-D9CB-2739-4C67E8353C8B}"/>
              </a:ext>
            </a:extLst>
          </p:cNvPr>
          <p:cNvGrpSpPr>
            <a:grpSpLocks noChangeAspect="1"/>
          </p:cNvGrpSpPr>
          <p:nvPr/>
        </p:nvGrpSpPr>
        <p:grpSpPr>
          <a:xfrm>
            <a:off x="9536963" y="248019"/>
            <a:ext cx="720000" cy="720000"/>
            <a:chOff x="6481003" y="1145843"/>
            <a:chExt cx="720000" cy="720000"/>
          </a:xfrm>
        </p:grpSpPr>
        <p:sp>
          <p:nvSpPr>
            <p:cNvPr id="113" name="Oval 112">
              <a:extLst>
                <a:ext uri="{FF2B5EF4-FFF2-40B4-BE49-F238E27FC236}">
                  <a16:creationId xmlns:a16="http://schemas.microsoft.com/office/drawing/2014/main" id="{40817FB5-E5F6-2946-C107-BCFC4C3655B0}"/>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4" name="Graphic 113">
              <a:extLst>
                <a:ext uri="{FF2B5EF4-FFF2-40B4-BE49-F238E27FC236}">
                  <a16:creationId xmlns:a16="http://schemas.microsoft.com/office/drawing/2014/main" id="{4F7B7961-D543-680F-C748-C326216113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96390" y="1228474"/>
              <a:ext cx="509260" cy="495680"/>
            </a:xfrm>
            <a:prstGeom prst="rect">
              <a:avLst/>
            </a:prstGeom>
          </p:spPr>
        </p:pic>
      </p:grpSp>
      <p:sp>
        <p:nvSpPr>
          <p:cNvPr id="116" name="Rectangle 115">
            <a:extLst>
              <a:ext uri="{FF2B5EF4-FFF2-40B4-BE49-F238E27FC236}">
                <a16:creationId xmlns:a16="http://schemas.microsoft.com/office/drawing/2014/main" id="{D23F3869-61EB-2DFC-070A-3E5292943429}"/>
              </a:ext>
            </a:extLst>
          </p:cNvPr>
          <p:cNvSpPr/>
          <p:nvPr/>
        </p:nvSpPr>
        <p:spPr>
          <a:xfrm>
            <a:off x="9416704" y="152533"/>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Facilitator</a:t>
            </a:r>
          </a:p>
        </p:txBody>
      </p:sp>
    </p:spTree>
    <p:extLst>
      <p:ext uri="{BB962C8B-B14F-4D97-AF65-F5344CB8AC3E}">
        <p14:creationId xmlns:p14="http://schemas.microsoft.com/office/powerpoint/2010/main" val="35076143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C1F4B-D807-D2E8-AA2D-FCE889E9984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E70181-2DFA-4446-5415-5569DF3EE339}"/>
              </a:ext>
            </a:extLst>
          </p:cNvPr>
          <p:cNvSpPr>
            <a:spLocks noGrp="1"/>
          </p:cNvSpPr>
          <p:nvPr>
            <p:ph type="sldNum" sz="quarter" idx="4"/>
          </p:nvPr>
        </p:nvSpPr>
        <p:spPr>
          <a:xfrm>
            <a:off x="9448800" y="6435748"/>
            <a:ext cx="2743200" cy="365125"/>
          </a:xfrm>
        </p:spPr>
        <p:txBody>
          <a:bodyPr/>
          <a:lstStyle/>
          <a:p>
            <a:fld id="{C7CC47C4-3C86-4469-BEE5-35560A3665EF}" type="slidenum">
              <a:rPr lang="en-ZA" altLang="en-US" smtClean="0"/>
              <a:pPr/>
              <a:t>85</a:t>
            </a:fld>
            <a:endParaRPr lang="en-ZA" altLang="en-US"/>
          </a:p>
        </p:txBody>
      </p:sp>
      <p:sp>
        <p:nvSpPr>
          <p:cNvPr id="2" name="Title 1">
            <a:extLst>
              <a:ext uri="{FF2B5EF4-FFF2-40B4-BE49-F238E27FC236}">
                <a16:creationId xmlns:a16="http://schemas.microsoft.com/office/drawing/2014/main" id="{D945B97C-B116-CDFB-F50B-475BA709F344}"/>
              </a:ext>
            </a:extLst>
          </p:cNvPr>
          <p:cNvSpPr>
            <a:spLocks noGrp="1"/>
          </p:cNvSpPr>
          <p:nvPr>
            <p:ph type="title"/>
          </p:nvPr>
        </p:nvSpPr>
        <p:spPr>
          <a:prstGeom prst="rect">
            <a:avLst/>
          </a:prstGeom>
        </p:spPr>
        <p:txBody>
          <a:bodyPr/>
          <a:lstStyle/>
          <a:p>
            <a:r>
              <a:rPr lang="en-ZA"/>
              <a:t>Adherence Club Register Instructions </a:t>
            </a:r>
            <a:r>
              <a:rPr lang="en-ZA" sz="1800"/>
              <a:t>(cont.)</a:t>
            </a:r>
          </a:p>
        </p:txBody>
      </p:sp>
      <p:pic>
        <p:nvPicPr>
          <p:cNvPr id="5" name="Picture 4">
            <a:extLst>
              <a:ext uri="{FF2B5EF4-FFF2-40B4-BE49-F238E27FC236}">
                <a16:creationId xmlns:a16="http://schemas.microsoft.com/office/drawing/2014/main" id="{AC9B37A9-F9B1-4116-1B71-31CE07AA7B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3137" y="1932014"/>
            <a:ext cx="11555091" cy="2046970"/>
          </a:xfrm>
          <a:prstGeom prst="rect">
            <a:avLst/>
          </a:prstGeom>
        </p:spPr>
      </p:pic>
      <p:sp>
        <p:nvSpPr>
          <p:cNvPr id="7" name="TextBox 6">
            <a:extLst>
              <a:ext uri="{FF2B5EF4-FFF2-40B4-BE49-F238E27FC236}">
                <a16:creationId xmlns:a16="http://schemas.microsoft.com/office/drawing/2014/main" id="{397389AE-1193-F31B-FD73-C889ABAE810D}"/>
              </a:ext>
            </a:extLst>
          </p:cNvPr>
          <p:cNvSpPr txBox="1"/>
          <p:nvPr/>
        </p:nvSpPr>
        <p:spPr>
          <a:xfrm>
            <a:off x="203201" y="1169690"/>
            <a:ext cx="3672000" cy="792000"/>
          </a:xfrm>
          <a:prstGeom prst="rect">
            <a:avLst/>
          </a:prstGeom>
          <a:solidFill>
            <a:srgbClr val="B4E5A2"/>
          </a:solidFill>
          <a:ln>
            <a:solidFill>
              <a:srgbClr val="B4E5A2"/>
            </a:solidFill>
          </a:ln>
        </p:spPr>
        <p:txBody>
          <a:bodyPr wrap="square" rIns="36000">
            <a:noAutofit/>
          </a:bodyPr>
          <a:lstStyle/>
          <a:p>
            <a:pPr marL="288000" indent="-288000" algn="l">
              <a:lnSpc>
                <a:spcPct val="90000"/>
              </a:lnSpc>
              <a:spcBef>
                <a:spcPts val="300"/>
              </a:spcBef>
              <a:buFont typeface="+mj-lt"/>
              <a:buAutoNum type="arabicPeriod" startAt="8"/>
            </a:pPr>
            <a:r>
              <a:rPr lang="en-GB" sz="1600" b="0" i="0" u="none" strike="noStrike" baseline="0">
                <a:latin typeface="Arial" panose="020B0604020202020204" pitchFamily="34" charset="0"/>
                <a:cs typeface="Arial" panose="020B0604020202020204" pitchFamily="34" charset="0"/>
              </a:rPr>
              <a:t>If the client is absent, leave weight/symptom fields blank; if no buddy is present, contact the client.</a:t>
            </a:r>
          </a:p>
        </p:txBody>
      </p:sp>
      <p:graphicFrame>
        <p:nvGraphicFramePr>
          <p:cNvPr id="26" name="Table 25">
            <a:extLst>
              <a:ext uri="{FF2B5EF4-FFF2-40B4-BE49-F238E27FC236}">
                <a16:creationId xmlns:a16="http://schemas.microsoft.com/office/drawing/2014/main" id="{C1218636-B731-8C5A-DDBC-3E48C6EDA346}"/>
              </a:ext>
            </a:extLst>
          </p:cNvPr>
          <p:cNvGraphicFramePr>
            <a:graphicFrameLocks noGrp="1"/>
          </p:cNvGraphicFramePr>
          <p:nvPr>
            <p:extLst>
              <p:ext uri="{D42A27DB-BD31-4B8C-83A1-F6EECF244321}">
                <p14:modId xmlns:p14="http://schemas.microsoft.com/office/powerpoint/2010/main" val="4268376600"/>
              </p:ext>
            </p:extLst>
          </p:nvPr>
        </p:nvGraphicFramePr>
        <p:xfrm>
          <a:off x="2811017" y="4152078"/>
          <a:ext cx="9118276" cy="2446560"/>
        </p:xfrm>
        <a:graphic>
          <a:graphicData uri="http://schemas.openxmlformats.org/drawingml/2006/table">
            <a:tbl>
              <a:tblPr firstRow="1" bandRow="1">
                <a:tableStyleId>{5C22544A-7EE6-4342-B048-85BDC9FD1C3A}</a:tableStyleId>
              </a:tblPr>
              <a:tblGrid>
                <a:gridCol w="1132650">
                  <a:extLst>
                    <a:ext uri="{9D8B030D-6E8A-4147-A177-3AD203B41FA5}">
                      <a16:colId xmlns:a16="http://schemas.microsoft.com/office/drawing/2014/main" val="3648904075"/>
                    </a:ext>
                  </a:extLst>
                </a:gridCol>
                <a:gridCol w="7985626">
                  <a:extLst>
                    <a:ext uri="{9D8B030D-6E8A-4147-A177-3AD203B41FA5}">
                      <a16:colId xmlns:a16="http://schemas.microsoft.com/office/drawing/2014/main" val="2322117167"/>
                    </a:ext>
                  </a:extLst>
                </a:gridCol>
              </a:tblGrid>
              <a:tr h="473288">
                <a:tc>
                  <a:txBody>
                    <a:bodyPr/>
                    <a:lstStyle/>
                    <a:p>
                      <a:r>
                        <a:rPr lang="en-ZA" sz="1600">
                          <a:solidFill>
                            <a:srgbClr val="F58221"/>
                          </a:solidFill>
                          <a:latin typeface="Arial" panose="020B0604020202020204" pitchFamily="34" charset="0"/>
                          <a:cs typeface="Arial" panose="020B0604020202020204" pitchFamily="34" charset="0"/>
                        </a:rPr>
                        <a:t>Recorded Outcome</a:t>
                      </a:r>
                    </a:p>
                  </a:txBody>
                  <a:tcPr marL="72000" marR="36000" marT="18000" marB="18000">
                    <a:lnL w="12700" cap="flat" cmpd="sng" algn="ctr">
                      <a:solidFill>
                        <a:srgbClr val="F58221"/>
                      </a:solidFill>
                      <a:prstDash val="solid"/>
                      <a:round/>
                      <a:headEnd type="none" w="med" len="med"/>
                      <a:tailEnd type="none" w="med" len="med"/>
                    </a:lnL>
                    <a:lnT w="12700" cap="flat" cmpd="sng" algn="ctr">
                      <a:solidFill>
                        <a:srgbClr val="F58221"/>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a:txBody>
                    <a:bodyPr/>
                    <a:lstStyle/>
                    <a:p>
                      <a:r>
                        <a:rPr lang="en-ZA" sz="1600">
                          <a:solidFill>
                            <a:srgbClr val="F58221"/>
                          </a:solidFill>
                          <a:latin typeface="Arial" panose="020B0604020202020204" pitchFamily="34" charset="0"/>
                          <a:cs typeface="Arial" panose="020B0604020202020204" pitchFamily="34" charset="0"/>
                        </a:rPr>
                        <a:t>Outcome </a:t>
                      </a:r>
                      <a:br>
                        <a:rPr lang="en-ZA" sz="1600">
                          <a:solidFill>
                            <a:srgbClr val="F58221"/>
                          </a:solidFill>
                          <a:latin typeface="Arial" panose="020B0604020202020204" pitchFamily="34" charset="0"/>
                          <a:cs typeface="Arial" panose="020B0604020202020204" pitchFamily="34" charset="0"/>
                        </a:rPr>
                      </a:br>
                      <a:r>
                        <a:rPr lang="en-ZA" sz="1600">
                          <a:solidFill>
                            <a:srgbClr val="F58221"/>
                          </a:solidFill>
                          <a:latin typeface="Arial" panose="020B0604020202020204" pitchFamily="34" charset="0"/>
                          <a:cs typeface="Arial" panose="020B0604020202020204" pitchFamily="34" charset="0"/>
                        </a:rPr>
                        <a:t>Event</a:t>
                      </a:r>
                    </a:p>
                  </a:txBody>
                  <a:tcPr marL="72000" marR="36000" marT="18000" marB="18000">
                    <a:lnR w="12700" cap="flat" cmpd="sng" algn="ctr">
                      <a:solidFill>
                        <a:srgbClr val="F58221"/>
                      </a:solidFill>
                      <a:prstDash val="solid"/>
                      <a:round/>
                      <a:headEnd type="none" w="med" len="med"/>
                      <a:tailEnd type="none" w="med" len="med"/>
                    </a:lnR>
                    <a:lnT w="12700" cap="flat" cmpd="sng" algn="ctr">
                      <a:solidFill>
                        <a:srgbClr val="F58221"/>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2246636"/>
                  </a:ext>
                </a:extLst>
              </a:tr>
              <a:tr h="252912">
                <a:tc>
                  <a:txBody>
                    <a:bodyPr/>
                    <a:lstStyle/>
                    <a:p>
                      <a:r>
                        <a:rPr lang="en-ZA" sz="1600" b="1">
                          <a:solidFill>
                            <a:srgbClr val="F58221"/>
                          </a:solidFill>
                          <a:latin typeface="Arial" panose="020B0604020202020204" pitchFamily="34" charset="0"/>
                          <a:cs typeface="Arial" panose="020B0604020202020204" pitchFamily="34" charset="0"/>
                        </a:rPr>
                        <a:t>DNA</a:t>
                      </a:r>
                    </a:p>
                  </a:txBody>
                  <a:tcPr marL="72000" marR="36000" marT="18000" marB="18000">
                    <a:lnL w="12700" cap="flat" cmpd="sng" algn="ctr">
                      <a:solidFill>
                        <a:srgbClr val="F58221"/>
                      </a:solidFill>
                      <a:prstDash val="solid"/>
                      <a:round/>
                      <a:headEnd type="none" w="med" len="med"/>
                      <a:tailEnd type="none" w="med" len="med"/>
                    </a:lnL>
                    <a:lnT w="19050" cap="flat" cmpd="sng" algn="ctr">
                      <a:solidFill>
                        <a:schemeClr val="tx1">
                          <a:lumMod val="75000"/>
                          <a:lumOff val="25000"/>
                        </a:schemeClr>
                      </a:solidFill>
                      <a:prstDash val="solid"/>
                      <a:round/>
                      <a:headEnd type="none" w="med" len="med"/>
                      <a:tailEnd type="none" w="med" len="med"/>
                    </a:lnT>
                    <a:solidFill>
                      <a:schemeClr val="bg1">
                        <a:lumMod val="95000"/>
                      </a:schemeClr>
                    </a:solidFill>
                  </a:tcPr>
                </a:tc>
                <a:tc>
                  <a:txBody>
                    <a:bodyPr/>
                    <a:lstStyle/>
                    <a:p>
                      <a:r>
                        <a:rPr lang="en-GB" sz="1600">
                          <a:solidFill>
                            <a:srgbClr val="F58221"/>
                          </a:solidFill>
                          <a:latin typeface="Arial" panose="020B0604020202020204" pitchFamily="34" charset="0"/>
                          <a:cs typeface="Arial" panose="020B0604020202020204" pitchFamily="34" charset="0"/>
                        </a:rPr>
                        <a:t>Did Not Attend: </a:t>
                      </a:r>
                      <a:r>
                        <a:rPr lang="en-GB" sz="1600">
                          <a:solidFill>
                            <a:schemeClr val="tx1">
                              <a:lumMod val="75000"/>
                              <a:lumOff val="25000"/>
                            </a:schemeClr>
                          </a:solidFill>
                          <a:latin typeface="Arial" panose="020B0604020202020204" pitchFamily="34" charset="0"/>
                          <a:cs typeface="Arial" panose="020B0604020202020204" pitchFamily="34" charset="0"/>
                        </a:rPr>
                        <a:t>Did not collect PMP at club session or present at clinic within 28 days.</a:t>
                      </a:r>
                      <a:endParaRPr lang="en-ZA" sz="1600">
                        <a:solidFill>
                          <a:schemeClr val="tx1">
                            <a:lumMod val="75000"/>
                            <a:lumOff val="25000"/>
                          </a:schemeClr>
                        </a:solidFill>
                        <a:latin typeface="Arial" panose="020B0604020202020204" pitchFamily="34" charset="0"/>
                        <a:cs typeface="Arial" panose="020B0604020202020204" pitchFamily="34" charset="0"/>
                      </a:endParaRPr>
                    </a:p>
                  </a:txBody>
                  <a:tcPr marL="72000" marR="36000" marT="18000" marB="18000">
                    <a:lnR w="12700" cap="flat" cmpd="sng" algn="ctr">
                      <a:solidFill>
                        <a:srgbClr val="F5822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843089199"/>
                  </a:ext>
                </a:extLst>
              </a:tr>
              <a:tr h="252912">
                <a:tc>
                  <a:txBody>
                    <a:bodyPr/>
                    <a:lstStyle/>
                    <a:p>
                      <a:r>
                        <a:rPr lang="en-ZA" sz="1600" b="1">
                          <a:solidFill>
                            <a:srgbClr val="F58221"/>
                          </a:solidFill>
                          <a:latin typeface="Arial" panose="020B0604020202020204" pitchFamily="34" charset="0"/>
                          <a:cs typeface="Arial" panose="020B0604020202020204" pitchFamily="34" charset="0"/>
                        </a:rPr>
                        <a:t>BTC</a:t>
                      </a:r>
                    </a:p>
                  </a:txBody>
                  <a:tcPr marL="72000" marR="36000" marT="18000" marB="18000">
                    <a:lnL w="12700" cap="flat" cmpd="sng" algn="ctr">
                      <a:solidFill>
                        <a:srgbClr val="F58221"/>
                      </a:solidFill>
                      <a:prstDash val="solid"/>
                      <a:round/>
                      <a:headEnd type="none" w="med" len="med"/>
                      <a:tailEnd type="none" w="med" len="med"/>
                    </a:lnL>
                    <a:solidFill>
                      <a:schemeClr val="bg1">
                        <a:lumMod val="95000"/>
                      </a:schemeClr>
                    </a:solidFill>
                  </a:tcPr>
                </a:tc>
                <a:tc>
                  <a:txBody>
                    <a:bodyPr/>
                    <a:lstStyle/>
                    <a:p>
                      <a:r>
                        <a:rPr lang="en-GB" sz="1600">
                          <a:solidFill>
                            <a:srgbClr val="F58221"/>
                          </a:solidFill>
                          <a:latin typeface="Arial" panose="020B0604020202020204" pitchFamily="34" charset="0"/>
                          <a:cs typeface="Arial" panose="020B0604020202020204" pitchFamily="34" charset="0"/>
                        </a:rPr>
                        <a:t>Back to Clinic: </a:t>
                      </a:r>
                      <a:r>
                        <a:rPr lang="en-GB" sz="1600">
                          <a:solidFill>
                            <a:schemeClr val="tx1">
                              <a:lumMod val="75000"/>
                              <a:lumOff val="25000"/>
                            </a:schemeClr>
                          </a:solidFill>
                          <a:latin typeface="Arial" panose="020B0604020202020204" pitchFamily="34" charset="0"/>
                          <a:cs typeface="Arial" panose="020B0604020202020204" pitchFamily="34" charset="0"/>
                        </a:rPr>
                        <a:t>Re-entering facility care from club. </a:t>
                      </a:r>
                      <a:endParaRPr lang="en-ZA" sz="1600">
                        <a:solidFill>
                          <a:schemeClr val="tx1">
                            <a:lumMod val="75000"/>
                            <a:lumOff val="25000"/>
                          </a:schemeClr>
                        </a:solidFill>
                        <a:latin typeface="Arial" panose="020B0604020202020204" pitchFamily="34" charset="0"/>
                        <a:cs typeface="Arial" panose="020B0604020202020204" pitchFamily="34" charset="0"/>
                      </a:endParaRPr>
                    </a:p>
                  </a:txBody>
                  <a:tcPr marL="72000" marR="36000" marT="18000" marB="18000">
                    <a:lnR w="12700" cap="flat" cmpd="sng" algn="ctr">
                      <a:solidFill>
                        <a:srgbClr val="F5822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869102786"/>
                  </a:ext>
                </a:extLst>
              </a:tr>
              <a:tr h="473288">
                <a:tc>
                  <a:txBody>
                    <a:bodyPr/>
                    <a:lstStyle/>
                    <a:p>
                      <a:r>
                        <a:rPr lang="en-ZA" sz="1600" b="1">
                          <a:solidFill>
                            <a:srgbClr val="F58221"/>
                          </a:solidFill>
                          <a:latin typeface="Arial" panose="020B0604020202020204" pitchFamily="34" charset="0"/>
                          <a:cs typeface="Arial" panose="020B0604020202020204" pitchFamily="34" charset="0"/>
                        </a:rPr>
                        <a:t>TFOC</a:t>
                      </a:r>
                    </a:p>
                  </a:txBody>
                  <a:tcPr marL="72000" marR="36000" marT="18000" marB="18000">
                    <a:lnL w="12700" cap="flat" cmpd="sng" algn="ctr">
                      <a:solidFill>
                        <a:srgbClr val="F58221"/>
                      </a:solidFill>
                      <a:prstDash val="solid"/>
                      <a:round/>
                      <a:headEnd type="none" w="med" len="med"/>
                      <a:tailEnd type="none" w="med" len="med"/>
                    </a:lnL>
                    <a:solidFill>
                      <a:schemeClr val="bg1">
                        <a:lumMod val="95000"/>
                      </a:schemeClr>
                    </a:solidFill>
                  </a:tcPr>
                </a:tc>
                <a:tc>
                  <a:txBody>
                    <a:bodyPr/>
                    <a:lstStyle/>
                    <a:p>
                      <a:r>
                        <a:rPr lang="en-GB" sz="1600">
                          <a:solidFill>
                            <a:srgbClr val="F58221"/>
                          </a:solidFill>
                          <a:latin typeface="Arial" panose="020B0604020202020204" pitchFamily="34" charset="0"/>
                          <a:cs typeface="Arial" panose="020B0604020202020204" pitchFamily="34" charset="0"/>
                        </a:rPr>
                        <a:t>Transfer out to different club: </a:t>
                      </a:r>
                      <a:r>
                        <a:rPr lang="en-GB" sz="1600">
                          <a:solidFill>
                            <a:schemeClr val="tx1">
                              <a:lumMod val="75000"/>
                              <a:lumOff val="25000"/>
                            </a:schemeClr>
                          </a:solidFill>
                          <a:latin typeface="Arial" panose="020B0604020202020204" pitchFamily="34" charset="0"/>
                          <a:cs typeface="Arial" panose="020B0604020202020204" pitchFamily="34" charset="0"/>
                        </a:rPr>
                        <a:t>Patient transferred to another club within facility.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                                              (Record future club number.)</a:t>
                      </a:r>
                      <a:endParaRPr lang="en-ZA" sz="1600">
                        <a:solidFill>
                          <a:schemeClr val="tx1">
                            <a:lumMod val="75000"/>
                            <a:lumOff val="25000"/>
                          </a:schemeClr>
                        </a:solidFill>
                        <a:latin typeface="Arial" panose="020B0604020202020204" pitchFamily="34" charset="0"/>
                        <a:cs typeface="Arial" panose="020B0604020202020204" pitchFamily="34" charset="0"/>
                      </a:endParaRPr>
                    </a:p>
                  </a:txBody>
                  <a:tcPr marL="72000" marR="36000" marT="18000" marB="18000">
                    <a:lnR w="12700" cap="flat" cmpd="sng" algn="ctr">
                      <a:solidFill>
                        <a:srgbClr val="F5822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769859116"/>
                  </a:ext>
                </a:extLst>
              </a:tr>
              <a:tr h="252912">
                <a:tc>
                  <a:txBody>
                    <a:bodyPr/>
                    <a:lstStyle/>
                    <a:p>
                      <a:r>
                        <a:rPr lang="en-ZA" sz="1600" b="1">
                          <a:solidFill>
                            <a:srgbClr val="F58221"/>
                          </a:solidFill>
                          <a:latin typeface="Arial" panose="020B0604020202020204" pitchFamily="34" charset="0"/>
                          <a:cs typeface="Arial" panose="020B0604020202020204" pitchFamily="34" charset="0"/>
                        </a:rPr>
                        <a:t>TFO</a:t>
                      </a:r>
                    </a:p>
                  </a:txBody>
                  <a:tcPr marL="72000" marR="36000" marT="18000" marB="18000">
                    <a:lnL w="12700" cap="flat" cmpd="sng" algn="ctr">
                      <a:solidFill>
                        <a:srgbClr val="F58221"/>
                      </a:solidFill>
                      <a:prstDash val="solid"/>
                      <a:round/>
                      <a:headEnd type="none" w="med" len="med"/>
                      <a:tailEnd type="none" w="med" len="med"/>
                    </a:lnL>
                    <a:solidFill>
                      <a:schemeClr val="bg1">
                        <a:lumMod val="95000"/>
                      </a:schemeClr>
                    </a:solidFill>
                  </a:tcPr>
                </a:tc>
                <a:tc>
                  <a:txBody>
                    <a:bodyPr/>
                    <a:lstStyle/>
                    <a:p>
                      <a:r>
                        <a:rPr lang="en-GB" sz="1600">
                          <a:solidFill>
                            <a:srgbClr val="F58221"/>
                          </a:solidFill>
                          <a:latin typeface="Arial" panose="020B0604020202020204" pitchFamily="34" charset="0"/>
                          <a:cs typeface="Arial" panose="020B0604020202020204" pitchFamily="34" charset="0"/>
                        </a:rPr>
                        <a:t>Transfer Out: </a:t>
                      </a:r>
                      <a:r>
                        <a:rPr lang="en-GB" sz="1600">
                          <a:solidFill>
                            <a:schemeClr val="tx1">
                              <a:lumMod val="75000"/>
                              <a:lumOff val="25000"/>
                            </a:schemeClr>
                          </a:solidFill>
                          <a:latin typeface="Arial" panose="020B0604020202020204" pitchFamily="34" charset="0"/>
                          <a:cs typeface="Arial" panose="020B0604020202020204" pitchFamily="34" charset="0"/>
                        </a:rPr>
                        <a:t>Patient is leaving the facility to attend a different clinic.</a:t>
                      </a:r>
                      <a:endParaRPr lang="en-ZA" sz="1600">
                        <a:solidFill>
                          <a:schemeClr val="tx1">
                            <a:lumMod val="75000"/>
                            <a:lumOff val="25000"/>
                          </a:schemeClr>
                        </a:solidFill>
                        <a:latin typeface="Arial" panose="020B0604020202020204" pitchFamily="34" charset="0"/>
                        <a:cs typeface="Arial" panose="020B0604020202020204" pitchFamily="34" charset="0"/>
                      </a:endParaRPr>
                    </a:p>
                  </a:txBody>
                  <a:tcPr marL="72000" marR="36000" marT="18000" marB="18000">
                    <a:lnR w="12700" cap="flat" cmpd="sng" algn="ctr">
                      <a:solidFill>
                        <a:srgbClr val="F5822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966081509"/>
                  </a:ext>
                </a:extLst>
              </a:tr>
              <a:tr h="252912">
                <a:tc>
                  <a:txBody>
                    <a:bodyPr/>
                    <a:lstStyle/>
                    <a:p>
                      <a:r>
                        <a:rPr lang="en-ZA" sz="1600" b="1">
                          <a:solidFill>
                            <a:srgbClr val="F58221"/>
                          </a:solidFill>
                          <a:latin typeface="Arial" panose="020B0604020202020204" pitchFamily="34" charset="0"/>
                          <a:cs typeface="Arial" panose="020B0604020202020204" pitchFamily="34" charset="0"/>
                        </a:rPr>
                        <a:t>RIAC</a:t>
                      </a:r>
                    </a:p>
                  </a:txBody>
                  <a:tcPr marL="72000" marR="36000" marT="18000" marB="18000">
                    <a:lnL w="12700" cap="flat" cmpd="sng" algn="ctr">
                      <a:solidFill>
                        <a:srgbClr val="F58221"/>
                      </a:solidFill>
                      <a:prstDash val="solid"/>
                      <a:round/>
                      <a:headEnd type="none" w="med" len="med"/>
                      <a:tailEnd type="none" w="med" len="med"/>
                    </a:lnL>
                    <a:solidFill>
                      <a:schemeClr val="bg1">
                        <a:lumMod val="95000"/>
                      </a:schemeClr>
                    </a:solidFill>
                  </a:tcPr>
                </a:tc>
                <a:tc>
                  <a:txBody>
                    <a:bodyPr/>
                    <a:lstStyle/>
                    <a:p>
                      <a:r>
                        <a:rPr lang="en-GB" sz="1600">
                          <a:solidFill>
                            <a:srgbClr val="F58221"/>
                          </a:solidFill>
                          <a:latin typeface="Arial" panose="020B0604020202020204" pitchFamily="34" charset="0"/>
                          <a:cs typeface="Arial" panose="020B0604020202020204" pitchFamily="34" charset="0"/>
                        </a:rPr>
                        <a:t>Re</a:t>
                      </a:r>
                      <a:r>
                        <a:rPr lang="en-GB" sz="1600" kern="1200">
                          <a:solidFill>
                            <a:srgbClr val="F58221"/>
                          </a:solidFill>
                          <a:latin typeface="Arial" panose="020B0604020202020204" pitchFamily="34" charset="0"/>
                          <a:ea typeface="+mn-ea"/>
                          <a:cs typeface="Arial" panose="020B0604020202020204" pitchFamily="34" charset="0"/>
                        </a:rPr>
                        <a:t>m</a:t>
                      </a:r>
                      <a:r>
                        <a:rPr lang="en-GB" sz="1600">
                          <a:solidFill>
                            <a:srgbClr val="F58221"/>
                          </a:solidFill>
                          <a:latin typeface="Arial" panose="020B0604020202020204" pitchFamily="34" charset="0"/>
                          <a:cs typeface="Arial" panose="020B0604020202020204" pitchFamily="34" charset="0"/>
                        </a:rPr>
                        <a:t>aining In AC: </a:t>
                      </a:r>
                      <a:r>
                        <a:rPr lang="en-GB" sz="1600">
                          <a:solidFill>
                            <a:schemeClr val="tx1">
                              <a:lumMod val="75000"/>
                              <a:lumOff val="25000"/>
                            </a:schemeClr>
                          </a:solidFill>
                          <a:latin typeface="Arial" panose="020B0604020202020204" pitchFamily="34" charset="0"/>
                          <a:cs typeface="Arial" panose="020B0604020202020204" pitchFamily="34" charset="0"/>
                        </a:rPr>
                        <a:t>Patient is remaining in AC.</a:t>
                      </a:r>
                      <a:endParaRPr lang="en-ZA" sz="1600">
                        <a:solidFill>
                          <a:schemeClr val="tx1">
                            <a:lumMod val="75000"/>
                            <a:lumOff val="25000"/>
                          </a:schemeClr>
                        </a:solidFill>
                        <a:latin typeface="Arial" panose="020B0604020202020204" pitchFamily="34" charset="0"/>
                        <a:cs typeface="Arial" panose="020B0604020202020204" pitchFamily="34" charset="0"/>
                      </a:endParaRPr>
                    </a:p>
                  </a:txBody>
                  <a:tcPr marL="72000" marR="36000" marT="18000" marB="18000">
                    <a:lnR w="12700" cap="flat" cmpd="sng" algn="ctr">
                      <a:solidFill>
                        <a:srgbClr val="F5822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980783087"/>
                  </a:ext>
                </a:extLst>
              </a:tr>
              <a:tr h="252912">
                <a:tc>
                  <a:txBody>
                    <a:bodyPr/>
                    <a:lstStyle/>
                    <a:p>
                      <a:r>
                        <a:rPr lang="en-ZA" sz="1600" b="1">
                          <a:solidFill>
                            <a:srgbClr val="F58221"/>
                          </a:solidFill>
                          <a:latin typeface="Arial" panose="020B0604020202020204" pitchFamily="34" charset="0"/>
                          <a:cs typeface="Arial" panose="020B0604020202020204" pitchFamily="34" charset="0"/>
                        </a:rPr>
                        <a:t>RIP</a:t>
                      </a:r>
                    </a:p>
                  </a:txBody>
                  <a:tcPr marL="72000" marR="36000" marT="18000" marB="18000">
                    <a:lnL w="12700" cap="flat" cmpd="sng" algn="ctr">
                      <a:solidFill>
                        <a:srgbClr val="F58221"/>
                      </a:solidFill>
                      <a:prstDash val="solid"/>
                      <a:round/>
                      <a:headEnd type="none" w="med" len="med"/>
                      <a:tailEnd type="none" w="med" len="med"/>
                    </a:lnL>
                    <a:lnB w="12700" cap="flat" cmpd="sng" algn="ctr">
                      <a:solidFill>
                        <a:srgbClr val="F58221"/>
                      </a:solidFill>
                      <a:prstDash val="solid"/>
                      <a:round/>
                      <a:headEnd type="none" w="med" len="med"/>
                      <a:tailEnd type="none" w="med" len="med"/>
                    </a:lnB>
                    <a:solidFill>
                      <a:schemeClr val="bg1">
                        <a:lumMod val="95000"/>
                      </a:schemeClr>
                    </a:solidFill>
                  </a:tcPr>
                </a:tc>
                <a:tc>
                  <a:txBody>
                    <a:bodyPr/>
                    <a:lstStyle/>
                    <a:p>
                      <a:r>
                        <a:rPr lang="en-GB" sz="1600" kern="1200">
                          <a:solidFill>
                            <a:srgbClr val="F58221"/>
                          </a:solidFill>
                          <a:latin typeface="Arial" panose="020B0604020202020204" pitchFamily="34" charset="0"/>
                          <a:ea typeface="+mn-ea"/>
                          <a:cs typeface="Arial" panose="020B0604020202020204" pitchFamily="34" charset="0"/>
                        </a:rPr>
                        <a:t>Rest In Peace:</a:t>
                      </a:r>
                      <a:r>
                        <a:rPr lang="en-GB" sz="1600">
                          <a:solidFill>
                            <a:schemeClr val="tx1">
                              <a:lumMod val="75000"/>
                              <a:lumOff val="25000"/>
                            </a:schemeClr>
                          </a:solidFill>
                          <a:latin typeface="Arial" panose="020B0604020202020204" pitchFamily="34" charset="0"/>
                          <a:cs typeface="Arial" panose="020B0604020202020204" pitchFamily="34" charset="0"/>
                        </a:rPr>
                        <a:t> Patient has died.</a:t>
                      </a:r>
                      <a:endParaRPr lang="en-ZA" sz="1600">
                        <a:solidFill>
                          <a:schemeClr val="tx1">
                            <a:lumMod val="75000"/>
                            <a:lumOff val="25000"/>
                          </a:schemeClr>
                        </a:solidFill>
                        <a:latin typeface="Arial" panose="020B0604020202020204" pitchFamily="34" charset="0"/>
                        <a:cs typeface="Arial" panose="020B0604020202020204" pitchFamily="34" charset="0"/>
                      </a:endParaRPr>
                    </a:p>
                  </a:txBody>
                  <a:tcPr marL="72000" marR="36000" marT="18000" marB="18000">
                    <a:lnR w="12700" cap="flat" cmpd="sng" algn="ctr">
                      <a:solidFill>
                        <a:srgbClr val="F58221"/>
                      </a:solidFill>
                      <a:prstDash val="solid"/>
                      <a:round/>
                      <a:headEnd type="none" w="med" len="med"/>
                      <a:tailEnd type="none" w="med" len="med"/>
                    </a:lnR>
                    <a:lnB w="12700" cap="flat" cmpd="sng" algn="ctr">
                      <a:solidFill>
                        <a:srgbClr val="F5822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4447585"/>
                  </a:ext>
                </a:extLst>
              </a:tr>
            </a:tbl>
          </a:graphicData>
        </a:graphic>
      </p:graphicFrame>
      <p:sp>
        <p:nvSpPr>
          <p:cNvPr id="25" name="TextBox 24">
            <a:extLst>
              <a:ext uri="{FF2B5EF4-FFF2-40B4-BE49-F238E27FC236}">
                <a16:creationId xmlns:a16="http://schemas.microsoft.com/office/drawing/2014/main" id="{4BD1D7B6-8464-5158-350A-784229E6BBD0}"/>
              </a:ext>
            </a:extLst>
          </p:cNvPr>
          <p:cNvSpPr txBox="1"/>
          <p:nvPr/>
        </p:nvSpPr>
        <p:spPr>
          <a:xfrm>
            <a:off x="247648" y="4692596"/>
            <a:ext cx="2375596" cy="1881003"/>
          </a:xfrm>
          <a:prstGeom prst="rect">
            <a:avLst/>
          </a:prstGeom>
          <a:solidFill>
            <a:srgbClr val="F58221"/>
          </a:solidFill>
          <a:ln>
            <a:solidFill>
              <a:srgbClr val="F58221"/>
            </a:solidFill>
          </a:ln>
        </p:spPr>
        <p:txBody>
          <a:bodyPr wrap="square">
            <a:noAutofit/>
          </a:bodyPr>
          <a:lstStyle/>
          <a:p>
            <a:pPr marL="288000" indent="-288000" algn="l">
              <a:lnSpc>
                <a:spcPct val="90000"/>
              </a:lnSpc>
              <a:spcBef>
                <a:spcPts val="300"/>
              </a:spcBef>
              <a:buFont typeface="+mj-lt"/>
              <a:buAutoNum type="arabicPeriod" startAt="10"/>
            </a:pPr>
            <a:r>
              <a:rPr lang="en-GB" sz="1600" b="0" i="0" u="none" strike="noStrike" baseline="0">
                <a:solidFill>
                  <a:schemeClr val="bg1"/>
                </a:solidFill>
                <a:latin typeface="Arial" panose="020B0604020202020204" pitchFamily="34" charset="0"/>
                <a:cs typeface="Arial" panose="020B0604020202020204" pitchFamily="34" charset="0"/>
              </a:rPr>
              <a:t>If neither client nor buddy arrives within 28 days, or once the patient's outcome is known, record the outcome in the weight row.</a:t>
            </a:r>
            <a:endParaRPr lang="en-ZA" sz="160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B5C645-E0A5-41E1-439F-1E835571AB58}"/>
              </a:ext>
            </a:extLst>
          </p:cNvPr>
          <p:cNvSpPr txBox="1"/>
          <p:nvPr/>
        </p:nvSpPr>
        <p:spPr>
          <a:xfrm>
            <a:off x="7995784" y="1181913"/>
            <a:ext cx="3672000" cy="792000"/>
          </a:xfrm>
          <a:prstGeom prst="rect">
            <a:avLst/>
          </a:prstGeom>
          <a:solidFill>
            <a:srgbClr val="B4E5A2"/>
          </a:solidFill>
          <a:ln>
            <a:solidFill>
              <a:srgbClr val="B4E5A2"/>
            </a:solidFill>
          </a:ln>
        </p:spPr>
        <p:txBody>
          <a:bodyPr wrap="square" rIns="36000">
            <a:noAutofit/>
          </a:bodyPr>
          <a:lstStyle/>
          <a:p>
            <a:pPr marL="288000" indent="-288000" algn="l">
              <a:lnSpc>
                <a:spcPct val="90000"/>
              </a:lnSpc>
              <a:spcBef>
                <a:spcPts val="600"/>
              </a:spcBef>
              <a:buFont typeface="+mj-lt"/>
              <a:buAutoNum type="arabicPeriod" startAt="9"/>
            </a:pPr>
            <a:r>
              <a:rPr lang="en-GB" sz="1600" b="0" i="0" u="none" strike="noStrike" baseline="0">
                <a:latin typeface="Arial" panose="020B0604020202020204" pitchFamily="34" charset="0"/>
                <a:cs typeface="Arial" panose="020B0604020202020204" pitchFamily="34" charset="0"/>
              </a:rPr>
              <a:t>If client/buddy arrives within 28 days, register normally and note the PMP collection date. </a:t>
            </a:r>
            <a:br>
              <a:rPr lang="en-GB" sz="1600" b="0" i="0" u="none" strike="noStrike" baseline="0">
                <a:latin typeface="Arial" panose="020B0604020202020204" pitchFamily="34" charset="0"/>
                <a:cs typeface="Arial" panose="020B0604020202020204" pitchFamily="34" charset="0"/>
              </a:rPr>
            </a:br>
            <a:endParaRPr lang="en-ZA" sz="1600">
              <a:latin typeface="Arial" panose="020B0604020202020204" pitchFamily="34" charset="0"/>
              <a:cs typeface="Arial" panose="020B0604020202020204" pitchFamily="34" charset="0"/>
            </a:endParaRPr>
          </a:p>
        </p:txBody>
      </p:sp>
      <p:cxnSp>
        <p:nvCxnSpPr>
          <p:cNvPr id="38" name="Connector: Elbow 37">
            <a:extLst>
              <a:ext uri="{FF2B5EF4-FFF2-40B4-BE49-F238E27FC236}">
                <a16:creationId xmlns:a16="http://schemas.microsoft.com/office/drawing/2014/main" id="{93C55D87-8121-F276-C8AE-6A817B7BA33A}"/>
              </a:ext>
            </a:extLst>
          </p:cNvPr>
          <p:cNvCxnSpPr>
            <a:cxnSpLocks/>
            <a:stCxn id="25" idx="0"/>
          </p:cNvCxnSpPr>
          <p:nvPr/>
        </p:nvCxnSpPr>
        <p:spPr>
          <a:xfrm rot="5400000" flipH="1" flipV="1">
            <a:off x="5967746" y="-1184318"/>
            <a:ext cx="1344615" cy="10409215"/>
          </a:xfrm>
          <a:prstGeom prst="bentConnector3">
            <a:avLst>
              <a:gd name="adj1" fmla="val 37820"/>
            </a:avLst>
          </a:prstGeom>
          <a:ln w="38100">
            <a:solidFill>
              <a:srgbClr val="F58221"/>
            </a:solidFill>
            <a:tailEnd type="triangle"/>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12037BBD-08D9-D78F-5D06-5DCDC04C82E4}"/>
              </a:ext>
            </a:extLst>
          </p:cNvPr>
          <p:cNvSpPr/>
          <p:nvPr/>
        </p:nvSpPr>
        <p:spPr>
          <a:xfrm>
            <a:off x="11562607" y="3054801"/>
            <a:ext cx="564107" cy="416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464EDEC4-1926-3341-0C63-5A39D72483D8}"/>
              </a:ext>
            </a:extLst>
          </p:cNvPr>
          <p:cNvSpPr/>
          <p:nvPr/>
        </p:nvSpPr>
        <p:spPr>
          <a:xfrm>
            <a:off x="9657783" y="3714882"/>
            <a:ext cx="564107" cy="416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ectangle 47">
            <a:extLst>
              <a:ext uri="{FF2B5EF4-FFF2-40B4-BE49-F238E27FC236}">
                <a16:creationId xmlns:a16="http://schemas.microsoft.com/office/drawing/2014/main" id="{F3B441AD-3E75-AEDB-8108-879E76B4FE9F}"/>
              </a:ext>
            </a:extLst>
          </p:cNvPr>
          <p:cNvSpPr/>
          <p:nvPr/>
        </p:nvSpPr>
        <p:spPr>
          <a:xfrm>
            <a:off x="10548618" y="3042145"/>
            <a:ext cx="564107" cy="416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51" name="Connector: Elbow 50">
            <a:extLst>
              <a:ext uri="{FF2B5EF4-FFF2-40B4-BE49-F238E27FC236}">
                <a16:creationId xmlns:a16="http://schemas.microsoft.com/office/drawing/2014/main" id="{9DB161D1-6924-E5D1-EADB-71C7E9E7F09E}"/>
              </a:ext>
            </a:extLst>
          </p:cNvPr>
          <p:cNvCxnSpPr>
            <a:cxnSpLocks/>
            <a:stCxn id="7" idx="2"/>
            <a:endCxn id="47" idx="1"/>
          </p:cNvCxnSpPr>
          <p:nvPr/>
        </p:nvCxnSpPr>
        <p:spPr>
          <a:xfrm rot="16200000" flipH="1">
            <a:off x="4867893" y="-867002"/>
            <a:ext cx="1961198" cy="7618582"/>
          </a:xfrm>
          <a:prstGeom prst="bentConnector2">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Connector: Elbow 58">
            <a:extLst>
              <a:ext uri="{FF2B5EF4-FFF2-40B4-BE49-F238E27FC236}">
                <a16:creationId xmlns:a16="http://schemas.microsoft.com/office/drawing/2014/main" id="{20B0ECF0-605B-597B-5204-602000548A6E}"/>
              </a:ext>
            </a:extLst>
          </p:cNvPr>
          <p:cNvCxnSpPr>
            <a:cxnSpLocks/>
            <a:stCxn id="9" idx="2"/>
            <a:endCxn id="48" idx="0"/>
          </p:cNvCxnSpPr>
          <p:nvPr/>
        </p:nvCxnSpPr>
        <p:spPr>
          <a:xfrm rot="16200000" flipH="1">
            <a:off x="9797112" y="2008585"/>
            <a:ext cx="1068232" cy="998888"/>
          </a:xfrm>
          <a:prstGeom prst="bentConnector3">
            <a:avLst>
              <a:gd name="adj1" fmla="val 50000"/>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CA3D80F9-4D0A-FC7E-95F6-D39E44B3A71D}"/>
              </a:ext>
            </a:extLst>
          </p:cNvPr>
          <p:cNvGrpSpPr>
            <a:grpSpLocks noChangeAspect="1"/>
          </p:cNvGrpSpPr>
          <p:nvPr/>
        </p:nvGrpSpPr>
        <p:grpSpPr>
          <a:xfrm>
            <a:off x="9536963" y="248019"/>
            <a:ext cx="720000" cy="720000"/>
            <a:chOff x="6481003" y="1145843"/>
            <a:chExt cx="720000" cy="720000"/>
          </a:xfrm>
        </p:grpSpPr>
        <p:sp>
          <p:nvSpPr>
            <p:cNvPr id="69" name="Oval 68">
              <a:extLst>
                <a:ext uri="{FF2B5EF4-FFF2-40B4-BE49-F238E27FC236}">
                  <a16:creationId xmlns:a16="http://schemas.microsoft.com/office/drawing/2014/main" id="{0B2A6C73-9BB9-FA86-0952-4DF010B30551}"/>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0" name="Graphic 69">
              <a:extLst>
                <a:ext uri="{FF2B5EF4-FFF2-40B4-BE49-F238E27FC236}">
                  <a16:creationId xmlns:a16="http://schemas.microsoft.com/office/drawing/2014/main" id="{6AB9877A-6DE5-3A48-8EC3-617E3B712A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71" name="Rectangle 70">
            <a:extLst>
              <a:ext uri="{FF2B5EF4-FFF2-40B4-BE49-F238E27FC236}">
                <a16:creationId xmlns:a16="http://schemas.microsoft.com/office/drawing/2014/main" id="{DC29C4A4-E07D-E3FB-4D2D-627A7A4EFAEC}"/>
              </a:ext>
            </a:extLst>
          </p:cNvPr>
          <p:cNvSpPr/>
          <p:nvPr/>
        </p:nvSpPr>
        <p:spPr>
          <a:xfrm>
            <a:off x="9416704" y="152533"/>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Facilitator</a:t>
            </a:r>
          </a:p>
        </p:txBody>
      </p:sp>
    </p:spTree>
    <p:extLst>
      <p:ext uri="{BB962C8B-B14F-4D97-AF65-F5344CB8AC3E}">
        <p14:creationId xmlns:p14="http://schemas.microsoft.com/office/powerpoint/2010/main" val="2141618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9B4FFE-32FD-901A-6CF3-11C7AB1B79BE}"/>
              </a:ext>
            </a:extLst>
          </p:cNvPr>
          <p:cNvSpPr>
            <a:spLocks noGrp="1"/>
          </p:cNvSpPr>
          <p:nvPr>
            <p:ph type="sldNum" sz="quarter" idx="4"/>
          </p:nvPr>
        </p:nvSpPr>
        <p:spPr/>
        <p:txBody>
          <a:bodyPr/>
          <a:lstStyle/>
          <a:p>
            <a:fld id="{C7CC47C4-3C86-4469-BEE5-35560A3665EF}" type="slidenum">
              <a:rPr lang="en-ZA" altLang="en-US" smtClean="0"/>
              <a:pPr/>
              <a:t>86</a:t>
            </a:fld>
            <a:endParaRPr lang="en-ZA" altLang="en-US"/>
          </a:p>
        </p:txBody>
      </p:sp>
      <p:sp>
        <p:nvSpPr>
          <p:cNvPr id="2" name="Title 1">
            <a:extLst>
              <a:ext uri="{FF2B5EF4-FFF2-40B4-BE49-F238E27FC236}">
                <a16:creationId xmlns:a16="http://schemas.microsoft.com/office/drawing/2014/main" id="{F7795F00-D768-6506-9899-DBE19C1F886A}"/>
              </a:ext>
            </a:extLst>
          </p:cNvPr>
          <p:cNvSpPr>
            <a:spLocks noGrp="1"/>
          </p:cNvSpPr>
          <p:nvPr>
            <p:ph type="title"/>
          </p:nvPr>
        </p:nvSpPr>
        <p:spPr/>
        <p:txBody>
          <a:bodyPr/>
          <a:lstStyle/>
          <a:p>
            <a:r>
              <a:rPr lang="en-ZA"/>
              <a:t>Adherence Club Register Instructions </a:t>
            </a:r>
            <a:r>
              <a:rPr lang="en-ZA" sz="1800"/>
              <a:t>(cont.)</a:t>
            </a:r>
          </a:p>
        </p:txBody>
      </p:sp>
      <p:sp>
        <p:nvSpPr>
          <p:cNvPr id="6" name="TextBox 5">
            <a:extLst>
              <a:ext uri="{FF2B5EF4-FFF2-40B4-BE49-F238E27FC236}">
                <a16:creationId xmlns:a16="http://schemas.microsoft.com/office/drawing/2014/main" id="{BA7ECCF2-45EE-EEA1-AC3F-EA1C0647FFFA}"/>
              </a:ext>
            </a:extLst>
          </p:cNvPr>
          <p:cNvSpPr txBox="1"/>
          <p:nvPr/>
        </p:nvSpPr>
        <p:spPr>
          <a:xfrm>
            <a:off x="283186" y="4427607"/>
            <a:ext cx="5246794" cy="1656000"/>
          </a:xfrm>
          <a:prstGeom prst="rect">
            <a:avLst/>
          </a:prstGeom>
          <a:solidFill>
            <a:schemeClr val="accent6">
              <a:lumMod val="40000"/>
              <a:lumOff val="60000"/>
            </a:schemeClr>
          </a:solidFill>
          <a:ln>
            <a:solidFill>
              <a:schemeClr val="accent6">
                <a:lumMod val="40000"/>
                <a:lumOff val="60000"/>
              </a:schemeClr>
            </a:solidFill>
          </a:ln>
        </p:spPr>
        <p:txBody>
          <a:bodyPr wrap="square" tIns="72000">
            <a:noAutofit/>
          </a:bodyPr>
          <a:lstStyle/>
          <a:p>
            <a:pPr marL="324000" indent="-324000" algn="l">
              <a:lnSpc>
                <a:spcPct val="90000"/>
              </a:lnSpc>
              <a:spcBef>
                <a:spcPts val="300"/>
              </a:spcBef>
              <a:buFont typeface="+mj-lt"/>
              <a:buAutoNum type="arabicPeriod" startAt="11"/>
            </a:pPr>
            <a:r>
              <a:rPr lang="en-GB" sz="1600" b="0" i="0" u="none" strike="noStrike" baseline="0">
                <a:latin typeface="Arial" panose="020B0604020202020204" pitchFamily="34" charset="0"/>
                <a:cs typeface="Arial" panose="020B0604020202020204" pitchFamily="34" charset="0"/>
              </a:rPr>
              <a:t>For new club members who join the club after session 1, place the patient sticker in column 1 or record all patient information as above. </a:t>
            </a:r>
          </a:p>
          <a:p>
            <a:pPr marL="324000" algn="l">
              <a:lnSpc>
                <a:spcPct val="90000"/>
              </a:lnSpc>
              <a:spcBef>
                <a:spcPts val="1200"/>
              </a:spcBef>
            </a:pPr>
            <a:r>
              <a:rPr lang="en-GB" sz="1600" b="0" i="0" u="none" strike="noStrike" baseline="0">
                <a:latin typeface="Arial" panose="020B0604020202020204" pitchFamily="34" charset="0"/>
                <a:cs typeface="Arial" panose="020B0604020202020204" pitchFamily="34" charset="0"/>
              </a:rPr>
              <a:t>Cross out all sessions prior to their first session and write “NEW” and their weight and symptoms for the first session they attend. </a:t>
            </a:r>
            <a:endParaRPr lang="en-ZA" sz="16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B9554FE-849A-70EE-4252-0FC320E7D32F}"/>
              </a:ext>
            </a:extLst>
          </p:cNvPr>
          <p:cNvSpPr txBox="1"/>
          <p:nvPr/>
        </p:nvSpPr>
        <p:spPr>
          <a:xfrm>
            <a:off x="8901170" y="4427607"/>
            <a:ext cx="2171471" cy="1656000"/>
          </a:xfrm>
          <a:prstGeom prst="rect">
            <a:avLst/>
          </a:prstGeom>
          <a:solidFill>
            <a:schemeClr val="accent6">
              <a:lumMod val="40000"/>
              <a:lumOff val="60000"/>
            </a:schemeClr>
          </a:solidFill>
          <a:ln>
            <a:solidFill>
              <a:schemeClr val="accent6">
                <a:lumMod val="40000"/>
                <a:lumOff val="60000"/>
              </a:schemeClr>
            </a:solidFill>
          </a:ln>
        </p:spPr>
        <p:txBody>
          <a:bodyPr wrap="square" tIns="72000">
            <a:noAutofit/>
          </a:bodyPr>
          <a:lstStyle/>
          <a:p>
            <a:pPr marL="342900" indent="-342900">
              <a:lnSpc>
                <a:spcPct val="90000"/>
              </a:lnSpc>
              <a:spcBef>
                <a:spcPts val="300"/>
              </a:spcBef>
              <a:buFont typeface="+mj-lt"/>
              <a:buAutoNum type="arabicPeriod" startAt="13"/>
            </a:pPr>
            <a:r>
              <a:rPr lang="en-GB" sz="1600">
                <a:latin typeface="Arial" panose="020B0604020202020204" pitchFamily="34" charset="0"/>
                <a:cs typeface="Arial" panose="020B0604020202020204" pitchFamily="34" charset="0"/>
              </a:rPr>
              <a:t>For patients transferred in from another club write “TFIC” and the prior club number.</a:t>
            </a:r>
            <a:endParaRPr lang="en-ZA" sz="160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3998D72E-B1E8-2034-976A-34520EB80A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393" y="1159294"/>
            <a:ext cx="11253820" cy="3085160"/>
          </a:xfrm>
          <a:prstGeom prst="rect">
            <a:avLst/>
          </a:prstGeom>
        </p:spPr>
      </p:pic>
      <p:cxnSp>
        <p:nvCxnSpPr>
          <p:cNvPr id="3" name="Straight Arrow Connector 2">
            <a:extLst>
              <a:ext uri="{FF2B5EF4-FFF2-40B4-BE49-F238E27FC236}">
                <a16:creationId xmlns:a16="http://schemas.microsoft.com/office/drawing/2014/main" id="{8F8ECBE1-83C1-B748-C433-95B55A01FE7A}"/>
              </a:ext>
            </a:extLst>
          </p:cNvPr>
          <p:cNvCxnSpPr>
            <a:cxnSpLocks/>
            <a:stCxn id="6" idx="0"/>
          </p:cNvCxnSpPr>
          <p:nvPr/>
        </p:nvCxnSpPr>
        <p:spPr>
          <a:xfrm flipV="1">
            <a:off x="2906583" y="2251881"/>
            <a:ext cx="7476671" cy="217572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BBC9F1A-7230-3646-31AD-F7D7C12D4331}"/>
              </a:ext>
            </a:extLst>
          </p:cNvPr>
          <p:cNvSpPr txBox="1"/>
          <p:nvPr/>
        </p:nvSpPr>
        <p:spPr>
          <a:xfrm>
            <a:off x="5847792" y="4426233"/>
            <a:ext cx="2735567" cy="1656000"/>
          </a:xfrm>
          <a:prstGeom prst="rect">
            <a:avLst/>
          </a:prstGeom>
          <a:solidFill>
            <a:schemeClr val="accent6">
              <a:lumMod val="40000"/>
              <a:lumOff val="60000"/>
            </a:schemeClr>
          </a:solidFill>
          <a:ln>
            <a:solidFill>
              <a:schemeClr val="accent6">
                <a:lumMod val="40000"/>
                <a:lumOff val="60000"/>
              </a:schemeClr>
            </a:solidFill>
          </a:ln>
        </p:spPr>
        <p:txBody>
          <a:bodyPr wrap="square" tIns="72000">
            <a:noAutofit/>
          </a:bodyPr>
          <a:lstStyle/>
          <a:p>
            <a:pPr marL="342900" indent="-342900">
              <a:lnSpc>
                <a:spcPct val="90000"/>
              </a:lnSpc>
              <a:spcBef>
                <a:spcPts val="300"/>
              </a:spcBef>
              <a:buFont typeface="+mj-lt"/>
              <a:buAutoNum type="arabicPeriod" startAt="12"/>
            </a:pPr>
            <a:r>
              <a:rPr lang="en-GB" sz="1600">
                <a:latin typeface="Arial" panose="020B0604020202020204" pitchFamily="34" charset="0"/>
                <a:cs typeface="Arial" panose="020B0604020202020204" pitchFamily="34" charset="0"/>
              </a:rPr>
              <a:t>If a patient returns after exiting, record them as a new patient and start a new row.</a:t>
            </a:r>
          </a:p>
          <a:p>
            <a:pPr marL="342000">
              <a:lnSpc>
                <a:spcPct val="90000"/>
              </a:lnSpc>
              <a:spcBef>
                <a:spcPts val="1200"/>
              </a:spcBef>
            </a:pPr>
            <a:r>
              <a:rPr lang="en-GB" sz="1600">
                <a:latin typeface="Arial" panose="020B0604020202020204" pitchFamily="34" charset="0"/>
                <a:cs typeface="Arial" panose="020B0604020202020204" pitchFamily="34" charset="0"/>
              </a:rPr>
              <a:t>Do not use the original row.</a:t>
            </a:r>
          </a:p>
        </p:txBody>
      </p:sp>
      <p:cxnSp>
        <p:nvCxnSpPr>
          <p:cNvPr id="29" name="Straight Arrow Connector 28">
            <a:extLst>
              <a:ext uri="{FF2B5EF4-FFF2-40B4-BE49-F238E27FC236}">
                <a16:creationId xmlns:a16="http://schemas.microsoft.com/office/drawing/2014/main" id="{E4B736F6-BBA1-F221-FB06-A7E15A206D4A}"/>
              </a:ext>
            </a:extLst>
          </p:cNvPr>
          <p:cNvCxnSpPr>
            <a:cxnSpLocks/>
            <a:stCxn id="28" idx="0"/>
          </p:cNvCxnSpPr>
          <p:nvPr/>
        </p:nvCxnSpPr>
        <p:spPr>
          <a:xfrm flipV="1">
            <a:off x="7215576" y="2627116"/>
            <a:ext cx="3167678" cy="179911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2F24495-60D6-CFB2-CED8-A563F9820E4B}"/>
              </a:ext>
            </a:extLst>
          </p:cNvPr>
          <p:cNvCxnSpPr>
            <a:cxnSpLocks/>
            <a:stCxn id="23" idx="0"/>
          </p:cNvCxnSpPr>
          <p:nvPr/>
        </p:nvCxnSpPr>
        <p:spPr>
          <a:xfrm flipV="1">
            <a:off x="9986906" y="3429000"/>
            <a:ext cx="180676" cy="998607"/>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D7026278-5F1F-E4C0-2CBB-7E2B65DCD155}"/>
              </a:ext>
            </a:extLst>
          </p:cNvPr>
          <p:cNvGrpSpPr>
            <a:grpSpLocks noChangeAspect="1"/>
          </p:cNvGrpSpPr>
          <p:nvPr/>
        </p:nvGrpSpPr>
        <p:grpSpPr>
          <a:xfrm>
            <a:off x="9536963" y="248019"/>
            <a:ext cx="720000" cy="720000"/>
            <a:chOff x="6481003" y="1145843"/>
            <a:chExt cx="720000" cy="720000"/>
          </a:xfrm>
        </p:grpSpPr>
        <p:sp>
          <p:nvSpPr>
            <p:cNvPr id="59" name="Oval 58">
              <a:extLst>
                <a:ext uri="{FF2B5EF4-FFF2-40B4-BE49-F238E27FC236}">
                  <a16:creationId xmlns:a16="http://schemas.microsoft.com/office/drawing/2014/main" id="{9301B951-32FB-270A-2836-72F9A79386AC}"/>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0" name="Graphic 59">
              <a:extLst>
                <a:ext uri="{FF2B5EF4-FFF2-40B4-BE49-F238E27FC236}">
                  <a16:creationId xmlns:a16="http://schemas.microsoft.com/office/drawing/2014/main" id="{A9823290-0AF6-9961-99BF-CDDF08A8E2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61" name="Rectangle 60">
            <a:extLst>
              <a:ext uri="{FF2B5EF4-FFF2-40B4-BE49-F238E27FC236}">
                <a16:creationId xmlns:a16="http://schemas.microsoft.com/office/drawing/2014/main" id="{07467B7B-36F3-C9E4-0AA2-2BF9E51AB366}"/>
              </a:ext>
            </a:extLst>
          </p:cNvPr>
          <p:cNvSpPr/>
          <p:nvPr/>
        </p:nvSpPr>
        <p:spPr>
          <a:xfrm>
            <a:off x="9416704" y="152533"/>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solidFill>
                  <a:schemeClr val="bg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Facilitator</a:t>
            </a:r>
          </a:p>
        </p:txBody>
      </p:sp>
    </p:spTree>
    <p:extLst>
      <p:ext uri="{BB962C8B-B14F-4D97-AF65-F5344CB8AC3E}">
        <p14:creationId xmlns:p14="http://schemas.microsoft.com/office/powerpoint/2010/main" val="1173031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CB6D48-409D-67DD-4F54-0799CA45B0D9}"/>
              </a:ext>
            </a:extLst>
          </p:cNvPr>
          <p:cNvSpPr>
            <a:spLocks noGrp="1"/>
          </p:cNvSpPr>
          <p:nvPr>
            <p:ph type="sldNum" sz="quarter" idx="4"/>
          </p:nvPr>
        </p:nvSpPr>
        <p:spPr/>
        <p:txBody>
          <a:bodyPr/>
          <a:lstStyle/>
          <a:p>
            <a:fld id="{C7CC47C4-3C86-4469-BEE5-35560A3665EF}" type="slidenum">
              <a:rPr lang="en-ZA" altLang="en-US" smtClean="0"/>
              <a:pPr/>
              <a:t>87</a:t>
            </a:fld>
            <a:endParaRPr lang="en-ZA" altLang="en-US"/>
          </a:p>
        </p:txBody>
      </p:sp>
      <p:sp>
        <p:nvSpPr>
          <p:cNvPr id="2" name="Title 1">
            <a:extLst>
              <a:ext uri="{FF2B5EF4-FFF2-40B4-BE49-F238E27FC236}">
                <a16:creationId xmlns:a16="http://schemas.microsoft.com/office/drawing/2014/main" id="{FEF1C4AA-D282-7E4E-7B4B-9366144625B6}"/>
              </a:ext>
            </a:extLst>
          </p:cNvPr>
          <p:cNvSpPr>
            <a:spLocks noGrp="1"/>
          </p:cNvSpPr>
          <p:nvPr>
            <p:ph type="title"/>
          </p:nvPr>
        </p:nvSpPr>
        <p:spPr/>
        <p:txBody>
          <a:bodyPr/>
          <a:lstStyle/>
          <a:p>
            <a:r>
              <a:rPr lang="en-ZA"/>
              <a:t>Pre-Pack Medicines Collection Receipt</a:t>
            </a:r>
          </a:p>
        </p:txBody>
      </p:sp>
      <p:sp>
        <p:nvSpPr>
          <p:cNvPr id="5" name="TextBox 4">
            <a:extLst>
              <a:ext uri="{FF2B5EF4-FFF2-40B4-BE49-F238E27FC236}">
                <a16:creationId xmlns:a16="http://schemas.microsoft.com/office/drawing/2014/main" id="{12416652-1C9C-CA06-4814-690A7AF79D3E}"/>
              </a:ext>
            </a:extLst>
          </p:cNvPr>
          <p:cNvSpPr txBox="1"/>
          <p:nvPr/>
        </p:nvSpPr>
        <p:spPr>
          <a:xfrm>
            <a:off x="192041" y="1293369"/>
            <a:ext cx="2952000" cy="612000"/>
          </a:xfrm>
          <a:prstGeom prst="rect">
            <a:avLst/>
          </a:prstGeom>
          <a:solidFill>
            <a:srgbClr val="EF720B"/>
          </a:solidFill>
          <a:ln>
            <a:solidFill>
              <a:schemeClr val="accent6">
                <a:lumMod val="40000"/>
                <a:lumOff val="60000"/>
              </a:schemeClr>
            </a:solidFill>
          </a:ln>
        </p:spPr>
        <p:txBody>
          <a:bodyPr wrap="square">
            <a:noAutofit/>
          </a:bodyPr>
          <a:lstStyle/>
          <a:p>
            <a:pPr marL="216000" indent="-216000" algn="l">
              <a:lnSpc>
                <a:spcPct val="90000"/>
              </a:lnSpc>
              <a:spcBef>
                <a:spcPts val="300"/>
              </a:spcBef>
              <a:buFont typeface="+mj-lt"/>
              <a:buAutoNum type="arabicPeriod"/>
            </a:pPr>
            <a:r>
              <a:rPr lang="en-GB" sz="1600" b="0" i="0" u="none" strike="noStrike" baseline="0">
                <a:solidFill>
                  <a:schemeClr val="bg1"/>
                </a:solidFill>
                <a:latin typeface="Arial" panose="020B0604020202020204" pitchFamily="34" charset="0"/>
                <a:cs typeface="Arial" panose="020B0604020202020204" pitchFamily="34" charset="0"/>
              </a:rPr>
              <a:t>Write club dates in the “Visit Date” row</a:t>
            </a:r>
            <a:endParaRPr lang="en-ZA" sz="160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C2CB55F-D0C4-1164-F959-0EFD71A6D1AA}"/>
              </a:ext>
            </a:extLst>
          </p:cNvPr>
          <p:cNvGrpSpPr/>
          <p:nvPr/>
        </p:nvGrpSpPr>
        <p:grpSpPr>
          <a:xfrm>
            <a:off x="3220390" y="1111351"/>
            <a:ext cx="6253785" cy="5724773"/>
            <a:chOff x="2979858" y="1622268"/>
            <a:chExt cx="4579425" cy="3964313"/>
          </a:xfrm>
        </p:grpSpPr>
        <p:pic>
          <p:nvPicPr>
            <p:cNvPr id="7" name="Picture 6">
              <a:extLst>
                <a:ext uri="{FF2B5EF4-FFF2-40B4-BE49-F238E27FC236}">
                  <a16:creationId xmlns:a16="http://schemas.microsoft.com/office/drawing/2014/main" id="{4237F4AC-09EA-B84F-5C9A-F6D7C3566E60}"/>
                </a:ext>
              </a:extLst>
            </p:cNvPr>
            <p:cNvPicPr>
              <a:picLocks noChangeAspect="1"/>
            </p:cNvPicPr>
            <p:nvPr/>
          </p:nvPicPr>
          <p:blipFill>
            <a:blip r:embed="rId2"/>
            <a:srcRect t="8136" r="50000"/>
            <a:stretch>
              <a:fillRect/>
            </a:stretch>
          </p:blipFill>
          <p:spPr>
            <a:xfrm>
              <a:off x="2979858" y="1622268"/>
              <a:ext cx="3129399" cy="3964313"/>
            </a:xfrm>
            <a:prstGeom prst="rect">
              <a:avLst/>
            </a:prstGeom>
          </p:spPr>
        </p:pic>
        <p:pic>
          <p:nvPicPr>
            <p:cNvPr id="8" name="Picture 7">
              <a:extLst>
                <a:ext uri="{FF2B5EF4-FFF2-40B4-BE49-F238E27FC236}">
                  <a16:creationId xmlns:a16="http://schemas.microsoft.com/office/drawing/2014/main" id="{11879A7F-5CA3-272B-3977-6FDBE4520B16}"/>
                </a:ext>
              </a:extLst>
            </p:cNvPr>
            <p:cNvPicPr>
              <a:picLocks noChangeAspect="1"/>
            </p:cNvPicPr>
            <p:nvPr/>
          </p:nvPicPr>
          <p:blipFill>
            <a:blip r:embed="rId2"/>
            <a:srcRect l="62291" t="10229" r="14330"/>
            <a:stretch>
              <a:fillRect/>
            </a:stretch>
          </p:blipFill>
          <p:spPr>
            <a:xfrm>
              <a:off x="6096000" y="1712553"/>
              <a:ext cx="1463283" cy="3874028"/>
            </a:xfrm>
            <a:prstGeom prst="rect">
              <a:avLst/>
            </a:prstGeom>
          </p:spPr>
        </p:pic>
        <p:sp>
          <p:nvSpPr>
            <p:cNvPr id="10" name="Rectangle 9">
              <a:extLst>
                <a:ext uri="{FF2B5EF4-FFF2-40B4-BE49-F238E27FC236}">
                  <a16:creationId xmlns:a16="http://schemas.microsoft.com/office/drawing/2014/main" id="{F23EF698-40CF-7248-BCA6-A7FE53DE9C7D}"/>
                </a:ext>
              </a:extLst>
            </p:cNvPr>
            <p:cNvSpPr/>
            <p:nvPr/>
          </p:nvSpPr>
          <p:spPr>
            <a:xfrm>
              <a:off x="4913905" y="2027583"/>
              <a:ext cx="437322" cy="15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700">
                  <a:solidFill>
                    <a:schemeClr val="tx1"/>
                  </a:solidFill>
                  <a:latin typeface="Arial" panose="020B0604020202020204" pitchFamily="34" charset="0"/>
                  <a:cs typeface="Arial" panose="020B0604020202020204" pitchFamily="34" charset="0"/>
                </a:rPr>
                <a:t>M3</a:t>
              </a:r>
            </a:p>
          </p:txBody>
        </p:sp>
        <p:sp>
          <p:nvSpPr>
            <p:cNvPr id="11" name="Rectangle 10">
              <a:extLst>
                <a:ext uri="{FF2B5EF4-FFF2-40B4-BE49-F238E27FC236}">
                  <a16:creationId xmlns:a16="http://schemas.microsoft.com/office/drawing/2014/main" id="{43ED86B0-190F-DC83-9FB3-1656178001BF}"/>
                </a:ext>
              </a:extLst>
            </p:cNvPr>
            <p:cNvSpPr/>
            <p:nvPr/>
          </p:nvSpPr>
          <p:spPr>
            <a:xfrm>
              <a:off x="5597832" y="2027583"/>
              <a:ext cx="437322" cy="15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700">
                  <a:solidFill>
                    <a:schemeClr val="tx1"/>
                  </a:solidFill>
                  <a:latin typeface="Arial" panose="020B0604020202020204" pitchFamily="34" charset="0"/>
                  <a:cs typeface="Arial" panose="020B0604020202020204" pitchFamily="34" charset="0"/>
                </a:rPr>
                <a:t>M6</a:t>
              </a:r>
            </a:p>
          </p:txBody>
        </p:sp>
        <p:sp>
          <p:nvSpPr>
            <p:cNvPr id="12" name="Rectangle 11">
              <a:extLst>
                <a:ext uri="{FF2B5EF4-FFF2-40B4-BE49-F238E27FC236}">
                  <a16:creationId xmlns:a16="http://schemas.microsoft.com/office/drawing/2014/main" id="{DE4A0004-E9DF-8B88-9F88-17E443A59887}"/>
                </a:ext>
              </a:extLst>
            </p:cNvPr>
            <p:cNvSpPr/>
            <p:nvPr/>
          </p:nvSpPr>
          <p:spPr>
            <a:xfrm>
              <a:off x="6281759" y="2027583"/>
              <a:ext cx="437322" cy="15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700">
                  <a:solidFill>
                    <a:schemeClr val="tx1"/>
                  </a:solidFill>
                  <a:latin typeface="Arial" panose="020B0604020202020204" pitchFamily="34" charset="0"/>
                  <a:cs typeface="Arial" panose="020B0604020202020204" pitchFamily="34" charset="0"/>
                </a:rPr>
                <a:t>M9</a:t>
              </a:r>
            </a:p>
          </p:txBody>
        </p:sp>
        <p:sp>
          <p:nvSpPr>
            <p:cNvPr id="13" name="Rectangle 12">
              <a:extLst>
                <a:ext uri="{FF2B5EF4-FFF2-40B4-BE49-F238E27FC236}">
                  <a16:creationId xmlns:a16="http://schemas.microsoft.com/office/drawing/2014/main" id="{E02E6DCA-EF2F-4C40-38CE-981437CE56BC}"/>
                </a:ext>
              </a:extLst>
            </p:cNvPr>
            <p:cNvSpPr/>
            <p:nvPr/>
          </p:nvSpPr>
          <p:spPr>
            <a:xfrm>
              <a:off x="6965687" y="2027583"/>
              <a:ext cx="437322" cy="1590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700">
                  <a:solidFill>
                    <a:schemeClr val="tx1"/>
                  </a:solidFill>
                  <a:latin typeface="Arial" panose="020B0604020202020204" pitchFamily="34" charset="0"/>
                  <a:cs typeface="Arial" panose="020B0604020202020204" pitchFamily="34" charset="0"/>
                </a:rPr>
                <a:t>M12</a:t>
              </a:r>
            </a:p>
          </p:txBody>
        </p:sp>
      </p:grpSp>
      <p:sp>
        <p:nvSpPr>
          <p:cNvPr id="16" name="TextBox 15">
            <a:extLst>
              <a:ext uri="{FF2B5EF4-FFF2-40B4-BE49-F238E27FC236}">
                <a16:creationId xmlns:a16="http://schemas.microsoft.com/office/drawing/2014/main" id="{D732DCE7-3B48-7352-9D6A-3F4576C87028}"/>
              </a:ext>
            </a:extLst>
          </p:cNvPr>
          <p:cNvSpPr txBox="1"/>
          <p:nvPr/>
        </p:nvSpPr>
        <p:spPr>
          <a:xfrm>
            <a:off x="192041" y="4770602"/>
            <a:ext cx="2948176" cy="972000"/>
          </a:xfrm>
          <a:prstGeom prst="rect">
            <a:avLst/>
          </a:prstGeom>
          <a:solidFill>
            <a:srgbClr val="EF720B"/>
          </a:solidFill>
          <a:ln>
            <a:solidFill>
              <a:schemeClr val="accent6">
                <a:lumMod val="40000"/>
                <a:lumOff val="60000"/>
              </a:schemeClr>
            </a:solidFill>
          </a:ln>
        </p:spPr>
        <p:txBody>
          <a:bodyPr wrap="square">
            <a:noAutofit/>
          </a:bodyPr>
          <a:lstStyle/>
          <a:p>
            <a:pPr marL="216000" indent="-216000" algn="l">
              <a:lnSpc>
                <a:spcPct val="90000"/>
              </a:lnSpc>
              <a:spcBef>
                <a:spcPts val="300"/>
              </a:spcBef>
              <a:buFont typeface="+mj-lt"/>
              <a:buAutoNum type="arabicPeriod" startAt="4"/>
            </a:pPr>
            <a:r>
              <a:rPr lang="en-GB" sz="1600" b="0" i="0" u="none" strike="noStrike" baseline="0">
                <a:solidFill>
                  <a:schemeClr val="bg1"/>
                </a:solidFill>
                <a:latin typeface="Arial" panose="020B0604020202020204" pitchFamily="34" charset="0"/>
                <a:cs typeface="Arial" panose="020B0604020202020204" pitchFamily="34" charset="0"/>
              </a:rPr>
              <a:t>Members/buddies must sign for their pre-pack medication.</a:t>
            </a:r>
          </a:p>
        </p:txBody>
      </p:sp>
      <p:cxnSp>
        <p:nvCxnSpPr>
          <p:cNvPr id="17" name="Straight Arrow Connector 16">
            <a:extLst>
              <a:ext uri="{FF2B5EF4-FFF2-40B4-BE49-F238E27FC236}">
                <a16:creationId xmlns:a16="http://schemas.microsoft.com/office/drawing/2014/main" id="{416C13D7-5731-3791-156D-167C08FD26BB}"/>
              </a:ext>
            </a:extLst>
          </p:cNvPr>
          <p:cNvCxnSpPr>
            <a:cxnSpLocks/>
            <a:stCxn id="16" idx="3"/>
          </p:cNvCxnSpPr>
          <p:nvPr/>
        </p:nvCxnSpPr>
        <p:spPr>
          <a:xfrm flipV="1">
            <a:off x="3140217" y="3140242"/>
            <a:ext cx="3029763" cy="2116360"/>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479CCD3-464D-36C6-34F7-3C48354D7AAB}"/>
              </a:ext>
            </a:extLst>
          </p:cNvPr>
          <p:cNvSpPr txBox="1"/>
          <p:nvPr/>
        </p:nvSpPr>
        <p:spPr>
          <a:xfrm>
            <a:off x="9657215" y="1607399"/>
            <a:ext cx="2196000" cy="1008000"/>
          </a:xfrm>
          <a:prstGeom prst="rect">
            <a:avLst/>
          </a:prstGeom>
          <a:solidFill>
            <a:srgbClr val="EF720B"/>
          </a:solidFill>
          <a:ln>
            <a:solidFill>
              <a:schemeClr val="accent6">
                <a:lumMod val="40000"/>
                <a:lumOff val="60000"/>
              </a:schemeClr>
            </a:solidFill>
          </a:ln>
        </p:spPr>
        <p:txBody>
          <a:bodyPr wrap="square">
            <a:noAutofit/>
          </a:bodyPr>
          <a:lstStyle/>
          <a:p>
            <a:pPr marL="216000" indent="-216000" algn="l">
              <a:lnSpc>
                <a:spcPct val="90000"/>
              </a:lnSpc>
              <a:spcBef>
                <a:spcPts val="300"/>
              </a:spcBef>
              <a:buFont typeface="+mj-lt"/>
              <a:buAutoNum type="arabicPeriod" startAt="5"/>
            </a:pPr>
            <a:r>
              <a:rPr lang="en-GB" sz="1600" b="0" i="0" u="none" strike="noStrike" baseline="0">
                <a:solidFill>
                  <a:schemeClr val="bg1"/>
                </a:solidFill>
                <a:latin typeface="Arial" panose="020B0604020202020204" pitchFamily="34" charset="0"/>
                <a:cs typeface="Arial" panose="020B0604020202020204" pitchFamily="34" charset="0"/>
              </a:rPr>
              <a:t>Tick if medication was collected by Member or  by Buddy. </a:t>
            </a:r>
          </a:p>
        </p:txBody>
      </p:sp>
      <p:cxnSp>
        <p:nvCxnSpPr>
          <p:cNvPr id="23" name="Straight Arrow Connector 22">
            <a:extLst>
              <a:ext uri="{FF2B5EF4-FFF2-40B4-BE49-F238E27FC236}">
                <a16:creationId xmlns:a16="http://schemas.microsoft.com/office/drawing/2014/main" id="{1B89538E-5062-17A0-1AC0-995123DF08F1}"/>
              </a:ext>
            </a:extLst>
          </p:cNvPr>
          <p:cNvCxnSpPr>
            <a:cxnSpLocks/>
            <a:stCxn id="19" idx="1"/>
          </p:cNvCxnSpPr>
          <p:nvPr/>
        </p:nvCxnSpPr>
        <p:spPr>
          <a:xfrm flipH="1">
            <a:off x="5955632" y="2111399"/>
            <a:ext cx="3701583" cy="1531952"/>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04560FF-CC05-CD59-8A19-F542E55D7290}"/>
              </a:ext>
            </a:extLst>
          </p:cNvPr>
          <p:cNvCxnSpPr>
            <a:cxnSpLocks/>
            <a:stCxn id="5" idx="3"/>
          </p:cNvCxnSpPr>
          <p:nvPr/>
        </p:nvCxnSpPr>
        <p:spPr>
          <a:xfrm>
            <a:off x="3144041" y="1599369"/>
            <a:ext cx="2504123" cy="453988"/>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F4E885F-53B4-5E18-4944-BE960735891C}"/>
              </a:ext>
            </a:extLst>
          </p:cNvPr>
          <p:cNvSpPr txBox="1"/>
          <p:nvPr/>
        </p:nvSpPr>
        <p:spPr>
          <a:xfrm>
            <a:off x="192041" y="2133929"/>
            <a:ext cx="2948176" cy="1641407"/>
          </a:xfrm>
          <a:prstGeom prst="rect">
            <a:avLst/>
          </a:prstGeom>
          <a:solidFill>
            <a:srgbClr val="EF720B"/>
          </a:solidFill>
          <a:ln>
            <a:solidFill>
              <a:schemeClr val="accent6">
                <a:lumMod val="40000"/>
                <a:lumOff val="60000"/>
              </a:schemeClr>
            </a:solidFill>
          </a:ln>
        </p:spPr>
        <p:txBody>
          <a:bodyPr wrap="square">
            <a:noAutofit/>
          </a:bodyPr>
          <a:lstStyle/>
          <a:p>
            <a:pPr marL="216000" indent="-216000" algn="l">
              <a:lnSpc>
                <a:spcPct val="90000"/>
              </a:lnSpc>
              <a:spcBef>
                <a:spcPts val="300"/>
              </a:spcBef>
              <a:buFont typeface="+mj-lt"/>
              <a:buAutoNum type="arabicPeriod" startAt="2"/>
            </a:pPr>
            <a:r>
              <a:rPr lang="en-GB" sz="1600" b="0" i="0" u="none" strike="noStrike" baseline="0">
                <a:solidFill>
                  <a:schemeClr val="bg1"/>
                </a:solidFill>
                <a:latin typeface="Arial" panose="020B0604020202020204" pitchFamily="34" charset="0"/>
                <a:cs typeface="Arial" panose="020B0604020202020204" pitchFamily="34" charset="0"/>
              </a:rPr>
              <a:t>Fill in members’ names in this column.  </a:t>
            </a:r>
            <a:endParaRPr lang="en-ZA" sz="1600">
              <a:solidFill>
                <a:schemeClr val="bg1"/>
              </a:solidFill>
              <a:latin typeface="Arial" panose="020B0604020202020204" pitchFamily="34"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9B4ABBD5-4B9D-2016-DCDE-21194D7AC143}"/>
              </a:ext>
            </a:extLst>
          </p:cNvPr>
          <p:cNvCxnSpPr>
            <a:cxnSpLocks/>
            <a:endCxn id="41" idx="0"/>
          </p:cNvCxnSpPr>
          <p:nvPr/>
        </p:nvCxnSpPr>
        <p:spPr>
          <a:xfrm>
            <a:off x="3085979" y="2422689"/>
            <a:ext cx="1589677" cy="535193"/>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D818B81-0BC6-F85C-97A2-8F1D5E8659F9}"/>
              </a:ext>
            </a:extLst>
          </p:cNvPr>
          <p:cNvSpPr/>
          <p:nvPr/>
        </p:nvSpPr>
        <p:spPr>
          <a:xfrm>
            <a:off x="3292501" y="2957882"/>
            <a:ext cx="360000" cy="360000"/>
          </a:xfrm>
          <a:prstGeom prst="ellipse">
            <a:avLst/>
          </a:prstGeom>
          <a:noFill/>
          <a:ln>
            <a:solidFill>
              <a:srgbClr val="F582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9" name="Picture 38">
            <a:extLst>
              <a:ext uri="{FF2B5EF4-FFF2-40B4-BE49-F238E27FC236}">
                <a16:creationId xmlns:a16="http://schemas.microsoft.com/office/drawing/2014/main" id="{E7B555B1-9413-409E-7DE4-1462093274DA}"/>
              </a:ext>
            </a:extLst>
          </p:cNvPr>
          <p:cNvPicPr>
            <a:picLocks noChangeAspect="1"/>
          </p:cNvPicPr>
          <p:nvPr/>
        </p:nvPicPr>
        <p:blipFill>
          <a:blip r:embed="rId3"/>
          <a:stretch>
            <a:fillRect/>
          </a:stretch>
        </p:blipFill>
        <p:spPr>
          <a:xfrm>
            <a:off x="272214" y="2720511"/>
            <a:ext cx="2745325" cy="922840"/>
          </a:xfrm>
          <a:prstGeom prst="rect">
            <a:avLst/>
          </a:prstGeom>
          <a:ln>
            <a:solidFill>
              <a:srgbClr val="F58221"/>
            </a:solidFill>
          </a:ln>
        </p:spPr>
      </p:pic>
      <p:sp>
        <p:nvSpPr>
          <p:cNvPr id="41" name="TextBox 40">
            <a:extLst>
              <a:ext uri="{FF2B5EF4-FFF2-40B4-BE49-F238E27FC236}">
                <a16:creationId xmlns:a16="http://schemas.microsoft.com/office/drawing/2014/main" id="{CE6A0CFC-F28B-32BC-4152-D699BFE6C375}"/>
              </a:ext>
            </a:extLst>
          </p:cNvPr>
          <p:cNvSpPr txBox="1"/>
          <p:nvPr/>
        </p:nvSpPr>
        <p:spPr>
          <a:xfrm>
            <a:off x="3997297" y="2957882"/>
            <a:ext cx="1356718" cy="369332"/>
          </a:xfrm>
          <a:prstGeom prst="rect">
            <a:avLst/>
          </a:prstGeom>
          <a:noFill/>
        </p:spPr>
        <p:txBody>
          <a:bodyPr wrap="none" rtlCol="0">
            <a:spAutoFit/>
          </a:bodyPr>
          <a:lstStyle/>
          <a:p>
            <a:r>
              <a:rPr lang="en-ZA">
                <a:solidFill>
                  <a:schemeClr val="accent5">
                    <a:lumMod val="75000"/>
                  </a:schemeClr>
                </a:solidFill>
              </a:rPr>
              <a:t>Annah Nkosi</a:t>
            </a:r>
          </a:p>
        </p:txBody>
      </p:sp>
      <p:sp>
        <p:nvSpPr>
          <p:cNvPr id="51" name="TextBox 50">
            <a:extLst>
              <a:ext uri="{FF2B5EF4-FFF2-40B4-BE49-F238E27FC236}">
                <a16:creationId xmlns:a16="http://schemas.microsoft.com/office/drawing/2014/main" id="{680CA220-697D-CC19-9CEF-65244C2AF080}"/>
              </a:ext>
            </a:extLst>
          </p:cNvPr>
          <p:cNvSpPr txBox="1"/>
          <p:nvPr/>
        </p:nvSpPr>
        <p:spPr>
          <a:xfrm>
            <a:off x="192041" y="4004153"/>
            <a:ext cx="2952000" cy="612000"/>
          </a:xfrm>
          <a:prstGeom prst="rect">
            <a:avLst/>
          </a:prstGeom>
          <a:solidFill>
            <a:srgbClr val="EF720B"/>
          </a:solidFill>
          <a:ln>
            <a:solidFill>
              <a:schemeClr val="accent6">
                <a:lumMod val="40000"/>
                <a:lumOff val="60000"/>
              </a:schemeClr>
            </a:solidFill>
          </a:ln>
        </p:spPr>
        <p:txBody>
          <a:bodyPr wrap="square">
            <a:noAutofit/>
          </a:bodyPr>
          <a:lstStyle/>
          <a:p>
            <a:pPr marL="216000" indent="-216000" algn="l">
              <a:lnSpc>
                <a:spcPct val="90000"/>
              </a:lnSpc>
              <a:spcBef>
                <a:spcPts val="300"/>
              </a:spcBef>
              <a:buFont typeface="+mj-lt"/>
              <a:buAutoNum type="arabicPeriod" startAt="3"/>
            </a:pPr>
            <a:r>
              <a:rPr lang="en-GB" sz="1600" b="0" i="0" u="none" strike="noStrike" baseline="0">
                <a:solidFill>
                  <a:schemeClr val="bg1"/>
                </a:solidFill>
                <a:latin typeface="Arial" panose="020B0604020202020204" pitchFamily="34" charset="0"/>
                <a:cs typeface="Arial" panose="020B0604020202020204" pitchFamily="34" charset="0"/>
              </a:rPr>
              <a:t>Align rows with enrolment register numbers.</a:t>
            </a:r>
            <a:endParaRPr lang="en-ZA" sz="1600">
              <a:solidFill>
                <a:schemeClr val="bg1"/>
              </a:solidFill>
              <a:latin typeface="Arial" panose="020B0604020202020204" pitchFamily="34" charset="0"/>
              <a:cs typeface="Arial" panose="020B0604020202020204" pitchFamily="34" charset="0"/>
            </a:endParaRPr>
          </a:p>
        </p:txBody>
      </p:sp>
      <p:cxnSp>
        <p:nvCxnSpPr>
          <p:cNvPr id="54" name="Straight Arrow Connector 53">
            <a:extLst>
              <a:ext uri="{FF2B5EF4-FFF2-40B4-BE49-F238E27FC236}">
                <a16:creationId xmlns:a16="http://schemas.microsoft.com/office/drawing/2014/main" id="{59FBF792-A756-9840-412B-E1F1559A18B1}"/>
              </a:ext>
            </a:extLst>
          </p:cNvPr>
          <p:cNvCxnSpPr>
            <a:cxnSpLocks/>
            <a:stCxn id="51" idx="3"/>
            <a:endCxn id="35" idx="4"/>
          </p:cNvCxnSpPr>
          <p:nvPr/>
        </p:nvCxnSpPr>
        <p:spPr>
          <a:xfrm flipV="1">
            <a:off x="3144041" y="3317882"/>
            <a:ext cx="328460" cy="992271"/>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013F1D9-F67A-36E3-83A0-4F50E81FCAA8}"/>
              </a:ext>
            </a:extLst>
          </p:cNvPr>
          <p:cNvSpPr txBox="1"/>
          <p:nvPr/>
        </p:nvSpPr>
        <p:spPr>
          <a:xfrm>
            <a:off x="9657215" y="2815225"/>
            <a:ext cx="2196000" cy="1224000"/>
          </a:xfrm>
          <a:prstGeom prst="rect">
            <a:avLst/>
          </a:prstGeom>
          <a:solidFill>
            <a:srgbClr val="EF720B"/>
          </a:solidFill>
          <a:ln>
            <a:solidFill>
              <a:schemeClr val="accent6">
                <a:lumMod val="40000"/>
                <a:lumOff val="60000"/>
              </a:schemeClr>
            </a:solidFill>
          </a:ln>
        </p:spPr>
        <p:txBody>
          <a:bodyPr wrap="square">
            <a:noAutofit/>
          </a:bodyPr>
          <a:lstStyle/>
          <a:p>
            <a:pPr marL="216000" indent="-216000" algn="l">
              <a:lnSpc>
                <a:spcPct val="90000"/>
              </a:lnSpc>
              <a:spcBef>
                <a:spcPts val="300"/>
              </a:spcBef>
              <a:buFont typeface="+mj-lt"/>
              <a:buAutoNum type="arabicPeriod" startAt="6"/>
            </a:pPr>
            <a:r>
              <a:rPr lang="en-GB" sz="1600" b="0" i="0" u="none" strike="noStrike" baseline="0">
                <a:solidFill>
                  <a:schemeClr val="bg1"/>
                </a:solidFill>
                <a:latin typeface="Arial" panose="020B0604020202020204" pitchFamily="34" charset="0"/>
                <a:cs typeface="Arial" panose="020B0604020202020204" pitchFamily="34" charset="0"/>
              </a:rPr>
              <a:t>After the session, tally total PMPs received by members and returned.</a:t>
            </a:r>
          </a:p>
        </p:txBody>
      </p:sp>
      <p:cxnSp>
        <p:nvCxnSpPr>
          <p:cNvPr id="60" name="Straight Arrow Connector 59">
            <a:extLst>
              <a:ext uri="{FF2B5EF4-FFF2-40B4-BE49-F238E27FC236}">
                <a16:creationId xmlns:a16="http://schemas.microsoft.com/office/drawing/2014/main" id="{3FF3CE13-EB93-1E66-5EB9-E873C6352D5E}"/>
              </a:ext>
            </a:extLst>
          </p:cNvPr>
          <p:cNvCxnSpPr>
            <a:cxnSpLocks/>
            <a:stCxn id="59" idx="1"/>
          </p:cNvCxnSpPr>
          <p:nvPr/>
        </p:nvCxnSpPr>
        <p:spPr>
          <a:xfrm flipH="1">
            <a:off x="6285367" y="3427225"/>
            <a:ext cx="3371848" cy="2315377"/>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028430-D4A9-1FD0-520A-CBEF59945197}"/>
              </a:ext>
            </a:extLst>
          </p:cNvPr>
          <p:cNvCxnSpPr>
            <a:cxnSpLocks/>
            <a:stCxn id="51" idx="1"/>
          </p:cNvCxnSpPr>
          <p:nvPr/>
        </p:nvCxnSpPr>
        <p:spPr>
          <a:xfrm flipV="1">
            <a:off x="192041" y="3002031"/>
            <a:ext cx="241096" cy="1308122"/>
          </a:xfrm>
          <a:prstGeom prst="straightConnector1">
            <a:avLst/>
          </a:prstGeom>
          <a:ln w="38100">
            <a:solidFill>
              <a:srgbClr val="F5822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7BCF88D-AAC1-7B2E-892F-D7734E558AC3}"/>
              </a:ext>
            </a:extLst>
          </p:cNvPr>
          <p:cNvSpPr txBox="1"/>
          <p:nvPr/>
        </p:nvSpPr>
        <p:spPr>
          <a:xfrm>
            <a:off x="9671543" y="4128838"/>
            <a:ext cx="1729558" cy="859816"/>
          </a:xfrm>
          <a:prstGeom prst="rect">
            <a:avLst/>
          </a:prstGeom>
          <a:solidFill>
            <a:schemeClr val="bg1"/>
          </a:solidFill>
          <a:ln>
            <a:noFill/>
          </a:ln>
        </p:spPr>
        <p:txBody>
          <a:bodyPr wrap="square">
            <a:noAutofit/>
          </a:bodyPr>
          <a:lstStyle/>
          <a:p>
            <a:pPr algn="l">
              <a:lnSpc>
                <a:spcPct val="90000"/>
              </a:lnSpc>
              <a:spcBef>
                <a:spcPts val="300"/>
              </a:spcBef>
            </a:pPr>
            <a:r>
              <a:rPr lang="en-GB" sz="1600" b="0" i="1" u="none" strike="noStrike" baseline="0">
                <a:solidFill>
                  <a:srgbClr val="775F1B"/>
                </a:solidFill>
                <a:latin typeface="Arial" panose="020B0604020202020204" pitchFamily="34" charset="0"/>
                <a:cs typeface="Arial" panose="020B0604020202020204" pitchFamily="34" charset="0"/>
              </a:rPr>
              <a:t>Facilitator ensures signing during AC.</a:t>
            </a:r>
          </a:p>
          <a:p>
            <a:pPr algn="l">
              <a:lnSpc>
                <a:spcPct val="90000"/>
              </a:lnSpc>
              <a:spcBef>
                <a:spcPts val="300"/>
              </a:spcBef>
            </a:pPr>
            <a:endParaRPr lang="en-GB" sz="1600" b="0" i="1" u="none" strike="noStrike" baseline="0">
              <a:solidFill>
                <a:srgbClr val="775F1B"/>
              </a:solidFill>
              <a:latin typeface="Arial" panose="020B0604020202020204" pitchFamily="34" charset="0"/>
              <a:cs typeface="Arial" panose="020B0604020202020204" pitchFamily="34" charset="0"/>
            </a:endParaRPr>
          </a:p>
          <a:p>
            <a:pPr algn="l">
              <a:lnSpc>
                <a:spcPct val="90000"/>
              </a:lnSpc>
              <a:spcBef>
                <a:spcPts val="300"/>
              </a:spcBef>
            </a:pPr>
            <a:r>
              <a:rPr lang="en-GB" sz="1600" b="0" i="1" u="none" strike="noStrike" baseline="0">
                <a:solidFill>
                  <a:srgbClr val="775F1B"/>
                </a:solidFill>
                <a:latin typeface="Arial" panose="020B0604020202020204" pitchFamily="34" charset="0"/>
                <a:cs typeface="Arial" panose="020B0604020202020204" pitchFamily="34" charset="0"/>
              </a:rPr>
              <a:t>Nurse or Pharmacist during grace period</a:t>
            </a:r>
          </a:p>
        </p:txBody>
      </p:sp>
      <p:grpSp>
        <p:nvGrpSpPr>
          <p:cNvPr id="62" name="Group 61">
            <a:extLst>
              <a:ext uri="{FF2B5EF4-FFF2-40B4-BE49-F238E27FC236}">
                <a16:creationId xmlns:a16="http://schemas.microsoft.com/office/drawing/2014/main" id="{92B5F9D1-E1B8-C130-DC62-9EB4D62D3A22}"/>
              </a:ext>
            </a:extLst>
          </p:cNvPr>
          <p:cNvGrpSpPr/>
          <p:nvPr/>
        </p:nvGrpSpPr>
        <p:grpSpPr>
          <a:xfrm>
            <a:off x="11272059" y="5822442"/>
            <a:ext cx="720843" cy="619633"/>
            <a:chOff x="5910585" y="-865538"/>
            <a:chExt cx="720843" cy="619633"/>
          </a:xfrm>
        </p:grpSpPr>
        <p:grpSp>
          <p:nvGrpSpPr>
            <p:cNvPr id="38" name="Group 37">
              <a:extLst>
                <a:ext uri="{FF2B5EF4-FFF2-40B4-BE49-F238E27FC236}">
                  <a16:creationId xmlns:a16="http://schemas.microsoft.com/office/drawing/2014/main" id="{95FB7373-F477-06D3-FE32-13E4D38CB3B3}"/>
                </a:ext>
              </a:extLst>
            </p:cNvPr>
            <p:cNvGrpSpPr>
              <a:grpSpLocks noChangeAspect="1"/>
            </p:cNvGrpSpPr>
            <p:nvPr/>
          </p:nvGrpSpPr>
          <p:grpSpPr>
            <a:xfrm>
              <a:off x="6001006" y="-785905"/>
              <a:ext cx="540000" cy="540000"/>
              <a:chOff x="5794962" y="4614159"/>
              <a:chExt cx="720000" cy="720000"/>
            </a:xfrm>
          </p:grpSpPr>
          <p:sp>
            <p:nvSpPr>
              <p:cNvPr id="22" name="Oval 21">
                <a:extLst>
                  <a:ext uri="{FF2B5EF4-FFF2-40B4-BE49-F238E27FC236}">
                    <a16:creationId xmlns:a16="http://schemas.microsoft.com/office/drawing/2014/main" id="{73995508-57D6-56E5-DC17-F92FAA1BB146}"/>
                  </a:ext>
                </a:extLst>
              </p:cNvPr>
              <p:cNvSpPr>
                <a:spLocks noChangeAspect="1"/>
              </p:cNvSpPr>
              <p:nvPr/>
            </p:nvSpPr>
            <p:spPr>
              <a:xfrm>
                <a:off x="5794962" y="4614159"/>
                <a:ext cx="720000" cy="720000"/>
              </a:xfrm>
              <a:prstGeom prst="ellipse">
                <a:avLst/>
              </a:prstGeom>
              <a:solidFill>
                <a:schemeClr val="bg1"/>
              </a:solidFill>
              <a:ln w="38100">
                <a:solidFill>
                  <a:srgbClr val="EC42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40" name="Graphic 39">
                <a:extLst>
                  <a:ext uri="{FF2B5EF4-FFF2-40B4-BE49-F238E27FC236}">
                    <a16:creationId xmlns:a16="http://schemas.microsoft.com/office/drawing/2014/main" id="{D5E5FFD2-FB27-0A2A-79B4-4D07C36885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52080" y="4682661"/>
                <a:ext cx="447675" cy="561975"/>
              </a:xfrm>
              <a:prstGeom prst="rect">
                <a:avLst/>
              </a:prstGeom>
            </p:spPr>
          </p:pic>
        </p:grpSp>
        <p:sp>
          <p:nvSpPr>
            <p:cNvPr id="21" name="Rectangle 20">
              <a:extLst>
                <a:ext uri="{FF2B5EF4-FFF2-40B4-BE49-F238E27FC236}">
                  <a16:creationId xmlns:a16="http://schemas.microsoft.com/office/drawing/2014/main" id="{F3CC5310-A5A4-EE3C-A60A-7B221E281136}"/>
                </a:ext>
              </a:extLst>
            </p:cNvPr>
            <p:cNvSpPr/>
            <p:nvPr/>
          </p:nvSpPr>
          <p:spPr>
            <a:xfrm>
              <a:off x="5910585" y="-865538"/>
              <a:ext cx="720843" cy="601833"/>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Pharmacist</a:t>
              </a:r>
            </a:p>
          </p:txBody>
        </p:sp>
      </p:grpSp>
      <p:grpSp>
        <p:nvGrpSpPr>
          <p:cNvPr id="63" name="Group 62">
            <a:extLst>
              <a:ext uri="{FF2B5EF4-FFF2-40B4-BE49-F238E27FC236}">
                <a16:creationId xmlns:a16="http://schemas.microsoft.com/office/drawing/2014/main" id="{CD45CBDF-53A9-02B4-838D-79F82F7A5630}"/>
              </a:ext>
            </a:extLst>
          </p:cNvPr>
          <p:cNvGrpSpPr/>
          <p:nvPr/>
        </p:nvGrpSpPr>
        <p:grpSpPr>
          <a:xfrm>
            <a:off x="11272059" y="5040310"/>
            <a:ext cx="720843" cy="628782"/>
            <a:chOff x="4220617" y="-911993"/>
            <a:chExt cx="720843" cy="628782"/>
          </a:xfrm>
        </p:grpSpPr>
        <p:sp>
          <p:nvSpPr>
            <p:cNvPr id="58" name="Rectangle 57">
              <a:extLst>
                <a:ext uri="{FF2B5EF4-FFF2-40B4-BE49-F238E27FC236}">
                  <a16:creationId xmlns:a16="http://schemas.microsoft.com/office/drawing/2014/main" id="{77C3B270-1BE2-BB45-B49D-14C766E26216}"/>
                </a:ext>
              </a:extLst>
            </p:cNvPr>
            <p:cNvSpPr/>
            <p:nvPr/>
          </p:nvSpPr>
          <p:spPr>
            <a:xfrm>
              <a:off x="4220617" y="-911993"/>
              <a:ext cx="720843" cy="601833"/>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Nurse</a:t>
              </a:r>
            </a:p>
          </p:txBody>
        </p:sp>
        <p:grpSp>
          <p:nvGrpSpPr>
            <p:cNvPr id="24" name="Group 23">
              <a:extLst>
                <a:ext uri="{FF2B5EF4-FFF2-40B4-BE49-F238E27FC236}">
                  <a16:creationId xmlns:a16="http://schemas.microsoft.com/office/drawing/2014/main" id="{9B05651C-5BDE-606F-4FE0-EB8FFC0C32EF}"/>
                </a:ext>
              </a:extLst>
            </p:cNvPr>
            <p:cNvGrpSpPr>
              <a:grpSpLocks noChangeAspect="1"/>
            </p:cNvGrpSpPr>
            <p:nvPr/>
          </p:nvGrpSpPr>
          <p:grpSpPr>
            <a:xfrm>
              <a:off x="4305760" y="-823211"/>
              <a:ext cx="540000" cy="540000"/>
              <a:chOff x="216837" y="4553100"/>
              <a:chExt cx="720000" cy="720000"/>
            </a:xfrm>
          </p:grpSpPr>
          <p:sp>
            <p:nvSpPr>
              <p:cNvPr id="25" name="Oval 24">
                <a:extLst>
                  <a:ext uri="{FF2B5EF4-FFF2-40B4-BE49-F238E27FC236}">
                    <a16:creationId xmlns:a16="http://schemas.microsoft.com/office/drawing/2014/main" id="{4B813583-72C5-9D16-1570-0C9A0CA619F8}"/>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61" name="Graphic 60">
                <a:extLst>
                  <a:ext uri="{FF2B5EF4-FFF2-40B4-BE49-F238E27FC236}">
                    <a16:creationId xmlns:a16="http://schemas.microsoft.com/office/drawing/2014/main" id="{0FBEEC14-D8F3-E6EA-6EAB-AC956A9DEC35}"/>
                  </a:ext>
                </a:extLst>
              </p:cNvPr>
              <p:cNvPicPr>
                <a:picLocks noChangeAspect="1"/>
              </p:cNvPicPr>
              <p:nvPr/>
            </p:nvPicPr>
            <p:blipFill>
              <a:blip>
                <a:extLst>
                  <a:ext uri="{96DAC541-7B7A-43D3-8B79-37D633B846F1}">
                    <asvg:svgBlip xmlns:asvg="http://schemas.microsoft.com/office/drawing/2016/SVG/main" r:embed="rId5"/>
                  </a:ext>
                </a:extLst>
              </a:blip>
              <a:srcRect l="18967" t="5804" r="19312" b="20118"/>
              <a:stretch>
                <a:fillRect/>
              </a:stretch>
            </p:blipFill>
            <p:spPr>
              <a:xfrm>
                <a:off x="349051" y="4553100"/>
                <a:ext cx="439212" cy="646950"/>
              </a:xfrm>
              <a:prstGeom prst="rect">
                <a:avLst/>
              </a:prstGeom>
            </p:spPr>
          </p:pic>
        </p:grpSp>
      </p:grpSp>
      <p:grpSp>
        <p:nvGrpSpPr>
          <p:cNvPr id="37" name="Group 36">
            <a:extLst>
              <a:ext uri="{FF2B5EF4-FFF2-40B4-BE49-F238E27FC236}">
                <a16:creationId xmlns:a16="http://schemas.microsoft.com/office/drawing/2014/main" id="{4199BBA0-627F-F1D4-3D36-4144E4D0E356}"/>
              </a:ext>
            </a:extLst>
          </p:cNvPr>
          <p:cNvGrpSpPr>
            <a:grpSpLocks noChangeAspect="1"/>
          </p:cNvGrpSpPr>
          <p:nvPr/>
        </p:nvGrpSpPr>
        <p:grpSpPr>
          <a:xfrm>
            <a:off x="11261458" y="4158404"/>
            <a:ext cx="742044" cy="630000"/>
            <a:chOff x="11051226" y="1225231"/>
            <a:chExt cx="960519" cy="815486"/>
          </a:xfrm>
        </p:grpSpPr>
        <p:grpSp>
          <p:nvGrpSpPr>
            <p:cNvPr id="44" name="Group 43">
              <a:extLst>
                <a:ext uri="{FF2B5EF4-FFF2-40B4-BE49-F238E27FC236}">
                  <a16:creationId xmlns:a16="http://schemas.microsoft.com/office/drawing/2014/main" id="{F624138B-6A74-798A-72C9-161CC00B4DE4}"/>
                </a:ext>
              </a:extLst>
            </p:cNvPr>
            <p:cNvGrpSpPr>
              <a:grpSpLocks noChangeAspect="1"/>
            </p:cNvGrpSpPr>
            <p:nvPr/>
          </p:nvGrpSpPr>
          <p:grpSpPr>
            <a:xfrm>
              <a:off x="11171485" y="1320717"/>
              <a:ext cx="720000" cy="720000"/>
              <a:chOff x="6481003" y="1145843"/>
              <a:chExt cx="720000" cy="720000"/>
            </a:xfrm>
          </p:grpSpPr>
          <p:sp>
            <p:nvSpPr>
              <p:cNvPr id="52" name="Oval 51">
                <a:extLst>
                  <a:ext uri="{FF2B5EF4-FFF2-40B4-BE49-F238E27FC236}">
                    <a16:creationId xmlns:a16="http://schemas.microsoft.com/office/drawing/2014/main" id="{86C8FD9B-4954-C102-E66F-7F64B9960754}"/>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3" name="Graphic 52">
                <a:extLst>
                  <a:ext uri="{FF2B5EF4-FFF2-40B4-BE49-F238E27FC236}">
                    <a16:creationId xmlns:a16="http://schemas.microsoft.com/office/drawing/2014/main" id="{735D2CBB-8139-0032-4468-3D4B85B18BB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96390" y="1228474"/>
                <a:ext cx="509260" cy="495680"/>
              </a:xfrm>
              <a:prstGeom prst="rect">
                <a:avLst/>
              </a:prstGeom>
            </p:spPr>
          </p:pic>
        </p:grpSp>
        <p:sp>
          <p:nvSpPr>
            <p:cNvPr id="49" name="Rectangle 48">
              <a:extLst>
                <a:ext uri="{FF2B5EF4-FFF2-40B4-BE49-F238E27FC236}">
                  <a16:creationId xmlns:a16="http://schemas.microsoft.com/office/drawing/2014/main" id="{E86C55E6-847D-FF8B-80B4-F056984FA447}"/>
                </a:ext>
              </a:extLst>
            </p:cNvPr>
            <p:cNvSpPr/>
            <p:nvPr/>
          </p:nvSpPr>
          <p:spPr>
            <a:xfrm>
              <a:off x="11051226" y="1225231"/>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Facilitator</a:t>
              </a:r>
            </a:p>
          </p:txBody>
        </p:sp>
      </p:grpSp>
    </p:spTree>
    <p:extLst>
      <p:ext uri="{BB962C8B-B14F-4D97-AF65-F5344CB8AC3E}">
        <p14:creationId xmlns:p14="http://schemas.microsoft.com/office/powerpoint/2010/main" val="28905530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B5B2-41C0-3008-D11D-914A8CE30907}"/>
              </a:ext>
            </a:extLst>
          </p:cNvPr>
          <p:cNvSpPr>
            <a:spLocks noGrp="1"/>
          </p:cNvSpPr>
          <p:nvPr>
            <p:ph type="title"/>
          </p:nvPr>
        </p:nvSpPr>
        <p:spPr>
          <a:xfrm>
            <a:off x="609600" y="172244"/>
            <a:ext cx="10972800" cy="658812"/>
          </a:xfrm>
        </p:spPr>
        <p:txBody>
          <a:bodyPr/>
          <a:lstStyle/>
          <a:p>
            <a:r>
              <a:rPr lang="en-ZA"/>
              <a:t>Reporting Summary (Tally Sheet)</a:t>
            </a:r>
          </a:p>
        </p:txBody>
      </p:sp>
      <p:sp>
        <p:nvSpPr>
          <p:cNvPr id="4" name="Slide Number Placeholder 3">
            <a:extLst>
              <a:ext uri="{FF2B5EF4-FFF2-40B4-BE49-F238E27FC236}">
                <a16:creationId xmlns:a16="http://schemas.microsoft.com/office/drawing/2014/main" id="{84E8B05A-1680-CFFF-94F3-F6314A261A66}"/>
              </a:ext>
            </a:extLst>
          </p:cNvPr>
          <p:cNvSpPr>
            <a:spLocks noGrp="1"/>
          </p:cNvSpPr>
          <p:nvPr>
            <p:ph type="sldNum" sz="quarter" idx="12"/>
          </p:nvPr>
        </p:nvSpPr>
        <p:spPr/>
        <p:txBody>
          <a:bodyPr/>
          <a:lstStyle/>
          <a:p>
            <a:fld id="{C7CC47C4-3C86-4469-BEE5-35560A3665EF}" type="slidenum">
              <a:rPr lang="en-ZA" altLang="en-US" smtClean="0"/>
              <a:pPr/>
              <a:t>88</a:t>
            </a:fld>
            <a:endParaRPr lang="en-ZA" altLang="en-US"/>
          </a:p>
        </p:txBody>
      </p:sp>
      <p:sp>
        <p:nvSpPr>
          <p:cNvPr id="7" name="TextBox 6">
            <a:extLst>
              <a:ext uri="{FF2B5EF4-FFF2-40B4-BE49-F238E27FC236}">
                <a16:creationId xmlns:a16="http://schemas.microsoft.com/office/drawing/2014/main" id="{9DFEFB0F-FB3B-5790-47A3-666AA59981DA}"/>
              </a:ext>
            </a:extLst>
          </p:cNvPr>
          <p:cNvSpPr txBox="1"/>
          <p:nvPr/>
        </p:nvSpPr>
        <p:spPr>
          <a:xfrm>
            <a:off x="6406695" y="2556354"/>
            <a:ext cx="4536000" cy="832263"/>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342900" indent="-342900" algn="l">
              <a:lnSpc>
                <a:spcPct val="90000"/>
              </a:lnSpc>
              <a:spcBef>
                <a:spcPts val="600"/>
              </a:spcBef>
              <a:buFont typeface="+mj-lt"/>
              <a:buAutoNum type="arabicPeriod" startAt="2"/>
            </a:pPr>
            <a:r>
              <a:rPr lang="en-GB" sz="1600" b="0" i="0" u="none" strike="noStrike" baseline="0">
                <a:latin typeface="Arial" panose="020B0604020202020204" pitchFamily="34" charset="0"/>
                <a:cs typeface="Arial" panose="020B0604020202020204" pitchFamily="34" charset="0"/>
              </a:rPr>
              <a:t>Club Manager checks and signs the register's final tally sheet.  </a:t>
            </a:r>
            <a:r>
              <a:rPr lang="en-GB" sz="1600">
                <a:latin typeface="Arial" panose="020B0604020202020204" pitchFamily="34" charset="0"/>
                <a:cs typeface="Arial" panose="020B0604020202020204" pitchFamily="34" charset="0"/>
              </a:rPr>
              <a:t>S</a:t>
            </a:r>
            <a:r>
              <a:rPr lang="en-GB" sz="1600" b="0" i="0" u="none" strike="noStrike" baseline="0">
                <a:latin typeface="Arial" panose="020B0604020202020204" pitchFamily="34" charset="0"/>
                <a:cs typeface="Arial" panose="020B0604020202020204" pitchFamily="34" charset="0"/>
              </a:rPr>
              <a:t>ubmit it to the data clerk. </a:t>
            </a:r>
            <a:endParaRPr lang="en-ZA" sz="160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E444C0A-16F2-E176-BD53-C92CF52B5C30}"/>
              </a:ext>
            </a:extLst>
          </p:cNvPr>
          <p:cNvGrpSpPr>
            <a:grpSpLocks noChangeAspect="1"/>
          </p:cNvGrpSpPr>
          <p:nvPr/>
        </p:nvGrpSpPr>
        <p:grpSpPr>
          <a:xfrm>
            <a:off x="1" y="1082098"/>
            <a:ext cx="6049926" cy="4685367"/>
            <a:chOff x="237806" y="2045942"/>
            <a:chExt cx="4908352" cy="3801274"/>
          </a:xfrm>
        </p:grpSpPr>
        <p:pic>
          <p:nvPicPr>
            <p:cNvPr id="18" name="Picture 17">
              <a:extLst>
                <a:ext uri="{FF2B5EF4-FFF2-40B4-BE49-F238E27FC236}">
                  <a16:creationId xmlns:a16="http://schemas.microsoft.com/office/drawing/2014/main" id="{DBBEF119-9E9F-CF63-937A-C6AC56B8E0F0}"/>
                </a:ext>
              </a:extLst>
            </p:cNvPr>
            <p:cNvPicPr>
              <a:picLocks noChangeAspect="1"/>
            </p:cNvPicPr>
            <p:nvPr/>
          </p:nvPicPr>
          <p:blipFill>
            <a:blip r:embed="rId2"/>
            <a:srcRect t="12468" r="56456"/>
            <a:stretch>
              <a:fillRect/>
            </a:stretch>
          </p:blipFill>
          <p:spPr>
            <a:xfrm>
              <a:off x="237806" y="2045942"/>
              <a:ext cx="2845636" cy="3801274"/>
            </a:xfrm>
            <a:prstGeom prst="rect">
              <a:avLst/>
            </a:prstGeom>
          </p:spPr>
        </p:pic>
        <p:pic>
          <p:nvPicPr>
            <p:cNvPr id="19" name="Picture 18">
              <a:extLst>
                <a:ext uri="{FF2B5EF4-FFF2-40B4-BE49-F238E27FC236}">
                  <a16:creationId xmlns:a16="http://schemas.microsoft.com/office/drawing/2014/main" id="{3D5C2DE4-FEE3-94D1-4931-DDB28193B27B}"/>
                </a:ext>
              </a:extLst>
            </p:cNvPr>
            <p:cNvPicPr>
              <a:picLocks noChangeAspect="1"/>
            </p:cNvPicPr>
            <p:nvPr/>
          </p:nvPicPr>
          <p:blipFill>
            <a:blip r:embed="rId2"/>
            <a:srcRect l="53069" t="12468" r="14554"/>
            <a:stretch>
              <a:fillRect/>
            </a:stretch>
          </p:blipFill>
          <p:spPr>
            <a:xfrm>
              <a:off x="3030278" y="2045943"/>
              <a:ext cx="2115880" cy="3801273"/>
            </a:xfrm>
            <a:prstGeom prst="rect">
              <a:avLst/>
            </a:prstGeom>
          </p:spPr>
        </p:pic>
        <p:sp>
          <p:nvSpPr>
            <p:cNvPr id="21" name="Rectangle 20">
              <a:extLst>
                <a:ext uri="{FF2B5EF4-FFF2-40B4-BE49-F238E27FC236}">
                  <a16:creationId xmlns:a16="http://schemas.microsoft.com/office/drawing/2014/main" id="{AC1D0A18-6C74-D887-3FAC-36F86B030F9C}"/>
                </a:ext>
              </a:extLst>
            </p:cNvPr>
            <p:cNvSpPr/>
            <p:nvPr/>
          </p:nvSpPr>
          <p:spPr>
            <a:xfrm>
              <a:off x="2434855" y="2370543"/>
              <a:ext cx="432000"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700">
                  <a:solidFill>
                    <a:schemeClr val="tx1"/>
                  </a:solidFill>
                  <a:latin typeface="Arial" panose="020B0604020202020204" pitchFamily="34" charset="0"/>
                  <a:cs typeface="Arial" panose="020B0604020202020204" pitchFamily="34" charset="0"/>
                </a:rPr>
                <a:t>M3</a:t>
              </a:r>
            </a:p>
          </p:txBody>
        </p:sp>
        <p:sp>
          <p:nvSpPr>
            <p:cNvPr id="22" name="Rectangle 21">
              <a:extLst>
                <a:ext uri="{FF2B5EF4-FFF2-40B4-BE49-F238E27FC236}">
                  <a16:creationId xmlns:a16="http://schemas.microsoft.com/office/drawing/2014/main" id="{A58BA2BE-C7C5-A657-DC88-EAAEB621B460}"/>
                </a:ext>
              </a:extLst>
            </p:cNvPr>
            <p:cNvSpPr/>
            <p:nvPr/>
          </p:nvSpPr>
          <p:spPr>
            <a:xfrm>
              <a:off x="3132750" y="2370543"/>
              <a:ext cx="432000"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700">
                  <a:solidFill>
                    <a:schemeClr val="tx1"/>
                  </a:solidFill>
                  <a:latin typeface="Arial" panose="020B0604020202020204" pitchFamily="34" charset="0"/>
                  <a:cs typeface="Arial" panose="020B0604020202020204" pitchFamily="34" charset="0"/>
                </a:rPr>
                <a:t>M6</a:t>
              </a:r>
            </a:p>
          </p:txBody>
        </p:sp>
        <p:sp>
          <p:nvSpPr>
            <p:cNvPr id="23" name="Rectangle 22">
              <a:extLst>
                <a:ext uri="{FF2B5EF4-FFF2-40B4-BE49-F238E27FC236}">
                  <a16:creationId xmlns:a16="http://schemas.microsoft.com/office/drawing/2014/main" id="{4D9D0A3B-BFB3-3A14-8354-0645FBE24EB6}"/>
                </a:ext>
              </a:extLst>
            </p:cNvPr>
            <p:cNvSpPr/>
            <p:nvPr/>
          </p:nvSpPr>
          <p:spPr>
            <a:xfrm>
              <a:off x="3830645" y="2370543"/>
              <a:ext cx="432000"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700">
                  <a:solidFill>
                    <a:schemeClr val="tx1"/>
                  </a:solidFill>
                  <a:latin typeface="Arial" panose="020B0604020202020204" pitchFamily="34" charset="0"/>
                  <a:cs typeface="Arial" panose="020B0604020202020204" pitchFamily="34" charset="0"/>
                </a:rPr>
                <a:t>M9</a:t>
              </a:r>
            </a:p>
          </p:txBody>
        </p:sp>
        <p:sp>
          <p:nvSpPr>
            <p:cNvPr id="24" name="Rectangle 23">
              <a:extLst>
                <a:ext uri="{FF2B5EF4-FFF2-40B4-BE49-F238E27FC236}">
                  <a16:creationId xmlns:a16="http://schemas.microsoft.com/office/drawing/2014/main" id="{1E2E88D5-2469-10DC-AE30-6005B908223E}"/>
                </a:ext>
              </a:extLst>
            </p:cNvPr>
            <p:cNvSpPr/>
            <p:nvPr/>
          </p:nvSpPr>
          <p:spPr>
            <a:xfrm>
              <a:off x="4528539" y="2370543"/>
              <a:ext cx="432000"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700">
                  <a:solidFill>
                    <a:schemeClr val="tx1"/>
                  </a:solidFill>
                  <a:latin typeface="Arial" panose="020B0604020202020204" pitchFamily="34" charset="0"/>
                  <a:cs typeface="Arial" panose="020B0604020202020204" pitchFamily="34" charset="0"/>
                </a:rPr>
                <a:t>M12</a:t>
              </a:r>
            </a:p>
          </p:txBody>
        </p:sp>
      </p:grpSp>
      <p:sp>
        <p:nvSpPr>
          <p:cNvPr id="28" name="TextBox 27">
            <a:extLst>
              <a:ext uri="{FF2B5EF4-FFF2-40B4-BE49-F238E27FC236}">
                <a16:creationId xmlns:a16="http://schemas.microsoft.com/office/drawing/2014/main" id="{BF397814-841D-E994-5AB0-C6F0420A2C12}"/>
              </a:ext>
            </a:extLst>
          </p:cNvPr>
          <p:cNvSpPr txBox="1"/>
          <p:nvPr/>
        </p:nvSpPr>
        <p:spPr>
          <a:xfrm>
            <a:off x="6400801" y="3783019"/>
            <a:ext cx="4536000" cy="832263"/>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342900" indent="-342900" algn="l">
              <a:lnSpc>
                <a:spcPct val="90000"/>
              </a:lnSpc>
              <a:spcBef>
                <a:spcPts val="600"/>
              </a:spcBef>
              <a:buFont typeface="+mj-lt"/>
              <a:buAutoNum type="arabicPeriod" startAt="3"/>
            </a:pPr>
            <a:r>
              <a:rPr lang="en-GB" sz="1600" b="0" i="0" u="none" strike="noStrike" baseline="0">
                <a:latin typeface="Arial" panose="020B0604020202020204" pitchFamily="34" charset="0"/>
                <a:cs typeface="Arial" panose="020B0604020202020204" pitchFamily="34" charset="0"/>
              </a:rPr>
              <a:t>After data capturing, the clerk signs the page 3 of the register and each sheet under the colum</a:t>
            </a:r>
            <a:r>
              <a:rPr lang="en-GB" sz="1600">
                <a:latin typeface="Arial" panose="020B0604020202020204" pitchFamily="34" charset="0"/>
                <a:cs typeface="Arial" panose="020B0604020202020204" pitchFamily="34" charset="0"/>
              </a:rPr>
              <a:t>n for that visit.</a:t>
            </a:r>
            <a:endParaRPr lang="en-GB" sz="1600" b="0" i="0" u="none" strike="noStrike" baseline="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2A1A700-92CC-DD65-FC0D-20D9005A408A}"/>
              </a:ext>
            </a:extLst>
          </p:cNvPr>
          <p:cNvSpPr txBox="1"/>
          <p:nvPr/>
        </p:nvSpPr>
        <p:spPr>
          <a:xfrm>
            <a:off x="6400800" y="5009683"/>
            <a:ext cx="4536000" cy="832263"/>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342900" indent="-342900" algn="l">
              <a:lnSpc>
                <a:spcPct val="90000"/>
              </a:lnSpc>
              <a:spcBef>
                <a:spcPts val="600"/>
              </a:spcBef>
              <a:buFont typeface="+mj-lt"/>
              <a:buAutoNum type="arabicPeriod" startAt="4"/>
            </a:pPr>
            <a:r>
              <a:rPr lang="en-GB" sz="1600" b="0" i="0" u="none" strike="noStrike" baseline="0">
                <a:latin typeface="Arial" panose="020B0604020202020204" pitchFamily="34" charset="0"/>
                <a:cs typeface="Arial" panose="020B0604020202020204" pitchFamily="34" charset="0"/>
              </a:rPr>
              <a:t>The facilitator verifies the data capturer sign-off and collects the register for the next session</a:t>
            </a:r>
            <a:endParaRPr lang="en-ZA" sz="160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558AB388-777B-7819-E805-2829D4C837EB}"/>
              </a:ext>
            </a:extLst>
          </p:cNvPr>
          <p:cNvGrpSpPr/>
          <p:nvPr/>
        </p:nvGrpSpPr>
        <p:grpSpPr>
          <a:xfrm>
            <a:off x="11051226" y="5018071"/>
            <a:ext cx="960519" cy="815486"/>
            <a:chOff x="11051226" y="5006436"/>
            <a:chExt cx="960519" cy="815486"/>
          </a:xfrm>
        </p:grpSpPr>
        <p:grpSp>
          <p:nvGrpSpPr>
            <p:cNvPr id="5" name="Group 4">
              <a:extLst>
                <a:ext uri="{FF2B5EF4-FFF2-40B4-BE49-F238E27FC236}">
                  <a16:creationId xmlns:a16="http://schemas.microsoft.com/office/drawing/2014/main" id="{EE6A5057-477C-0FDF-C2FE-D612684BBC01}"/>
                </a:ext>
              </a:extLst>
            </p:cNvPr>
            <p:cNvGrpSpPr>
              <a:grpSpLocks noChangeAspect="1"/>
            </p:cNvGrpSpPr>
            <p:nvPr/>
          </p:nvGrpSpPr>
          <p:grpSpPr>
            <a:xfrm>
              <a:off x="11171485" y="5101922"/>
              <a:ext cx="720000" cy="720000"/>
              <a:chOff x="6481003" y="1145843"/>
              <a:chExt cx="720000" cy="720000"/>
            </a:xfrm>
          </p:grpSpPr>
          <p:sp>
            <p:nvSpPr>
              <p:cNvPr id="6" name="Oval 5">
                <a:extLst>
                  <a:ext uri="{FF2B5EF4-FFF2-40B4-BE49-F238E27FC236}">
                    <a16:creationId xmlns:a16="http://schemas.microsoft.com/office/drawing/2014/main" id="{A01E8F70-A970-15D6-8856-BB8EDD432CFC}"/>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Graphic 7">
                <a:extLst>
                  <a:ext uri="{FF2B5EF4-FFF2-40B4-BE49-F238E27FC236}">
                    <a16:creationId xmlns:a16="http://schemas.microsoft.com/office/drawing/2014/main" id="{B51C4278-79BA-ED11-2814-14BB113AF7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9" name="Rectangle 8">
              <a:extLst>
                <a:ext uri="{FF2B5EF4-FFF2-40B4-BE49-F238E27FC236}">
                  <a16:creationId xmlns:a16="http://schemas.microsoft.com/office/drawing/2014/main" id="{4008F228-99EA-FF21-BE39-813C7DFEBB60}"/>
                </a:ext>
              </a:extLst>
            </p:cNvPr>
            <p:cNvSpPr/>
            <p:nvPr/>
          </p:nvSpPr>
          <p:spPr>
            <a:xfrm>
              <a:off x="11051226" y="5006436"/>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Facilitator</a:t>
              </a:r>
            </a:p>
          </p:txBody>
        </p:sp>
      </p:grpSp>
      <p:grpSp>
        <p:nvGrpSpPr>
          <p:cNvPr id="35" name="Group 34">
            <a:extLst>
              <a:ext uri="{FF2B5EF4-FFF2-40B4-BE49-F238E27FC236}">
                <a16:creationId xmlns:a16="http://schemas.microsoft.com/office/drawing/2014/main" id="{CB72B3CB-53C3-EF2C-03B0-22E8545705F0}"/>
              </a:ext>
            </a:extLst>
          </p:cNvPr>
          <p:cNvGrpSpPr/>
          <p:nvPr/>
        </p:nvGrpSpPr>
        <p:grpSpPr>
          <a:xfrm>
            <a:off x="11051226" y="3788855"/>
            <a:ext cx="960519" cy="824498"/>
            <a:chOff x="11051226" y="3442246"/>
            <a:chExt cx="960519" cy="824498"/>
          </a:xfrm>
        </p:grpSpPr>
        <p:grpSp>
          <p:nvGrpSpPr>
            <p:cNvPr id="30" name="Group 29">
              <a:extLst>
                <a:ext uri="{FF2B5EF4-FFF2-40B4-BE49-F238E27FC236}">
                  <a16:creationId xmlns:a16="http://schemas.microsoft.com/office/drawing/2014/main" id="{41A61BDA-CC53-70F7-C806-3F14D8A12463}"/>
                </a:ext>
              </a:extLst>
            </p:cNvPr>
            <p:cNvGrpSpPr>
              <a:grpSpLocks noChangeAspect="1"/>
            </p:cNvGrpSpPr>
            <p:nvPr/>
          </p:nvGrpSpPr>
          <p:grpSpPr>
            <a:xfrm>
              <a:off x="11171485" y="3546744"/>
              <a:ext cx="720000" cy="720000"/>
              <a:chOff x="232072" y="1249769"/>
              <a:chExt cx="936000" cy="936000"/>
            </a:xfrm>
          </p:grpSpPr>
          <p:sp>
            <p:nvSpPr>
              <p:cNvPr id="12" name="Oval 11">
                <a:extLst>
                  <a:ext uri="{FF2B5EF4-FFF2-40B4-BE49-F238E27FC236}">
                    <a16:creationId xmlns:a16="http://schemas.microsoft.com/office/drawing/2014/main" id="{BA122FC1-87E2-68A6-6002-39B9312B2E32}"/>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F14618A-B3D8-87E4-FCFE-C15867029616}"/>
                  </a:ext>
                </a:extLst>
              </p:cNvPr>
              <p:cNvGrpSpPr/>
              <p:nvPr/>
            </p:nvGrpSpPr>
            <p:grpSpPr>
              <a:xfrm>
                <a:off x="447961" y="1344350"/>
                <a:ext cx="527155" cy="683000"/>
                <a:chOff x="9138680" y="4705018"/>
                <a:chExt cx="387262" cy="501748"/>
              </a:xfrm>
            </p:grpSpPr>
            <p:sp>
              <p:nvSpPr>
                <p:cNvPr id="14" name="Freeform: Shape 13">
                  <a:extLst>
                    <a:ext uri="{FF2B5EF4-FFF2-40B4-BE49-F238E27FC236}">
                      <a16:creationId xmlns:a16="http://schemas.microsoft.com/office/drawing/2014/main" id="{07DD1FEB-9D85-7331-0C50-12B5BCF40BAD}"/>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15" name="Freeform: Shape 14">
                  <a:extLst>
                    <a:ext uri="{FF2B5EF4-FFF2-40B4-BE49-F238E27FC236}">
                      <a16:creationId xmlns:a16="http://schemas.microsoft.com/office/drawing/2014/main" id="{8E1D52A7-BA7A-7DED-836A-5005AEF3E67C}"/>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16" name="Freeform: Shape 15">
                  <a:extLst>
                    <a:ext uri="{FF2B5EF4-FFF2-40B4-BE49-F238E27FC236}">
                      <a16:creationId xmlns:a16="http://schemas.microsoft.com/office/drawing/2014/main" id="{E2557A3E-DC02-8BC4-4F43-65CAFB4F283A}"/>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17" name="Freeform: Shape 16">
                  <a:extLst>
                    <a:ext uri="{FF2B5EF4-FFF2-40B4-BE49-F238E27FC236}">
                      <a16:creationId xmlns:a16="http://schemas.microsoft.com/office/drawing/2014/main" id="{41A3E85A-D0E6-D835-53B5-2CC09FD00CEE}"/>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26" name="Freeform: Shape 25">
                  <a:extLst>
                    <a:ext uri="{FF2B5EF4-FFF2-40B4-BE49-F238E27FC236}">
                      <a16:creationId xmlns:a16="http://schemas.microsoft.com/office/drawing/2014/main" id="{E246742A-3F5E-5820-E6AA-3941816B6886}"/>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27" name="Oval 26">
                <a:extLst>
                  <a:ext uri="{FF2B5EF4-FFF2-40B4-BE49-F238E27FC236}">
                    <a16:creationId xmlns:a16="http://schemas.microsoft.com/office/drawing/2014/main" id="{AA6EF2A5-FD0A-1957-BE23-6007ACEBB03E}"/>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1" name="Rectangle 30">
              <a:extLst>
                <a:ext uri="{FF2B5EF4-FFF2-40B4-BE49-F238E27FC236}">
                  <a16:creationId xmlns:a16="http://schemas.microsoft.com/office/drawing/2014/main" id="{C55083A8-CB37-B867-9BF8-B5DC01AB9DA4}"/>
                </a:ext>
              </a:extLst>
            </p:cNvPr>
            <p:cNvSpPr/>
            <p:nvPr/>
          </p:nvSpPr>
          <p:spPr>
            <a:xfrm>
              <a:off x="11051226" y="3442246"/>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Data Capturer</a:t>
              </a:r>
            </a:p>
          </p:txBody>
        </p:sp>
      </p:grpSp>
      <p:sp>
        <p:nvSpPr>
          <p:cNvPr id="41" name="Rectangle 40">
            <a:extLst>
              <a:ext uri="{FF2B5EF4-FFF2-40B4-BE49-F238E27FC236}">
                <a16:creationId xmlns:a16="http://schemas.microsoft.com/office/drawing/2014/main" id="{EB60F86E-A9FE-3641-A265-E70E7E296B3A}"/>
              </a:ext>
            </a:extLst>
          </p:cNvPr>
          <p:cNvSpPr/>
          <p:nvPr/>
        </p:nvSpPr>
        <p:spPr>
          <a:xfrm>
            <a:off x="11051226" y="2558282"/>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Manager</a:t>
            </a:r>
          </a:p>
        </p:txBody>
      </p:sp>
      <p:grpSp>
        <p:nvGrpSpPr>
          <p:cNvPr id="33" name="Group 32">
            <a:extLst>
              <a:ext uri="{FF2B5EF4-FFF2-40B4-BE49-F238E27FC236}">
                <a16:creationId xmlns:a16="http://schemas.microsoft.com/office/drawing/2014/main" id="{D45F8959-D9FE-8AB4-CC38-55E63667CC97}"/>
              </a:ext>
            </a:extLst>
          </p:cNvPr>
          <p:cNvGrpSpPr/>
          <p:nvPr/>
        </p:nvGrpSpPr>
        <p:grpSpPr>
          <a:xfrm>
            <a:off x="11051226" y="1338077"/>
            <a:ext cx="960519" cy="815486"/>
            <a:chOff x="11051226" y="1225231"/>
            <a:chExt cx="960519" cy="815486"/>
          </a:xfrm>
        </p:grpSpPr>
        <p:grpSp>
          <p:nvGrpSpPr>
            <p:cNvPr id="10" name="Group 9">
              <a:extLst>
                <a:ext uri="{FF2B5EF4-FFF2-40B4-BE49-F238E27FC236}">
                  <a16:creationId xmlns:a16="http://schemas.microsoft.com/office/drawing/2014/main" id="{6B5E1C85-A3D7-C719-AA06-4B687A25A756}"/>
                </a:ext>
              </a:extLst>
            </p:cNvPr>
            <p:cNvGrpSpPr>
              <a:grpSpLocks noChangeAspect="1"/>
            </p:cNvGrpSpPr>
            <p:nvPr/>
          </p:nvGrpSpPr>
          <p:grpSpPr>
            <a:xfrm>
              <a:off x="11171485" y="1320717"/>
              <a:ext cx="720000" cy="720000"/>
              <a:chOff x="6481003" y="1145843"/>
              <a:chExt cx="720000" cy="720000"/>
            </a:xfrm>
          </p:grpSpPr>
          <p:sp>
            <p:nvSpPr>
              <p:cNvPr id="11" name="Oval 10">
                <a:extLst>
                  <a:ext uri="{FF2B5EF4-FFF2-40B4-BE49-F238E27FC236}">
                    <a16:creationId xmlns:a16="http://schemas.microsoft.com/office/drawing/2014/main" id="{CDABB75D-BF4E-3C5F-B0B7-1ADE79F458E8}"/>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Graphic 19">
                <a:extLst>
                  <a:ext uri="{FF2B5EF4-FFF2-40B4-BE49-F238E27FC236}">
                    <a16:creationId xmlns:a16="http://schemas.microsoft.com/office/drawing/2014/main" id="{24DDF8B5-CCE5-4836-28DA-9223BD8C26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32" name="Rectangle 31">
              <a:extLst>
                <a:ext uri="{FF2B5EF4-FFF2-40B4-BE49-F238E27FC236}">
                  <a16:creationId xmlns:a16="http://schemas.microsoft.com/office/drawing/2014/main" id="{206C269F-7889-BB9F-B0B9-D24DFC522D51}"/>
                </a:ext>
              </a:extLst>
            </p:cNvPr>
            <p:cNvSpPr/>
            <p:nvPr/>
          </p:nvSpPr>
          <p:spPr>
            <a:xfrm>
              <a:off x="11051226" y="1225231"/>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Facilitator</a:t>
              </a:r>
            </a:p>
          </p:txBody>
        </p:sp>
      </p:grpSp>
      <p:sp>
        <p:nvSpPr>
          <p:cNvPr id="37" name="TextBox 36">
            <a:extLst>
              <a:ext uri="{FF2B5EF4-FFF2-40B4-BE49-F238E27FC236}">
                <a16:creationId xmlns:a16="http://schemas.microsoft.com/office/drawing/2014/main" id="{13048210-2F68-379C-F7DD-982DF9F056A3}"/>
              </a:ext>
            </a:extLst>
          </p:cNvPr>
          <p:cNvSpPr txBox="1"/>
          <p:nvPr/>
        </p:nvSpPr>
        <p:spPr>
          <a:xfrm>
            <a:off x="6406695" y="1329689"/>
            <a:ext cx="4536000" cy="832263"/>
          </a:xfrm>
          <a:prstGeom prst="rect">
            <a:avLst/>
          </a:prstGeom>
          <a:solidFill>
            <a:schemeClr val="accent6">
              <a:lumMod val="40000"/>
              <a:lumOff val="60000"/>
            </a:schemeClr>
          </a:solidFill>
          <a:ln>
            <a:solidFill>
              <a:schemeClr val="accent6">
                <a:lumMod val="40000"/>
                <a:lumOff val="60000"/>
              </a:schemeClr>
            </a:solidFill>
          </a:ln>
        </p:spPr>
        <p:txBody>
          <a:bodyPr wrap="square">
            <a:noAutofit/>
          </a:bodyPr>
          <a:lstStyle/>
          <a:p>
            <a:pPr marL="342900" indent="-342900" algn="l">
              <a:lnSpc>
                <a:spcPct val="90000"/>
              </a:lnSpc>
              <a:spcBef>
                <a:spcPts val="600"/>
              </a:spcBef>
              <a:buFont typeface="+mj-lt"/>
              <a:buAutoNum type="arabicPeriod"/>
            </a:pPr>
            <a:r>
              <a:rPr lang="en-GB" sz="1600" b="0" i="0" u="none" strike="noStrike" baseline="0">
                <a:latin typeface="Arial" panose="020B0604020202020204" pitchFamily="34" charset="0"/>
                <a:cs typeface="Arial" panose="020B0604020202020204" pitchFamily="34" charset="0"/>
              </a:rPr>
              <a:t>Within 29 working days of the Club session, complete and sign the register's final tally sheet.  Submit to the Club Manager</a:t>
            </a:r>
            <a:r>
              <a:rPr lang="en-GB" sz="1600">
                <a:latin typeface="Arial" panose="020B0604020202020204" pitchFamily="34" charset="0"/>
                <a:cs typeface="Arial" panose="020B0604020202020204" pitchFamily="34" charset="0"/>
              </a:rPr>
              <a:t>.</a:t>
            </a:r>
            <a:endParaRPr lang="en-GB" sz="1600" b="0" i="0" u="none" strike="noStrike" baseline="0">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751FEAF5-6C83-E584-3E15-DCAECBD68446}"/>
              </a:ext>
            </a:extLst>
          </p:cNvPr>
          <p:cNvGrpSpPr/>
          <p:nvPr/>
        </p:nvGrpSpPr>
        <p:grpSpPr>
          <a:xfrm>
            <a:off x="11171485" y="2652595"/>
            <a:ext cx="720000" cy="720000"/>
            <a:chOff x="223957" y="1134961"/>
            <a:chExt cx="720000" cy="720000"/>
          </a:xfrm>
        </p:grpSpPr>
        <p:sp>
          <p:nvSpPr>
            <p:cNvPr id="45" name="Oval 44">
              <a:extLst>
                <a:ext uri="{FF2B5EF4-FFF2-40B4-BE49-F238E27FC236}">
                  <a16:creationId xmlns:a16="http://schemas.microsoft.com/office/drawing/2014/main" id="{7A3D198E-B880-ED9A-9635-1C9CEDF0BC40}"/>
                </a:ext>
              </a:extLst>
            </p:cNvPr>
            <p:cNvSpPr>
              <a:spLocks noChangeAspect="1"/>
            </p:cNvSpPr>
            <p:nvPr/>
          </p:nvSpPr>
          <p:spPr>
            <a:xfrm>
              <a:off x="223957" y="1134961"/>
              <a:ext cx="720000" cy="720000"/>
            </a:xfrm>
            <a:prstGeom prst="ellipse">
              <a:avLst/>
            </a:prstGeom>
            <a:solidFill>
              <a:schemeClr val="bg1"/>
            </a:solidFill>
            <a:ln w="38100">
              <a:solidFill>
                <a:srgbClr val="25B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6" name="Graphic 45">
              <a:extLst>
                <a:ext uri="{FF2B5EF4-FFF2-40B4-BE49-F238E27FC236}">
                  <a16:creationId xmlns:a16="http://schemas.microsoft.com/office/drawing/2014/main" id="{B953993C-A1BE-F6A6-33C4-C14D2026C6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8677" y="1195757"/>
              <a:ext cx="360884" cy="565830"/>
            </a:xfrm>
            <a:prstGeom prst="rect">
              <a:avLst/>
            </a:prstGeom>
          </p:spPr>
        </p:pic>
      </p:grpSp>
    </p:spTree>
    <p:extLst>
      <p:ext uri="{BB962C8B-B14F-4D97-AF65-F5344CB8AC3E}">
        <p14:creationId xmlns:p14="http://schemas.microsoft.com/office/powerpoint/2010/main" val="32458403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0D2D6D-528D-1BEC-8D7C-91917E6367B0}"/>
              </a:ext>
            </a:extLst>
          </p:cNvPr>
          <p:cNvSpPr>
            <a:spLocks noGrp="1"/>
          </p:cNvSpPr>
          <p:nvPr>
            <p:ph type="sldNum" sz="quarter" idx="4"/>
          </p:nvPr>
        </p:nvSpPr>
        <p:spPr/>
        <p:txBody>
          <a:bodyPr/>
          <a:lstStyle/>
          <a:p>
            <a:fld id="{C7CC47C4-3C86-4469-BEE5-35560A3665EF}" type="slidenum">
              <a:rPr lang="en-ZA" altLang="en-US" smtClean="0"/>
              <a:pPr/>
              <a:t>89</a:t>
            </a:fld>
            <a:endParaRPr lang="en-ZA" altLang="en-US"/>
          </a:p>
        </p:txBody>
      </p:sp>
      <p:sp>
        <p:nvSpPr>
          <p:cNvPr id="2" name="Title 1">
            <a:extLst>
              <a:ext uri="{FF2B5EF4-FFF2-40B4-BE49-F238E27FC236}">
                <a16:creationId xmlns:a16="http://schemas.microsoft.com/office/drawing/2014/main" id="{AB9AE063-9739-96C6-D8FF-CF5B17C424DE}"/>
              </a:ext>
            </a:extLst>
          </p:cNvPr>
          <p:cNvSpPr>
            <a:spLocks noGrp="1"/>
          </p:cNvSpPr>
          <p:nvPr>
            <p:ph type="title"/>
          </p:nvPr>
        </p:nvSpPr>
        <p:spPr/>
        <p:txBody>
          <a:bodyPr/>
          <a:lstStyle/>
          <a:p>
            <a:r>
              <a:rPr lang="en-GB"/>
              <a:t>Adherence Club Sign-off Sheet  </a:t>
            </a:r>
            <a:r>
              <a:rPr lang="en-GB" sz="1800"/>
              <a:t>page 3</a:t>
            </a:r>
            <a:endParaRPr lang="en-ZA"/>
          </a:p>
        </p:txBody>
      </p:sp>
      <p:pic>
        <p:nvPicPr>
          <p:cNvPr id="6" name="Picture 5">
            <a:extLst>
              <a:ext uri="{FF2B5EF4-FFF2-40B4-BE49-F238E27FC236}">
                <a16:creationId xmlns:a16="http://schemas.microsoft.com/office/drawing/2014/main" id="{DA00CA02-B990-86E7-221F-7FA5B6C0D995}"/>
              </a:ext>
            </a:extLst>
          </p:cNvPr>
          <p:cNvPicPr>
            <a:picLocks noChangeAspect="1"/>
          </p:cNvPicPr>
          <p:nvPr/>
        </p:nvPicPr>
        <p:blipFill>
          <a:blip r:embed="rId2"/>
          <a:srcRect t="10164"/>
          <a:stretch>
            <a:fillRect/>
          </a:stretch>
        </p:blipFill>
        <p:spPr>
          <a:xfrm>
            <a:off x="2569489" y="1122260"/>
            <a:ext cx="9260989" cy="5527777"/>
          </a:xfrm>
          <a:prstGeom prst="rect">
            <a:avLst/>
          </a:prstGeom>
        </p:spPr>
      </p:pic>
      <p:sp>
        <p:nvSpPr>
          <p:cNvPr id="22" name="Rectangle 21">
            <a:extLst>
              <a:ext uri="{FF2B5EF4-FFF2-40B4-BE49-F238E27FC236}">
                <a16:creationId xmlns:a16="http://schemas.microsoft.com/office/drawing/2014/main" id="{B23D7335-0A65-A576-9D0E-77751819C0E2}"/>
              </a:ext>
            </a:extLst>
          </p:cNvPr>
          <p:cNvSpPr/>
          <p:nvPr/>
        </p:nvSpPr>
        <p:spPr>
          <a:xfrm>
            <a:off x="3871356" y="4492468"/>
            <a:ext cx="7812000" cy="907250"/>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2" name="Group 11">
            <a:extLst>
              <a:ext uri="{FF2B5EF4-FFF2-40B4-BE49-F238E27FC236}">
                <a16:creationId xmlns:a16="http://schemas.microsoft.com/office/drawing/2014/main" id="{0B6283CB-D251-04A1-5F44-2D5D8B595ECF}"/>
              </a:ext>
            </a:extLst>
          </p:cNvPr>
          <p:cNvGrpSpPr>
            <a:grpSpLocks noChangeAspect="1"/>
          </p:cNvGrpSpPr>
          <p:nvPr/>
        </p:nvGrpSpPr>
        <p:grpSpPr>
          <a:xfrm>
            <a:off x="4043771" y="4640093"/>
            <a:ext cx="720843" cy="612000"/>
            <a:chOff x="11051226" y="1225231"/>
            <a:chExt cx="960519" cy="815486"/>
          </a:xfrm>
        </p:grpSpPr>
        <p:grpSp>
          <p:nvGrpSpPr>
            <p:cNvPr id="13" name="Group 12">
              <a:extLst>
                <a:ext uri="{FF2B5EF4-FFF2-40B4-BE49-F238E27FC236}">
                  <a16:creationId xmlns:a16="http://schemas.microsoft.com/office/drawing/2014/main" id="{386B997D-9557-4FA3-D880-A396E7D46A99}"/>
                </a:ext>
              </a:extLst>
            </p:cNvPr>
            <p:cNvGrpSpPr>
              <a:grpSpLocks noChangeAspect="1"/>
            </p:cNvGrpSpPr>
            <p:nvPr/>
          </p:nvGrpSpPr>
          <p:grpSpPr>
            <a:xfrm>
              <a:off x="11171485" y="1320717"/>
              <a:ext cx="720000" cy="720000"/>
              <a:chOff x="6481003" y="1145843"/>
              <a:chExt cx="720000" cy="720000"/>
            </a:xfrm>
          </p:grpSpPr>
          <p:sp>
            <p:nvSpPr>
              <p:cNvPr id="15" name="Oval 14">
                <a:extLst>
                  <a:ext uri="{FF2B5EF4-FFF2-40B4-BE49-F238E27FC236}">
                    <a16:creationId xmlns:a16="http://schemas.microsoft.com/office/drawing/2014/main" id="{45385AED-DF4D-D6E2-C6D6-69E87428BD18}"/>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6" name="Graphic 15">
                <a:extLst>
                  <a:ext uri="{FF2B5EF4-FFF2-40B4-BE49-F238E27FC236}">
                    <a16:creationId xmlns:a16="http://schemas.microsoft.com/office/drawing/2014/main" id="{EDFD1E40-9BFE-91BD-978F-73BD5CF731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14" name="Rectangle 13">
              <a:extLst>
                <a:ext uri="{FF2B5EF4-FFF2-40B4-BE49-F238E27FC236}">
                  <a16:creationId xmlns:a16="http://schemas.microsoft.com/office/drawing/2014/main" id="{C3F76FE8-5F9D-A1CB-E8DC-92CE475FE847}"/>
                </a:ext>
              </a:extLst>
            </p:cNvPr>
            <p:cNvSpPr/>
            <p:nvPr/>
          </p:nvSpPr>
          <p:spPr>
            <a:xfrm>
              <a:off x="11051226" y="1225231"/>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Facilitator</a:t>
              </a:r>
            </a:p>
          </p:txBody>
        </p:sp>
      </p:grpSp>
      <p:grpSp>
        <p:nvGrpSpPr>
          <p:cNvPr id="17" name="Group 16">
            <a:extLst>
              <a:ext uri="{FF2B5EF4-FFF2-40B4-BE49-F238E27FC236}">
                <a16:creationId xmlns:a16="http://schemas.microsoft.com/office/drawing/2014/main" id="{909E46F0-E33D-387A-97EF-5ED42A5D32F7}"/>
              </a:ext>
            </a:extLst>
          </p:cNvPr>
          <p:cNvGrpSpPr>
            <a:grpSpLocks noChangeAspect="1"/>
          </p:cNvGrpSpPr>
          <p:nvPr/>
        </p:nvGrpSpPr>
        <p:grpSpPr>
          <a:xfrm>
            <a:off x="7434160" y="4640093"/>
            <a:ext cx="720843" cy="612000"/>
            <a:chOff x="11051226" y="1225231"/>
            <a:chExt cx="960519" cy="815486"/>
          </a:xfrm>
        </p:grpSpPr>
        <p:grpSp>
          <p:nvGrpSpPr>
            <p:cNvPr id="18" name="Group 17">
              <a:extLst>
                <a:ext uri="{FF2B5EF4-FFF2-40B4-BE49-F238E27FC236}">
                  <a16:creationId xmlns:a16="http://schemas.microsoft.com/office/drawing/2014/main" id="{489665D2-75B4-BD35-75DE-F82384A6C7B9}"/>
                </a:ext>
              </a:extLst>
            </p:cNvPr>
            <p:cNvGrpSpPr>
              <a:grpSpLocks noChangeAspect="1"/>
            </p:cNvGrpSpPr>
            <p:nvPr/>
          </p:nvGrpSpPr>
          <p:grpSpPr>
            <a:xfrm>
              <a:off x="11171485" y="1320717"/>
              <a:ext cx="720000" cy="720000"/>
              <a:chOff x="6481003" y="1145843"/>
              <a:chExt cx="720000" cy="720000"/>
            </a:xfrm>
          </p:grpSpPr>
          <p:sp>
            <p:nvSpPr>
              <p:cNvPr id="20" name="Oval 19">
                <a:extLst>
                  <a:ext uri="{FF2B5EF4-FFF2-40B4-BE49-F238E27FC236}">
                    <a16:creationId xmlns:a16="http://schemas.microsoft.com/office/drawing/2014/main" id="{2B74D37E-43EF-6533-A36D-74843959D694}"/>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Graphic 20">
                <a:extLst>
                  <a:ext uri="{FF2B5EF4-FFF2-40B4-BE49-F238E27FC236}">
                    <a16:creationId xmlns:a16="http://schemas.microsoft.com/office/drawing/2014/main" id="{2583DAA8-38DD-215A-774A-B25B55A82A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19" name="Rectangle 18">
              <a:extLst>
                <a:ext uri="{FF2B5EF4-FFF2-40B4-BE49-F238E27FC236}">
                  <a16:creationId xmlns:a16="http://schemas.microsoft.com/office/drawing/2014/main" id="{F942B6D7-A786-8971-421F-916452AF19FA}"/>
                </a:ext>
              </a:extLst>
            </p:cNvPr>
            <p:cNvSpPr/>
            <p:nvPr/>
          </p:nvSpPr>
          <p:spPr>
            <a:xfrm>
              <a:off x="11051226" y="1225231"/>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Facilitator</a:t>
              </a:r>
            </a:p>
          </p:txBody>
        </p:sp>
      </p:grpSp>
      <p:grpSp>
        <p:nvGrpSpPr>
          <p:cNvPr id="37" name="Group 36">
            <a:extLst>
              <a:ext uri="{FF2B5EF4-FFF2-40B4-BE49-F238E27FC236}">
                <a16:creationId xmlns:a16="http://schemas.microsoft.com/office/drawing/2014/main" id="{DE000136-B814-2348-D2FB-B018363B739F}"/>
              </a:ext>
            </a:extLst>
          </p:cNvPr>
          <p:cNvGrpSpPr>
            <a:grpSpLocks noChangeAspect="1"/>
          </p:cNvGrpSpPr>
          <p:nvPr/>
        </p:nvGrpSpPr>
        <p:grpSpPr>
          <a:xfrm>
            <a:off x="6278406" y="4640093"/>
            <a:ext cx="721880" cy="612000"/>
            <a:chOff x="11051226" y="2558282"/>
            <a:chExt cx="960519" cy="814313"/>
          </a:xfrm>
        </p:grpSpPr>
        <p:sp>
          <p:nvSpPr>
            <p:cNvPr id="33" name="Rectangle 32">
              <a:extLst>
                <a:ext uri="{FF2B5EF4-FFF2-40B4-BE49-F238E27FC236}">
                  <a16:creationId xmlns:a16="http://schemas.microsoft.com/office/drawing/2014/main" id="{BB945D22-FEAA-F89B-28AC-035EDEE5BA30}"/>
                </a:ext>
              </a:extLst>
            </p:cNvPr>
            <p:cNvSpPr/>
            <p:nvPr/>
          </p:nvSpPr>
          <p:spPr>
            <a:xfrm>
              <a:off x="11051226" y="2558282"/>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Manager</a:t>
              </a:r>
            </a:p>
          </p:txBody>
        </p:sp>
        <p:grpSp>
          <p:nvGrpSpPr>
            <p:cNvPr id="34" name="Group 33">
              <a:extLst>
                <a:ext uri="{FF2B5EF4-FFF2-40B4-BE49-F238E27FC236}">
                  <a16:creationId xmlns:a16="http://schemas.microsoft.com/office/drawing/2014/main" id="{6B06B5F6-E065-9BC9-8BE6-D60D7A877BE2}"/>
                </a:ext>
              </a:extLst>
            </p:cNvPr>
            <p:cNvGrpSpPr/>
            <p:nvPr/>
          </p:nvGrpSpPr>
          <p:grpSpPr>
            <a:xfrm>
              <a:off x="11171485" y="2652595"/>
              <a:ext cx="720000" cy="720000"/>
              <a:chOff x="223957" y="1134961"/>
              <a:chExt cx="720000" cy="720000"/>
            </a:xfrm>
          </p:grpSpPr>
          <p:sp>
            <p:nvSpPr>
              <p:cNvPr id="35" name="Oval 34">
                <a:extLst>
                  <a:ext uri="{FF2B5EF4-FFF2-40B4-BE49-F238E27FC236}">
                    <a16:creationId xmlns:a16="http://schemas.microsoft.com/office/drawing/2014/main" id="{E56607C7-48E5-1653-96D1-D4BB4F26983B}"/>
                  </a:ext>
                </a:extLst>
              </p:cNvPr>
              <p:cNvSpPr>
                <a:spLocks noChangeAspect="1"/>
              </p:cNvSpPr>
              <p:nvPr/>
            </p:nvSpPr>
            <p:spPr>
              <a:xfrm>
                <a:off x="223957" y="1134961"/>
                <a:ext cx="720000" cy="720000"/>
              </a:xfrm>
              <a:prstGeom prst="ellipse">
                <a:avLst/>
              </a:prstGeom>
              <a:solidFill>
                <a:schemeClr val="bg1"/>
              </a:solidFill>
              <a:ln w="38100">
                <a:solidFill>
                  <a:srgbClr val="25B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6" name="Graphic 35">
                <a:extLst>
                  <a:ext uri="{FF2B5EF4-FFF2-40B4-BE49-F238E27FC236}">
                    <a16:creationId xmlns:a16="http://schemas.microsoft.com/office/drawing/2014/main" id="{58B90A8D-4E49-EC32-C1F4-2966E5B091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8677" y="1195757"/>
                <a:ext cx="360884" cy="565830"/>
              </a:xfrm>
              <a:prstGeom prst="rect">
                <a:avLst/>
              </a:prstGeom>
            </p:spPr>
          </p:pic>
        </p:grpSp>
      </p:grpSp>
      <p:grpSp>
        <p:nvGrpSpPr>
          <p:cNvPr id="65" name="Group 64">
            <a:extLst>
              <a:ext uri="{FF2B5EF4-FFF2-40B4-BE49-F238E27FC236}">
                <a16:creationId xmlns:a16="http://schemas.microsoft.com/office/drawing/2014/main" id="{56B0E42F-D852-3E7B-C291-DE957D229177}"/>
              </a:ext>
            </a:extLst>
          </p:cNvPr>
          <p:cNvGrpSpPr>
            <a:grpSpLocks noChangeAspect="1"/>
          </p:cNvGrpSpPr>
          <p:nvPr/>
        </p:nvGrpSpPr>
        <p:grpSpPr>
          <a:xfrm>
            <a:off x="10796811" y="4640093"/>
            <a:ext cx="712965" cy="612000"/>
            <a:chOff x="11051226" y="3442246"/>
            <a:chExt cx="960519" cy="824498"/>
          </a:xfrm>
        </p:grpSpPr>
        <p:grpSp>
          <p:nvGrpSpPr>
            <p:cNvPr id="66" name="Group 65">
              <a:extLst>
                <a:ext uri="{FF2B5EF4-FFF2-40B4-BE49-F238E27FC236}">
                  <a16:creationId xmlns:a16="http://schemas.microsoft.com/office/drawing/2014/main" id="{FD8EDEF3-7320-C3D1-3DC5-2FE68651EAA9}"/>
                </a:ext>
              </a:extLst>
            </p:cNvPr>
            <p:cNvGrpSpPr>
              <a:grpSpLocks noChangeAspect="1"/>
            </p:cNvGrpSpPr>
            <p:nvPr/>
          </p:nvGrpSpPr>
          <p:grpSpPr>
            <a:xfrm>
              <a:off x="11171485" y="3546744"/>
              <a:ext cx="720000" cy="720000"/>
              <a:chOff x="232072" y="1249769"/>
              <a:chExt cx="936000" cy="936000"/>
            </a:xfrm>
          </p:grpSpPr>
          <p:sp>
            <p:nvSpPr>
              <p:cNvPr id="68" name="Oval 67">
                <a:extLst>
                  <a:ext uri="{FF2B5EF4-FFF2-40B4-BE49-F238E27FC236}">
                    <a16:creationId xmlns:a16="http://schemas.microsoft.com/office/drawing/2014/main" id="{8BA86ADD-BFC2-20A1-267C-9569ABAE4BAB}"/>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69" name="Group 68">
                <a:extLst>
                  <a:ext uri="{FF2B5EF4-FFF2-40B4-BE49-F238E27FC236}">
                    <a16:creationId xmlns:a16="http://schemas.microsoft.com/office/drawing/2014/main" id="{B60A290E-E328-F76E-CF8C-F2E2B07AD249}"/>
                  </a:ext>
                </a:extLst>
              </p:cNvPr>
              <p:cNvGrpSpPr/>
              <p:nvPr/>
            </p:nvGrpSpPr>
            <p:grpSpPr>
              <a:xfrm>
                <a:off x="447961" y="1344350"/>
                <a:ext cx="527155" cy="683000"/>
                <a:chOff x="9138680" y="4705018"/>
                <a:chExt cx="387262" cy="501748"/>
              </a:xfrm>
            </p:grpSpPr>
            <p:sp>
              <p:nvSpPr>
                <p:cNvPr id="71" name="Freeform: Shape 70">
                  <a:extLst>
                    <a:ext uri="{FF2B5EF4-FFF2-40B4-BE49-F238E27FC236}">
                      <a16:creationId xmlns:a16="http://schemas.microsoft.com/office/drawing/2014/main" id="{0E326A5F-1E86-05F4-4D8E-11BCFF85C259}"/>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72" name="Freeform: Shape 71">
                  <a:extLst>
                    <a:ext uri="{FF2B5EF4-FFF2-40B4-BE49-F238E27FC236}">
                      <a16:creationId xmlns:a16="http://schemas.microsoft.com/office/drawing/2014/main" id="{14B8F8B5-CB06-1F78-B522-4C66E68268BA}"/>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73" name="Freeform: Shape 72">
                  <a:extLst>
                    <a:ext uri="{FF2B5EF4-FFF2-40B4-BE49-F238E27FC236}">
                      <a16:creationId xmlns:a16="http://schemas.microsoft.com/office/drawing/2014/main" id="{658DA232-3FE6-9D47-5109-4171474AE681}"/>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74" name="Freeform: Shape 73">
                  <a:extLst>
                    <a:ext uri="{FF2B5EF4-FFF2-40B4-BE49-F238E27FC236}">
                      <a16:creationId xmlns:a16="http://schemas.microsoft.com/office/drawing/2014/main" id="{027D144A-0327-1482-6B2F-870D0521D015}"/>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75" name="Freeform: Shape 74">
                  <a:extLst>
                    <a:ext uri="{FF2B5EF4-FFF2-40B4-BE49-F238E27FC236}">
                      <a16:creationId xmlns:a16="http://schemas.microsoft.com/office/drawing/2014/main" id="{A0E06C91-94E5-E59F-EEC0-0327B92FAE3C}"/>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70" name="Oval 69">
                <a:extLst>
                  <a:ext uri="{FF2B5EF4-FFF2-40B4-BE49-F238E27FC236}">
                    <a16:creationId xmlns:a16="http://schemas.microsoft.com/office/drawing/2014/main" id="{8EFF6C0A-EA0A-9FC6-E153-DE6A53040B91}"/>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67" name="Rectangle 66">
              <a:extLst>
                <a:ext uri="{FF2B5EF4-FFF2-40B4-BE49-F238E27FC236}">
                  <a16:creationId xmlns:a16="http://schemas.microsoft.com/office/drawing/2014/main" id="{0E9C5845-BD02-BC5F-E3C0-5E3EC7847580}"/>
                </a:ext>
              </a:extLst>
            </p:cNvPr>
            <p:cNvSpPr/>
            <p:nvPr/>
          </p:nvSpPr>
          <p:spPr>
            <a:xfrm>
              <a:off x="11051226" y="3442246"/>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Data Capturer</a:t>
              </a:r>
            </a:p>
          </p:txBody>
        </p:sp>
      </p:grpSp>
      <p:grpSp>
        <p:nvGrpSpPr>
          <p:cNvPr id="76" name="Group 75">
            <a:extLst>
              <a:ext uri="{FF2B5EF4-FFF2-40B4-BE49-F238E27FC236}">
                <a16:creationId xmlns:a16="http://schemas.microsoft.com/office/drawing/2014/main" id="{C24D607C-3DDF-B65E-F59D-87BD25AE8994}"/>
              </a:ext>
            </a:extLst>
          </p:cNvPr>
          <p:cNvGrpSpPr>
            <a:grpSpLocks noChangeAspect="1"/>
          </p:cNvGrpSpPr>
          <p:nvPr/>
        </p:nvGrpSpPr>
        <p:grpSpPr>
          <a:xfrm>
            <a:off x="8604329" y="4640093"/>
            <a:ext cx="712965" cy="612000"/>
            <a:chOff x="11051226" y="3442246"/>
            <a:chExt cx="960519" cy="824498"/>
          </a:xfrm>
        </p:grpSpPr>
        <p:grpSp>
          <p:nvGrpSpPr>
            <p:cNvPr id="77" name="Group 76">
              <a:extLst>
                <a:ext uri="{FF2B5EF4-FFF2-40B4-BE49-F238E27FC236}">
                  <a16:creationId xmlns:a16="http://schemas.microsoft.com/office/drawing/2014/main" id="{6C52E97E-69F0-8159-435B-4585564CDF6A}"/>
                </a:ext>
              </a:extLst>
            </p:cNvPr>
            <p:cNvGrpSpPr>
              <a:grpSpLocks noChangeAspect="1"/>
            </p:cNvGrpSpPr>
            <p:nvPr/>
          </p:nvGrpSpPr>
          <p:grpSpPr>
            <a:xfrm>
              <a:off x="11171485" y="3546744"/>
              <a:ext cx="720000" cy="720000"/>
              <a:chOff x="232072" y="1249769"/>
              <a:chExt cx="936000" cy="936000"/>
            </a:xfrm>
          </p:grpSpPr>
          <p:sp>
            <p:nvSpPr>
              <p:cNvPr id="79" name="Oval 78">
                <a:extLst>
                  <a:ext uri="{FF2B5EF4-FFF2-40B4-BE49-F238E27FC236}">
                    <a16:creationId xmlns:a16="http://schemas.microsoft.com/office/drawing/2014/main" id="{E24062A6-5B1F-D4B6-075A-04D140C0BEE9}"/>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80" name="Group 79">
                <a:extLst>
                  <a:ext uri="{FF2B5EF4-FFF2-40B4-BE49-F238E27FC236}">
                    <a16:creationId xmlns:a16="http://schemas.microsoft.com/office/drawing/2014/main" id="{C4B8EDAA-7FD3-6F31-AD4B-0827657E9EAA}"/>
                  </a:ext>
                </a:extLst>
              </p:cNvPr>
              <p:cNvGrpSpPr/>
              <p:nvPr/>
            </p:nvGrpSpPr>
            <p:grpSpPr>
              <a:xfrm>
                <a:off x="447961" y="1344350"/>
                <a:ext cx="527155" cy="683000"/>
                <a:chOff x="9138680" y="4705018"/>
                <a:chExt cx="387262" cy="501748"/>
              </a:xfrm>
            </p:grpSpPr>
            <p:sp>
              <p:nvSpPr>
                <p:cNvPr id="82" name="Freeform: Shape 81">
                  <a:extLst>
                    <a:ext uri="{FF2B5EF4-FFF2-40B4-BE49-F238E27FC236}">
                      <a16:creationId xmlns:a16="http://schemas.microsoft.com/office/drawing/2014/main" id="{737568E8-0242-856D-4F84-DE6FD6ABC74D}"/>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83" name="Freeform: Shape 82">
                  <a:extLst>
                    <a:ext uri="{FF2B5EF4-FFF2-40B4-BE49-F238E27FC236}">
                      <a16:creationId xmlns:a16="http://schemas.microsoft.com/office/drawing/2014/main" id="{390DEBC3-B751-CDCD-F5C9-FBEAA6CC2579}"/>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84" name="Freeform: Shape 83">
                  <a:extLst>
                    <a:ext uri="{FF2B5EF4-FFF2-40B4-BE49-F238E27FC236}">
                      <a16:creationId xmlns:a16="http://schemas.microsoft.com/office/drawing/2014/main" id="{6F2DC2D9-79C7-A951-2671-830351F42EA6}"/>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85" name="Freeform: Shape 84">
                  <a:extLst>
                    <a:ext uri="{FF2B5EF4-FFF2-40B4-BE49-F238E27FC236}">
                      <a16:creationId xmlns:a16="http://schemas.microsoft.com/office/drawing/2014/main" id="{BAF71852-DDDA-FA22-F668-23BA2135583C}"/>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86" name="Freeform: Shape 85">
                  <a:extLst>
                    <a:ext uri="{FF2B5EF4-FFF2-40B4-BE49-F238E27FC236}">
                      <a16:creationId xmlns:a16="http://schemas.microsoft.com/office/drawing/2014/main" id="{A7E55DCF-548A-74A4-63ED-3D4DB0940836}"/>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81" name="Oval 80">
                <a:extLst>
                  <a:ext uri="{FF2B5EF4-FFF2-40B4-BE49-F238E27FC236}">
                    <a16:creationId xmlns:a16="http://schemas.microsoft.com/office/drawing/2014/main" id="{8AD1FA77-64B4-4B11-5AE4-53F2967411E4}"/>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78" name="Rectangle 77">
              <a:extLst>
                <a:ext uri="{FF2B5EF4-FFF2-40B4-BE49-F238E27FC236}">
                  <a16:creationId xmlns:a16="http://schemas.microsoft.com/office/drawing/2014/main" id="{F89AC22F-4AE4-DFDF-E367-4C4E51F93CAB}"/>
                </a:ext>
              </a:extLst>
            </p:cNvPr>
            <p:cNvSpPr/>
            <p:nvPr/>
          </p:nvSpPr>
          <p:spPr>
            <a:xfrm>
              <a:off x="11051226" y="3442246"/>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Data Capturer</a:t>
              </a:r>
            </a:p>
          </p:txBody>
        </p:sp>
      </p:grpSp>
      <p:grpSp>
        <p:nvGrpSpPr>
          <p:cNvPr id="87" name="Group 86">
            <a:extLst>
              <a:ext uri="{FF2B5EF4-FFF2-40B4-BE49-F238E27FC236}">
                <a16:creationId xmlns:a16="http://schemas.microsoft.com/office/drawing/2014/main" id="{A6C35C2F-AAF2-2A0B-BB7E-BC9A3A2539F9}"/>
              </a:ext>
            </a:extLst>
          </p:cNvPr>
          <p:cNvGrpSpPr>
            <a:grpSpLocks noChangeAspect="1"/>
          </p:cNvGrpSpPr>
          <p:nvPr/>
        </p:nvGrpSpPr>
        <p:grpSpPr>
          <a:xfrm>
            <a:off x="9731359" y="4640093"/>
            <a:ext cx="712965" cy="612000"/>
            <a:chOff x="11051226" y="3442246"/>
            <a:chExt cx="960519" cy="824498"/>
          </a:xfrm>
        </p:grpSpPr>
        <p:grpSp>
          <p:nvGrpSpPr>
            <p:cNvPr id="88" name="Group 87">
              <a:extLst>
                <a:ext uri="{FF2B5EF4-FFF2-40B4-BE49-F238E27FC236}">
                  <a16:creationId xmlns:a16="http://schemas.microsoft.com/office/drawing/2014/main" id="{E2ABF8D6-74D2-556A-4409-A430274F002E}"/>
                </a:ext>
              </a:extLst>
            </p:cNvPr>
            <p:cNvGrpSpPr>
              <a:grpSpLocks noChangeAspect="1"/>
            </p:cNvGrpSpPr>
            <p:nvPr/>
          </p:nvGrpSpPr>
          <p:grpSpPr>
            <a:xfrm>
              <a:off x="11171485" y="3546744"/>
              <a:ext cx="720000" cy="720000"/>
              <a:chOff x="232072" y="1249769"/>
              <a:chExt cx="936000" cy="936000"/>
            </a:xfrm>
          </p:grpSpPr>
          <p:sp>
            <p:nvSpPr>
              <p:cNvPr id="90" name="Oval 89">
                <a:extLst>
                  <a:ext uri="{FF2B5EF4-FFF2-40B4-BE49-F238E27FC236}">
                    <a16:creationId xmlns:a16="http://schemas.microsoft.com/office/drawing/2014/main" id="{DAE13227-17B1-49FD-55BD-92ADCF00B659}"/>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AAF3852F-B52C-E50F-3C37-D6920A3D72B1}"/>
                  </a:ext>
                </a:extLst>
              </p:cNvPr>
              <p:cNvGrpSpPr/>
              <p:nvPr/>
            </p:nvGrpSpPr>
            <p:grpSpPr>
              <a:xfrm>
                <a:off x="447961" y="1344350"/>
                <a:ext cx="527155" cy="683000"/>
                <a:chOff x="9138680" y="4705018"/>
                <a:chExt cx="387262" cy="501748"/>
              </a:xfrm>
            </p:grpSpPr>
            <p:sp>
              <p:nvSpPr>
                <p:cNvPr id="93" name="Freeform: Shape 92">
                  <a:extLst>
                    <a:ext uri="{FF2B5EF4-FFF2-40B4-BE49-F238E27FC236}">
                      <a16:creationId xmlns:a16="http://schemas.microsoft.com/office/drawing/2014/main" id="{99183FE1-F84B-065C-BE05-110B34C3252F}"/>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94" name="Freeform: Shape 93">
                  <a:extLst>
                    <a:ext uri="{FF2B5EF4-FFF2-40B4-BE49-F238E27FC236}">
                      <a16:creationId xmlns:a16="http://schemas.microsoft.com/office/drawing/2014/main" id="{7D5AB782-A2C6-CEA2-9E7F-8B3B48F2ABB6}"/>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95" name="Freeform: Shape 94">
                  <a:extLst>
                    <a:ext uri="{FF2B5EF4-FFF2-40B4-BE49-F238E27FC236}">
                      <a16:creationId xmlns:a16="http://schemas.microsoft.com/office/drawing/2014/main" id="{3BB2CCC4-F2BD-FB28-567D-1C4FC3C02B98}"/>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96" name="Freeform: Shape 95">
                  <a:extLst>
                    <a:ext uri="{FF2B5EF4-FFF2-40B4-BE49-F238E27FC236}">
                      <a16:creationId xmlns:a16="http://schemas.microsoft.com/office/drawing/2014/main" id="{A188916D-8F32-6DEF-577B-FF375F0D9C02}"/>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97" name="Freeform: Shape 96">
                  <a:extLst>
                    <a:ext uri="{FF2B5EF4-FFF2-40B4-BE49-F238E27FC236}">
                      <a16:creationId xmlns:a16="http://schemas.microsoft.com/office/drawing/2014/main" id="{3982D4B4-CFBC-11AD-6BB6-0319FBCC15B1}"/>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92" name="Oval 91">
                <a:extLst>
                  <a:ext uri="{FF2B5EF4-FFF2-40B4-BE49-F238E27FC236}">
                    <a16:creationId xmlns:a16="http://schemas.microsoft.com/office/drawing/2014/main" id="{8D838469-C89C-CFCD-303D-E0A98384159E}"/>
                  </a:ext>
                </a:extLst>
              </p:cNvPr>
              <p:cNvSpPr/>
              <p:nvPr/>
            </p:nvSpPr>
            <p:spPr>
              <a:xfrm>
                <a:off x="681866" y="1809872"/>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89" name="Rectangle 88">
              <a:extLst>
                <a:ext uri="{FF2B5EF4-FFF2-40B4-BE49-F238E27FC236}">
                  <a16:creationId xmlns:a16="http://schemas.microsoft.com/office/drawing/2014/main" id="{822B5AD9-1321-3F37-562A-A86E3A5F786C}"/>
                </a:ext>
              </a:extLst>
            </p:cNvPr>
            <p:cNvSpPr/>
            <p:nvPr/>
          </p:nvSpPr>
          <p:spPr>
            <a:xfrm>
              <a:off x="11051226" y="3442246"/>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Data Capturer</a:t>
              </a:r>
            </a:p>
          </p:txBody>
        </p:sp>
      </p:grpSp>
      <p:grpSp>
        <p:nvGrpSpPr>
          <p:cNvPr id="98" name="Group 97">
            <a:extLst>
              <a:ext uri="{FF2B5EF4-FFF2-40B4-BE49-F238E27FC236}">
                <a16:creationId xmlns:a16="http://schemas.microsoft.com/office/drawing/2014/main" id="{F02CED7C-EA41-15C5-3CBD-6C7A486AF89A}"/>
              </a:ext>
            </a:extLst>
          </p:cNvPr>
          <p:cNvGrpSpPr/>
          <p:nvPr/>
        </p:nvGrpSpPr>
        <p:grpSpPr>
          <a:xfrm>
            <a:off x="5259779" y="6119641"/>
            <a:ext cx="720843" cy="601833"/>
            <a:chOff x="3150513" y="-612000"/>
            <a:chExt cx="720843" cy="601833"/>
          </a:xfrm>
        </p:grpSpPr>
        <p:grpSp>
          <p:nvGrpSpPr>
            <p:cNvPr id="99" name="Group 98">
              <a:extLst>
                <a:ext uri="{FF2B5EF4-FFF2-40B4-BE49-F238E27FC236}">
                  <a16:creationId xmlns:a16="http://schemas.microsoft.com/office/drawing/2014/main" id="{E7F294B1-66D1-41D7-97A4-5F4C9BF6C66C}"/>
                </a:ext>
              </a:extLst>
            </p:cNvPr>
            <p:cNvGrpSpPr>
              <a:grpSpLocks noChangeAspect="1"/>
            </p:cNvGrpSpPr>
            <p:nvPr/>
          </p:nvGrpSpPr>
          <p:grpSpPr>
            <a:xfrm>
              <a:off x="3235987" y="-550167"/>
              <a:ext cx="540000" cy="540000"/>
              <a:chOff x="216837" y="4553100"/>
              <a:chExt cx="720000" cy="720000"/>
            </a:xfrm>
          </p:grpSpPr>
          <p:sp>
            <p:nvSpPr>
              <p:cNvPr id="101" name="Oval 100">
                <a:extLst>
                  <a:ext uri="{FF2B5EF4-FFF2-40B4-BE49-F238E27FC236}">
                    <a16:creationId xmlns:a16="http://schemas.microsoft.com/office/drawing/2014/main" id="{ECE7F650-7733-162B-0F2E-C83D69BB3FE0}"/>
                  </a:ext>
                </a:extLst>
              </p:cNvPr>
              <p:cNvSpPr>
                <a:spLocks noChangeAspect="1"/>
              </p:cNvSpPr>
              <p:nvPr/>
            </p:nvSpPr>
            <p:spPr>
              <a:xfrm>
                <a:off x="216837" y="4553100"/>
                <a:ext cx="720000" cy="720000"/>
              </a:xfrm>
              <a:prstGeom prst="ellipse">
                <a:avLst/>
              </a:prstGeom>
              <a:solidFill>
                <a:schemeClr val="bg1"/>
              </a:solidFill>
              <a:ln w="38100">
                <a:solidFill>
                  <a:srgbClr val="A13B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ZA"/>
              </a:p>
            </p:txBody>
          </p:sp>
          <p:pic>
            <p:nvPicPr>
              <p:cNvPr id="102" name="Graphic 101">
                <a:extLst>
                  <a:ext uri="{FF2B5EF4-FFF2-40B4-BE49-F238E27FC236}">
                    <a16:creationId xmlns:a16="http://schemas.microsoft.com/office/drawing/2014/main" id="{94674B5D-F0EF-5327-DCE2-65DF591A5312}"/>
                  </a:ext>
                </a:extLst>
              </p:cNvPr>
              <p:cNvPicPr>
                <a:picLocks noChangeAspect="1"/>
              </p:cNvPicPr>
              <p:nvPr/>
            </p:nvPicPr>
            <p:blipFill>
              <a:blip>
                <a:extLst>
                  <a:ext uri="{96DAC541-7B7A-43D3-8B79-37D633B846F1}">
                    <asvg:svgBlip xmlns:asvg="http://schemas.microsoft.com/office/drawing/2016/SVG/main" r:embed="rId5"/>
                  </a:ext>
                </a:extLst>
              </a:blip>
              <a:srcRect l="18967" t="5804" r="19312" b="20118"/>
              <a:stretch>
                <a:fillRect/>
              </a:stretch>
            </p:blipFill>
            <p:spPr>
              <a:xfrm>
                <a:off x="349051" y="4553100"/>
                <a:ext cx="439212" cy="646950"/>
              </a:xfrm>
              <a:prstGeom prst="rect">
                <a:avLst/>
              </a:prstGeom>
            </p:spPr>
          </p:pic>
        </p:grpSp>
        <p:sp>
          <p:nvSpPr>
            <p:cNvPr id="100" name="Rectangle 99">
              <a:extLst>
                <a:ext uri="{FF2B5EF4-FFF2-40B4-BE49-F238E27FC236}">
                  <a16:creationId xmlns:a16="http://schemas.microsoft.com/office/drawing/2014/main" id="{19BE88BC-6F71-18D5-A139-C0B12978AEA8}"/>
                </a:ext>
              </a:extLst>
            </p:cNvPr>
            <p:cNvSpPr/>
            <p:nvPr/>
          </p:nvSpPr>
          <p:spPr>
            <a:xfrm>
              <a:off x="3150513" y="-612000"/>
              <a:ext cx="720843" cy="601833"/>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Nurse</a:t>
              </a:r>
            </a:p>
          </p:txBody>
        </p:sp>
      </p:grpSp>
      <p:sp>
        <p:nvSpPr>
          <p:cNvPr id="108" name="Rectangle 107">
            <a:extLst>
              <a:ext uri="{FF2B5EF4-FFF2-40B4-BE49-F238E27FC236}">
                <a16:creationId xmlns:a16="http://schemas.microsoft.com/office/drawing/2014/main" id="{103B54EC-232F-755C-3ECC-9DFFC70BFE23}"/>
              </a:ext>
            </a:extLst>
          </p:cNvPr>
          <p:cNvSpPr/>
          <p:nvPr/>
        </p:nvSpPr>
        <p:spPr>
          <a:xfrm>
            <a:off x="6368786" y="1223158"/>
            <a:ext cx="1065373" cy="1306286"/>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03" name="Group 102">
            <a:extLst>
              <a:ext uri="{FF2B5EF4-FFF2-40B4-BE49-F238E27FC236}">
                <a16:creationId xmlns:a16="http://schemas.microsoft.com/office/drawing/2014/main" id="{20F2A7AF-84E4-D829-0B00-0757ED1CBBBC}"/>
              </a:ext>
            </a:extLst>
          </p:cNvPr>
          <p:cNvGrpSpPr>
            <a:grpSpLocks noChangeAspect="1"/>
          </p:cNvGrpSpPr>
          <p:nvPr/>
        </p:nvGrpSpPr>
        <p:grpSpPr>
          <a:xfrm>
            <a:off x="6549482" y="1573876"/>
            <a:ext cx="720843" cy="612000"/>
            <a:chOff x="11051226" y="1225231"/>
            <a:chExt cx="960519" cy="815486"/>
          </a:xfrm>
        </p:grpSpPr>
        <p:grpSp>
          <p:nvGrpSpPr>
            <p:cNvPr id="104" name="Group 103">
              <a:extLst>
                <a:ext uri="{FF2B5EF4-FFF2-40B4-BE49-F238E27FC236}">
                  <a16:creationId xmlns:a16="http://schemas.microsoft.com/office/drawing/2014/main" id="{34454B9A-2FE9-1F9E-6CC5-D096F4E8C023}"/>
                </a:ext>
              </a:extLst>
            </p:cNvPr>
            <p:cNvGrpSpPr>
              <a:grpSpLocks noChangeAspect="1"/>
            </p:cNvGrpSpPr>
            <p:nvPr/>
          </p:nvGrpSpPr>
          <p:grpSpPr>
            <a:xfrm>
              <a:off x="11171485" y="1320717"/>
              <a:ext cx="720000" cy="720000"/>
              <a:chOff x="6481003" y="1145843"/>
              <a:chExt cx="720000" cy="720000"/>
            </a:xfrm>
          </p:grpSpPr>
          <p:sp>
            <p:nvSpPr>
              <p:cNvPr id="106" name="Oval 105">
                <a:extLst>
                  <a:ext uri="{FF2B5EF4-FFF2-40B4-BE49-F238E27FC236}">
                    <a16:creationId xmlns:a16="http://schemas.microsoft.com/office/drawing/2014/main" id="{738964FB-7411-62DF-10B7-4C95B1142F90}"/>
                  </a:ext>
                </a:extLst>
              </p:cNvPr>
              <p:cNvSpPr>
                <a:spLocks noChangeAspect="1"/>
              </p:cNvSpPr>
              <p:nvPr/>
            </p:nvSpPr>
            <p:spPr>
              <a:xfrm>
                <a:off x="6481003" y="1145843"/>
                <a:ext cx="720000" cy="720000"/>
              </a:xfrm>
              <a:prstGeom prst="ellipse">
                <a:avLst/>
              </a:prstGeom>
              <a:solidFill>
                <a:schemeClr val="bg1"/>
              </a:solidFill>
              <a:ln w="38100">
                <a:solidFill>
                  <a:srgbClr val="EE23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7" name="Graphic 106">
                <a:extLst>
                  <a:ext uri="{FF2B5EF4-FFF2-40B4-BE49-F238E27FC236}">
                    <a16:creationId xmlns:a16="http://schemas.microsoft.com/office/drawing/2014/main" id="{D9AD599A-2BC3-09FB-7027-84212E3B7C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390" y="1228474"/>
                <a:ext cx="509260" cy="495680"/>
              </a:xfrm>
              <a:prstGeom prst="rect">
                <a:avLst/>
              </a:prstGeom>
            </p:spPr>
          </p:pic>
        </p:grpSp>
        <p:sp>
          <p:nvSpPr>
            <p:cNvPr id="105" name="Rectangle 104">
              <a:extLst>
                <a:ext uri="{FF2B5EF4-FFF2-40B4-BE49-F238E27FC236}">
                  <a16:creationId xmlns:a16="http://schemas.microsoft.com/office/drawing/2014/main" id="{44D3BB85-9A50-798E-A4AE-EE33684A3420}"/>
                </a:ext>
              </a:extLst>
            </p:cNvPr>
            <p:cNvSpPr/>
            <p:nvPr/>
          </p:nvSpPr>
          <p:spPr>
            <a:xfrm>
              <a:off x="11051226" y="1225231"/>
              <a:ext cx="960519" cy="801938"/>
            </a:xfrm>
            <a:prstGeom prst="rect">
              <a:avLst/>
            </a:prstGeom>
            <a:noFill/>
            <a:ln>
              <a:noFill/>
            </a:ln>
            <a:effectLst/>
          </p:spPr>
          <p:txBody>
            <a:bodyPr wrap="none" lIns="91440" tIns="45720" rIns="91440" bIns="45720">
              <a:prstTxWarp prst="textArchUp">
                <a:avLst/>
              </a:prstTxWarp>
              <a:spAutoFit/>
            </a:bodyPr>
            <a:lstStyle/>
            <a:p>
              <a:pPr algn="ctr"/>
              <a:r>
                <a:rPr lang="en-US" sz="1400" b="0" cap="none" spc="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Club Facilitator</a:t>
              </a:r>
            </a:p>
          </p:txBody>
        </p:sp>
      </p:grpSp>
      <p:sp>
        <p:nvSpPr>
          <p:cNvPr id="109" name="TextBox 108">
            <a:extLst>
              <a:ext uri="{FF2B5EF4-FFF2-40B4-BE49-F238E27FC236}">
                <a16:creationId xmlns:a16="http://schemas.microsoft.com/office/drawing/2014/main" id="{516A2B3A-F7F7-3AD0-3FB4-DB03F0681D7D}"/>
              </a:ext>
            </a:extLst>
          </p:cNvPr>
          <p:cNvSpPr txBox="1"/>
          <p:nvPr/>
        </p:nvSpPr>
        <p:spPr>
          <a:xfrm>
            <a:off x="9512134" y="1177977"/>
            <a:ext cx="2196000" cy="1944000"/>
          </a:xfrm>
          <a:prstGeom prst="rect">
            <a:avLst/>
          </a:prstGeom>
          <a:solidFill>
            <a:schemeClr val="accent6">
              <a:lumMod val="40000"/>
              <a:lumOff val="60000"/>
            </a:schemeClr>
          </a:solidFill>
          <a:ln>
            <a:solidFill>
              <a:schemeClr val="accent6">
                <a:lumMod val="40000"/>
                <a:lumOff val="60000"/>
              </a:schemeClr>
            </a:solidFill>
          </a:ln>
        </p:spPr>
        <p:txBody>
          <a:bodyPr wrap="square" tIns="72000">
            <a:noAutofit/>
          </a:bodyPr>
          <a:lstStyle/>
          <a:p>
            <a:pPr>
              <a:lnSpc>
                <a:spcPct val="90000"/>
              </a:lnSpc>
              <a:spcBef>
                <a:spcPts val="300"/>
              </a:spcBef>
            </a:pPr>
            <a:r>
              <a:rPr lang="en-GB" sz="1600">
                <a:latin typeface="Arial" panose="020B0604020202020204" pitchFamily="34" charset="0"/>
                <a:cs typeface="Arial" panose="020B0604020202020204" pitchFamily="34" charset="0"/>
              </a:rPr>
              <a:t>At the AC formation:</a:t>
            </a:r>
          </a:p>
          <a:p>
            <a:pPr marL="144000" indent="-144000">
              <a:lnSpc>
                <a:spcPct val="90000"/>
              </a:lnSpc>
              <a:spcBef>
                <a:spcPts val="300"/>
              </a:spcBef>
              <a:buFont typeface="Arial" panose="020B0604020202020204" pitchFamily="34" charset="0"/>
              <a:buChar char="•"/>
            </a:pPr>
            <a:r>
              <a:rPr lang="en-GB" sz="1600">
                <a:latin typeface="Arial" panose="020B0604020202020204" pitchFamily="34" charset="0"/>
                <a:cs typeface="Arial" panose="020B0604020202020204" pitchFamily="34" charset="0"/>
              </a:rPr>
              <a:t>The upper part of the sheet is completed by the Club Facilitator.</a:t>
            </a:r>
          </a:p>
          <a:p>
            <a:pPr marL="144000" indent="-144000">
              <a:lnSpc>
                <a:spcPct val="90000"/>
              </a:lnSpc>
              <a:spcBef>
                <a:spcPts val="300"/>
              </a:spcBef>
              <a:buFont typeface="Arial" panose="020B0604020202020204" pitchFamily="34" charset="0"/>
              <a:buChar char="•"/>
            </a:pPr>
            <a:r>
              <a:rPr lang="en-GB" sz="1600">
                <a:latin typeface="Arial" panose="020B0604020202020204" pitchFamily="34" charset="0"/>
                <a:cs typeface="Arial" panose="020B0604020202020204" pitchFamily="34" charset="0"/>
              </a:rPr>
              <a:t>The blood collection month is filled in by the Club Nurse.</a:t>
            </a:r>
          </a:p>
          <a:p>
            <a:pPr>
              <a:lnSpc>
                <a:spcPct val="90000"/>
              </a:lnSpc>
              <a:spcBef>
                <a:spcPts val="300"/>
              </a:spcBef>
            </a:pPr>
            <a:endParaRPr lang="en-GB" sz="1600">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DB0637C7-B356-4CF1-76A2-8F3417A2FD67}"/>
              </a:ext>
            </a:extLst>
          </p:cNvPr>
          <p:cNvSpPr txBox="1"/>
          <p:nvPr/>
        </p:nvSpPr>
        <p:spPr>
          <a:xfrm>
            <a:off x="241609" y="2885704"/>
            <a:ext cx="2358591" cy="2865153"/>
          </a:xfrm>
          <a:prstGeom prst="rect">
            <a:avLst/>
          </a:prstGeom>
          <a:solidFill>
            <a:schemeClr val="accent6">
              <a:lumMod val="40000"/>
              <a:lumOff val="60000"/>
            </a:schemeClr>
          </a:solidFill>
          <a:ln>
            <a:solidFill>
              <a:schemeClr val="accent6">
                <a:lumMod val="40000"/>
                <a:lumOff val="60000"/>
              </a:schemeClr>
            </a:solidFill>
          </a:ln>
        </p:spPr>
        <p:txBody>
          <a:bodyPr wrap="square" tIns="72000">
            <a:noAutofit/>
          </a:bodyPr>
          <a:lstStyle/>
          <a:p>
            <a:pPr>
              <a:lnSpc>
                <a:spcPct val="90000"/>
              </a:lnSpc>
              <a:spcBef>
                <a:spcPts val="300"/>
              </a:spcBef>
            </a:pPr>
            <a:r>
              <a:rPr lang="en-GB" sz="1600">
                <a:latin typeface="Arial" panose="020B0604020202020204" pitchFamily="34" charset="0"/>
                <a:cs typeface="Arial" panose="020B0604020202020204" pitchFamily="34" charset="0"/>
              </a:rPr>
              <a:t>After the grace period or register close off for each session, each of the following persons will sign off the lower table:</a:t>
            </a:r>
          </a:p>
          <a:p>
            <a:pPr marL="144000" indent="-144000">
              <a:lnSpc>
                <a:spcPct val="90000"/>
              </a:lnSpc>
              <a:spcBef>
                <a:spcPts val="300"/>
              </a:spcBef>
              <a:buFont typeface="Arial" panose="020B0604020202020204" pitchFamily="34" charset="0"/>
              <a:buChar char="•"/>
            </a:pPr>
            <a:r>
              <a:rPr lang="en-GB" sz="1600">
                <a:latin typeface="Arial" panose="020B0604020202020204" pitchFamily="34" charset="0"/>
                <a:cs typeface="Arial" panose="020B0604020202020204" pitchFamily="34" charset="0"/>
              </a:rPr>
              <a:t>Club Facilitator: when register is closed.</a:t>
            </a:r>
          </a:p>
          <a:p>
            <a:pPr marL="144000" indent="-144000">
              <a:lnSpc>
                <a:spcPct val="90000"/>
              </a:lnSpc>
              <a:spcBef>
                <a:spcPts val="300"/>
              </a:spcBef>
              <a:buFont typeface="Arial" panose="020B0604020202020204" pitchFamily="34" charset="0"/>
              <a:buChar char="•"/>
            </a:pPr>
            <a:r>
              <a:rPr lang="en-GB" sz="1600">
                <a:latin typeface="Arial" panose="020B0604020202020204" pitchFamily="34" charset="0"/>
                <a:cs typeface="Arial" panose="020B0604020202020204" pitchFamily="34" charset="0"/>
              </a:rPr>
              <a:t>Club manager: after register is closed</a:t>
            </a:r>
          </a:p>
          <a:p>
            <a:pPr marL="144000" indent="-144000">
              <a:lnSpc>
                <a:spcPct val="90000"/>
              </a:lnSpc>
              <a:spcBef>
                <a:spcPts val="300"/>
              </a:spcBef>
              <a:buFont typeface="Arial" panose="020B0604020202020204" pitchFamily="34" charset="0"/>
              <a:buChar char="•"/>
            </a:pPr>
            <a:r>
              <a:rPr lang="en-GB" sz="1600">
                <a:latin typeface="Arial" panose="020B0604020202020204" pitchFamily="34" charset="0"/>
                <a:cs typeface="Arial" panose="020B0604020202020204" pitchFamily="34" charset="0"/>
              </a:rPr>
              <a:t>Data Capturer: when the data is captured.</a:t>
            </a:r>
          </a:p>
          <a:p>
            <a:pPr>
              <a:lnSpc>
                <a:spcPct val="90000"/>
              </a:lnSpc>
              <a:spcBef>
                <a:spcPts val="300"/>
              </a:spcBef>
            </a:pP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75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BEFD-636F-6EF8-ED88-83F94B717A8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517C9D3-51D6-FA89-684B-E8F357CDF9EA}"/>
              </a:ext>
            </a:extLst>
          </p:cNvPr>
          <p:cNvSpPr/>
          <p:nvPr/>
        </p:nvSpPr>
        <p:spPr>
          <a:xfrm>
            <a:off x="10936997" y="5900369"/>
            <a:ext cx="904974" cy="924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94DEF3D8-49CD-BFDC-5143-0787075945DE}"/>
              </a:ext>
            </a:extLst>
          </p:cNvPr>
          <p:cNvSpPr>
            <a:spLocks noGrp="1"/>
          </p:cNvSpPr>
          <p:nvPr>
            <p:ph type="title"/>
          </p:nvPr>
        </p:nvSpPr>
        <p:spPr>
          <a:prstGeom prst="rect">
            <a:avLst/>
          </a:prstGeom>
        </p:spPr>
        <p:txBody>
          <a:bodyPr/>
          <a:lstStyle/>
          <a:p>
            <a:r>
              <a:rPr lang="en-GB"/>
              <a:t>A Differentiated Approach to Keeping Patients in Care</a:t>
            </a:r>
            <a:endParaRPr lang="en-ZA"/>
          </a:p>
        </p:txBody>
      </p:sp>
      <p:sp>
        <p:nvSpPr>
          <p:cNvPr id="4" name="Slide Number Placeholder 3">
            <a:extLst>
              <a:ext uri="{FF2B5EF4-FFF2-40B4-BE49-F238E27FC236}">
                <a16:creationId xmlns:a16="http://schemas.microsoft.com/office/drawing/2014/main" id="{6376B2E5-82A5-FF5D-7845-58F2808FAAA0}"/>
              </a:ext>
            </a:extLst>
          </p:cNvPr>
          <p:cNvSpPr>
            <a:spLocks noGrp="1"/>
          </p:cNvSpPr>
          <p:nvPr>
            <p:ph type="sldNum" sz="quarter" idx="12"/>
          </p:nvPr>
        </p:nvSpPr>
        <p:spPr/>
        <p:txBody>
          <a:bodyPr/>
          <a:lstStyle/>
          <a:p>
            <a:fld id="{C7CC47C4-3C86-4469-BEE5-35560A3665EF}" type="slidenum">
              <a:rPr lang="en-ZA" altLang="en-US" smtClean="0">
                <a:solidFill>
                  <a:srgbClr val="A6A6A6"/>
                </a:solidFill>
              </a:rPr>
              <a:pPr/>
              <a:t>9</a:t>
            </a:fld>
            <a:endParaRPr lang="en-ZA" altLang="en-US">
              <a:solidFill>
                <a:srgbClr val="A6A6A6"/>
              </a:solidFill>
            </a:endParaRPr>
          </a:p>
        </p:txBody>
      </p:sp>
      <p:pic>
        <p:nvPicPr>
          <p:cNvPr id="12" name="Picture 11">
            <a:extLst>
              <a:ext uri="{FF2B5EF4-FFF2-40B4-BE49-F238E27FC236}">
                <a16:creationId xmlns:a16="http://schemas.microsoft.com/office/drawing/2014/main" id="{CA057F69-2650-8487-3005-B2D64AB979E1}"/>
              </a:ext>
            </a:extLst>
          </p:cNvPr>
          <p:cNvPicPr>
            <a:picLocks noChangeAspect="1"/>
          </p:cNvPicPr>
          <p:nvPr/>
        </p:nvPicPr>
        <p:blipFill>
          <a:blip r:embed="rId3"/>
          <a:stretch>
            <a:fillRect/>
          </a:stretch>
        </p:blipFill>
        <p:spPr>
          <a:xfrm>
            <a:off x="144417" y="1236346"/>
            <a:ext cx="3092268" cy="1752729"/>
          </a:xfrm>
          <a:prstGeom prst="roundRect">
            <a:avLst>
              <a:gd name="adj" fmla="val 9802"/>
            </a:avLst>
          </a:prstGeom>
        </p:spPr>
      </p:pic>
      <p:pic>
        <p:nvPicPr>
          <p:cNvPr id="6" name="Picture 5">
            <a:extLst>
              <a:ext uri="{FF2B5EF4-FFF2-40B4-BE49-F238E27FC236}">
                <a16:creationId xmlns:a16="http://schemas.microsoft.com/office/drawing/2014/main" id="{55A63C4F-2D7A-34AB-009A-4FD3F43CF4DF}"/>
              </a:ext>
            </a:extLst>
          </p:cNvPr>
          <p:cNvPicPr>
            <a:picLocks noChangeAspect="1"/>
          </p:cNvPicPr>
          <p:nvPr/>
        </p:nvPicPr>
        <p:blipFill>
          <a:blip r:embed="rId4"/>
          <a:srcRect l="302" r="4898" b="1492"/>
          <a:stretch>
            <a:fillRect/>
          </a:stretch>
        </p:blipFill>
        <p:spPr>
          <a:xfrm>
            <a:off x="7882043" y="5542078"/>
            <a:ext cx="902838" cy="900000"/>
          </a:xfrm>
          <a:prstGeom prst="ellipse">
            <a:avLst/>
          </a:prstGeom>
        </p:spPr>
      </p:pic>
      <p:sp>
        <p:nvSpPr>
          <p:cNvPr id="9" name="Rectangle 8">
            <a:extLst>
              <a:ext uri="{FF2B5EF4-FFF2-40B4-BE49-F238E27FC236}">
                <a16:creationId xmlns:a16="http://schemas.microsoft.com/office/drawing/2014/main" id="{13256228-82AE-1AB7-A142-43A6C5F5BDF4}"/>
              </a:ext>
            </a:extLst>
          </p:cNvPr>
          <p:cNvSpPr/>
          <p:nvPr/>
        </p:nvSpPr>
        <p:spPr>
          <a:xfrm>
            <a:off x="3257547" y="1176746"/>
            <a:ext cx="8731916" cy="925328"/>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en-US">
                <a:solidFill>
                  <a:srgbClr val="106536"/>
                </a:solidFill>
                <a:latin typeface="Arial" panose="020B0604020202020204" pitchFamily="34" charset="0"/>
                <a:cs typeface="Arial" panose="020B0604020202020204" pitchFamily="34" charset="0"/>
              </a:rPr>
              <a:t>Differentiated Models of Care (DMOC):</a:t>
            </a:r>
          </a:p>
          <a:p>
            <a:pPr>
              <a:lnSpc>
                <a:spcPct val="90000"/>
              </a:lnSpc>
            </a:pPr>
            <a:r>
              <a:rPr lang="en-US" sz="1600">
                <a:solidFill>
                  <a:schemeClr val="tx1">
                    <a:lumMod val="75000"/>
                    <a:lumOff val="25000"/>
                  </a:schemeClr>
                </a:solidFill>
                <a:latin typeface="Arial" panose="020B0604020202020204" pitchFamily="34" charset="0"/>
                <a:cs typeface="Arial" panose="020B0604020202020204" pitchFamily="34" charset="0"/>
              </a:rPr>
              <a:t>A</a:t>
            </a:r>
            <a:r>
              <a:rPr lang="en-GB" sz="1600">
                <a:solidFill>
                  <a:schemeClr val="tx1">
                    <a:lumMod val="75000"/>
                    <a:lumOff val="25000"/>
                  </a:schemeClr>
                </a:solidFill>
                <a:latin typeface="Arial" panose="020B0604020202020204" pitchFamily="34" charset="0"/>
                <a:cs typeface="Arial" panose="020B0604020202020204" pitchFamily="34" charset="0"/>
              </a:rPr>
              <a:t> differentiated approach to care that aims to strengthen linkage, adherence and retention, using a patient-centred approach</a:t>
            </a:r>
            <a:r>
              <a:rPr lang="en-ZA" sz="1600">
                <a:solidFill>
                  <a:schemeClr val="tx1">
                    <a:lumMod val="75000"/>
                    <a:lumOff val="25000"/>
                  </a:schemeClr>
                </a:solidFill>
                <a:latin typeface="Arial" panose="020B0604020202020204" pitchFamily="34" charset="0"/>
                <a:cs typeface="Arial" panose="020B0604020202020204" pitchFamily="34" charset="0"/>
              </a:rPr>
              <a:t> throughout the treatment cascade.</a:t>
            </a:r>
            <a:endParaRPr lang="en-US"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6076CB-944B-D5B8-F856-2E708DD3204E}"/>
              </a:ext>
            </a:extLst>
          </p:cNvPr>
          <p:cNvSpPr/>
          <p:nvPr/>
        </p:nvSpPr>
        <p:spPr>
          <a:xfrm>
            <a:off x="5239582" y="4157583"/>
            <a:ext cx="6426549" cy="867177"/>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90000"/>
              </a:lnSpc>
            </a:pPr>
            <a:r>
              <a:rPr lang="en-US" dirty="0">
                <a:solidFill>
                  <a:srgbClr val="106536"/>
                </a:solidFill>
                <a:latin typeface="Arial" panose="020B0604020202020204" pitchFamily="34" charset="0"/>
                <a:cs typeface="Arial" panose="020B0604020202020204" pitchFamily="34" charset="0"/>
              </a:rPr>
              <a:t>Repeat Prescription Collection Strategies (RPCs) </a:t>
            </a:r>
            <a:r>
              <a:rPr lang="en-US" sz="1200" dirty="0">
                <a:solidFill>
                  <a:srgbClr val="DEB03E"/>
                </a:solidFill>
                <a:latin typeface="Arial" panose="020B0604020202020204" pitchFamily="34" charset="0"/>
                <a:cs typeface="Arial" panose="020B0604020202020204" pitchFamily="34" charset="0"/>
              </a:rPr>
              <a:t>(SOP 5)</a:t>
            </a:r>
            <a:br>
              <a:rPr lang="en-US" sz="1600" dirty="0">
                <a:solidFill>
                  <a:srgbClr val="DEB03E"/>
                </a:solidFill>
                <a:latin typeface="Arial" panose="020B0604020202020204" pitchFamily="34" charset="0"/>
                <a:cs typeface="Arial" panose="020B0604020202020204" pitchFamily="34" charset="0"/>
              </a:rPr>
            </a:br>
            <a:r>
              <a:rPr lang="en-GB" sz="1600" dirty="0">
                <a:solidFill>
                  <a:schemeClr val="tx1">
                    <a:lumMod val="75000"/>
                    <a:lumOff val="25000"/>
                  </a:schemeClr>
                </a:solidFill>
                <a:latin typeface="Arial" panose="020B0604020202020204" pitchFamily="34" charset="0"/>
                <a:cs typeface="Arial" panose="020B0604020202020204" pitchFamily="34" charset="0"/>
              </a:rPr>
              <a:t>Treatment collection outside of clinical contacts at one-stop pick-up points or support groups at or outside a health facility.</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4E876F6-031E-7F84-2751-917BD50B3BFB}"/>
              </a:ext>
            </a:extLst>
          </p:cNvPr>
          <p:cNvSpPr/>
          <p:nvPr/>
        </p:nvSpPr>
        <p:spPr>
          <a:xfrm>
            <a:off x="8739103" y="5387163"/>
            <a:ext cx="3107176" cy="1387527"/>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90000"/>
              </a:lnSpc>
            </a:pPr>
            <a:r>
              <a:rPr lang="en-US">
                <a:solidFill>
                  <a:srgbClr val="106536"/>
                </a:solidFill>
                <a:latin typeface="Arial" panose="020B0604020202020204" pitchFamily="34" charset="0"/>
                <a:cs typeface="Arial" panose="020B0604020202020204" pitchFamily="34" charset="0"/>
              </a:rPr>
              <a:t>Adherence Club </a:t>
            </a:r>
            <a:r>
              <a:rPr lang="en-US" sz="1200">
                <a:solidFill>
                  <a:srgbClr val="DEB03E"/>
                </a:solidFill>
                <a:latin typeface="Arial" panose="020B0604020202020204" pitchFamily="34" charset="0"/>
                <a:cs typeface="Arial" panose="020B0604020202020204" pitchFamily="34" charset="0"/>
              </a:rPr>
              <a:t>(SOP 5.2)</a:t>
            </a:r>
            <a:br>
              <a:rPr lang="en-US" sz="1200">
                <a:solidFill>
                  <a:srgbClr val="DEB03E"/>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A Repeat Prescription Collection  option for stable patients who value continued psychosocial support and group engagement.</a:t>
            </a:r>
            <a:endParaRPr lang="en-US" sz="16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5F49273-7B54-E1BF-EE01-F0E0A371A413}"/>
              </a:ext>
            </a:extLst>
          </p:cNvPr>
          <p:cNvGrpSpPr/>
          <p:nvPr/>
        </p:nvGrpSpPr>
        <p:grpSpPr>
          <a:xfrm>
            <a:off x="4935417" y="5057039"/>
            <a:ext cx="2855233" cy="1675441"/>
            <a:chOff x="852612" y="2999638"/>
            <a:chExt cx="2855233" cy="1675441"/>
          </a:xfrm>
        </p:grpSpPr>
        <p:pic>
          <p:nvPicPr>
            <p:cNvPr id="14" name="Picture 13">
              <a:extLst>
                <a:ext uri="{FF2B5EF4-FFF2-40B4-BE49-F238E27FC236}">
                  <a16:creationId xmlns:a16="http://schemas.microsoft.com/office/drawing/2014/main" id="{2A1B59E2-A41B-A27B-9F69-E913EE236324}"/>
                </a:ext>
              </a:extLst>
            </p:cNvPr>
            <p:cNvPicPr>
              <a:picLocks noChangeAspect="1"/>
            </p:cNvPicPr>
            <p:nvPr/>
          </p:nvPicPr>
          <p:blipFill>
            <a:blip r:embed="rId5"/>
            <a:srcRect r="9016" b="12430"/>
            <a:stretch>
              <a:fillRect/>
            </a:stretch>
          </p:blipFill>
          <p:spPr>
            <a:xfrm>
              <a:off x="852612" y="3048019"/>
              <a:ext cx="2685849" cy="1627060"/>
            </a:xfrm>
            <a:prstGeom prst="roundRect">
              <a:avLst>
                <a:gd name="adj" fmla="val 12473"/>
              </a:avLst>
            </a:prstGeom>
          </p:spPr>
        </p:pic>
        <p:sp>
          <p:nvSpPr>
            <p:cNvPr id="15" name="TextBox 14">
              <a:extLst>
                <a:ext uri="{FF2B5EF4-FFF2-40B4-BE49-F238E27FC236}">
                  <a16:creationId xmlns:a16="http://schemas.microsoft.com/office/drawing/2014/main" id="{9808C210-4D58-02FA-42D8-905C176E0A2E}"/>
                </a:ext>
              </a:extLst>
            </p:cNvPr>
            <p:cNvSpPr txBox="1"/>
            <p:nvPr/>
          </p:nvSpPr>
          <p:spPr>
            <a:xfrm>
              <a:off x="1343336" y="4175864"/>
              <a:ext cx="699066" cy="480131"/>
            </a:xfrm>
            <a:prstGeom prst="rect">
              <a:avLst/>
            </a:prstGeom>
            <a:noFill/>
          </p:spPr>
          <p:txBody>
            <a:bodyPr wrap="square" lIns="0" tIns="0" rIns="0" bIns="0" rtlCol="0">
              <a:spAutoFit/>
            </a:bodyPr>
            <a:lstStyle/>
            <a:p>
              <a:pPr algn="ctr">
                <a:lnSpc>
                  <a:spcPct val="80000"/>
                </a:lnSpc>
              </a:pPr>
              <a:r>
                <a:rPr lang="en-US" sz="1300">
                  <a:solidFill>
                    <a:schemeClr val="bg1"/>
                  </a:solidFill>
                  <a:latin typeface="Arial" panose="020B0604020202020204" pitchFamily="34" charset="0"/>
                  <a:cs typeface="Arial" panose="020B0604020202020204" pitchFamily="34" charset="0"/>
                </a:rPr>
                <a:t>Facility </a:t>
              </a:r>
              <a:br>
                <a:rPr lang="en-US" sz="1300">
                  <a:solidFill>
                    <a:schemeClr val="bg1"/>
                  </a:solidFill>
                  <a:latin typeface="Arial" panose="020B0604020202020204" pitchFamily="34" charset="0"/>
                  <a:cs typeface="Arial" panose="020B0604020202020204" pitchFamily="34" charset="0"/>
                </a:rPr>
              </a:br>
              <a:r>
                <a:rPr lang="en-US" sz="1300">
                  <a:solidFill>
                    <a:schemeClr val="bg1"/>
                  </a:solidFill>
                  <a:latin typeface="Arial" panose="020B0604020202020204" pitchFamily="34" charset="0"/>
                  <a:cs typeface="Arial" panose="020B0604020202020204" pitchFamily="34" charset="0"/>
                </a:rPr>
                <a:t>Pick-up Point</a:t>
              </a:r>
              <a:endParaRPr lang="en-ZA" sz="130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8E9ECBB-BEA8-3C4A-727E-9A985E7C22CB}"/>
                </a:ext>
              </a:extLst>
            </p:cNvPr>
            <p:cNvSpPr txBox="1"/>
            <p:nvPr/>
          </p:nvSpPr>
          <p:spPr>
            <a:xfrm>
              <a:off x="2554542" y="4177613"/>
              <a:ext cx="1153303" cy="320088"/>
            </a:xfrm>
            <a:prstGeom prst="rect">
              <a:avLst/>
            </a:prstGeom>
            <a:noFill/>
          </p:spPr>
          <p:txBody>
            <a:bodyPr wrap="square" lIns="0" tIns="0" rIns="0" bIns="0" rtlCol="0">
              <a:spAutoFit/>
            </a:bodyPr>
            <a:lstStyle/>
            <a:p>
              <a:pPr algn="ctr">
                <a:lnSpc>
                  <a:spcPct val="80000"/>
                </a:lnSpc>
              </a:pPr>
              <a:r>
                <a:rPr lang="en-US" sz="1300">
                  <a:solidFill>
                    <a:schemeClr val="bg1"/>
                  </a:solidFill>
                  <a:latin typeface="Arial" panose="020B0604020202020204" pitchFamily="34" charset="0"/>
                  <a:cs typeface="Arial" panose="020B0604020202020204" pitchFamily="34" charset="0"/>
                </a:rPr>
                <a:t>Adherence Club</a:t>
              </a:r>
              <a:endParaRPr lang="en-ZA" sz="130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45338A8-82C3-F7B0-2437-E9E785480F1E}"/>
                </a:ext>
              </a:extLst>
            </p:cNvPr>
            <p:cNvSpPr txBox="1"/>
            <p:nvPr/>
          </p:nvSpPr>
          <p:spPr>
            <a:xfrm>
              <a:off x="2039908" y="4193589"/>
              <a:ext cx="684346" cy="480131"/>
            </a:xfrm>
            <a:prstGeom prst="rect">
              <a:avLst/>
            </a:prstGeom>
            <a:noFill/>
          </p:spPr>
          <p:txBody>
            <a:bodyPr wrap="square" lIns="0" tIns="0" rIns="0" bIns="0" rtlCol="0">
              <a:spAutoFit/>
            </a:bodyPr>
            <a:lstStyle/>
            <a:p>
              <a:pPr algn="ctr">
                <a:lnSpc>
                  <a:spcPct val="80000"/>
                </a:lnSpc>
              </a:pPr>
              <a:r>
                <a:rPr lang="en-US" sz="1300">
                  <a:solidFill>
                    <a:schemeClr val="bg1"/>
                  </a:solidFill>
                  <a:latin typeface="Arial" panose="020B0604020202020204" pitchFamily="34" charset="0"/>
                  <a:cs typeface="Arial" panose="020B0604020202020204" pitchFamily="34" charset="0"/>
                </a:rPr>
                <a:t>External Pick-up Point</a:t>
              </a:r>
              <a:endParaRPr lang="en-ZA" sz="130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4ECC9AA-864A-7843-1D15-DF5C1CF4B537}"/>
                </a:ext>
              </a:extLst>
            </p:cNvPr>
            <p:cNvSpPr txBox="1"/>
            <p:nvPr/>
          </p:nvSpPr>
          <p:spPr>
            <a:xfrm>
              <a:off x="889378" y="2999638"/>
              <a:ext cx="2633083" cy="830997"/>
            </a:xfrm>
            <a:prstGeom prst="rect">
              <a:avLst/>
            </a:prstGeom>
            <a:noFill/>
          </p:spPr>
          <p:txBody>
            <a:bodyPr wrap="square" rtlCol="0">
              <a:spAutoFit/>
            </a:bodyPr>
            <a:lstStyle/>
            <a:p>
              <a:r>
                <a:rPr lang="en-ZA" sz="1200">
                  <a:solidFill>
                    <a:schemeClr val="bg1"/>
                  </a:solidFill>
                  <a:latin typeface="Arial" panose="020B0604020202020204" pitchFamily="34" charset="0"/>
                  <a:cs typeface="Arial" panose="020B0604020202020204" pitchFamily="34" charset="0"/>
                </a:rPr>
                <a:t>REPEAT PRESCRIPTION</a:t>
              </a:r>
            </a:p>
            <a:p>
              <a:r>
                <a:rPr lang="en-ZA" sz="1200">
                  <a:solidFill>
                    <a:schemeClr val="bg1"/>
                  </a:solidFill>
                  <a:latin typeface="Arial" panose="020B0604020202020204" pitchFamily="34" charset="0"/>
                  <a:cs typeface="Arial" panose="020B0604020202020204" pitchFamily="34" charset="0"/>
                </a:rPr>
                <a:t>COLLECTION STRATEGIES </a:t>
              </a:r>
              <a:br>
                <a:rPr lang="en-ZA" sz="1200">
                  <a:solidFill>
                    <a:schemeClr val="bg1"/>
                  </a:solidFill>
                  <a:latin typeface="Arial" panose="020B0604020202020204" pitchFamily="34" charset="0"/>
                  <a:cs typeface="Arial" panose="020B0604020202020204" pitchFamily="34" charset="0"/>
                </a:rPr>
              </a:br>
              <a:r>
                <a:rPr lang="en-ZA" sz="1200">
                  <a:solidFill>
                    <a:schemeClr val="bg1"/>
                  </a:solidFill>
                  <a:latin typeface="Arial" panose="020B0604020202020204" pitchFamily="34" charset="0"/>
                  <a:cs typeface="Arial" panose="020B0604020202020204" pitchFamily="34" charset="0"/>
                </a:rPr>
                <a:t>(RPCs)</a:t>
              </a:r>
            </a:p>
            <a:p>
              <a:r>
                <a:rPr lang="en-ZA" sz="1200" b="1">
                  <a:solidFill>
                    <a:srgbClr val="E6C66C"/>
                  </a:solidFill>
                  <a:latin typeface="Arial" panose="020B0604020202020204" pitchFamily="34" charset="0"/>
                  <a:cs typeface="Arial" panose="020B0604020202020204" pitchFamily="34" charset="0"/>
                </a:rPr>
                <a:t>SOP 5</a:t>
              </a:r>
            </a:p>
          </p:txBody>
        </p:sp>
        <p:pic>
          <p:nvPicPr>
            <p:cNvPr id="19" name="Picture 18">
              <a:extLst>
                <a:ext uri="{FF2B5EF4-FFF2-40B4-BE49-F238E27FC236}">
                  <a16:creationId xmlns:a16="http://schemas.microsoft.com/office/drawing/2014/main" id="{578B02D9-FCF7-4D02-02E2-713598E7FDB9}"/>
                </a:ext>
              </a:extLst>
            </p:cNvPr>
            <p:cNvPicPr>
              <a:picLocks noChangeAspect="1"/>
            </p:cNvPicPr>
            <p:nvPr/>
          </p:nvPicPr>
          <p:blipFill>
            <a:blip r:embed="rId6"/>
            <a:srcRect l="1836" b="7390"/>
            <a:stretch>
              <a:fillRect/>
            </a:stretch>
          </p:blipFill>
          <p:spPr>
            <a:xfrm>
              <a:off x="1476053" y="3428121"/>
              <a:ext cx="684000" cy="686520"/>
            </a:xfrm>
            <a:prstGeom prst="ellipse">
              <a:avLst/>
            </a:prstGeom>
          </p:spPr>
        </p:pic>
        <p:pic>
          <p:nvPicPr>
            <p:cNvPr id="20" name="Picture 19">
              <a:extLst>
                <a:ext uri="{FF2B5EF4-FFF2-40B4-BE49-F238E27FC236}">
                  <a16:creationId xmlns:a16="http://schemas.microsoft.com/office/drawing/2014/main" id="{8FE67162-C864-3726-6F64-0942BC00B330}"/>
                </a:ext>
              </a:extLst>
            </p:cNvPr>
            <p:cNvPicPr>
              <a:picLocks noChangeAspect="1"/>
            </p:cNvPicPr>
            <p:nvPr/>
          </p:nvPicPr>
          <p:blipFill>
            <a:blip r:embed="rId4"/>
            <a:srcRect r="4419"/>
            <a:stretch>
              <a:fillRect/>
            </a:stretch>
          </p:blipFill>
          <p:spPr>
            <a:xfrm>
              <a:off x="2811501" y="3429870"/>
              <a:ext cx="684000" cy="686520"/>
            </a:xfrm>
            <a:prstGeom prst="ellipse">
              <a:avLst/>
            </a:prstGeom>
          </p:spPr>
        </p:pic>
        <p:pic>
          <p:nvPicPr>
            <p:cNvPr id="21" name="Picture 20">
              <a:extLst>
                <a:ext uri="{FF2B5EF4-FFF2-40B4-BE49-F238E27FC236}">
                  <a16:creationId xmlns:a16="http://schemas.microsoft.com/office/drawing/2014/main" id="{DBA1A921-BE86-9A20-E3E5-634773B64393}"/>
                </a:ext>
              </a:extLst>
            </p:cNvPr>
            <p:cNvPicPr>
              <a:picLocks noChangeAspect="1"/>
            </p:cNvPicPr>
            <p:nvPr/>
          </p:nvPicPr>
          <p:blipFill>
            <a:blip r:embed="rId7"/>
            <a:srcRect l="2076" b="1474"/>
            <a:stretch>
              <a:fillRect/>
            </a:stretch>
          </p:blipFill>
          <p:spPr>
            <a:xfrm>
              <a:off x="2135790" y="3428121"/>
              <a:ext cx="684000" cy="686520"/>
            </a:xfrm>
            <a:prstGeom prst="ellipse">
              <a:avLst/>
            </a:prstGeom>
          </p:spPr>
        </p:pic>
      </p:grpSp>
      <p:sp>
        <p:nvSpPr>
          <p:cNvPr id="22" name="Rectangle: Rounded Corners 21">
            <a:extLst>
              <a:ext uri="{FF2B5EF4-FFF2-40B4-BE49-F238E27FC236}">
                <a16:creationId xmlns:a16="http://schemas.microsoft.com/office/drawing/2014/main" id="{6AAE54AD-5C45-D164-4A47-E26EFB4FA13D}"/>
              </a:ext>
            </a:extLst>
          </p:cNvPr>
          <p:cNvSpPr/>
          <p:nvPr/>
        </p:nvSpPr>
        <p:spPr>
          <a:xfrm>
            <a:off x="2288744" y="1961409"/>
            <a:ext cx="908497" cy="1088889"/>
          </a:xfrm>
          <a:prstGeom prst="roundRect">
            <a:avLst/>
          </a:prstGeom>
          <a:noFill/>
          <a:ln w="57150">
            <a:solidFill>
              <a:srgbClr val="008E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Arrow: Bent 22">
            <a:extLst>
              <a:ext uri="{FF2B5EF4-FFF2-40B4-BE49-F238E27FC236}">
                <a16:creationId xmlns:a16="http://schemas.microsoft.com/office/drawing/2014/main" id="{37C4C226-51F7-5305-0612-05E9502D82CC}"/>
              </a:ext>
            </a:extLst>
          </p:cNvPr>
          <p:cNvSpPr/>
          <p:nvPr/>
        </p:nvSpPr>
        <p:spPr>
          <a:xfrm rot="5400000">
            <a:off x="7606157" y="5309508"/>
            <a:ext cx="360000" cy="360000"/>
          </a:xfrm>
          <a:prstGeom prst="bentArrow">
            <a:avLst/>
          </a:prstGeom>
          <a:solidFill>
            <a:srgbClr val="008E48"/>
          </a:solidFill>
          <a:ln>
            <a:solidFill>
              <a:srgbClr val="008E48"/>
            </a:solidFill>
          </a:ln>
          <a:effectLst>
            <a:outerShdw blurRad="76200" dist="63500" dir="2700000" algn="tl"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nvGrpSpPr>
          <p:cNvPr id="38" name="Group 37">
            <a:extLst>
              <a:ext uri="{FF2B5EF4-FFF2-40B4-BE49-F238E27FC236}">
                <a16:creationId xmlns:a16="http://schemas.microsoft.com/office/drawing/2014/main" id="{817484D8-003A-71D9-E2E7-ABDA34C6ABE5}"/>
              </a:ext>
            </a:extLst>
          </p:cNvPr>
          <p:cNvGrpSpPr/>
          <p:nvPr/>
        </p:nvGrpSpPr>
        <p:grpSpPr>
          <a:xfrm>
            <a:off x="1842742" y="3260174"/>
            <a:ext cx="2984195" cy="2587876"/>
            <a:chOff x="1806346" y="3335602"/>
            <a:chExt cx="3176770" cy="2712856"/>
          </a:xfrm>
        </p:grpSpPr>
        <p:pic>
          <p:nvPicPr>
            <p:cNvPr id="37" name="Picture 36">
              <a:extLst>
                <a:ext uri="{FF2B5EF4-FFF2-40B4-BE49-F238E27FC236}">
                  <a16:creationId xmlns:a16="http://schemas.microsoft.com/office/drawing/2014/main" id="{44342355-10A7-8133-EAF7-C844A031254C}"/>
                </a:ext>
              </a:extLst>
            </p:cNvPr>
            <p:cNvPicPr>
              <a:picLocks noChangeAspect="1"/>
            </p:cNvPicPr>
            <p:nvPr/>
          </p:nvPicPr>
          <p:blipFill>
            <a:blip r:embed="rId8"/>
            <a:srcRect t="465" b="-1"/>
            <a:stretch>
              <a:fillRect/>
            </a:stretch>
          </p:blipFill>
          <p:spPr>
            <a:xfrm>
              <a:off x="1806346" y="3335602"/>
              <a:ext cx="3176770" cy="2712856"/>
            </a:xfrm>
            <a:prstGeom prst="roundRect">
              <a:avLst>
                <a:gd name="adj" fmla="val 5163"/>
              </a:avLst>
            </a:prstGeom>
          </p:spPr>
        </p:pic>
        <p:sp>
          <p:nvSpPr>
            <p:cNvPr id="33" name="Rectangle 30">
              <a:extLst>
                <a:ext uri="{FF2B5EF4-FFF2-40B4-BE49-F238E27FC236}">
                  <a16:creationId xmlns:a16="http://schemas.microsoft.com/office/drawing/2014/main" id="{00B7F13F-4A69-9945-7A1F-A1FD491D1B23}"/>
                </a:ext>
              </a:extLst>
            </p:cNvPr>
            <p:cNvSpPr/>
            <p:nvPr/>
          </p:nvSpPr>
          <p:spPr>
            <a:xfrm>
              <a:off x="1806346" y="3816075"/>
              <a:ext cx="1298839" cy="2191220"/>
            </a:xfrm>
            <a:prstGeom prst="roundRect">
              <a:avLst>
                <a:gd name="adj" fmla="val 0"/>
              </a:avLst>
            </a:prstGeom>
            <a:solidFill>
              <a:srgbClr val="F9F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ZA" sz="1200">
                  <a:solidFill>
                    <a:schemeClr val="tx1"/>
                  </a:solidFill>
                  <a:latin typeface="Arial" panose="020B0604020202020204" pitchFamily="34" charset="0"/>
                  <a:cs typeface="Arial" panose="020B0604020202020204" pitchFamily="34" charset="0"/>
                </a:rPr>
                <a:t>Stable and Adherent </a:t>
              </a:r>
            </a:p>
          </p:txBody>
        </p:sp>
      </p:grpSp>
      <p:sp>
        <p:nvSpPr>
          <p:cNvPr id="35" name="Arrow: Bent 34">
            <a:extLst>
              <a:ext uri="{FF2B5EF4-FFF2-40B4-BE49-F238E27FC236}">
                <a16:creationId xmlns:a16="http://schemas.microsoft.com/office/drawing/2014/main" id="{8CCC5BB4-94DF-4C5F-03DA-1770DB0586EF}"/>
              </a:ext>
            </a:extLst>
          </p:cNvPr>
          <p:cNvSpPr/>
          <p:nvPr/>
        </p:nvSpPr>
        <p:spPr>
          <a:xfrm rot="5400000">
            <a:off x="4861622" y="4720964"/>
            <a:ext cx="360000" cy="360000"/>
          </a:xfrm>
          <a:prstGeom prst="bentArrow">
            <a:avLst/>
          </a:prstGeom>
          <a:solidFill>
            <a:srgbClr val="008E48"/>
          </a:solidFill>
          <a:ln>
            <a:solidFill>
              <a:srgbClr val="008E48"/>
            </a:solidFill>
          </a:ln>
          <a:effectLst>
            <a:outerShdw blurRad="76200" dist="63500" dir="2700000" algn="tl"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39" name="Rectangle 38">
            <a:extLst>
              <a:ext uri="{FF2B5EF4-FFF2-40B4-BE49-F238E27FC236}">
                <a16:creationId xmlns:a16="http://schemas.microsoft.com/office/drawing/2014/main" id="{A089DC38-AE96-1D9F-A545-13D61AD9DC51}"/>
              </a:ext>
            </a:extLst>
          </p:cNvPr>
          <p:cNvSpPr/>
          <p:nvPr/>
        </p:nvSpPr>
        <p:spPr>
          <a:xfrm>
            <a:off x="3257547" y="2111284"/>
            <a:ext cx="8295466" cy="925328"/>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en-US">
                <a:solidFill>
                  <a:srgbClr val="106536"/>
                </a:solidFill>
                <a:latin typeface="Arial" panose="020B0604020202020204" pitchFamily="34" charset="0"/>
                <a:cs typeface="Arial" panose="020B0604020202020204" pitchFamily="34" charset="0"/>
              </a:rPr>
              <a:t>Choices for Clinically Stable Patients: </a:t>
            </a:r>
          </a:p>
          <a:p>
            <a:pPr>
              <a:lnSpc>
                <a:spcPct val="90000"/>
              </a:lnSpc>
            </a:pPr>
            <a:r>
              <a:rPr lang="en-ZA" sz="1600">
                <a:solidFill>
                  <a:schemeClr val="tx1">
                    <a:lumMod val="75000"/>
                    <a:lumOff val="25000"/>
                  </a:schemeClr>
                </a:solidFill>
                <a:latin typeface="Arial" panose="020B0604020202020204" pitchFamily="34" charset="0"/>
                <a:cs typeface="Arial" panose="020B0604020202020204" pitchFamily="34" charset="0"/>
              </a:rPr>
              <a:t>Clinically stable patients require less intensive service delivery </a:t>
            </a:r>
            <a:r>
              <a:rPr lang="en-GB" sz="1600">
                <a:solidFill>
                  <a:schemeClr val="tx1">
                    <a:lumMod val="75000"/>
                    <a:lumOff val="25000"/>
                  </a:schemeClr>
                </a:solidFill>
                <a:latin typeface="Arial" panose="020B0604020202020204" pitchFamily="34" charset="0"/>
                <a:cs typeface="Arial" panose="020B0604020202020204" pitchFamily="34" charset="0"/>
              </a:rPr>
              <a:t>with a lower frequency of clinical contact and longer treatment supply. </a:t>
            </a:r>
            <a:r>
              <a:rPr lang="en-ZA" sz="1600">
                <a:solidFill>
                  <a:schemeClr val="tx1">
                    <a:lumMod val="75000"/>
                    <a:lumOff val="25000"/>
                  </a:schemeClr>
                </a:solidFill>
                <a:latin typeface="Arial" panose="020B0604020202020204" pitchFamily="34" charset="0"/>
                <a:cs typeface="Arial" panose="020B0604020202020204" pitchFamily="34" charset="0"/>
              </a:rPr>
              <a:t> </a:t>
            </a:r>
            <a:endParaRPr lang="en-US" sz="1600">
              <a:solidFill>
                <a:schemeClr val="tx1">
                  <a:lumMod val="75000"/>
                  <a:lumOff val="25000"/>
                </a:schemeClr>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29440FE-DD0E-D56D-F9F7-B5420A633000}"/>
              </a:ext>
            </a:extLst>
          </p:cNvPr>
          <p:cNvSpPr/>
          <p:nvPr/>
        </p:nvSpPr>
        <p:spPr>
          <a:xfrm>
            <a:off x="6057648" y="3045822"/>
            <a:ext cx="5420982" cy="1102550"/>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90000"/>
              </a:lnSpc>
            </a:pPr>
            <a:r>
              <a:rPr lang="en-US">
                <a:solidFill>
                  <a:srgbClr val="680E03"/>
                </a:solidFill>
                <a:latin typeface="Arial" panose="020B0604020202020204" pitchFamily="34" charset="0"/>
                <a:cs typeface="Arial" panose="020B0604020202020204" pitchFamily="34" charset="0"/>
              </a:rPr>
              <a:t>Facility multi-month dispensing 6MMD: </a:t>
            </a:r>
            <a:r>
              <a:rPr lang="en-US" sz="1200">
                <a:solidFill>
                  <a:srgbClr val="DEB03E"/>
                </a:solidFill>
                <a:latin typeface="Arial" panose="020B0604020202020204" pitchFamily="34" charset="0"/>
                <a:cs typeface="Arial" panose="020B0604020202020204" pitchFamily="34" charset="0"/>
              </a:rPr>
              <a:t>(SOP 4.2)</a:t>
            </a:r>
            <a:br>
              <a:rPr lang="en-US" sz="1200">
                <a:solidFill>
                  <a:srgbClr val="DEB03E"/>
                </a:solidFill>
                <a:latin typeface="Arial" panose="020B0604020202020204" pitchFamily="34" charset="0"/>
                <a:cs typeface="Arial" panose="020B0604020202020204" pitchFamily="34" charset="0"/>
              </a:rPr>
            </a:br>
            <a:r>
              <a:rPr lang="en-US">
                <a:solidFill>
                  <a:srgbClr val="680E03"/>
                </a:solidFill>
                <a:latin typeface="Arial" panose="020B0604020202020204" pitchFamily="34" charset="0"/>
                <a:cs typeface="Arial" panose="020B0604020202020204" pitchFamily="34" charset="0"/>
              </a:rPr>
              <a:t> </a:t>
            </a:r>
            <a:r>
              <a:rPr lang="en-ZA" sz="1600">
                <a:solidFill>
                  <a:schemeClr val="tx1">
                    <a:lumMod val="75000"/>
                    <a:lumOff val="25000"/>
                  </a:schemeClr>
                </a:solidFill>
                <a:latin typeface="Arial" panose="020B0604020202020204" pitchFamily="34" charset="0"/>
                <a:cs typeface="Arial" panose="020B0604020202020204" pitchFamily="34" charset="0"/>
              </a:rPr>
              <a:t>A </a:t>
            </a:r>
            <a:r>
              <a:rPr lang="en-GB" sz="1600">
                <a:solidFill>
                  <a:schemeClr val="tx1">
                    <a:lumMod val="75000"/>
                    <a:lumOff val="25000"/>
                  </a:schemeClr>
                </a:solidFill>
                <a:latin typeface="Arial" panose="020B0604020202020204" pitchFamily="34" charset="0"/>
                <a:cs typeface="Arial" panose="020B0604020202020204" pitchFamily="34" charset="0"/>
              </a:rPr>
              <a:t>longer treatment supply covers the full period between clinical contacts; 6 months dispensed when prescribed. Only for very stable patients. </a:t>
            </a:r>
            <a:r>
              <a:rPr lang="en-ZA" sz="1600">
                <a:solidFill>
                  <a:schemeClr val="tx1">
                    <a:lumMod val="75000"/>
                    <a:lumOff val="25000"/>
                  </a:schemeClr>
                </a:solidFill>
                <a:latin typeface="Arial" panose="020B0604020202020204" pitchFamily="34" charset="0"/>
                <a:cs typeface="Arial" panose="020B0604020202020204" pitchFamily="34" charset="0"/>
              </a:rPr>
              <a:t> </a:t>
            </a:r>
            <a:endParaRPr lang="en-US" sz="1600">
              <a:solidFill>
                <a:schemeClr val="tx1">
                  <a:lumMod val="75000"/>
                  <a:lumOff val="25000"/>
                </a:schemeClr>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8249E263-8893-B5CE-E85D-0734083BB68A}"/>
              </a:ext>
            </a:extLst>
          </p:cNvPr>
          <p:cNvPicPr>
            <a:picLocks noChangeAspect="1"/>
          </p:cNvPicPr>
          <p:nvPr/>
        </p:nvPicPr>
        <p:blipFill>
          <a:blip r:embed="rId9"/>
          <a:srcRect l="3205" t="277" r="663" b="2426"/>
          <a:stretch>
            <a:fillRect/>
          </a:stretch>
        </p:blipFill>
        <p:spPr>
          <a:xfrm>
            <a:off x="5155384" y="3173705"/>
            <a:ext cx="902263" cy="900000"/>
          </a:xfrm>
          <a:prstGeom prst="ellipse">
            <a:avLst/>
          </a:prstGeom>
        </p:spPr>
      </p:pic>
      <p:sp>
        <p:nvSpPr>
          <p:cNvPr id="40" name="Arrow: Right 39">
            <a:extLst>
              <a:ext uri="{FF2B5EF4-FFF2-40B4-BE49-F238E27FC236}">
                <a16:creationId xmlns:a16="http://schemas.microsoft.com/office/drawing/2014/main" id="{5CAE75F2-26FC-24E8-7AFA-BA6B36B87736}"/>
              </a:ext>
            </a:extLst>
          </p:cNvPr>
          <p:cNvSpPr/>
          <p:nvPr/>
        </p:nvSpPr>
        <p:spPr>
          <a:xfrm>
            <a:off x="4789622" y="3321000"/>
            <a:ext cx="432000" cy="216000"/>
          </a:xfrm>
          <a:prstGeom prst="rightArrow">
            <a:avLst/>
          </a:prstGeom>
          <a:solidFill>
            <a:srgbClr val="1067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Arrow: Right 51">
            <a:extLst>
              <a:ext uri="{FF2B5EF4-FFF2-40B4-BE49-F238E27FC236}">
                <a16:creationId xmlns:a16="http://schemas.microsoft.com/office/drawing/2014/main" id="{A5C41706-F4B8-E6BB-2380-4602AB15E659}"/>
              </a:ext>
            </a:extLst>
          </p:cNvPr>
          <p:cNvSpPr/>
          <p:nvPr/>
        </p:nvSpPr>
        <p:spPr>
          <a:xfrm rot="5400000">
            <a:off x="2598992" y="3086298"/>
            <a:ext cx="288000" cy="216000"/>
          </a:xfrm>
          <a:prstGeom prst="rightArrow">
            <a:avLst/>
          </a:prstGeom>
          <a:solidFill>
            <a:srgbClr val="008E48"/>
          </a:solidFill>
          <a:ln>
            <a:solidFill>
              <a:srgbClr val="008E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3" name="TextBox 52">
            <a:extLst>
              <a:ext uri="{FF2B5EF4-FFF2-40B4-BE49-F238E27FC236}">
                <a16:creationId xmlns:a16="http://schemas.microsoft.com/office/drawing/2014/main" id="{3E700B97-C3B1-939F-9030-4B75DF9B21E6}"/>
              </a:ext>
            </a:extLst>
          </p:cNvPr>
          <p:cNvSpPr txBox="1"/>
          <p:nvPr/>
        </p:nvSpPr>
        <p:spPr>
          <a:xfrm>
            <a:off x="2885492" y="6604982"/>
            <a:ext cx="5760000" cy="253018"/>
          </a:xfrm>
          <a:prstGeom prst="rect">
            <a:avLst/>
          </a:prstGeom>
          <a:noFill/>
        </p:spPr>
        <p:txBody>
          <a:bodyPr wrap="square" rtlCol="0">
            <a:spAutoFit/>
          </a:bodyPr>
          <a:lstStyle/>
          <a:p>
            <a:r>
              <a:rPr lang="en-ZA" sz="1000">
                <a:solidFill>
                  <a:schemeClr val="bg1">
                    <a:lumMod val="50000"/>
                  </a:schemeClr>
                </a:solidFill>
                <a:latin typeface="Arial" panose="020B0604020202020204" pitchFamily="34" charset="0"/>
                <a:cs typeface="Arial" panose="020B0604020202020204" pitchFamily="34" charset="0"/>
              </a:rPr>
              <a:t>DMOC SOP September 2025</a:t>
            </a:r>
          </a:p>
        </p:txBody>
      </p:sp>
    </p:spTree>
    <p:extLst>
      <p:ext uri="{BB962C8B-B14F-4D97-AF65-F5344CB8AC3E}">
        <p14:creationId xmlns:p14="http://schemas.microsoft.com/office/powerpoint/2010/main" val="31655957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F7A0C-1C51-C0BA-1C8D-1FC7786494E3}"/>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D8D89E82-95D6-8449-126C-5DD327470E18}"/>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F11A9887-5E08-99AF-3FAB-F6CE1DC362B8}"/>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B1AEF7C1-6F5F-02A5-9B80-546135EEA1B6}"/>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85962FDC-8419-E53C-7A49-E6F34C1E26B6}"/>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Documentation in ART Clinical Stationery</a:t>
            </a:r>
          </a:p>
        </p:txBody>
      </p:sp>
      <p:pic>
        <p:nvPicPr>
          <p:cNvPr id="2" name="Picture 1">
            <a:extLst>
              <a:ext uri="{FF2B5EF4-FFF2-40B4-BE49-F238E27FC236}">
                <a16:creationId xmlns:a16="http://schemas.microsoft.com/office/drawing/2014/main" id="{60AA1BCC-DDBA-97D5-9674-E0D837C8B3CF}"/>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D550EA1A-0328-31EE-9B13-10FE27EB6F83}"/>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331FA96F-4A32-B4A6-A63C-699F1FD1BD7B}"/>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FA5D5E64-141A-752B-CF23-8956368D14B4}"/>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3348189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8F62-FDE4-F268-9C1B-3500FB357D2F}"/>
              </a:ext>
            </a:extLst>
          </p:cNvPr>
          <p:cNvSpPr>
            <a:spLocks noGrp="1"/>
          </p:cNvSpPr>
          <p:nvPr>
            <p:ph type="title"/>
          </p:nvPr>
        </p:nvSpPr>
        <p:spPr/>
        <p:txBody>
          <a:bodyPr/>
          <a:lstStyle/>
          <a:p>
            <a:r>
              <a:rPr lang="en-ZA"/>
              <a:t>Documentation in ART Clinical Stationery</a:t>
            </a:r>
          </a:p>
        </p:txBody>
      </p:sp>
      <p:sp>
        <p:nvSpPr>
          <p:cNvPr id="4" name="Slide Number Placeholder 3">
            <a:extLst>
              <a:ext uri="{FF2B5EF4-FFF2-40B4-BE49-F238E27FC236}">
                <a16:creationId xmlns:a16="http://schemas.microsoft.com/office/drawing/2014/main" id="{75D7E7C8-0D62-3532-CDB1-28023918C72F}"/>
              </a:ext>
            </a:extLst>
          </p:cNvPr>
          <p:cNvSpPr>
            <a:spLocks noGrp="1"/>
          </p:cNvSpPr>
          <p:nvPr>
            <p:ph type="sldNum" sz="quarter" idx="12"/>
          </p:nvPr>
        </p:nvSpPr>
        <p:spPr/>
        <p:txBody>
          <a:bodyPr/>
          <a:lstStyle/>
          <a:p>
            <a:fld id="{C7CC47C4-3C86-4469-BEE5-35560A3665EF}" type="slidenum">
              <a:rPr lang="en-ZA" altLang="en-US" smtClean="0"/>
              <a:pPr/>
              <a:t>91</a:t>
            </a:fld>
            <a:endParaRPr lang="en-ZA" altLang="en-US"/>
          </a:p>
        </p:txBody>
      </p:sp>
      <p:pic>
        <p:nvPicPr>
          <p:cNvPr id="6" name="Picture 5">
            <a:extLst>
              <a:ext uri="{FF2B5EF4-FFF2-40B4-BE49-F238E27FC236}">
                <a16:creationId xmlns:a16="http://schemas.microsoft.com/office/drawing/2014/main" id="{1E465B88-CCCE-2237-F04A-670CB45DFCE9}"/>
              </a:ext>
            </a:extLst>
          </p:cNvPr>
          <p:cNvPicPr>
            <a:picLocks noChangeAspect="1"/>
          </p:cNvPicPr>
          <p:nvPr/>
        </p:nvPicPr>
        <p:blipFill>
          <a:blip r:embed="rId2"/>
          <a:stretch>
            <a:fillRect/>
          </a:stretch>
        </p:blipFill>
        <p:spPr>
          <a:xfrm>
            <a:off x="2837007" y="1245851"/>
            <a:ext cx="5008159" cy="4869044"/>
          </a:xfrm>
          <a:prstGeom prst="rect">
            <a:avLst/>
          </a:prstGeom>
        </p:spPr>
      </p:pic>
      <p:sp>
        <p:nvSpPr>
          <p:cNvPr id="7" name="TextBox 6">
            <a:extLst>
              <a:ext uri="{FF2B5EF4-FFF2-40B4-BE49-F238E27FC236}">
                <a16:creationId xmlns:a16="http://schemas.microsoft.com/office/drawing/2014/main" id="{9676899A-7A0B-6841-EF35-D69995D3B872}"/>
              </a:ext>
            </a:extLst>
          </p:cNvPr>
          <p:cNvSpPr txBox="1"/>
          <p:nvPr/>
        </p:nvSpPr>
        <p:spPr>
          <a:xfrm>
            <a:off x="530704" y="2037972"/>
            <a:ext cx="2052000" cy="1008000"/>
          </a:xfrm>
          <a:prstGeom prst="rect">
            <a:avLst/>
          </a:prstGeom>
          <a:solidFill>
            <a:srgbClr val="C00000"/>
          </a:solidFill>
          <a:ln>
            <a:solidFill>
              <a:srgbClr val="C00000"/>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Documentation in notes section by clinician</a:t>
            </a:r>
          </a:p>
        </p:txBody>
      </p:sp>
      <p:sp>
        <p:nvSpPr>
          <p:cNvPr id="8" name="Oval 7">
            <a:extLst>
              <a:ext uri="{FF2B5EF4-FFF2-40B4-BE49-F238E27FC236}">
                <a16:creationId xmlns:a16="http://schemas.microsoft.com/office/drawing/2014/main" id="{52261548-1287-2A84-013D-52684B2EDF22}"/>
              </a:ext>
            </a:extLst>
          </p:cNvPr>
          <p:cNvSpPr>
            <a:spLocks noChangeAspect="1"/>
          </p:cNvSpPr>
          <p:nvPr/>
        </p:nvSpPr>
        <p:spPr>
          <a:xfrm>
            <a:off x="232072" y="1249769"/>
            <a:ext cx="936000" cy="936000"/>
          </a:xfrm>
          <a:prstGeom prst="ellipse">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C0690EA-6FDC-4A88-2A47-D17D14813521}"/>
              </a:ext>
            </a:extLst>
          </p:cNvPr>
          <p:cNvSpPr txBox="1"/>
          <p:nvPr/>
        </p:nvSpPr>
        <p:spPr>
          <a:xfrm>
            <a:off x="8340917" y="4948651"/>
            <a:ext cx="2880000" cy="1166244"/>
          </a:xfrm>
          <a:prstGeom prst="rect">
            <a:avLst/>
          </a:prstGeom>
          <a:solidFill>
            <a:schemeClr val="bg1"/>
          </a:solidFill>
          <a:ln>
            <a:solidFill>
              <a:srgbClr val="C00000"/>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Record next clinical visit date in ‘next visit date’ field.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The next clinical visit is 6 months from current visit.</a:t>
            </a:r>
          </a:p>
        </p:txBody>
      </p:sp>
      <p:sp>
        <p:nvSpPr>
          <p:cNvPr id="11" name="TextBox 10">
            <a:extLst>
              <a:ext uri="{FF2B5EF4-FFF2-40B4-BE49-F238E27FC236}">
                <a16:creationId xmlns:a16="http://schemas.microsoft.com/office/drawing/2014/main" id="{4E61B2B2-FDDD-3ADA-C5E0-240A0EED288C}"/>
              </a:ext>
            </a:extLst>
          </p:cNvPr>
          <p:cNvSpPr txBox="1"/>
          <p:nvPr/>
        </p:nvSpPr>
        <p:spPr>
          <a:xfrm>
            <a:off x="8340917" y="1355411"/>
            <a:ext cx="2880000" cy="576000"/>
          </a:xfrm>
          <a:prstGeom prst="rect">
            <a:avLst/>
          </a:prstGeom>
          <a:solidFill>
            <a:schemeClr val="bg1"/>
          </a:solidFill>
          <a:ln>
            <a:solidFill>
              <a:srgbClr val="C00000"/>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Record date of clinical visit.</a:t>
            </a:r>
          </a:p>
        </p:txBody>
      </p:sp>
      <p:sp>
        <p:nvSpPr>
          <p:cNvPr id="12" name="TextBox 11">
            <a:extLst>
              <a:ext uri="{FF2B5EF4-FFF2-40B4-BE49-F238E27FC236}">
                <a16:creationId xmlns:a16="http://schemas.microsoft.com/office/drawing/2014/main" id="{D4733EF4-56BD-3118-AE97-FAB6E720BE7D}"/>
              </a:ext>
            </a:extLst>
          </p:cNvPr>
          <p:cNvSpPr txBox="1"/>
          <p:nvPr/>
        </p:nvSpPr>
        <p:spPr>
          <a:xfrm>
            <a:off x="5120820" y="5464005"/>
            <a:ext cx="1832872" cy="252000"/>
          </a:xfrm>
          <a:prstGeom prst="rect">
            <a:avLst/>
          </a:prstGeom>
          <a:noFill/>
          <a:ln w="38100">
            <a:solidFill>
              <a:srgbClr val="C00000"/>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4BF9032D-FD83-3D7E-F100-3C3AB10EDDDD}"/>
              </a:ext>
            </a:extLst>
          </p:cNvPr>
          <p:cNvCxnSpPr>
            <a:cxnSpLocks/>
            <a:stCxn id="12" idx="3"/>
            <a:endCxn id="9" idx="1"/>
          </p:cNvCxnSpPr>
          <p:nvPr/>
        </p:nvCxnSpPr>
        <p:spPr>
          <a:xfrm flipV="1">
            <a:off x="6953692" y="5531773"/>
            <a:ext cx="1387225" cy="58232"/>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7A18F5-E225-3F82-B41B-4F3883E4AE20}"/>
              </a:ext>
            </a:extLst>
          </p:cNvPr>
          <p:cNvSpPr txBox="1"/>
          <p:nvPr/>
        </p:nvSpPr>
        <p:spPr>
          <a:xfrm>
            <a:off x="5468149" y="1513268"/>
            <a:ext cx="1832872" cy="252000"/>
          </a:xfrm>
          <a:prstGeom prst="rect">
            <a:avLst/>
          </a:prstGeom>
          <a:noFill/>
          <a:ln w="38100">
            <a:solidFill>
              <a:srgbClr val="C00000"/>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18AE4238-4204-49CA-60D6-674AD3A6A4E4}"/>
              </a:ext>
            </a:extLst>
          </p:cNvPr>
          <p:cNvCxnSpPr>
            <a:cxnSpLocks/>
            <a:stCxn id="22" idx="3"/>
            <a:endCxn id="11" idx="1"/>
          </p:cNvCxnSpPr>
          <p:nvPr/>
        </p:nvCxnSpPr>
        <p:spPr>
          <a:xfrm>
            <a:off x="7301021" y="1639268"/>
            <a:ext cx="1039896" cy="4143"/>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3EBFC59-146F-BED3-0D9A-30FBE3D597A7}"/>
              </a:ext>
            </a:extLst>
          </p:cNvPr>
          <p:cNvSpPr txBox="1"/>
          <p:nvPr/>
        </p:nvSpPr>
        <p:spPr>
          <a:xfrm>
            <a:off x="8340917" y="2325158"/>
            <a:ext cx="2880000" cy="576000"/>
          </a:xfrm>
          <a:prstGeom prst="rect">
            <a:avLst/>
          </a:prstGeom>
          <a:solidFill>
            <a:schemeClr val="bg1"/>
          </a:solidFill>
          <a:ln>
            <a:solidFill>
              <a:srgbClr val="C00000"/>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Indicate patient issued 1/12 repeated 6 times.</a:t>
            </a:r>
          </a:p>
        </p:txBody>
      </p:sp>
      <p:cxnSp>
        <p:nvCxnSpPr>
          <p:cNvPr id="28" name="Straight Arrow Connector 27">
            <a:extLst>
              <a:ext uri="{FF2B5EF4-FFF2-40B4-BE49-F238E27FC236}">
                <a16:creationId xmlns:a16="http://schemas.microsoft.com/office/drawing/2014/main" id="{31685FF2-3DAF-1503-424B-7E469C84CBA4}"/>
              </a:ext>
            </a:extLst>
          </p:cNvPr>
          <p:cNvCxnSpPr>
            <a:cxnSpLocks/>
            <a:stCxn id="27" idx="3"/>
            <a:endCxn id="25" idx="1"/>
          </p:cNvCxnSpPr>
          <p:nvPr/>
        </p:nvCxnSpPr>
        <p:spPr>
          <a:xfrm flipV="1">
            <a:off x="7831167" y="2613158"/>
            <a:ext cx="509750" cy="814889"/>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419E813-6F07-5E53-AD32-CFF1756B16B7}"/>
              </a:ext>
            </a:extLst>
          </p:cNvPr>
          <p:cNvGrpSpPr/>
          <p:nvPr/>
        </p:nvGrpSpPr>
        <p:grpSpPr>
          <a:xfrm>
            <a:off x="6677247" y="3092168"/>
            <a:ext cx="1153920" cy="671758"/>
            <a:chOff x="6691246" y="3429000"/>
            <a:chExt cx="1153920" cy="761068"/>
          </a:xfrm>
        </p:grpSpPr>
        <p:sp>
          <p:nvSpPr>
            <p:cNvPr id="27" name="TextBox 26">
              <a:extLst>
                <a:ext uri="{FF2B5EF4-FFF2-40B4-BE49-F238E27FC236}">
                  <a16:creationId xmlns:a16="http://schemas.microsoft.com/office/drawing/2014/main" id="{7E5C37A1-18C1-A69F-1ABF-386BA168F1F2}"/>
                </a:ext>
              </a:extLst>
            </p:cNvPr>
            <p:cNvSpPr txBox="1"/>
            <p:nvPr/>
          </p:nvSpPr>
          <p:spPr>
            <a:xfrm>
              <a:off x="6691246" y="3429000"/>
              <a:ext cx="1153920" cy="761068"/>
            </a:xfrm>
            <a:prstGeom prst="rect">
              <a:avLst/>
            </a:prstGeom>
            <a:solidFill>
              <a:schemeClr val="bg1"/>
            </a:solidFill>
            <a:ln w="38100">
              <a:solidFill>
                <a:srgbClr val="C00000"/>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9009AE9D-DF90-532B-09C4-0D9F2C0EFB27}"/>
                </a:ext>
              </a:extLst>
            </p:cNvPr>
            <p:cNvGrpSpPr/>
            <p:nvPr/>
          </p:nvGrpSpPr>
          <p:grpSpPr>
            <a:xfrm>
              <a:off x="6820500" y="3486368"/>
              <a:ext cx="938772" cy="646331"/>
              <a:chOff x="9691187" y="4055549"/>
              <a:chExt cx="938772" cy="646331"/>
            </a:xfrm>
          </p:grpSpPr>
          <p:sp>
            <p:nvSpPr>
              <p:cNvPr id="35" name="TextBox 34">
                <a:extLst>
                  <a:ext uri="{FF2B5EF4-FFF2-40B4-BE49-F238E27FC236}">
                    <a16:creationId xmlns:a16="http://schemas.microsoft.com/office/drawing/2014/main" id="{4E6B9EA4-A32B-555F-6C8F-09AEC6F5F0D7}"/>
                  </a:ext>
                </a:extLst>
              </p:cNvPr>
              <p:cNvSpPr txBox="1"/>
              <p:nvPr/>
            </p:nvSpPr>
            <p:spPr>
              <a:xfrm>
                <a:off x="9691187" y="4055549"/>
                <a:ext cx="441146" cy="646331"/>
              </a:xfrm>
              <a:prstGeom prst="rect">
                <a:avLst/>
              </a:prstGeom>
              <a:noFill/>
            </p:spPr>
            <p:txBody>
              <a:bodyPr wrap="none" rtlCol="0">
                <a:spAutoFit/>
              </a:bodyPr>
              <a:lstStyle/>
              <a:p>
                <a:pPr algn="ctr"/>
                <a:r>
                  <a:rPr lang="en-ZA" b="1">
                    <a:solidFill>
                      <a:srgbClr val="C00000"/>
                    </a:solidFill>
                    <a:latin typeface="Arial" panose="020B0604020202020204" pitchFamily="34" charset="0"/>
                    <a:cs typeface="Arial" panose="020B0604020202020204" pitchFamily="34" charset="0"/>
                  </a:rPr>
                  <a:t>1</a:t>
                </a:r>
              </a:p>
              <a:p>
                <a:pPr algn="ctr"/>
                <a:r>
                  <a:rPr lang="en-ZA" b="1">
                    <a:solidFill>
                      <a:srgbClr val="C00000"/>
                    </a:solidFill>
                    <a:latin typeface="Arial" panose="020B0604020202020204" pitchFamily="34" charset="0"/>
                    <a:cs typeface="Arial" panose="020B0604020202020204" pitchFamily="34" charset="0"/>
                  </a:rPr>
                  <a:t>12</a:t>
                </a:r>
              </a:p>
            </p:txBody>
          </p:sp>
          <p:cxnSp>
            <p:nvCxnSpPr>
              <p:cNvPr id="39" name="Straight Connector 38">
                <a:extLst>
                  <a:ext uri="{FF2B5EF4-FFF2-40B4-BE49-F238E27FC236}">
                    <a16:creationId xmlns:a16="http://schemas.microsoft.com/office/drawing/2014/main" id="{2791D797-21F0-D935-5C88-A630D54ACD02}"/>
                  </a:ext>
                </a:extLst>
              </p:cNvPr>
              <p:cNvCxnSpPr>
                <a:stCxn id="35" idx="1"/>
                <a:endCxn id="35" idx="3"/>
              </p:cNvCxnSpPr>
              <p:nvPr/>
            </p:nvCxnSpPr>
            <p:spPr>
              <a:xfrm>
                <a:off x="9691187" y="4378715"/>
                <a:ext cx="44114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E06F0E4-5666-A0A1-DE34-838BE8E8A389}"/>
                  </a:ext>
                </a:extLst>
              </p:cNvPr>
              <p:cNvSpPr txBox="1"/>
              <p:nvPr/>
            </p:nvSpPr>
            <p:spPr>
              <a:xfrm>
                <a:off x="10099043" y="4199694"/>
                <a:ext cx="530916" cy="369332"/>
              </a:xfrm>
              <a:prstGeom prst="rect">
                <a:avLst/>
              </a:prstGeom>
              <a:noFill/>
            </p:spPr>
            <p:txBody>
              <a:bodyPr wrap="none" rtlCol="0">
                <a:spAutoFit/>
              </a:bodyPr>
              <a:lstStyle/>
              <a:p>
                <a:pPr algn="ctr"/>
                <a:r>
                  <a:rPr lang="en-ZA" b="1">
                    <a:solidFill>
                      <a:srgbClr val="C00000"/>
                    </a:solidFill>
                    <a:latin typeface="Arial" panose="020B0604020202020204" pitchFamily="34" charset="0"/>
                    <a:cs typeface="Arial" panose="020B0604020202020204" pitchFamily="34" charset="0"/>
                  </a:rPr>
                  <a:t>X 6</a:t>
                </a:r>
              </a:p>
            </p:txBody>
          </p:sp>
        </p:grpSp>
      </p:grpSp>
      <p:sp>
        <p:nvSpPr>
          <p:cNvPr id="52" name="TextBox 51">
            <a:extLst>
              <a:ext uri="{FF2B5EF4-FFF2-40B4-BE49-F238E27FC236}">
                <a16:creationId xmlns:a16="http://schemas.microsoft.com/office/drawing/2014/main" id="{5F53E59D-025C-B055-2754-DB9A1CB6861D}"/>
              </a:ext>
            </a:extLst>
          </p:cNvPr>
          <p:cNvSpPr txBox="1"/>
          <p:nvPr/>
        </p:nvSpPr>
        <p:spPr>
          <a:xfrm>
            <a:off x="8340917" y="3294905"/>
            <a:ext cx="2880000" cy="1260000"/>
          </a:xfrm>
          <a:prstGeom prst="rect">
            <a:avLst/>
          </a:prstGeom>
          <a:solidFill>
            <a:schemeClr val="bg1"/>
          </a:solidFill>
          <a:ln>
            <a:solidFill>
              <a:srgbClr val="C00000"/>
            </a:solidFill>
          </a:ln>
        </p:spPr>
        <p:txBody>
          <a:bodyPr wrap="square" lIns="72000" tIns="36000" rIns="36000" bIns="36000" anchor="ctr">
            <a:noAutofit/>
          </a:bodyPr>
          <a:lstStyle/>
          <a:p>
            <a:pPr>
              <a:spcBef>
                <a:spcPts val="600"/>
              </a:spcBef>
            </a:pPr>
            <a:r>
              <a:rPr lang="en-GB" sz="1600">
                <a:solidFill>
                  <a:schemeClr val="tx1">
                    <a:lumMod val="75000"/>
                    <a:lumOff val="25000"/>
                  </a:schemeClr>
                </a:solidFill>
                <a:latin typeface="Arial" panose="020B0604020202020204" pitchFamily="34" charset="0"/>
                <a:cs typeface="Arial" panose="020B0604020202020204" pitchFamily="34" charset="0"/>
              </a:rPr>
              <a:t>Indicate patient enrolled in </a:t>
            </a:r>
            <a:r>
              <a:rPr lang="en-GB" sz="1600" err="1">
                <a:solidFill>
                  <a:schemeClr val="tx1">
                    <a:lumMod val="75000"/>
                    <a:lumOff val="25000"/>
                  </a:schemeClr>
                </a:solidFill>
                <a:latin typeface="Arial" panose="020B0604020202020204" pitchFamily="34" charset="0"/>
                <a:cs typeface="Arial" panose="020B0604020202020204" pitchFamily="34" charset="0"/>
              </a:rPr>
              <a:t>DMoC</a:t>
            </a:r>
            <a:r>
              <a:rPr lang="en-GB" sz="1600">
                <a:solidFill>
                  <a:schemeClr val="tx1">
                    <a:lumMod val="75000"/>
                    <a:lumOff val="25000"/>
                  </a:schemeClr>
                </a:solidFill>
                <a:latin typeface="Arial" panose="020B0604020202020204" pitchFamily="34" charset="0"/>
                <a:cs typeface="Arial" panose="020B0604020202020204" pitchFamily="34" charset="0"/>
              </a:rPr>
              <a:t> in ‘referred’ field.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If Adherence Club, stipulate name of AC and date of </a:t>
            </a:r>
            <a:r>
              <a:rPr lang="en-GB" sz="1600" err="1">
                <a:solidFill>
                  <a:schemeClr val="tx1">
                    <a:lumMod val="75000"/>
                    <a:lumOff val="25000"/>
                  </a:schemeClr>
                </a:solidFill>
                <a:latin typeface="Arial" panose="020B0604020202020204" pitchFamily="34" charset="0"/>
                <a:cs typeface="Arial" panose="020B0604020202020204" pitchFamily="34" charset="0"/>
              </a:rPr>
              <a:t>DMoC</a:t>
            </a:r>
            <a:r>
              <a:rPr lang="en-GB" sz="1600">
                <a:solidFill>
                  <a:schemeClr val="tx1">
                    <a:lumMod val="75000"/>
                    <a:lumOff val="25000"/>
                  </a:schemeClr>
                </a:solidFill>
                <a:latin typeface="Arial" panose="020B0604020202020204" pitchFamily="34" charset="0"/>
                <a:cs typeface="Arial" panose="020B0604020202020204" pitchFamily="34" charset="0"/>
              </a:rPr>
              <a:t> enrolment.</a:t>
            </a:r>
          </a:p>
        </p:txBody>
      </p:sp>
      <p:cxnSp>
        <p:nvCxnSpPr>
          <p:cNvPr id="55" name="Straight Arrow Connector 54">
            <a:extLst>
              <a:ext uri="{FF2B5EF4-FFF2-40B4-BE49-F238E27FC236}">
                <a16:creationId xmlns:a16="http://schemas.microsoft.com/office/drawing/2014/main" id="{D50E45B0-944A-A1FD-80D1-526550ABEDCF}"/>
              </a:ext>
            </a:extLst>
          </p:cNvPr>
          <p:cNvCxnSpPr>
            <a:cxnSpLocks/>
            <a:stCxn id="54" idx="3"/>
            <a:endCxn id="52" idx="1"/>
          </p:cNvCxnSpPr>
          <p:nvPr/>
        </p:nvCxnSpPr>
        <p:spPr>
          <a:xfrm flipV="1">
            <a:off x="7967484" y="3924905"/>
            <a:ext cx="373433" cy="1380296"/>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30178DE0-E03D-9251-9A91-469D92E6EFA1}"/>
              </a:ext>
            </a:extLst>
          </p:cNvPr>
          <p:cNvSpPr/>
          <p:nvPr/>
        </p:nvSpPr>
        <p:spPr>
          <a:xfrm>
            <a:off x="5120820" y="5284381"/>
            <a:ext cx="1685681" cy="179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TextBox 53">
            <a:extLst>
              <a:ext uri="{FF2B5EF4-FFF2-40B4-BE49-F238E27FC236}">
                <a16:creationId xmlns:a16="http://schemas.microsoft.com/office/drawing/2014/main" id="{55CB5A01-CBA8-712F-2ADF-0FCCC89EAA2D}"/>
              </a:ext>
            </a:extLst>
          </p:cNvPr>
          <p:cNvSpPr txBox="1"/>
          <p:nvPr/>
        </p:nvSpPr>
        <p:spPr>
          <a:xfrm>
            <a:off x="4979484" y="5179201"/>
            <a:ext cx="2988000" cy="252000"/>
          </a:xfrm>
          <a:prstGeom prst="rect">
            <a:avLst/>
          </a:prstGeom>
          <a:noFill/>
          <a:ln w="38100">
            <a:solidFill>
              <a:srgbClr val="C00000"/>
            </a:solidFill>
          </a:ln>
        </p:spPr>
        <p:txBody>
          <a:bodyPr wrap="square" lIns="36000" tIns="36000" rIns="36000" bIns="36000" anchor="t">
            <a:noAutofit/>
          </a:bodyPr>
          <a:lstStyle/>
          <a:p>
            <a:pPr>
              <a:spcBef>
                <a:spcPts val="600"/>
              </a:spcBef>
            </a:pPr>
            <a:r>
              <a:rPr lang="en-GB" sz="1400">
                <a:solidFill>
                  <a:schemeClr val="tx1">
                    <a:lumMod val="75000"/>
                    <a:lumOff val="25000"/>
                  </a:schemeClr>
                </a:solidFill>
                <a:latin typeface="Arial" panose="020B0604020202020204" pitchFamily="34" charset="0"/>
                <a:cs typeface="Arial" panose="020B0604020202020204" pitchFamily="34" charset="0"/>
              </a:rPr>
              <a:t>1234RosslynCommunityAC 5.8.2016</a:t>
            </a:r>
          </a:p>
        </p:txBody>
      </p:sp>
      <p:pic>
        <p:nvPicPr>
          <p:cNvPr id="3" name="Graphic 2">
            <a:extLst>
              <a:ext uri="{FF2B5EF4-FFF2-40B4-BE49-F238E27FC236}">
                <a16:creationId xmlns:a16="http://schemas.microsoft.com/office/drawing/2014/main" id="{DDDC2515-A83C-2F0C-5BD7-F770BF8413C6}"/>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408387" y="1249858"/>
            <a:ext cx="562696" cy="828840"/>
          </a:xfrm>
          <a:prstGeom prst="rect">
            <a:avLst/>
          </a:prstGeom>
        </p:spPr>
      </p:pic>
    </p:spTree>
    <p:extLst>
      <p:ext uri="{BB962C8B-B14F-4D97-AF65-F5344CB8AC3E}">
        <p14:creationId xmlns:p14="http://schemas.microsoft.com/office/powerpoint/2010/main" val="1886517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80453-BBE3-DD69-6F19-43E5AF0704D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29D254F-79C0-7D12-2808-573111A501C2}"/>
              </a:ext>
            </a:extLst>
          </p:cNvPr>
          <p:cNvPicPr>
            <a:picLocks noChangeAspect="1"/>
          </p:cNvPicPr>
          <p:nvPr/>
        </p:nvPicPr>
        <p:blipFill>
          <a:blip r:embed="rId2"/>
          <a:stretch>
            <a:fillRect/>
          </a:stretch>
        </p:blipFill>
        <p:spPr>
          <a:xfrm>
            <a:off x="3053686" y="1140399"/>
            <a:ext cx="4455672" cy="5018494"/>
          </a:xfrm>
          <a:prstGeom prst="rect">
            <a:avLst/>
          </a:prstGeom>
        </p:spPr>
      </p:pic>
      <p:sp>
        <p:nvSpPr>
          <p:cNvPr id="4" name="Slide Number Placeholder 3">
            <a:extLst>
              <a:ext uri="{FF2B5EF4-FFF2-40B4-BE49-F238E27FC236}">
                <a16:creationId xmlns:a16="http://schemas.microsoft.com/office/drawing/2014/main" id="{B41C9D9F-5FFF-3675-8CE5-08AE5F41AC53}"/>
              </a:ext>
            </a:extLst>
          </p:cNvPr>
          <p:cNvSpPr>
            <a:spLocks noGrp="1"/>
          </p:cNvSpPr>
          <p:nvPr>
            <p:ph type="sldNum" sz="quarter" idx="4"/>
          </p:nvPr>
        </p:nvSpPr>
        <p:spPr/>
        <p:txBody>
          <a:bodyPr/>
          <a:lstStyle/>
          <a:p>
            <a:fld id="{C7CC47C4-3C86-4469-BEE5-35560A3665EF}" type="slidenum">
              <a:rPr lang="en-ZA" altLang="en-US" smtClean="0"/>
              <a:pPr/>
              <a:t>92</a:t>
            </a:fld>
            <a:endParaRPr lang="en-ZA" altLang="en-US"/>
          </a:p>
        </p:txBody>
      </p:sp>
      <p:sp>
        <p:nvSpPr>
          <p:cNvPr id="2" name="Title 1">
            <a:extLst>
              <a:ext uri="{FF2B5EF4-FFF2-40B4-BE49-F238E27FC236}">
                <a16:creationId xmlns:a16="http://schemas.microsoft.com/office/drawing/2014/main" id="{DC1F5E24-A448-E3D8-37B0-84958EA2A457}"/>
              </a:ext>
            </a:extLst>
          </p:cNvPr>
          <p:cNvSpPr>
            <a:spLocks noGrp="1"/>
          </p:cNvSpPr>
          <p:nvPr>
            <p:ph type="title"/>
          </p:nvPr>
        </p:nvSpPr>
        <p:spPr/>
        <p:txBody>
          <a:bodyPr/>
          <a:lstStyle/>
          <a:p>
            <a:r>
              <a:rPr lang="en-ZA"/>
              <a:t>Documentation of Follow-up Consultation</a:t>
            </a:r>
          </a:p>
        </p:txBody>
      </p:sp>
      <p:sp>
        <p:nvSpPr>
          <p:cNvPr id="7" name="TextBox 6">
            <a:extLst>
              <a:ext uri="{FF2B5EF4-FFF2-40B4-BE49-F238E27FC236}">
                <a16:creationId xmlns:a16="http://schemas.microsoft.com/office/drawing/2014/main" id="{A2552126-2BF2-B2F5-3171-003398863411}"/>
              </a:ext>
            </a:extLst>
          </p:cNvPr>
          <p:cNvSpPr txBox="1"/>
          <p:nvPr/>
        </p:nvSpPr>
        <p:spPr>
          <a:xfrm>
            <a:off x="530704" y="2037972"/>
            <a:ext cx="2052000" cy="1008000"/>
          </a:xfrm>
          <a:prstGeom prst="rect">
            <a:avLst/>
          </a:prstGeom>
          <a:solidFill>
            <a:srgbClr val="C00000"/>
          </a:solidFill>
          <a:ln>
            <a:solidFill>
              <a:srgbClr val="C00000"/>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Documentation by clinician in clinical stationery</a:t>
            </a:r>
          </a:p>
        </p:txBody>
      </p:sp>
      <p:sp>
        <p:nvSpPr>
          <p:cNvPr id="8" name="Oval 7">
            <a:extLst>
              <a:ext uri="{FF2B5EF4-FFF2-40B4-BE49-F238E27FC236}">
                <a16:creationId xmlns:a16="http://schemas.microsoft.com/office/drawing/2014/main" id="{60126F0D-8245-9126-B43D-4757E198FE71}"/>
              </a:ext>
            </a:extLst>
          </p:cNvPr>
          <p:cNvSpPr>
            <a:spLocks noChangeAspect="1"/>
          </p:cNvSpPr>
          <p:nvPr/>
        </p:nvSpPr>
        <p:spPr>
          <a:xfrm>
            <a:off x="232072" y="1249769"/>
            <a:ext cx="936000" cy="936000"/>
          </a:xfrm>
          <a:prstGeom prst="ellipse">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A4403DD-68E3-E580-E24F-86215C7B92EA}"/>
              </a:ext>
            </a:extLst>
          </p:cNvPr>
          <p:cNvSpPr txBox="1"/>
          <p:nvPr/>
        </p:nvSpPr>
        <p:spPr>
          <a:xfrm>
            <a:off x="8055467" y="4042982"/>
            <a:ext cx="3816000" cy="864000"/>
          </a:xfrm>
          <a:prstGeom prst="rect">
            <a:avLst/>
          </a:prstGeom>
          <a:solidFill>
            <a:schemeClr val="bg1"/>
          </a:solidFill>
          <a:ln>
            <a:solidFill>
              <a:srgbClr val="C00000"/>
            </a:solidFill>
          </a:ln>
        </p:spPr>
        <p:txBody>
          <a:bodyPr wrap="square" lIns="72000" tIns="36000" rIns="36000" bIns="36000" anchor="t">
            <a:noAutofit/>
          </a:bodyPr>
          <a:lstStyle/>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Consultation recorded.</a:t>
            </a:r>
          </a:p>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Next visit date captured &amp; Folder flows to data clerk after consultation.</a:t>
            </a:r>
          </a:p>
        </p:txBody>
      </p:sp>
      <p:sp>
        <p:nvSpPr>
          <p:cNvPr id="12" name="TextBox 11">
            <a:extLst>
              <a:ext uri="{FF2B5EF4-FFF2-40B4-BE49-F238E27FC236}">
                <a16:creationId xmlns:a16="http://schemas.microsoft.com/office/drawing/2014/main" id="{8437E7F7-719B-0C56-E226-E032247AD8D0}"/>
              </a:ext>
            </a:extLst>
          </p:cNvPr>
          <p:cNvSpPr txBox="1"/>
          <p:nvPr/>
        </p:nvSpPr>
        <p:spPr>
          <a:xfrm>
            <a:off x="5890065" y="1221232"/>
            <a:ext cx="1832872" cy="1065452"/>
          </a:xfrm>
          <a:prstGeom prst="rect">
            <a:avLst/>
          </a:prstGeom>
          <a:noFill/>
          <a:ln w="38100">
            <a:solidFill>
              <a:srgbClr val="C00000"/>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00A633C-541E-17A8-7977-124FE8ADF20E}"/>
              </a:ext>
            </a:extLst>
          </p:cNvPr>
          <p:cNvSpPr txBox="1"/>
          <p:nvPr/>
        </p:nvSpPr>
        <p:spPr>
          <a:xfrm>
            <a:off x="4177690" y="5609834"/>
            <a:ext cx="3164312" cy="305107"/>
          </a:xfrm>
          <a:prstGeom prst="rect">
            <a:avLst/>
          </a:prstGeom>
          <a:noFill/>
          <a:ln w="38100">
            <a:solidFill>
              <a:srgbClr val="C00000"/>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3C520371-8EAD-0045-BEDD-FFBF2BECD826}"/>
              </a:ext>
            </a:extLst>
          </p:cNvPr>
          <p:cNvCxnSpPr>
            <a:cxnSpLocks/>
            <a:stCxn id="22" idx="0"/>
            <a:endCxn id="11" idx="1"/>
          </p:cNvCxnSpPr>
          <p:nvPr/>
        </p:nvCxnSpPr>
        <p:spPr>
          <a:xfrm flipV="1">
            <a:off x="5759846" y="4474982"/>
            <a:ext cx="2295621" cy="1134852"/>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C583BB0-7C89-6B43-046C-C2CE47C13E47}"/>
              </a:ext>
            </a:extLst>
          </p:cNvPr>
          <p:cNvSpPr txBox="1"/>
          <p:nvPr/>
        </p:nvSpPr>
        <p:spPr>
          <a:xfrm>
            <a:off x="8055467" y="1105958"/>
            <a:ext cx="3816000" cy="1296000"/>
          </a:xfrm>
          <a:prstGeom prst="rect">
            <a:avLst/>
          </a:prstGeom>
          <a:solidFill>
            <a:schemeClr val="bg1"/>
          </a:solidFill>
          <a:ln>
            <a:solidFill>
              <a:srgbClr val="C00000"/>
            </a:solidFill>
          </a:ln>
        </p:spPr>
        <p:txBody>
          <a:bodyPr wrap="square" lIns="72000" tIns="36000" rIns="36000" bIns="36000" anchor="t">
            <a:noAutofit/>
          </a:bodyPr>
          <a:lstStyle/>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Barcode next to investigations indicate -clinician requested laboratory tests. </a:t>
            </a:r>
          </a:p>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However, results yet to be recorded into clinical stationery.</a:t>
            </a:r>
          </a:p>
        </p:txBody>
      </p:sp>
      <p:cxnSp>
        <p:nvCxnSpPr>
          <p:cNvPr id="28" name="Straight Arrow Connector 27">
            <a:extLst>
              <a:ext uri="{FF2B5EF4-FFF2-40B4-BE49-F238E27FC236}">
                <a16:creationId xmlns:a16="http://schemas.microsoft.com/office/drawing/2014/main" id="{64FA44F8-F8C1-428B-4460-D5A6C9AAA49C}"/>
              </a:ext>
            </a:extLst>
          </p:cNvPr>
          <p:cNvCxnSpPr>
            <a:cxnSpLocks/>
            <a:stCxn id="12" idx="3"/>
            <a:endCxn id="25" idx="1"/>
          </p:cNvCxnSpPr>
          <p:nvPr/>
        </p:nvCxnSpPr>
        <p:spPr>
          <a:xfrm>
            <a:off x="7722937" y="1753958"/>
            <a:ext cx="332530" cy="0"/>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419547D-66DD-1B0C-D98E-2048997AE282}"/>
              </a:ext>
            </a:extLst>
          </p:cNvPr>
          <p:cNvSpPr txBox="1"/>
          <p:nvPr/>
        </p:nvSpPr>
        <p:spPr>
          <a:xfrm>
            <a:off x="8055467" y="5536798"/>
            <a:ext cx="3816000" cy="864000"/>
          </a:xfrm>
          <a:prstGeom prst="rect">
            <a:avLst/>
          </a:prstGeom>
          <a:solidFill>
            <a:schemeClr val="bg1"/>
          </a:solidFill>
          <a:ln>
            <a:solidFill>
              <a:srgbClr val="C0992A"/>
            </a:solidFill>
          </a:ln>
        </p:spPr>
        <p:txBody>
          <a:bodyPr wrap="square" lIns="72000" tIns="36000" rIns="36000" bIns="36000" anchor="t">
            <a:noAutofit/>
          </a:bodyPr>
          <a:lstStyle/>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Data captured.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Data clerk initials bottom of clinical chart.</a:t>
            </a:r>
          </a:p>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Patient folder is returned for filing.</a:t>
            </a:r>
            <a:br>
              <a:rPr lang="en-GB" sz="1600">
                <a:solidFill>
                  <a:schemeClr val="tx1">
                    <a:lumMod val="75000"/>
                    <a:lumOff val="25000"/>
                  </a:schemeClr>
                </a:solidFill>
                <a:latin typeface="Arial" panose="020B0604020202020204" pitchFamily="34" charset="0"/>
                <a:cs typeface="Arial" panose="020B0604020202020204" pitchFamily="34" charset="0"/>
              </a:rPr>
            </a:br>
            <a:endParaRPr lang="en-GB" sz="16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FC2FE154-1699-B4D5-43E9-01702BB1C6C8}"/>
              </a:ext>
            </a:extLst>
          </p:cNvPr>
          <p:cNvCxnSpPr>
            <a:cxnSpLocks/>
            <a:stCxn id="5" idx="3"/>
            <a:endCxn id="52" idx="1"/>
          </p:cNvCxnSpPr>
          <p:nvPr/>
        </p:nvCxnSpPr>
        <p:spPr>
          <a:xfrm flipV="1">
            <a:off x="6286500" y="5968798"/>
            <a:ext cx="1768967" cy="11837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458FD2AA-9DB9-365A-A1B7-694A3C19F268}"/>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408387" y="1249858"/>
            <a:ext cx="562696" cy="828840"/>
          </a:xfrm>
          <a:prstGeom prst="rect">
            <a:avLst/>
          </a:prstGeom>
        </p:spPr>
      </p:pic>
      <p:sp>
        <p:nvSpPr>
          <p:cNvPr id="5" name="TextBox 4">
            <a:extLst>
              <a:ext uri="{FF2B5EF4-FFF2-40B4-BE49-F238E27FC236}">
                <a16:creationId xmlns:a16="http://schemas.microsoft.com/office/drawing/2014/main" id="{AA9C7BE1-1DE2-1146-083D-3B65B13A6454}"/>
              </a:ext>
            </a:extLst>
          </p:cNvPr>
          <p:cNvSpPr txBox="1"/>
          <p:nvPr/>
        </p:nvSpPr>
        <p:spPr>
          <a:xfrm>
            <a:off x="5314950" y="5934618"/>
            <a:ext cx="971550" cy="305107"/>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49EEE114-2872-DFDB-C367-A8A37968E73C}"/>
              </a:ext>
            </a:extLst>
          </p:cNvPr>
          <p:cNvGrpSpPr/>
          <p:nvPr/>
        </p:nvGrpSpPr>
        <p:grpSpPr>
          <a:xfrm>
            <a:off x="232072" y="3592919"/>
            <a:ext cx="2350632" cy="1785581"/>
            <a:chOff x="232072" y="1249769"/>
            <a:chExt cx="2350632" cy="1785581"/>
          </a:xfrm>
        </p:grpSpPr>
        <p:sp>
          <p:nvSpPr>
            <p:cNvPr id="69" name="TextBox 68">
              <a:extLst>
                <a:ext uri="{FF2B5EF4-FFF2-40B4-BE49-F238E27FC236}">
                  <a16:creationId xmlns:a16="http://schemas.microsoft.com/office/drawing/2014/main" id="{B916D06C-40CA-4995-7863-940FCB7CC38D}"/>
                </a:ext>
              </a:extLst>
            </p:cNvPr>
            <p:cNvSpPr txBox="1"/>
            <p:nvPr/>
          </p:nvSpPr>
          <p:spPr>
            <a:xfrm>
              <a:off x="530704" y="2027350"/>
              <a:ext cx="2052000" cy="1008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 to receive folder</a:t>
              </a:r>
            </a:p>
          </p:txBody>
        </p:sp>
        <p:sp>
          <p:nvSpPr>
            <p:cNvPr id="70" name="Oval 69">
              <a:extLst>
                <a:ext uri="{FF2B5EF4-FFF2-40B4-BE49-F238E27FC236}">
                  <a16:creationId xmlns:a16="http://schemas.microsoft.com/office/drawing/2014/main" id="{17A7617A-CA6F-BE8D-7016-C8E432BFDC6B}"/>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F2A1D749-7F68-BA9B-B482-A3A049456BC0}"/>
                </a:ext>
              </a:extLst>
            </p:cNvPr>
            <p:cNvGrpSpPr/>
            <p:nvPr/>
          </p:nvGrpSpPr>
          <p:grpSpPr>
            <a:xfrm>
              <a:off x="438499" y="1337917"/>
              <a:ext cx="527155" cy="683000"/>
              <a:chOff x="9138680" y="4705018"/>
              <a:chExt cx="387262" cy="501748"/>
            </a:xfrm>
          </p:grpSpPr>
          <p:sp>
            <p:nvSpPr>
              <p:cNvPr id="72" name="Freeform: Shape 71">
                <a:extLst>
                  <a:ext uri="{FF2B5EF4-FFF2-40B4-BE49-F238E27FC236}">
                    <a16:creationId xmlns:a16="http://schemas.microsoft.com/office/drawing/2014/main" id="{FDCFB9C7-2D73-3CFC-87C7-02A42F1AD51C}"/>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73" name="Freeform: Shape 72">
                <a:extLst>
                  <a:ext uri="{FF2B5EF4-FFF2-40B4-BE49-F238E27FC236}">
                    <a16:creationId xmlns:a16="http://schemas.microsoft.com/office/drawing/2014/main" id="{E807943C-BD4E-F2B6-29A5-D156A82AA9B8}"/>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74" name="Freeform: Shape 73">
                <a:extLst>
                  <a:ext uri="{FF2B5EF4-FFF2-40B4-BE49-F238E27FC236}">
                    <a16:creationId xmlns:a16="http://schemas.microsoft.com/office/drawing/2014/main" id="{6C41636A-1831-E259-89CC-67C0A4D66AC1}"/>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75" name="Freeform: Shape 74">
                <a:extLst>
                  <a:ext uri="{FF2B5EF4-FFF2-40B4-BE49-F238E27FC236}">
                    <a16:creationId xmlns:a16="http://schemas.microsoft.com/office/drawing/2014/main" id="{97BD65EE-3A0D-3A7D-5163-7B2293112B06}"/>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76" name="Freeform: Shape 75">
                <a:extLst>
                  <a:ext uri="{FF2B5EF4-FFF2-40B4-BE49-F238E27FC236}">
                    <a16:creationId xmlns:a16="http://schemas.microsoft.com/office/drawing/2014/main" id="{88204D70-6C7F-0FF0-181A-95FC54AD50D9}"/>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77" name="Oval 76">
              <a:extLst>
                <a:ext uri="{FF2B5EF4-FFF2-40B4-BE49-F238E27FC236}">
                  <a16:creationId xmlns:a16="http://schemas.microsoft.com/office/drawing/2014/main" id="{100902C1-0BAC-46B6-349E-9DE6FE24E144}"/>
                </a:ext>
              </a:extLst>
            </p:cNvPr>
            <p:cNvSpPr/>
            <p:nvPr/>
          </p:nvSpPr>
          <p:spPr>
            <a:xfrm>
              <a:off x="672404" y="1803439"/>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533861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0C969-8BEA-95C5-E42B-3FD1AF1396D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9BB7B15-3942-9D70-DF74-AEDF862806F8}"/>
              </a:ext>
            </a:extLst>
          </p:cNvPr>
          <p:cNvPicPr>
            <a:picLocks noChangeAspect="1"/>
          </p:cNvPicPr>
          <p:nvPr/>
        </p:nvPicPr>
        <p:blipFill>
          <a:blip r:embed="rId2"/>
          <a:stretch>
            <a:fillRect/>
          </a:stretch>
        </p:blipFill>
        <p:spPr>
          <a:xfrm>
            <a:off x="3053686" y="1140399"/>
            <a:ext cx="4455672" cy="5018494"/>
          </a:xfrm>
          <a:prstGeom prst="rect">
            <a:avLst/>
          </a:prstGeom>
        </p:spPr>
      </p:pic>
      <p:sp>
        <p:nvSpPr>
          <p:cNvPr id="4" name="Slide Number Placeholder 3">
            <a:extLst>
              <a:ext uri="{FF2B5EF4-FFF2-40B4-BE49-F238E27FC236}">
                <a16:creationId xmlns:a16="http://schemas.microsoft.com/office/drawing/2014/main" id="{DD26F6A1-6E45-5013-74EC-D39AD4374DFC}"/>
              </a:ext>
            </a:extLst>
          </p:cNvPr>
          <p:cNvSpPr>
            <a:spLocks noGrp="1"/>
          </p:cNvSpPr>
          <p:nvPr>
            <p:ph type="sldNum" sz="quarter" idx="4"/>
          </p:nvPr>
        </p:nvSpPr>
        <p:spPr/>
        <p:txBody>
          <a:bodyPr/>
          <a:lstStyle/>
          <a:p>
            <a:fld id="{C7CC47C4-3C86-4469-BEE5-35560A3665EF}" type="slidenum">
              <a:rPr lang="en-ZA" altLang="en-US" smtClean="0"/>
              <a:pPr/>
              <a:t>93</a:t>
            </a:fld>
            <a:endParaRPr lang="en-ZA" altLang="en-US"/>
          </a:p>
        </p:txBody>
      </p:sp>
      <p:sp>
        <p:nvSpPr>
          <p:cNvPr id="2" name="Title 1">
            <a:extLst>
              <a:ext uri="{FF2B5EF4-FFF2-40B4-BE49-F238E27FC236}">
                <a16:creationId xmlns:a16="http://schemas.microsoft.com/office/drawing/2014/main" id="{07D88D99-A373-CE8F-249D-8E939D2FC880}"/>
              </a:ext>
            </a:extLst>
          </p:cNvPr>
          <p:cNvSpPr>
            <a:spLocks noGrp="1"/>
          </p:cNvSpPr>
          <p:nvPr>
            <p:ph type="title"/>
          </p:nvPr>
        </p:nvSpPr>
        <p:spPr/>
        <p:txBody>
          <a:bodyPr/>
          <a:lstStyle/>
          <a:p>
            <a:r>
              <a:rPr lang="en-ZA"/>
              <a:t>Deactivation from Adherence Club - Documentation</a:t>
            </a:r>
          </a:p>
        </p:txBody>
      </p:sp>
      <p:sp>
        <p:nvSpPr>
          <p:cNvPr id="7" name="TextBox 6">
            <a:extLst>
              <a:ext uri="{FF2B5EF4-FFF2-40B4-BE49-F238E27FC236}">
                <a16:creationId xmlns:a16="http://schemas.microsoft.com/office/drawing/2014/main" id="{13AEC75D-A82B-EEC9-1B34-CBC784F50356}"/>
              </a:ext>
            </a:extLst>
          </p:cNvPr>
          <p:cNvSpPr txBox="1"/>
          <p:nvPr/>
        </p:nvSpPr>
        <p:spPr>
          <a:xfrm>
            <a:off x="530704" y="2037972"/>
            <a:ext cx="2052000" cy="1008000"/>
          </a:xfrm>
          <a:prstGeom prst="rect">
            <a:avLst/>
          </a:prstGeom>
          <a:solidFill>
            <a:srgbClr val="C00000"/>
          </a:solidFill>
          <a:ln>
            <a:solidFill>
              <a:srgbClr val="C00000"/>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Documentation by clinician in clinical stationery</a:t>
            </a:r>
          </a:p>
        </p:txBody>
      </p:sp>
      <p:sp>
        <p:nvSpPr>
          <p:cNvPr id="8" name="Oval 7">
            <a:extLst>
              <a:ext uri="{FF2B5EF4-FFF2-40B4-BE49-F238E27FC236}">
                <a16:creationId xmlns:a16="http://schemas.microsoft.com/office/drawing/2014/main" id="{54A81F2D-71B2-7A94-AB7D-515CE8F71B07}"/>
              </a:ext>
            </a:extLst>
          </p:cNvPr>
          <p:cNvSpPr>
            <a:spLocks noChangeAspect="1"/>
          </p:cNvSpPr>
          <p:nvPr/>
        </p:nvSpPr>
        <p:spPr>
          <a:xfrm>
            <a:off x="232072" y="1249769"/>
            <a:ext cx="936000" cy="936000"/>
          </a:xfrm>
          <a:prstGeom prst="ellipse">
            <a:avLst/>
          </a:prstGeom>
          <a:solidFill>
            <a:schemeClr val="bg1"/>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F455AFDB-E9A4-64B5-B94F-58BF6D7BC673}"/>
              </a:ext>
            </a:extLst>
          </p:cNvPr>
          <p:cNvSpPr txBox="1"/>
          <p:nvPr/>
        </p:nvSpPr>
        <p:spPr>
          <a:xfrm>
            <a:off x="8055467" y="5079495"/>
            <a:ext cx="3816000" cy="1321303"/>
          </a:xfrm>
          <a:prstGeom prst="rect">
            <a:avLst/>
          </a:prstGeom>
          <a:solidFill>
            <a:schemeClr val="bg1"/>
          </a:solidFill>
          <a:ln>
            <a:solidFill>
              <a:srgbClr val="C0992A"/>
            </a:solidFill>
          </a:ln>
        </p:spPr>
        <p:txBody>
          <a:bodyPr wrap="square" lIns="72000" tIns="36000" rIns="36000" bIns="36000" anchor="t">
            <a:noAutofit/>
          </a:bodyPr>
          <a:lstStyle/>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Data captured. </a:t>
            </a:r>
            <a:br>
              <a:rPr lang="en-GB" sz="1600">
                <a:solidFill>
                  <a:schemeClr val="tx1">
                    <a:lumMod val="75000"/>
                    <a:lumOff val="25000"/>
                  </a:schemeClr>
                </a:solidFill>
                <a:latin typeface="Arial" panose="020B0604020202020204" pitchFamily="34" charset="0"/>
                <a:cs typeface="Arial" panose="020B0604020202020204" pitchFamily="34" charset="0"/>
              </a:rPr>
            </a:br>
            <a:r>
              <a:rPr lang="en-GB" sz="1600">
                <a:solidFill>
                  <a:schemeClr val="tx1">
                    <a:lumMod val="75000"/>
                    <a:lumOff val="25000"/>
                  </a:schemeClr>
                </a:solidFill>
                <a:latin typeface="Arial" panose="020B0604020202020204" pitchFamily="34" charset="0"/>
                <a:cs typeface="Arial" panose="020B0604020202020204" pitchFamily="34" charset="0"/>
              </a:rPr>
              <a:t>Reason for deactivated is captured in notes section of TIER.Net.</a:t>
            </a:r>
          </a:p>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Data clerk initials bottom of clinical chart.</a:t>
            </a:r>
          </a:p>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Patient folder is returned for filing.</a:t>
            </a:r>
            <a:br>
              <a:rPr lang="en-GB" sz="1600">
                <a:solidFill>
                  <a:schemeClr val="tx1">
                    <a:lumMod val="75000"/>
                    <a:lumOff val="25000"/>
                  </a:schemeClr>
                </a:solidFill>
                <a:latin typeface="Arial" panose="020B0604020202020204" pitchFamily="34" charset="0"/>
                <a:cs typeface="Arial" panose="020B0604020202020204" pitchFamily="34" charset="0"/>
              </a:rPr>
            </a:br>
            <a:endParaRPr lang="en-GB" sz="16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8AF38CC4-1ED5-ED39-11FF-E9FC41EB525C}"/>
              </a:ext>
            </a:extLst>
          </p:cNvPr>
          <p:cNvCxnSpPr>
            <a:cxnSpLocks/>
            <a:stCxn id="5" idx="3"/>
            <a:endCxn id="52" idx="1"/>
          </p:cNvCxnSpPr>
          <p:nvPr/>
        </p:nvCxnSpPr>
        <p:spPr>
          <a:xfrm flipV="1">
            <a:off x="6286500" y="5740147"/>
            <a:ext cx="1768967" cy="347025"/>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2FA34FA1-BF20-F704-4960-5A33D1D59465}"/>
              </a:ext>
            </a:extLst>
          </p:cNvPr>
          <p:cNvPicPr>
            <a:picLocks noChangeAspect="1"/>
          </p:cNvPicPr>
          <p:nvPr/>
        </p:nvPicPr>
        <p:blipFill>
          <a:blip>
            <a:extLst>
              <a:ext uri="{96DAC541-7B7A-43D3-8B79-37D633B846F1}">
                <asvg:svgBlip xmlns:asvg="http://schemas.microsoft.com/office/drawing/2016/SVG/main" r:embed="rId3"/>
              </a:ext>
            </a:extLst>
          </a:blip>
          <a:srcRect l="18967" t="5804" r="19312" b="20118"/>
          <a:stretch>
            <a:fillRect/>
          </a:stretch>
        </p:blipFill>
        <p:spPr>
          <a:xfrm>
            <a:off x="408387" y="1249858"/>
            <a:ext cx="562696" cy="828840"/>
          </a:xfrm>
          <a:prstGeom prst="rect">
            <a:avLst/>
          </a:prstGeom>
        </p:spPr>
      </p:pic>
      <p:sp>
        <p:nvSpPr>
          <p:cNvPr id="5" name="TextBox 4">
            <a:extLst>
              <a:ext uri="{FF2B5EF4-FFF2-40B4-BE49-F238E27FC236}">
                <a16:creationId xmlns:a16="http://schemas.microsoft.com/office/drawing/2014/main" id="{26910089-60B3-AD27-A276-DF7F780D95A7}"/>
              </a:ext>
            </a:extLst>
          </p:cNvPr>
          <p:cNvSpPr txBox="1"/>
          <p:nvPr/>
        </p:nvSpPr>
        <p:spPr>
          <a:xfrm>
            <a:off x="5314950" y="5934618"/>
            <a:ext cx="971550" cy="305107"/>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C7FE3B27-D845-790C-0B35-908609A359AD}"/>
              </a:ext>
            </a:extLst>
          </p:cNvPr>
          <p:cNvGrpSpPr/>
          <p:nvPr/>
        </p:nvGrpSpPr>
        <p:grpSpPr>
          <a:xfrm>
            <a:off x="232072" y="3592919"/>
            <a:ext cx="2350632" cy="1785581"/>
            <a:chOff x="232072" y="1249769"/>
            <a:chExt cx="2350632" cy="1785581"/>
          </a:xfrm>
        </p:grpSpPr>
        <p:sp>
          <p:nvSpPr>
            <p:cNvPr id="69" name="TextBox 68">
              <a:extLst>
                <a:ext uri="{FF2B5EF4-FFF2-40B4-BE49-F238E27FC236}">
                  <a16:creationId xmlns:a16="http://schemas.microsoft.com/office/drawing/2014/main" id="{7865C52B-B884-95E1-D1E1-DD4D55AD90C5}"/>
                </a:ext>
              </a:extLst>
            </p:cNvPr>
            <p:cNvSpPr txBox="1"/>
            <p:nvPr/>
          </p:nvSpPr>
          <p:spPr>
            <a:xfrm>
              <a:off x="530704" y="2027350"/>
              <a:ext cx="2052000" cy="1008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 to receive folder</a:t>
              </a:r>
            </a:p>
          </p:txBody>
        </p:sp>
        <p:sp>
          <p:nvSpPr>
            <p:cNvPr id="70" name="Oval 69">
              <a:extLst>
                <a:ext uri="{FF2B5EF4-FFF2-40B4-BE49-F238E27FC236}">
                  <a16:creationId xmlns:a16="http://schemas.microsoft.com/office/drawing/2014/main" id="{FF41F980-FB3F-0B91-3235-6168DF730A0F}"/>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8667D861-CD78-777B-D449-673638AD12F5}"/>
                </a:ext>
              </a:extLst>
            </p:cNvPr>
            <p:cNvGrpSpPr/>
            <p:nvPr/>
          </p:nvGrpSpPr>
          <p:grpSpPr>
            <a:xfrm>
              <a:off x="438499" y="1337917"/>
              <a:ext cx="527155" cy="683000"/>
              <a:chOff x="9138680" y="4705018"/>
              <a:chExt cx="387262" cy="501748"/>
            </a:xfrm>
          </p:grpSpPr>
          <p:sp>
            <p:nvSpPr>
              <p:cNvPr id="72" name="Freeform: Shape 71">
                <a:extLst>
                  <a:ext uri="{FF2B5EF4-FFF2-40B4-BE49-F238E27FC236}">
                    <a16:creationId xmlns:a16="http://schemas.microsoft.com/office/drawing/2014/main" id="{7831D639-3CA0-2B84-0483-EB9631541EEE}"/>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73" name="Freeform: Shape 72">
                <a:extLst>
                  <a:ext uri="{FF2B5EF4-FFF2-40B4-BE49-F238E27FC236}">
                    <a16:creationId xmlns:a16="http://schemas.microsoft.com/office/drawing/2014/main" id="{A343A2A8-68CA-24F7-5439-77355755C443}"/>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74" name="Freeform: Shape 73">
                <a:extLst>
                  <a:ext uri="{FF2B5EF4-FFF2-40B4-BE49-F238E27FC236}">
                    <a16:creationId xmlns:a16="http://schemas.microsoft.com/office/drawing/2014/main" id="{B1623690-FAAB-0F03-46B6-920DEF4C612C}"/>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75" name="Freeform: Shape 74">
                <a:extLst>
                  <a:ext uri="{FF2B5EF4-FFF2-40B4-BE49-F238E27FC236}">
                    <a16:creationId xmlns:a16="http://schemas.microsoft.com/office/drawing/2014/main" id="{8B8B0D76-DAB2-7BEB-8A1B-637A749E6FF7}"/>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76" name="Freeform: Shape 75">
                <a:extLst>
                  <a:ext uri="{FF2B5EF4-FFF2-40B4-BE49-F238E27FC236}">
                    <a16:creationId xmlns:a16="http://schemas.microsoft.com/office/drawing/2014/main" id="{263BE718-9041-75A2-27BC-EC565D4AAC01}"/>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77" name="Oval 76">
              <a:extLst>
                <a:ext uri="{FF2B5EF4-FFF2-40B4-BE49-F238E27FC236}">
                  <a16:creationId xmlns:a16="http://schemas.microsoft.com/office/drawing/2014/main" id="{F9715998-690B-49A8-74DA-66E5AFBB3FF4}"/>
                </a:ext>
              </a:extLst>
            </p:cNvPr>
            <p:cNvSpPr/>
            <p:nvPr/>
          </p:nvSpPr>
          <p:spPr>
            <a:xfrm>
              <a:off x="672404" y="1803439"/>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80" name="TextBox 79">
            <a:extLst>
              <a:ext uri="{FF2B5EF4-FFF2-40B4-BE49-F238E27FC236}">
                <a16:creationId xmlns:a16="http://schemas.microsoft.com/office/drawing/2014/main" id="{27C6527B-C485-E7EE-15FF-21E7D44AEF73}"/>
              </a:ext>
            </a:extLst>
          </p:cNvPr>
          <p:cNvSpPr txBox="1"/>
          <p:nvPr/>
        </p:nvSpPr>
        <p:spPr>
          <a:xfrm>
            <a:off x="8055467" y="2574470"/>
            <a:ext cx="3816000" cy="1296000"/>
          </a:xfrm>
          <a:prstGeom prst="rect">
            <a:avLst/>
          </a:prstGeom>
          <a:solidFill>
            <a:schemeClr val="bg1"/>
          </a:solidFill>
          <a:ln>
            <a:solidFill>
              <a:srgbClr val="C00000"/>
            </a:solidFill>
          </a:ln>
        </p:spPr>
        <p:txBody>
          <a:bodyPr wrap="square" lIns="72000" tIns="36000" rIns="36000" bIns="36000" anchor="t">
            <a:noAutofit/>
          </a:bodyPr>
          <a:lstStyle/>
          <a:p>
            <a:pPr>
              <a:spcBef>
                <a:spcPts val="200"/>
              </a:spcBef>
            </a:pPr>
            <a:r>
              <a:rPr lang="en-GB" sz="1600">
                <a:solidFill>
                  <a:schemeClr val="tx1">
                    <a:lumMod val="75000"/>
                    <a:lumOff val="25000"/>
                  </a:schemeClr>
                </a:solidFill>
                <a:latin typeface="Arial" panose="020B0604020202020204" pitchFamily="34" charset="0"/>
                <a:cs typeface="Arial" panose="020B0604020202020204" pitchFamily="34" charset="0"/>
              </a:rPr>
              <a:t>If a patient is deactivated from RPCs (due to pregnancy, illness, missed pick-up or choice), the reason must be documented in their folder.</a:t>
            </a:r>
          </a:p>
        </p:txBody>
      </p:sp>
      <p:cxnSp>
        <p:nvCxnSpPr>
          <p:cNvPr id="81" name="Straight Arrow Connector 80">
            <a:extLst>
              <a:ext uri="{FF2B5EF4-FFF2-40B4-BE49-F238E27FC236}">
                <a16:creationId xmlns:a16="http://schemas.microsoft.com/office/drawing/2014/main" id="{2C3F88D7-617C-4061-392C-96EE56EFC21B}"/>
              </a:ext>
            </a:extLst>
          </p:cNvPr>
          <p:cNvCxnSpPr>
            <a:cxnSpLocks/>
            <a:stCxn id="94" idx="3"/>
            <a:endCxn id="80" idx="1"/>
          </p:cNvCxnSpPr>
          <p:nvPr/>
        </p:nvCxnSpPr>
        <p:spPr>
          <a:xfrm flipV="1">
            <a:off x="7507286" y="3222470"/>
            <a:ext cx="548181" cy="639674"/>
          </a:xfrm>
          <a:prstGeom prst="straightConnector1">
            <a:avLst/>
          </a:prstGeom>
          <a:ln w="95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2543629-F6ED-FDD0-0A4B-EF2CEC55FD40}"/>
              </a:ext>
            </a:extLst>
          </p:cNvPr>
          <p:cNvSpPr txBox="1"/>
          <p:nvPr/>
        </p:nvSpPr>
        <p:spPr>
          <a:xfrm>
            <a:off x="5890065" y="3421536"/>
            <a:ext cx="1617221" cy="881215"/>
          </a:xfrm>
          <a:prstGeom prst="rect">
            <a:avLst/>
          </a:prstGeom>
          <a:solidFill>
            <a:schemeClr val="bg1"/>
          </a:solidFill>
          <a:ln w="38100">
            <a:solidFill>
              <a:srgbClr val="C00000"/>
            </a:solidFill>
          </a:ln>
        </p:spPr>
        <p:txBody>
          <a:bodyPr wrap="square" lIns="36000" tIns="72000" rIns="36000" bIns="36000" anchor="t">
            <a:noAutofit/>
          </a:bodyPr>
          <a:lstStyle/>
          <a:p>
            <a:pPr>
              <a:lnSpc>
                <a:spcPct val="80000"/>
              </a:lnSpc>
            </a:pPr>
            <a:r>
              <a:rPr lang="en-GB" sz="900">
                <a:solidFill>
                  <a:schemeClr val="tx1">
                    <a:lumMod val="75000"/>
                    <a:lumOff val="25000"/>
                  </a:schemeClr>
                </a:solidFill>
                <a:latin typeface="Arial" panose="020B0604020202020204" pitchFamily="34" charset="0"/>
                <a:cs typeface="Arial" panose="020B0604020202020204" pitchFamily="34" charset="0"/>
              </a:rPr>
              <a:t>Today’s Date 1.07.2017</a:t>
            </a:r>
            <a:br>
              <a:rPr lang="en-GB" sz="900">
                <a:solidFill>
                  <a:schemeClr val="tx1">
                    <a:lumMod val="75000"/>
                    <a:lumOff val="25000"/>
                  </a:schemeClr>
                </a:solidFill>
                <a:latin typeface="Arial" panose="020B0604020202020204" pitchFamily="34" charset="0"/>
                <a:cs typeface="Arial" panose="020B0604020202020204" pitchFamily="34" charset="0"/>
              </a:rPr>
            </a:br>
            <a:r>
              <a:rPr lang="en-GB" sz="900">
                <a:solidFill>
                  <a:schemeClr val="tx1">
                    <a:lumMod val="75000"/>
                    <a:lumOff val="25000"/>
                  </a:schemeClr>
                </a:solidFill>
                <a:latin typeface="Arial" panose="020B0604020202020204" pitchFamily="34" charset="0"/>
                <a:cs typeface="Arial" panose="020B0604020202020204" pitchFamily="34" charset="0"/>
              </a:rPr>
              <a:t>Facilitator confirmed that patient has not collected PMP in more than 30 days. </a:t>
            </a:r>
            <a:br>
              <a:rPr lang="en-GB" sz="900">
                <a:solidFill>
                  <a:schemeClr val="tx1">
                    <a:lumMod val="75000"/>
                    <a:lumOff val="25000"/>
                  </a:schemeClr>
                </a:solidFill>
                <a:latin typeface="Arial" panose="020B0604020202020204" pitchFamily="34" charset="0"/>
                <a:cs typeface="Arial" panose="020B0604020202020204" pitchFamily="34" charset="0"/>
              </a:rPr>
            </a:br>
            <a:r>
              <a:rPr lang="en-GB" sz="900">
                <a:solidFill>
                  <a:schemeClr val="tx1">
                    <a:lumMod val="75000"/>
                    <a:lumOff val="25000"/>
                  </a:schemeClr>
                </a:solidFill>
                <a:latin typeface="Arial" panose="020B0604020202020204" pitchFamily="34" charset="0"/>
                <a:cs typeface="Arial" panose="020B0604020202020204" pitchFamily="34" charset="0"/>
              </a:rPr>
              <a:t>Patient agreed to come on 01.08.2017. Deregistered from Adherence Club. </a:t>
            </a:r>
          </a:p>
        </p:txBody>
      </p:sp>
    </p:spTree>
    <p:extLst>
      <p:ext uri="{BB962C8B-B14F-4D97-AF65-F5344CB8AC3E}">
        <p14:creationId xmlns:p14="http://schemas.microsoft.com/office/powerpoint/2010/main" val="567014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168B0-96CB-AF89-56D4-09E563D15E88}"/>
            </a:ext>
          </a:extLst>
        </p:cNvPr>
        <p:cNvGrpSpPr/>
        <p:nvPr/>
      </p:nvGrpSpPr>
      <p:grpSpPr>
        <a:xfrm>
          <a:off x="0" y="0"/>
          <a:ext cx="0" cy="0"/>
          <a:chOff x="0" y="0"/>
          <a:chExt cx="0" cy="0"/>
        </a:xfrm>
      </p:grpSpPr>
      <p:pic>
        <p:nvPicPr>
          <p:cNvPr id="115" name="Picture 114">
            <a:extLst>
              <a:ext uri="{FF2B5EF4-FFF2-40B4-BE49-F238E27FC236}">
                <a16:creationId xmlns:a16="http://schemas.microsoft.com/office/drawing/2014/main" id="{2DCC5781-FE6D-A8CE-3AF8-2E4BBBAE4F7F}"/>
              </a:ext>
            </a:extLst>
          </p:cNvPr>
          <p:cNvPicPr>
            <a:picLocks noChangeAspect="1"/>
          </p:cNvPicPr>
          <p:nvPr/>
        </p:nvPicPr>
        <p:blipFill>
          <a:blip r:embed="rId2"/>
          <a:stretch>
            <a:fillRect/>
          </a:stretch>
        </p:blipFill>
        <p:spPr>
          <a:xfrm>
            <a:off x="3778232" y="4730053"/>
            <a:ext cx="3719255" cy="1591800"/>
          </a:xfrm>
          <a:prstGeom prst="rect">
            <a:avLst/>
          </a:prstGeom>
        </p:spPr>
      </p:pic>
      <p:pic>
        <p:nvPicPr>
          <p:cNvPr id="36" name="Picture 35">
            <a:extLst>
              <a:ext uri="{FF2B5EF4-FFF2-40B4-BE49-F238E27FC236}">
                <a16:creationId xmlns:a16="http://schemas.microsoft.com/office/drawing/2014/main" id="{F62F89BE-08E5-77D3-A066-B311D3852F89}"/>
              </a:ext>
            </a:extLst>
          </p:cNvPr>
          <p:cNvPicPr>
            <a:picLocks noChangeAspect="1"/>
          </p:cNvPicPr>
          <p:nvPr/>
        </p:nvPicPr>
        <p:blipFill>
          <a:blip r:embed="rId3"/>
          <a:stretch>
            <a:fillRect/>
          </a:stretch>
        </p:blipFill>
        <p:spPr>
          <a:xfrm>
            <a:off x="5373533" y="2184133"/>
            <a:ext cx="2129742" cy="787078"/>
          </a:xfrm>
          <a:prstGeom prst="rect">
            <a:avLst/>
          </a:prstGeom>
          <a:ln>
            <a:solidFill>
              <a:srgbClr val="C0992A"/>
            </a:solidFill>
          </a:ln>
        </p:spPr>
      </p:pic>
      <p:pic>
        <p:nvPicPr>
          <p:cNvPr id="22" name="Picture 21">
            <a:extLst>
              <a:ext uri="{FF2B5EF4-FFF2-40B4-BE49-F238E27FC236}">
                <a16:creationId xmlns:a16="http://schemas.microsoft.com/office/drawing/2014/main" id="{01F566C4-A973-6863-0964-9C876AF8491C}"/>
              </a:ext>
            </a:extLst>
          </p:cNvPr>
          <p:cNvPicPr>
            <a:picLocks noChangeAspect="1"/>
          </p:cNvPicPr>
          <p:nvPr/>
        </p:nvPicPr>
        <p:blipFill>
          <a:blip r:embed="rId4"/>
          <a:stretch>
            <a:fillRect/>
          </a:stretch>
        </p:blipFill>
        <p:spPr>
          <a:xfrm>
            <a:off x="8464465" y="1145558"/>
            <a:ext cx="2172720" cy="2074770"/>
          </a:xfrm>
          <a:prstGeom prst="rect">
            <a:avLst/>
          </a:prstGeom>
        </p:spPr>
      </p:pic>
      <p:sp>
        <p:nvSpPr>
          <p:cNvPr id="4" name="Slide Number Placeholder 3">
            <a:extLst>
              <a:ext uri="{FF2B5EF4-FFF2-40B4-BE49-F238E27FC236}">
                <a16:creationId xmlns:a16="http://schemas.microsoft.com/office/drawing/2014/main" id="{CCB37E8A-573D-4CFB-DEC0-ED027FF46DFF}"/>
              </a:ext>
            </a:extLst>
          </p:cNvPr>
          <p:cNvSpPr>
            <a:spLocks noGrp="1"/>
          </p:cNvSpPr>
          <p:nvPr>
            <p:ph type="sldNum" sz="quarter" idx="4"/>
          </p:nvPr>
        </p:nvSpPr>
        <p:spPr/>
        <p:txBody>
          <a:bodyPr/>
          <a:lstStyle/>
          <a:p>
            <a:fld id="{C7CC47C4-3C86-4469-BEE5-35560A3665EF}" type="slidenum">
              <a:rPr lang="en-ZA" altLang="en-US" smtClean="0"/>
              <a:pPr/>
              <a:t>94</a:t>
            </a:fld>
            <a:endParaRPr lang="en-ZA" altLang="en-US"/>
          </a:p>
        </p:txBody>
      </p:sp>
      <p:sp>
        <p:nvSpPr>
          <p:cNvPr id="2" name="Title 1">
            <a:extLst>
              <a:ext uri="{FF2B5EF4-FFF2-40B4-BE49-F238E27FC236}">
                <a16:creationId xmlns:a16="http://schemas.microsoft.com/office/drawing/2014/main" id="{E8AC761A-DAD2-3B96-A911-ABD94453A078}"/>
              </a:ext>
            </a:extLst>
          </p:cNvPr>
          <p:cNvSpPr>
            <a:spLocks noGrp="1"/>
          </p:cNvSpPr>
          <p:nvPr>
            <p:ph type="title"/>
          </p:nvPr>
        </p:nvSpPr>
        <p:spPr/>
        <p:txBody>
          <a:bodyPr>
            <a:noAutofit/>
          </a:bodyPr>
          <a:lstStyle/>
          <a:p>
            <a:r>
              <a:rPr lang="en-ZA"/>
              <a:t>Deactivation from Adherence Club Documentation </a:t>
            </a:r>
            <a:r>
              <a:rPr lang="en-ZA" sz="1800"/>
              <a:t>(cont.)</a:t>
            </a:r>
          </a:p>
        </p:txBody>
      </p:sp>
      <p:grpSp>
        <p:nvGrpSpPr>
          <p:cNvPr id="78" name="Group 77">
            <a:extLst>
              <a:ext uri="{FF2B5EF4-FFF2-40B4-BE49-F238E27FC236}">
                <a16:creationId xmlns:a16="http://schemas.microsoft.com/office/drawing/2014/main" id="{D5FE9D0C-3C6C-AB41-032F-BB1513F398CF}"/>
              </a:ext>
            </a:extLst>
          </p:cNvPr>
          <p:cNvGrpSpPr/>
          <p:nvPr/>
        </p:nvGrpSpPr>
        <p:grpSpPr>
          <a:xfrm>
            <a:off x="232072" y="1251434"/>
            <a:ext cx="2350632" cy="1785581"/>
            <a:chOff x="232072" y="1249769"/>
            <a:chExt cx="2350632" cy="1785581"/>
          </a:xfrm>
        </p:grpSpPr>
        <p:sp>
          <p:nvSpPr>
            <p:cNvPr id="69" name="TextBox 68">
              <a:extLst>
                <a:ext uri="{FF2B5EF4-FFF2-40B4-BE49-F238E27FC236}">
                  <a16:creationId xmlns:a16="http://schemas.microsoft.com/office/drawing/2014/main" id="{9647B9F7-10BB-14DC-E0DB-7C56579B9E17}"/>
                </a:ext>
              </a:extLst>
            </p:cNvPr>
            <p:cNvSpPr txBox="1"/>
            <p:nvPr/>
          </p:nvSpPr>
          <p:spPr>
            <a:xfrm>
              <a:off x="530704" y="2027350"/>
              <a:ext cx="2052000" cy="1008000"/>
            </a:xfrm>
            <a:prstGeom prst="rect">
              <a:avLst/>
            </a:prstGeom>
            <a:solidFill>
              <a:srgbClr val="C0992A"/>
            </a:solidFill>
            <a:ln>
              <a:solidFill>
                <a:srgbClr val="C48D2C"/>
              </a:solidFill>
            </a:ln>
          </p:spPr>
          <p:txBody>
            <a:bodyPr wrap="square" lIns="108000" tIns="216000" rIns="36000" bIns="36000" anchor="t">
              <a:noAutofit/>
            </a:bodyPr>
            <a:lstStyle/>
            <a:p>
              <a:pPr>
                <a:spcBef>
                  <a:spcPts val="600"/>
                </a:spcBef>
              </a:pPr>
              <a:r>
                <a:rPr lang="en-GB" sz="1600">
                  <a:solidFill>
                    <a:schemeClr val="bg1"/>
                  </a:solidFill>
                  <a:latin typeface="Arial" panose="020B0604020202020204" pitchFamily="34" charset="0"/>
                  <a:cs typeface="Arial" panose="020B0604020202020204" pitchFamily="34" charset="0"/>
                </a:rPr>
                <a:t>Data clerk/Data Capturer to Amend TIER.Net</a:t>
              </a:r>
            </a:p>
          </p:txBody>
        </p:sp>
        <p:sp>
          <p:nvSpPr>
            <p:cNvPr id="70" name="Oval 69">
              <a:extLst>
                <a:ext uri="{FF2B5EF4-FFF2-40B4-BE49-F238E27FC236}">
                  <a16:creationId xmlns:a16="http://schemas.microsoft.com/office/drawing/2014/main" id="{874A1E33-5189-36F8-B7A5-0A3206AF577C}"/>
                </a:ext>
              </a:extLst>
            </p:cNvPr>
            <p:cNvSpPr>
              <a:spLocks noChangeAspect="1"/>
            </p:cNvSpPr>
            <p:nvPr/>
          </p:nvSpPr>
          <p:spPr>
            <a:xfrm>
              <a:off x="232072" y="1249769"/>
              <a:ext cx="936000" cy="936000"/>
            </a:xfrm>
            <a:prstGeom prst="ellipse">
              <a:avLst/>
            </a:prstGeom>
            <a:solidFill>
              <a:schemeClr val="bg1"/>
            </a:solidFill>
            <a:ln w="38100">
              <a:solidFill>
                <a:srgbClr val="C48D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75420707-C81E-BA2D-C75C-63B1D8D3F659}"/>
                </a:ext>
              </a:extLst>
            </p:cNvPr>
            <p:cNvGrpSpPr/>
            <p:nvPr/>
          </p:nvGrpSpPr>
          <p:grpSpPr>
            <a:xfrm>
              <a:off x="438499" y="1337917"/>
              <a:ext cx="527155" cy="683000"/>
              <a:chOff x="9138680" y="4705018"/>
              <a:chExt cx="387262" cy="501748"/>
            </a:xfrm>
          </p:grpSpPr>
          <p:sp>
            <p:nvSpPr>
              <p:cNvPr id="72" name="Freeform: Shape 71">
                <a:extLst>
                  <a:ext uri="{FF2B5EF4-FFF2-40B4-BE49-F238E27FC236}">
                    <a16:creationId xmlns:a16="http://schemas.microsoft.com/office/drawing/2014/main" id="{3BA43B1B-D6EC-26DD-B077-446CBED1F2AC}"/>
                  </a:ext>
                </a:extLst>
              </p:cNvPr>
              <p:cNvSpPr/>
              <p:nvPr/>
            </p:nvSpPr>
            <p:spPr>
              <a:xfrm>
                <a:off x="9277151" y="4889743"/>
                <a:ext cx="110208" cy="46714"/>
              </a:xfrm>
              <a:custGeom>
                <a:avLst/>
                <a:gdLst>
                  <a:gd name="connsiteX0" fmla="*/ 96049 w 110208"/>
                  <a:gd name="connsiteY0" fmla="*/ 223 h 46714"/>
                  <a:gd name="connsiteX1" fmla="*/ 95882 w 110208"/>
                  <a:gd name="connsiteY1" fmla="*/ 167 h 46714"/>
                  <a:gd name="connsiteX2" fmla="*/ 72915 w 110208"/>
                  <a:gd name="connsiteY2" fmla="*/ 15776 h 46714"/>
                  <a:gd name="connsiteX3" fmla="*/ 55466 w 110208"/>
                  <a:gd name="connsiteY3" fmla="*/ 19232 h 46714"/>
                  <a:gd name="connsiteX4" fmla="*/ 38018 w 110208"/>
                  <a:gd name="connsiteY4" fmla="*/ 15776 h 46714"/>
                  <a:gd name="connsiteX5" fmla="*/ 14828 w 110208"/>
                  <a:gd name="connsiteY5" fmla="*/ 0 h 46714"/>
                  <a:gd name="connsiteX6" fmla="*/ 14828 w 110208"/>
                  <a:gd name="connsiteY6" fmla="*/ 0 h 46714"/>
                  <a:gd name="connsiteX7" fmla="*/ 3846 w 110208"/>
                  <a:gd name="connsiteY7" fmla="*/ 15776 h 46714"/>
                  <a:gd name="connsiteX8" fmla="*/ 2341 w 110208"/>
                  <a:gd name="connsiteY8" fmla="*/ 16501 h 46714"/>
                  <a:gd name="connsiteX9" fmla="*/ 0 w 110208"/>
                  <a:gd name="connsiteY9" fmla="*/ 17448 h 46714"/>
                  <a:gd name="connsiteX10" fmla="*/ 0 w 110208"/>
                  <a:gd name="connsiteY10" fmla="*/ 17448 h 46714"/>
                  <a:gd name="connsiteX11" fmla="*/ 2787 w 110208"/>
                  <a:gd name="connsiteY11" fmla="*/ 23747 h 46714"/>
                  <a:gd name="connsiteX12" fmla="*/ 55132 w 110208"/>
                  <a:gd name="connsiteY12" fmla="*/ 46715 h 46714"/>
                  <a:gd name="connsiteX13" fmla="*/ 107421 w 110208"/>
                  <a:gd name="connsiteY13" fmla="*/ 23747 h 46714"/>
                  <a:gd name="connsiteX14" fmla="*/ 110208 w 110208"/>
                  <a:gd name="connsiteY14" fmla="*/ 17448 h 46714"/>
                  <a:gd name="connsiteX15" fmla="*/ 110208 w 110208"/>
                  <a:gd name="connsiteY15" fmla="*/ 17281 h 46714"/>
                  <a:gd name="connsiteX16" fmla="*/ 95938 w 110208"/>
                  <a:gd name="connsiteY16" fmla="*/ 279 h 4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208" h="46714">
                    <a:moveTo>
                      <a:pt x="96049" y="223"/>
                    </a:moveTo>
                    <a:cubicBezTo>
                      <a:pt x="96049" y="223"/>
                      <a:pt x="95938" y="223"/>
                      <a:pt x="95882" y="167"/>
                    </a:cubicBezTo>
                    <a:cubicBezTo>
                      <a:pt x="88914" y="7024"/>
                      <a:pt x="81165" y="12487"/>
                      <a:pt x="72915" y="15776"/>
                    </a:cubicBezTo>
                    <a:cubicBezTo>
                      <a:pt x="67284" y="18006"/>
                      <a:pt x="61431" y="19232"/>
                      <a:pt x="55466" y="19232"/>
                    </a:cubicBezTo>
                    <a:cubicBezTo>
                      <a:pt x="49502" y="19232"/>
                      <a:pt x="43593" y="18006"/>
                      <a:pt x="38018" y="15776"/>
                    </a:cubicBezTo>
                    <a:cubicBezTo>
                      <a:pt x="29656" y="12487"/>
                      <a:pt x="21852" y="6968"/>
                      <a:pt x="14828" y="0"/>
                    </a:cubicBezTo>
                    <a:lnTo>
                      <a:pt x="14828" y="0"/>
                    </a:lnTo>
                    <a:cubicBezTo>
                      <a:pt x="14828" y="8585"/>
                      <a:pt x="8306" y="13435"/>
                      <a:pt x="3846" y="15776"/>
                    </a:cubicBezTo>
                    <a:cubicBezTo>
                      <a:pt x="3289" y="16055"/>
                      <a:pt x="2843" y="16278"/>
                      <a:pt x="2341" y="16501"/>
                    </a:cubicBezTo>
                    <a:cubicBezTo>
                      <a:pt x="1226" y="17002"/>
                      <a:pt x="390" y="17281"/>
                      <a:pt x="0" y="17448"/>
                    </a:cubicBezTo>
                    <a:lnTo>
                      <a:pt x="0" y="17448"/>
                    </a:lnTo>
                    <a:cubicBezTo>
                      <a:pt x="279" y="19678"/>
                      <a:pt x="1226" y="21741"/>
                      <a:pt x="2787" y="23747"/>
                    </a:cubicBezTo>
                    <a:cubicBezTo>
                      <a:pt x="10146" y="33168"/>
                      <a:pt x="30771" y="46715"/>
                      <a:pt x="55132" y="46715"/>
                    </a:cubicBezTo>
                    <a:cubicBezTo>
                      <a:pt x="79493" y="46715"/>
                      <a:pt x="100118" y="33168"/>
                      <a:pt x="107421" y="23747"/>
                    </a:cubicBezTo>
                    <a:cubicBezTo>
                      <a:pt x="108982" y="21741"/>
                      <a:pt x="109985" y="19622"/>
                      <a:pt x="110208" y="17448"/>
                    </a:cubicBezTo>
                    <a:cubicBezTo>
                      <a:pt x="110208" y="17393"/>
                      <a:pt x="110208" y="17337"/>
                      <a:pt x="110208" y="17281"/>
                    </a:cubicBezTo>
                    <a:cubicBezTo>
                      <a:pt x="107198" y="16166"/>
                      <a:pt x="96161" y="11316"/>
                      <a:pt x="95938" y="279"/>
                    </a:cubicBezTo>
                    <a:close/>
                  </a:path>
                </a:pathLst>
              </a:custGeom>
              <a:solidFill>
                <a:schemeClr val="bg1"/>
              </a:solidFill>
              <a:ln w="5522" cap="flat">
                <a:noFill/>
                <a:prstDash val="solid"/>
                <a:miter/>
              </a:ln>
            </p:spPr>
            <p:txBody>
              <a:bodyPr rtlCol="0" anchor="ctr"/>
              <a:lstStyle/>
              <a:p>
                <a:endParaRPr lang="en-ZA"/>
              </a:p>
            </p:txBody>
          </p:sp>
          <p:sp>
            <p:nvSpPr>
              <p:cNvPr id="73" name="Freeform: Shape 72">
                <a:extLst>
                  <a:ext uri="{FF2B5EF4-FFF2-40B4-BE49-F238E27FC236}">
                    <a16:creationId xmlns:a16="http://schemas.microsoft.com/office/drawing/2014/main" id="{FF629BE7-BDC0-7BAC-6692-34DD622C58EA}"/>
                  </a:ext>
                </a:extLst>
              </p:cNvPr>
              <p:cNvSpPr/>
              <p:nvPr/>
            </p:nvSpPr>
            <p:spPr>
              <a:xfrm>
                <a:off x="9264507" y="4771047"/>
                <a:ext cx="136548" cy="124103"/>
              </a:xfrm>
              <a:custGeom>
                <a:avLst/>
                <a:gdLst>
                  <a:gd name="connsiteX0" fmla="*/ 132830 w 136548"/>
                  <a:gd name="connsiteY0" fmla="*/ 37643 h 124103"/>
                  <a:gd name="connsiteX1" fmla="*/ 132161 w 136548"/>
                  <a:gd name="connsiteY1" fmla="*/ 37420 h 124103"/>
                  <a:gd name="connsiteX2" fmla="*/ 125249 w 136548"/>
                  <a:gd name="connsiteY2" fmla="*/ 44109 h 124103"/>
                  <a:gd name="connsiteX3" fmla="*/ 39847 w 136548"/>
                  <a:gd name="connsiteY3" fmla="*/ 126 h 124103"/>
                  <a:gd name="connsiteX4" fmla="*/ 7125 w 136548"/>
                  <a:gd name="connsiteY4" fmla="*/ 38200 h 124103"/>
                  <a:gd name="connsiteX5" fmla="*/ 7125 w 136548"/>
                  <a:gd name="connsiteY5" fmla="*/ 38423 h 124103"/>
                  <a:gd name="connsiteX6" fmla="*/ 7125 w 136548"/>
                  <a:gd name="connsiteY6" fmla="*/ 38423 h 124103"/>
                  <a:gd name="connsiteX7" fmla="*/ 7125 w 136548"/>
                  <a:gd name="connsiteY7" fmla="*/ 38423 h 124103"/>
                  <a:gd name="connsiteX8" fmla="*/ 4170 w 136548"/>
                  <a:gd name="connsiteY8" fmla="*/ 37420 h 124103"/>
                  <a:gd name="connsiteX9" fmla="*/ 3000 w 136548"/>
                  <a:gd name="connsiteY9" fmla="*/ 37922 h 124103"/>
                  <a:gd name="connsiteX10" fmla="*/ 603 w 136548"/>
                  <a:gd name="connsiteY10" fmla="*/ 54311 h 124103"/>
                  <a:gd name="connsiteX11" fmla="*/ 6233 w 136548"/>
                  <a:gd name="connsiteY11" fmla="*/ 67411 h 124103"/>
                  <a:gd name="connsiteX12" fmla="*/ 9856 w 136548"/>
                  <a:gd name="connsiteY12" fmla="*/ 68972 h 124103"/>
                  <a:gd name="connsiteX13" fmla="*/ 11417 w 136548"/>
                  <a:gd name="connsiteY13" fmla="*/ 68135 h 124103"/>
                  <a:gd name="connsiteX14" fmla="*/ 41631 w 136548"/>
                  <a:gd name="connsiteY14" fmla="*/ 114014 h 124103"/>
                  <a:gd name="connsiteX15" fmla="*/ 68277 w 136548"/>
                  <a:gd name="connsiteY15" fmla="*/ 124104 h 124103"/>
                  <a:gd name="connsiteX16" fmla="*/ 94812 w 136548"/>
                  <a:gd name="connsiteY16" fmla="*/ 114125 h 124103"/>
                  <a:gd name="connsiteX17" fmla="*/ 125138 w 136548"/>
                  <a:gd name="connsiteY17" fmla="*/ 68135 h 124103"/>
                  <a:gd name="connsiteX18" fmla="*/ 126698 w 136548"/>
                  <a:gd name="connsiteY18" fmla="*/ 68972 h 124103"/>
                  <a:gd name="connsiteX19" fmla="*/ 129820 w 136548"/>
                  <a:gd name="connsiteY19" fmla="*/ 67857 h 124103"/>
                  <a:gd name="connsiteX20" fmla="*/ 135952 w 136548"/>
                  <a:gd name="connsiteY20" fmla="*/ 54311 h 124103"/>
                  <a:gd name="connsiteX21" fmla="*/ 133053 w 136548"/>
                  <a:gd name="connsiteY21" fmla="*/ 37643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548" h="124103">
                    <a:moveTo>
                      <a:pt x="132830" y="37643"/>
                    </a:moveTo>
                    <a:cubicBezTo>
                      <a:pt x="132830" y="37643"/>
                      <a:pt x="132384" y="37476"/>
                      <a:pt x="132161" y="37420"/>
                    </a:cubicBezTo>
                    <a:lnTo>
                      <a:pt x="125249" y="44109"/>
                    </a:lnTo>
                    <a:lnTo>
                      <a:pt x="39847" y="126"/>
                    </a:lnTo>
                    <a:cubicBezTo>
                      <a:pt x="11919" y="-2438"/>
                      <a:pt x="7459" y="34856"/>
                      <a:pt x="7125" y="38200"/>
                    </a:cubicBezTo>
                    <a:cubicBezTo>
                      <a:pt x="7125" y="38368"/>
                      <a:pt x="7125" y="38423"/>
                      <a:pt x="7125" y="38423"/>
                    </a:cubicBezTo>
                    <a:lnTo>
                      <a:pt x="7125" y="38423"/>
                    </a:lnTo>
                    <a:cubicBezTo>
                      <a:pt x="7125" y="38423"/>
                      <a:pt x="7125" y="38423"/>
                      <a:pt x="7125" y="38423"/>
                    </a:cubicBezTo>
                    <a:cubicBezTo>
                      <a:pt x="6122" y="37643"/>
                      <a:pt x="5118" y="37253"/>
                      <a:pt x="4170" y="37420"/>
                    </a:cubicBezTo>
                    <a:cubicBezTo>
                      <a:pt x="3725" y="37476"/>
                      <a:pt x="3334" y="37699"/>
                      <a:pt x="3000" y="37922"/>
                    </a:cubicBezTo>
                    <a:cubicBezTo>
                      <a:pt x="324" y="39873"/>
                      <a:pt x="-791" y="46618"/>
                      <a:pt x="603" y="54311"/>
                    </a:cubicBezTo>
                    <a:cubicBezTo>
                      <a:pt x="1662" y="60108"/>
                      <a:pt x="3836" y="65014"/>
                      <a:pt x="6233" y="67411"/>
                    </a:cubicBezTo>
                    <a:cubicBezTo>
                      <a:pt x="7404" y="68581"/>
                      <a:pt x="8686" y="69195"/>
                      <a:pt x="9856" y="68972"/>
                    </a:cubicBezTo>
                    <a:cubicBezTo>
                      <a:pt x="10414" y="68860"/>
                      <a:pt x="10916" y="68581"/>
                      <a:pt x="11417" y="68135"/>
                    </a:cubicBezTo>
                    <a:cubicBezTo>
                      <a:pt x="17103" y="85807"/>
                      <a:pt x="27918" y="103366"/>
                      <a:pt x="41631" y="114014"/>
                    </a:cubicBezTo>
                    <a:cubicBezTo>
                      <a:pt x="49714" y="120257"/>
                      <a:pt x="58745" y="124104"/>
                      <a:pt x="68277" y="124104"/>
                    </a:cubicBezTo>
                    <a:cubicBezTo>
                      <a:pt x="77810" y="124104"/>
                      <a:pt x="86785" y="120313"/>
                      <a:pt x="94812" y="114125"/>
                    </a:cubicBezTo>
                    <a:cubicBezTo>
                      <a:pt x="108581" y="103534"/>
                      <a:pt x="119452" y="85862"/>
                      <a:pt x="125138" y="68135"/>
                    </a:cubicBezTo>
                    <a:cubicBezTo>
                      <a:pt x="125584" y="68581"/>
                      <a:pt x="126141" y="68860"/>
                      <a:pt x="126698" y="68972"/>
                    </a:cubicBezTo>
                    <a:cubicBezTo>
                      <a:pt x="127702" y="69139"/>
                      <a:pt x="128761" y="68749"/>
                      <a:pt x="129820" y="67857"/>
                    </a:cubicBezTo>
                    <a:cubicBezTo>
                      <a:pt x="132384" y="65683"/>
                      <a:pt x="134837" y="60554"/>
                      <a:pt x="135952" y="54311"/>
                    </a:cubicBezTo>
                    <a:cubicBezTo>
                      <a:pt x="137402" y="46172"/>
                      <a:pt x="136119" y="39092"/>
                      <a:pt x="133053" y="37643"/>
                    </a:cubicBezTo>
                    <a:close/>
                  </a:path>
                </a:pathLst>
              </a:custGeom>
              <a:solidFill>
                <a:schemeClr val="bg1"/>
              </a:solidFill>
              <a:ln w="5522" cap="flat">
                <a:noFill/>
                <a:prstDash val="solid"/>
                <a:miter/>
              </a:ln>
            </p:spPr>
            <p:txBody>
              <a:bodyPr rtlCol="0" anchor="ctr"/>
              <a:lstStyle/>
              <a:p>
                <a:endParaRPr lang="en-ZA"/>
              </a:p>
            </p:txBody>
          </p:sp>
          <p:sp>
            <p:nvSpPr>
              <p:cNvPr id="74" name="Freeform: Shape 73">
                <a:extLst>
                  <a:ext uri="{FF2B5EF4-FFF2-40B4-BE49-F238E27FC236}">
                    <a16:creationId xmlns:a16="http://schemas.microsoft.com/office/drawing/2014/main" id="{959AB83F-4F19-338F-E5D9-97662022EB47}"/>
                  </a:ext>
                </a:extLst>
              </p:cNvPr>
              <p:cNvSpPr/>
              <p:nvPr/>
            </p:nvSpPr>
            <p:spPr>
              <a:xfrm>
                <a:off x="9169674" y="5190823"/>
                <a:ext cx="325217" cy="15943"/>
              </a:xfrm>
              <a:custGeom>
                <a:avLst/>
                <a:gdLst>
                  <a:gd name="connsiteX0" fmla="*/ 317413 w 325217"/>
                  <a:gd name="connsiteY0" fmla="*/ 0 h 15943"/>
                  <a:gd name="connsiteX1" fmla="*/ 7860 w 325217"/>
                  <a:gd name="connsiteY1" fmla="*/ 0 h 15943"/>
                  <a:gd name="connsiteX2" fmla="*/ 0 w 325217"/>
                  <a:gd name="connsiteY2" fmla="*/ 7972 h 15943"/>
                  <a:gd name="connsiteX3" fmla="*/ 7860 w 325217"/>
                  <a:gd name="connsiteY3" fmla="*/ 15943 h 15943"/>
                  <a:gd name="connsiteX4" fmla="*/ 317358 w 325217"/>
                  <a:gd name="connsiteY4" fmla="*/ 15943 h 15943"/>
                  <a:gd name="connsiteX5" fmla="*/ 325218 w 325217"/>
                  <a:gd name="connsiteY5" fmla="*/ 7972 h 15943"/>
                  <a:gd name="connsiteX6" fmla="*/ 317358 w 325217"/>
                  <a:gd name="connsiteY6" fmla="*/ 56 h 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 h="15943">
                    <a:moveTo>
                      <a:pt x="317413" y="0"/>
                    </a:moveTo>
                    <a:lnTo>
                      <a:pt x="7860" y="0"/>
                    </a:lnTo>
                    <a:cubicBezTo>
                      <a:pt x="3512" y="0"/>
                      <a:pt x="0" y="3568"/>
                      <a:pt x="0" y="7972"/>
                    </a:cubicBezTo>
                    <a:cubicBezTo>
                      <a:pt x="0" y="12375"/>
                      <a:pt x="3512" y="15943"/>
                      <a:pt x="7860" y="15943"/>
                    </a:cubicBezTo>
                    <a:lnTo>
                      <a:pt x="317358" y="15943"/>
                    </a:lnTo>
                    <a:cubicBezTo>
                      <a:pt x="321706" y="15943"/>
                      <a:pt x="325218" y="12375"/>
                      <a:pt x="325218" y="7972"/>
                    </a:cubicBezTo>
                    <a:cubicBezTo>
                      <a:pt x="325218" y="3568"/>
                      <a:pt x="321650" y="56"/>
                      <a:pt x="317358" y="56"/>
                    </a:cubicBezTo>
                    <a:close/>
                  </a:path>
                </a:pathLst>
              </a:custGeom>
              <a:solidFill>
                <a:srgbClr val="005D28"/>
              </a:solidFill>
              <a:ln w="5522" cap="flat">
                <a:noFill/>
                <a:prstDash val="solid"/>
                <a:miter/>
              </a:ln>
            </p:spPr>
            <p:txBody>
              <a:bodyPr rtlCol="0" anchor="ctr"/>
              <a:lstStyle/>
              <a:p>
                <a:endParaRPr lang="en-ZA"/>
              </a:p>
            </p:txBody>
          </p:sp>
          <p:sp>
            <p:nvSpPr>
              <p:cNvPr id="75" name="Freeform: Shape 74">
                <a:extLst>
                  <a:ext uri="{FF2B5EF4-FFF2-40B4-BE49-F238E27FC236}">
                    <a16:creationId xmlns:a16="http://schemas.microsoft.com/office/drawing/2014/main" id="{594AF64C-C58A-9F3B-12C4-A1BB5787D0DB}"/>
                  </a:ext>
                </a:extLst>
              </p:cNvPr>
              <p:cNvSpPr/>
              <p:nvPr/>
            </p:nvSpPr>
            <p:spPr>
              <a:xfrm>
                <a:off x="9138680" y="4974253"/>
                <a:ext cx="387262" cy="211887"/>
              </a:xfrm>
              <a:custGeom>
                <a:avLst/>
                <a:gdLst>
                  <a:gd name="connsiteX0" fmla="*/ 55745 w 387262"/>
                  <a:gd name="connsiteY0" fmla="*/ 211888 h 211887"/>
                  <a:gd name="connsiteX1" fmla="*/ 331573 w 387262"/>
                  <a:gd name="connsiteY1" fmla="*/ 211888 h 211887"/>
                  <a:gd name="connsiteX2" fmla="*/ 350136 w 387262"/>
                  <a:gd name="connsiteY2" fmla="*/ 193324 h 211887"/>
                  <a:gd name="connsiteX3" fmla="*/ 387262 w 387262"/>
                  <a:gd name="connsiteY3" fmla="*/ 18563 h 211887"/>
                  <a:gd name="connsiteX4" fmla="*/ 368699 w 387262"/>
                  <a:gd name="connsiteY4" fmla="*/ 0 h 211887"/>
                  <a:gd name="connsiteX5" fmla="*/ 18563 w 387262"/>
                  <a:gd name="connsiteY5" fmla="*/ 0 h 211887"/>
                  <a:gd name="connsiteX6" fmla="*/ 0 w 387262"/>
                  <a:gd name="connsiteY6" fmla="*/ 18563 h 211887"/>
                  <a:gd name="connsiteX7" fmla="*/ 37126 w 387262"/>
                  <a:gd name="connsiteY7" fmla="*/ 193324 h 211887"/>
                  <a:gd name="connsiteX8" fmla="*/ 55689 w 387262"/>
                  <a:gd name="connsiteY8" fmla="*/ 211888 h 2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62" h="211887">
                    <a:moveTo>
                      <a:pt x="55745" y="211888"/>
                    </a:moveTo>
                    <a:lnTo>
                      <a:pt x="331573" y="211888"/>
                    </a:lnTo>
                    <a:cubicBezTo>
                      <a:pt x="341830" y="211888"/>
                      <a:pt x="350136" y="203582"/>
                      <a:pt x="350136" y="193324"/>
                    </a:cubicBezTo>
                    <a:lnTo>
                      <a:pt x="387262" y="18563"/>
                    </a:lnTo>
                    <a:cubicBezTo>
                      <a:pt x="387262" y="8306"/>
                      <a:pt x="378956" y="0"/>
                      <a:pt x="368699" y="0"/>
                    </a:cubicBezTo>
                    <a:lnTo>
                      <a:pt x="18563" y="0"/>
                    </a:lnTo>
                    <a:cubicBezTo>
                      <a:pt x="8306" y="0"/>
                      <a:pt x="0" y="8306"/>
                      <a:pt x="0" y="18563"/>
                    </a:cubicBezTo>
                    <a:lnTo>
                      <a:pt x="37126" y="193324"/>
                    </a:lnTo>
                    <a:cubicBezTo>
                      <a:pt x="37126" y="203582"/>
                      <a:pt x="45432" y="211888"/>
                      <a:pt x="55689" y="211888"/>
                    </a:cubicBezTo>
                    <a:close/>
                  </a:path>
                </a:pathLst>
              </a:custGeom>
              <a:solidFill>
                <a:srgbClr val="005D28"/>
              </a:solidFill>
              <a:ln w="5522" cap="flat">
                <a:noFill/>
                <a:prstDash val="solid"/>
                <a:miter/>
              </a:ln>
            </p:spPr>
            <p:txBody>
              <a:bodyPr rtlCol="0" anchor="ctr"/>
              <a:lstStyle/>
              <a:p>
                <a:endParaRPr lang="en-ZA"/>
              </a:p>
            </p:txBody>
          </p:sp>
          <p:sp>
            <p:nvSpPr>
              <p:cNvPr id="76" name="Freeform: Shape 75">
                <a:extLst>
                  <a:ext uri="{FF2B5EF4-FFF2-40B4-BE49-F238E27FC236}">
                    <a16:creationId xmlns:a16="http://schemas.microsoft.com/office/drawing/2014/main" id="{2CB1FDF7-77AD-3114-D3D4-44C7F3E40855}"/>
                  </a:ext>
                </a:extLst>
              </p:cNvPr>
              <p:cNvSpPr/>
              <p:nvPr/>
            </p:nvSpPr>
            <p:spPr>
              <a:xfrm>
                <a:off x="9185394" y="4705018"/>
                <a:ext cx="293777" cy="265277"/>
              </a:xfrm>
              <a:custGeom>
                <a:avLst/>
                <a:gdLst>
                  <a:gd name="connsiteX0" fmla="*/ 239872 w 293777"/>
                  <a:gd name="connsiteY0" fmla="*/ 206522 h 265277"/>
                  <a:gd name="connsiteX1" fmla="*/ 237530 w 293777"/>
                  <a:gd name="connsiteY1" fmla="*/ 206020 h 265277"/>
                  <a:gd name="connsiteX2" fmla="*/ 231064 w 293777"/>
                  <a:gd name="connsiteY2" fmla="*/ 108466 h 265277"/>
                  <a:gd name="connsiteX3" fmla="*/ 149843 w 293777"/>
                  <a:gd name="connsiteY3" fmla="*/ 320 h 265277"/>
                  <a:gd name="connsiteX4" fmla="*/ 146889 w 293777"/>
                  <a:gd name="connsiteY4" fmla="*/ 209 h 265277"/>
                  <a:gd name="connsiteX5" fmla="*/ 143934 w 293777"/>
                  <a:gd name="connsiteY5" fmla="*/ 320 h 265277"/>
                  <a:gd name="connsiteX6" fmla="*/ 62769 w 293777"/>
                  <a:gd name="connsiteY6" fmla="*/ 108466 h 265277"/>
                  <a:gd name="connsiteX7" fmla="*/ 56303 w 293777"/>
                  <a:gd name="connsiteY7" fmla="*/ 206020 h 265277"/>
                  <a:gd name="connsiteX8" fmla="*/ 53961 w 293777"/>
                  <a:gd name="connsiteY8" fmla="*/ 206522 h 265277"/>
                  <a:gd name="connsiteX9" fmla="*/ 0 w 293777"/>
                  <a:gd name="connsiteY9" fmla="*/ 265277 h 265277"/>
                  <a:gd name="connsiteX10" fmla="*/ 293777 w 293777"/>
                  <a:gd name="connsiteY10" fmla="*/ 265277 h 265277"/>
                  <a:gd name="connsiteX11" fmla="*/ 239816 w 293777"/>
                  <a:gd name="connsiteY11" fmla="*/ 206522 h 265277"/>
                  <a:gd name="connsiteX12" fmla="*/ 202021 w 293777"/>
                  <a:gd name="connsiteY12" fmla="*/ 202118 h 265277"/>
                  <a:gd name="connsiteX13" fmla="*/ 199233 w 293777"/>
                  <a:gd name="connsiteY13" fmla="*/ 208417 h 265277"/>
                  <a:gd name="connsiteX14" fmla="*/ 146944 w 293777"/>
                  <a:gd name="connsiteY14" fmla="*/ 231384 h 265277"/>
                  <a:gd name="connsiteX15" fmla="*/ 94655 w 293777"/>
                  <a:gd name="connsiteY15" fmla="*/ 208417 h 265277"/>
                  <a:gd name="connsiteX16" fmla="*/ 91868 w 293777"/>
                  <a:gd name="connsiteY16" fmla="*/ 202118 h 265277"/>
                  <a:gd name="connsiteX17" fmla="*/ 91868 w 293777"/>
                  <a:gd name="connsiteY17" fmla="*/ 202118 h 265277"/>
                  <a:gd name="connsiteX18" fmla="*/ 94209 w 293777"/>
                  <a:gd name="connsiteY18" fmla="*/ 201170 h 265277"/>
                  <a:gd name="connsiteX19" fmla="*/ 95715 w 293777"/>
                  <a:gd name="connsiteY19" fmla="*/ 200446 h 265277"/>
                  <a:gd name="connsiteX20" fmla="*/ 106696 w 293777"/>
                  <a:gd name="connsiteY20" fmla="*/ 184670 h 265277"/>
                  <a:gd name="connsiteX21" fmla="*/ 106696 w 293777"/>
                  <a:gd name="connsiteY21" fmla="*/ 184670 h 265277"/>
                  <a:gd name="connsiteX22" fmla="*/ 129886 w 293777"/>
                  <a:gd name="connsiteY22" fmla="*/ 200446 h 265277"/>
                  <a:gd name="connsiteX23" fmla="*/ 147335 w 293777"/>
                  <a:gd name="connsiteY23" fmla="*/ 203902 h 265277"/>
                  <a:gd name="connsiteX24" fmla="*/ 164783 w 293777"/>
                  <a:gd name="connsiteY24" fmla="*/ 200446 h 265277"/>
                  <a:gd name="connsiteX25" fmla="*/ 187750 w 293777"/>
                  <a:gd name="connsiteY25" fmla="*/ 184893 h 265277"/>
                  <a:gd name="connsiteX26" fmla="*/ 187917 w 293777"/>
                  <a:gd name="connsiteY26" fmla="*/ 184948 h 265277"/>
                  <a:gd name="connsiteX27" fmla="*/ 202132 w 293777"/>
                  <a:gd name="connsiteY27" fmla="*/ 201951 h 265277"/>
                  <a:gd name="connsiteX28" fmla="*/ 202132 w 293777"/>
                  <a:gd name="connsiteY28" fmla="*/ 202118 h 265277"/>
                  <a:gd name="connsiteX29" fmla="*/ 214842 w 293777"/>
                  <a:gd name="connsiteY29" fmla="*/ 120284 h 265277"/>
                  <a:gd name="connsiteX30" fmla="*/ 208710 w 293777"/>
                  <a:gd name="connsiteY30" fmla="*/ 133830 h 265277"/>
                  <a:gd name="connsiteX31" fmla="*/ 205588 w 293777"/>
                  <a:gd name="connsiteY31" fmla="*/ 134945 h 265277"/>
                  <a:gd name="connsiteX32" fmla="*/ 204028 w 293777"/>
                  <a:gd name="connsiteY32" fmla="*/ 134109 h 265277"/>
                  <a:gd name="connsiteX33" fmla="*/ 173702 w 293777"/>
                  <a:gd name="connsiteY33" fmla="*/ 180099 h 265277"/>
                  <a:gd name="connsiteX34" fmla="*/ 147167 w 293777"/>
                  <a:gd name="connsiteY34" fmla="*/ 190077 h 265277"/>
                  <a:gd name="connsiteX35" fmla="*/ 120521 w 293777"/>
                  <a:gd name="connsiteY35" fmla="*/ 179987 h 265277"/>
                  <a:gd name="connsiteX36" fmla="*/ 90307 w 293777"/>
                  <a:gd name="connsiteY36" fmla="*/ 134109 h 265277"/>
                  <a:gd name="connsiteX37" fmla="*/ 88746 w 293777"/>
                  <a:gd name="connsiteY37" fmla="*/ 134945 h 265277"/>
                  <a:gd name="connsiteX38" fmla="*/ 85123 w 293777"/>
                  <a:gd name="connsiteY38" fmla="*/ 133384 h 265277"/>
                  <a:gd name="connsiteX39" fmla="*/ 79493 w 293777"/>
                  <a:gd name="connsiteY39" fmla="*/ 120284 h 265277"/>
                  <a:gd name="connsiteX40" fmla="*/ 81890 w 293777"/>
                  <a:gd name="connsiteY40" fmla="*/ 103895 h 265277"/>
                  <a:gd name="connsiteX41" fmla="*/ 83060 w 293777"/>
                  <a:gd name="connsiteY41" fmla="*/ 103393 h 265277"/>
                  <a:gd name="connsiteX42" fmla="*/ 86015 w 293777"/>
                  <a:gd name="connsiteY42" fmla="*/ 104397 h 265277"/>
                  <a:gd name="connsiteX43" fmla="*/ 86015 w 293777"/>
                  <a:gd name="connsiteY43" fmla="*/ 104174 h 265277"/>
                  <a:gd name="connsiteX44" fmla="*/ 118737 w 293777"/>
                  <a:gd name="connsiteY44" fmla="*/ 66100 h 265277"/>
                  <a:gd name="connsiteX45" fmla="*/ 204139 w 293777"/>
                  <a:gd name="connsiteY45" fmla="*/ 110083 h 265277"/>
                  <a:gd name="connsiteX46" fmla="*/ 211051 w 293777"/>
                  <a:gd name="connsiteY46" fmla="*/ 103393 h 265277"/>
                  <a:gd name="connsiteX47" fmla="*/ 211720 w 293777"/>
                  <a:gd name="connsiteY47" fmla="*/ 103616 h 265277"/>
                  <a:gd name="connsiteX48" fmla="*/ 214619 w 293777"/>
                  <a:gd name="connsiteY48" fmla="*/ 120284 h 26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777" h="265277">
                    <a:moveTo>
                      <a:pt x="239872" y="206522"/>
                    </a:moveTo>
                    <a:cubicBezTo>
                      <a:pt x="239091" y="206355"/>
                      <a:pt x="238311" y="206187"/>
                      <a:pt x="237530" y="206020"/>
                    </a:cubicBezTo>
                    <a:cubicBezTo>
                      <a:pt x="217128" y="187178"/>
                      <a:pt x="231064" y="108466"/>
                      <a:pt x="231064" y="108466"/>
                    </a:cubicBezTo>
                    <a:cubicBezTo>
                      <a:pt x="231008" y="-11498"/>
                      <a:pt x="149843" y="320"/>
                      <a:pt x="149843" y="320"/>
                    </a:cubicBezTo>
                    <a:cubicBezTo>
                      <a:pt x="148840" y="264"/>
                      <a:pt x="147892" y="209"/>
                      <a:pt x="146889" y="209"/>
                    </a:cubicBezTo>
                    <a:cubicBezTo>
                      <a:pt x="145941" y="209"/>
                      <a:pt x="144938" y="264"/>
                      <a:pt x="143934" y="320"/>
                    </a:cubicBezTo>
                    <a:cubicBezTo>
                      <a:pt x="143934" y="320"/>
                      <a:pt x="62769" y="-11498"/>
                      <a:pt x="62769" y="108466"/>
                    </a:cubicBezTo>
                    <a:cubicBezTo>
                      <a:pt x="62769" y="108466"/>
                      <a:pt x="76705" y="187178"/>
                      <a:pt x="56303" y="206020"/>
                    </a:cubicBezTo>
                    <a:cubicBezTo>
                      <a:pt x="55522" y="206187"/>
                      <a:pt x="54742" y="206355"/>
                      <a:pt x="53961" y="206522"/>
                    </a:cubicBezTo>
                    <a:cubicBezTo>
                      <a:pt x="47328" y="208083"/>
                      <a:pt x="17114" y="210089"/>
                      <a:pt x="0" y="265277"/>
                    </a:cubicBezTo>
                    <a:lnTo>
                      <a:pt x="293777" y="265277"/>
                    </a:lnTo>
                    <a:cubicBezTo>
                      <a:pt x="276664" y="210089"/>
                      <a:pt x="246394" y="208083"/>
                      <a:pt x="239816" y="206522"/>
                    </a:cubicBezTo>
                    <a:close/>
                    <a:moveTo>
                      <a:pt x="202021" y="202118"/>
                    </a:moveTo>
                    <a:cubicBezTo>
                      <a:pt x="201742" y="204348"/>
                      <a:pt x="200794" y="206410"/>
                      <a:pt x="199233" y="208417"/>
                    </a:cubicBezTo>
                    <a:cubicBezTo>
                      <a:pt x="191875" y="217782"/>
                      <a:pt x="171249" y="231384"/>
                      <a:pt x="146944" y="231384"/>
                    </a:cubicBezTo>
                    <a:cubicBezTo>
                      <a:pt x="122639" y="231384"/>
                      <a:pt x="101958" y="217838"/>
                      <a:pt x="94655" y="208417"/>
                    </a:cubicBezTo>
                    <a:cubicBezTo>
                      <a:pt x="93095" y="206410"/>
                      <a:pt x="92091" y="204292"/>
                      <a:pt x="91868" y="202118"/>
                    </a:cubicBezTo>
                    <a:lnTo>
                      <a:pt x="91868" y="202118"/>
                    </a:lnTo>
                    <a:cubicBezTo>
                      <a:pt x="92258" y="202006"/>
                      <a:pt x="93095" y="201672"/>
                      <a:pt x="94209" y="201170"/>
                    </a:cubicBezTo>
                    <a:cubicBezTo>
                      <a:pt x="94655" y="200947"/>
                      <a:pt x="95157" y="200724"/>
                      <a:pt x="95715" y="200446"/>
                    </a:cubicBezTo>
                    <a:cubicBezTo>
                      <a:pt x="100174" y="198104"/>
                      <a:pt x="106696" y="193254"/>
                      <a:pt x="106696" y="184670"/>
                    </a:cubicBezTo>
                    <a:lnTo>
                      <a:pt x="106696" y="184670"/>
                    </a:lnTo>
                    <a:cubicBezTo>
                      <a:pt x="113720" y="191638"/>
                      <a:pt x="121525" y="197157"/>
                      <a:pt x="129886" y="200446"/>
                    </a:cubicBezTo>
                    <a:cubicBezTo>
                      <a:pt x="135517" y="202675"/>
                      <a:pt x="141370" y="203902"/>
                      <a:pt x="147335" y="203902"/>
                    </a:cubicBezTo>
                    <a:cubicBezTo>
                      <a:pt x="153299" y="203902"/>
                      <a:pt x="159208" y="202675"/>
                      <a:pt x="164783" y="200446"/>
                    </a:cubicBezTo>
                    <a:cubicBezTo>
                      <a:pt x="173033" y="197157"/>
                      <a:pt x="180782" y="191749"/>
                      <a:pt x="187750" y="184893"/>
                    </a:cubicBezTo>
                    <a:cubicBezTo>
                      <a:pt x="187806" y="184893"/>
                      <a:pt x="187861" y="184893"/>
                      <a:pt x="187917" y="184948"/>
                    </a:cubicBezTo>
                    <a:cubicBezTo>
                      <a:pt x="188084" y="195986"/>
                      <a:pt x="199178" y="200836"/>
                      <a:pt x="202132" y="201951"/>
                    </a:cubicBezTo>
                    <a:cubicBezTo>
                      <a:pt x="202132" y="202006"/>
                      <a:pt x="202132" y="202062"/>
                      <a:pt x="202132" y="202118"/>
                    </a:cubicBezTo>
                    <a:close/>
                    <a:moveTo>
                      <a:pt x="214842" y="120284"/>
                    </a:moveTo>
                    <a:cubicBezTo>
                      <a:pt x="213727" y="126527"/>
                      <a:pt x="211274" y="131656"/>
                      <a:pt x="208710" y="133830"/>
                    </a:cubicBezTo>
                    <a:cubicBezTo>
                      <a:pt x="207651" y="134722"/>
                      <a:pt x="206592" y="135112"/>
                      <a:pt x="205588" y="134945"/>
                    </a:cubicBezTo>
                    <a:cubicBezTo>
                      <a:pt x="205031" y="134833"/>
                      <a:pt x="204473" y="134555"/>
                      <a:pt x="204028" y="134109"/>
                    </a:cubicBezTo>
                    <a:cubicBezTo>
                      <a:pt x="198341" y="151836"/>
                      <a:pt x="187415" y="169507"/>
                      <a:pt x="173702" y="180099"/>
                    </a:cubicBezTo>
                    <a:cubicBezTo>
                      <a:pt x="165675" y="186286"/>
                      <a:pt x="156700" y="190077"/>
                      <a:pt x="147167" y="190077"/>
                    </a:cubicBezTo>
                    <a:cubicBezTo>
                      <a:pt x="137635" y="190077"/>
                      <a:pt x="128548" y="186230"/>
                      <a:pt x="120521" y="179987"/>
                    </a:cubicBezTo>
                    <a:cubicBezTo>
                      <a:pt x="106864" y="169340"/>
                      <a:pt x="95993" y="151780"/>
                      <a:pt x="90307" y="134109"/>
                    </a:cubicBezTo>
                    <a:cubicBezTo>
                      <a:pt x="89861" y="134555"/>
                      <a:pt x="89304" y="134833"/>
                      <a:pt x="88746" y="134945"/>
                    </a:cubicBezTo>
                    <a:cubicBezTo>
                      <a:pt x="87576" y="135168"/>
                      <a:pt x="86349" y="134555"/>
                      <a:pt x="85123" y="133384"/>
                    </a:cubicBezTo>
                    <a:cubicBezTo>
                      <a:pt x="82726" y="130987"/>
                      <a:pt x="80552" y="126137"/>
                      <a:pt x="79493" y="120284"/>
                    </a:cubicBezTo>
                    <a:cubicBezTo>
                      <a:pt x="78099" y="112591"/>
                      <a:pt x="79214" y="105846"/>
                      <a:pt x="81890" y="103895"/>
                    </a:cubicBezTo>
                    <a:cubicBezTo>
                      <a:pt x="82280" y="103616"/>
                      <a:pt x="82670" y="103449"/>
                      <a:pt x="83060" y="103393"/>
                    </a:cubicBezTo>
                    <a:cubicBezTo>
                      <a:pt x="84008" y="103226"/>
                      <a:pt x="85011" y="103616"/>
                      <a:pt x="86015" y="104397"/>
                    </a:cubicBezTo>
                    <a:cubicBezTo>
                      <a:pt x="86015" y="104397"/>
                      <a:pt x="86015" y="104285"/>
                      <a:pt x="86015" y="104174"/>
                    </a:cubicBezTo>
                    <a:cubicBezTo>
                      <a:pt x="86349" y="100829"/>
                      <a:pt x="90809" y="63535"/>
                      <a:pt x="118737" y="66100"/>
                    </a:cubicBezTo>
                    <a:lnTo>
                      <a:pt x="204139" y="110083"/>
                    </a:lnTo>
                    <a:lnTo>
                      <a:pt x="211051" y="103393"/>
                    </a:lnTo>
                    <a:cubicBezTo>
                      <a:pt x="211051" y="103393"/>
                      <a:pt x="211497" y="103505"/>
                      <a:pt x="211720" y="103616"/>
                    </a:cubicBezTo>
                    <a:cubicBezTo>
                      <a:pt x="214786" y="105065"/>
                      <a:pt x="216068" y="112145"/>
                      <a:pt x="214619" y="120284"/>
                    </a:cubicBezTo>
                    <a:close/>
                  </a:path>
                </a:pathLst>
              </a:custGeom>
              <a:solidFill>
                <a:srgbClr val="005D28"/>
              </a:solidFill>
              <a:ln w="5522" cap="flat">
                <a:noFill/>
                <a:prstDash val="solid"/>
                <a:miter/>
              </a:ln>
            </p:spPr>
            <p:txBody>
              <a:bodyPr rtlCol="0" anchor="ctr"/>
              <a:lstStyle/>
              <a:p>
                <a:endParaRPr lang="en-ZA"/>
              </a:p>
            </p:txBody>
          </p:sp>
        </p:grpSp>
        <p:sp>
          <p:nvSpPr>
            <p:cNvPr id="77" name="Oval 76">
              <a:extLst>
                <a:ext uri="{FF2B5EF4-FFF2-40B4-BE49-F238E27FC236}">
                  <a16:creationId xmlns:a16="http://schemas.microsoft.com/office/drawing/2014/main" id="{14C3406F-F04E-0159-AD53-330AC83BA09A}"/>
                </a:ext>
              </a:extLst>
            </p:cNvPr>
            <p:cNvSpPr/>
            <p:nvPr/>
          </p:nvSpPr>
          <p:spPr>
            <a:xfrm>
              <a:off x="672404" y="1803439"/>
              <a:ext cx="57150" cy="571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10" name="Picture 9">
            <a:extLst>
              <a:ext uri="{FF2B5EF4-FFF2-40B4-BE49-F238E27FC236}">
                <a16:creationId xmlns:a16="http://schemas.microsoft.com/office/drawing/2014/main" id="{58D41B1C-EBA6-41B4-EEBB-6D2F5FD27D1C}"/>
              </a:ext>
            </a:extLst>
          </p:cNvPr>
          <p:cNvPicPr>
            <a:picLocks noChangeAspect="1"/>
          </p:cNvPicPr>
          <p:nvPr/>
        </p:nvPicPr>
        <p:blipFill>
          <a:blip r:embed="rId5"/>
          <a:stretch>
            <a:fillRect/>
          </a:stretch>
        </p:blipFill>
        <p:spPr>
          <a:xfrm>
            <a:off x="3741684" y="3220327"/>
            <a:ext cx="3755804" cy="1548000"/>
          </a:xfrm>
          <a:prstGeom prst="rect">
            <a:avLst/>
          </a:prstGeom>
        </p:spPr>
      </p:pic>
      <p:sp>
        <p:nvSpPr>
          <p:cNvPr id="11" name="TextBox 10">
            <a:extLst>
              <a:ext uri="{FF2B5EF4-FFF2-40B4-BE49-F238E27FC236}">
                <a16:creationId xmlns:a16="http://schemas.microsoft.com/office/drawing/2014/main" id="{ADF04079-7D1D-E07E-A5C9-1452E4C6755B}"/>
              </a:ext>
            </a:extLst>
          </p:cNvPr>
          <p:cNvSpPr txBox="1"/>
          <p:nvPr/>
        </p:nvSpPr>
        <p:spPr>
          <a:xfrm>
            <a:off x="6075807" y="1354729"/>
            <a:ext cx="2196000" cy="468000"/>
          </a:xfrm>
          <a:prstGeom prst="rect">
            <a:avLst/>
          </a:prstGeom>
          <a:solidFill>
            <a:schemeClr val="bg1"/>
          </a:solidFill>
          <a:ln>
            <a:solidFill>
              <a:srgbClr val="C0992A"/>
            </a:solidFill>
          </a:ln>
        </p:spPr>
        <p:txBody>
          <a:bodyPr wrap="square" lIns="72000" tIns="36000" rIns="36000" bIns="36000" anchor="t">
            <a:noAutofit/>
          </a:bodyPr>
          <a:lstStyle/>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Select Delete All in the treatment visit screen.</a:t>
            </a:r>
          </a:p>
        </p:txBody>
      </p:sp>
      <p:cxnSp>
        <p:nvCxnSpPr>
          <p:cNvPr id="12" name="Straight Arrow Connector 11">
            <a:extLst>
              <a:ext uri="{FF2B5EF4-FFF2-40B4-BE49-F238E27FC236}">
                <a16:creationId xmlns:a16="http://schemas.microsoft.com/office/drawing/2014/main" id="{DE96E048-73F7-F904-CECF-ABB79A43C4F4}"/>
              </a:ext>
            </a:extLst>
          </p:cNvPr>
          <p:cNvCxnSpPr>
            <a:cxnSpLocks/>
            <a:stCxn id="13" idx="0"/>
            <a:endCxn id="11" idx="2"/>
          </p:cNvCxnSpPr>
          <p:nvPr/>
        </p:nvCxnSpPr>
        <p:spPr>
          <a:xfrm flipH="1" flipV="1">
            <a:off x="7173807" y="1822729"/>
            <a:ext cx="3070142" cy="1189635"/>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12D5DB-7708-765D-A068-3DFD157F54F5}"/>
              </a:ext>
            </a:extLst>
          </p:cNvPr>
          <p:cNvSpPr txBox="1"/>
          <p:nvPr/>
        </p:nvSpPr>
        <p:spPr>
          <a:xfrm>
            <a:off x="9999399" y="3012364"/>
            <a:ext cx="489099" cy="207963"/>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A8AB9A27-00DD-21C8-409F-6EF324D05339}"/>
              </a:ext>
            </a:extLst>
          </p:cNvPr>
          <p:cNvSpPr txBox="1"/>
          <p:nvPr/>
        </p:nvSpPr>
        <p:spPr>
          <a:xfrm>
            <a:off x="2887196" y="1354727"/>
            <a:ext cx="2016000" cy="1368000"/>
          </a:xfrm>
          <a:prstGeom prst="rect">
            <a:avLst/>
          </a:prstGeom>
          <a:solidFill>
            <a:schemeClr val="bg1"/>
          </a:solidFill>
          <a:ln>
            <a:solidFill>
              <a:srgbClr val="C0992A"/>
            </a:solidFill>
          </a:ln>
        </p:spPr>
        <p:txBody>
          <a:bodyPr wrap="square" lIns="72000" tIns="36000" rIns="36000" bIns="36000" anchor="t">
            <a:noAutofit/>
          </a:bodyPr>
          <a:lstStyle/>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Double click on the last month in which a visit was recorded. </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In this example it is August 2017. </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Click Edit</a:t>
            </a:r>
          </a:p>
        </p:txBody>
      </p:sp>
      <p:cxnSp>
        <p:nvCxnSpPr>
          <p:cNvPr id="33" name="Straight Arrow Connector 32">
            <a:extLst>
              <a:ext uri="{FF2B5EF4-FFF2-40B4-BE49-F238E27FC236}">
                <a16:creationId xmlns:a16="http://schemas.microsoft.com/office/drawing/2014/main" id="{7B2F7C76-B534-D79F-98EA-7B616C66DA68}"/>
              </a:ext>
            </a:extLst>
          </p:cNvPr>
          <p:cNvCxnSpPr>
            <a:cxnSpLocks/>
            <a:stCxn id="34" idx="1"/>
            <a:endCxn id="32" idx="3"/>
          </p:cNvCxnSpPr>
          <p:nvPr/>
        </p:nvCxnSpPr>
        <p:spPr>
          <a:xfrm flipH="1" flipV="1">
            <a:off x="4903196" y="2038727"/>
            <a:ext cx="726197" cy="40207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C7DF048-97F6-797A-271D-5A74DEF131D0}"/>
              </a:ext>
            </a:extLst>
          </p:cNvPr>
          <p:cNvSpPr txBox="1"/>
          <p:nvPr/>
        </p:nvSpPr>
        <p:spPr>
          <a:xfrm>
            <a:off x="5629393" y="2288247"/>
            <a:ext cx="489099" cy="305107"/>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168B3E1F-D2B4-BD35-82E0-6D5168A34717}"/>
              </a:ext>
            </a:extLst>
          </p:cNvPr>
          <p:cNvSpPr>
            <a:spLocks noChangeAspect="1"/>
          </p:cNvSpPr>
          <p:nvPr/>
        </p:nvSpPr>
        <p:spPr>
          <a:xfrm>
            <a:off x="2599916" y="1134947"/>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600" b="1">
                <a:solidFill>
                  <a:schemeClr val="tx1">
                    <a:lumMod val="85000"/>
                    <a:lumOff val="15000"/>
                  </a:schemeClr>
                </a:solidFill>
                <a:latin typeface="Arial" panose="020B0604020202020204" pitchFamily="34" charset="0"/>
                <a:cs typeface="Arial" panose="020B0604020202020204" pitchFamily="34" charset="0"/>
              </a:rPr>
              <a:t>1</a:t>
            </a:r>
          </a:p>
        </p:txBody>
      </p:sp>
      <p:sp>
        <p:nvSpPr>
          <p:cNvPr id="41" name="Oval 40">
            <a:extLst>
              <a:ext uri="{FF2B5EF4-FFF2-40B4-BE49-F238E27FC236}">
                <a16:creationId xmlns:a16="http://schemas.microsoft.com/office/drawing/2014/main" id="{7E37845E-ACA5-02E2-D860-106E7E9DE7E9}"/>
              </a:ext>
            </a:extLst>
          </p:cNvPr>
          <p:cNvSpPr>
            <a:spLocks noChangeAspect="1"/>
          </p:cNvSpPr>
          <p:nvPr/>
        </p:nvSpPr>
        <p:spPr>
          <a:xfrm>
            <a:off x="5846201" y="1134947"/>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600" b="1">
                <a:solidFill>
                  <a:schemeClr val="tx1">
                    <a:lumMod val="85000"/>
                    <a:lumOff val="15000"/>
                  </a:schemeClr>
                </a:solidFill>
                <a:latin typeface="Arial" panose="020B0604020202020204" pitchFamily="34" charset="0"/>
                <a:cs typeface="Arial" panose="020B0604020202020204" pitchFamily="34" charset="0"/>
              </a:rPr>
              <a:t>2</a:t>
            </a:r>
          </a:p>
        </p:txBody>
      </p:sp>
      <p:sp>
        <p:nvSpPr>
          <p:cNvPr id="57" name="TextBox 56">
            <a:extLst>
              <a:ext uri="{FF2B5EF4-FFF2-40B4-BE49-F238E27FC236}">
                <a16:creationId xmlns:a16="http://schemas.microsoft.com/office/drawing/2014/main" id="{90759970-3DDB-FE3F-6B1F-2DECA2ADFEE3}"/>
              </a:ext>
            </a:extLst>
          </p:cNvPr>
          <p:cNvSpPr txBox="1"/>
          <p:nvPr/>
        </p:nvSpPr>
        <p:spPr>
          <a:xfrm>
            <a:off x="438498" y="3630641"/>
            <a:ext cx="2894967" cy="1872631"/>
          </a:xfrm>
          <a:prstGeom prst="rect">
            <a:avLst/>
          </a:prstGeom>
          <a:solidFill>
            <a:schemeClr val="bg1"/>
          </a:solidFill>
          <a:ln>
            <a:solidFill>
              <a:srgbClr val="C0992A"/>
            </a:solidFill>
          </a:ln>
        </p:spPr>
        <p:txBody>
          <a:bodyPr wrap="square" lIns="72000" tIns="36000" rIns="36000" bIns="36000" anchor="t">
            <a:noAutofit/>
          </a:bodyPr>
          <a:lstStyle/>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But - this deletes too many visits.</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Replace the visits with regimen collection until the missed appointment.</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In the working example it is October 2017. In this example you would change “Months ART Prescribed” to 3 Month.</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Click Save.</a:t>
            </a:r>
          </a:p>
          <a:p>
            <a:pPr marL="144000" indent="-144000">
              <a:lnSpc>
                <a:spcPct val="90000"/>
              </a:lnSpc>
              <a:spcBef>
                <a:spcPts val="200"/>
              </a:spcBef>
              <a:buFont typeface="Arial" panose="020B0604020202020204" pitchFamily="34" charset="0"/>
              <a:buChar char="•"/>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sp>
        <p:nvSpPr>
          <p:cNvPr id="58" name="Oval 57">
            <a:extLst>
              <a:ext uri="{FF2B5EF4-FFF2-40B4-BE49-F238E27FC236}">
                <a16:creationId xmlns:a16="http://schemas.microsoft.com/office/drawing/2014/main" id="{BF404DF8-3A8D-0364-C8EB-21F36A266198}"/>
              </a:ext>
            </a:extLst>
          </p:cNvPr>
          <p:cNvSpPr>
            <a:spLocks noChangeAspect="1"/>
          </p:cNvSpPr>
          <p:nvPr/>
        </p:nvSpPr>
        <p:spPr>
          <a:xfrm>
            <a:off x="206757" y="3452338"/>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600" b="1">
                <a:solidFill>
                  <a:schemeClr val="tx1">
                    <a:lumMod val="85000"/>
                    <a:lumOff val="15000"/>
                  </a:schemeClr>
                </a:solidFill>
                <a:latin typeface="Arial" panose="020B0604020202020204" pitchFamily="34" charset="0"/>
                <a:cs typeface="Arial" panose="020B0604020202020204" pitchFamily="34" charset="0"/>
              </a:rPr>
              <a:t>3</a:t>
            </a:r>
          </a:p>
        </p:txBody>
      </p:sp>
      <p:sp>
        <p:nvSpPr>
          <p:cNvPr id="67" name="TextBox 66">
            <a:extLst>
              <a:ext uri="{FF2B5EF4-FFF2-40B4-BE49-F238E27FC236}">
                <a16:creationId xmlns:a16="http://schemas.microsoft.com/office/drawing/2014/main" id="{46EE0AA2-1E98-EF78-C6E4-7F76789C74ED}"/>
              </a:ext>
            </a:extLst>
          </p:cNvPr>
          <p:cNvSpPr txBox="1"/>
          <p:nvPr/>
        </p:nvSpPr>
        <p:spPr>
          <a:xfrm>
            <a:off x="3741684" y="4060500"/>
            <a:ext cx="1562906" cy="277646"/>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68" name="Straight Arrow Connector 67">
            <a:extLst>
              <a:ext uri="{FF2B5EF4-FFF2-40B4-BE49-F238E27FC236}">
                <a16:creationId xmlns:a16="http://schemas.microsoft.com/office/drawing/2014/main" id="{3A4861AF-3486-7F17-0A26-E75F8A2AFC40}"/>
              </a:ext>
            </a:extLst>
          </p:cNvPr>
          <p:cNvCxnSpPr>
            <a:cxnSpLocks/>
            <a:stCxn id="67" idx="1"/>
            <a:endCxn id="57" idx="3"/>
          </p:cNvCxnSpPr>
          <p:nvPr/>
        </p:nvCxnSpPr>
        <p:spPr>
          <a:xfrm flipH="1">
            <a:off x="3333465" y="4199323"/>
            <a:ext cx="408219" cy="367634"/>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0476DA3-05BB-310E-F8C6-41C44180D593}"/>
              </a:ext>
            </a:extLst>
          </p:cNvPr>
          <p:cNvSpPr txBox="1"/>
          <p:nvPr/>
        </p:nvSpPr>
        <p:spPr>
          <a:xfrm>
            <a:off x="3741684" y="5622734"/>
            <a:ext cx="2052000" cy="277646"/>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9" name="Straight Arrow Connector 88">
            <a:extLst>
              <a:ext uri="{FF2B5EF4-FFF2-40B4-BE49-F238E27FC236}">
                <a16:creationId xmlns:a16="http://schemas.microsoft.com/office/drawing/2014/main" id="{CC3EE471-9714-26FC-7211-1D730C95B950}"/>
              </a:ext>
            </a:extLst>
          </p:cNvPr>
          <p:cNvCxnSpPr>
            <a:cxnSpLocks/>
            <a:stCxn id="88" idx="0"/>
            <a:endCxn id="109" idx="1"/>
          </p:cNvCxnSpPr>
          <p:nvPr/>
        </p:nvCxnSpPr>
        <p:spPr>
          <a:xfrm flipV="1">
            <a:off x="4767684" y="3851853"/>
            <a:ext cx="3115055" cy="1770881"/>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774BC150-635B-7EBF-EF6E-ADE0DE8F4314}"/>
              </a:ext>
            </a:extLst>
          </p:cNvPr>
          <p:cNvSpPr txBox="1"/>
          <p:nvPr/>
        </p:nvSpPr>
        <p:spPr>
          <a:xfrm>
            <a:off x="7882739" y="3400085"/>
            <a:ext cx="4223695" cy="903536"/>
          </a:xfrm>
          <a:prstGeom prst="rect">
            <a:avLst/>
          </a:prstGeom>
          <a:solidFill>
            <a:schemeClr val="bg1"/>
          </a:solidFill>
          <a:ln>
            <a:solidFill>
              <a:srgbClr val="C0992A"/>
            </a:solidFill>
          </a:ln>
        </p:spPr>
        <p:txBody>
          <a:bodyPr wrap="square" lIns="72000" tIns="36000" rIns="36000" bIns="36000" anchor="t">
            <a:noAutofit/>
          </a:bodyPr>
          <a:lstStyle/>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In this image the forward captured months have been removed.</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The November visit has been captured as a single month script issued.</a:t>
            </a:r>
          </a:p>
        </p:txBody>
      </p:sp>
      <p:sp>
        <p:nvSpPr>
          <p:cNvPr id="110" name="Oval 109">
            <a:extLst>
              <a:ext uri="{FF2B5EF4-FFF2-40B4-BE49-F238E27FC236}">
                <a16:creationId xmlns:a16="http://schemas.microsoft.com/office/drawing/2014/main" id="{2319FB10-BFB9-DFA7-061A-26EA9CE67836}"/>
              </a:ext>
            </a:extLst>
          </p:cNvPr>
          <p:cNvSpPr>
            <a:spLocks noChangeAspect="1"/>
          </p:cNvSpPr>
          <p:nvPr/>
        </p:nvSpPr>
        <p:spPr>
          <a:xfrm>
            <a:off x="7650998" y="3221781"/>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600" b="1">
                <a:solidFill>
                  <a:schemeClr val="tx1">
                    <a:lumMod val="85000"/>
                    <a:lumOff val="15000"/>
                  </a:schemeClr>
                </a:solidFill>
                <a:latin typeface="Arial" panose="020B0604020202020204" pitchFamily="34" charset="0"/>
                <a:cs typeface="Arial" panose="020B0604020202020204" pitchFamily="34" charset="0"/>
              </a:rPr>
              <a:t>4</a:t>
            </a:r>
          </a:p>
        </p:txBody>
      </p:sp>
      <p:sp>
        <p:nvSpPr>
          <p:cNvPr id="120" name="TextBox 119">
            <a:extLst>
              <a:ext uri="{FF2B5EF4-FFF2-40B4-BE49-F238E27FC236}">
                <a16:creationId xmlns:a16="http://schemas.microsoft.com/office/drawing/2014/main" id="{F058213E-31C2-28F0-C21C-D9256F44CEB1}"/>
              </a:ext>
            </a:extLst>
          </p:cNvPr>
          <p:cNvSpPr txBox="1"/>
          <p:nvPr/>
        </p:nvSpPr>
        <p:spPr>
          <a:xfrm>
            <a:off x="7882738" y="4421578"/>
            <a:ext cx="4223695" cy="1871917"/>
          </a:xfrm>
          <a:prstGeom prst="rect">
            <a:avLst/>
          </a:prstGeom>
          <a:noFill/>
          <a:ln>
            <a:solidFill>
              <a:srgbClr val="C0992A"/>
            </a:solidFill>
          </a:ln>
        </p:spPr>
        <p:txBody>
          <a:bodyPr wrap="square" lIns="72000" tIns="36000" rIns="36000" bIns="36000" anchor="t">
            <a:noAutofit/>
          </a:bodyPr>
          <a:lstStyle/>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Per clinical record next appointment date is 22.12.2017.</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The notes section has been updated to reflect the deactivation from RPCs. NB! The reason can be clinical, missed appointment or by choice.</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Future visits will be captured as monthly visits, per normal practice.</a:t>
            </a:r>
          </a:p>
          <a:p>
            <a:pPr marL="144000" indent="-144000">
              <a:lnSpc>
                <a:spcPct val="90000"/>
              </a:lnSpc>
              <a:spcBef>
                <a:spcPts val="200"/>
              </a:spcBef>
              <a:buFont typeface="Arial" panose="020B0604020202020204" pitchFamily="34" charset="0"/>
              <a:buChar char="•"/>
            </a:pPr>
            <a:r>
              <a:rPr lang="en-GB" sz="1400">
                <a:solidFill>
                  <a:schemeClr val="tx1">
                    <a:lumMod val="75000"/>
                    <a:lumOff val="25000"/>
                  </a:schemeClr>
                </a:solidFill>
                <a:latin typeface="Arial" panose="020B0604020202020204" pitchFamily="34" charset="0"/>
                <a:cs typeface="Arial" panose="020B0604020202020204" pitchFamily="34" charset="0"/>
              </a:rPr>
              <a:t>If the patient is re-enrolled in the CCMDD program the SOP would be followed as from the start.</a:t>
            </a:r>
          </a:p>
        </p:txBody>
      </p:sp>
      <p:sp>
        <p:nvSpPr>
          <p:cNvPr id="124" name="Oval 123">
            <a:extLst>
              <a:ext uri="{FF2B5EF4-FFF2-40B4-BE49-F238E27FC236}">
                <a16:creationId xmlns:a16="http://schemas.microsoft.com/office/drawing/2014/main" id="{E3F82063-3BA7-2288-6238-A4D63A86256D}"/>
              </a:ext>
            </a:extLst>
          </p:cNvPr>
          <p:cNvSpPr>
            <a:spLocks noChangeAspect="1"/>
          </p:cNvSpPr>
          <p:nvPr/>
        </p:nvSpPr>
        <p:spPr>
          <a:xfrm>
            <a:off x="7702740" y="4314680"/>
            <a:ext cx="360000" cy="360000"/>
          </a:xfrm>
          <a:prstGeom prst="ellipse">
            <a:avLst/>
          </a:prstGeom>
          <a:solidFill>
            <a:srgbClr val="C0992A"/>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ZA" sz="1600" b="1">
                <a:solidFill>
                  <a:schemeClr val="tx1">
                    <a:lumMod val="85000"/>
                    <a:lumOff val="15000"/>
                  </a:schemeClr>
                </a:solidFill>
                <a:latin typeface="Arial" panose="020B0604020202020204" pitchFamily="34" charset="0"/>
                <a:cs typeface="Arial" panose="020B0604020202020204" pitchFamily="34" charset="0"/>
              </a:rPr>
              <a:t>5</a:t>
            </a:r>
          </a:p>
        </p:txBody>
      </p:sp>
      <p:sp>
        <p:nvSpPr>
          <p:cNvPr id="126" name="TextBox 125">
            <a:extLst>
              <a:ext uri="{FF2B5EF4-FFF2-40B4-BE49-F238E27FC236}">
                <a16:creationId xmlns:a16="http://schemas.microsoft.com/office/drawing/2014/main" id="{073B97DA-D8DC-BC04-E510-49D5CD99EB92}"/>
              </a:ext>
            </a:extLst>
          </p:cNvPr>
          <p:cNvSpPr txBox="1"/>
          <p:nvPr/>
        </p:nvSpPr>
        <p:spPr>
          <a:xfrm>
            <a:off x="3741684" y="6015850"/>
            <a:ext cx="3719254" cy="277646"/>
          </a:xfrm>
          <a:prstGeom prst="rect">
            <a:avLst/>
          </a:prstGeom>
          <a:noFill/>
          <a:ln w="38100">
            <a:solidFill>
              <a:srgbClr val="C0992A"/>
            </a:solidFill>
          </a:ln>
        </p:spPr>
        <p:txBody>
          <a:bodyPr wrap="square" lIns="108000" tIns="216000" rIns="36000" bIns="36000" anchor="t">
            <a:noAutofit/>
          </a:bodyPr>
          <a:lstStyle/>
          <a:p>
            <a:pPr>
              <a:spcBef>
                <a:spcPts val="600"/>
              </a:spcBef>
            </a:pPr>
            <a:endParaRPr lang="en-GB" sz="140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127" name="Straight Arrow Connector 126">
            <a:extLst>
              <a:ext uri="{FF2B5EF4-FFF2-40B4-BE49-F238E27FC236}">
                <a16:creationId xmlns:a16="http://schemas.microsoft.com/office/drawing/2014/main" id="{70E11D44-5113-A3F9-2CE6-ED8BAD5E4095}"/>
              </a:ext>
            </a:extLst>
          </p:cNvPr>
          <p:cNvCxnSpPr>
            <a:cxnSpLocks/>
            <a:stCxn id="126" idx="0"/>
            <a:endCxn id="120" idx="1"/>
          </p:cNvCxnSpPr>
          <p:nvPr/>
        </p:nvCxnSpPr>
        <p:spPr>
          <a:xfrm flipV="1">
            <a:off x="5601311" y="5357537"/>
            <a:ext cx="2281427" cy="658313"/>
          </a:xfrm>
          <a:prstGeom prst="straightConnector1">
            <a:avLst/>
          </a:prstGeom>
          <a:ln w="9525">
            <a:solidFill>
              <a:srgbClr val="C0992A"/>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9DF050-5823-51CE-33E6-4179BCA58C19}"/>
              </a:ext>
            </a:extLst>
          </p:cNvPr>
          <p:cNvGrpSpPr/>
          <p:nvPr/>
        </p:nvGrpSpPr>
        <p:grpSpPr>
          <a:xfrm>
            <a:off x="2579087" y="6357679"/>
            <a:ext cx="9112857" cy="517336"/>
            <a:chOff x="2553827" y="6342221"/>
            <a:chExt cx="9112857" cy="530748"/>
          </a:xfrm>
        </p:grpSpPr>
        <p:sp>
          <p:nvSpPr>
            <p:cNvPr id="5" name="TextBox 19">
              <a:extLst>
                <a:ext uri="{FF2B5EF4-FFF2-40B4-BE49-F238E27FC236}">
                  <a16:creationId xmlns:a16="http://schemas.microsoft.com/office/drawing/2014/main" id="{807F304F-A1CB-174F-A9C2-74141063F5A0}"/>
                </a:ext>
              </a:extLst>
            </p:cNvPr>
            <p:cNvSpPr txBox="1"/>
            <p:nvPr/>
          </p:nvSpPr>
          <p:spPr>
            <a:xfrm>
              <a:off x="2707108" y="6371848"/>
              <a:ext cx="8959576" cy="467233"/>
            </a:xfrm>
            <a:prstGeom prst="roundRect">
              <a:avLst>
                <a:gd name="adj" fmla="val 48535"/>
              </a:avLst>
            </a:prstGeom>
            <a:gradFill flip="none" rotWithShape="1">
              <a:gsLst>
                <a:gs pos="0">
                  <a:srgbClr val="F58221">
                    <a:shade val="30000"/>
                    <a:satMod val="115000"/>
                  </a:srgbClr>
                </a:gs>
                <a:gs pos="50000">
                  <a:srgbClr val="F58221">
                    <a:shade val="67500"/>
                    <a:satMod val="115000"/>
                  </a:srgbClr>
                </a:gs>
                <a:gs pos="100000">
                  <a:srgbClr val="F58221">
                    <a:shade val="100000"/>
                    <a:satMod val="115000"/>
                  </a:srgbClr>
                </a:gs>
              </a:gsLst>
              <a:lin ang="5400000" scaled="1"/>
              <a:tileRect/>
            </a:gradFill>
          </p:spPr>
          <p:txBody>
            <a:bodyPr wrap="square" lIns="0" tIns="0" rIns="0" bIns="0" anchor="ctr">
              <a:noAutofit/>
            </a:bodyPr>
            <a:lstStyle/>
            <a:p>
              <a:pPr marL="457200" indent="-228600" algn="just">
                <a:lnSpc>
                  <a:spcPct val="115000"/>
                </a:lnSpc>
                <a:spcBef>
                  <a:spcPts val="300"/>
                </a:spcBef>
                <a:spcAft>
                  <a:spcPts val="800"/>
                </a:spcAft>
                <a:buNone/>
              </a:pPr>
              <a:endParaRPr lang="en-ZA" sz="1100" kern="100">
                <a:effectLst/>
                <a:latin typeface="Arial" panose="020B0604020202020204" pitchFamily="34" charset="0"/>
                <a:ea typeface="Aptos" panose="020B00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C809074-1304-1789-AA54-B5441F30B705}"/>
                </a:ext>
              </a:extLst>
            </p:cNvPr>
            <p:cNvSpPr/>
            <p:nvPr/>
          </p:nvSpPr>
          <p:spPr>
            <a:xfrm>
              <a:off x="6874149" y="6342221"/>
              <a:ext cx="4673145" cy="530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Ins="72000" bIns="72000" rtlCol="0" anchor="t"/>
            <a:lstStyle/>
            <a:p>
              <a:pPr>
                <a:lnSpc>
                  <a:spcPct val="85000"/>
                </a:lnSpc>
                <a:spcBef>
                  <a:spcPts val="200"/>
                </a:spcBef>
              </a:pPr>
              <a:r>
                <a:rPr lang="en-GB" sz="1600">
                  <a:solidFill>
                    <a:schemeClr val="bg1"/>
                  </a:solidFill>
                  <a:latin typeface="Arial" panose="020B0604020202020204" pitchFamily="34" charset="0"/>
                  <a:cs typeface="Arial" panose="020B0604020202020204" pitchFamily="34" charset="0"/>
                </a:rPr>
                <a:t>Deregistration is a permanent removal from the program due to demise or a duplicated profile.</a:t>
              </a:r>
            </a:p>
          </p:txBody>
        </p:sp>
        <p:sp>
          <p:nvSpPr>
            <p:cNvPr id="7" name="Rectangle 6">
              <a:extLst>
                <a:ext uri="{FF2B5EF4-FFF2-40B4-BE49-F238E27FC236}">
                  <a16:creationId xmlns:a16="http://schemas.microsoft.com/office/drawing/2014/main" id="{BE96DA63-66B8-4EEB-E413-1A4551E052CD}"/>
                </a:ext>
              </a:extLst>
            </p:cNvPr>
            <p:cNvSpPr/>
            <p:nvPr/>
          </p:nvSpPr>
          <p:spPr>
            <a:xfrm>
              <a:off x="2553827" y="6342221"/>
              <a:ext cx="4673145" cy="530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Ins="72000" bIns="72000" rtlCol="0" anchor="t"/>
            <a:lstStyle/>
            <a:p>
              <a:pPr>
                <a:lnSpc>
                  <a:spcPct val="85000"/>
                </a:lnSpc>
                <a:spcBef>
                  <a:spcPts val="200"/>
                </a:spcBef>
              </a:pPr>
              <a:r>
                <a:rPr lang="en-GB" sz="1600">
                  <a:solidFill>
                    <a:schemeClr val="bg1"/>
                  </a:solidFill>
                  <a:latin typeface="Arial" panose="020B0604020202020204" pitchFamily="34" charset="0"/>
                  <a:cs typeface="Arial" panose="020B0604020202020204" pitchFamily="34" charset="0"/>
                </a:rPr>
                <a:t>Deactivation is a temporary removal from the program. The patient can be re-enrolled.</a:t>
              </a:r>
            </a:p>
          </p:txBody>
        </p:sp>
      </p:grpSp>
    </p:spTree>
    <p:extLst>
      <p:ext uri="{BB962C8B-B14F-4D97-AF65-F5344CB8AC3E}">
        <p14:creationId xmlns:p14="http://schemas.microsoft.com/office/powerpoint/2010/main" val="17034421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1D110-9295-AE08-8AE1-8F12F0EE0386}"/>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846E3A9B-9590-DB13-41FF-B92E6D9DAB14}"/>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3BDEA15A-CE3F-331A-37D7-283D07C0EB35}"/>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7334BFE8-5B04-09D0-6E82-F195B6227060}"/>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ED44CCEC-C4AC-9B17-25D3-B743D8A1C27E}"/>
              </a:ext>
            </a:extLst>
          </p:cNvPr>
          <p:cNvSpPr txBox="1">
            <a:spLocks/>
          </p:cNvSpPr>
          <p:nvPr/>
        </p:nvSpPr>
        <p:spPr>
          <a:xfrm>
            <a:off x="2574758" y="3086883"/>
            <a:ext cx="9617241" cy="675740"/>
          </a:xfrm>
          <a:prstGeom prst="rect">
            <a:avLst/>
          </a:prstGeom>
          <a:solidFill>
            <a:srgbClr val="F58220"/>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lang="en-ZA" sz="2400">
                <a:solidFill>
                  <a:sysClr val="window" lastClr="FFFFFF"/>
                </a:solidFill>
                <a:latin typeface="Arial" panose="020B0604020202020204" pitchFamily="34" charset="0"/>
                <a:cs typeface="Arial" panose="020B0604020202020204" pitchFamily="34" charset="0"/>
              </a:rPr>
              <a:t>Ca</a:t>
            </a:r>
            <a:r>
              <a:rPr kumimoji="0" lang="en-ZA" sz="2400" b="1" i="0" u="none" strike="noStrike" kern="1200" cap="none" spc="0" normalizeH="0" baseline="0" noProof="0" err="1">
                <a:ln>
                  <a:noFill/>
                </a:ln>
                <a:solidFill>
                  <a:sysClr val="window" lastClr="FFFFFF"/>
                </a:solidFill>
                <a:effectLst/>
                <a:uLnTx/>
                <a:uFillTx/>
                <a:latin typeface="Arial" panose="020B0604020202020204" pitchFamily="34" charset="0"/>
                <a:cs typeface="Arial" panose="020B0604020202020204" pitchFamily="34" charset="0"/>
              </a:rPr>
              <a:t>pturing</a:t>
            </a: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 </a:t>
            </a:r>
            <a:r>
              <a:rPr lang="en-ZA" sz="2400">
                <a:solidFill>
                  <a:sysClr val="window" lastClr="FFFFFF"/>
                </a:solidFill>
                <a:latin typeface="Arial" panose="020B0604020202020204" pitchFamily="34" charset="0"/>
                <a:cs typeface="Arial" panose="020B0604020202020204" pitchFamily="34" charset="0"/>
              </a:rPr>
              <a:t>for </a:t>
            </a: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Adherence Club in </a:t>
            </a:r>
            <a:r>
              <a:rPr kumimoji="0" lang="en-ZA" sz="2400" b="1" i="0" u="none" strike="noStrike" kern="1200" cap="none" spc="0" normalizeH="0" baseline="0" noProof="0" err="1">
                <a:ln>
                  <a:noFill/>
                </a:ln>
                <a:solidFill>
                  <a:sysClr val="window" lastClr="FFFFFF"/>
                </a:solidFill>
                <a:effectLst/>
                <a:uLnTx/>
                <a:uFillTx/>
                <a:latin typeface="Arial" panose="020B0604020202020204" pitchFamily="34" charset="0"/>
                <a:cs typeface="Arial" panose="020B0604020202020204" pitchFamily="34" charset="0"/>
              </a:rPr>
              <a:t>TIER.Net</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DC458A5-23BA-108A-0055-CB01664D268D}"/>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grpSp>
        <p:nvGrpSpPr>
          <p:cNvPr id="10" name="Group 9">
            <a:extLst>
              <a:ext uri="{FF2B5EF4-FFF2-40B4-BE49-F238E27FC236}">
                <a16:creationId xmlns:a16="http://schemas.microsoft.com/office/drawing/2014/main" id="{AF393ABD-83D0-CA33-FCB8-A7F9C6F5BA41}"/>
              </a:ext>
            </a:extLst>
          </p:cNvPr>
          <p:cNvGrpSpPr/>
          <p:nvPr/>
        </p:nvGrpSpPr>
        <p:grpSpPr>
          <a:xfrm>
            <a:off x="9561093" y="4044456"/>
            <a:ext cx="2630906" cy="1605554"/>
            <a:chOff x="9561093" y="4044456"/>
            <a:chExt cx="2630906" cy="1605554"/>
          </a:xfrm>
        </p:grpSpPr>
        <p:pic>
          <p:nvPicPr>
            <p:cNvPr id="11" name="Picture 10" descr="A colorful squares with icons&#10;&#10;AI-generated content may be incorrect.">
              <a:extLst>
                <a:ext uri="{FF2B5EF4-FFF2-40B4-BE49-F238E27FC236}">
                  <a16:creationId xmlns:a16="http://schemas.microsoft.com/office/drawing/2014/main" id="{B6C2CEC6-79D6-1078-1267-898864883577}"/>
                </a:ext>
              </a:extLst>
            </p:cNvPr>
            <p:cNvPicPr>
              <a:picLocks noChangeAspect="1"/>
            </p:cNvPicPr>
            <p:nvPr/>
          </p:nvPicPr>
          <p:blipFill>
            <a:blip r:embed="rId4">
              <a:extLst>
                <a:ext uri="{28A0092B-C50C-407E-A947-70E740481C1C}">
                  <a14:useLocalDpi xmlns:a14="http://schemas.microsoft.com/office/drawing/2010/main" val="0"/>
                </a:ext>
              </a:extLst>
            </a:blip>
            <a:srcRect r="49804"/>
            <a:stretch>
              <a:fillRect/>
            </a:stretch>
          </p:blipFill>
          <p:spPr>
            <a:xfrm>
              <a:off x="9675819" y="4044456"/>
              <a:ext cx="2516180" cy="1605554"/>
            </a:xfrm>
            <a:prstGeom prst="rect">
              <a:avLst/>
            </a:prstGeom>
          </p:spPr>
        </p:pic>
        <p:sp>
          <p:nvSpPr>
            <p:cNvPr id="12" name="Rectangle 11">
              <a:extLst>
                <a:ext uri="{FF2B5EF4-FFF2-40B4-BE49-F238E27FC236}">
                  <a16:creationId xmlns:a16="http://schemas.microsoft.com/office/drawing/2014/main" id="{1E17C378-FB0F-9D06-DDC5-4D38EB730DEF}"/>
                </a:ext>
              </a:extLst>
            </p:cNvPr>
            <p:cNvSpPr/>
            <p:nvPr/>
          </p:nvSpPr>
          <p:spPr>
            <a:xfrm>
              <a:off x="9561093" y="4044456"/>
              <a:ext cx="2630906" cy="1605554"/>
            </a:xfrm>
            <a:prstGeom prst="rect">
              <a:avLst/>
            </a:prstGeom>
            <a:solidFill>
              <a:srgbClr val="FFFFF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945677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E9631-BB72-7002-BD08-D82B388EC0C5}"/>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C8403FD2-881B-E8B9-1079-15976DEF7AAC}"/>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97AFD4AA-74F6-1F52-1442-AF190B1EAD97}"/>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5255BBB9-FB16-7736-E480-419CB5F61393}"/>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CF33E1C0-16F5-8E3F-04B7-2C177F700DAF}"/>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TIER.Net Adherence Club Set-up</a:t>
            </a:r>
          </a:p>
        </p:txBody>
      </p:sp>
      <p:pic>
        <p:nvPicPr>
          <p:cNvPr id="2" name="Picture 1">
            <a:extLst>
              <a:ext uri="{FF2B5EF4-FFF2-40B4-BE49-F238E27FC236}">
                <a16:creationId xmlns:a16="http://schemas.microsoft.com/office/drawing/2014/main" id="{ACAE1A0D-4DEB-3FD9-1849-97880E018C98}"/>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Tree>
    <p:extLst>
      <p:ext uri="{BB962C8B-B14F-4D97-AF65-F5344CB8AC3E}">
        <p14:creationId xmlns:p14="http://schemas.microsoft.com/office/powerpoint/2010/main" val="21910682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06D7-6667-58AB-21D6-76C9E4F45304}"/>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14780F25-326B-F874-07DD-3C0FE33E5CDE}"/>
              </a:ext>
            </a:extLst>
          </p:cNvPr>
          <p:cNvSpPr txBox="1"/>
          <p:nvPr/>
        </p:nvSpPr>
        <p:spPr>
          <a:xfrm>
            <a:off x="444695" y="2530349"/>
            <a:ext cx="4399369" cy="1310304"/>
          </a:xfrm>
          <a:prstGeom prst="rect">
            <a:avLst/>
          </a:prstGeom>
          <a:noFill/>
          <a:ln>
            <a:solidFill>
              <a:srgbClr val="005D28"/>
            </a:solidFill>
          </a:ln>
        </p:spPr>
        <p:txBody>
          <a:bodyPr wrap="square" lIns="108000" tIns="216000" rIns="36000" bIns="36000" anchor="t">
            <a:noAutofit/>
          </a:bodyPr>
          <a:lstStyle/>
          <a:p>
            <a:pPr>
              <a:spcBef>
                <a:spcPts val="600"/>
              </a:spcBef>
            </a:pPr>
            <a:r>
              <a:rPr lang="en-GB">
                <a:solidFill>
                  <a:schemeClr val="tx1">
                    <a:lumMod val="75000"/>
                    <a:lumOff val="25000"/>
                  </a:schemeClr>
                </a:solidFill>
                <a:latin typeface="Arial" panose="020B0604020202020204" pitchFamily="34" charset="0"/>
                <a:cs typeface="Arial" panose="020B0604020202020204" pitchFamily="34" charset="0"/>
              </a:rPr>
              <a:t>Tool &gt;&gt; Options</a:t>
            </a:r>
          </a:p>
        </p:txBody>
      </p:sp>
      <p:pic>
        <p:nvPicPr>
          <p:cNvPr id="29" name="Picture 28">
            <a:extLst>
              <a:ext uri="{FF2B5EF4-FFF2-40B4-BE49-F238E27FC236}">
                <a16:creationId xmlns:a16="http://schemas.microsoft.com/office/drawing/2014/main" id="{E9C622C7-1CC1-AE84-F5EE-51F307C315FA}"/>
              </a:ext>
            </a:extLst>
          </p:cNvPr>
          <p:cNvPicPr>
            <a:picLocks noChangeAspect="1"/>
          </p:cNvPicPr>
          <p:nvPr/>
        </p:nvPicPr>
        <p:blipFill>
          <a:blip r:embed="rId2"/>
          <a:srcRect b="14049"/>
          <a:stretch>
            <a:fillRect/>
          </a:stretch>
        </p:blipFill>
        <p:spPr>
          <a:xfrm>
            <a:off x="510132" y="3076825"/>
            <a:ext cx="4308132" cy="540000"/>
          </a:xfrm>
          <a:prstGeom prst="rect">
            <a:avLst/>
          </a:prstGeom>
        </p:spPr>
      </p:pic>
      <p:sp>
        <p:nvSpPr>
          <p:cNvPr id="4" name="Slide Number Placeholder 3">
            <a:extLst>
              <a:ext uri="{FF2B5EF4-FFF2-40B4-BE49-F238E27FC236}">
                <a16:creationId xmlns:a16="http://schemas.microsoft.com/office/drawing/2014/main" id="{130C4CF3-CEF6-E097-B9D9-A2D02FC208D0}"/>
              </a:ext>
            </a:extLst>
          </p:cNvPr>
          <p:cNvSpPr>
            <a:spLocks noGrp="1"/>
          </p:cNvSpPr>
          <p:nvPr>
            <p:ph type="sldNum" sz="quarter" idx="4"/>
          </p:nvPr>
        </p:nvSpPr>
        <p:spPr/>
        <p:txBody>
          <a:bodyPr/>
          <a:lstStyle/>
          <a:p>
            <a:fld id="{C7CC47C4-3C86-4469-BEE5-35560A3665EF}" type="slidenum">
              <a:rPr lang="en-ZA" altLang="en-US" smtClean="0"/>
              <a:pPr/>
              <a:t>97</a:t>
            </a:fld>
            <a:endParaRPr lang="en-ZA" altLang="en-US"/>
          </a:p>
        </p:txBody>
      </p:sp>
      <p:sp>
        <p:nvSpPr>
          <p:cNvPr id="2" name="Title 1">
            <a:extLst>
              <a:ext uri="{FF2B5EF4-FFF2-40B4-BE49-F238E27FC236}">
                <a16:creationId xmlns:a16="http://schemas.microsoft.com/office/drawing/2014/main" id="{AE44F81B-EE3A-60D1-F129-8B5B92CAAE9F}"/>
              </a:ext>
            </a:extLst>
          </p:cNvPr>
          <p:cNvSpPr>
            <a:spLocks noGrp="1"/>
          </p:cNvSpPr>
          <p:nvPr>
            <p:ph type="title"/>
          </p:nvPr>
        </p:nvSpPr>
        <p:spPr/>
        <p:txBody>
          <a:bodyPr/>
          <a:lstStyle/>
          <a:p>
            <a:r>
              <a:rPr lang="en-ZA"/>
              <a:t>Adherence Club Set-up on </a:t>
            </a:r>
            <a:r>
              <a:rPr lang="en-ZA" err="1"/>
              <a:t>TIER.Net</a:t>
            </a:r>
            <a:endParaRPr lang="en-ZA"/>
          </a:p>
        </p:txBody>
      </p:sp>
      <p:sp>
        <p:nvSpPr>
          <p:cNvPr id="20" name="TextBox 19">
            <a:extLst>
              <a:ext uri="{FF2B5EF4-FFF2-40B4-BE49-F238E27FC236}">
                <a16:creationId xmlns:a16="http://schemas.microsoft.com/office/drawing/2014/main" id="{4B219103-0C1B-D631-D897-55516CDAA1CA}"/>
              </a:ext>
            </a:extLst>
          </p:cNvPr>
          <p:cNvSpPr txBox="1"/>
          <p:nvPr/>
        </p:nvSpPr>
        <p:spPr>
          <a:xfrm>
            <a:off x="4977320" y="1271946"/>
            <a:ext cx="6809800" cy="2568706"/>
          </a:xfrm>
          <a:prstGeom prst="rect">
            <a:avLst/>
          </a:prstGeom>
          <a:noFill/>
          <a:ln>
            <a:solidFill>
              <a:srgbClr val="005D28"/>
            </a:solidFill>
          </a:ln>
        </p:spPr>
        <p:txBody>
          <a:bodyPr wrap="square" lIns="108000" tIns="36000" rIns="396000" bIns="36000" anchor="t">
            <a:noAutofit/>
          </a:bodyPr>
          <a:lstStyle/>
          <a:p>
            <a:pPr>
              <a:spcBef>
                <a:spcPts val="600"/>
              </a:spcBef>
            </a:pPr>
            <a:r>
              <a:rPr lang="en-GB">
                <a:solidFill>
                  <a:schemeClr val="tx1">
                    <a:lumMod val="75000"/>
                    <a:lumOff val="25000"/>
                  </a:schemeClr>
                </a:solidFill>
                <a:latin typeface="Arial" panose="020B0604020202020204" pitchFamily="34" charset="0"/>
                <a:cs typeface="Arial" panose="020B0604020202020204" pitchFamily="34" charset="0"/>
              </a:rPr>
              <a:t>The following steps can be completed by the user:</a:t>
            </a:r>
          </a:p>
          <a:p>
            <a:pPr marL="216000" indent="-216000">
              <a:spcBef>
                <a:spcPts val="600"/>
              </a:spcBef>
              <a:buFont typeface="+mj-lt"/>
              <a:buAutoNum type="arabicPeriod"/>
            </a:pPr>
            <a:r>
              <a:rPr lang="en-GB">
                <a:solidFill>
                  <a:schemeClr val="tx1">
                    <a:lumMod val="75000"/>
                    <a:lumOff val="25000"/>
                  </a:schemeClr>
                </a:solidFill>
                <a:latin typeface="Arial" panose="020B0604020202020204" pitchFamily="34" charset="0"/>
                <a:cs typeface="Arial" panose="020B0604020202020204" pitchFamily="34" charset="0"/>
              </a:rPr>
              <a:t>Click Setup &gt;&gt; Adherence Clubs.</a:t>
            </a:r>
          </a:p>
          <a:p>
            <a:pPr marL="216000" indent="-216000">
              <a:spcBef>
                <a:spcPts val="600"/>
              </a:spcBef>
              <a:buFont typeface="+mj-lt"/>
              <a:buAutoNum type="arabicPeriod"/>
            </a:pPr>
            <a:endParaRPr lang="en-GB">
              <a:solidFill>
                <a:schemeClr val="tx1">
                  <a:lumMod val="75000"/>
                  <a:lumOff val="25000"/>
                </a:schemeClr>
              </a:solidFill>
              <a:latin typeface="Arial" panose="020B0604020202020204" pitchFamily="34" charset="0"/>
              <a:cs typeface="Arial" panose="020B0604020202020204" pitchFamily="34" charset="0"/>
            </a:endParaRPr>
          </a:p>
          <a:p>
            <a:pPr marL="216000" indent="-216000">
              <a:spcBef>
                <a:spcPts val="3000"/>
              </a:spcBef>
              <a:buFont typeface="+mj-lt"/>
              <a:buAutoNum type="arabicPeriod"/>
            </a:pPr>
            <a:r>
              <a:rPr lang="en-GB">
                <a:solidFill>
                  <a:schemeClr val="tx1">
                    <a:lumMod val="75000"/>
                    <a:lumOff val="25000"/>
                  </a:schemeClr>
                </a:solidFill>
                <a:latin typeface="Arial" panose="020B0604020202020204" pitchFamily="34" charset="0"/>
                <a:cs typeface="Arial" panose="020B0604020202020204" pitchFamily="34" charset="0"/>
              </a:rPr>
              <a:t>Click on New.</a:t>
            </a:r>
          </a:p>
          <a:p>
            <a:pPr marL="342900" indent="-342900">
              <a:spcBef>
                <a:spcPts val="600"/>
              </a:spcBef>
              <a:buFont typeface="+mj-lt"/>
              <a:buAutoNum type="arabicPeriod"/>
            </a:pPr>
            <a:endParaRPr lang="en-GB">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6C011DB-333D-86F8-AF0F-8C35563F1DD7}"/>
              </a:ext>
            </a:extLst>
          </p:cNvPr>
          <p:cNvSpPr txBox="1"/>
          <p:nvPr/>
        </p:nvSpPr>
        <p:spPr>
          <a:xfrm>
            <a:off x="361878" y="1281438"/>
            <a:ext cx="4120308" cy="1413523"/>
          </a:xfrm>
          <a:prstGeom prst="rect">
            <a:avLst/>
          </a:prstGeom>
          <a:solidFill>
            <a:schemeClr val="bg1"/>
          </a:solidFill>
          <a:ln>
            <a:solidFill>
              <a:srgbClr val="005D28"/>
            </a:solidFill>
          </a:ln>
        </p:spPr>
        <p:txBody>
          <a:bodyPr wrap="square" lIns="108000" tIns="216000" rIns="36000" bIns="36000" anchor="t">
            <a:noAutofit/>
          </a:bodyPr>
          <a:lstStyle/>
          <a:p>
            <a:pPr>
              <a:spcBef>
                <a:spcPts val="600"/>
              </a:spcBef>
            </a:pPr>
            <a:r>
              <a:rPr lang="en-GB">
                <a:solidFill>
                  <a:schemeClr val="tx1">
                    <a:lumMod val="75000"/>
                    <a:lumOff val="25000"/>
                  </a:schemeClr>
                </a:solidFill>
                <a:latin typeface="Arial" panose="020B0604020202020204" pitchFamily="34" charset="0"/>
                <a:cs typeface="Arial" panose="020B0604020202020204" pitchFamily="34" charset="0"/>
              </a:rPr>
              <a:t>Ensure that the box "Show Adherence clinic field on HIV data screen" is ticked from the options window for capturing adherence-club information.</a:t>
            </a:r>
          </a:p>
        </p:txBody>
      </p:sp>
      <p:sp>
        <p:nvSpPr>
          <p:cNvPr id="31" name="TextBox 30">
            <a:extLst>
              <a:ext uri="{FF2B5EF4-FFF2-40B4-BE49-F238E27FC236}">
                <a16:creationId xmlns:a16="http://schemas.microsoft.com/office/drawing/2014/main" id="{F1018567-7A95-B492-920D-1C175BC62934}"/>
              </a:ext>
            </a:extLst>
          </p:cNvPr>
          <p:cNvSpPr txBox="1"/>
          <p:nvPr/>
        </p:nvSpPr>
        <p:spPr>
          <a:xfrm>
            <a:off x="3302916" y="4130675"/>
            <a:ext cx="8484204" cy="2386505"/>
          </a:xfrm>
          <a:prstGeom prst="rect">
            <a:avLst/>
          </a:prstGeom>
          <a:solidFill>
            <a:schemeClr val="bg1"/>
          </a:solidFill>
          <a:ln>
            <a:solidFill>
              <a:srgbClr val="005D28"/>
            </a:solidFill>
          </a:ln>
        </p:spPr>
        <p:txBody>
          <a:bodyPr wrap="square" lIns="72000" tIns="180000" rIns="4824000" bIns="36000" anchor="t">
            <a:noAutofit/>
          </a:bodyPr>
          <a:lstStyle/>
          <a:p>
            <a:pPr marL="216000" indent="-216000">
              <a:spcBef>
                <a:spcPts val="600"/>
              </a:spcBef>
              <a:buFont typeface="+mj-lt"/>
              <a:buAutoNum type="arabicPeriod" startAt="3"/>
            </a:pPr>
            <a:r>
              <a:rPr lang="en-GB">
                <a:solidFill>
                  <a:schemeClr val="tx1">
                    <a:lumMod val="75000"/>
                    <a:lumOff val="25000"/>
                  </a:schemeClr>
                </a:solidFill>
                <a:latin typeface="Arial" panose="020B0604020202020204" pitchFamily="34" charset="0"/>
                <a:cs typeface="Arial" panose="020B0604020202020204" pitchFamily="34" charset="0"/>
              </a:rPr>
              <a:t>The Adherence Club details window will open.</a:t>
            </a:r>
          </a:p>
          <a:p>
            <a:pPr marL="216000" indent="-216000">
              <a:spcBef>
                <a:spcPts val="600"/>
              </a:spcBef>
              <a:buFont typeface="+mj-lt"/>
              <a:buAutoNum type="arabicPeriod" startAt="3"/>
            </a:pPr>
            <a:r>
              <a:rPr lang="en-GB">
                <a:solidFill>
                  <a:schemeClr val="tx1">
                    <a:lumMod val="75000"/>
                    <a:lumOff val="25000"/>
                  </a:schemeClr>
                </a:solidFill>
                <a:latin typeface="Arial" panose="020B0604020202020204" pitchFamily="34" charset="0"/>
                <a:cs typeface="Arial" panose="020B0604020202020204" pitchFamily="34" charset="0"/>
              </a:rPr>
              <a:t>The Adherence Club name number (4-digit number) automatically updates as you add a new adherence club/chronic club.</a:t>
            </a:r>
          </a:p>
        </p:txBody>
      </p:sp>
      <p:pic>
        <p:nvPicPr>
          <p:cNvPr id="35" name="Picture 34">
            <a:extLst>
              <a:ext uri="{FF2B5EF4-FFF2-40B4-BE49-F238E27FC236}">
                <a16:creationId xmlns:a16="http://schemas.microsoft.com/office/drawing/2014/main" id="{98D85533-386C-EEDA-34C3-B9DF1E6190A6}"/>
              </a:ext>
            </a:extLst>
          </p:cNvPr>
          <p:cNvPicPr>
            <a:picLocks noChangeAspect="1"/>
          </p:cNvPicPr>
          <p:nvPr/>
        </p:nvPicPr>
        <p:blipFill>
          <a:blip r:embed="rId3"/>
          <a:srcRect r="6890" b="8995"/>
          <a:stretch>
            <a:fillRect/>
          </a:stretch>
        </p:blipFill>
        <p:spPr>
          <a:xfrm>
            <a:off x="7109832" y="4207079"/>
            <a:ext cx="4677288" cy="2310101"/>
          </a:xfrm>
          <a:prstGeom prst="rect">
            <a:avLst/>
          </a:prstGeom>
        </p:spPr>
      </p:pic>
      <p:sp>
        <p:nvSpPr>
          <p:cNvPr id="36" name="TextBox 35">
            <a:extLst>
              <a:ext uri="{FF2B5EF4-FFF2-40B4-BE49-F238E27FC236}">
                <a16:creationId xmlns:a16="http://schemas.microsoft.com/office/drawing/2014/main" id="{70E41D0C-8DCA-81A0-2691-302D509C067D}"/>
              </a:ext>
            </a:extLst>
          </p:cNvPr>
          <p:cNvSpPr txBox="1"/>
          <p:nvPr/>
        </p:nvSpPr>
        <p:spPr>
          <a:xfrm>
            <a:off x="-1" y="1117447"/>
            <a:ext cx="2906973" cy="360000"/>
          </a:xfrm>
          <a:prstGeom prst="rect">
            <a:avLst/>
          </a:prstGeom>
          <a:solidFill>
            <a:srgbClr val="F58221"/>
          </a:solidFill>
          <a:ln>
            <a:solidFill>
              <a:srgbClr val="F58221"/>
            </a:solidFill>
          </a:ln>
        </p:spPr>
        <p:txBody>
          <a:bodyPr wrap="square" lIns="36000" tIns="36000" rIns="36000" bIns="36000" anchor="ctr">
            <a:noAutofit/>
          </a:bodyPr>
          <a:lstStyle/>
          <a:p>
            <a:pPr algn="ctr">
              <a:spcBef>
                <a:spcPts val="600"/>
              </a:spcBef>
            </a:pPr>
            <a:r>
              <a:rPr lang="en-GB">
                <a:solidFill>
                  <a:schemeClr val="bg1"/>
                </a:solidFill>
                <a:latin typeface="Arial" panose="020B0604020202020204" pitchFamily="34" charset="0"/>
                <a:cs typeface="Arial" panose="020B0604020202020204" pitchFamily="34" charset="0"/>
              </a:rPr>
              <a:t>Set up an Adherence Club</a:t>
            </a:r>
          </a:p>
        </p:txBody>
      </p:sp>
      <p:sp>
        <p:nvSpPr>
          <p:cNvPr id="46" name="Arrow: Right 45">
            <a:extLst>
              <a:ext uri="{FF2B5EF4-FFF2-40B4-BE49-F238E27FC236}">
                <a16:creationId xmlns:a16="http://schemas.microsoft.com/office/drawing/2014/main" id="{679C5F53-F775-D781-D3E4-64739505D074}"/>
              </a:ext>
            </a:extLst>
          </p:cNvPr>
          <p:cNvSpPr>
            <a:spLocks/>
          </p:cNvSpPr>
          <p:nvPr/>
        </p:nvSpPr>
        <p:spPr>
          <a:xfrm>
            <a:off x="4482186" y="1880326"/>
            <a:ext cx="468000" cy="360000"/>
          </a:xfrm>
          <a:prstGeom prst="rightArrow">
            <a:avLst/>
          </a:prstGeom>
          <a:solidFill>
            <a:srgbClr val="005D28"/>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
        <p:nvSpPr>
          <p:cNvPr id="47" name="Arrow: Right 46">
            <a:extLst>
              <a:ext uri="{FF2B5EF4-FFF2-40B4-BE49-F238E27FC236}">
                <a16:creationId xmlns:a16="http://schemas.microsoft.com/office/drawing/2014/main" id="{AE864DD2-4809-C743-1C45-7F404E0A6C43}"/>
              </a:ext>
            </a:extLst>
          </p:cNvPr>
          <p:cNvSpPr>
            <a:spLocks/>
          </p:cNvSpPr>
          <p:nvPr/>
        </p:nvSpPr>
        <p:spPr>
          <a:xfrm rot="5400000">
            <a:off x="5046169" y="3887270"/>
            <a:ext cx="432000" cy="360000"/>
          </a:xfrm>
          <a:prstGeom prst="rightArrow">
            <a:avLst/>
          </a:prstGeom>
          <a:solidFill>
            <a:srgbClr val="005D28"/>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784D4CB2-7D4C-EA47-6D90-23BE86B87B61}"/>
              </a:ext>
            </a:extLst>
          </p:cNvPr>
          <p:cNvPicPr>
            <a:picLocks noChangeAspect="1"/>
          </p:cNvPicPr>
          <p:nvPr/>
        </p:nvPicPr>
        <p:blipFill>
          <a:blip r:embed="rId4"/>
          <a:srcRect l="6350" r="7343" b="2264"/>
          <a:stretch>
            <a:fillRect/>
          </a:stretch>
        </p:blipFill>
        <p:spPr>
          <a:xfrm>
            <a:off x="8783674" y="1701989"/>
            <a:ext cx="2522351" cy="1924399"/>
          </a:xfrm>
          <a:prstGeom prst="rect">
            <a:avLst/>
          </a:prstGeom>
        </p:spPr>
      </p:pic>
      <p:pic>
        <p:nvPicPr>
          <p:cNvPr id="25" name="Picture 24">
            <a:extLst>
              <a:ext uri="{FF2B5EF4-FFF2-40B4-BE49-F238E27FC236}">
                <a16:creationId xmlns:a16="http://schemas.microsoft.com/office/drawing/2014/main" id="{0FFD15BB-92EB-6C2D-E2CF-39DC63F68202}"/>
              </a:ext>
            </a:extLst>
          </p:cNvPr>
          <p:cNvPicPr>
            <a:picLocks noChangeAspect="1"/>
          </p:cNvPicPr>
          <p:nvPr/>
        </p:nvPicPr>
        <p:blipFill>
          <a:blip r:embed="rId5"/>
          <a:srcRect l="6040" t="5783" r="8350" b="8212"/>
          <a:stretch>
            <a:fillRect/>
          </a:stretch>
        </p:blipFill>
        <p:spPr>
          <a:xfrm>
            <a:off x="5519008" y="3017288"/>
            <a:ext cx="2828674" cy="777285"/>
          </a:xfrm>
          <a:prstGeom prst="rect">
            <a:avLst/>
          </a:prstGeom>
        </p:spPr>
      </p:pic>
      <p:sp>
        <p:nvSpPr>
          <p:cNvPr id="3" name="Arrow: Right 2">
            <a:extLst>
              <a:ext uri="{FF2B5EF4-FFF2-40B4-BE49-F238E27FC236}">
                <a16:creationId xmlns:a16="http://schemas.microsoft.com/office/drawing/2014/main" id="{7A588962-0272-6406-9D62-4F5107FB0D68}"/>
              </a:ext>
            </a:extLst>
          </p:cNvPr>
          <p:cNvSpPr>
            <a:spLocks/>
          </p:cNvSpPr>
          <p:nvPr/>
        </p:nvSpPr>
        <p:spPr>
          <a:xfrm rot="5400000">
            <a:off x="5046169" y="6479067"/>
            <a:ext cx="432000" cy="360000"/>
          </a:xfrm>
          <a:prstGeom prst="rightArrow">
            <a:avLst/>
          </a:prstGeom>
          <a:solidFill>
            <a:srgbClr val="005D28"/>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091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9DE1A-5FB3-55D0-B61D-17D12F811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F88C8-773E-910D-7634-B7977D96DB8A}"/>
              </a:ext>
            </a:extLst>
          </p:cNvPr>
          <p:cNvSpPr>
            <a:spLocks noGrp="1"/>
          </p:cNvSpPr>
          <p:nvPr>
            <p:ph type="title"/>
          </p:nvPr>
        </p:nvSpPr>
        <p:spPr/>
        <p:txBody>
          <a:bodyPr/>
          <a:lstStyle/>
          <a:p>
            <a:r>
              <a:rPr lang="en-GB"/>
              <a:t>Adherence Club Set-up on </a:t>
            </a:r>
            <a:r>
              <a:rPr lang="en-GB" err="1"/>
              <a:t>TIER.Net</a:t>
            </a:r>
            <a:r>
              <a:rPr lang="en-GB"/>
              <a:t> </a:t>
            </a:r>
            <a:r>
              <a:rPr lang="en-ZA" sz="1800"/>
              <a:t>(cont.)</a:t>
            </a:r>
          </a:p>
        </p:txBody>
      </p:sp>
      <p:sp>
        <p:nvSpPr>
          <p:cNvPr id="4" name="Slide Number Placeholder 3">
            <a:extLst>
              <a:ext uri="{FF2B5EF4-FFF2-40B4-BE49-F238E27FC236}">
                <a16:creationId xmlns:a16="http://schemas.microsoft.com/office/drawing/2014/main" id="{3C8037DB-93AB-3407-0483-D633F9D53AC4}"/>
              </a:ext>
            </a:extLst>
          </p:cNvPr>
          <p:cNvSpPr>
            <a:spLocks noGrp="1"/>
          </p:cNvSpPr>
          <p:nvPr>
            <p:ph type="sldNum" sz="quarter" idx="12"/>
          </p:nvPr>
        </p:nvSpPr>
        <p:spPr/>
        <p:txBody>
          <a:bodyPr/>
          <a:lstStyle/>
          <a:p>
            <a:fld id="{C7CC47C4-3C86-4469-BEE5-35560A3665EF}" type="slidenum">
              <a:rPr lang="en-ZA" altLang="en-US" smtClean="0"/>
              <a:pPr/>
              <a:t>98</a:t>
            </a:fld>
            <a:endParaRPr lang="en-ZA" altLang="en-US"/>
          </a:p>
        </p:txBody>
      </p:sp>
      <p:sp>
        <p:nvSpPr>
          <p:cNvPr id="37" name="TextBox 36">
            <a:extLst>
              <a:ext uri="{FF2B5EF4-FFF2-40B4-BE49-F238E27FC236}">
                <a16:creationId xmlns:a16="http://schemas.microsoft.com/office/drawing/2014/main" id="{CC2C7C56-A832-3A53-968C-003D7A47B651}"/>
              </a:ext>
            </a:extLst>
          </p:cNvPr>
          <p:cNvSpPr txBox="1"/>
          <p:nvPr/>
        </p:nvSpPr>
        <p:spPr>
          <a:xfrm>
            <a:off x="409434" y="1500733"/>
            <a:ext cx="6223378" cy="3248423"/>
          </a:xfrm>
          <a:prstGeom prst="rect">
            <a:avLst/>
          </a:prstGeom>
          <a:solidFill>
            <a:schemeClr val="bg1"/>
          </a:solidFill>
          <a:ln>
            <a:solidFill>
              <a:srgbClr val="005D28"/>
            </a:solidFill>
          </a:ln>
        </p:spPr>
        <p:txBody>
          <a:bodyPr wrap="square" lIns="72000" tIns="36000" rIns="72000" bIns="36000" anchor="t">
            <a:noAutofit/>
          </a:bodyPr>
          <a:lstStyle/>
          <a:p>
            <a:pPr marL="216000" indent="-216000">
              <a:spcBef>
                <a:spcPts val="600"/>
              </a:spcBef>
              <a:buFont typeface="+mj-lt"/>
              <a:buAutoNum type="arabicPeriod" startAt="5"/>
            </a:pPr>
            <a:r>
              <a:rPr lang="en-GB">
                <a:solidFill>
                  <a:schemeClr val="tx1">
                    <a:lumMod val="75000"/>
                    <a:lumOff val="25000"/>
                  </a:schemeClr>
                </a:solidFill>
                <a:latin typeface="Arial" panose="020B0604020202020204" pitchFamily="34" charset="0"/>
                <a:cs typeface="Arial" panose="020B0604020202020204" pitchFamily="34" charset="0"/>
              </a:rPr>
              <a:t>After the 4-digit number in the Name box, type the adherence clinic name of choice.</a:t>
            </a:r>
          </a:p>
          <a:p>
            <a:pPr marL="216000" indent="-216000">
              <a:spcBef>
                <a:spcPts val="600"/>
              </a:spcBef>
              <a:buFont typeface="+mj-lt"/>
              <a:buAutoNum type="arabicPeriod" startAt="5"/>
            </a:pPr>
            <a:r>
              <a:rPr lang="en-GB">
                <a:solidFill>
                  <a:schemeClr val="tx1">
                    <a:lumMod val="75000"/>
                    <a:lumOff val="25000"/>
                  </a:schemeClr>
                </a:solidFill>
                <a:latin typeface="Arial" panose="020B0604020202020204" pitchFamily="34" charset="0"/>
                <a:cs typeface="Arial" panose="020B0604020202020204" pitchFamily="34" charset="0"/>
              </a:rPr>
              <a:t>Select the Type of adherence clinic: - Pre-ART club patients only </a:t>
            </a:r>
            <a:br>
              <a:rPr lang="en-GB">
                <a:solidFill>
                  <a:schemeClr val="tx1">
                    <a:lumMod val="75000"/>
                    <a:lumOff val="25000"/>
                  </a:schemeClr>
                </a:solidFill>
                <a:latin typeface="Arial" panose="020B0604020202020204" pitchFamily="34" charset="0"/>
                <a:cs typeface="Arial" panose="020B0604020202020204" pitchFamily="34" charset="0"/>
              </a:rPr>
            </a:br>
            <a:br>
              <a:rPr lang="en-GB">
                <a:solidFill>
                  <a:schemeClr val="tx1">
                    <a:lumMod val="75000"/>
                    <a:lumOff val="25000"/>
                  </a:schemeClr>
                </a:solidFill>
                <a:latin typeface="Arial" panose="020B0604020202020204" pitchFamily="34" charset="0"/>
                <a:cs typeface="Arial" panose="020B0604020202020204" pitchFamily="34" charset="0"/>
              </a:rPr>
            </a:br>
            <a:br>
              <a:rPr lang="en-GB">
                <a:solidFill>
                  <a:schemeClr val="tx1">
                    <a:lumMod val="75000"/>
                    <a:lumOff val="25000"/>
                  </a:schemeClr>
                </a:solidFill>
                <a:latin typeface="Arial" panose="020B0604020202020204" pitchFamily="34" charset="0"/>
                <a:cs typeface="Arial" panose="020B0604020202020204" pitchFamily="34" charset="0"/>
              </a:rPr>
            </a:br>
            <a:br>
              <a:rPr lang="en-GB">
                <a:solidFill>
                  <a:schemeClr val="tx1">
                    <a:lumMod val="75000"/>
                    <a:lumOff val="25000"/>
                  </a:schemeClr>
                </a:solidFill>
                <a:latin typeface="Arial" panose="020B0604020202020204" pitchFamily="34" charset="0"/>
                <a:cs typeface="Arial" panose="020B0604020202020204" pitchFamily="34" charset="0"/>
              </a:rPr>
            </a:br>
            <a:endParaRPr lang="en-GB">
              <a:solidFill>
                <a:schemeClr val="tx1">
                  <a:lumMod val="75000"/>
                  <a:lumOff val="25000"/>
                </a:schemeClr>
              </a:solidFill>
              <a:latin typeface="Arial" panose="020B0604020202020204" pitchFamily="34" charset="0"/>
              <a:cs typeface="Arial" panose="020B0604020202020204" pitchFamily="34" charset="0"/>
            </a:endParaRPr>
          </a:p>
          <a:p>
            <a:pPr marL="576000" lvl="1" indent="-180000">
              <a:spcBef>
                <a:spcPts val="3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ART club patients only </a:t>
            </a:r>
          </a:p>
          <a:p>
            <a:pPr marL="576000" lvl="1" indent="-180000">
              <a:spcBef>
                <a:spcPts val="300"/>
              </a:spcBef>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Mixed is a club type which consists of both pre-ART and ART patients</a:t>
            </a:r>
          </a:p>
        </p:txBody>
      </p:sp>
      <p:pic>
        <p:nvPicPr>
          <p:cNvPr id="42" name="Picture 41">
            <a:extLst>
              <a:ext uri="{FF2B5EF4-FFF2-40B4-BE49-F238E27FC236}">
                <a16:creationId xmlns:a16="http://schemas.microsoft.com/office/drawing/2014/main" id="{423ECD81-E070-76DF-7050-2740E18A3890}"/>
              </a:ext>
            </a:extLst>
          </p:cNvPr>
          <p:cNvPicPr>
            <a:picLocks noChangeAspect="1"/>
          </p:cNvPicPr>
          <p:nvPr/>
        </p:nvPicPr>
        <p:blipFill>
          <a:blip r:embed="rId2"/>
          <a:stretch>
            <a:fillRect/>
          </a:stretch>
        </p:blipFill>
        <p:spPr>
          <a:xfrm>
            <a:off x="2526021" y="2463377"/>
            <a:ext cx="3998875" cy="1289492"/>
          </a:xfrm>
          <a:prstGeom prst="rect">
            <a:avLst/>
          </a:prstGeom>
        </p:spPr>
      </p:pic>
      <p:sp>
        <p:nvSpPr>
          <p:cNvPr id="49" name="TextBox 48">
            <a:extLst>
              <a:ext uri="{FF2B5EF4-FFF2-40B4-BE49-F238E27FC236}">
                <a16:creationId xmlns:a16="http://schemas.microsoft.com/office/drawing/2014/main" id="{C41AB983-E957-4F7B-CAF3-3DEAEE8D0E15}"/>
              </a:ext>
            </a:extLst>
          </p:cNvPr>
          <p:cNvSpPr txBox="1"/>
          <p:nvPr/>
        </p:nvSpPr>
        <p:spPr>
          <a:xfrm>
            <a:off x="3073144" y="5227222"/>
            <a:ext cx="8704874" cy="1443871"/>
          </a:xfrm>
          <a:prstGeom prst="rect">
            <a:avLst/>
          </a:prstGeom>
          <a:solidFill>
            <a:schemeClr val="bg1"/>
          </a:solidFill>
          <a:ln>
            <a:solidFill>
              <a:srgbClr val="005D28"/>
            </a:solidFill>
          </a:ln>
        </p:spPr>
        <p:txBody>
          <a:bodyPr wrap="square" lIns="72000" tIns="36000" rIns="2016000" bIns="36000" anchor="t">
            <a:noAutofit/>
          </a:bodyPr>
          <a:lstStyle/>
          <a:p>
            <a:pPr marL="216000" indent="-216000">
              <a:spcBef>
                <a:spcPts val="600"/>
              </a:spcBef>
              <a:buFont typeface="+mj-lt"/>
              <a:buAutoNum type="arabicPeriod" startAt="8"/>
            </a:pPr>
            <a:r>
              <a:rPr lang="en-GB">
                <a:solidFill>
                  <a:schemeClr val="tx1">
                    <a:lumMod val="75000"/>
                    <a:lumOff val="25000"/>
                  </a:schemeClr>
                </a:solidFill>
                <a:latin typeface="Arial" panose="020B0604020202020204" pitchFamily="34" charset="0"/>
                <a:cs typeface="Arial" panose="020B0604020202020204" pitchFamily="34" charset="0"/>
              </a:rPr>
              <a:t>Enter the Date In the Created Date box. </a:t>
            </a:r>
            <a:br>
              <a:rPr lang="en-GB">
                <a:solidFill>
                  <a:schemeClr val="tx1">
                    <a:lumMod val="75000"/>
                    <a:lumOff val="25000"/>
                  </a:schemeClr>
                </a:solidFill>
                <a:latin typeface="Arial" panose="020B0604020202020204" pitchFamily="34" charset="0"/>
                <a:cs typeface="Arial" panose="020B0604020202020204" pitchFamily="34" charset="0"/>
              </a:rPr>
            </a:br>
            <a:r>
              <a:rPr lang="en-GB">
                <a:solidFill>
                  <a:schemeClr val="tx1">
                    <a:lumMod val="75000"/>
                    <a:lumOff val="25000"/>
                  </a:schemeClr>
                </a:solidFill>
                <a:latin typeface="Arial" panose="020B0604020202020204" pitchFamily="34" charset="0"/>
                <a:cs typeface="Arial" panose="020B0604020202020204" pitchFamily="34" charset="0"/>
              </a:rPr>
              <a:t>(The date defaults to today's date.)</a:t>
            </a:r>
          </a:p>
          <a:p>
            <a:pPr marL="216000" indent="-216000">
              <a:spcBef>
                <a:spcPts val="600"/>
              </a:spcBef>
              <a:buFont typeface="+mj-lt"/>
              <a:buAutoNum type="arabicPeriod" startAt="8"/>
            </a:pPr>
            <a:r>
              <a:rPr lang="en-GB">
                <a:solidFill>
                  <a:schemeClr val="tx1">
                    <a:lumMod val="75000"/>
                    <a:lumOff val="25000"/>
                  </a:schemeClr>
                </a:solidFill>
                <a:latin typeface="Arial" panose="020B0604020202020204" pitchFamily="34" charset="0"/>
                <a:cs typeface="Arial" panose="020B0604020202020204" pitchFamily="34" charset="0"/>
              </a:rPr>
              <a:t>Click Save</a:t>
            </a:r>
          </a:p>
        </p:txBody>
      </p:sp>
      <p:sp>
        <p:nvSpPr>
          <p:cNvPr id="52" name="Arrow: Right 51">
            <a:extLst>
              <a:ext uri="{FF2B5EF4-FFF2-40B4-BE49-F238E27FC236}">
                <a16:creationId xmlns:a16="http://schemas.microsoft.com/office/drawing/2014/main" id="{69BFAE28-E7E7-2A1E-A3FE-E244AEB42E42}"/>
              </a:ext>
            </a:extLst>
          </p:cNvPr>
          <p:cNvSpPr>
            <a:spLocks/>
          </p:cNvSpPr>
          <p:nvPr/>
        </p:nvSpPr>
        <p:spPr>
          <a:xfrm rot="5400000">
            <a:off x="7389581" y="4851873"/>
            <a:ext cx="432000" cy="360000"/>
          </a:xfrm>
          <a:prstGeom prst="rightArrow">
            <a:avLst/>
          </a:prstGeom>
          <a:solidFill>
            <a:srgbClr val="005D28"/>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F0D8ED77-F9E9-009D-56FC-B3B7AFC587F1}"/>
              </a:ext>
            </a:extLst>
          </p:cNvPr>
          <p:cNvPicPr>
            <a:picLocks noChangeAspect="1"/>
          </p:cNvPicPr>
          <p:nvPr/>
        </p:nvPicPr>
        <p:blipFill>
          <a:blip r:embed="rId3"/>
          <a:srcRect l="1250" r="-1" b="12459"/>
          <a:stretch>
            <a:fillRect/>
          </a:stretch>
        </p:blipFill>
        <p:spPr>
          <a:xfrm>
            <a:off x="4589435" y="5874104"/>
            <a:ext cx="3626641" cy="567974"/>
          </a:xfrm>
          <a:prstGeom prst="rect">
            <a:avLst/>
          </a:prstGeom>
        </p:spPr>
      </p:pic>
      <p:sp>
        <p:nvSpPr>
          <p:cNvPr id="56" name="TextBox 55">
            <a:extLst>
              <a:ext uri="{FF2B5EF4-FFF2-40B4-BE49-F238E27FC236}">
                <a16:creationId xmlns:a16="http://schemas.microsoft.com/office/drawing/2014/main" id="{CA0B0209-15C6-0F2D-C1F4-7C46190479A5}"/>
              </a:ext>
            </a:extLst>
          </p:cNvPr>
          <p:cNvSpPr txBox="1"/>
          <p:nvPr/>
        </p:nvSpPr>
        <p:spPr>
          <a:xfrm>
            <a:off x="8737600" y="5247873"/>
            <a:ext cx="2844800" cy="354609"/>
          </a:xfrm>
          <a:prstGeom prst="rect">
            <a:avLst/>
          </a:prstGeom>
          <a:solidFill>
            <a:schemeClr val="bg1"/>
          </a:solidFill>
          <a:ln>
            <a:noFill/>
          </a:ln>
        </p:spPr>
        <p:txBody>
          <a:bodyPr wrap="square" lIns="72000" tIns="36000" rIns="36000" bIns="36000" anchor="t">
            <a:noAutofit/>
          </a:bodyPr>
          <a:lstStyle/>
          <a:p>
            <a:pPr marL="342900" indent="-342900">
              <a:spcBef>
                <a:spcPts val="600"/>
              </a:spcBef>
              <a:buFont typeface="+mj-lt"/>
              <a:buAutoNum type="arabicPeriod" startAt="10"/>
            </a:pPr>
            <a:r>
              <a:rPr lang="en-GB">
                <a:solidFill>
                  <a:schemeClr val="tx1">
                    <a:lumMod val="75000"/>
                    <a:lumOff val="25000"/>
                  </a:schemeClr>
                </a:solidFill>
                <a:latin typeface="Arial" panose="020B0604020202020204" pitchFamily="34" charset="0"/>
                <a:cs typeface="Arial" panose="020B0604020202020204" pitchFamily="34" charset="0"/>
              </a:rPr>
              <a:t>Close the Adherence Clubs window.</a:t>
            </a:r>
          </a:p>
        </p:txBody>
      </p:sp>
      <p:grpSp>
        <p:nvGrpSpPr>
          <p:cNvPr id="8" name="Group 7">
            <a:extLst>
              <a:ext uri="{FF2B5EF4-FFF2-40B4-BE49-F238E27FC236}">
                <a16:creationId xmlns:a16="http://schemas.microsoft.com/office/drawing/2014/main" id="{DA4C3BE5-55E0-0470-9A1F-834F68ACF5CE}"/>
              </a:ext>
            </a:extLst>
          </p:cNvPr>
          <p:cNvGrpSpPr/>
          <p:nvPr/>
        </p:nvGrpSpPr>
        <p:grpSpPr>
          <a:xfrm>
            <a:off x="8817840" y="5871980"/>
            <a:ext cx="2476289" cy="494444"/>
            <a:chOff x="8817840" y="5871980"/>
            <a:chExt cx="2177278" cy="494444"/>
          </a:xfrm>
        </p:grpSpPr>
        <p:sp>
          <p:nvSpPr>
            <p:cNvPr id="57" name="TextBox 56">
              <a:extLst>
                <a:ext uri="{FF2B5EF4-FFF2-40B4-BE49-F238E27FC236}">
                  <a16:creationId xmlns:a16="http://schemas.microsoft.com/office/drawing/2014/main" id="{DE7FC91B-D332-BD05-06C4-5A0948EBF19A}"/>
                </a:ext>
              </a:extLst>
            </p:cNvPr>
            <p:cNvSpPr txBox="1"/>
            <p:nvPr/>
          </p:nvSpPr>
          <p:spPr>
            <a:xfrm>
              <a:off x="9183156" y="5871980"/>
              <a:ext cx="1811962" cy="494444"/>
            </a:xfrm>
            <a:prstGeom prst="roundRect">
              <a:avLst>
                <a:gd name="adj" fmla="val 50000"/>
              </a:avLst>
            </a:prstGeom>
            <a:solidFill>
              <a:srgbClr val="005D28"/>
            </a:solidFill>
            <a:ln>
              <a:solidFill>
                <a:srgbClr val="005D28"/>
              </a:solidFill>
            </a:ln>
          </p:spPr>
          <p:txBody>
            <a:bodyPr wrap="square" lIns="72000" tIns="36000" rIns="36000" bIns="36000" anchor="ctr">
              <a:noAutofit/>
            </a:bodyPr>
            <a:lstStyle/>
            <a:p>
              <a:pPr algn="ctr">
                <a:lnSpc>
                  <a:spcPct val="90000"/>
                </a:lnSpc>
                <a:spcBef>
                  <a:spcPts val="600"/>
                </a:spcBef>
              </a:pPr>
              <a:r>
                <a:rPr lang="en-GB" sz="1600">
                  <a:solidFill>
                    <a:schemeClr val="bg1"/>
                  </a:solidFill>
                  <a:latin typeface="Arial" panose="020B0604020202020204" pitchFamily="34" charset="0"/>
                  <a:cs typeface="Arial" panose="020B0604020202020204" pitchFamily="34" charset="0"/>
                </a:rPr>
                <a:t>The adherence club is now created.</a:t>
              </a:r>
            </a:p>
          </p:txBody>
        </p:sp>
        <p:pic>
          <p:nvPicPr>
            <p:cNvPr id="59" name="Picture 58">
              <a:extLst>
                <a:ext uri="{FF2B5EF4-FFF2-40B4-BE49-F238E27FC236}">
                  <a16:creationId xmlns:a16="http://schemas.microsoft.com/office/drawing/2014/main" id="{4709E5A1-F357-DA0C-0882-355AD6DF3F8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7840" y="5922482"/>
              <a:ext cx="433634" cy="331698"/>
            </a:xfrm>
            <a:prstGeom prst="rect">
              <a:avLst/>
            </a:prstGeom>
          </p:spPr>
        </p:pic>
      </p:grpSp>
      <p:sp>
        <p:nvSpPr>
          <p:cNvPr id="5" name="TextBox 4">
            <a:extLst>
              <a:ext uri="{FF2B5EF4-FFF2-40B4-BE49-F238E27FC236}">
                <a16:creationId xmlns:a16="http://schemas.microsoft.com/office/drawing/2014/main" id="{F8231DF0-B11B-D53E-A463-F033437CA343}"/>
              </a:ext>
            </a:extLst>
          </p:cNvPr>
          <p:cNvSpPr txBox="1"/>
          <p:nvPr/>
        </p:nvSpPr>
        <p:spPr>
          <a:xfrm>
            <a:off x="6749832" y="1500733"/>
            <a:ext cx="5178312" cy="3257845"/>
          </a:xfrm>
          <a:prstGeom prst="rect">
            <a:avLst/>
          </a:prstGeom>
          <a:solidFill>
            <a:schemeClr val="bg1"/>
          </a:solidFill>
          <a:ln>
            <a:solidFill>
              <a:srgbClr val="005D28"/>
            </a:solidFill>
          </a:ln>
        </p:spPr>
        <p:txBody>
          <a:bodyPr wrap="square" lIns="72000" tIns="36000" rIns="3780000" bIns="36000" anchor="t">
            <a:noAutofit/>
          </a:bodyPr>
          <a:lstStyle/>
          <a:p>
            <a:pPr marL="342900" indent="-342900">
              <a:spcBef>
                <a:spcPts val="600"/>
              </a:spcBef>
              <a:buFont typeface="+mj-lt"/>
              <a:buAutoNum type="arabicPeriod" startAt="7"/>
            </a:pPr>
            <a:r>
              <a:rPr lang="en-GB">
                <a:solidFill>
                  <a:schemeClr val="tx1">
                    <a:lumMod val="75000"/>
                    <a:lumOff val="25000"/>
                  </a:schemeClr>
                </a:solidFill>
                <a:latin typeface="Arial" panose="020B0604020202020204" pitchFamily="34" charset="0"/>
                <a:cs typeface="Arial" panose="020B0604020202020204" pitchFamily="34" charset="0"/>
              </a:rPr>
              <a:t>Select the VL due month.</a:t>
            </a:r>
          </a:p>
        </p:txBody>
      </p:sp>
      <p:sp>
        <p:nvSpPr>
          <p:cNvPr id="7" name="Arrow: Right 6">
            <a:extLst>
              <a:ext uri="{FF2B5EF4-FFF2-40B4-BE49-F238E27FC236}">
                <a16:creationId xmlns:a16="http://schemas.microsoft.com/office/drawing/2014/main" id="{0B3940FF-AF37-3182-77B5-6E9A547AE507}"/>
              </a:ext>
            </a:extLst>
          </p:cNvPr>
          <p:cNvSpPr>
            <a:spLocks/>
          </p:cNvSpPr>
          <p:nvPr/>
        </p:nvSpPr>
        <p:spPr>
          <a:xfrm rot="5400000">
            <a:off x="5046169" y="1089474"/>
            <a:ext cx="432000" cy="360000"/>
          </a:xfrm>
          <a:prstGeom prst="rightArrow">
            <a:avLst/>
          </a:prstGeom>
          <a:solidFill>
            <a:srgbClr val="005D28"/>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438D80E7-F777-A9ED-B63F-0645EB99A154}"/>
              </a:ext>
            </a:extLst>
          </p:cNvPr>
          <p:cNvPicPr>
            <a:picLocks noChangeAspect="1"/>
          </p:cNvPicPr>
          <p:nvPr/>
        </p:nvPicPr>
        <p:blipFill>
          <a:blip r:embed="rId5"/>
          <a:stretch>
            <a:fillRect/>
          </a:stretch>
        </p:blipFill>
        <p:spPr>
          <a:xfrm>
            <a:off x="8147713" y="1542853"/>
            <a:ext cx="3780431" cy="3101553"/>
          </a:xfrm>
          <a:prstGeom prst="rect">
            <a:avLst/>
          </a:prstGeom>
        </p:spPr>
      </p:pic>
      <p:sp>
        <p:nvSpPr>
          <p:cNvPr id="6" name="Arrow: Right 5">
            <a:extLst>
              <a:ext uri="{FF2B5EF4-FFF2-40B4-BE49-F238E27FC236}">
                <a16:creationId xmlns:a16="http://schemas.microsoft.com/office/drawing/2014/main" id="{A5D709CF-3E9C-C115-993B-D4339C7167C7}"/>
              </a:ext>
            </a:extLst>
          </p:cNvPr>
          <p:cNvSpPr>
            <a:spLocks/>
          </p:cNvSpPr>
          <p:nvPr/>
        </p:nvSpPr>
        <p:spPr>
          <a:xfrm>
            <a:off x="6641916" y="2764944"/>
            <a:ext cx="432000" cy="360000"/>
          </a:xfrm>
          <a:prstGeom prst="rightArrow">
            <a:avLst/>
          </a:prstGeom>
          <a:solidFill>
            <a:srgbClr val="005D28"/>
          </a:solidFill>
          <a:ln w="38100">
            <a:solidFill>
              <a:srgbClr val="1065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8173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F019-EA0C-72BF-0976-043A60C524B1}"/>
            </a:ext>
          </a:extLst>
        </p:cNvPr>
        <p:cNvGrpSpPr/>
        <p:nvPr/>
      </p:nvGrpSpPr>
      <p:grpSpPr>
        <a:xfrm>
          <a:off x="0" y="0"/>
          <a:ext cx="0" cy="0"/>
          <a:chOff x="0" y="0"/>
          <a:chExt cx="0" cy="0"/>
        </a:xfrm>
      </p:grpSpPr>
      <p:sp>
        <p:nvSpPr>
          <p:cNvPr id="4" name="Slide Number Placeholder 19">
            <a:extLst>
              <a:ext uri="{FF2B5EF4-FFF2-40B4-BE49-F238E27FC236}">
                <a16:creationId xmlns:a16="http://schemas.microsoft.com/office/drawing/2014/main" id="{BF7B878E-D6CC-E4FD-024D-6D75AAFFB43E}"/>
              </a:ext>
            </a:extLst>
          </p:cNvPr>
          <p:cNvSpPr txBox="1">
            <a:spLocks/>
          </p:cNvSpPr>
          <p:nvPr/>
        </p:nvSpPr>
        <p:spPr>
          <a:xfrm>
            <a:off x="8077200" y="6356351"/>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Rectangle 6">
            <a:extLst>
              <a:ext uri="{FF2B5EF4-FFF2-40B4-BE49-F238E27FC236}">
                <a16:creationId xmlns:a16="http://schemas.microsoft.com/office/drawing/2014/main" id="{FF1426B4-DDEC-2A68-3A20-1E94C662097B}"/>
              </a:ext>
            </a:extLst>
          </p:cNvPr>
          <p:cNvSpPr/>
          <p:nvPr/>
        </p:nvSpPr>
        <p:spPr>
          <a:xfrm>
            <a:off x="4524364" y="5786454"/>
            <a:ext cx="1571636" cy="107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BC3C9D65-948A-520C-8320-FCA66139B343}"/>
              </a:ext>
            </a:extLst>
          </p:cNvPr>
          <p:cNvSpPr txBox="1">
            <a:spLocks noChangeArrowheads="1"/>
          </p:cNvSpPr>
          <p:nvPr/>
        </p:nvSpPr>
        <p:spPr>
          <a:xfrm>
            <a:off x="2166910" y="-71462"/>
            <a:ext cx="5562600" cy="990600"/>
          </a:xfrm>
          <a:prstGeom prst="rect">
            <a:avLst/>
          </a:prstGeom>
        </p:spPr>
        <p:txBody>
          <a:bodyPr tIns="45720" rIns="91440" bIns="45720" anchor="b">
            <a:normAutofit/>
          </a:bodyPr>
          <a:lstStyle/>
          <a:p>
            <a:pPr marL="0" marR="0" lvl="0" indent="0" algn="l"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sz="28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Title 1">
            <a:extLst>
              <a:ext uri="{FF2B5EF4-FFF2-40B4-BE49-F238E27FC236}">
                <a16:creationId xmlns:a16="http://schemas.microsoft.com/office/drawing/2014/main" id="{7E9E6AA3-7E76-E774-7A17-0525B76D5DFC}"/>
              </a:ext>
            </a:extLst>
          </p:cNvPr>
          <p:cNvSpPr txBox="1">
            <a:spLocks/>
          </p:cNvSpPr>
          <p:nvPr/>
        </p:nvSpPr>
        <p:spPr>
          <a:xfrm>
            <a:off x="2574758" y="3086883"/>
            <a:ext cx="9617241" cy="675740"/>
          </a:xfrm>
          <a:prstGeom prst="rect">
            <a:avLst/>
          </a:prstGeom>
          <a:solidFill>
            <a:srgbClr val="C0992A"/>
          </a:solidFill>
          <a:ln w="3810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vert="horz" lIns="540000" tIns="45720" rIns="91440" bIns="45720" rtlCol="0" anchor="ctr">
            <a:noAutofit/>
          </a:bodyPr>
          <a:lstStyle>
            <a:lvl1pPr algn="l" defTabSz="685800" rtl="0" eaLnBrk="1" latinLnBrk="0" hangingPunct="1">
              <a:lnSpc>
                <a:spcPct val="90000"/>
              </a:lnSpc>
              <a:spcBef>
                <a:spcPct val="0"/>
              </a:spcBef>
              <a:buNone/>
              <a:defRPr lang="en-ZA" sz="36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rPr>
              <a:t>Capture of RPCs Patients in </a:t>
            </a:r>
            <a:r>
              <a:rPr kumimoji="0" lang="en-GB" sz="2400" b="1" i="0" u="none" strike="noStrike" kern="1200" cap="none" spc="0" normalizeH="0" baseline="0" noProof="0" err="1">
                <a:ln>
                  <a:noFill/>
                </a:ln>
                <a:solidFill>
                  <a:sysClr val="window" lastClr="FFFFFF"/>
                </a:solidFill>
                <a:effectLst/>
                <a:uLnTx/>
                <a:uFillTx/>
                <a:latin typeface="Arial" panose="020B0604020202020204" pitchFamily="34" charset="0"/>
                <a:cs typeface="Arial" panose="020B0604020202020204" pitchFamily="34" charset="0"/>
              </a:rPr>
              <a:t>TIER.Net</a:t>
            </a:r>
            <a:endParaRPr kumimoji="0" lang="en-ZA" sz="2400" b="1" i="0" u="none" strike="noStrike" kern="1200" cap="none" spc="0" normalizeH="0" baseline="0" noProof="0">
              <a:ln>
                <a:noFill/>
              </a:ln>
              <a:solidFill>
                <a:sysClr val="window" lastClr="FFFFFF"/>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A6EAA09-7131-B775-CF77-2A96A64822D8}"/>
              </a:ext>
            </a:extLst>
          </p:cNvPr>
          <p:cNvPicPr>
            <a:picLocks noChangeAspect="1"/>
          </p:cNvPicPr>
          <p:nvPr/>
        </p:nvPicPr>
        <p:blipFill>
          <a:blip r:embed="rId3"/>
          <a:srcRect l="302" r="4898" b="1492"/>
          <a:stretch>
            <a:fillRect/>
          </a:stretch>
        </p:blipFill>
        <p:spPr>
          <a:xfrm>
            <a:off x="471408" y="2316418"/>
            <a:ext cx="2223666" cy="2216669"/>
          </a:xfrm>
          <a:prstGeom prst="ellipse">
            <a:avLst/>
          </a:prstGeom>
        </p:spPr>
      </p:pic>
    </p:spTree>
    <p:extLst>
      <p:ext uri="{BB962C8B-B14F-4D97-AF65-F5344CB8AC3E}">
        <p14:creationId xmlns:p14="http://schemas.microsoft.com/office/powerpoint/2010/main" val="36906066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20a1ec-22ad-4bea-81f1-c63f3f7d54c0">
      <Terms xmlns="http://schemas.microsoft.com/office/infopath/2007/PartnerControls"/>
    </lcf76f155ced4ddcb4097134ff3c332f>
    <TaxCatchAll xmlns="18e9e274-cf9f-4f6f-8b4f-d3d697a6f59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3B33C8AAD90648A3B7A91761BBB13D" ma:contentTypeVersion="20" ma:contentTypeDescription="Create a new document." ma:contentTypeScope="" ma:versionID="4eeff96758d9db880e6585cdccbf0f2a">
  <xsd:schema xmlns:xsd="http://www.w3.org/2001/XMLSchema" xmlns:xs="http://www.w3.org/2001/XMLSchema" xmlns:p="http://schemas.microsoft.com/office/2006/metadata/properties" xmlns:ns2="4920a1ec-22ad-4bea-81f1-c63f3f7d54c0" xmlns:ns3="18e9e274-cf9f-4f6f-8b4f-d3d697a6f591" targetNamespace="http://schemas.microsoft.com/office/2006/metadata/properties" ma:root="true" ma:fieldsID="27d20a8bcaff008575301c23c388a732" ns2:_="" ns3:_="">
    <xsd:import namespace="4920a1ec-22ad-4bea-81f1-c63f3f7d54c0"/>
    <xsd:import namespace="18e9e274-cf9f-4f6f-8b4f-d3d697a6f5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0a1ec-22ad-4bea-81f1-c63f3f7d5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2d570c-dce7-4c4d-9544-48137ae99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e9e274-cf9f-4f6f-8b4f-d3d697a6f5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62b3572-0d63-4b75-a987-4f89ee406cb3}" ma:internalName="TaxCatchAll" ma:showField="CatchAllData" ma:web="18e9e274-cf9f-4f6f-8b4f-d3d697a6f5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1DF343-5308-4F7E-B93B-F20106308176}">
  <ds:schemaRefs>
    <ds:schemaRef ds:uri="4920a1ec-22ad-4bea-81f1-c63f3f7d54c0"/>
    <ds:schemaRef ds:uri="18e9e274-cf9f-4f6f-8b4f-d3d697a6f591"/>
    <ds:schemaRef ds:uri="http://purl.org/dc/dcmitype/"/>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AAC74BA-E63A-4563-AC46-17A747D85C21}">
  <ds:schemaRefs>
    <ds:schemaRef ds:uri="18e9e274-cf9f-4f6f-8b4f-d3d697a6f591"/>
    <ds:schemaRef ds:uri="4920a1ec-22ad-4bea-81f1-c63f3f7d54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5E7AEA-FE2D-453A-AF1F-CEE89309A4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15155</Words>
  <Application>Microsoft Office PowerPoint</Application>
  <PresentationFormat>Widescreen</PresentationFormat>
  <Paragraphs>2133</Paragraphs>
  <Slides>134</Slides>
  <Notes>60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134</vt:i4>
      </vt:variant>
    </vt:vector>
  </HeadingPairs>
  <TitlesOfParts>
    <vt:vector size="142" baseType="lpstr">
      <vt:lpstr>Aptos</vt:lpstr>
      <vt:lpstr>Arial</vt:lpstr>
      <vt:lpstr>Arial Black</vt:lpstr>
      <vt:lpstr>Arial Narrow</vt:lpstr>
      <vt:lpstr>Calibri</vt:lpstr>
      <vt:lpstr>Wingdings</vt:lpstr>
      <vt:lpstr>Custom Design</vt:lpstr>
      <vt:lpstr>1_Custom Design</vt:lpstr>
      <vt:lpstr>PowerPoint Presentation</vt:lpstr>
      <vt:lpstr>Training Outline: Adherence Club Establishment </vt:lpstr>
      <vt:lpstr>Introductions</vt:lpstr>
      <vt:lpstr>PowerPoint Presentation</vt:lpstr>
      <vt:lpstr>Background</vt:lpstr>
      <vt:lpstr>Context – Progress Towards 95-95-95</vt:lpstr>
      <vt:lpstr>The Challenge of Non-Adherence</vt:lpstr>
      <vt:lpstr>A Differentiated Approach to Keeping Patients in Care</vt:lpstr>
      <vt:lpstr>A Differentiated Approach to Keeping Patients in Care</vt:lpstr>
      <vt:lpstr>DIFFERENTIATED MODELS OF CARE (DMOC)</vt:lpstr>
      <vt:lpstr>Adherence Clubs: History</vt:lpstr>
      <vt:lpstr>PowerPoint Presentation</vt:lpstr>
      <vt:lpstr>Module 1: Contents</vt:lpstr>
      <vt:lpstr>Module 1: Learning Objectives</vt:lpstr>
      <vt:lpstr>PowerPoint Presentation</vt:lpstr>
      <vt:lpstr>Group Activity: Description of an Adherence Club</vt:lpstr>
      <vt:lpstr>Adherence Clubs - Description</vt:lpstr>
      <vt:lpstr>Group Activity: Choosing an Adherence Club</vt:lpstr>
      <vt:lpstr>PowerPoint Presentation</vt:lpstr>
      <vt:lpstr>Guiding Principles for RPCs for Stable Patients</vt:lpstr>
      <vt:lpstr>Guiding Principles for RPCs for Stable Patients (cont.)</vt:lpstr>
      <vt:lpstr>Guiding Principles for Adherence Clubs</vt:lpstr>
      <vt:lpstr>Dos and Don’ts of Adherence Clubs </vt:lpstr>
      <vt:lpstr>PowerPoint Presentation</vt:lpstr>
      <vt:lpstr>Group Activity: Discuss Benefits of an Adherence Club</vt:lpstr>
      <vt:lpstr>Benefits of Adherence Clubs</vt:lpstr>
      <vt:lpstr>PowerPoint Presentation</vt:lpstr>
      <vt:lpstr>Group Activity: Eligibility for an Adherence Club?</vt:lpstr>
      <vt:lpstr>Eligibility for Enrolment into Adherence Clubs</vt:lpstr>
      <vt:lpstr>Group Activity: Recruiting for an Adherence Club?</vt:lpstr>
      <vt:lpstr>Assessment &amp; Enrolment into Adherence Clubs</vt:lpstr>
      <vt:lpstr>PowerPoint Presentation</vt:lpstr>
      <vt:lpstr>Information for Potential Adherence Club Patients</vt:lpstr>
      <vt:lpstr>Information for Potential Adherence Club Patients (cont.) </vt:lpstr>
      <vt:lpstr>Information for Potential Adherence Club Patients (cont.)</vt:lpstr>
      <vt:lpstr>PowerPoint Presentation</vt:lpstr>
      <vt:lpstr>Types of Adherence Clubs </vt:lpstr>
      <vt:lpstr>Types of Adherence Clubs (cont.) </vt:lpstr>
      <vt:lpstr>Key Population Adherence Clubs </vt:lpstr>
      <vt:lpstr>Family Adherence Clubs</vt:lpstr>
      <vt:lpstr>Family Adherence Clubs (cont.)</vt:lpstr>
      <vt:lpstr>Youth/Adolescent Clubs</vt:lpstr>
      <vt:lpstr>Youth/Adolescent Clubs (cont.)</vt:lpstr>
      <vt:lpstr>Youth/Adolescent Clubs: Mental Health Screen </vt:lpstr>
      <vt:lpstr>Maternal Clubs</vt:lpstr>
      <vt:lpstr>Graduation from Postnatal Clubs  (support groups)  to Maternal Adherence Clubs (a RPCs option)</vt:lpstr>
      <vt:lpstr>Over-50s Clubs</vt:lpstr>
      <vt:lpstr>PowerPoint Presentation</vt:lpstr>
      <vt:lpstr>Module 2: Contents</vt:lpstr>
      <vt:lpstr>Module 2: Learning Objectives</vt:lpstr>
      <vt:lpstr>PowerPoint Presentation</vt:lpstr>
      <vt:lpstr>Group Activity: Responsibilities for an Adherence Club?</vt:lpstr>
      <vt:lpstr>Roles and Responsibilities for Adherence Clubs </vt:lpstr>
      <vt:lpstr>PowerPoint Presentation</vt:lpstr>
      <vt:lpstr>Adherence Clubs Algorithm</vt:lpstr>
      <vt:lpstr>RPCs Algorithm: Focus on Adherence Clubs</vt:lpstr>
      <vt:lpstr>RPCs Algorithm: Focus on Adherence Clubs</vt:lpstr>
      <vt:lpstr>Adherence Club Procedure &amp; Annual Visits Schedule</vt:lpstr>
      <vt:lpstr>Adherence Clubs Annual Visit Schedules</vt:lpstr>
      <vt:lpstr>PowerPoint Presentation</vt:lpstr>
      <vt:lpstr>Preparation for the Club Session</vt:lpstr>
      <vt:lpstr>At the Club Session</vt:lpstr>
      <vt:lpstr>Activities in Adherence Clubs</vt:lpstr>
      <vt:lpstr>End of the Club Session</vt:lpstr>
      <vt:lpstr>During the 28-day grace period</vt:lpstr>
      <vt:lpstr>After the 28-day grace period</vt:lpstr>
      <vt:lpstr>After the 28-day grace period</vt:lpstr>
      <vt:lpstr>Group Activity: Our great BUDDIES</vt:lpstr>
      <vt:lpstr>PowerPoint Presentation</vt:lpstr>
      <vt:lpstr>Tracing and Recall: Criteria and Prioritisation</vt:lpstr>
      <vt:lpstr>Tracing and Recall: Guiding Principles</vt:lpstr>
      <vt:lpstr>Tracing and Recall of Adherence Club Patients</vt:lpstr>
      <vt:lpstr>PowerPoint Presentation</vt:lpstr>
      <vt:lpstr>Key Principles of Re-Engagement</vt:lpstr>
      <vt:lpstr>Re-Engagement of Adherence Club Patients</vt:lpstr>
      <vt:lpstr>Group Activity: Deactivation from an Adherence Club?</vt:lpstr>
      <vt:lpstr>Deactivation from an Adherence Club</vt:lpstr>
      <vt:lpstr>PowerPoint Presentation</vt:lpstr>
      <vt:lpstr>Module 3: Contents</vt:lpstr>
      <vt:lpstr>Module 3: Learning Objectives</vt:lpstr>
      <vt:lpstr>PowerPoint Presentation</vt:lpstr>
      <vt:lpstr>Adherence Club Register</vt:lpstr>
      <vt:lpstr>Adherence Club Register Example</vt:lpstr>
      <vt:lpstr>Adherence Club Register Instructions</vt:lpstr>
      <vt:lpstr>Adherence Club Register Instructions (cont.)</vt:lpstr>
      <vt:lpstr>Adherence Club Register Instructions (cont.)</vt:lpstr>
      <vt:lpstr>Pre-Pack Medicines Collection Receipt</vt:lpstr>
      <vt:lpstr>Reporting Summary (Tally Sheet)</vt:lpstr>
      <vt:lpstr>Adherence Club Sign-off Sheet  page 3</vt:lpstr>
      <vt:lpstr>PowerPoint Presentation</vt:lpstr>
      <vt:lpstr>Documentation in ART Clinical Stationery</vt:lpstr>
      <vt:lpstr>Documentation of Follow-up Consultation</vt:lpstr>
      <vt:lpstr>Deactivation from Adherence Club - Documentation</vt:lpstr>
      <vt:lpstr>Deactivation from Adherence Club Documentation (cont.)</vt:lpstr>
      <vt:lpstr>PowerPoint Presentation</vt:lpstr>
      <vt:lpstr>PowerPoint Presentation</vt:lpstr>
      <vt:lpstr>Adherence Club Set-up on TIER.Net</vt:lpstr>
      <vt:lpstr>Adherence Club Set-up on TIER.Net (cont.)</vt:lpstr>
      <vt:lpstr>PowerPoint Presentation</vt:lpstr>
      <vt:lpstr>Capture of RPCs Patients in TIER.Net</vt:lpstr>
      <vt:lpstr>Capture of RPCs Patients in TIER.Net (cont.)</vt:lpstr>
      <vt:lpstr>Capture of RPCs Patients in TIER.Net (cont.)</vt:lpstr>
      <vt:lpstr>Capture of RPCs Patients in TIER.Net (cont.)</vt:lpstr>
      <vt:lpstr>PowerPoint Presentation</vt:lpstr>
      <vt:lpstr>Bulk Capturing of Adherence Clubs in TIER.Net</vt:lpstr>
      <vt:lpstr>Bulk Capturing of Adherence Clubs in TIER.Net</vt:lpstr>
      <vt:lpstr>Bulk Capturing of Adherence Clubs in TIER.Net (cont.)</vt:lpstr>
      <vt:lpstr>PowerPoint Presentation</vt:lpstr>
      <vt:lpstr>PowerPoint Presentation</vt:lpstr>
      <vt:lpstr>Capturing an Adherence Club in SyNCH</vt:lpstr>
      <vt:lpstr>SyNCH: Adding a New Adherence Club</vt:lpstr>
      <vt:lpstr>SyNCH: Deactivating an Existing Adherence Club</vt:lpstr>
      <vt:lpstr>PowerPoint Presentation</vt:lpstr>
      <vt:lpstr>SyNCH – Creating a New Patient Prescription</vt:lpstr>
      <vt:lpstr>SyNCH – Creating a New Patient Prescription (cont.)</vt:lpstr>
      <vt:lpstr>SyNCH – New Patient Details Tab</vt:lpstr>
      <vt:lpstr>SyNCH – Existing Patients</vt:lpstr>
      <vt:lpstr>SyNCH – Next of Kin / Nominated Collector </vt:lpstr>
      <vt:lpstr>SyNCH – RPCs Selection Tab</vt:lpstr>
      <vt:lpstr>SyNCH – Adherence Club Selection</vt:lpstr>
      <vt:lpstr>SyNCH – Adherence Club Selection</vt:lpstr>
      <vt:lpstr>PowerPoint Presentation</vt:lpstr>
      <vt:lpstr>SyNCH – Prescription Tab</vt:lpstr>
      <vt:lpstr>SyNCH – Prescription Tab</vt:lpstr>
      <vt:lpstr>PowerPoint Presentation</vt:lpstr>
      <vt:lpstr>SyNCH – Patient Deactivation or Deregistration</vt:lpstr>
      <vt:lpstr>PowerPoint Presentation</vt:lpstr>
      <vt:lpstr>HIV Reports and Line Lists</vt:lpstr>
      <vt:lpstr>Reporting on RPCs Enrolment in HIV Monthly Report</vt:lpstr>
      <vt:lpstr>Monthly Club Report</vt:lpstr>
      <vt:lpstr>NIDS Definition of Adherence Clubs </vt:lpstr>
      <vt:lpstr>Process for Data Elements Collection &amp; Reporting </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Serrao</dc:creator>
  <cp:lastModifiedBy>Engela Smith</cp:lastModifiedBy>
  <cp:revision>3</cp:revision>
  <dcterms:created xsi:type="dcterms:W3CDTF">2024-11-19T11:23:54Z</dcterms:created>
  <dcterms:modified xsi:type="dcterms:W3CDTF">2026-05-15T16:04:29Z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0x010100343B33C8AAD90648A3B7A91761BBB13D</vt:lpwstr>
  </property>
  <property fmtid="{D5CDD505-2E9C-101B-9397-08002B2CF9AE}" pid="3" name="MediaServiceImageTags">
    <vt:lpwstr/>
  </property>
</Properties>
</file>