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1" r:id="rId2"/>
    <p:sldMasterId id="2147483669" r:id="rId3"/>
  </p:sldMasterIdLst>
  <p:notesMasterIdLst>
    <p:notesMasterId r:id="rId60"/>
  </p:notesMasterIdLst>
  <p:sldIdLst>
    <p:sldId id="256" r:id="rId4"/>
    <p:sldId id="257" r:id="rId5"/>
    <p:sldId id="331" r:id="rId6"/>
    <p:sldId id="258" r:id="rId7"/>
    <p:sldId id="357" r:id="rId8"/>
    <p:sldId id="2147472051" r:id="rId9"/>
    <p:sldId id="359" r:id="rId10"/>
    <p:sldId id="360" r:id="rId11"/>
    <p:sldId id="309" r:id="rId12"/>
    <p:sldId id="2147472040" r:id="rId13"/>
    <p:sldId id="342" r:id="rId14"/>
    <p:sldId id="2147472042" r:id="rId15"/>
    <p:sldId id="343" r:id="rId16"/>
    <p:sldId id="332" r:id="rId17"/>
    <p:sldId id="260" r:id="rId18"/>
    <p:sldId id="2147472046" r:id="rId19"/>
    <p:sldId id="333" r:id="rId20"/>
    <p:sldId id="269" r:id="rId21"/>
    <p:sldId id="335" r:id="rId22"/>
    <p:sldId id="272" r:id="rId23"/>
    <p:sldId id="2147472043" r:id="rId24"/>
    <p:sldId id="334" r:id="rId25"/>
    <p:sldId id="2147472045" r:id="rId26"/>
    <p:sldId id="336" r:id="rId27"/>
    <p:sldId id="354" r:id="rId28"/>
    <p:sldId id="288" r:id="rId29"/>
    <p:sldId id="293" r:id="rId30"/>
    <p:sldId id="283" r:id="rId31"/>
    <p:sldId id="2147472047" r:id="rId32"/>
    <p:sldId id="337" r:id="rId33"/>
    <p:sldId id="276" r:id="rId34"/>
    <p:sldId id="300" r:id="rId35"/>
    <p:sldId id="2147472052" r:id="rId36"/>
    <p:sldId id="2147472053" r:id="rId37"/>
    <p:sldId id="312" r:id="rId38"/>
    <p:sldId id="313" r:id="rId39"/>
    <p:sldId id="2147472048" r:id="rId40"/>
    <p:sldId id="322" r:id="rId41"/>
    <p:sldId id="2147472054" r:id="rId42"/>
    <p:sldId id="365" r:id="rId43"/>
    <p:sldId id="320" r:id="rId44"/>
    <p:sldId id="2147472055" r:id="rId45"/>
    <p:sldId id="367" r:id="rId46"/>
    <p:sldId id="346" r:id="rId47"/>
    <p:sldId id="2147472049" r:id="rId48"/>
    <p:sldId id="338" r:id="rId49"/>
    <p:sldId id="324" r:id="rId50"/>
    <p:sldId id="326" r:id="rId51"/>
    <p:sldId id="325" r:id="rId52"/>
    <p:sldId id="2147472056" r:id="rId53"/>
    <p:sldId id="339" r:id="rId54"/>
    <p:sldId id="323" r:id="rId55"/>
    <p:sldId id="369" r:id="rId56"/>
    <p:sldId id="340" r:id="rId57"/>
    <p:sldId id="330" r:id="rId58"/>
    <p:sldId id="341" r:id="rId59"/>
  </p:sldIdLst>
  <p:sldSz cx="12192000" cy="6858000"/>
  <p:notesSz cx="6858000" cy="9144000"/>
  <p:embeddedFontLst>
    <p:embeddedFont>
      <p:font typeface="PT Sans" panose="020F0502020204030204" pitchFamily="34" charset="0"/>
      <p:regular r:id="rId61"/>
      <p:bold r:id="rId62"/>
      <p:italic r:id="rId63"/>
      <p:bold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custDataLst>
    <p:tags r:id="rId6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494914-27AC-CA70-30A8-8378DCE68510}" name="Melissa Visser" initials="MV" userId="cb4089259a12602a" providerId="Windows Live"/>
  <p188:author id="{94C3CF3F-D3F6-FF15-0EEB-BC426F3A6577}" name="Lynne Wilkinson" initials="LW" userId="a048b546011a2ea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3B3E"/>
    <a:srgbClr val="E1C97B"/>
    <a:srgbClr val="B53B3E"/>
    <a:srgbClr val="27486B"/>
    <a:srgbClr val="409AA2"/>
    <a:srgbClr val="52607D"/>
    <a:srgbClr val="E6E6E6"/>
    <a:srgbClr val="9B416A"/>
    <a:srgbClr val="932C61"/>
    <a:srgbClr val="C48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6.fntdata"/><Relationship Id="rId74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font" Target="fonts/font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4.fntdata"/><Relationship Id="rId69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2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B2428A-48FA-9940-8A14-B44E45F89456}" type="doc">
      <dgm:prSet loTypeId="urn:microsoft.com/office/officeart/2005/8/layout/vList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B8D6DBB-0BA7-F945-9F2D-C54A61EB69F9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 sz="2000" dirty="0"/>
            <a:t>Aim 1: Implement optimized ART regimens</a:t>
          </a:r>
        </a:p>
      </dgm:t>
    </dgm:pt>
    <dgm:pt modelId="{74A55473-77B0-364D-AB3E-78391049E5DA}" type="parTrans" cxnId="{74E87143-418F-324D-88A5-CA439D3B4258}">
      <dgm:prSet/>
      <dgm:spPr/>
      <dgm:t>
        <a:bodyPr/>
        <a:lstStyle/>
        <a:p>
          <a:endParaRPr lang="en-GB"/>
        </a:p>
      </dgm:t>
    </dgm:pt>
    <dgm:pt modelId="{9B8C96C8-C179-2C47-B1F0-0B6682292174}" type="sibTrans" cxnId="{74E87143-418F-324D-88A5-CA439D3B4258}">
      <dgm:prSet/>
      <dgm:spPr/>
      <dgm:t>
        <a:bodyPr/>
        <a:lstStyle/>
        <a:p>
          <a:endParaRPr lang="en-GB"/>
        </a:p>
      </dgm:t>
    </dgm:pt>
    <dgm:pt modelId="{3B055956-83EE-C44C-A44E-16ED8A783D5A}">
      <dgm:prSet phldrT="[Text]" custT="1"/>
      <dgm:spPr>
        <a:solidFill>
          <a:schemeClr val="bg1">
            <a:lumMod val="85000"/>
            <a:alpha val="90000"/>
          </a:schemeClr>
        </a:solidFill>
      </dgm:spPr>
      <dgm:t>
        <a:bodyPr anchor="ctr"/>
        <a:lstStyle/>
        <a:p>
          <a:r>
            <a:rPr lang="en-GB" sz="1800" dirty="0"/>
            <a:t>Clinical updates</a:t>
          </a:r>
        </a:p>
      </dgm:t>
    </dgm:pt>
    <dgm:pt modelId="{A04E6A89-DE3D-5E4B-B01A-52E8F15596C7}" type="parTrans" cxnId="{31D14FBA-25B2-E148-8146-E824253A4EBC}">
      <dgm:prSet/>
      <dgm:spPr/>
      <dgm:t>
        <a:bodyPr/>
        <a:lstStyle/>
        <a:p>
          <a:endParaRPr lang="en-GB"/>
        </a:p>
      </dgm:t>
    </dgm:pt>
    <dgm:pt modelId="{012AE059-604A-324A-90FC-0914E1C1B9BB}" type="sibTrans" cxnId="{31D14FBA-25B2-E148-8146-E824253A4EBC}">
      <dgm:prSet/>
      <dgm:spPr/>
      <dgm:t>
        <a:bodyPr/>
        <a:lstStyle/>
        <a:p>
          <a:endParaRPr lang="en-GB"/>
        </a:p>
      </dgm:t>
    </dgm:pt>
    <dgm:pt modelId="{8A66BB3D-0B9E-FE41-970F-7858C771C048}">
      <dgm:prSet phldrT="[Text]" custT="1"/>
      <dgm:spPr/>
      <dgm:t>
        <a:bodyPr/>
        <a:lstStyle/>
        <a:p>
          <a:r>
            <a:rPr lang="en-GB" sz="2000" dirty="0"/>
            <a:t>Aim 2: </a:t>
          </a:r>
          <a:r>
            <a: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rPr>
            <a:t>Create an enabling environment to support (re)engagement in care and adherence</a:t>
          </a:r>
          <a:endParaRPr lang="en-GB" sz="2000" dirty="0">
            <a:solidFill>
              <a:schemeClr val="bg1"/>
            </a:solidFill>
            <a:latin typeface="+mn-lt"/>
          </a:endParaRPr>
        </a:p>
      </dgm:t>
    </dgm:pt>
    <dgm:pt modelId="{3CC121F7-2CFA-D248-A263-4C284FAB919A}" type="parTrans" cxnId="{6E01DD87-478E-7A46-810B-448635643B7A}">
      <dgm:prSet/>
      <dgm:spPr/>
      <dgm:t>
        <a:bodyPr/>
        <a:lstStyle/>
        <a:p>
          <a:endParaRPr lang="en-GB"/>
        </a:p>
      </dgm:t>
    </dgm:pt>
    <dgm:pt modelId="{3B60DE58-B528-C84D-A87C-7F15DFEA4AA5}" type="sibTrans" cxnId="{6E01DD87-478E-7A46-810B-448635643B7A}">
      <dgm:prSet/>
      <dgm:spPr/>
      <dgm:t>
        <a:bodyPr/>
        <a:lstStyle/>
        <a:p>
          <a:endParaRPr lang="en-GB"/>
        </a:p>
      </dgm:t>
    </dgm:pt>
    <dgm:pt modelId="{D77C787D-2182-D148-83EC-18910B4595CF}">
      <dgm:prSet phldrT="[Text]" custT="1"/>
      <dgm:spPr/>
      <dgm:t>
        <a:bodyPr anchor="ctr"/>
        <a:lstStyle/>
        <a:p>
          <a:r>
            <a:rPr lang="en-GB" sz="1800" dirty="0"/>
            <a:t>Person-centred service delivery updates</a:t>
          </a:r>
        </a:p>
      </dgm:t>
    </dgm:pt>
    <dgm:pt modelId="{959EE3F6-8FD8-AB44-9592-9BBF8934D96C}" type="parTrans" cxnId="{E23B8368-5F4D-7B4A-B0A6-365B67E601BB}">
      <dgm:prSet/>
      <dgm:spPr/>
      <dgm:t>
        <a:bodyPr/>
        <a:lstStyle/>
        <a:p>
          <a:endParaRPr lang="en-GB"/>
        </a:p>
      </dgm:t>
    </dgm:pt>
    <dgm:pt modelId="{D24A0304-2710-1F49-BE0C-FA306913BE58}" type="sibTrans" cxnId="{E23B8368-5F4D-7B4A-B0A6-365B67E601BB}">
      <dgm:prSet/>
      <dgm:spPr/>
      <dgm:t>
        <a:bodyPr/>
        <a:lstStyle/>
        <a:p>
          <a:endParaRPr lang="en-GB"/>
        </a:p>
      </dgm:t>
    </dgm:pt>
    <dgm:pt modelId="{CDD9FD91-BFF7-F64F-A47D-B2E276CF46D0}" type="pres">
      <dgm:prSet presAssocID="{F0B2428A-48FA-9940-8A14-B44E45F89456}" presName="Name0" presStyleCnt="0">
        <dgm:presLayoutVars>
          <dgm:dir/>
          <dgm:animLvl val="lvl"/>
          <dgm:resizeHandles/>
        </dgm:presLayoutVars>
      </dgm:prSet>
      <dgm:spPr/>
    </dgm:pt>
    <dgm:pt modelId="{86CC5FF2-EFAF-BA4E-B73B-535C89D15A5B}" type="pres">
      <dgm:prSet presAssocID="{7B8D6DBB-0BA7-F945-9F2D-C54A61EB69F9}" presName="linNode" presStyleCnt="0"/>
      <dgm:spPr/>
    </dgm:pt>
    <dgm:pt modelId="{2A98203F-9A0D-FD42-BAD5-269085BDCE85}" type="pres">
      <dgm:prSet presAssocID="{7B8D6DBB-0BA7-F945-9F2D-C54A61EB69F9}" presName="parentShp" presStyleLbl="node1" presStyleIdx="0" presStyleCnt="2" custScaleX="160945" custScaleY="71490">
        <dgm:presLayoutVars>
          <dgm:bulletEnabled val="1"/>
        </dgm:presLayoutVars>
      </dgm:prSet>
      <dgm:spPr/>
    </dgm:pt>
    <dgm:pt modelId="{6933AE93-096E-E74B-8DEB-ABD82F045ABB}" type="pres">
      <dgm:prSet presAssocID="{7B8D6DBB-0BA7-F945-9F2D-C54A61EB69F9}" presName="childShp" presStyleLbl="bgAccFollowNode1" presStyleIdx="0" presStyleCnt="2" custScaleY="69949">
        <dgm:presLayoutVars>
          <dgm:bulletEnabled val="1"/>
        </dgm:presLayoutVars>
      </dgm:prSet>
      <dgm:spPr/>
    </dgm:pt>
    <dgm:pt modelId="{962F9B34-11A3-8446-A8FB-8BDCAED6A9BC}" type="pres">
      <dgm:prSet presAssocID="{9B8C96C8-C179-2C47-B1F0-0B6682292174}" presName="spacing" presStyleCnt="0"/>
      <dgm:spPr/>
    </dgm:pt>
    <dgm:pt modelId="{6FC2235B-DED3-144F-A461-12A115A6EA63}" type="pres">
      <dgm:prSet presAssocID="{8A66BB3D-0B9E-FE41-970F-7858C771C048}" presName="linNode" presStyleCnt="0"/>
      <dgm:spPr/>
    </dgm:pt>
    <dgm:pt modelId="{1F005375-E611-4D40-AA34-9581BA44718E}" type="pres">
      <dgm:prSet presAssocID="{8A66BB3D-0B9E-FE41-970F-7858C771C048}" presName="parentShp" presStyleLbl="node1" presStyleIdx="1" presStyleCnt="2" custScaleX="160945">
        <dgm:presLayoutVars>
          <dgm:bulletEnabled val="1"/>
        </dgm:presLayoutVars>
      </dgm:prSet>
      <dgm:spPr/>
    </dgm:pt>
    <dgm:pt modelId="{D7BDFC1B-3EBD-6D40-B66B-AED5DE94102C}" type="pres">
      <dgm:prSet presAssocID="{8A66BB3D-0B9E-FE41-970F-7858C771C048}" presName="childShp" presStyleLbl="bgAccFollowNode1" presStyleIdx="1" presStyleCnt="2" custScaleY="59661">
        <dgm:presLayoutVars>
          <dgm:bulletEnabled val="1"/>
        </dgm:presLayoutVars>
      </dgm:prSet>
      <dgm:spPr/>
    </dgm:pt>
  </dgm:ptLst>
  <dgm:cxnLst>
    <dgm:cxn modelId="{FE0E5901-850B-A548-A3C4-89D8FA4C45F7}" type="presOf" srcId="{D77C787D-2182-D148-83EC-18910B4595CF}" destId="{D7BDFC1B-3EBD-6D40-B66B-AED5DE94102C}" srcOrd="0" destOrd="0" presId="urn:microsoft.com/office/officeart/2005/8/layout/vList6"/>
    <dgm:cxn modelId="{A1547C0E-3002-4545-88C9-1E3EA0D06969}" type="presOf" srcId="{7B8D6DBB-0BA7-F945-9F2D-C54A61EB69F9}" destId="{2A98203F-9A0D-FD42-BAD5-269085BDCE85}" srcOrd="0" destOrd="0" presId="urn:microsoft.com/office/officeart/2005/8/layout/vList6"/>
    <dgm:cxn modelId="{74E87143-418F-324D-88A5-CA439D3B4258}" srcId="{F0B2428A-48FA-9940-8A14-B44E45F89456}" destId="{7B8D6DBB-0BA7-F945-9F2D-C54A61EB69F9}" srcOrd="0" destOrd="0" parTransId="{74A55473-77B0-364D-AB3E-78391049E5DA}" sibTransId="{9B8C96C8-C179-2C47-B1F0-0B6682292174}"/>
    <dgm:cxn modelId="{E23B8368-5F4D-7B4A-B0A6-365B67E601BB}" srcId="{8A66BB3D-0B9E-FE41-970F-7858C771C048}" destId="{D77C787D-2182-D148-83EC-18910B4595CF}" srcOrd="0" destOrd="0" parTransId="{959EE3F6-8FD8-AB44-9592-9BBF8934D96C}" sibTransId="{D24A0304-2710-1F49-BE0C-FA306913BE58}"/>
    <dgm:cxn modelId="{6E01DD87-478E-7A46-810B-448635643B7A}" srcId="{F0B2428A-48FA-9940-8A14-B44E45F89456}" destId="{8A66BB3D-0B9E-FE41-970F-7858C771C048}" srcOrd="1" destOrd="0" parTransId="{3CC121F7-2CFA-D248-A263-4C284FAB919A}" sibTransId="{3B60DE58-B528-C84D-A87C-7F15DFEA4AA5}"/>
    <dgm:cxn modelId="{4EBB9393-8FBF-7F42-A7BA-0D913B3DC113}" type="presOf" srcId="{F0B2428A-48FA-9940-8A14-B44E45F89456}" destId="{CDD9FD91-BFF7-F64F-A47D-B2E276CF46D0}" srcOrd="0" destOrd="0" presId="urn:microsoft.com/office/officeart/2005/8/layout/vList6"/>
    <dgm:cxn modelId="{31D14FBA-25B2-E148-8146-E824253A4EBC}" srcId="{7B8D6DBB-0BA7-F945-9F2D-C54A61EB69F9}" destId="{3B055956-83EE-C44C-A44E-16ED8A783D5A}" srcOrd="0" destOrd="0" parTransId="{A04E6A89-DE3D-5E4B-B01A-52E8F15596C7}" sibTransId="{012AE059-604A-324A-90FC-0914E1C1B9BB}"/>
    <dgm:cxn modelId="{D47D48BC-F6DB-9E41-9EEE-063489D92C68}" type="presOf" srcId="{3B055956-83EE-C44C-A44E-16ED8A783D5A}" destId="{6933AE93-096E-E74B-8DEB-ABD82F045ABB}" srcOrd="0" destOrd="0" presId="urn:microsoft.com/office/officeart/2005/8/layout/vList6"/>
    <dgm:cxn modelId="{DD8133F5-3FCF-D24F-9963-574540BA3AE2}" type="presOf" srcId="{8A66BB3D-0B9E-FE41-970F-7858C771C048}" destId="{1F005375-E611-4D40-AA34-9581BA44718E}" srcOrd="0" destOrd="0" presId="urn:microsoft.com/office/officeart/2005/8/layout/vList6"/>
    <dgm:cxn modelId="{CEB44ADD-B324-4C43-AEEF-51E5D13BA5EE}" type="presParOf" srcId="{CDD9FD91-BFF7-F64F-A47D-B2E276CF46D0}" destId="{86CC5FF2-EFAF-BA4E-B73B-535C89D15A5B}" srcOrd="0" destOrd="0" presId="urn:microsoft.com/office/officeart/2005/8/layout/vList6"/>
    <dgm:cxn modelId="{94CF39B2-EBA1-2D4B-96C6-E4819A40AF51}" type="presParOf" srcId="{86CC5FF2-EFAF-BA4E-B73B-535C89D15A5B}" destId="{2A98203F-9A0D-FD42-BAD5-269085BDCE85}" srcOrd="0" destOrd="0" presId="urn:microsoft.com/office/officeart/2005/8/layout/vList6"/>
    <dgm:cxn modelId="{45940927-04F3-374C-9D1B-AAB2566B8B11}" type="presParOf" srcId="{86CC5FF2-EFAF-BA4E-B73B-535C89D15A5B}" destId="{6933AE93-096E-E74B-8DEB-ABD82F045ABB}" srcOrd="1" destOrd="0" presId="urn:microsoft.com/office/officeart/2005/8/layout/vList6"/>
    <dgm:cxn modelId="{F199B6FF-24BD-E54E-9AC1-84D20A165F70}" type="presParOf" srcId="{CDD9FD91-BFF7-F64F-A47D-B2E276CF46D0}" destId="{962F9B34-11A3-8446-A8FB-8BDCAED6A9BC}" srcOrd="1" destOrd="0" presId="urn:microsoft.com/office/officeart/2005/8/layout/vList6"/>
    <dgm:cxn modelId="{4B0B12CA-36B6-BF48-9D70-9FD86496F1F3}" type="presParOf" srcId="{CDD9FD91-BFF7-F64F-A47D-B2E276CF46D0}" destId="{6FC2235B-DED3-144F-A461-12A115A6EA63}" srcOrd="2" destOrd="0" presId="urn:microsoft.com/office/officeart/2005/8/layout/vList6"/>
    <dgm:cxn modelId="{1C84B4D1-30A3-4A4B-ACB0-E57D83E582BC}" type="presParOf" srcId="{6FC2235B-DED3-144F-A461-12A115A6EA63}" destId="{1F005375-E611-4D40-AA34-9581BA44718E}" srcOrd="0" destOrd="0" presId="urn:microsoft.com/office/officeart/2005/8/layout/vList6"/>
    <dgm:cxn modelId="{81F30114-7BA6-9346-9808-77AB2C534D15}" type="presParOf" srcId="{6FC2235B-DED3-144F-A461-12A115A6EA63}" destId="{D7BDFC1B-3EBD-6D40-B66B-AED5DE94102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33AE93-096E-E74B-8DEB-ABD82F045ABB}">
      <dsp:nvSpPr>
        <dsp:cNvPr id="0" name=""/>
        <dsp:cNvSpPr/>
      </dsp:nvSpPr>
      <dsp:spPr>
        <a:xfrm>
          <a:off x="4602394" y="11147"/>
          <a:ext cx="4287917" cy="967907"/>
        </a:xfrm>
        <a:prstGeom prst="rightArrow">
          <a:avLst>
            <a:gd name="adj1" fmla="val 75000"/>
            <a:gd name="adj2" fmla="val 50000"/>
          </a:avLst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Clinical updates</a:t>
          </a:r>
        </a:p>
      </dsp:txBody>
      <dsp:txXfrm>
        <a:off x="4602394" y="132135"/>
        <a:ext cx="3924952" cy="725931"/>
      </dsp:txXfrm>
    </dsp:sp>
    <dsp:sp modelId="{2A98203F-9A0D-FD42-BAD5-269085BDCE85}">
      <dsp:nvSpPr>
        <dsp:cNvPr id="0" name=""/>
        <dsp:cNvSpPr/>
      </dsp:nvSpPr>
      <dsp:spPr>
        <a:xfrm>
          <a:off x="1602" y="486"/>
          <a:ext cx="4600792" cy="989231"/>
        </a:xfrm>
        <a:prstGeom prst="round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Aim 1: Implement optimized ART regimens</a:t>
          </a:r>
        </a:p>
      </dsp:txBody>
      <dsp:txXfrm>
        <a:off x="49892" y="48776"/>
        <a:ext cx="4504212" cy="892651"/>
      </dsp:txXfrm>
    </dsp:sp>
    <dsp:sp modelId="{D7BDFC1B-3EBD-6D40-B66B-AED5DE94102C}">
      <dsp:nvSpPr>
        <dsp:cNvPr id="0" name=""/>
        <dsp:cNvSpPr/>
      </dsp:nvSpPr>
      <dsp:spPr>
        <a:xfrm>
          <a:off x="4602394" y="1407183"/>
          <a:ext cx="4287917" cy="82554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Person-centred service delivery updates</a:t>
          </a:r>
        </a:p>
      </dsp:txBody>
      <dsp:txXfrm>
        <a:off x="4602394" y="1510377"/>
        <a:ext cx="3978336" cy="619161"/>
      </dsp:txXfrm>
    </dsp:sp>
    <dsp:sp modelId="{1F005375-E611-4D40-AA34-9581BA44718E}">
      <dsp:nvSpPr>
        <dsp:cNvPr id="0" name=""/>
        <dsp:cNvSpPr/>
      </dsp:nvSpPr>
      <dsp:spPr>
        <a:xfrm>
          <a:off x="1602" y="1128090"/>
          <a:ext cx="4600792" cy="13837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Aim 2: </a:t>
          </a:r>
          <a:r>
            <a: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rPr>
            <a:t>Create an enabling environment to support (re)engagement in care and adherence</a:t>
          </a:r>
          <a:endParaRPr lang="en-GB" sz="2000" kern="1200" dirty="0">
            <a:solidFill>
              <a:schemeClr val="bg1"/>
            </a:solidFill>
            <a:latin typeface="+mn-lt"/>
          </a:endParaRPr>
        </a:p>
      </dsp:txBody>
      <dsp:txXfrm>
        <a:off x="69150" y="1195638"/>
        <a:ext cx="4465696" cy="1248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3E08-B7A8-4DCC-A5CF-FC5399EA5802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7ADD1-807F-4F9B-A7A7-A3EC19093FF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567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The 2023 ART guideline revision considered critical to improving retention and viral suppression, taking an integrated approach that recognised that clinical management includes person-centred service delivery.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Clinical and the service delivery components were considered throughout the ART guideline, towards improving the 2</a:t>
            </a:r>
            <a:r>
              <a:rPr lang="en-ZA" baseline="30000" dirty="0"/>
              <a:t>nd</a:t>
            </a:r>
            <a:r>
              <a:rPr lang="en-ZA" dirty="0"/>
              <a:t> and 3</a:t>
            </a:r>
            <a:r>
              <a:rPr lang="en-ZA" baseline="30000" dirty="0"/>
              <a:t>rd</a:t>
            </a:r>
            <a:r>
              <a:rPr lang="en-ZA" dirty="0"/>
              <a:t> 95 targets.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658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9E4A4A2-1CB1-6AFD-904C-810E9D5F3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8" b="95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6652FE8-2CC5-6F82-9A50-352AA3D92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3" y="1737808"/>
            <a:ext cx="2791974" cy="2795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438A8B-2CD7-5FE6-D358-FEAABA0934FD}"/>
              </a:ext>
            </a:extLst>
          </p:cNvPr>
          <p:cNvSpPr txBox="1"/>
          <p:nvPr userDrawn="1"/>
        </p:nvSpPr>
        <p:spPr>
          <a:xfrm>
            <a:off x="2725599" y="953624"/>
            <a:ext cx="6740803" cy="457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rtl="0">
              <a:lnSpc>
                <a:spcPct val="100000"/>
              </a:lnSpc>
            </a:pPr>
            <a:r>
              <a:rPr lang="en-US" sz="3800" b="1" i="0" u="none" strike="noStrike" cap="all" baseline="0" dirty="0">
                <a:solidFill>
                  <a:srgbClr val="DEC168"/>
                </a:solidFill>
                <a:latin typeface="+mj-lt"/>
              </a:rPr>
              <a:t>Re-engagement in care</a:t>
            </a:r>
            <a:endParaRPr lang="en-GB" sz="3800" cap="all" baseline="0" dirty="0">
              <a:solidFill>
                <a:srgbClr val="DEC168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F72FF8-18B4-9296-8E87-ED09615FB037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02CAA5-4DBC-E51A-7532-18F11DA02273}"/>
              </a:ext>
            </a:extLst>
          </p:cNvPr>
          <p:cNvGrpSpPr/>
          <p:nvPr userDrawn="1"/>
        </p:nvGrpSpPr>
        <p:grpSpPr>
          <a:xfrm>
            <a:off x="3543299" y="4762162"/>
            <a:ext cx="5453074" cy="1682041"/>
            <a:chOff x="3543299" y="4762162"/>
            <a:chExt cx="5453074" cy="168204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82C28A-A826-F8AD-B1BF-5C37B0885D39}"/>
                </a:ext>
              </a:extLst>
            </p:cNvPr>
            <p:cNvGrpSpPr/>
            <p:nvPr userDrawn="1"/>
          </p:nvGrpSpPr>
          <p:grpSpPr>
            <a:xfrm>
              <a:off x="3543299" y="4762162"/>
              <a:ext cx="4794822" cy="1682041"/>
              <a:chOff x="3543299" y="5081155"/>
              <a:chExt cx="4794822" cy="127808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A93DA8F-0706-5D2A-3115-0F74A6F7C151}"/>
                  </a:ext>
                </a:extLst>
              </p:cNvPr>
              <p:cNvSpPr/>
              <p:nvPr userDrawn="1"/>
            </p:nvSpPr>
            <p:spPr>
              <a:xfrm>
                <a:off x="3543299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3119D32-19A1-1ABE-222D-395A15DAC80A}"/>
                  </a:ext>
                </a:extLst>
              </p:cNvPr>
              <p:cNvSpPr/>
              <p:nvPr userDrawn="1"/>
            </p:nvSpPr>
            <p:spPr>
              <a:xfrm>
                <a:off x="4201554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7B9804B-264A-E27D-1B73-5B421F6CD1B2}"/>
                  </a:ext>
                </a:extLst>
              </p:cNvPr>
              <p:cNvSpPr/>
              <p:nvPr userDrawn="1"/>
            </p:nvSpPr>
            <p:spPr>
              <a:xfrm>
                <a:off x="4859809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38A54CC-E933-0758-8C57-9671774B2ADB}"/>
                  </a:ext>
                </a:extLst>
              </p:cNvPr>
              <p:cNvSpPr/>
              <p:nvPr userDrawn="1"/>
            </p:nvSpPr>
            <p:spPr>
              <a:xfrm>
                <a:off x="5518064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A8A1353-C721-6341-8593-79DB12E99FD5}"/>
                  </a:ext>
                </a:extLst>
              </p:cNvPr>
              <p:cNvSpPr/>
              <p:nvPr userDrawn="1"/>
            </p:nvSpPr>
            <p:spPr>
              <a:xfrm>
                <a:off x="6176319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9371D03-FAB6-DF83-88BC-50113FA4B631}"/>
                  </a:ext>
                </a:extLst>
              </p:cNvPr>
              <p:cNvSpPr/>
              <p:nvPr userDrawn="1"/>
            </p:nvSpPr>
            <p:spPr>
              <a:xfrm>
                <a:off x="6834574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E667BF-8E04-CC00-EF27-CA3B1AAACF96}"/>
                  </a:ext>
                </a:extLst>
              </p:cNvPr>
              <p:cNvSpPr/>
              <p:nvPr userDrawn="1"/>
            </p:nvSpPr>
            <p:spPr>
              <a:xfrm>
                <a:off x="7492829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CB12EAC-A9B5-5989-8A41-BEC7841D6579}"/>
                  </a:ext>
                </a:extLst>
              </p:cNvPr>
              <p:cNvSpPr/>
              <p:nvPr userDrawn="1"/>
            </p:nvSpPr>
            <p:spPr>
              <a:xfrm>
                <a:off x="8151084" y="5081155"/>
                <a:ext cx="187037" cy="1278082"/>
              </a:xfrm>
              <a:prstGeom prst="rect">
                <a:avLst/>
              </a:prstGeom>
              <a:solidFill>
                <a:srgbClr val="4679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907C400-4B78-D8FC-86E6-618ADEDC5379}"/>
                </a:ext>
              </a:extLst>
            </p:cNvPr>
            <p:cNvSpPr/>
            <p:nvPr userDrawn="1"/>
          </p:nvSpPr>
          <p:spPr>
            <a:xfrm>
              <a:off x="8809336" y="4895681"/>
              <a:ext cx="187037" cy="1463556"/>
            </a:xfrm>
            <a:prstGeom prst="rect">
              <a:avLst/>
            </a:prstGeom>
            <a:solidFill>
              <a:srgbClr val="4679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6B32520-0617-64C2-5A4A-74DEFDE8EE9C}"/>
              </a:ext>
            </a:extLst>
          </p:cNvPr>
          <p:cNvSpPr/>
          <p:nvPr userDrawn="1"/>
        </p:nvSpPr>
        <p:spPr>
          <a:xfrm>
            <a:off x="3054062" y="4956371"/>
            <a:ext cx="6083877" cy="1326969"/>
          </a:xfrm>
          <a:prstGeom prst="rect">
            <a:avLst/>
          </a:prstGeom>
          <a:solidFill>
            <a:srgbClr val="467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B44F9-F3A3-0851-45AB-408AF4B0A4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16956" y="5145140"/>
            <a:ext cx="5558089" cy="287212"/>
          </a:xfrm>
        </p:spPr>
        <p:txBody>
          <a:bodyPr anchor="ctr"/>
          <a:lstStyle>
            <a:lvl1pPr algn="ctr">
              <a:defRPr sz="1800" cap="all" baseline="0">
                <a:solidFill>
                  <a:srgbClr val="DEC168"/>
                </a:solidFill>
              </a:defRPr>
            </a:lvl1pPr>
          </a:lstStyle>
          <a:p>
            <a:r>
              <a:rPr lang="en-US" dirty="0"/>
              <a:t>Add name of FACILITY/PRESENTER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B9437-35DB-E119-6E9C-8FC39AB22A5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16955" y="5438627"/>
            <a:ext cx="5558090" cy="446113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8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4" indent="0" algn="ctr">
              <a:buNone/>
              <a:defRPr sz="1600"/>
            </a:lvl9pPr>
          </a:lstStyle>
          <a:p>
            <a:r>
              <a:rPr lang="en-US" dirty="0"/>
              <a:t>Training and Orientation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A8C013-07C5-B2CC-A661-89B4940BC5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7797" y="5890614"/>
            <a:ext cx="3816406" cy="203522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00 Month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60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eception">
    <p:bg>
      <p:bgPr>
        <a:solidFill>
          <a:srgbClr val="9B41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B0D6964-8FA5-5F58-1F6A-8D48C8D8F2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9" t="12915" r="937" b="10272"/>
          <a:stretch/>
        </p:blipFill>
        <p:spPr>
          <a:xfrm>
            <a:off x="0" y="1"/>
            <a:ext cx="12190412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6652FE8-2CC5-6F82-9A50-352AA3D925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3" y="2719392"/>
            <a:ext cx="2791974" cy="27950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F72FF8-18B4-9296-8E87-ED09615FB037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93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0F7B6-2A71-CADE-CDEB-5C9DD47A519A}"/>
              </a:ext>
            </a:extLst>
          </p:cNvPr>
          <p:cNvSpPr txBox="1"/>
          <p:nvPr userDrawn="1"/>
        </p:nvSpPr>
        <p:spPr>
          <a:xfrm>
            <a:off x="2299854" y="996676"/>
            <a:ext cx="7592293" cy="457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rtl="0">
              <a:lnSpc>
                <a:spcPct val="100000"/>
              </a:lnSpc>
            </a:pPr>
            <a:r>
              <a:rPr lang="en-US" sz="2800" b="1" i="0" u="none" strike="noStrike" cap="all" baseline="0" dirty="0">
                <a:solidFill>
                  <a:srgbClr val="DEC168"/>
                </a:solidFill>
                <a:latin typeface="+mj-lt"/>
              </a:rPr>
              <a:t>What to do for a re-engaging CLIENT?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8946FA-0B2E-419B-98AE-522CD67FD510}"/>
              </a:ext>
            </a:extLst>
          </p:cNvPr>
          <p:cNvSpPr/>
          <p:nvPr userDrawn="1"/>
        </p:nvSpPr>
        <p:spPr>
          <a:xfrm>
            <a:off x="5010666" y="565321"/>
            <a:ext cx="2170669" cy="323507"/>
          </a:xfrm>
          <a:prstGeom prst="rect">
            <a:avLst/>
          </a:prstGeom>
          <a:solidFill>
            <a:srgbClr val="93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RECEPTION STAFF</a:t>
            </a:r>
          </a:p>
        </p:txBody>
      </p:sp>
    </p:spTree>
    <p:extLst>
      <p:ext uri="{BB962C8B-B14F-4D97-AF65-F5344CB8AC3E}">
        <p14:creationId xmlns:p14="http://schemas.microsoft.com/office/powerpoint/2010/main" val="183248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rece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10EA330-D562-5EA6-96C9-8913CDC843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9" t="14137" r="937" b="9049"/>
          <a:stretch/>
        </p:blipFill>
        <p:spPr>
          <a:xfrm>
            <a:off x="0" y="1"/>
            <a:ext cx="1219041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4F822B-B7E0-E66D-4863-FAE967B6520A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93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3F0F43-B04A-9F29-E269-3C6E9F1AD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3269" y="3234418"/>
            <a:ext cx="7025463" cy="389165"/>
          </a:xfrm>
        </p:spPr>
        <p:txBody>
          <a:bodyPr anchor="ctr"/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5192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e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B30775-EA8D-C418-1292-5A756AE2D27B}"/>
              </a:ext>
            </a:extLst>
          </p:cNvPr>
          <p:cNvSpPr/>
          <p:nvPr userDrawn="1"/>
        </p:nvSpPr>
        <p:spPr>
          <a:xfrm>
            <a:off x="1" y="6141156"/>
            <a:ext cx="12192000" cy="71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A7D21-D1AD-531D-672A-0C5543A6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932C6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437884-238F-2609-A22C-D98FA883CA4A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93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42BB5-241C-2E61-113F-A7622FF1D651}"/>
              </a:ext>
            </a:extLst>
          </p:cNvPr>
          <p:cNvSpPr txBox="1"/>
          <p:nvPr userDrawn="1"/>
        </p:nvSpPr>
        <p:spPr>
          <a:xfrm>
            <a:off x="10878691" y="6425687"/>
            <a:ext cx="959477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1C7B499C-53F3-4E10-90C5-87C4A00D37A2}" type="slidenum">
              <a:rPr lang="en-GB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GB" sz="9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6AF81-81C2-FE3E-3676-9BA38AFF47B4}"/>
              </a:ext>
            </a:extLst>
          </p:cNvPr>
          <p:cNvSpPr txBox="1"/>
          <p:nvPr userDrawn="1"/>
        </p:nvSpPr>
        <p:spPr>
          <a:xfrm>
            <a:off x="5583115" y="6434079"/>
            <a:ext cx="5935806" cy="15586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rgbClr val="932C61"/>
                </a:solidFill>
              </a:rPr>
              <a:t>Job Aide for Reception Staff  </a:t>
            </a:r>
            <a:r>
              <a:rPr lang="en-US" sz="900" b="0" dirty="0">
                <a:solidFill>
                  <a:srgbClr val="932C61"/>
                </a:solidFill>
              </a:rPr>
              <a:t>|  Implementation of ART Guideline </a:t>
            </a:r>
            <a:r>
              <a:rPr lang="en-US" sz="900" b="1" dirty="0">
                <a:solidFill>
                  <a:srgbClr val="932C61"/>
                </a:solidFill>
              </a:rPr>
              <a:t>Re-engagement Approach</a:t>
            </a:r>
            <a:r>
              <a:rPr lang="en-US" sz="900" b="0" dirty="0">
                <a:solidFill>
                  <a:srgbClr val="932C61"/>
                </a:solidFill>
              </a:rPr>
              <a:t>  </a:t>
            </a:r>
            <a:r>
              <a:rPr lang="en-US" sz="900" b="0" dirty="0">
                <a:solidFill>
                  <a:schemeClr val="accent1"/>
                </a:solidFill>
              </a:rPr>
              <a:t>|  RE-ENGAGEMENT IN CARE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0364F41-A56C-7714-97CB-D0F81C4F66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63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ians title">
    <p:bg>
      <p:bgPr>
        <a:solidFill>
          <a:srgbClr val="B63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D2AC7243-2613-EF0B-8876-38DD4F56BE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2332" b="9679"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F72FF8-18B4-9296-8E87-ED09615FB037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B5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01B6-B8F2-CE14-A9EF-F19DB0571FC8}"/>
              </a:ext>
            </a:extLst>
          </p:cNvPr>
          <p:cNvSpPr txBox="1"/>
          <p:nvPr userDrawn="1"/>
        </p:nvSpPr>
        <p:spPr>
          <a:xfrm>
            <a:off x="2299854" y="996676"/>
            <a:ext cx="7592293" cy="457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rtl="0">
              <a:lnSpc>
                <a:spcPct val="100000"/>
              </a:lnSpc>
            </a:pPr>
            <a:r>
              <a:rPr lang="en-US" sz="2800" b="1" i="0" u="none" strike="noStrike" cap="all" baseline="0" dirty="0">
                <a:solidFill>
                  <a:srgbClr val="DEC168"/>
                </a:solidFill>
                <a:latin typeface="+mj-lt"/>
              </a:rPr>
              <a:t>What to do for a re-engaging patient?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65846-7899-86C9-186E-B7C597854930}"/>
              </a:ext>
            </a:extLst>
          </p:cNvPr>
          <p:cNvSpPr/>
          <p:nvPr userDrawn="1"/>
        </p:nvSpPr>
        <p:spPr>
          <a:xfrm>
            <a:off x="5466021" y="565321"/>
            <a:ext cx="1259959" cy="323507"/>
          </a:xfrm>
          <a:prstGeom prst="rect">
            <a:avLst/>
          </a:prstGeom>
          <a:solidFill>
            <a:srgbClr val="B5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CLINICIANS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0DDEBEC-E53F-F481-FEE0-E11CECDCF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3" y="2719392"/>
            <a:ext cx="2791974" cy="279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173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linici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FC4FF8-BE7B-AF89-FA58-506DDE4EB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117" b="8365"/>
          <a:stretch/>
        </p:blipFill>
        <p:spPr>
          <a:xfrm>
            <a:off x="0" y="-1"/>
            <a:ext cx="12190412" cy="6816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4F822B-B7E0-E66D-4863-FAE967B6520A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B5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3F0F43-B04A-9F29-E269-3C6E9F1AD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3269" y="3234418"/>
            <a:ext cx="7025463" cy="389165"/>
          </a:xfrm>
        </p:spPr>
        <p:txBody>
          <a:bodyPr anchor="ctr"/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830323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nic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07C2BA-2756-FDCB-7487-5452D080A982}"/>
              </a:ext>
            </a:extLst>
          </p:cNvPr>
          <p:cNvSpPr/>
          <p:nvPr userDrawn="1"/>
        </p:nvSpPr>
        <p:spPr>
          <a:xfrm>
            <a:off x="1" y="6141156"/>
            <a:ext cx="12192000" cy="71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A7D21-D1AD-531D-672A-0C5543A6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B63B3E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A3952-4EDB-A342-9C4B-CE6FBA312CC8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B6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FAB56-E72F-08CF-08C8-788BCFC572DF}"/>
              </a:ext>
            </a:extLst>
          </p:cNvPr>
          <p:cNvSpPr txBox="1"/>
          <p:nvPr userDrawn="1"/>
        </p:nvSpPr>
        <p:spPr>
          <a:xfrm>
            <a:off x="10878691" y="6425687"/>
            <a:ext cx="959477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1C7B499C-53F3-4E10-90C5-87C4A00D37A2}" type="slidenum">
              <a:rPr lang="en-GB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GB" sz="9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9A6149-4227-BEF5-FDEC-4EB5D85ABFD4}"/>
              </a:ext>
            </a:extLst>
          </p:cNvPr>
          <p:cNvSpPr txBox="1"/>
          <p:nvPr userDrawn="1"/>
        </p:nvSpPr>
        <p:spPr>
          <a:xfrm>
            <a:off x="5760974" y="6425687"/>
            <a:ext cx="5760000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rgbClr val="B63B3E"/>
                </a:solidFill>
              </a:rPr>
              <a:t>Job Aide for Clinicians  </a:t>
            </a:r>
            <a:r>
              <a:rPr lang="en-US" sz="900" b="0" dirty="0">
                <a:solidFill>
                  <a:srgbClr val="B63B3E"/>
                </a:solidFill>
              </a:rPr>
              <a:t>|  Implementation of ART Guidelines </a:t>
            </a:r>
            <a:r>
              <a:rPr lang="en-US" sz="900" b="1" dirty="0">
                <a:solidFill>
                  <a:srgbClr val="B63B3E"/>
                </a:solidFill>
              </a:rPr>
              <a:t>Re-engagement approach  </a:t>
            </a:r>
            <a:r>
              <a:rPr lang="en-US" sz="900" b="0" dirty="0">
                <a:solidFill>
                  <a:schemeClr val="accent1"/>
                </a:solidFill>
              </a:rPr>
              <a:t>|  RE-ENGAGEMENT IN CARE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3AB022-D6F8-9692-08E2-7567543124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400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cellors title">
    <p:bg>
      <p:bgPr>
        <a:solidFill>
          <a:srgbClr val="27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386A368-807D-9A89-3135-3EA0701DB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27" t="11953" r="-1" b="10127"/>
          <a:stretch/>
        </p:blipFill>
        <p:spPr>
          <a:xfrm>
            <a:off x="0" y="8792"/>
            <a:ext cx="12191999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F72FF8-18B4-9296-8E87-ED09615FB037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27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49DF6-7424-945A-1C21-C4BA9BE7FE77}"/>
              </a:ext>
            </a:extLst>
          </p:cNvPr>
          <p:cNvSpPr txBox="1"/>
          <p:nvPr userDrawn="1"/>
        </p:nvSpPr>
        <p:spPr>
          <a:xfrm>
            <a:off x="2299854" y="996676"/>
            <a:ext cx="7592293" cy="4574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rtl="0">
              <a:lnSpc>
                <a:spcPct val="100000"/>
              </a:lnSpc>
            </a:pPr>
            <a:r>
              <a:rPr lang="en-US" sz="2800" b="1" i="0" u="none" strike="noStrike" cap="all" baseline="0" dirty="0">
                <a:solidFill>
                  <a:srgbClr val="DEC168"/>
                </a:solidFill>
                <a:latin typeface="+mj-lt"/>
              </a:rPr>
              <a:t>What to do for a re-engaging patient?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D21C3-5C86-9AE7-F3E4-05385EA15E75}"/>
              </a:ext>
            </a:extLst>
          </p:cNvPr>
          <p:cNvSpPr/>
          <p:nvPr userDrawn="1"/>
        </p:nvSpPr>
        <p:spPr>
          <a:xfrm>
            <a:off x="4029780" y="565321"/>
            <a:ext cx="4718566" cy="323507"/>
          </a:xfrm>
          <a:prstGeom prst="rect">
            <a:avLst/>
          </a:prstGeom>
          <a:solidFill>
            <a:srgbClr val="27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COUNSELLING (CLINICIANS OR COUNSELLORS)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EACBD4C-8554-4EEF-7ED0-CFCC7D08EC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3" y="2719392"/>
            <a:ext cx="2791974" cy="27950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031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uncellors">
    <p:bg>
      <p:bgPr>
        <a:solidFill>
          <a:srgbClr val="2748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048F3B0-29B5-590A-E857-F2C7EA79D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27" t="13251" r="-1" b="88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04F822B-B7E0-E66D-4863-FAE967B6520A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27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3F0F43-B04A-9F29-E269-3C6E9F1AD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3269" y="3234418"/>
            <a:ext cx="7025463" cy="389165"/>
          </a:xfrm>
        </p:spPr>
        <p:txBody>
          <a:bodyPr anchor="ctr"/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2168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ncel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A6585D-20B9-7E38-BEF4-F1ECF277AC85}"/>
              </a:ext>
            </a:extLst>
          </p:cNvPr>
          <p:cNvSpPr/>
          <p:nvPr userDrawn="1"/>
        </p:nvSpPr>
        <p:spPr>
          <a:xfrm>
            <a:off x="1" y="6141156"/>
            <a:ext cx="12192000" cy="716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A7D21-D1AD-531D-672A-0C5543A6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7486B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74C28A-7D72-715A-13CE-1004EEF796DB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27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4EAE9-9D2F-E1BC-8CD6-DEB41116284F}"/>
              </a:ext>
            </a:extLst>
          </p:cNvPr>
          <p:cNvSpPr txBox="1"/>
          <p:nvPr userDrawn="1"/>
        </p:nvSpPr>
        <p:spPr>
          <a:xfrm>
            <a:off x="10878691" y="6425687"/>
            <a:ext cx="959477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1C7B499C-53F3-4E10-90C5-87C4A00D37A2}" type="slidenum">
              <a:rPr lang="en-GB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GB" sz="900" b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9194E-F815-FBC3-AC9C-1A7CC274F94A}"/>
              </a:ext>
            </a:extLst>
          </p:cNvPr>
          <p:cNvSpPr txBox="1"/>
          <p:nvPr userDrawn="1"/>
        </p:nvSpPr>
        <p:spPr>
          <a:xfrm>
            <a:off x="5596699" y="6312877"/>
            <a:ext cx="6418385" cy="2770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rgbClr val="27486B"/>
                </a:solidFill>
              </a:rPr>
              <a:t>Job Aide for Counsellors  </a:t>
            </a:r>
            <a:r>
              <a:rPr lang="en-US" sz="900" b="0" dirty="0">
                <a:solidFill>
                  <a:srgbClr val="27486B"/>
                </a:solidFill>
              </a:rPr>
              <a:t>|  Implementation of ART Guidelines </a:t>
            </a:r>
            <a:r>
              <a:rPr lang="en-US" sz="900" b="1" dirty="0">
                <a:solidFill>
                  <a:srgbClr val="27486B"/>
                </a:solidFill>
              </a:rPr>
              <a:t>Re-engagement approach  </a:t>
            </a:r>
            <a:r>
              <a:rPr lang="en-US" sz="900" b="0" dirty="0">
                <a:solidFill>
                  <a:schemeClr val="accent1"/>
                </a:solidFill>
              </a:rPr>
              <a:t>|  RE-ENGAGEMENT IN CARE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C25B5CC-5690-2182-67BB-49ED8C4FEC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041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9E4A4A2-1CB1-6AFD-904C-810E9D5F3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0" b="5745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4F72FF8-18B4-9296-8E87-ED09615FB037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A3B9E-238B-8D5E-24E0-C4ED27B353A1}"/>
              </a:ext>
            </a:extLst>
          </p:cNvPr>
          <p:cNvSpPr txBox="1"/>
          <p:nvPr userDrawn="1"/>
        </p:nvSpPr>
        <p:spPr>
          <a:xfrm>
            <a:off x="2725599" y="5644826"/>
            <a:ext cx="6740803" cy="6995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ctr" rtl="0">
              <a:lnSpc>
                <a:spcPct val="100000"/>
              </a:lnSpc>
            </a:pPr>
            <a:r>
              <a:rPr lang="en-US" sz="5000" b="1" i="0" u="none" strike="noStrike" cap="all" baseline="0" dirty="0">
                <a:solidFill>
                  <a:srgbClr val="DEC168"/>
                </a:solidFill>
                <a:latin typeface="+mj-lt"/>
              </a:rPr>
              <a:t>Thank you</a:t>
            </a:r>
            <a:endParaRPr lang="en-GB" sz="5000" cap="all" baseline="0" dirty="0">
              <a:solidFill>
                <a:srgbClr val="DEC168"/>
              </a:solidFill>
              <a:latin typeface="+mj-lt"/>
            </a:endParaRP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9474EC45-D62A-DA5E-05CD-35FED585B4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13" y="1390351"/>
            <a:ext cx="2791974" cy="279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3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4D3071E-F111-5C4E-1944-3B88A7D470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7" b="40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B3F0F43-B04A-9F29-E269-3C6E9F1AD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83269" y="3234418"/>
            <a:ext cx="7025463" cy="389165"/>
          </a:xfrm>
        </p:spPr>
        <p:txBody>
          <a:bodyPr anchor="ctr"/>
          <a:lstStyle>
            <a:lvl1pPr algn="ctr"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section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BB0062-CA19-453B-405C-78F7AA6A4C92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86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661929196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7E8D1-E494-7D50-449A-05604BD35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301CB-46D5-0979-456C-8A70FFC90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A85B8-CA2D-6079-3A0B-5036E084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2A897-9D50-BFE0-A58F-D25A31B3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32BCE-0284-E4BB-AFB5-36AC86C4A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162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6D4EC-1CAE-6229-DBD4-4F28E7CB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B653-E28C-1608-B327-3BEF2FC26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3FEB-1FE6-FF06-E611-02D4249C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A6B33-C7E9-CE55-A2F1-471757A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98655-AA19-A0EA-E992-84E6F362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677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D6AC-AD9D-D62E-4BAC-C79ED614B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CD0C3E-AE53-E3DE-F79A-D6189C68D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90FDF-9AC4-CA13-946E-346A949A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4C79F-6C2D-DB82-52FC-7E0B874C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6ACD-1087-E653-A2DA-9BC8B71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505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FB5F-116A-4FEC-D1F3-4489D5C4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42098-C201-416F-5F01-72EC48392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08737-0FD5-232B-6807-64136B190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B7D13-C683-FFBA-DEAE-D6012D3C6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F0868-7B70-4560-4A2F-2DEBA786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101F5-93BE-874D-B226-FB0B52E8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9731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C37D-8A4A-AB03-CB28-8592F1235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FEC62-0A79-BFF3-BEB4-DF01A072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4B6C2-692B-E760-6A7C-0A76EE3A8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1648D7-E413-D5A1-16B8-612EB0B60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98D64E-2BBC-CECE-4026-C81F4BB66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B07950-BA39-35CA-3DD6-2BA632C4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ED86F9-DDE9-40A1-12DD-4C04FBF7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939BD-DF13-2DDD-8426-11C381AE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2159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E3A6-406F-81EF-05EF-19C89C7D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5F8C01-CC61-DFE3-3B97-62A866BB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8C809C-21A7-E4A4-CDA8-BDE785B09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0A72E3-71D0-162C-8EBA-6A5B5C24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0961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25AC7-DC80-6444-53F4-2AE37180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0BFA8-23E0-BFF1-8195-6748A35DF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B41FE-EEBE-5F5A-EC41-1A178720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5993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0FED-3E52-13A2-0899-889FDF1C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2F7FF-BBAB-2E8E-6E06-7E6D2CE3E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AB8CE-B33A-F083-BD04-511FD6E9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6AB78-790F-E6D6-C690-85DF1872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64647-86A3-56FD-E7FB-A679438D6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09696-0D3C-C266-92A2-9F4A55DD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459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0044-C4D1-3BCB-AF5E-D5E4ADC8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4E43C1-8532-2884-F4AD-C3ED54151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851BE-B3EE-AFD5-E5AB-6A1C6A17D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DF48C-BD3F-AB1E-09AC-E1A10E1F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AC6A7-21A6-9041-AE32-58EE9169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96929-5CF9-C853-71F5-E0984647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565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1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D2D9-A5D2-817C-06E9-1A162ECF3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33ABE-6F47-02A8-4464-ABF9F4FF8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D0AA7-715C-6423-4614-73598071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DB373-A549-48EB-DEC3-315EC259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6F92A-50B9-B3BD-237E-A90D868E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99286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3CD77A-9398-1D44-E38C-3BC28A018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AAED9-5CEF-6F40-8B3C-E356E092F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DE6EE-68C5-29E3-E48A-3869D679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E74A3-0085-5381-EFD3-FD62FEBB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4B2F-41DB-AEC7-4C23-699675DE4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5388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2EB8-80D7-8B82-5329-2CC8CDB79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A9D4F7-3DE3-F14E-4604-052F1AF3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9D8488-10ED-6ACC-A529-A314EDBC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525DFF-A951-5459-A8D5-90A2D5A1A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5549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CFEFF-CE1E-35DF-2476-2A8C037FC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2E53B-6DD6-D017-F34D-7908B2756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94328-19F0-033D-C115-936445EA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29AE3-24FC-9CF8-2AC4-D4BB9970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671BC-3E5E-8BBA-329B-3FABF1889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421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D8BCB-4A08-CEA0-2D8D-C3307E089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1CEF5-C99B-D7C6-E350-B341BB3F2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B9003-0688-7121-A5F8-D070D9889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FBA3-BDED-2D9A-C888-E31C0D63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4FE0-4960-3048-4F8D-2E466AE1D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6566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016D4-3040-2B99-8392-6CE2B15C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DC782-88E7-8947-C3C7-3906CFCAE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1647B-3096-8964-75DE-4D1FBDE3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8BE80-EA2B-A370-09E3-BE42F89C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E8915-0872-A905-B9FB-4CA55C62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84414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EDBE-C366-B84A-509D-C808503F3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6DB7-D882-17D8-A8A5-20E1ADFDE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2E8FE-D0B4-CECE-61B1-328938964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F9982-1516-5FBA-5181-35FB3D3A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2B287-551E-2E99-2963-8767F588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76F12-E47B-50CD-08B6-550C0CAB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5866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BD704-6142-D5FB-2DE5-E2D6DA43C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913BA-6E6D-8281-3157-2695653A7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07472-1D5B-7EA9-F708-526C7B97B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65BEC1-9EF5-DE5F-0F26-FFA608169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55AE0C-8FC5-BDDB-8219-E2BDBED33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A544AF-876F-96A7-85DD-53B928D6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FE5990-4951-671B-CB85-07C1AA3D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E7BBA2-955C-402E-5B1D-381BC839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2002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87F9A-A98A-F257-97B4-398CEFAA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ED80A-2E41-B22F-9760-55A21B1E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5E122-6C42-E26A-80B3-1218E2BE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B19F8-EC7C-4AC2-C3F6-C9DF57A8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2166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615E12-61EC-02E8-91AC-A6879763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54813-7E75-B5E9-B44A-57F927232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144E1A-03C5-0967-11A8-C4AE5C07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0750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7D21-D1AD-531D-672A-0C5543A6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11592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2A40-7043-3276-8C67-C9AEF26A7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EFED0-BC66-B170-2E04-ADCA5E74A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28F8F-2D07-25F8-DE18-7BA29D558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E7897-3E5F-C4CD-04D2-A4157470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3C9EB-8A4F-2094-03C4-73FDC78C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E9A19-5271-D0E1-236A-041F7E98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195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C041-CC9E-BEB5-3B26-A1A999F1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5F3CDA-F461-DD04-CACC-92DEF6B39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EBF41-E73B-620E-43A2-34A6B6586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A3C44-FDE4-7094-0C63-A5468551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86858-C406-8428-E74F-466728D6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1D2F8-A4F7-DB00-62D3-148BAD51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661663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D18C-3E2F-8D6C-70E5-ED4C139D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61EB5-9248-A1F1-5AAB-E62F7B5CE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99C23-A46D-834D-299D-61B33AE84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11827-D7AF-FF50-7198-03AC3C59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875FA-17F5-5C2C-85B3-05E7F9A4E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4928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E4240-8DAC-AC8B-AB85-ADC20E4E8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30A1F-3709-7A0B-0A0E-9B048BB77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3E7AD-EB6C-0698-5E2E-A4F8BC5C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C9CFF-2C4C-A6B5-213A-AA02A8901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EA3A0-C8DC-CBFC-AD60-C6071CA3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187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7D21-D1AD-531D-672A-0C5543A6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538" y="309913"/>
            <a:ext cx="7513637" cy="4195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EAA0D-6FA2-94B7-CE09-A2BC61FB76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6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3A2F-8FAC-53B9-5744-00A7EF60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BC24-7936-BB2F-96CB-9BA798A0918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PT Sans" panose="020B0503020203020204" pitchFamily="34" charset="0"/>
              </a:defRPr>
            </a:lvl1pPr>
            <a:lvl2pPr>
              <a:defRPr>
                <a:latin typeface="PT Sans" panose="020B0503020203020204" pitchFamily="34" charset="0"/>
              </a:defRPr>
            </a:lvl2pPr>
            <a:lvl3pPr>
              <a:defRPr>
                <a:latin typeface="PT Sans" panose="020B0503020203020204" pitchFamily="34" charset="0"/>
              </a:defRPr>
            </a:lvl3pPr>
            <a:lvl4pPr>
              <a:defRPr>
                <a:latin typeface="PT Sans" panose="020B0503020203020204" pitchFamily="34" charset="0"/>
              </a:defRPr>
            </a:lvl4pPr>
            <a:lvl5pPr>
              <a:defRPr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51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3A2F-8FAC-53B9-5744-00A7EF6098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2BC24-7936-BB2F-96CB-9BA798A0918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PT Sans" panose="020B0503020203020204" pitchFamily="34" charset="0"/>
              </a:defRPr>
            </a:lvl1pPr>
            <a:lvl2pPr>
              <a:defRPr>
                <a:latin typeface="PT Sans" panose="020B0503020203020204" pitchFamily="34" charset="0"/>
              </a:defRPr>
            </a:lvl2pPr>
            <a:lvl3pPr>
              <a:defRPr>
                <a:latin typeface="PT Sans" panose="020B0503020203020204" pitchFamily="34" charset="0"/>
              </a:defRPr>
            </a:lvl3pPr>
            <a:lvl4pPr>
              <a:defRPr>
                <a:latin typeface="PT Sans" panose="020B0503020203020204" pitchFamily="34" charset="0"/>
              </a:defRPr>
            </a:lvl4pPr>
            <a:lvl5pPr>
              <a:defRPr>
                <a:latin typeface="PT Sans" panose="020B0503020203020204" pitchFamily="34" charset="0"/>
              </a:defRPr>
            </a:lvl5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89DDFB0-6100-61A2-86F8-5C319C282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11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D38E-F9F8-17FF-16FA-24F477656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FA403-3743-77CE-FC87-67E5803434E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538" y="1196975"/>
            <a:ext cx="5548312" cy="5040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6C11F8-C2EC-AD33-0096-340871C6B51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77065" y="1196975"/>
            <a:ext cx="5548312" cy="5040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097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0D38E-F9F8-17FF-16FA-24F477656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FA403-3743-77CE-FC87-67E5803434E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538" y="1196975"/>
            <a:ext cx="5548312" cy="5040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6C11F8-C2EC-AD33-0096-340871C6B51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277065" y="1196975"/>
            <a:ext cx="5548312" cy="504031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1914E9-9C80-D59D-6C2C-CB8295102C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538" y="785900"/>
            <a:ext cx="7513637" cy="339637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Add 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1662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A4899C-7CCE-9743-3AE8-2839A500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7513637" cy="417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7B8A1-F53A-5DCC-3F47-EADF02AE9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538" y="1196975"/>
            <a:ext cx="11461750" cy="11716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D61347-860D-4D7C-0E15-E1920AFFEC93}"/>
              </a:ext>
            </a:extLst>
          </p:cNvPr>
          <p:cNvSpPr/>
          <p:nvPr userDrawn="1"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537343-21A8-CB06-16A1-C34DB7029496}"/>
              </a:ext>
            </a:extLst>
          </p:cNvPr>
          <p:cNvSpPr/>
          <p:nvPr userDrawn="1"/>
        </p:nvSpPr>
        <p:spPr>
          <a:xfrm>
            <a:off x="12437919" y="0"/>
            <a:ext cx="748145" cy="593769"/>
          </a:xfrm>
          <a:prstGeom prst="rect">
            <a:avLst/>
          </a:prstGeom>
          <a:solidFill>
            <a:srgbClr val="FAA6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A645AB-D5E9-8491-B824-B77E5026D4E1}"/>
              </a:ext>
            </a:extLst>
          </p:cNvPr>
          <p:cNvSpPr/>
          <p:nvPr userDrawn="1"/>
        </p:nvSpPr>
        <p:spPr>
          <a:xfrm>
            <a:off x="12437919" y="696026"/>
            <a:ext cx="748145" cy="593769"/>
          </a:xfrm>
          <a:prstGeom prst="rect">
            <a:avLst/>
          </a:prstGeom>
          <a:solidFill>
            <a:srgbClr val="B6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8D9313-53FA-879E-3632-1BA18E18D617}"/>
              </a:ext>
            </a:extLst>
          </p:cNvPr>
          <p:cNvSpPr/>
          <p:nvPr userDrawn="1"/>
        </p:nvSpPr>
        <p:spPr>
          <a:xfrm>
            <a:off x="12437919" y="1392052"/>
            <a:ext cx="748145" cy="593769"/>
          </a:xfrm>
          <a:prstGeom prst="rect">
            <a:avLst/>
          </a:prstGeom>
          <a:solidFill>
            <a:srgbClr val="C062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4204D0-9790-777A-4964-1FF24D39460B}"/>
              </a:ext>
            </a:extLst>
          </p:cNvPr>
          <p:cNvSpPr/>
          <p:nvPr userDrawn="1"/>
        </p:nvSpPr>
        <p:spPr>
          <a:xfrm>
            <a:off x="12437919" y="2088077"/>
            <a:ext cx="748145" cy="593769"/>
          </a:xfrm>
          <a:prstGeom prst="rect">
            <a:avLst/>
          </a:prstGeom>
          <a:solidFill>
            <a:srgbClr val="E36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1100E1-CFAD-40CC-E079-6A61832C1131}"/>
              </a:ext>
            </a:extLst>
          </p:cNvPr>
          <p:cNvSpPr/>
          <p:nvPr userDrawn="1"/>
        </p:nvSpPr>
        <p:spPr>
          <a:xfrm>
            <a:off x="12437919" y="2784103"/>
            <a:ext cx="748145" cy="593769"/>
          </a:xfrm>
          <a:prstGeom prst="rect">
            <a:avLst/>
          </a:prstGeom>
          <a:solidFill>
            <a:srgbClr val="27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489BD2-6681-8C35-3861-5A2D86C4446B}"/>
              </a:ext>
            </a:extLst>
          </p:cNvPr>
          <p:cNvSpPr/>
          <p:nvPr userDrawn="1"/>
        </p:nvSpPr>
        <p:spPr>
          <a:xfrm>
            <a:off x="12437919" y="3480129"/>
            <a:ext cx="748145" cy="593769"/>
          </a:xfrm>
          <a:prstGeom prst="rect">
            <a:avLst/>
          </a:prstGeom>
          <a:solidFill>
            <a:srgbClr val="52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1A9642-6C1C-6500-FEC8-F5E03F91295E}"/>
              </a:ext>
            </a:extLst>
          </p:cNvPr>
          <p:cNvSpPr/>
          <p:nvPr userDrawn="1"/>
        </p:nvSpPr>
        <p:spPr>
          <a:xfrm>
            <a:off x="12437919" y="4176155"/>
            <a:ext cx="748145" cy="593769"/>
          </a:xfrm>
          <a:prstGeom prst="rect">
            <a:avLst/>
          </a:prstGeom>
          <a:solidFill>
            <a:srgbClr val="409A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91C75C-F54F-8776-ED19-D164E6A3D5BE}"/>
              </a:ext>
            </a:extLst>
          </p:cNvPr>
          <p:cNvSpPr/>
          <p:nvPr userDrawn="1"/>
        </p:nvSpPr>
        <p:spPr>
          <a:xfrm>
            <a:off x="12437919" y="4872180"/>
            <a:ext cx="748145" cy="593769"/>
          </a:xfrm>
          <a:prstGeom prst="rect">
            <a:avLst/>
          </a:prstGeom>
          <a:solidFill>
            <a:srgbClr val="932C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082B2E-89A4-7279-1CDB-A3C8D6F956EE}"/>
              </a:ext>
            </a:extLst>
          </p:cNvPr>
          <p:cNvSpPr/>
          <p:nvPr userDrawn="1"/>
        </p:nvSpPr>
        <p:spPr>
          <a:xfrm>
            <a:off x="12437919" y="5568206"/>
            <a:ext cx="748145" cy="593769"/>
          </a:xfrm>
          <a:prstGeom prst="rect">
            <a:avLst/>
          </a:prstGeom>
          <a:solidFill>
            <a:srgbClr val="A255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DDC1B8-883A-63FD-9F98-B818960B5CEC}"/>
              </a:ext>
            </a:extLst>
          </p:cNvPr>
          <p:cNvSpPr/>
          <p:nvPr userDrawn="1"/>
        </p:nvSpPr>
        <p:spPr>
          <a:xfrm>
            <a:off x="12437919" y="6264231"/>
            <a:ext cx="748145" cy="593769"/>
          </a:xfrm>
          <a:prstGeom prst="rect">
            <a:avLst/>
          </a:prstGeom>
          <a:solidFill>
            <a:srgbClr val="E3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70C15F-00CE-A3DA-4D5D-1424A7BDF1BE}"/>
              </a:ext>
            </a:extLst>
          </p:cNvPr>
          <p:cNvSpPr txBox="1"/>
          <p:nvPr userDrawn="1"/>
        </p:nvSpPr>
        <p:spPr>
          <a:xfrm>
            <a:off x="10878691" y="6425687"/>
            <a:ext cx="959477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fld id="{1C7B499C-53F3-4E10-90C5-87C4A00D37A2}" type="slidenum">
              <a:rPr lang="en-GB" sz="900" b="1" smtClean="0">
                <a:solidFill>
                  <a:schemeClr val="bg2"/>
                </a:solidFill>
              </a:rPr>
              <a:pPr algn="r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8C644E-D26D-F58E-EB81-5DEF14AF3A80}"/>
              </a:ext>
            </a:extLst>
          </p:cNvPr>
          <p:cNvSpPr txBox="1"/>
          <p:nvPr userDrawn="1"/>
        </p:nvSpPr>
        <p:spPr>
          <a:xfrm>
            <a:off x="6409592" y="6425687"/>
            <a:ext cx="5005368" cy="16426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/>
            <a:r>
              <a:rPr lang="en-US" sz="900" b="1" dirty="0">
                <a:solidFill>
                  <a:schemeClr val="accent1"/>
                </a:solidFill>
              </a:rPr>
              <a:t>Training:  </a:t>
            </a:r>
            <a:r>
              <a:rPr lang="en-US" sz="900" b="0" dirty="0">
                <a:solidFill>
                  <a:schemeClr val="accent1"/>
                </a:solidFill>
              </a:rPr>
              <a:t>Implementation of ART Guideline </a:t>
            </a:r>
            <a:r>
              <a:rPr lang="en-US" sz="900" b="1" dirty="0">
                <a:solidFill>
                  <a:schemeClr val="accent1"/>
                </a:solidFill>
              </a:rPr>
              <a:t>Re-engagement Approach  </a:t>
            </a:r>
            <a:r>
              <a:rPr lang="en-US" sz="900" b="0" dirty="0">
                <a:solidFill>
                  <a:schemeClr val="bg2"/>
                </a:solidFill>
              </a:rPr>
              <a:t>|  RE-ENGAGEMENT IN CARE</a:t>
            </a:r>
          </a:p>
        </p:txBody>
      </p:sp>
    </p:spTree>
    <p:extLst>
      <p:ext uri="{BB962C8B-B14F-4D97-AF65-F5344CB8AC3E}">
        <p14:creationId xmlns:p14="http://schemas.microsoft.com/office/powerpoint/2010/main" val="810730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5" r:id="rId3"/>
    <p:sldLayoutId id="2147483654" r:id="rId4"/>
    <p:sldLayoutId id="2147483657" r:id="rId5"/>
    <p:sldLayoutId id="2147483650" r:id="rId6"/>
    <p:sldLayoutId id="2147483658" r:id="rId7"/>
    <p:sldLayoutId id="2147483652" r:id="rId8"/>
    <p:sldLayoutId id="2147483659" r:id="rId9"/>
    <p:sldLayoutId id="2147483663" r:id="rId10"/>
    <p:sldLayoutId id="2147483664" r:id="rId11"/>
    <p:sldLayoutId id="2147483662" r:id="rId12"/>
    <p:sldLayoutId id="2147483665" r:id="rId13"/>
    <p:sldLayoutId id="2147483666" r:id="rId14"/>
    <p:sldLayoutId id="2147483660" r:id="rId15"/>
    <p:sldLayoutId id="2147483667" r:id="rId16"/>
    <p:sldLayoutId id="2147483668" r:id="rId17"/>
    <p:sldLayoutId id="2147483661" r:id="rId18"/>
    <p:sldLayoutId id="2147483656" r:id="rId19"/>
    <p:sldLayoutId id="2147483694" r:id="rId20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6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46091" indent="-176215" algn="l" defTabSz="914406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6" indent="-268290" algn="l" defTabSz="914406" rtl="0" eaLnBrk="1" latinLnBrk="0" hangingPunct="1">
        <a:lnSpc>
          <a:spcPct val="110000"/>
        </a:lnSpc>
        <a:spcBef>
          <a:spcPts val="0"/>
        </a:spcBef>
        <a:buFont typeface="PT Sans" panose="020B0503020203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57308" indent="-180976" algn="l" defTabSz="914406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400" indent="-269877" algn="l" defTabSz="914406" rtl="0" eaLnBrk="1" latinLnBrk="0" hangingPunct="1">
        <a:lnSpc>
          <a:spcPct val="110000"/>
        </a:lnSpc>
        <a:spcBef>
          <a:spcPts val="0"/>
        </a:spcBef>
        <a:buFont typeface="PT Sans" panose="020B0503020203020204" pitchFamily="34" charset="0"/>
        <a:buChar char="—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5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8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4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41" userDrawn="1">
          <p15:clr>
            <a:srgbClr val="F26B43"/>
          </p15:clr>
        </p15:guide>
        <p15:guide id="2" pos="229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4" pos="7449" userDrawn="1">
          <p15:clr>
            <a:srgbClr val="F26B43"/>
          </p15:clr>
        </p15:guide>
        <p15:guide id="5" pos="3724" userDrawn="1">
          <p15:clr>
            <a:srgbClr val="F26B43"/>
          </p15:clr>
        </p15:guide>
        <p15:guide id="6" pos="3841" userDrawn="1">
          <p15:clr>
            <a:srgbClr val="F26B43"/>
          </p15:clr>
        </p15:guide>
        <p15:guide id="7" pos="3950" userDrawn="1">
          <p15:clr>
            <a:srgbClr val="F26B43"/>
          </p15:clr>
        </p15:guide>
        <p15:guide id="8" orient="horz" pos="458" userDrawn="1">
          <p15:clr>
            <a:srgbClr val="F26B43"/>
          </p15:clr>
        </p15:guide>
        <p15:guide id="9" orient="horz" pos="225" userDrawn="1">
          <p15:clr>
            <a:srgbClr val="F26B43"/>
          </p15:clr>
        </p15:guide>
        <p15:guide id="10" orient="horz" pos="754" userDrawn="1">
          <p15:clr>
            <a:srgbClr val="F26B43"/>
          </p15:clr>
        </p15:guide>
        <p15:guide id="11" pos="2712" userDrawn="1">
          <p15:clr>
            <a:srgbClr val="F26B43"/>
          </p15:clr>
        </p15:guide>
        <p15:guide id="12" pos="2479" userDrawn="1">
          <p15:clr>
            <a:srgbClr val="F26B43"/>
          </p15:clr>
        </p15:guide>
        <p15:guide id="13" pos="4962" userDrawn="1">
          <p15:clr>
            <a:srgbClr val="F26B43"/>
          </p15:clr>
        </p15:guide>
        <p15:guide id="14" pos="51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C11A8-80B1-B7AE-DBD9-8A0D131D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F90E2-45D7-D21C-08E7-6F8491DF2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443B4-B178-0C0B-24A9-FA7F730F4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C9D70D-D45C-47E9-9C92-887B1EF06528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E6742-BA0D-8A19-2690-D6D28B17D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CFD1F-9C0F-AF1F-23FD-F080C9CAB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1C77BD-27B8-47AC-ABD0-484C4AFE47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806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E5C1AF-9E81-50B6-7458-D9F29588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59E14-F261-4107-6B52-CB51DADF5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D757E-EA23-622B-6BFC-24A211D4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8A92F-3781-4DF5-BABE-EF00E9CD9524}" type="datetimeFigureOut">
              <a:rPr lang="en-ZA" smtClean="0"/>
              <a:t>2025/07/01</a:t>
            </a:fld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6722A-0ED1-9F2B-8409-7EDAD469A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DE5059-B779-4184-90D6-D823F3EBB79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347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4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Relationship Id="rId6" Type="http://schemas.openxmlformats.org/officeDocument/2006/relationships/image" Target="../media/image78.png"/><Relationship Id="rId5" Type="http://schemas.openxmlformats.org/officeDocument/2006/relationships/image" Target="../media/image52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5" Type="http://schemas.openxmlformats.org/officeDocument/2006/relationships/image" Target="../media/image79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59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1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2.xml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3.xml"/><Relationship Id="rId6" Type="http://schemas.openxmlformats.org/officeDocument/2006/relationships/image" Target="../media/image79.png"/><Relationship Id="rId5" Type="http://schemas.openxmlformats.org/officeDocument/2006/relationships/image" Target="../media/image52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5.xml"/><Relationship Id="rId5" Type="http://schemas.openxmlformats.org/officeDocument/2006/relationships/image" Target="../media/image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6.xml"/><Relationship Id="rId6" Type="http://schemas.openxmlformats.org/officeDocument/2006/relationships/image" Target="../media/image94.png"/><Relationship Id="rId5" Type="http://schemas.openxmlformats.org/officeDocument/2006/relationships/image" Target="../media/image79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8.xml"/><Relationship Id="rId5" Type="http://schemas.openxmlformats.org/officeDocument/2006/relationships/image" Target="../media/image7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1.xml"/><Relationship Id="rId5" Type="http://schemas.openxmlformats.org/officeDocument/2006/relationships/image" Target="../media/image108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4403022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ubmed.ncbi.nlm.nih.gov/38494657/" TargetMode="Externa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3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5" Type="http://schemas.openxmlformats.org/officeDocument/2006/relationships/image" Target="../media/image106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8728361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pubmed.ncbi.nlm.nih.gov/33011803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415DA364-CF81-ACB1-2C91-CF7593AAF7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Training and Orientation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D8073-CAA1-ECD1-D482-08BFEDF2E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21" y="73761"/>
            <a:ext cx="8770138" cy="15587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717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67563-D29E-6C35-CAEB-253951EB0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72" y="211276"/>
            <a:ext cx="9106449" cy="1260000"/>
          </a:xfrm>
        </p:spPr>
        <p:txBody>
          <a:bodyPr>
            <a:normAutofit/>
          </a:bodyPr>
          <a:lstStyle/>
          <a:p>
            <a:r>
              <a:rPr lang="en-US" dirty="0"/>
              <a:t>Revised ART guidelines central to the re-engagement approach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EC4D41-67CA-2005-C8BC-1521FC567956}"/>
              </a:ext>
            </a:extLst>
          </p:cNvPr>
          <p:cNvSpPr/>
          <p:nvPr/>
        </p:nvSpPr>
        <p:spPr>
          <a:xfrm>
            <a:off x="143718" y="5065899"/>
            <a:ext cx="11836613" cy="81239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ZA" sz="20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f</a:t>
            </a:r>
            <a:r>
              <a:rPr kumimoji="0" lang="en-ZA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irst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time </a:t>
            </a:r>
            <a:r>
              <a:rPr kumimoji="0" lang="en-ZA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clinical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ZA" sz="2000" b="1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delivery</a:t>
            </a:r>
            <a:r>
              <a:rPr kumimoji="0" lang="en-ZA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guidelines were revised together to ensure coordinated approach to of both components of HIV care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423CC5-F739-4CC2-1494-7C2D1B664820}"/>
              </a:ext>
            </a:extLst>
          </p:cNvPr>
          <p:cNvSpPr txBox="1"/>
          <p:nvPr/>
        </p:nvSpPr>
        <p:spPr>
          <a:xfrm>
            <a:off x="9395646" y="1739964"/>
            <a:ext cx="2584685" cy="305724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Updated clinical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service delivery guidance at the same time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Verdana"/>
              </a:rPr>
              <a:t>Coordinated n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ational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technical working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Developed a revised re-engagement algorithm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3F7FE6CA-40A2-0E7A-5255-B067E7D4AB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2575642"/>
              </p:ext>
            </p:extLst>
          </p:nvPr>
        </p:nvGraphicFramePr>
        <p:xfrm>
          <a:off x="252150" y="2012433"/>
          <a:ext cx="8891914" cy="251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588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3A91B-FA44-F6BC-90F7-C0B518406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049" y="1057865"/>
            <a:ext cx="4444179" cy="4126610"/>
          </a:xfrm>
        </p:spPr>
        <p:txBody>
          <a:bodyPr>
            <a:noAutofit/>
          </a:bodyPr>
          <a:lstStyle/>
          <a:p>
            <a:r>
              <a:rPr lang="en-ZA" sz="2000" b="1" dirty="0">
                <a:solidFill>
                  <a:schemeClr val="accent1"/>
                </a:solidFill>
                <a:latin typeface="+mj-lt"/>
              </a:rPr>
              <a:t>Guiding principles: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ZA" sz="1600" b="1" dirty="0">
                <a:latin typeface="+mj-lt"/>
              </a:rPr>
              <a:t>Acknowledge it is normal to miss appointments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ZA" sz="1600" b="1" dirty="0">
                <a:latin typeface="+mj-lt"/>
              </a:rPr>
              <a:t>DO NOT require the patient to provide transfer documents, provide transfer-in and ART same day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ZA" sz="1600" b="1" dirty="0">
                <a:latin typeface="+mj-lt"/>
              </a:rPr>
              <a:t>Adherence counselling not appropriate for all returning clients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rgbClr val="C48D2B"/>
                </a:solidFill>
                <a:latin typeface="+mj-lt"/>
              </a:rPr>
              <a:t>Differentiate the follow-up plan on re-engagement depending on client needs and preferences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ZA" sz="1600" b="1" dirty="0">
                <a:solidFill>
                  <a:schemeClr val="accent1"/>
                </a:solidFill>
                <a:latin typeface="+mj-lt"/>
              </a:rPr>
              <a:t>Increasing the intensity of service provision may NOT be supportive, restrict to when clinically necessary.</a:t>
            </a:r>
          </a:p>
          <a:p>
            <a:pPr marL="188913" indent="-1889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+mj-lt"/>
              </a:rPr>
              <a:t>Expedited access to 3MMD and repeat prescription collection strategies (RPCs/DMOC)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B88C64-ED97-4856-FF2B-290F15571996}"/>
              </a:ext>
            </a:extLst>
          </p:cNvPr>
          <p:cNvGrpSpPr/>
          <p:nvPr/>
        </p:nvGrpSpPr>
        <p:grpSpPr>
          <a:xfrm>
            <a:off x="282740" y="524527"/>
            <a:ext cx="6703986" cy="5687234"/>
            <a:chOff x="248355" y="1434215"/>
            <a:chExt cx="6022270" cy="4913960"/>
          </a:xfrm>
        </p:grpSpPr>
        <p:pic>
          <p:nvPicPr>
            <p:cNvPr id="18" name="Picture 1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F2A9A08-8F76-141B-648D-22AA2CF4D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995" y="1434215"/>
              <a:ext cx="3085630" cy="4089580"/>
            </a:xfrm>
            <a:prstGeom prst="rect">
              <a:avLst/>
            </a:prstGeom>
            <a:ln w="28575">
              <a:solidFill>
                <a:srgbClr val="B53B3E"/>
              </a:solidFill>
              <a:prstDash val="sysDash"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4A5AB9-814E-0601-188E-BF7C7BC01406}"/>
                </a:ext>
              </a:extLst>
            </p:cNvPr>
            <p:cNvSpPr txBox="1"/>
            <p:nvPr/>
          </p:nvSpPr>
          <p:spPr>
            <a:xfrm>
              <a:off x="1095402" y="5523795"/>
              <a:ext cx="4477166" cy="824380"/>
            </a:xfrm>
            <a:prstGeom prst="rect">
              <a:avLst/>
            </a:prstGeom>
            <a:noFill/>
            <a:ln w="28575">
              <a:solidFill>
                <a:srgbClr val="B53B3E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b="1" dirty="0">
                  <a:solidFill>
                    <a:schemeClr val="accent2"/>
                  </a:solidFill>
                  <a:latin typeface="+mj-lt"/>
                </a:rPr>
                <a:t>New streamlined re-engagement algorithm in ART guidelines supported by revised SOP which set out guiding principles and narrative explanation</a:t>
              </a:r>
            </a:p>
            <a:p>
              <a:pPr algn="ctr"/>
              <a:r>
                <a:rPr lang="en-ZA" sz="1400" b="1" dirty="0">
                  <a:latin typeface="+mj-lt"/>
                </a:rPr>
                <a:t>June 2023</a:t>
              </a:r>
              <a:endParaRPr lang="en-US" sz="1400" b="1" dirty="0">
                <a:latin typeface="+mj-lt"/>
              </a:endParaRPr>
            </a:p>
          </p:txBody>
        </p:sp>
        <p:pic>
          <p:nvPicPr>
            <p:cNvPr id="15" name="Picture 1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65675984-FD91-D45D-DC39-40C896BF5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355" y="1434215"/>
              <a:ext cx="3076545" cy="4089580"/>
            </a:xfrm>
            <a:prstGeom prst="rect">
              <a:avLst/>
            </a:prstGeom>
            <a:ln w="28575">
              <a:solidFill>
                <a:srgbClr val="B53B3E"/>
              </a:solidFill>
              <a:prstDash val="sysDash"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42A1659-9EF1-3A3E-8F57-63B8F8877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57" y="654835"/>
            <a:ext cx="3207616" cy="4463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75ED41-9511-A43F-4CE8-B9F63B6BB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538" y="646239"/>
            <a:ext cx="3118604" cy="4463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13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BD29-8BB9-E0FA-4EC9-9AEABE75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0023336" cy="417161"/>
          </a:xfrm>
        </p:spPr>
        <p:txBody>
          <a:bodyPr/>
          <a:lstStyle/>
          <a:p>
            <a:r>
              <a:rPr lang="en-ZA" dirty="0"/>
              <a:t>Streamlined approach to re-engagement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C65A1E-E765-8C41-451F-88303C82B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658" y="1056443"/>
            <a:ext cx="7856182" cy="5317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D447CC-2529-0EEA-C87E-5D2CBA111180}"/>
              </a:ext>
            </a:extLst>
          </p:cNvPr>
          <p:cNvSpPr/>
          <p:nvPr/>
        </p:nvSpPr>
        <p:spPr>
          <a:xfrm>
            <a:off x="1044628" y="5280875"/>
            <a:ext cx="3303929" cy="4984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ART guidelines Pg 12</a:t>
            </a:r>
          </a:p>
        </p:txBody>
      </p:sp>
      <p:pic>
        <p:nvPicPr>
          <p:cNvPr id="4" name="Picture 3" descr="A box with a black text&#10;&#10;AI-generated content may be incorrect.">
            <a:extLst>
              <a:ext uri="{FF2B5EF4-FFF2-40B4-BE49-F238E27FC236}">
                <a16:creationId xmlns:a16="http://schemas.microsoft.com/office/drawing/2014/main" id="{26577715-65A4-342E-3BAB-B1B35A8A3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38" y="1428749"/>
            <a:ext cx="364807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5CC395-FD53-0044-6E20-ED5A84DC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9914"/>
            <a:ext cx="9092978" cy="257246"/>
          </a:xfrm>
        </p:spPr>
        <p:txBody>
          <a:bodyPr/>
          <a:lstStyle/>
          <a:p>
            <a:r>
              <a:rPr lang="en-US" dirty="0"/>
              <a:t>How Many algorithms </a:t>
            </a:r>
            <a:br>
              <a:rPr lang="en-US" dirty="0"/>
            </a:br>
            <a:r>
              <a:rPr lang="en-US" dirty="0"/>
              <a:t>are there?</a:t>
            </a:r>
            <a:br>
              <a:rPr lang="en-US" dirty="0"/>
            </a:b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806C74E-AAD9-5DFD-AF20-5EC348688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890" y="309914"/>
            <a:ext cx="4079625" cy="5952478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34AE87FF-67C7-5D40-C75E-FC1BDA926F33}"/>
              </a:ext>
            </a:extLst>
          </p:cNvPr>
          <p:cNvSpPr/>
          <p:nvPr/>
        </p:nvSpPr>
        <p:spPr>
          <a:xfrm>
            <a:off x="4167787" y="767080"/>
            <a:ext cx="3009245" cy="497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AGL portrait version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6E9F293-22F0-B357-55FE-9BDD1B91B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337" y="0"/>
            <a:ext cx="4482729" cy="6329779"/>
          </a:xfrm>
          <a:prstGeom prst="rect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8EA42A13-360B-542C-8692-2ECFFA58876F}"/>
              </a:ext>
            </a:extLst>
          </p:cNvPr>
          <p:cNvSpPr/>
          <p:nvPr/>
        </p:nvSpPr>
        <p:spPr>
          <a:xfrm>
            <a:off x="4167787" y="1264230"/>
            <a:ext cx="3009245" cy="497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DMOC SOP 8 version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6C9B3-312F-84E6-9477-CE8BACC69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34" y="1795246"/>
            <a:ext cx="4582164" cy="4534533"/>
          </a:xfrm>
          <a:prstGeom prst="rect">
            <a:avLst/>
          </a:prstGeom>
        </p:spPr>
      </p:pic>
      <p:pic>
        <p:nvPicPr>
          <p:cNvPr id="8" name="Picture 7" descr="A poster of a movie&#10;&#10;AI-generated content may be incorrect.">
            <a:extLst>
              <a:ext uri="{FF2B5EF4-FFF2-40B4-BE49-F238E27FC236}">
                <a16:creationId xmlns:a16="http://schemas.microsoft.com/office/drawing/2014/main" id="{1272C6E0-C832-DB3D-7877-502A00D9B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637" y="1957487"/>
            <a:ext cx="2806700" cy="4210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4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person&#10;&#10;Description automatically generated with low confidence">
            <a:extLst>
              <a:ext uri="{FF2B5EF4-FFF2-40B4-BE49-F238E27FC236}">
                <a16:creationId xmlns:a16="http://schemas.microsoft.com/office/drawing/2014/main" id="{D9664569-1EFA-8D2C-1FD7-DD9A58FAC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3" b="8703"/>
          <a:stretch/>
        </p:blipFill>
        <p:spPr>
          <a:xfrm>
            <a:off x="0" y="0"/>
            <a:ext cx="12192000" cy="67115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27503E-61C1-5033-64C8-A2066138E1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69F8E75-A66B-77A3-753B-3F550051D7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886E21-0499-ECAE-94F5-B267072F0327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027EF2-E5B3-47EB-1579-59AEAD66E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9724" y="3741459"/>
            <a:ext cx="7452553" cy="38916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Re-engagement principles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D2CFD05-0879-0C30-E4D7-B53E0FAED2AE}"/>
              </a:ext>
            </a:extLst>
          </p:cNvPr>
          <p:cNvSpPr txBox="1">
            <a:spLocks/>
          </p:cNvSpPr>
          <p:nvPr/>
        </p:nvSpPr>
        <p:spPr>
          <a:xfrm>
            <a:off x="5152210" y="3039835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2.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85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34ADD797-6913-B8F4-2E77-38B8E3805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323" y="1836240"/>
            <a:ext cx="2832588" cy="3856721"/>
          </a:xfrm>
          <a:prstGeom prst="rect">
            <a:avLst/>
          </a:prstGeom>
        </p:spPr>
      </p:pic>
      <p:pic>
        <p:nvPicPr>
          <p:cNvPr id="14" name="Picture 13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FD626BA-E4FC-67A0-31F1-38F3ADE1B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041" y="1836240"/>
            <a:ext cx="2832588" cy="386518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67DF2D0-287D-04AD-948B-F43CCBBF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9" y="306150"/>
            <a:ext cx="5734050" cy="417161"/>
          </a:xfrm>
        </p:spPr>
        <p:txBody>
          <a:bodyPr/>
          <a:lstStyle/>
          <a:p>
            <a:r>
              <a:rPr lang="en-US" dirty="0"/>
              <a:t>RE-ENGAGEMENT THREE KEY PRINCIPLES</a:t>
            </a:r>
          </a:p>
        </p:txBody>
      </p:sp>
      <p:pic>
        <p:nvPicPr>
          <p:cNvPr id="8" name="Picture 7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E738447E-3FA6-DD69-8688-1EC32D177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65" y="4346443"/>
            <a:ext cx="1700787" cy="25115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E7789-2BCE-74E9-8ABC-34D6350A3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682" y="1844106"/>
            <a:ext cx="2832588" cy="3857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895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2D38-ED62-F7BE-9D4B-89EF95509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0A29-79D5-1AD3-4947-F7F9CC37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DIFFERENTIATE RE-ENGAGMENT APPROACH CONSIDERATIONS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8291C60-5ECE-E2E4-6536-DF1FAFA0235A}"/>
              </a:ext>
            </a:extLst>
          </p:cNvPr>
          <p:cNvSpPr/>
          <p:nvPr/>
        </p:nvSpPr>
        <p:spPr>
          <a:xfrm>
            <a:off x="7537141" y="272826"/>
            <a:ext cx="2971655" cy="23402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Clinical Factors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EBB9E0-18BA-8610-8B91-CCFC6C995ECF}"/>
              </a:ext>
            </a:extLst>
          </p:cNvPr>
          <p:cNvSpPr/>
          <p:nvPr/>
        </p:nvSpPr>
        <p:spPr>
          <a:xfrm>
            <a:off x="7428885" y="3568725"/>
            <a:ext cx="3426017" cy="2340255"/>
          </a:xfrm>
          <a:prstGeom prst="roundRect">
            <a:avLst/>
          </a:prstGeom>
          <a:solidFill>
            <a:schemeClr val="accent4"/>
          </a:solidFill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Duration since missed appointment</a:t>
            </a:r>
          </a:p>
        </p:txBody>
      </p:sp>
      <p:sp>
        <p:nvSpPr>
          <p:cNvPr id="5" name="Cross 4">
            <a:extLst>
              <a:ext uri="{FF2B5EF4-FFF2-40B4-BE49-F238E27FC236}">
                <a16:creationId xmlns:a16="http://schemas.microsoft.com/office/drawing/2014/main" id="{799934E3-CC00-3F39-4AD3-2DD72BA7C09A}"/>
              </a:ext>
            </a:extLst>
          </p:cNvPr>
          <p:cNvSpPr/>
          <p:nvPr/>
        </p:nvSpPr>
        <p:spPr>
          <a:xfrm>
            <a:off x="8813407" y="2752805"/>
            <a:ext cx="656972" cy="676195"/>
          </a:xfrm>
          <a:prstGeom prst="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EA421F21-E02A-141F-7881-2824E5D1FC2D}"/>
              </a:ext>
            </a:extLst>
          </p:cNvPr>
          <p:cNvSpPr txBox="1">
            <a:spLocks/>
          </p:cNvSpPr>
          <p:nvPr/>
        </p:nvSpPr>
        <p:spPr>
          <a:xfrm>
            <a:off x="3324466" y="2320336"/>
            <a:ext cx="3748906" cy="3085020"/>
          </a:xfrm>
          <a:prstGeom prst="rect">
            <a:avLst/>
          </a:prstGeom>
        </p:spPr>
        <p:txBody>
          <a:bodyPr/>
          <a:lstStyle>
            <a:lvl1pPr marL="0" indent="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6091" indent="-176215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6" indent="-26829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8" indent="-180976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400" indent="-269877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/>
              <a:t>Ensure a returning person who needs a clinical assessment gets one</a:t>
            </a:r>
          </a:p>
          <a:p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/>
              <a:t>Aim to reduce unnecessary burden for client + healthcare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/>
              <a:t>Practical and simple to implement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  <a:p>
            <a:endParaRPr lang="en-ZA" dirty="0"/>
          </a:p>
        </p:txBody>
      </p:sp>
      <p:pic>
        <p:nvPicPr>
          <p:cNvPr id="7" name="Picture 6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0943DAD8-C425-C269-EFB5-66FD6DFA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1" y="1930254"/>
            <a:ext cx="2832588" cy="38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4B1EE32D-4A5E-F886-567A-69ABA0F26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EA1368-8251-D0DC-FE68-10231A786D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757851D-DEF1-C65B-99C9-BFB73CAE62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8878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B48713-1D34-7C45-2F5A-E56A4FEACBC8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A42906-C50A-B3AE-1AE6-5FE41794F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269" y="3614744"/>
            <a:ext cx="7025463" cy="38916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Who is a re-engaging patient?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F8C6F1F-76FC-070D-D805-565B165A7BA1}"/>
              </a:ext>
            </a:extLst>
          </p:cNvPr>
          <p:cNvSpPr txBox="1">
            <a:spLocks/>
          </p:cNvSpPr>
          <p:nvPr/>
        </p:nvSpPr>
        <p:spPr>
          <a:xfrm>
            <a:off x="5152210" y="3039835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3.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387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99A223-C185-2476-B41D-A14B713ED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94" y="932874"/>
            <a:ext cx="9613412" cy="694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9A6C8-5DF5-F7EE-D936-10823D3C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Who is a re-engaging CLIENT?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8A9C6-2452-F653-A4FD-A66FDB2EA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17" y="1599526"/>
            <a:ext cx="5431338" cy="460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DFF96B-3199-E434-0B97-2933A56D3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255" y="1608405"/>
            <a:ext cx="4920178" cy="4722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050A9A-9CF7-42BD-4533-4117AFF39863}"/>
              </a:ext>
            </a:extLst>
          </p:cNvPr>
          <p:cNvSpPr txBox="1"/>
          <p:nvPr/>
        </p:nvSpPr>
        <p:spPr>
          <a:xfrm>
            <a:off x="515511" y="932874"/>
            <a:ext cx="11194472" cy="1323439"/>
          </a:xfrm>
          <a:prstGeom prst="rect">
            <a:avLst/>
          </a:prstGeom>
          <a:solidFill>
            <a:srgbClr val="B53B3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WHY?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Support appointment flexibility rather than disengagement in era of DTG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Reduce unnecessary burden/administration complexity on clients and health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6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BDB036-43FC-B98C-7441-0CA797789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1C9BE2-EA97-61F6-B763-02E76A4D47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6FB307D4-E556-D3EF-47A4-F1F6009AD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17756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5B8CC9-4A70-7C6B-2D8A-2C7863111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269" y="3954609"/>
            <a:ext cx="7025463" cy="38916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What to do for a returning </a:t>
            </a:r>
            <a:r>
              <a:rPr lang="en-ZA" dirty="0">
                <a:solidFill>
                  <a:schemeClr val="bg2"/>
                </a:solidFill>
              </a:rPr>
              <a:t>routine </a:t>
            </a:r>
            <a:r>
              <a:rPr lang="en-ZA" dirty="0"/>
              <a:t>CLIENT?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6FE194-9F04-A685-E159-F63F5223499C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F56FDC-02DB-A35A-519F-E3B45C4776B2}"/>
              </a:ext>
            </a:extLst>
          </p:cNvPr>
          <p:cNvSpPr txBox="1">
            <a:spLocks/>
          </p:cNvSpPr>
          <p:nvPr/>
        </p:nvSpPr>
        <p:spPr>
          <a:xfrm>
            <a:off x="5152210" y="3039835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4.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191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B9E6-E41E-4285-CB00-30412DC34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B86A5-99FF-0C36-A7C2-D08432E70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8" y="1648530"/>
            <a:ext cx="4948690" cy="1985022"/>
          </a:xfrm>
        </p:spPr>
        <p:txBody>
          <a:bodyPr/>
          <a:lstStyle/>
          <a:p>
            <a:pPr marL="166685" indent="-342900">
              <a:spcBef>
                <a:spcPts val="1200"/>
              </a:spcBef>
              <a:buFont typeface="+mj-lt"/>
              <a:buAutoNum type="arabicPeriod"/>
            </a:pPr>
            <a:r>
              <a:rPr lang="en-ZA" sz="1600" dirty="0"/>
              <a:t>Introduction</a:t>
            </a:r>
          </a:p>
          <a:p>
            <a:pPr marL="166685" indent="-342900">
              <a:spcBef>
                <a:spcPts val="1200"/>
              </a:spcBef>
              <a:buFont typeface="+mj-lt"/>
              <a:buAutoNum type="arabicPeriod"/>
            </a:pPr>
            <a:r>
              <a:rPr lang="en-ZA" sz="1600" dirty="0"/>
              <a:t>Re-engagement principles</a:t>
            </a:r>
          </a:p>
          <a:p>
            <a:pPr marL="166685" indent="-342900">
              <a:spcBef>
                <a:spcPts val="1200"/>
              </a:spcBef>
              <a:buFont typeface="+mj-lt"/>
              <a:buAutoNum type="arabicPeriod"/>
            </a:pPr>
            <a:r>
              <a:rPr lang="en-ZA" sz="1600" b="1" dirty="0"/>
              <a:t>Who is a re-engaging client</a:t>
            </a:r>
            <a:r>
              <a:rPr lang="en-ZA" sz="1600" dirty="0"/>
              <a:t>?</a:t>
            </a:r>
          </a:p>
          <a:p>
            <a:pPr marL="166685" indent="-342900">
              <a:spcBef>
                <a:spcPts val="1200"/>
              </a:spcBef>
              <a:buFont typeface="+mj-lt"/>
              <a:buAutoNum type="arabicPeriod"/>
            </a:pPr>
            <a:r>
              <a:rPr lang="en-ZA" sz="1600" b="1" dirty="0"/>
              <a:t>What to do for </a:t>
            </a:r>
            <a:r>
              <a:rPr lang="en-ZA" sz="1600" b="1" dirty="0">
                <a:solidFill>
                  <a:schemeClr val="tx2"/>
                </a:solidFill>
              </a:rPr>
              <a:t>returning routine care </a:t>
            </a:r>
            <a:r>
              <a:rPr lang="en-ZA" sz="1600" b="1" dirty="0"/>
              <a:t>clients</a:t>
            </a:r>
            <a:r>
              <a:rPr lang="en-ZA" sz="1600" dirty="0"/>
              <a:t>?</a:t>
            </a:r>
          </a:p>
          <a:p>
            <a:pPr marL="612776" lvl="1" indent="-342900">
              <a:spcBef>
                <a:spcPts val="1200"/>
              </a:spcBef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6807AF26-ED01-602F-A095-9521C8D74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39"/>
          <a:stretch/>
        </p:blipFill>
        <p:spPr>
          <a:xfrm>
            <a:off x="625846" y="4707928"/>
            <a:ext cx="5142777" cy="2150071"/>
          </a:xfrm>
          <a:prstGeom prst="rect">
            <a:avLst/>
          </a:prstGeom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4AD14E4F-2BE5-8CF9-CA95-8206D06A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/>
          <a:stretch/>
        </p:blipFill>
        <p:spPr>
          <a:xfrm>
            <a:off x="6948001" y="0"/>
            <a:ext cx="4154033" cy="217772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265FEB-3F68-D4CD-3A49-52463DC839A6}"/>
              </a:ext>
            </a:extLst>
          </p:cNvPr>
          <p:cNvSpPr txBox="1">
            <a:spLocks/>
          </p:cNvSpPr>
          <p:nvPr/>
        </p:nvSpPr>
        <p:spPr>
          <a:xfrm>
            <a:off x="6986472" y="3008755"/>
            <a:ext cx="4305924" cy="24756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446091" indent="-176215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895356" indent="-26829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257308" indent="-180976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1703400" indent="-269877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685" lvl="1" indent="-342900">
              <a:spcBef>
                <a:spcPts val="1200"/>
              </a:spcBef>
              <a:buFont typeface="+mj-lt"/>
              <a:buAutoNum type="arabicPeriod" startAt="5"/>
            </a:pPr>
            <a:r>
              <a:rPr lang="en-ZA" sz="1600" b="1" dirty="0"/>
              <a:t>What to do for </a:t>
            </a:r>
            <a:r>
              <a:rPr lang="en-ZA" sz="1600" b="1" dirty="0">
                <a:solidFill>
                  <a:schemeClr val="tx2"/>
                </a:solidFill>
              </a:rPr>
              <a:t>re-engaging</a:t>
            </a:r>
            <a:r>
              <a:rPr lang="en-ZA" sz="1600" b="1" dirty="0"/>
              <a:t> clients?</a:t>
            </a:r>
          </a:p>
          <a:p>
            <a:pPr lvl="2">
              <a:spcBef>
                <a:spcPts val="1200"/>
              </a:spcBef>
            </a:pPr>
            <a:r>
              <a:rPr lang="en-ZA" sz="1600" dirty="0"/>
              <a:t>Reception staff</a:t>
            </a:r>
          </a:p>
          <a:p>
            <a:pPr lvl="2">
              <a:spcBef>
                <a:spcPts val="1200"/>
              </a:spcBef>
            </a:pPr>
            <a:r>
              <a:rPr lang="en-ZA" sz="1600" dirty="0"/>
              <a:t>Clinicians</a:t>
            </a:r>
          </a:p>
          <a:p>
            <a:pPr lvl="2">
              <a:spcBef>
                <a:spcPts val="1200"/>
              </a:spcBef>
            </a:pPr>
            <a:r>
              <a:rPr lang="en-ZA" sz="1600" dirty="0"/>
              <a:t>Counselling – clinicians/counsellors</a:t>
            </a:r>
          </a:p>
          <a:p>
            <a:pPr lvl="2">
              <a:spcBef>
                <a:spcPts val="1200"/>
              </a:spcBef>
            </a:pPr>
            <a:r>
              <a:rPr lang="en-ZA" sz="1600" dirty="0"/>
              <a:t>Pharmacy staff</a:t>
            </a:r>
          </a:p>
          <a:p>
            <a:pPr marL="166685" lvl="1" indent="-342900">
              <a:spcBef>
                <a:spcPts val="1200"/>
              </a:spcBef>
              <a:buFont typeface="+mj-lt"/>
              <a:buAutoNum type="arabicPeriod" startAt="5"/>
            </a:pPr>
            <a:r>
              <a:rPr lang="en-ZA" sz="1600" dirty="0"/>
              <a:t>Facility implementation plan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94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AD145-81B3-FF61-76BE-27C9A9AAC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2601677" cy="417161"/>
          </a:xfrm>
        </p:spPr>
        <p:txBody>
          <a:bodyPr/>
          <a:lstStyle/>
          <a:p>
            <a:r>
              <a:rPr lang="en-ZA" dirty="0"/>
              <a:t>What to do for returning routine CLIENTS?</a:t>
            </a:r>
            <a:endParaRPr lang="en-US" dirty="0"/>
          </a:p>
        </p:txBody>
      </p:sp>
      <p:pic>
        <p:nvPicPr>
          <p:cNvPr id="8" name="Picture 7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ED91104E-CBDE-BC87-8EB5-CDE79F20B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578" y="3569762"/>
            <a:ext cx="1831967" cy="2705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E1BB97-353C-59B6-BA2F-F97D61FD0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186" y="578594"/>
            <a:ext cx="5431338" cy="46052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5DA35-B440-5D32-3F1B-276CC9EDD82B}"/>
              </a:ext>
            </a:extLst>
          </p:cNvPr>
          <p:cNvSpPr/>
          <p:nvPr/>
        </p:nvSpPr>
        <p:spPr>
          <a:xfrm>
            <a:off x="3888419" y="4021584"/>
            <a:ext cx="5761608" cy="1287263"/>
          </a:xfrm>
          <a:prstGeom prst="rect">
            <a:avLst/>
          </a:prstGeom>
          <a:noFill/>
          <a:ln w="28575">
            <a:solidFill>
              <a:srgbClr val="B5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7" name="Picture 16" descr="A sign with text on it&#10;&#10;AI-generated content may be incorrect.">
            <a:extLst>
              <a:ext uri="{FF2B5EF4-FFF2-40B4-BE49-F238E27FC236}">
                <a16:creationId xmlns:a16="http://schemas.microsoft.com/office/drawing/2014/main" id="{2CA3F8F3-7236-9B3E-C470-ED041FA25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23" y="3375734"/>
            <a:ext cx="2899299" cy="2899299"/>
          </a:xfrm>
          <a:prstGeom prst="rect">
            <a:avLst/>
          </a:prstGeom>
          <a:ln w="28575">
            <a:solidFill>
              <a:srgbClr val="B53B3E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6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5D141-5823-3F4A-B9DE-F83EE964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B9A757-D13B-1A35-C974-196B0FB59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755" y="2913195"/>
            <a:ext cx="8580413" cy="2217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1EB828-771C-E1F0-422A-64CDA33CA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2601677" cy="417161"/>
          </a:xfrm>
        </p:spPr>
        <p:txBody>
          <a:bodyPr/>
          <a:lstStyle/>
          <a:p>
            <a:r>
              <a:rPr lang="en-ZA" dirty="0"/>
              <a:t>What to do for </a:t>
            </a:r>
            <a:r>
              <a:rPr lang="en-ZA" dirty="0">
                <a:solidFill>
                  <a:schemeClr val="accent5"/>
                </a:solidFill>
              </a:rPr>
              <a:t>returning routine CLIENTS</a:t>
            </a:r>
            <a:r>
              <a:rPr lang="en-ZA" dirty="0"/>
              <a:t>?</a:t>
            </a:r>
            <a:endParaRPr lang="en-US" dirty="0"/>
          </a:p>
        </p:txBody>
      </p:sp>
      <p:pic>
        <p:nvPicPr>
          <p:cNvPr id="8" name="Picture 7" descr="A picture containing text, sign, vector graphics, businesscard&#10;&#10;Description automatically generated">
            <a:extLst>
              <a:ext uri="{FF2B5EF4-FFF2-40B4-BE49-F238E27FC236}">
                <a16:creationId xmlns:a16="http://schemas.microsoft.com/office/drawing/2014/main" id="{D7B66E93-1BA2-E6D7-094B-E086DE13A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57" y="4152729"/>
            <a:ext cx="1831967" cy="2705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2E3A3-4386-FE1D-D0EC-830F073E51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5919"/>
          <a:stretch/>
        </p:blipFill>
        <p:spPr>
          <a:xfrm>
            <a:off x="4598479" y="168823"/>
            <a:ext cx="5431338" cy="1108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745F5-FF54-AA90-F8AA-45CC4688B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638" y="1454732"/>
            <a:ext cx="8533990" cy="13504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86E76D-22C9-3CA6-362C-D71A15E5C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426" y="5238382"/>
            <a:ext cx="8580413" cy="1129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82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wall, indoor, person&#10;&#10;Description automatically generated">
            <a:extLst>
              <a:ext uri="{FF2B5EF4-FFF2-40B4-BE49-F238E27FC236}">
                <a16:creationId xmlns:a16="http://schemas.microsoft.com/office/drawing/2014/main" id="{B7F2E8E1-2CE4-9E87-5BDE-A07E745A7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C9ED34-6EE9-47EB-358A-9E79BCD75E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42649E1-612A-E453-7FF7-F3E8A926A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CEA6A2-9979-DBCD-EDD2-829389726D2F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F63E9A-CA95-D508-8A98-6DEBAE305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7887" y="3873689"/>
            <a:ext cx="5616227" cy="38916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What to do for a </a:t>
            </a:r>
            <a:br>
              <a:rPr lang="en-ZA" dirty="0">
                <a:solidFill>
                  <a:schemeClr val="bg1"/>
                </a:solidFill>
              </a:rPr>
            </a:br>
            <a:r>
              <a:rPr lang="en-ZA" dirty="0">
                <a:solidFill>
                  <a:schemeClr val="bg2"/>
                </a:solidFill>
              </a:rPr>
              <a:t>re-engaging</a:t>
            </a:r>
            <a:r>
              <a:rPr lang="en-ZA" dirty="0">
                <a:solidFill>
                  <a:schemeClr val="bg1"/>
                </a:solidFill>
              </a:rPr>
              <a:t> patient?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A00D676-866C-9344-063D-6156AA8F8C71}"/>
              </a:ext>
            </a:extLst>
          </p:cNvPr>
          <p:cNvSpPr txBox="1">
            <a:spLocks/>
          </p:cNvSpPr>
          <p:nvPr/>
        </p:nvSpPr>
        <p:spPr>
          <a:xfrm>
            <a:off x="5152210" y="3039835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5.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983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D41CD-4CE7-4A62-50E3-F3C98F8C4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70A7C-55D6-D96F-1621-150C79FC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2601677" cy="417161"/>
          </a:xfrm>
        </p:spPr>
        <p:txBody>
          <a:bodyPr/>
          <a:lstStyle/>
          <a:p>
            <a:r>
              <a:rPr lang="en-ZA" dirty="0"/>
              <a:t>What to do for </a:t>
            </a:r>
            <a:r>
              <a:rPr lang="en-ZA" dirty="0">
                <a:solidFill>
                  <a:schemeClr val="accent5"/>
                </a:solidFill>
              </a:rPr>
              <a:t>re-ENGAGING CLIENTS</a:t>
            </a:r>
            <a:r>
              <a:rPr lang="en-ZA" dirty="0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9094DE-DF0E-2933-B8CB-7D9F7584C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168" y="723311"/>
            <a:ext cx="4920178" cy="47229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0E285F8-8594-2DBA-2C16-D61FEA654482}"/>
              </a:ext>
            </a:extLst>
          </p:cNvPr>
          <p:cNvSpPr/>
          <p:nvPr/>
        </p:nvSpPr>
        <p:spPr>
          <a:xfrm>
            <a:off x="5637319" y="4034681"/>
            <a:ext cx="4816027" cy="1411550"/>
          </a:xfrm>
          <a:prstGeom prst="rect">
            <a:avLst/>
          </a:prstGeom>
          <a:noFill/>
          <a:ln w="28575">
            <a:solidFill>
              <a:srgbClr val="B5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EF9B2-2B31-1CFA-983F-AA791E636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948" y="3257065"/>
            <a:ext cx="1384919" cy="2428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55A2A-D5D3-C50C-19D7-1A6ECA368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8" y="2512404"/>
            <a:ext cx="1367875" cy="391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ED7E28-712A-0005-4C22-70FC45B76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545" y="2678512"/>
            <a:ext cx="1359596" cy="3585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2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311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862C-260C-A3E1-4902-9B805E55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5548312" cy="417161"/>
          </a:xfrm>
        </p:spPr>
        <p:txBody>
          <a:bodyPr/>
          <a:lstStyle/>
          <a:p>
            <a:r>
              <a:rPr lang="en-US" dirty="0"/>
              <a:t>STEP 1: IDENTIFY IF CLIENT IS RE-</a:t>
            </a:r>
            <a:r>
              <a:rPr lang="en-US" dirty="0" err="1"/>
              <a:t>ENGaGING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5A1D0B-2C3E-9E94-E0EA-1FADBA7E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06" y="2109826"/>
            <a:ext cx="10517188" cy="886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984EA-3A3A-AC95-FF37-15D0D8747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3830"/>
          <a:stretch/>
        </p:blipFill>
        <p:spPr>
          <a:xfrm>
            <a:off x="104775" y="3537015"/>
            <a:ext cx="4371975" cy="170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660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EA90A-AA4F-BE98-6158-B8985F106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7963716" cy="417161"/>
          </a:xfrm>
        </p:spPr>
        <p:txBody>
          <a:bodyPr/>
          <a:lstStyle/>
          <a:p>
            <a:r>
              <a:rPr lang="en-GB" dirty="0"/>
              <a:t>1. DECIDE IF CLIENT IS RE-ENGAGING?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37DF6-946B-1D56-3683-F318A9EE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341" y="966305"/>
            <a:ext cx="8135251" cy="593625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9C5B78-0E6F-5C75-3C13-483AB3A1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0674"/>
          <a:stretch/>
        </p:blipFill>
        <p:spPr>
          <a:xfrm>
            <a:off x="1807341" y="1540991"/>
            <a:ext cx="8140413" cy="627275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14358E-5F6F-CCE0-7350-9D031C411F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76"/>
          <a:stretch/>
        </p:blipFill>
        <p:spPr>
          <a:xfrm>
            <a:off x="9567862" y="-11113"/>
            <a:ext cx="2089591" cy="1634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6DD8F1-7579-312B-B7A9-0EA1E79A7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547" y="2159741"/>
            <a:ext cx="8135251" cy="984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DE59B4-A2D8-D9D2-C57F-BD45F4EBF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040" y="3144562"/>
            <a:ext cx="4500926" cy="31432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81A1AC-257A-043A-27F0-61C1E7BDA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1168" y="3144562"/>
            <a:ext cx="4596285" cy="313648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6F9E1B-C83D-3CB3-BAE6-CB9A3BC3EA7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594"/>
          <a:stretch/>
        </p:blipFill>
        <p:spPr>
          <a:xfrm>
            <a:off x="6461574" y="4530094"/>
            <a:ext cx="3780520" cy="1757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5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5A1B8A-EB18-2CF4-01D5-2E482B86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988"/>
          <a:stretch/>
        </p:blipFill>
        <p:spPr>
          <a:xfrm>
            <a:off x="104777" y="3537015"/>
            <a:ext cx="7858124" cy="17098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E2E423-7E59-F595-B7A4-4CDEED57B0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696"/>
          <a:stretch/>
        </p:blipFill>
        <p:spPr>
          <a:xfrm>
            <a:off x="104776" y="3537015"/>
            <a:ext cx="4267200" cy="1709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F60CC-8CBE-A7D8-C036-6544DE78E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06" y="2198603"/>
            <a:ext cx="10517188" cy="88658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CC4AC04-29EE-1480-0EA4-73993F9A8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388"/>
            <a:ext cx="9179957" cy="417512"/>
          </a:xfrm>
        </p:spPr>
        <p:txBody>
          <a:bodyPr/>
          <a:lstStyle/>
          <a:p>
            <a:r>
              <a:rPr lang="en-US" dirty="0"/>
              <a:t>STEP 1: IDENTIFY IF CLIENT IS RE-</a:t>
            </a:r>
            <a:r>
              <a:rPr lang="en-US" dirty="0" err="1"/>
              <a:t>ENGaGING</a:t>
            </a:r>
            <a:r>
              <a:rPr lang="en-US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EC1B6E-0D8D-369B-35D7-F51B6B621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3537015"/>
            <a:ext cx="12087225" cy="17098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575A624-6E2E-1E53-585E-93CA720687B0}"/>
              </a:ext>
            </a:extLst>
          </p:cNvPr>
          <p:cNvSpPr/>
          <p:nvPr/>
        </p:nvSpPr>
        <p:spPr>
          <a:xfrm>
            <a:off x="9293718" y="3632840"/>
            <a:ext cx="2299317" cy="1463329"/>
          </a:xfrm>
          <a:prstGeom prst="rect">
            <a:avLst/>
          </a:prstGeom>
          <a:noFill/>
          <a:ln w="19050" cap="rnd">
            <a:solidFill>
              <a:srgbClr val="932C6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F5BC7C-5192-F24B-5FF3-293CE4AA508F}"/>
              </a:ext>
            </a:extLst>
          </p:cNvPr>
          <p:cNvSpPr/>
          <p:nvPr/>
        </p:nvSpPr>
        <p:spPr>
          <a:xfrm>
            <a:off x="4488494" y="3635028"/>
            <a:ext cx="3357889" cy="1461435"/>
          </a:xfrm>
          <a:prstGeom prst="rect">
            <a:avLst/>
          </a:prstGeom>
          <a:noFill/>
          <a:ln w="19050" cap="rnd">
            <a:solidFill>
              <a:srgbClr val="932C6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21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8A0E6611-983E-6163-EC3B-DB6FC0943EE7}"/>
              </a:ext>
            </a:extLst>
          </p:cNvPr>
          <p:cNvSpPr/>
          <p:nvPr/>
        </p:nvSpPr>
        <p:spPr>
          <a:xfrm>
            <a:off x="5219114" y="6070209"/>
            <a:ext cx="6365631" cy="54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6C1B079-BF15-6A61-1045-D1CD2D3A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69" y="819807"/>
            <a:ext cx="8409756" cy="729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A51152-7813-9E23-58FD-FB0C8C63F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390" y="1247292"/>
            <a:ext cx="8409756" cy="2888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26DEB67-C2E6-EB64-AFE3-B12EEDB5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388"/>
            <a:ext cx="11647949" cy="417512"/>
          </a:xfrm>
        </p:spPr>
        <p:txBody>
          <a:bodyPr/>
          <a:lstStyle/>
          <a:p>
            <a:r>
              <a:rPr lang="en-US" dirty="0"/>
              <a:t>STEP 2 and 3: NAVIGATE TO CLINICIAN WITH LAB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9F5A88-5AF7-4E21-5AEF-93786BD7F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144" y="3078964"/>
            <a:ext cx="2801607" cy="3603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3A83C-77B7-9274-1BDD-D9C07ED40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4336" y="1687287"/>
            <a:ext cx="256789" cy="4636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F5C77-D148-0048-6503-E9F0608DE3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1687557"/>
            <a:ext cx="8839200" cy="12199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47E042-EE06-424F-A708-2C14AC01E0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2340"/>
          <a:stretch/>
        </p:blipFill>
        <p:spPr>
          <a:xfrm>
            <a:off x="1676400" y="2926292"/>
            <a:ext cx="3838575" cy="14956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06BDE4-26DF-553D-0297-0F5D648268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6516"/>
          <a:stretch/>
        </p:blipFill>
        <p:spPr>
          <a:xfrm>
            <a:off x="5438775" y="2926292"/>
            <a:ext cx="2894859" cy="14956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FD42FBB-FA9E-DCE8-EF5D-A6E31C2E682C}"/>
              </a:ext>
            </a:extLst>
          </p:cNvPr>
          <p:cNvSpPr/>
          <p:nvPr/>
        </p:nvSpPr>
        <p:spPr>
          <a:xfrm>
            <a:off x="1657669" y="3045904"/>
            <a:ext cx="6810056" cy="3278240"/>
          </a:xfrm>
          <a:prstGeom prst="rect">
            <a:avLst/>
          </a:prstGeom>
          <a:noFill/>
          <a:ln w="19050" cap="rnd">
            <a:solidFill>
              <a:srgbClr val="932C6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626E12-75AE-7E3D-E4AB-3CCEE8618AC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3328"/>
          <a:stretch/>
        </p:blipFill>
        <p:spPr>
          <a:xfrm>
            <a:off x="1714499" y="4438996"/>
            <a:ext cx="3762375" cy="15935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F2673B-3387-985F-74CD-AA385ECDCF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7152"/>
          <a:stretch/>
        </p:blipFill>
        <p:spPr>
          <a:xfrm>
            <a:off x="5457506" y="4438996"/>
            <a:ext cx="2894859" cy="1593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27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F0BA8-CC43-7D98-9543-AA4C79EA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64A1C4-CBB3-F70E-CA2A-A15EC032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31" y="319510"/>
            <a:ext cx="3950638" cy="5649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DF3133-62D5-BB80-EDA6-D876083B9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069" y="319510"/>
            <a:ext cx="4132412" cy="5649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AAC61B-CAFA-770E-95E2-022417231BC6}"/>
              </a:ext>
            </a:extLst>
          </p:cNvPr>
          <p:cNvSpPr/>
          <p:nvPr/>
        </p:nvSpPr>
        <p:spPr>
          <a:xfrm>
            <a:off x="7012069" y="1997476"/>
            <a:ext cx="4253694" cy="639192"/>
          </a:xfrm>
          <a:prstGeom prst="rect">
            <a:avLst/>
          </a:prstGeom>
          <a:noFill/>
          <a:ln w="28575">
            <a:solidFill>
              <a:srgbClr val="B5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47E84-FFBD-484C-F7F7-B409F7F66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24" y="2636668"/>
            <a:ext cx="2801607" cy="3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bedroom&#10;&#10;Description automatically generated">
            <a:extLst>
              <a:ext uri="{FF2B5EF4-FFF2-40B4-BE49-F238E27FC236}">
                <a16:creationId xmlns:a16="http://schemas.microsoft.com/office/drawing/2014/main" id="{B98E7877-E07A-422A-E8E3-BA49164911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8" b="856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FDC97F-EF83-F3C6-D4B8-98B4E976DE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6577973-5912-0425-E524-F43A16CBE4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922DC60-9BEF-5FB9-254D-5AB0BF39D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3269" y="3606951"/>
            <a:ext cx="7025463" cy="389165"/>
          </a:xfrm>
        </p:spPr>
        <p:txBody>
          <a:bodyPr/>
          <a:lstStyle/>
          <a:p>
            <a:r>
              <a:rPr lang="en-ZA" dirty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D3FE43-BFEC-CB54-0EB4-4B07CF46C339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5266359-250F-F6F3-FB1D-3B175CAD16C4}"/>
              </a:ext>
            </a:extLst>
          </p:cNvPr>
          <p:cNvSpPr txBox="1">
            <a:spLocks/>
          </p:cNvSpPr>
          <p:nvPr/>
        </p:nvSpPr>
        <p:spPr>
          <a:xfrm>
            <a:off x="5152210" y="2892745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1.</a:t>
            </a:r>
            <a:endParaRPr lang="en-US" sz="50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333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3366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BB095E4C-FD75-4A3D-6BD3-38AFC8D4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9875552" cy="417161"/>
          </a:xfrm>
        </p:spPr>
        <p:txBody>
          <a:bodyPr/>
          <a:lstStyle/>
          <a:p>
            <a:r>
              <a:rPr lang="en-US" dirty="0"/>
              <a:t>STEP 4:  CONDUCT CLINICAL ASSESSMENT</a:t>
            </a:r>
            <a:br>
              <a:rPr lang="en-US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352F81-B324-9403-2EC8-FAC42331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019" y="4720020"/>
            <a:ext cx="173864" cy="391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1F20CC-BDB8-BB87-B96D-D3B4C81FB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8" y="1113979"/>
            <a:ext cx="8115300" cy="1085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809ACE-DBC4-D456-5CFB-BB1AEDFB6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76" y="2171801"/>
            <a:ext cx="5705475" cy="2612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B763A3-C23C-1B76-1344-6D0D33F13F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4297"/>
          <a:stretch/>
        </p:blipFill>
        <p:spPr>
          <a:xfrm>
            <a:off x="361976" y="4943462"/>
            <a:ext cx="4352899" cy="12891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7028DA-F044-3E83-A9CC-28B2C9262862}"/>
              </a:ext>
            </a:extLst>
          </p:cNvPr>
          <p:cNvSpPr/>
          <p:nvPr/>
        </p:nvSpPr>
        <p:spPr>
          <a:xfrm>
            <a:off x="266700" y="4943462"/>
            <a:ext cx="4532338" cy="1378449"/>
          </a:xfrm>
          <a:prstGeom prst="rect">
            <a:avLst/>
          </a:prstGeom>
          <a:noFill/>
          <a:ln w="19050" cap="rnd">
            <a:solidFill>
              <a:srgbClr val="B63B3E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5F84A9-6780-E514-0F04-AFFAB4B41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8650" y="2415535"/>
            <a:ext cx="2832831" cy="3643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76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5BC70A88-42A7-C9DB-B067-12397DCD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26" y="1348711"/>
            <a:ext cx="8191592" cy="458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B3A75-F279-7BCF-1D47-D83563CC6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7" y="306150"/>
            <a:ext cx="10061717" cy="417161"/>
          </a:xfrm>
        </p:spPr>
        <p:txBody>
          <a:bodyPr/>
          <a:lstStyle/>
          <a:p>
            <a:r>
              <a:rPr lang="en-ZA" dirty="0"/>
              <a:t>Re-engaging CLIENT clinical assessment</a:t>
            </a:r>
            <a:endParaRPr lang="en-US" dirty="0"/>
          </a:p>
        </p:txBody>
      </p:sp>
      <p:pic>
        <p:nvPicPr>
          <p:cNvPr id="23" name="Picture 22" descr="Timeline&#10;&#10;Description automatically generated">
            <a:extLst>
              <a:ext uri="{FF2B5EF4-FFF2-40B4-BE49-F238E27FC236}">
                <a16:creationId xmlns:a16="http://schemas.microsoft.com/office/drawing/2014/main" id="{113733AB-0B01-F784-4437-2956CBDB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727" y="4126842"/>
            <a:ext cx="3725330" cy="1597279"/>
          </a:xfrm>
          <a:prstGeom prst="rect">
            <a:avLst/>
          </a:prstGeom>
        </p:spPr>
      </p:pic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C9D8DFA-F032-7170-9751-897293A13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79" y="1749415"/>
            <a:ext cx="3725332" cy="768877"/>
          </a:xfrm>
          <a:prstGeom prst="rect">
            <a:avLst/>
          </a:prstGeom>
        </p:spPr>
      </p:pic>
      <p:pic>
        <p:nvPicPr>
          <p:cNvPr id="25" name="Picture 2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5DEC67-14CA-1A51-9D83-4C9E0552A3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9893"/>
          <a:stretch/>
        </p:blipFill>
        <p:spPr>
          <a:xfrm>
            <a:off x="6674827" y="1724463"/>
            <a:ext cx="415930" cy="3409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9EEFBC-9806-48F5-9B98-E6635BDF85BB}"/>
              </a:ext>
            </a:extLst>
          </p:cNvPr>
          <p:cNvSpPr/>
          <p:nvPr/>
        </p:nvSpPr>
        <p:spPr>
          <a:xfrm>
            <a:off x="5086692" y="6313193"/>
            <a:ext cx="6504834" cy="338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F44B04-40F9-BD53-8D6D-47B3AB16D9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66"/>
          <a:stretch/>
        </p:blipFill>
        <p:spPr>
          <a:xfrm>
            <a:off x="6995059" y="4801968"/>
            <a:ext cx="1841234" cy="2056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D6DA02-07C0-89D1-DB86-2C738B2F1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224" y="1655826"/>
            <a:ext cx="3720847" cy="896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0179F-3017-AEA3-9A9C-4B46F7CB9F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551" y="2552764"/>
            <a:ext cx="3699586" cy="67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B4FEC3-A2B5-CAD9-C15C-EA2000966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973"/>
          <a:stretch/>
        </p:blipFill>
        <p:spPr>
          <a:xfrm>
            <a:off x="2953979" y="2518291"/>
            <a:ext cx="3747078" cy="107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CA850-FFF5-C83B-9DDC-AF08B7E509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4557" b="4329"/>
          <a:stretch/>
        </p:blipFill>
        <p:spPr>
          <a:xfrm>
            <a:off x="6787802" y="1655826"/>
            <a:ext cx="4261690" cy="5048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8A1172-074E-F667-508F-81C08A8A4D88}"/>
              </a:ext>
            </a:extLst>
          </p:cNvPr>
          <p:cNvSpPr txBox="1"/>
          <p:nvPr/>
        </p:nvSpPr>
        <p:spPr>
          <a:xfrm>
            <a:off x="3043870" y="3712428"/>
            <a:ext cx="330484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ZA" sz="1600" dirty="0"/>
              <a:t>Mental Health Screen 	 </a:t>
            </a:r>
            <a:r>
              <a:rPr lang="en-ZA" sz="1600" dirty="0">
                <a:sym typeface="Symbol" panose="05050102010706020507" pitchFamily="18" charset="2"/>
              </a:rPr>
              <a:t></a:t>
            </a:r>
            <a:endParaRPr lang="en-ZA" sz="1600" dirty="0"/>
          </a:p>
          <a:p>
            <a:r>
              <a:rPr lang="en-ZA" sz="1600" dirty="0"/>
              <a:t>Annex 4 AGL</a:t>
            </a:r>
          </a:p>
          <a:p>
            <a:r>
              <a:rPr lang="en-ZA" sz="1600" dirty="0"/>
              <a:t>Annex 2 DMOC SOPs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D29833F-728C-08A1-99B3-885B997A970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7992"/>
          <a:stretch/>
        </p:blipFill>
        <p:spPr>
          <a:xfrm>
            <a:off x="2989883" y="3607167"/>
            <a:ext cx="3711174" cy="936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2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115D-6848-A531-FAFF-DB0B50C06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44">
            <a:extLst>
              <a:ext uri="{FF2B5EF4-FFF2-40B4-BE49-F238E27FC236}">
                <a16:creationId xmlns:a16="http://schemas.microsoft.com/office/drawing/2014/main" id="{EDD8CA21-8DA9-05B3-C4F6-5975B349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9875552" cy="417161"/>
          </a:xfrm>
        </p:spPr>
        <p:txBody>
          <a:bodyPr/>
          <a:lstStyle/>
          <a:p>
            <a:r>
              <a:rPr lang="en-US" dirty="0"/>
              <a:t>STEP 4:  CONDUCT CLINICAL ASSESSMENT</a:t>
            </a:r>
            <a:br>
              <a:rPr lang="en-US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0B91E8-597B-571A-BC07-B14AC9701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019" y="4720020"/>
            <a:ext cx="173864" cy="391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0371-94D8-B215-13CE-769B1083B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8" y="1113979"/>
            <a:ext cx="8115300" cy="1085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EA75F7-E853-6642-1AE4-4DEB21BF6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76" y="2171801"/>
            <a:ext cx="5705475" cy="2612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F4BC47-1B0F-A5CB-DC9D-8100F9EAE1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4297"/>
          <a:stretch/>
        </p:blipFill>
        <p:spPr>
          <a:xfrm>
            <a:off x="361976" y="4943462"/>
            <a:ext cx="4352899" cy="1289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EB84AF-4893-D9AA-BA35-1116002671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925" y="0"/>
            <a:ext cx="2832831" cy="364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D12DD-F45B-31C4-58F7-758100EBE9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7751"/>
          <a:stretch/>
        </p:blipFill>
        <p:spPr>
          <a:xfrm>
            <a:off x="4637818" y="4956100"/>
            <a:ext cx="2477357" cy="1263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803C34-A4D0-031E-7836-D05D26431A6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2492" r="2532"/>
          <a:stretch/>
        </p:blipFill>
        <p:spPr>
          <a:xfrm>
            <a:off x="9391650" y="4956100"/>
            <a:ext cx="2686907" cy="1263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F44B73-A5A0-01C2-CC5C-45B20A510D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249" r="37250"/>
          <a:stretch/>
        </p:blipFill>
        <p:spPr>
          <a:xfrm>
            <a:off x="7115175" y="4956100"/>
            <a:ext cx="2343150" cy="1263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AFA24E-59F8-06D7-EF09-5AE11C11A652}"/>
              </a:ext>
            </a:extLst>
          </p:cNvPr>
          <p:cNvSpPr/>
          <p:nvPr/>
        </p:nvSpPr>
        <p:spPr>
          <a:xfrm>
            <a:off x="4714875" y="4898829"/>
            <a:ext cx="7363682" cy="1378449"/>
          </a:xfrm>
          <a:prstGeom prst="rect">
            <a:avLst/>
          </a:prstGeom>
          <a:noFill/>
          <a:ln w="19050" cap="rnd">
            <a:solidFill>
              <a:srgbClr val="B63B3E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78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DD48-39CC-6B62-F15A-D6A438D04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5B32DB4E-D078-4727-A392-6110410DA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26" y="1348711"/>
            <a:ext cx="8191592" cy="458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D2286-5EDA-553B-8BC3-E8169437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7" y="306150"/>
            <a:ext cx="10061717" cy="417161"/>
          </a:xfrm>
        </p:spPr>
        <p:txBody>
          <a:bodyPr/>
          <a:lstStyle/>
          <a:p>
            <a:r>
              <a:rPr lang="en-ZA" dirty="0"/>
              <a:t>Re-engaging CLIENT clinical assessment</a:t>
            </a:r>
            <a:endParaRPr lang="en-US" dirty="0"/>
          </a:p>
        </p:txBody>
      </p:sp>
      <p:pic>
        <p:nvPicPr>
          <p:cNvPr id="23" name="Picture 22" descr="Timeline&#10;&#10;Description automatically generated">
            <a:extLst>
              <a:ext uri="{FF2B5EF4-FFF2-40B4-BE49-F238E27FC236}">
                <a16:creationId xmlns:a16="http://schemas.microsoft.com/office/drawing/2014/main" id="{48E55B1E-0F34-5E4C-A47A-73BBB0776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727" y="4126842"/>
            <a:ext cx="3725330" cy="1597279"/>
          </a:xfrm>
          <a:prstGeom prst="rect">
            <a:avLst/>
          </a:prstGeom>
        </p:spPr>
      </p:pic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2E9A8EC-A7E5-F21F-5C17-0C4210F1B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979" y="1749415"/>
            <a:ext cx="3725332" cy="768877"/>
          </a:xfrm>
          <a:prstGeom prst="rect">
            <a:avLst/>
          </a:prstGeom>
        </p:spPr>
      </p:pic>
      <p:pic>
        <p:nvPicPr>
          <p:cNvPr id="25" name="Picture 2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A0BE629-679F-1D3B-C300-AA9498B113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89893"/>
          <a:stretch/>
        </p:blipFill>
        <p:spPr>
          <a:xfrm>
            <a:off x="6674827" y="1724463"/>
            <a:ext cx="415930" cy="3409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63B1E2-3C7E-28CF-4DB0-8C29AC2C9994}"/>
              </a:ext>
            </a:extLst>
          </p:cNvPr>
          <p:cNvSpPr/>
          <p:nvPr/>
        </p:nvSpPr>
        <p:spPr>
          <a:xfrm>
            <a:off x="5086692" y="6313193"/>
            <a:ext cx="6504834" cy="338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8C5EB41-0BB7-5F24-9EDC-DFE3C9FE50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66"/>
          <a:stretch/>
        </p:blipFill>
        <p:spPr>
          <a:xfrm>
            <a:off x="6995059" y="4801968"/>
            <a:ext cx="1841234" cy="2056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CF772-7AFC-FF2B-8DC4-E24F41CAF5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8224" y="1655826"/>
            <a:ext cx="3720847" cy="896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BDFD3-4A9E-7167-7DDC-34ACB1446F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0551" y="2552764"/>
            <a:ext cx="3699586" cy="671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3AFFF9-3016-00ED-247F-89834984CD5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7992"/>
          <a:stretch/>
        </p:blipFill>
        <p:spPr>
          <a:xfrm>
            <a:off x="2989883" y="3607167"/>
            <a:ext cx="3711174" cy="9362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3103C-EE7F-4D9D-FAE3-531245430E0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973"/>
          <a:stretch/>
        </p:blipFill>
        <p:spPr>
          <a:xfrm>
            <a:off x="2953979" y="2518291"/>
            <a:ext cx="3747078" cy="1072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81672-54E7-8CC6-F2DA-840F2586D0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8587" y="3201242"/>
            <a:ext cx="3680120" cy="15515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7B67549-7997-6BCF-6125-84006512A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445" y="3377043"/>
            <a:ext cx="9357064" cy="26035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9862C-260C-A3E1-4902-9B805E55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1163338" cy="417161"/>
          </a:xfrm>
        </p:spPr>
        <p:txBody>
          <a:bodyPr/>
          <a:lstStyle/>
          <a:p>
            <a:r>
              <a:rPr lang="en-ZA" dirty="0"/>
              <a:t>Differentiated follow-up based on each CLIENT’s </a:t>
            </a:r>
            <a:r>
              <a:rPr lang="en-ZA" dirty="0">
                <a:solidFill>
                  <a:schemeClr val="tx2"/>
                </a:solidFill>
              </a:rPr>
              <a:t>CLINICAL NEEDS </a:t>
            </a:r>
            <a:r>
              <a:rPr lang="en-ZA" dirty="0"/>
              <a:t>AND </a:t>
            </a:r>
            <a:r>
              <a:rPr lang="en-ZA" dirty="0">
                <a:solidFill>
                  <a:schemeClr val="tx2"/>
                </a:solidFill>
              </a:rPr>
              <a:t>TIME SINCE MISSED APPOINTMENT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1E212DE-D884-C653-52C2-CBBFEFBBD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8" y="3125494"/>
            <a:ext cx="2144531" cy="29263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727F14-9DEF-504C-29BF-5B65A297B924}"/>
              </a:ext>
            </a:extLst>
          </p:cNvPr>
          <p:cNvSpPr txBox="1"/>
          <p:nvPr/>
        </p:nvSpPr>
        <p:spPr>
          <a:xfrm>
            <a:off x="363538" y="2145221"/>
            <a:ext cx="2059620" cy="68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6">
              <a:lnSpc>
                <a:spcPct val="110000"/>
              </a:lnSpc>
            </a:pPr>
            <a:r>
              <a:rPr lang="en-ZA" b="1" dirty="0"/>
              <a:t>3 differentiated</a:t>
            </a:r>
          </a:p>
          <a:p>
            <a:pPr defTabSz="914406">
              <a:lnSpc>
                <a:spcPct val="110000"/>
              </a:lnSpc>
            </a:pPr>
            <a:r>
              <a:rPr lang="en-ZA" b="1" dirty="0"/>
              <a:t>follow-up plans :</a:t>
            </a:r>
            <a:endParaRPr lang="en-US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9A9075-7CF4-8AA9-C296-EFBF30C1DEF8}"/>
              </a:ext>
            </a:extLst>
          </p:cNvPr>
          <p:cNvGrpSpPr/>
          <p:nvPr/>
        </p:nvGrpSpPr>
        <p:grpSpPr>
          <a:xfrm>
            <a:off x="2725445" y="3213717"/>
            <a:ext cx="9357064" cy="3311047"/>
            <a:chOff x="3684232" y="3594956"/>
            <a:chExt cx="8141055" cy="250316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B7BC6A4-7490-AD0E-1CA2-6ABE062179D8}"/>
                </a:ext>
              </a:extLst>
            </p:cNvPr>
            <p:cNvSpPr/>
            <p:nvPr/>
          </p:nvSpPr>
          <p:spPr>
            <a:xfrm>
              <a:off x="3684232" y="3594956"/>
              <a:ext cx="8141055" cy="2396026"/>
            </a:xfrm>
            <a:prstGeom prst="rect">
              <a:avLst/>
            </a:prstGeom>
            <a:noFill/>
            <a:ln w="19050" cap="rnd">
              <a:solidFill>
                <a:srgbClr val="B63B3E"/>
              </a:solidFill>
              <a:prstDash val="sysDot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8C885C-09D2-EE61-D987-8261CCD781DD}"/>
                </a:ext>
              </a:extLst>
            </p:cNvPr>
            <p:cNvSpPr txBox="1"/>
            <p:nvPr/>
          </p:nvSpPr>
          <p:spPr>
            <a:xfrm>
              <a:off x="5709804" y="5718146"/>
              <a:ext cx="4672352" cy="379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6">
                <a:lnSpc>
                  <a:spcPct val="110000"/>
                </a:lnSpc>
              </a:pPr>
              <a:r>
                <a:rPr lang="en-ZA" b="1" dirty="0"/>
                <a:t>Re-engagement algorithm follow-up plans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908F01B-5491-D3E6-2184-7E6EE0B02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842" y="1685523"/>
            <a:ext cx="8409756" cy="729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C427C-4DD6-AE7B-84E5-B62DBA0CD5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126" y="2760848"/>
            <a:ext cx="191763" cy="2282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B2F04C-E086-34DB-689D-37D2E8D53B33}"/>
              </a:ext>
            </a:extLst>
          </p:cNvPr>
          <p:cNvSpPr txBox="1"/>
          <p:nvPr/>
        </p:nvSpPr>
        <p:spPr>
          <a:xfrm>
            <a:off x="4112950" y="3673028"/>
            <a:ext cx="7855831" cy="5859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53C5D-D28B-0A16-3C57-431C920D339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431"/>
          <a:stretch/>
        </p:blipFill>
        <p:spPr>
          <a:xfrm>
            <a:off x="2725445" y="2487558"/>
            <a:ext cx="9466555" cy="889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36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803CB-CE69-C89C-C287-65CDE562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12" y="3238706"/>
            <a:ext cx="5577363" cy="2878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9862C-260C-A3E1-4902-9B805E55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0662528" cy="417161"/>
          </a:xfrm>
        </p:spPr>
        <p:txBody>
          <a:bodyPr/>
          <a:lstStyle/>
          <a:p>
            <a:r>
              <a:rPr lang="en-ZA" dirty="0"/>
              <a:t>What to do for re-engaging CLIENTS:</a:t>
            </a:r>
            <a:br>
              <a:rPr lang="en-ZA" dirty="0"/>
            </a:b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FB8F557-E30C-E3C3-6764-68F11BCBA1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538" y="785900"/>
            <a:ext cx="11576928" cy="339637"/>
          </a:xfrm>
        </p:spPr>
        <p:txBody>
          <a:bodyPr/>
          <a:lstStyle/>
          <a:p>
            <a:r>
              <a:rPr lang="en-ZA" dirty="0">
                <a:solidFill>
                  <a:schemeClr val="accent2">
                    <a:lumMod val="75000"/>
                  </a:schemeClr>
                </a:solidFill>
              </a:rPr>
              <a:t>Missed appointment (of any duration) and clinically unwell or previously diagnosed with TB co-infection or elevated VL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6F321A-B7EB-B640-5230-2D0291F7F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22" y="1493983"/>
            <a:ext cx="8409756" cy="7293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5FB27F-AE64-51C6-EC50-13CB203AA06E}"/>
              </a:ext>
            </a:extLst>
          </p:cNvPr>
          <p:cNvSpPr txBox="1"/>
          <p:nvPr/>
        </p:nvSpPr>
        <p:spPr>
          <a:xfrm>
            <a:off x="2257424" y="3619295"/>
            <a:ext cx="4152253" cy="63031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3E46A-DEC1-D32E-900C-2EEEA63404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431"/>
          <a:stretch/>
        </p:blipFill>
        <p:spPr>
          <a:xfrm>
            <a:off x="1134770" y="2349221"/>
            <a:ext cx="9466555" cy="8894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05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9070-1327-DE08-CF08-4D60AABD6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6596D09-7B31-215D-4A8F-2330976FD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537" y="3402867"/>
            <a:ext cx="1991652" cy="2848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86D97C-6AAA-3710-F623-8425BC0F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Re-engagement </a:t>
            </a:r>
            <a:br>
              <a:rPr lang="en-ZA" dirty="0"/>
            </a:br>
            <a:r>
              <a:rPr lang="en-ZA" dirty="0"/>
              <a:t>visit  PROCEDURE: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10A3B-3C21-B90A-B1E4-CCB2C9BFA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936" y="413705"/>
            <a:ext cx="7802064" cy="619211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9482E-47DF-43A9-D857-1AEF15456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571" y="2199462"/>
            <a:ext cx="1753342" cy="241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C1BF5F-81CE-FA75-6A18-BFF63C840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361" y="4737845"/>
            <a:ext cx="4724643" cy="2989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EBF907-0C8F-D7E2-CCAB-1193F7DD9F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128" y="5029755"/>
            <a:ext cx="4724643" cy="10355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2DE8E-468B-504E-E3B7-0B4342E0C5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144" y="2504483"/>
            <a:ext cx="6145672" cy="8237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50A85D4-4ECB-758F-EBAF-FDD736717D53}"/>
              </a:ext>
            </a:extLst>
          </p:cNvPr>
          <p:cNvSpPr/>
          <p:nvPr/>
        </p:nvSpPr>
        <p:spPr>
          <a:xfrm>
            <a:off x="3897297" y="2464664"/>
            <a:ext cx="8009649" cy="3882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439A2F-A1BC-221F-215F-6F484F5089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21" y="1303483"/>
            <a:ext cx="9860441" cy="677491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7AD14259-E808-AADA-9950-26257DDCB97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8246"/>
          <a:stretch/>
        </p:blipFill>
        <p:spPr>
          <a:xfrm>
            <a:off x="9610725" y="1450430"/>
            <a:ext cx="2581275" cy="807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0016AC-D3D0-E710-865D-9478B0F66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4202" r="369"/>
          <a:stretch/>
        </p:blipFill>
        <p:spPr>
          <a:xfrm>
            <a:off x="112235" y="1987991"/>
            <a:ext cx="4996894" cy="10577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F559DE6-FE1B-5DE1-2EBB-3C7C18455DA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018"/>
          <a:stretch/>
        </p:blipFill>
        <p:spPr>
          <a:xfrm>
            <a:off x="5109129" y="2045849"/>
            <a:ext cx="4828034" cy="1024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532CBB-3492-70E4-679A-F612973A85A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7282"/>
          <a:stretch/>
        </p:blipFill>
        <p:spPr>
          <a:xfrm>
            <a:off x="112233" y="3127790"/>
            <a:ext cx="9824927" cy="1174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B520A11-F54D-93B3-B9E1-7995DB4D82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234" y="4278416"/>
            <a:ext cx="9824927" cy="1309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34BC8B8-DE53-18E3-7C2E-BD8A86D862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21" y="5585034"/>
            <a:ext cx="9824927" cy="7721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D636-9704-5ADA-9516-A8FD412A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Follow-up visit schedule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AA27BE-71BA-74FF-722F-62248524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209" y="306150"/>
            <a:ext cx="5540791" cy="439745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3B959-245F-7A11-B162-3BC9306C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42" r="41679" b="83111"/>
          <a:stretch/>
        </p:blipFill>
        <p:spPr>
          <a:xfrm>
            <a:off x="1548356" y="819149"/>
            <a:ext cx="5102853" cy="666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200630-22D3-25C7-E1CD-EF6CF6321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321" t="5742" b="81887"/>
          <a:stretch/>
        </p:blipFill>
        <p:spPr>
          <a:xfrm>
            <a:off x="6651209" y="819149"/>
            <a:ext cx="3646695" cy="740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DC70F5-EBCF-41D4-A740-482C26475A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889" b="60499"/>
          <a:stretch/>
        </p:blipFill>
        <p:spPr>
          <a:xfrm>
            <a:off x="1548356" y="1485900"/>
            <a:ext cx="8749548" cy="13525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25E344-0131-78AB-0E1F-FDCFCF76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500" r="50746" b="34226"/>
          <a:stretch/>
        </p:blipFill>
        <p:spPr>
          <a:xfrm>
            <a:off x="1548356" y="2838450"/>
            <a:ext cx="4309519" cy="1571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91A117-2209-B2C8-0723-AF3E430FB2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254" t="43004" b="34226"/>
          <a:stretch/>
        </p:blipFill>
        <p:spPr>
          <a:xfrm>
            <a:off x="5857874" y="3048000"/>
            <a:ext cx="4440029" cy="1362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1C3C61B-703A-661D-8330-A6A2469B27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5774"/>
          <a:stretch/>
        </p:blipFill>
        <p:spPr>
          <a:xfrm>
            <a:off x="1548356" y="4410075"/>
            <a:ext cx="8749548" cy="2047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680B76-1C95-A785-3325-23B031B817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590" b="56837"/>
          <a:stretch/>
        </p:blipFill>
        <p:spPr>
          <a:xfrm>
            <a:off x="1548356" y="2724150"/>
            <a:ext cx="8749548" cy="333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9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B50BB-C3DC-228A-8227-B2105B8B8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4F81C-D682-A29C-19F3-EDFED151A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12" y="3238706"/>
            <a:ext cx="5577363" cy="2878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D40897-2B12-EE55-E0C6-C88FBF0A7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18" r="51793"/>
          <a:stretch/>
        </p:blipFill>
        <p:spPr>
          <a:xfrm>
            <a:off x="6472743" y="3238706"/>
            <a:ext cx="2195007" cy="3161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F2C938-92A6-CE98-12B4-1416E5C69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0662528" cy="417161"/>
          </a:xfrm>
        </p:spPr>
        <p:txBody>
          <a:bodyPr/>
          <a:lstStyle/>
          <a:p>
            <a:r>
              <a:rPr lang="en-ZA" dirty="0"/>
              <a:t>What to do for re-engaging CLIENTS:</a:t>
            </a:r>
            <a:br>
              <a:rPr lang="en-ZA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21283A-792C-E780-43F6-8E80C450E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122" y="1493983"/>
            <a:ext cx="8409756" cy="729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8BB79D-CE57-07C1-BA55-1D297C193F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431"/>
          <a:stretch/>
        </p:blipFill>
        <p:spPr>
          <a:xfrm>
            <a:off x="1134770" y="2349221"/>
            <a:ext cx="9466555" cy="889485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A88B772F-7EE9-D46F-7C58-DC9C89EB5C69}"/>
              </a:ext>
            </a:extLst>
          </p:cNvPr>
          <p:cNvSpPr txBox="1">
            <a:spLocks/>
          </p:cNvSpPr>
          <p:nvPr/>
        </p:nvSpPr>
        <p:spPr>
          <a:xfrm>
            <a:off x="396400" y="803697"/>
            <a:ext cx="11576928" cy="339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46091" indent="-176215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6" indent="-26829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8" indent="-180976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400" indent="-269877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Clinically well + missed appointment by &gt; 90 days (LTF)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45CEA-0042-011C-B20A-7187C999603D}"/>
              </a:ext>
            </a:extLst>
          </p:cNvPr>
          <p:cNvSpPr txBox="1"/>
          <p:nvPr/>
        </p:nvSpPr>
        <p:spPr>
          <a:xfrm>
            <a:off x="6400800" y="3688348"/>
            <a:ext cx="2397718" cy="63031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09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C356D-0D40-4CB3-B47B-5C8B2014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Why to focus on </a:t>
            </a:r>
            <a:br>
              <a:rPr lang="en-ZA" dirty="0"/>
            </a:br>
            <a:r>
              <a:rPr lang="en-ZA" dirty="0"/>
              <a:t>re-engaging patients now?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CEE441F-998F-AE09-E227-0BCF3940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39" y="2197315"/>
            <a:ext cx="5895218" cy="779189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600" dirty="0"/>
              <a:t>As South Africa aims to reach its 95-95-95 targets and </a:t>
            </a:r>
            <a:r>
              <a:rPr lang="en-US" sz="1600" b="1" dirty="0"/>
              <a:t>achieve its 1.1. million campaign</a:t>
            </a:r>
            <a:r>
              <a:rPr lang="en-US" sz="1600" dirty="0"/>
              <a:t>, there are </a:t>
            </a:r>
            <a:r>
              <a:rPr lang="en-US" sz="1600" b="1" dirty="0"/>
              <a:t>MORE</a:t>
            </a:r>
            <a:r>
              <a:rPr lang="en-US" sz="1600" dirty="0"/>
              <a:t> people who have previously been on ART than people who have never been  on ART</a:t>
            </a:r>
            <a:endParaRPr lang="en-GB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A0804F-82F3-978E-5B29-F2E656325FC0}"/>
              </a:ext>
            </a:extLst>
          </p:cNvPr>
          <p:cNvSpPr/>
          <p:nvPr/>
        </p:nvSpPr>
        <p:spPr>
          <a:xfrm>
            <a:off x="6980297" y="1977849"/>
            <a:ext cx="3476977" cy="3476977"/>
          </a:xfrm>
          <a:prstGeom prst="ellipse">
            <a:avLst/>
          </a:prstGeom>
          <a:solidFill>
            <a:srgbClr val="FFFFFF"/>
          </a:solidFill>
          <a:ln w="1016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1"/>
                </a:solidFill>
              </a:rPr>
              <a:t>Critical to provide </a:t>
            </a:r>
            <a:br>
              <a:rPr lang="en-US" sz="1800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b="1" dirty="0">
                <a:solidFill>
                  <a:srgbClr val="C48D2B"/>
                </a:solidFill>
              </a:rPr>
              <a:t>positive patient experience </a:t>
            </a:r>
            <a:r>
              <a:rPr lang="en-US" sz="1800" b="1" dirty="0">
                <a:solidFill>
                  <a:schemeClr val="accent1"/>
                </a:solidFill>
              </a:rPr>
              <a:t>when a person returns to care to increase likelihood of sustained retention and viral suppression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B2F00EC0-D68A-5C13-EA94-B0BECE6B88D6}"/>
              </a:ext>
            </a:extLst>
          </p:cNvPr>
          <p:cNvSpPr txBox="1">
            <a:spLocks/>
          </p:cNvSpPr>
          <p:nvPr/>
        </p:nvSpPr>
        <p:spPr>
          <a:xfrm>
            <a:off x="363539" y="3314915"/>
            <a:ext cx="5442714" cy="2389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446091" indent="-176215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2pPr>
            <a:lvl3pPr marL="895356" indent="-268290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3pPr>
            <a:lvl4pPr marL="1257308" indent="-180976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4pPr>
            <a:lvl5pPr marL="1703400" indent="-269877" algn="l" defTabSz="914406" rtl="0" eaLnBrk="1" latinLnBrk="0" hangingPunct="1">
              <a:lnSpc>
                <a:spcPct val="110000"/>
              </a:lnSpc>
              <a:spcBef>
                <a:spcPts val="0"/>
              </a:spcBef>
              <a:buFont typeface="PT Sans" panose="020B0503020203020204" pitchFamily="34" charset="0"/>
              <a:buChar char="—"/>
              <a:defRPr sz="1400" kern="1200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defRPr>
            </a:lvl5pPr>
            <a:lvl6pPr marL="2514617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91440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600" b="1" dirty="0"/>
              <a:t>Increasingly important to focus on people previously on ART </a:t>
            </a:r>
          </a:p>
          <a:p>
            <a:pPr>
              <a:spcBef>
                <a:spcPts val="1200"/>
              </a:spcBef>
            </a:pPr>
            <a:r>
              <a:rPr lang="en-US" sz="1600" dirty="0"/>
              <a:t>People need to be encouraged back into care and retained long term: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To reduce morbidity and mortality (improve people living with HIV’s health outcomes) </a:t>
            </a:r>
          </a:p>
          <a:p>
            <a:pPr lvl="1">
              <a:spcBef>
                <a:spcPts val="1200"/>
              </a:spcBef>
            </a:pPr>
            <a:r>
              <a:rPr lang="en-US" sz="1600" dirty="0"/>
              <a:t>To reduce transmission (reduce new infections)</a:t>
            </a:r>
          </a:p>
          <a:p>
            <a:pPr>
              <a:spcBef>
                <a:spcPts val="1200"/>
              </a:spcBef>
            </a:pP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08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42DC1-3EE3-FC04-CA18-3500A779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B483D-34B3-B5EB-B82D-41220444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Re-engagement  </a:t>
            </a:r>
            <a:br>
              <a:rPr lang="en-ZA" dirty="0"/>
            </a:br>
            <a:r>
              <a:rPr lang="en-ZA" dirty="0"/>
              <a:t>visit  PROCEDURE:  </a:t>
            </a:r>
            <a:endParaRPr lang="en-US" dirty="0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F35A01-E7DD-FEA1-5A27-2EFB6F35C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08"/>
          <a:stretch/>
        </p:blipFill>
        <p:spPr>
          <a:xfrm>
            <a:off x="10070309" y="4852652"/>
            <a:ext cx="2121692" cy="12009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7762AE-9A8D-0D10-1C9F-285F3E4F0B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3" t="2566" r="33214" b="91478"/>
          <a:stretch/>
        </p:blipFill>
        <p:spPr>
          <a:xfrm>
            <a:off x="4749568" y="390617"/>
            <a:ext cx="7442431" cy="451537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27368-A122-0CC3-5674-9EAE0E7F16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1170"/>
          <a:stretch/>
        </p:blipFill>
        <p:spPr>
          <a:xfrm>
            <a:off x="266700" y="1334772"/>
            <a:ext cx="9896475" cy="99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4C692-9A9D-EE34-FBAF-3370C488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8830" b="60520"/>
          <a:stretch/>
        </p:blipFill>
        <p:spPr>
          <a:xfrm>
            <a:off x="266700" y="2333625"/>
            <a:ext cx="989647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3EF6C-5A69-BEF4-82E3-A8A2892012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4572" t="88957"/>
          <a:stretch/>
        </p:blipFill>
        <p:spPr>
          <a:xfrm>
            <a:off x="5667375" y="5758348"/>
            <a:ext cx="4495800" cy="5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E7E67C-962B-0DB6-FD1F-49FE25A7AC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9480" b="35923"/>
          <a:stretch/>
        </p:blipFill>
        <p:spPr>
          <a:xfrm>
            <a:off x="266700" y="3429000"/>
            <a:ext cx="9896475" cy="130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D4062D-6A86-072A-A448-225828CFCA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078" r="50914" b="-1"/>
          <a:stretch/>
        </p:blipFill>
        <p:spPr>
          <a:xfrm>
            <a:off x="266700" y="4661091"/>
            <a:ext cx="4857750" cy="19055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A4E04D-CADE-D45B-09BF-C8A21E11E5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59" t="66318" b="13032"/>
          <a:stretch/>
        </p:blipFill>
        <p:spPr>
          <a:xfrm>
            <a:off x="5098259" y="4757813"/>
            <a:ext cx="4972050" cy="10953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49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235C7E-BA7A-DE45-CA29-F265C0A355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669" b="68697"/>
          <a:stretch/>
        </p:blipFill>
        <p:spPr>
          <a:xfrm>
            <a:off x="971550" y="1149468"/>
            <a:ext cx="1981200" cy="1484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D88DAB-2CC1-2750-2E26-5D90EB8C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Follow-up visit schedule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488B36-8920-8F09-D0F3-903CA9DB34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3" t="2566" r="33214" b="91478"/>
          <a:stretch/>
        </p:blipFill>
        <p:spPr>
          <a:xfrm>
            <a:off x="6285391" y="333154"/>
            <a:ext cx="5906609" cy="358358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30492-CB5F-620C-7726-18E38196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596" r="79926"/>
          <a:stretch/>
        </p:blipFill>
        <p:spPr>
          <a:xfrm>
            <a:off x="971550" y="2552700"/>
            <a:ext cx="2057400" cy="3338012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19D93F19-FFA7-803A-1F78-175CC18D5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64" y="5030420"/>
            <a:ext cx="3537928" cy="1484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AE127-6DE9-5294-ADBF-650430DDAD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31" r="41078" b="19978"/>
          <a:stretch/>
        </p:blipFill>
        <p:spPr>
          <a:xfrm>
            <a:off x="2952750" y="1149468"/>
            <a:ext cx="4057650" cy="3794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093ACD-1832-A518-8070-04156E8101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179"/>
          <a:stretch/>
        </p:blipFill>
        <p:spPr>
          <a:xfrm>
            <a:off x="6934200" y="1149468"/>
            <a:ext cx="4286250" cy="4741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67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EE4CC-8C81-8FF0-0361-79ADBC269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71548A-D65E-E3EE-12F7-9AA812733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12" y="3238706"/>
            <a:ext cx="5577363" cy="2878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3E176-F0C3-260D-D919-01D569CD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0662528" cy="417161"/>
          </a:xfrm>
        </p:spPr>
        <p:txBody>
          <a:bodyPr/>
          <a:lstStyle/>
          <a:p>
            <a:r>
              <a:rPr lang="en-ZA" dirty="0"/>
              <a:t>What to do for re-engaging CLIENTS:</a:t>
            </a:r>
            <a:br>
              <a:rPr lang="en-ZA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CF6BD2-026C-C9CD-6D2D-EA93AB5A1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22" y="1493983"/>
            <a:ext cx="8409756" cy="729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E1F50-D7C0-4477-0415-735CD5AF0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431"/>
          <a:stretch/>
        </p:blipFill>
        <p:spPr>
          <a:xfrm>
            <a:off x="1134770" y="2349221"/>
            <a:ext cx="9466555" cy="889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0DF901-C44F-5598-E5D6-8831D41EEA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218" r="52630"/>
          <a:stretch/>
        </p:blipFill>
        <p:spPr>
          <a:xfrm>
            <a:off x="6472743" y="3238706"/>
            <a:ext cx="2156907" cy="3161002"/>
          </a:xfrm>
          <a:prstGeom prst="rect">
            <a:avLst/>
          </a:prstGeom>
        </p:spPr>
      </p:pic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6ABAFC7-5FD3-5A0B-FE1F-49A67E6A75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3538" y="785900"/>
            <a:ext cx="11576928" cy="339637"/>
          </a:xfrm>
        </p:spPr>
        <p:txBody>
          <a:bodyPr/>
          <a:lstStyle/>
          <a:p>
            <a:r>
              <a:rPr lang="en-ZA" dirty="0">
                <a:solidFill>
                  <a:srgbClr val="E1C97B"/>
                </a:solidFill>
              </a:rPr>
              <a:t>Clinically well + missed appointment for 28-90 days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DEED1-AC24-2DF3-3C77-4ED05284CB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286" t="2218"/>
          <a:stretch/>
        </p:blipFill>
        <p:spPr>
          <a:xfrm>
            <a:off x="8625831" y="3238706"/>
            <a:ext cx="2400235" cy="3161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DB71A1-4468-3B27-B5EB-EA23D151385C}"/>
              </a:ext>
            </a:extLst>
          </p:cNvPr>
          <p:cNvSpPr txBox="1"/>
          <p:nvPr/>
        </p:nvSpPr>
        <p:spPr>
          <a:xfrm>
            <a:off x="8758995" y="3640956"/>
            <a:ext cx="2400235" cy="63031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09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33ED3-EB6F-5342-B320-156FBAF65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ABE6-51F9-EF4B-15AD-A5B4522E0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Re-engagement  </a:t>
            </a:r>
            <a:br>
              <a:rPr lang="en-ZA" dirty="0"/>
            </a:br>
            <a:r>
              <a:rPr lang="en-ZA" dirty="0"/>
              <a:t>visit  PROCEDURE: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F7970-037C-DAEE-06CE-165FA997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4" r="36038" b="91198"/>
          <a:stretch/>
        </p:blipFill>
        <p:spPr>
          <a:xfrm>
            <a:off x="4613745" y="399496"/>
            <a:ext cx="7578255" cy="506028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9FBCB974-EF6A-FA67-3C6A-CA2496A2C7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205"/>
          <a:stretch/>
        </p:blipFill>
        <p:spPr>
          <a:xfrm>
            <a:off x="9394552" y="2326745"/>
            <a:ext cx="2797447" cy="152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1487E-1435-BB08-8F8F-EFC3D70A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4803"/>
          <a:stretch/>
        </p:blipFill>
        <p:spPr>
          <a:xfrm>
            <a:off x="209550" y="1294542"/>
            <a:ext cx="9134475" cy="77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64078-45B9-2846-6D38-1ACCB5A955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97" b="62688"/>
          <a:stretch/>
        </p:blipFill>
        <p:spPr>
          <a:xfrm>
            <a:off x="209550" y="2066926"/>
            <a:ext cx="9134475" cy="112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A0DC4-90E4-25CE-9B1B-5185F9F601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313" b="39449"/>
          <a:stretch/>
        </p:blipFill>
        <p:spPr>
          <a:xfrm>
            <a:off x="209550" y="3038476"/>
            <a:ext cx="9134475" cy="133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B06BF1-A6AC-71F9-CAF9-787AB5D1F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552" b="20332"/>
          <a:stretch/>
        </p:blipFill>
        <p:spPr>
          <a:xfrm>
            <a:off x="209550" y="4371976"/>
            <a:ext cx="9134475" cy="971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CA765-EEF2-C052-9C83-3C3999439C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9668"/>
          <a:stretch/>
        </p:blipFill>
        <p:spPr>
          <a:xfrm>
            <a:off x="209550" y="5343526"/>
            <a:ext cx="9134475" cy="10333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5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EBB-9AD9-0B9A-A363-30B39208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Follow-up visit schedule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6CC37-FA54-F1E7-1A83-03A11DAC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4" r="36038" b="91198"/>
          <a:stretch/>
        </p:blipFill>
        <p:spPr>
          <a:xfrm>
            <a:off x="6249880" y="326522"/>
            <a:ext cx="5942120" cy="400927"/>
          </a:xfrm>
          <a:prstGeom prst="rect">
            <a:avLst/>
          </a:prstGeom>
          <a:ln w="31750">
            <a:solidFill>
              <a:srgbClr val="B53B3E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A3FE9-78A2-4EC7-0A46-B128298F93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8752"/>
          <a:stretch/>
        </p:blipFill>
        <p:spPr>
          <a:xfrm>
            <a:off x="482150" y="1200725"/>
            <a:ext cx="2384875" cy="3637975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9EE716DC-1794-DCCE-FC17-3B1F50552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368" y="4749703"/>
            <a:ext cx="3609982" cy="1514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9E02F5-EC80-66A9-BCE4-58F8D68A5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47" r="25205"/>
          <a:stretch/>
        </p:blipFill>
        <p:spPr>
          <a:xfrm>
            <a:off x="2867025" y="1200725"/>
            <a:ext cx="6010275" cy="3637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8686A-C25A-725B-E4D0-9B54B82BEE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796" b="32989"/>
          <a:stretch/>
        </p:blipFill>
        <p:spPr>
          <a:xfrm>
            <a:off x="8877300" y="1200725"/>
            <a:ext cx="2828925" cy="2437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8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7A2280-3723-E462-79E8-657F7B46B0F5}"/>
              </a:ext>
            </a:extLst>
          </p:cNvPr>
          <p:cNvSpPr/>
          <p:nvPr/>
        </p:nvSpPr>
        <p:spPr>
          <a:xfrm>
            <a:off x="6096000" y="1597981"/>
            <a:ext cx="5942120" cy="4429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E4DD5-F977-057F-5F59-AE9F34AA5B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51" b="79822"/>
          <a:stretch/>
        </p:blipFill>
        <p:spPr>
          <a:xfrm>
            <a:off x="755869" y="546342"/>
            <a:ext cx="10188356" cy="853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4CE54-E130-CB6A-C9DF-3CEA45834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278" r="50484"/>
          <a:stretch/>
        </p:blipFill>
        <p:spPr>
          <a:xfrm>
            <a:off x="755869" y="2333626"/>
            <a:ext cx="5044856" cy="36943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79D42-5F20-8AD2-C91F-B0255DEC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16" t="36278" r="25149"/>
          <a:stretch/>
        </p:blipFill>
        <p:spPr>
          <a:xfrm>
            <a:off x="5800725" y="2271713"/>
            <a:ext cx="2581275" cy="3694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D3FE6-87F7-4AF1-3DC6-A4B9246931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53" t="37751" r="-484" b="1485"/>
          <a:stretch/>
        </p:blipFill>
        <p:spPr>
          <a:xfrm>
            <a:off x="8296275" y="2357438"/>
            <a:ext cx="2733675" cy="35228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442894-1E0E-1EC2-7A5D-BD1EB07A64A5}"/>
              </a:ext>
            </a:extLst>
          </p:cNvPr>
          <p:cNvSpPr txBox="1">
            <a:spLocks/>
          </p:cNvSpPr>
          <p:nvPr/>
        </p:nvSpPr>
        <p:spPr>
          <a:xfrm>
            <a:off x="4448175" y="129182"/>
            <a:ext cx="6257925" cy="417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B63B3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 SUMMARY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13EF4-A96B-6E5F-A1B3-B496D9843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50" b="63722"/>
          <a:stretch/>
        </p:blipFill>
        <p:spPr>
          <a:xfrm>
            <a:off x="755869" y="546342"/>
            <a:ext cx="10188356" cy="178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82345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3E501B-1035-DF4D-B9D9-41FB97A98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763" r="44795"/>
          <a:stretch/>
        </p:blipFill>
        <p:spPr>
          <a:xfrm>
            <a:off x="1293049" y="4791416"/>
            <a:ext cx="5505492" cy="990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71DFB-2DC9-9C15-9F0A-DD71E75D3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93" y="2023673"/>
            <a:ext cx="9739229" cy="2582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5FD879-8906-5D40-64AF-13B2DA8C4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38" y="944347"/>
            <a:ext cx="11354540" cy="9902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45C084-A023-7092-543F-D1432A4E69C8}"/>
              </a:ext>
            </a:extLst>
          </p:cNvPr>
          <p:cNvSpPr/>
          <p:nvPr/>
        </p:nvSpPr>
        <p:spPr>
          <a:xfrm>
            <a:off x="2821345" y="3638366"/>
            <a:ext cx="3977196" cy="328474"/>
          </a:xfrm>
          <a:prstGeom prst="rect">
            <a:avLst/>
          </a:prstGeom>
          <a:noFill/>
          <a:ln w="28575">
            <a:solidFill>
              <a:srgbClr val="27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D94D78-AE13-AF9E-C089-4C23FCD16404}"/>
              </a:ext>
            </a:extLst>
          </p:cNvPr>
          <p:cNvSpPr/>
          <p:nvPr/>
        </p:nvSpPr>
        <p:spPr>
          <a:xfrm>
            <a:off x="7027416" y="3199609"/>
            <a:ext cx="2087732" cy="328474"/>
          </a:xfrm>
          <a:prstGeom prst="rect">
            <a:avLst/>
          </a:prstGeom>
          <a:noFill/>
          <a:ln w="28575">
            <a:solidFill>
              <a:srgbClr val="27486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1A5247-ED4B-C5A1-11A8-5BBF0091228A}"/>
              </a:ext>
            </a:extLst>
          </p:cNvPr>
          <p:cNvCxnSpPr/>
          <p:nvPr/>
        </p:nvCxnSpPr>
        <p:spPr>
          <a:xfrm>
            <a:off x="4755379" y="4079851"/>
            <a:ext cx="0" cy="711681"/>
          </a:xfrm>
          <a:prstGeom prst="straightConnector1">
            <a:avLst/>
          </a:prstGeom>
          <a:ln w="76200">
            <a:solidFill>
              <a:srgbClr val="2748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5A511E-2B3F-B40C-3E0F-347F7A5A4583}"/>
              </a:ext>
            </a:extLst>
          </p:cNvPr>
          <p:cNvCxnSpPr>
            <a:cxnSpLocks/>
          </p:cNvCxnSpPr>
          <p:nvPr/>
        </p:nvCxnSpPr>
        <p:spPr>
          <a:xfrm>
            <a:off x="8071282" y="3614692"/>
            <a:ext cx="0" cy="1232516"/>
          </a:xfrm>
          <a:prstGeom prst="straightConnector1">
            <a:avLst/>
          </a:prstGeom>
          <a:ln w="76200">
            <a:solidFill>
              <a:srgbClr val="2748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909862C-260C-A3E1-4902-9B805E55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1461518" cy="417161"/>
          </a:xfrm>
        </p:spPr>
        <p:txBody>
          <a:bodyPr/>
          <a:lstStyle/>
          <a:p>
            <a:r>
              <a:rPr lang="en-ZA" dirty="0"/>
              <a:t>STEP 6: WHAT COUNSELLING TO PROVIDE AND TO WHO?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5C7670-B52E-76DD-A705-1D4E7EA1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56" t="11763" r="22900"/>
          <a:stretch/>
        </p:blipFill>
        <p:spPr>
          <a:xfrm>
            <a:off x="6953250" y="4791416"/>
            <a:ext cx="2028825" cy="990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5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3DD69E3-85DB-347E-61B5-8AE23F2B0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09" y="1518082"/>
            <a:ext cx="8594783" cy="478456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F480721D-9EAA-51BD-4668-7EA299F5A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54"/>
          <a:stretch/>
        </p:blipFill>
        <p:spPr>
          <a:xfrm>
            <a:off x="9955724" y="2110550"/>
            <a:ext cx="2236276" cy="1208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386FAB-1FE0-361C-EBF7-D77EC93EBB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736"/>
          <a:stretch/>
        </p:blipFill>
        <p:spPr>
          <a:xfrm>
            <a:off x="358823" y="306151"/>
            <a:ext cx="922667" cy="9463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146F0D-2DCB-BCBA-9EB0-827EEF905969}"/>
              </a:ext>
            </a:extLst>
          </p:cNvPr>
          <p:cNvSpPr txBox="1">
            <a:spLocks/>
          </p:cNvSpPr>
          <p:nvPr/>
        </p:nvSpPr>
        <p:spPr>
          <a:xfrm>
            <a:off x="1361324" y="306150"/>
            <a:ext cx="7125451" cy="417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rgbClr val="2748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Enhanced adherence counselling (</a:t>
            </a:r>
            <a:r>
              <a:rPr lang="en-GB" dirty="0" err="1"/>
              <a:t>eac</a:t>
            </a:r>
            <a:r>
              <a:rPr lang="en-GB" dirty="0"/>
              <a:t>) session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11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C3E232-64AC-B117-DAA7-F8B26D5E53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609"/>
          <a:stretch/>
        </p:blipFill>
        <p:spPr>
          <a:xfrm>
            <a:off x="363538" y="306150"/>
            <a:ext cx="997786" cy="94162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1ECE5D15-44EA-2278-91E0-FCF086E67E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76"/>
          <a:stretch/>
        </p:blipFill>
        <p:spPr>
          <a:xfrm>
            <a:off x="611451" y="2091916"/>
            <a:ext cx="1752126" cy="17145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47789-9E0F-6848-8733-661589C1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24" y="306150"/>
            <a:ext cx="8199437" cy="417161"/>
          </a:xfrm>
        </p:spPr>
        <p:txBody>
          <a:bodyPr/>
          <a:lstStyle/>
          <a:p>
            <a:r>
              <a:rPr lang="en-GB" dirty="0"/>
              <a:t>Fast track initiation counselling (</a:t>
            </a:r>
            <a:r>
              <a:rPr lang="en-GB" dirty="0" err="1"/>
              <a:t>ftic</a:t>
            </a:r>
            <a:r>
              <a:rPr lang="en-GB" dirty="0"/>
              <a:t>) VL EDUCATION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31D72-8B0A-889E-C454-828214EB90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848"/>
          <a:stretch/>
        </p:blipFill>
        <p:spPr>
          <a:xfrm>
            <a:off x="6566996" y="998216"/>
            <a:ext cx="5013553" cy="4665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29E50E-A678-46D9-B7D2-92A29A16D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404" y="1725872"/>
            <a:ext cx="6220693" cy="362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503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9268-6D7A-01A1-8315-4AC19461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REASON FOR RE-ENGAGMENT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3EB7B-56AE-7E2A-8385-61DB4B380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74" y="914400"/>
            <a:ext cx="10369126" cy="56498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79DAF6-ABBE-F7F7-FC1C-2635CDA4B77D}"/>
              </a:ext>
            </a:extLst>
          </p:cNvPr>
          <p:cNvSpPr/>
          <p:nvPr/>
        </p:nvSpPr>
        <p:spPr>
          <a:xfrm>
            <a:off x="278255" y="3535268"/>
            <a:ext cx="5898776" cy="236258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dirty="0">
                <a:solidFill>
                  <a:schemeClr val="tx2"/>
                </a:solidFill>
              </a:rPr>
              <a:t>2. </a:t>
            </a:r>
            <a:r>
              <a:rPr lang="en-ZA" b="1" dirty="0">
                <a:solidFill>
                  <a:schemeClr val="tx2"/>
                </a:solidFill>
              </a:rPr>
              <a:t>Barriers to </a:t>
            </a:r>
          </a:p>
          <a:p>
            <a:r>
              <a:rPr lang="en-ZA" b="1" dirty="0">
                <a:solidFill>
                  <a:schemeClr val="tx2"/>
                </a:solidFill>
              </a:rPr>
              <a:t>timely </a:t>
            </a:r>
          </a:p>
          <a:p>
            <a:r>
              <a:rPr lang="en-ZA" b="1" dirty="0">
                <a:solidFill>
                  <a:schemeClr val="tx2"/>
                </a:solidFill>
              </a:rPr>
              <a:t>re-engagement</a:t>
            </a:r>
          </a:p>
          <a:p>
            <a:r>
              <a:rPr lang="en-ZA" dirty="0">
                <a:solidFill>
                  <a:schemeClr val="tx2"/>
                </a:solidFill>
              </a:rPr>
              <a:t>= reasons for </a:t>
            </a:r>
          </a:p>
          <a:p>
            <a:r>
              <a:rPr lang="en-ZA" dirty="0">
                <a:solidFill>
                  <a:schemeClr val="tx2"/>
                </a:solidFill>
              </a:rPr>
              <a:t>prolonged</a:t>
            </a:r>
          </a:p>
          <a:p>
            <a:r>
              <a:rPr lang="en-ZA" dirty="0">
                <a:solidFill>
                  <a:schemeClr val="tx2"/>
                </a:solidFill>
              </a:rPr>
              <a:t>disengagement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F2260E-81D2-112D-82F9-7F4232F9DC28}"/>
              </a:ext>
            </a:extLst>
          </p:cNvPr>
          <p:cNvSpPr/>
          <p:nvPr/>
        </p:nvSpPr>
        <p:spPr>
          <a:xfrm>
            <a:off x="2015410" y="1249306"/>
            <a:ext cx="7594753" cy="16421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solidFill>
                  <a:schemeClr val="tx1"/>
                </a:solidFill>
              </a:rPr>
              <a:t>	Reasons for </a:t>
            </a:r>
          </a:p>
          <a:p>
            <a:pPr algn="ctr"/>
            <a:r>
              <a:rPr lang="en-ZA" dirty="0">
                <a:solidFill>
                  <a:schemeClr val="tx1"/>
                </a:solidFill>
              </a:rPr>
              <a:t>	  disengagement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B9E7C-367D-0132-A2EE-A68F8D89F3A1}"/>
              </a:ext>
            </a:extLst>
          </p:cNvPr>
          <p:cNvSpPr txBox="1"/>
          <p:nvPr/>
        </p:nvSpPr>
        <p:spPr>
          <a:xfrm>
            <a:off x="455996" y="6233846"/>
            <a:ext cx="3543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Chamberlain et al 2022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2D0575-1AF3-01C9-AF2B-0381D6A36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593" y="723311"/>
            <a:ext cx="4611141" cy="25000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2B74A-FEA2-D283-8088-734C624E9217}"/>
              </a:ext>
            </a:extLst>
          </p:cNvPr>
          <p:cNvSpPr txBox="1"/>
          <p:nvPr/>
        </p:nvSpPr>
        <p:spPr>
          <a:xfrm>
            <a:off x="8830423" y="3306511"/>
            <a:ext cx="3543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Burke et al 2024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BE16-4111-5335-9DC1-628836B59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9D18CA-3A06-496B-1426-3FC9367F7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609"/>
          <a:stretch/>
        </p:blipFill>
        <p:spPr>
          <a:xfrm>
            <a:off x="363538" y="306150"/>
            <a:ext cx="997786" cy="941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EFCF10-9DE5-0150-DBED-97652518E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24" y="306150"/>
            <a:ext cx="8199437" cy="417161"/>
          </a:xfrm>
        </p:spPr>
        <p:txBody>
          <a:bodyPr/>
          <a:lstStyle/>
          <a:p>
            <a:r>
              <a:rPr lang="en-GB" dirty="0"/>
              <a:t>MENTAL HEALTH SCREEN + SUPPORT 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C3570-471E-BF77-C457-D697164044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557" b="4329"/>
          <a:stretch/>
        </p:blipFill>
        <p:spPr>
          <a:xfrm>
            <a:off x="363539" y="1366556"/>
            <a:ext cx="4261690" cy="504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1C755-5961-D408-5978-A99A85656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979" y="1366556"/>
            <a:ext cx="3538243" cy="4976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3733F-FE31-082B-E65B-B8D194AA3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9017" y="1366556"/>
            <a:ext cx="3334779" cy="21767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EBD8042-0B29-4348-038E-1371BF4F0F19}"/>
              </a:ext>
            </a:extLst>
          </p:cNvPr>
          <p:cNvSpPr/>
          <p:nvPr/>
        </p:nvSpPr>
        <p:spPr>
          <a:xfrm>
            <a:off x="363538" y="1366555"/>
            <a:ext cx="4075112" cy="5049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1B2ACD08-411A-A152-1560-44EB85E4BF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1324" y="785900"/>
            <a:ext cx="10579142" cy="339637"/>
          </a:xfrm>
        </p:spPr>
        <p:txBody>
          <a:bodyPr/>
          <a:lstStyle/>
          <a:p>
            <a:r>
              <a:rPr lang="en-ZA" dirty="0">
                <a:solidFill>
                  <a:srgbClr val="E1C97B"/>
                </a:solidFill>
              </a:rPr>
              <a:t>Annex 4 AGL/Annex II DMOC SOPs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C78339-564E-580F-D6D4-7D8DFE0EDCA4}"/>
              </a:ext>
            </a:extLst>
          </p:cNvPr>
          <p:cNvSpPr/>
          <p:nvPr/>
        </p:nvSpPr>
        <p:spPr>
          <a:xfrm>
            <a:off x="2927916" y="1549117"/>
            <a:ext cx="1691529" cy="10035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/>
              <a:t>Mental health support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647493D-7643-6311-0D6E-E154E4689E86}"/>
              </a:ext>
            </a:extLst>
          </p:cNvPr>
          <p:cNvSpPr/>
          <p:nvPr/>
        </p:nvSpPr>
        <p:spPr>
          <a:xfrm>
            <a:off x="2739050" y="4105275"/>
            <a:ext cx="1821187" cy="11237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/>
              <a:t>Mental health referral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45DE1B4-2326-4772-401A-127FC1111402}"/>
              </a:ext>
            </a:extLst>
          </p:cNvPr>
          <p:cNvSpPr/>
          <p:nvPr/>
        </p:nvSpPr>
        <p:spPr>
          <a:xfrm>
            <a:off x="6338364" y="2552700"/>
            <a:ext cx="1821187" cy="11237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/>
              <a:t>Mental health referral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38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751C86E4-A285-D25A-836F-9EB63F973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" t="13251" r="-1" b="882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2D164-A887-DDC9-BB5F-C9EF284103CA}"/>
              </a:ext>
            </a:extLst>
          </p:cNvPr>
          <p:cNvSpPr/>
          <p:nvPr/>
        </p:nvSpPr>
        <p:spPr>
          <a:xfrm>
            <a:off x="0" y="0"/>
            <a:ext cx="12192001" cy="6805613"/>
          </a:xfrm>
          <a:prstGeom prst="rect">
            <a:avLst/>
          </a:prstGeom>
          <a:solidFill>
            <a:srgbClr val="409AA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7D3CEDE-DD84-CA48-6A74-3F54993E6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F03687-10E2-A9E2-861A-50B3508EFF03}"/>
              </a:ext>
            </a:extLst>
          </p:cNvPr>
          <p:cNvSpPr/>
          <p:nvPr/>
        </p:nvSpPr>
        <p:spPr>
          <a:xfrm>
            <a:off x="0" y="0"/>
            <a:ext cx="12192001" cy="6805613"/>
          </a:xfrm>
          <a:prstGeom prst="rect">
            <a:avLst/>
          </a:prstGeom>
          <a:solidFill>
            <a:srgbClr val="409AA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E0696-5D85-5EE0-3B8C-DB59DD0203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1850" y="3716338"/>
            <a:ext cx="10515600" cy="558797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ZA" sz="3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What to do for </a:t>
            </a:r>
            <a:br>
              <a:rPr lang="en-ZA" sz="3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ZA" sz="3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 re-engaging patient?</a:t>
            </a:r>
            <a:endParaRPr lang="en-US" sz="3600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5F5C0-9010-41B1-BB22-FA6F62F4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22298"/>
            <a:ext cx="10515600" cy="704988"/>
          </a:xfrm>
        </p:spPr>
        <p:txBody>
          <a:bodyPr/>
          <a:lstStyle/>
          <a:p>
            <a:r>
              <a:rPr lang="en-ZA" dirty="0"/>
              <a:t>Pharmacy staff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214F03-3E6F-E1DF-7839-8FB191FC11CD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526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0981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3E019C-196A-74FF-DAC2-688FB61D53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665"/>
          <a:stretch/>
        </p:blipFill>
        <p:spPr>
          <a:xfrm>
            <a:off x="10235515" y="4686611"/>
            <a:ext cx="1956486" cy="14237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0FFDE2-A8A3-BE24-F647-351FA8CB77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121" r="22903"/>
          <a:stretch/>
        </p:blipFill>
        <p:spPr>
          <a:xfrm>
            <a:off x="8348260" y="4686611"/>
            <a:ext cx="1837490" cy="1423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FC6414-1AEA-373C-DE61-648812EB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47"/>
          <a:stretch/>
        </p:blipFill>
        <p:spPr>
          <a:xfrm>
            <a:off x="3432157" y="4686611"/>
            <a:ext cx="4866338" cy="1423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D70663-4A42-B129-4147-562F1D4A0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2156" y="1096697"/>
            <a:ext cx="8759844" cy="3351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09862C-260C-A3E1-4902-9B805E55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306150"/>
            <a:ext cx="11572372" cy="417161"/>
          </a:xfrm>
        </p:spPr>
        <p:txBody>
          <a:bodyPr/>
          <a:lstStyle/>
          <a:p>
            <a:r>
              <a:rPr lang="en-US" dirty="0"/>
              <a:t>STEP 7: WHAT IS PHARMACY TEAM’S RESPONSIBILITIES?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85C42E-12E2-3244-DA65-D37B17D07D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5500"/>
          <a:stretch/>
        </p:blipFill>
        <p:spPr>
          <a:xfrm>
            <a:off x="3957659" y="794422"/>
            <a:ext cx="7788978" cy="302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23CC4-FC56-F791-5803-F613344F93FC}"/>
              </a:ext>
            </a:extLst>
          </p:cNvPr>
          <p:cNvSpPr/>
          <p:nvPr/>
        </p:nvSpPr>
        <p:spPr>
          <a:xfrm>
            <a:off x="4833265" y="1311864"/>
            <a:ext cx="7168233" cy="47202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4400E801-D3DC-0F3D-D59D-A11B8DA8F11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8726" y="1788850"/>
            <a:ext cx="4021584" cy="2485747"/>
          </a:xfrm>
          <a:prstGeom prst="bentConnector3">
            <a:avLst>
              <a:gd name="adj1" fmla="val 9989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A1FFCA-A350-B5B2-F0A3-AE27D3F5C75B}"/>
              </a:ext>
            </a:extLst>
          </p:cNvPr>
          <p:cNvCxnSpPr>
            <a:cxnSpLocks/>
          </p:cNvCxnSpPr>
          <p:nvPr/>
        </p:nvCxnSpPr>
        <p:spPr>
          <a:xfrm>
            <a:off x="6462944" y="1783888"/>
            <a:ext cx="0" cy="3072197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F7DDB81-687A-2052-3970-76E49910C2FC}"/>
              </a:ext>
            </a:extLst>
          </p:cNvPr>
          <p:cNvCxnSpPr>
            <a:cxnSpLocks/>
          </p:cNvCxnSpPr>
          <p:nvPr/>
        </p:nvCxnSpPr>
        <p:spPr>
          <a:xfrm>
            <a:off x="9301620" y="1783888"/>
            <a:ext cx="0" cy="3072197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FA8D962-1ED4-6E54-2E44-E24FECA2DEA8}"/>
              </a:ext>
            </a:extLst>
          </p:cNvPr>
          <p:cNvCxnSpPr>
            <a:cxnSpLocks/>
          </p:cNvCxnSpPr>
          <p:nvPr/>
        </p:nvCxnSpPr>
        <p:spPr>
          <a:xfrm>
            <a:off x="11188875" y="1783888"/>
            <a:ext cx="0" cy="3072197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A5CD8DC-EF84-8F31-5F07-E4E1BDEA1172}"/>
              </a:ext>
            </a:extLst>
          </p:cNvPr>
          <p:cNvSpPr/>
          <p:nvPr/>
        </p:nvSpPr>
        <p:spPr>
          <a:xfrm>
            <a:off x="3238500" y="942975"/>
            <a:ext cx="504824" cy="248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99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E60A0-CA6E-AB67-586C-ED00C6E28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29" y="163982"/>
            <a:ext cx="7513637" cy="417161"/>
          </a:xfrm>
        </p:spPr>
        <p:txBody>
          <a:bodyPr/>
          <a:lstStyle/>
          <a:p>
            <a:r>
              <a:rPr lang="en-ZA" dirty="0"/>
              <a:t>IN SUMMARY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4736ED-2F08-1F6F-E6A1-86BCF7E62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7" y="800745"/>
            <a:ext cx="8512894" cy="542133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1F70BA7-FEFC-6671-96A4-41F6C0D054C5}"/>
              </a:ext>
            </a:extLst>
          </p:cNvPr>
          <p:cNvSpPr/>
          <p:nvPr/>
        </p:nvSpPr>
        <p:spPr>
          <a:xfrm>
            <a:off x="223329" y="800745"/>
            <a:ext cx="3122602" cy="5392181"/>
          </a:xfrm>
          <a:prstGeom prst="rect">
            <a:avLst/>
          </a:prstGeom>
          <a:solidFill>
            <a:srgbClr val="92D050">
              <a:alpha val="42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FD9EE1-F6E9-EA21-1841-F2FFEEBE317D}"/>
              </a:ext>
            </a:extLst>
          </p:cNvPr>
          <p:cNvSpPr/>
          <p:nvPr/>
        </p:nvSpPr>
        <p:spPr>
          <a:xfrm>
            <a:off x="7194768" y="2449001"/>
            <a:ext cx="2338386" cy="3726875"/>
          </a:xfrm>
          <a:prstGeom prst="rect">
            <a:avLst/>
          </a:prstGeom>
          <a:solidFill>
            <a:schemeClr val="accent4">
              <a:lumMod val="40000"/>
              <a:lumOff val="60000"/>
              <a:alpha val="42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DDF294-C2FE-4F6E-264B-F3AED50425EC}"/>
              </a:ext>
            </a:extLst>
          </p:cNvPr>
          <p:cNvSpPr/>
          <p:nvPr/>
        </p:nvSpPr>
        <p:spPr>
          <a:xfrm>
            <a:off x="5297974" y="2457525"/>
            <a:ext cx="1834587" cy="3726875"/>
          </a:xfrm>
          <a:prstGeom prst="rect">
            <a:avLst/>
          </a:prstGeom>
          <a:solidFill>
            <a:srgbClr val="FFFFCC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873300-BD08-2C61-4218-F9C7EBFA9779}"/>
              </a:ext>
            </a:extLst>
          </p:cNvPr>
          <p:cNvSpPr/>
          <p:nvPr/>
        </p:nvSpPr>
        <p:spPr>
          <a:xfrm>
            <a:off x="3468617" y="2449001"/>
            <a:ext cx="1767150" cy="3743925"/>
          </a:xfrm>
          <a:prstGeom prst="rect">
            <a:avLst/>
          </a:prstGeom>
          <a:solidFill>
            <a:srgbClr val="99FFCC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DA1844-EE2E-B181-90B2-94C4324F5133}"/>
              </a:ext>
            </a:extLst>
          </p:cNvPr>
          <p:cNvSpPr/>
          <p:nvPr/>
        </p:nvSpPr>
        <p:spPr>
          <a:xfrm>
            <a:off x="515369" y="2974233"/>
            <a:ext cx="2005689" cy="7808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1. </a:t>
            </a:r>
            <a:r>
              <a:rPr lang="en-ZA" sz="1600" b="1" dirty="0"/>
              <a:t>Routine client </a:t>
            </a:r>
            <a:r>
              <a:rPr lang="en-ZA" sz="1600" dirty="0"/>
              <a:t>– needs less-intensive DSD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55E160-7FD4-F409-EE08-AAA646745543}"/>
              </a:ext>
            </a:extLst>
          </p:cNvPr>
          <p:cNvSpPr/>
          <p:nvPr/>
        </p:nvSpPr>
        <p:spPr>
          <a:xfrm>
            <a:off x="5969521" y="1775556"/>
            <a:ext cx="2005689" cy="6407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Re-engaging need clinical assessment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9CF328-6A16-7FA2-8DAF-5771F1253C43}"/>
              </a:ext>
            </a:extLst>
          </p:cNvPr>
          <p:cNvSpPr/>
          <p:nvPr/>
        </p:nvSpPr>
        <p:spPr>
          <a:xfrm>
            <a:off x="7290438" y="2973429"/>
            <a:ext cx="2005689" cy="18660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2. </a:t>
            </a:r>
            <a:r>
              <a:rPr lang="en-ZA" sz="1600" b="1" dirty="0"/>
              <a:t>Clinically unstable </a:t>
            </a:r>
            <a:r>
              <a:rPr lang="en-ZA" sz="1600" dirty="0"/>
              <a:t>need clinical management, check AHD, clinician discretion visit schedule, VL in 3 months time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D25D0C6-113B-682D-A387-1602521854B4}"/>
              </a:ext>
            </a:extLst>
          </p:cNvPr>
          <p:cNvSpPr/>
          <p:nvPr/>
        </p:nvSpPr>
        <p:spPr>
          <a:xfrm>
            <a:off x="3547926" y="3163658"/>
            <a:ext cx="1608532" cy="17702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3. </a:t>
            </a:r>
            <a:r>
              <a:rPr lang="en-ZA" sz="1600" b="1" dirty="0"/>
              <a:t>Clinically well,</a:t>
            </a:r>
          </a:p>
          <a:p>
            <a:pPr algn="ctr"/>
            <a:r>
              <a:rPr lang="en-ZA" sz="1600" b="1" dirty="0"/>
              <a:t>Short interruption, </a:t>
            </a:r>
            <a:r>
              <a:rPr lang="en-ZA" sz="1600" dirty="0"/>
              <a:t>need less-intensive DSD or 3MMD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137B7A-61E2-41B2-E4A7-34E671511519}"/>
              </a:ext>
            </a:extLst>
          </p:cNvPr>
          <p:cNvSpPr/>
          <p:nvPr/>
        </p:nvSpPr>
        <p:spPr>
          <a:xfrm>
            <a:off x="5411001" y="3163658"/>
            <a:ext cx="1608532" cy="177029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dirty="0"/>
              <a:t>3. </a:t>
            </a:r>
            <a:r>
              <a:rPr lang="en-ZA" sz="1600" b="1" dirty="0"/>
              <a:t>Clinically well,</a:t>
            </a:r>
          </a:p>
          <a:p>
            <a:pPr algn="ctr"/>
            <a:r>
              <a:rPr lang="en-ZA" sz="1600" b="1" dirty="0"/>
              <a:t>Longer interruption</a:t>
            </a:r>
            <a:r>
              <a:rPr lang="en-ZA" sz="1600" dirty="0"/>
              <a:t>, check for AHD and 3MMD until next VL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54505-E2D5-BC64-28E5-A837935C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8122"/>
          <a:stretch/>
        </p:blipFill>
        <p:spPr>
          <a:xfrm>
            <a:off x="189152" y="1606741"/>
            <a:ext cx="4220923" cy="3240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B8126B-10A2-638C-BAA4-0D63EEA62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445" r="20550" b="41160"/>
          <a:stretch/>
        </p:blipFill>
        <p:spPr>
          <a:xfrm>
            <a:off x="7994140" y="1900346"/>
            <a:ext cx="4197860" cy="35203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B51D6-681C-B77B-2545-3B1921E2F6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161"/>
          <a:stretch/>
        </p:blipFill>
        <p:spPr>
          <a:xfrm>
            <a:off x="3037926" y="2633767"/>
            <a:ext cx="4046042" cy="33952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506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F3C6E008-15DB-F6E2-841E-6290769D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5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604EB3-9B72-B952-E772-F1CFD22617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F3E2729-DDA3-447D-742C-87B6E7281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F5F5C0-9010-41B1-BB22-FA6F62F45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442" y="3844121"/>
            <a:ext cx="7905117" cy="389165"/>
          </a:xfrm>
        </p:spPr>
        <p:txBody>
          <a:bodyPr/>
          <a:lstStyle/>
          <a:p>
            <a:r>
              <a:rPr lang="en-ZA" dirty="0"/>
              <a:t>Facility implementation plan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0569EA6-DF2A-5553-2ED6-52957D0D94E8}"/>
              </a:ext>
            </a:extLst>
          </p:cNvPr>
          <p:cNvSpPr txBox="1">
            <a:spLocks/>
          </p:cNvSpPr>
          <p:nvPr/>
        </p:nvSpPr>
        <p:spPr>
          <a:xfrm>
            <a:off x="5152210" y="3169160"/>
            <a:ext cx="1887581" cy="3891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5000" dirty="0">
                <a:solidFill>
                  <a:schemeClr val="bg2"/>
                </a:solidFill>
              </a:rPr>
              <a:t>6.</a:t>
            </a:r>
            <a:endParaRPr lang="en-US" sz="5000" dirty="0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131565-77BD-F235-2B1C-517CB4D3AB65}"/>
              </a:ext>
            </a:extLst>
          </p:cNvPr>
          <p:cNvSpPr/>
          <p:nvPr/>
        </p:nvSpPr>
        <p:spPr>
          <a:xfrm>
            <a:off x="0" y="6706896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4635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ACB4-9BB1-A576-66E2-AC820944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Assign role players in facility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8755A-58BD-5DD2-722F-DD7B54257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45" y="833656"/>
            <a:ext cx="9534617" cy="54309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721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person&#10;&#10;Description automatically generated with low confidence">
            <a:extLst>
              <a:ext uri="{FF2B5EF4-FFF2-40B4-BE49-F238E27FC236}">
                <a16:creationId xmlns:a16="http://schemas.microsoft.com/office/drawing/2014/main" id="{89EBBEB0-CF10-7486-6C64-F121924A5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115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9A9A54-FEF8-BCD1-7A98-F479A96AA8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663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C77EBA2-DB8E-30D5-2E57-FC10FEC97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" b="16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1A409A-81D1-A2C6-0E77-9ACB0080EF8C}"/>
              </a:ext>
            </a:extLst>
          </p:cNvPr>
          <p:cNvSpPr/>
          <p:nvPr/>
        </p:nvSpPr>
        <p:spPr>
          <a:xfrm>
            <a:off x="0" y="6702133"/>
            <a:ext cx="12192000" cy="155867"/>
          </a:xfrm>
          <a:prstGeom prst="rect">
            <a:avLst/>
          </a:prstGeom>
          <a:solidFill>
            <a:srgbClr val="046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E172F6DE-E939-236D-16D4-BD6A1B9D19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36"/>
          <a:stretch/>
        </p:blipFill>
        <p:spPr>
          <a:xfrm>
            <a:off x="5314251" y="4481513"/>
            <a:ext cx="5959176" cy="2376487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14B8EE4-6FCB-66EF-6B55-05B29CA86C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36"/>
          <a:stretch/>
        </p:blipFill>
        <p:spPr>
          <a:xfrm>
            <a:off x="1022636" y="0"/>
            <a:ext cx="4066369" cy="2005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214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AB7A8-7831-839E-88AA-B3CA7C0E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WESTERN CAPE DISENGAGEMENT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76BC2-9C31-BD89-F7F0-96631429D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486" y="1023842"/>
            <a:ext cx="9034634" cy="5356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A471D-6E22-2B78-6991-47F46B40B05C}"/>
              </a:ext>
            </a:extLst>
          </p:cNvPr>
          <p:cNvSpPr txBox="1"/>
          <p:nvPr/>
        </p:nvSpPr>
        <p:spPr>
          <a:xfrm>
            <a:off x="363538" y="1955231"/>
            <a:ext cx="3543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  <a:hlinkClick r:id="rId3"/>
              </a:rPr>
              <a:t>Euvrard et al 2024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C0B42C-7C60-892F-462F-0ABDCA0AA776}"/>
              </a:ext>
            </a:extLst>
          </p:cNvPr>
          <p:cNvSpPr/>
          <p:nvPr/>
        </p:nvSpPr>
        <p:spPr>
          <a:xfrm>
            <a:off x="1940560" y="5598160"/>
            <a:ext cx="3220720" cy="953690"/>
          </a:xfrm>
          <a:prstGeom prst="rect">
            <a:avLst/>
          </a:prstGeom>
          <a:noFill/>
          <a:ln w="38100">
            <a:solidFill>
              <a:srgbClr val="B6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595DF-22BF-7214-CBED-66367D1BE4C1}"/>
              </a:ext>
            </a:extLst>
          </p:cNvPr>
          <p:cNvSpPr/>
          <p:nvPr/>
        </p:nvSpPr>
        <p:spPr>
          <a:xfrm>
            <a:off x="7877174" y="1155429"/>
            <a:ext cx="2018665" cy="9536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2D080E-D9D9-15CD-6805-883D6DAEE9CB}"/>
              </a:ext>
            </a:extLst>
          </p:cNvPr>
          <p:cNvSpPr/>
          <p:nvPr/>
        </p:nvSpPr>
        <p:spPr>
          <a:xfrm>
            <a:off x="7013574" y="2263008"/>
            <a:ext cx="2018665" cy="95369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E38824-2521-1E79-AA92-E44BFF4F51FF}"/>
              </a:ext>
            </a:extLst>
          </p:cNvPr>
          <p:cNvSpPr/>
          <p:nvPr/>
        </p:nvSpPr>
        <p:spPr>
          <a:xfrm>
            <a:off x="9801541" y="2240706"/>
            <a:ext cx="1717505" cy="756494"/>
          </a:xfrm>
          <a:prstGeom prst="rect">
            <a:avLst/>
          </a:prstGeom>
          <a:noFill/>
          <a:ln w="38100">
            <a:solidFill>
              <a:srgbClr val="B6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9C57DA-3EF1-89A9-4AC7-990D0C380CDF}"/>
              </a:ext>
            </a:extLst>
          </p:cNvPr>
          <p:cNvSpPr/>
          <p:nvPr/>
        </p:nvSpPr>
        <p:spPr>
          <a:xfrm>
            <a:off x="8886506" y="3358445"/>
            <a:ext cx="1717505" cy="756494"/>
          </a:xfrm>
          <a:prstGeom prst="rect">
            <a:avLst/>
          </a:prstGeom>
          <a:noFill/>
          <a:ln w="38100">
            <a:solidFill>
              <a:srgbClr val="B63B3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87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7F73-83F3-9D24-A235-B105346D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FACILITATING RE-</a:t>
            </a:r>
            <a:r>
              <a:rPr lang="en-ZA" dirty="0" err="1"/>
              <a:t>ENGagEMENT</a:t>
            </a:r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5418F-133B-B996-B54E-0ABD6EE3C4CB}"/>
              </a:ext>
            </a:extLst>
          </p:cNvPr>
          <p:cNvSpPr txBox="1"/>
          <p:nvPr/>
        </p:nvSpPr>
        <p:spPr>
          <a:xfrm>
            <a:off x="316276" y="6366364"/>
            <a:ext cx="3543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hlinkClick r:id="rId2"/>
              </a:rPr>
              <a:t>Sikazwe</a:t>
            </a:r>
            <a:r>
              <a:rPr lang="en-US" sz="1400" dirty="0">
                <a:hlinkClick r:id="rId2"/>
              </a:rPr>
              <a:t> et al et al 2021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3AA1C-6F78-B07D-4C70-03254EDA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736" y="820646"/>
            <a:ext cx="9783638" cy="5545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D5D0A6-06E9-768D-A165-1309EF9906B5}"/>
              </a:ext>
            </a:extLst>
          </p:cNvPr>
          <p:cNvSpPr/>
          <p:nvPr/>
        </p:nvSpPr>
        <p:spPr>
          <a:xfrm>
            <a:off x="991352" y="2152760"/>
            <a:ext cx="7586740" cy="14365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F6770-EBC3-21D5-B6A0-6511A9CF9D58}"/>
              </a:ext>
            </a:extLst>
          </p:cNvPr>
          <p:cNvSpPr/>
          <p:nvPr/>
        </p:nvSpPr>
        <p:spPr>
          <a:xfrm>
            <a:off x="7591340" y="2815618"/>
            <a:ext cx="4358235" cy="217578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200" b="1" dirty="0">
                <a:solidFill>
                  <a:schemeClr val="tx2"/>
                </a:solidFill>
              </a:rPr>
              <a:t>How to use stated barriers to facilitate re-engagement: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tx1"/>
                </a:solidFill>
              </a:rPr>
              <a:t>Reduce time in clinic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tx1"/>
                </a:solidFill>
              </a:rPr>
              <a:t>Increase quality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tx1"/>
                </a:solidFill>
              </a:rPr>
              <a:t>Provide respectful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b="1" dirty="0">
                <a:solidFill>
                  <a:schemeClr val="tx1"/>
                </a:solidFill>
              </a:rPr>
              <a:t>Make re-entry easier and quicker </a:t>
            </a:r>
          </a:p>
          <a:p>
            <a:endParaRPr lang="en-ZA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D21FB-4B38-538E-AE7B-D7ECD04B0050}"/>
              </a:ext>
            </a:extLst>
          </p:cNvPr>
          <p:cNvSpPr/>
          <p:nvPr/>
        </p:nvSpPr>
        <p:spPr>
          <a:xfrm>
            <a:off x="991352" y="1003045"/>
            <a:ext cx="7586740" cy="63051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Z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9E578B28-EAFC-7A86-D5ED-83E345EEF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398013" y="2796196"/>
            <a:ext cx="2388748" cy="3419208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D6CBE2F-79DB-6B0E-8509-9322E4736D02}"/>
              </a:ext>
            </a:extLst>
          </p:cNvPr>
          <p:cNvSpPr txBox="1">
            <a:spLocks/>
          </p:cNvSpPr>
          <p:nvPr/>
        </p:nvSpPr>
        <p:spPr bwMode="gray">
          <a:xfrm>
            <a:off x="1752079" y="4955404"/>
            <a:ext cx="5064125" cy="12600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/>
              <a:t>Tracing</a:t>
            </a:r>
          </a:p>
          <a:p>
            <a:r>
              <a:rPr lang="en-ZA" dirty="0"/>
              <a:t>Hospitalization</a:t>
            </a:r>
          </a:p>
          <a:p>
            <a:r>
              <a:rPr lang="en-ZA" dirty="0"/>
              <a:t>Morbidity/mortality</a:t>
            </a:r>
          </a:p>
          <a:p>
            <a:r>
              <a:rPr lang="en-ZA" dirty="0"/>
              <a:t>Transmission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BC470FF-4A03-17EA-631F-DA1E82CF2D71}"/>
              </a:ext>
            </a:extLst>
          </p:cNvPr>
          <p:cNvCxnSpPr/>
          <p:nvPr/>
        </p:nvCxnSpPr>
        <p:spPr>
          <a:xfrm flipV="1">
            <a:off x="1479920" y="4825465"/>
            <a:ext cx="0" cy="12573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F53E630-341C-8C2F-1AF9-ECA5701D4656}"/>
              </a:ext>
            </a:extLst>
          </p:cNvPr>
          <p:cNvSpPr txBox="1">
            <a:spLocks/>
          </p:cNvSpPr>
          <p:nvPr/>
        </p:nvSpPr>
        <p:spPr bwMode="gray">
          <a:xfrm>
            <a:off x="8274720" y="3565465"/>
            <a:ext cx="5064125" cy="12600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dirty="0"/>
              <a:t>Tracing</a:t>
            </a:r>
          </a:p>
          <a:p>
            <a:r>
              <a:rPr lang="en-ZA" dirty="0"/>
              <a:t>Hospitalization</a:t>
            </a:r>
          </a:p>
          <a:p>
            <a:r>
              <a:rPr lang="en-ZA" dirty="0"/>
              <a:t>Morbidity/mortality</a:t>
            </a:r>
          </a:p>
          <a:p>
            <a:r>
              <a:rPr lang="en-ZA" dirty="0"/>
              <a:t>Transmission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B4F75A-FBDE-9DB3-124E-80995DADBD3A}"/>
              </a:ext>
            </a:extLst>
          </p:cNvPr>
          <p:cNvSpPr txBox="1">
            <a:spLocks/>
          </p:cNvSpPr>
          <p:nvPr/>
        </p:nvSpPr>
        <p:spPr bwMode="gray">
          <a:xfrm>
            <a:off x="1306220" y="3490963"/>
            <a:ext cx="3624162" cy="126000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  <a:p>
            <a:pPr algn="ctr"/>
            <a:r>
              <a:rPr lang="en-ZA" dirty="0"/>
              <a:t>Prolonged disengagement</a:t>
            </a:r>
            <a:br>
              <a:rPr lang="en-ZA" dirty="0"/>
            </a:br>
            <a:r>
              <a:rPr lang="en-ZA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FC308D-4674-2B89-BBA4-9E96022FA818}"/>
              </a:ext>
            </a:extLst>
          </p:cNvPr>
          <p:cNvSpPr txBox="1">
            <a:spLocks/>
          </p:cNvSpPr>
          <p:nvPr/>
        </p:nvSpPr>
        <p:spPr bwMode="gray">
          <a:xfrm>
            <a:off x="8254392" y="4955404"/>
            <a:ext cx="3624162" cy="126000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  <a:p>
            <a:pPr algn="ctr"/>
            <a:r>
              <a:rPr lang="en-ZA" dirty="0"/>
              <a:t>Easy quick durable returns </a:t>
            </a:r>
            <a:br>
              <a:rPr lang="en-ZA" dirty="0"/>
            </a:br>
            <a:r>
              <a:rPr lang="en-ZA" dirty="0"/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9AD19DE-BE67-879D-3005-E37897586BE5}"/>
              </a:ext>
            </a:extLst>
          </p:cNvPr>
          <p:cNvCxnSpPr>
            <a:cxnSpLocks/>
          </p:cNvCxnSpPr>
          <p:nvPr/>
        </p:nvCxnSpPr>
        <p:spPr>
          <a:xfrm>
            <a:off x="8149595" y="3565465"/>
            <a:ext cx="0" cy="118778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CFC289F-922C-1FC4-37B0-1D69BCD2B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367" y="227840"/>
            <a:ext cx="7079024" cy="30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77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C16C453-93DA-08E0-61CD-54222CDFB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501" y="2285768"/>
            <a:ext cx="6651028" cy="3684494"/>
          </a:xfr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dirty="0">
                <a:latin typeface="+mj-lt"/>
              </a:rPr>
              <a:t>Prioritize </a:t>
            </a:r>
            <a:r>
              <a:rPr lang="en-ZA" sz="1800" b="1" dirty="0">
                <a:latin typeface="+mj-lt"/>
              </a:rPr>
              <a:t>respectful care </a:t>
            </a:r>
            <a:r>
              <a:rPr lang="en-ZA" sz="1800" dirty="0">
                <a:latin typeface="+mj-lt"/>
              </a:rPr>
              <a:t>for people returning and those observing others returning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dirty="0">
                <a:latin typeface="+mj-lt"/>
              </a:rPr>
              <a:t>Re-engagement </a:t>
            </a:r>
            <a:r>
              <a:rPr lang="en-ZA" sz="1800" b="1" dirty="0">
                <a:latin typeface="+mj-lt"/>
              </a:rPr>
              <a:t>completed on day of return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dirty="0">
                <a:latin typeface="+mj-lt"/>
              </a:rPr>
              <a:t>Increase </a:t>
            </a:r>
            <a:r>
              <a:rPr lang="en-ZA" sz="1800" b="1" dirty="0">
                <a:latin typeface="+mj-lt"/>
              </a:rPr>
              <a:t>appointment schedule flexibility</a:t>
            </a:r>
            <a:r>
              <a:rPr lang="en-ZA" sz="1800" dirty="0">
                <a:latin typeface="+mj-lt"/>
              </a:rPr>
              <a:t>: When missing a visit &amp; at return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b="1" dirty="0">
                <a:latin typeface="+mj-lt"/>
              </a:rPr>
              <a:t>Reduce waiting time </a:t>
            </a:r>
            <a:r>
              <a:rPr lang="en-ZA" sz="1800" dirty="0">
                <a:latin typeface="+mj-lt"/>
              </a:rPr>
              <a:t>at clinic when return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b="1" dirty="0">
                <a:latin typeface="+mj-lt"/>
              </a:rPr>
              <a:t>Don’t intensify </a:t>
            </a:r>
            <a:r>
              <a:rPr lang="en-ZA" sz="1800" dirty="0">
                <a:latin typeface="+mj-lt"/>
              </a:rPr>
              <a:t>appointment schedule after return unless clinically necessary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ZA" sz="1800" b="1" dirty="0">
                <a:latin typeface="+mj-lt"/>
              </a:rPr>
              <a:t>Enable “silent” transfers</a:t>
            </a:r>
          </a:p>
          <a:p>
            <a:pPr marL="0" indent="0">
              <a:buNone/>
            </a:pPr>
            <a:endParaRPr lang="en-ZA" dirty="0"/>
          </a:p>
          <a:p>
            <a:endParaRPr lang="en-ZA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7FA6BEB-5170-D368-3C39-698EC1B53994}"/>
              </a:ext>
            </a:extLst>
          </p:cNvPr>
          <p:cNvSpPr txBox="1">
            <a:spLocks/>
          </p:cNvSpPr>
          <p:nvPr/>
        </p:nvSpPr>
        <p:spPr bwMode="gray">
          <a:xfrm>
            <a:off x="5846980" y="406432"/>
            <a:ext cx="5086490" cy="126000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0" tIns="0" rIns="0" bIns="0" rtlCol="0" anchor="t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ZA" dirty="0"/>
          </a:p>
          <a:p>
            <a:pPr algn="ctr"/>
            <a:r>
              <a:rPr lang="en-ZA" dirty="0"/>
              <a:t>How to support easy quick durable returns</a:t>
            </a:r>
            <a:br>
              <a:rPr lang="en-ZA" dirty="0"/>
            </a:br>
            <a:r>
              <a:rPr lang="en-ZA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ED763-2DA9-C2D6-9F57-92A8B3156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5112"/>
          <a:stretch/>
        </p:blipFill>
        <p:spPr>
          <a:xfrm>
            <a:off x="1610634" y="151665"/>
            <a:ext cx="1686934" cy="1627491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F66E0C5C-0ECA-0669-58CC-BB7A60F18203}"/>
              </a:ext>
            </a:extLst>
          </p:cNvPr>
          <p:cNvSpPr txBox="1">
            <a:spLocks/>
          </p:cNvSpPr>
          <p:nvPr/>
        </p:nvSpPr>
        <p:spPr bwMode="gray">
          <a:xfrm>
            <a:off x="398522" y="1937517"/>
            <a:ext cx="4111157" cy="1797331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>
                <a:solidFill>
                  <a:schemeClr val="tx2"/>
                </a:solidFill>
              </a:rPr>
              <a:t>Personal motivation to re-engage</a:t>
            </a:r>
          </a:p>
          <a:p>
            <a:pPr algn="ctr"/>
            <a:endParaRPr lang="en-ZA" sz="1500" dirty="0"/>
          </a:p>
          <a:p>
            <a:pPr algn="ctr"/>
            <a:r>
              <a:rPr lang="en-ZA" dirty="0"/>
              <a:t>Remove</a:t>
            </a:r>
          </a:p>
          <a:p>
            <a:pPr algn="ctr"/>
            <a:r>
              <a:rPr lang="en-ZA" dirty="0">
                <a:solidFill>
                  <a:schemeClr val="tx2"/>
                </a:solidFill>
              </a:rPr>
              <a:t>Barriers</a:t>
            </a:r>
          </a:p>
          <a:p>
            <a:pPr algn="ctr"/>
            <a:endParaRPr lang="en-ZA" sz="1500" dirty="0"/>
          </a:p>
          <a:p>
            <a:pPr algn="ctr"/>
            <a:r>
              <a:rPr lang="en-ZA" dirty="0"/>
              <a:t>Add</a:t>
            </a:r>
          </a:p>
          <a:p>
            <a:pPr algn="ctr"/>
            <a:r>
              <a:rPr lang="en-ZA" dirty="0">
                <a:solidFill>
                  <a:schemeClr val="tx2"/>
                </a:solidFill>
              </a:rPr>
              <a:t>Facilitators </a:t>
            </a:r>
          </a:p>
          <a:p>
            <a:pPr algn="ctr"/>
            <a:endParaRPr lang="en-Z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3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9"/>
  <p:tag name="ARTICULATE_DESIGN_ID_OFFICE THEME" val="gTewFqh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AIS">
      <a:dk1>
        <a:srgbClr val="231F20"/>
      </a:dk1>
      <a:lt1>
        <a:sysClr val="window" lastClr="FFFFFF"/>
      </a:lt1>
      <a:dk2>
        <a:srgbClr val="038D48"/>
      </a:dk2>
      <a:lt2>
        <a:srgbClr val="DDC269"/>
      </a:lt2>
      <a:accent1>
        <a:srgbClr val="046635"/>
      </a:accent1>
      <a:accent2>
        <a:srgbClr val="F48221"/>
      </a:accent2>
      <a:accent3>
        <a:srgbClr val="9C5B25"/>
      </a:accent3>
      <a:accent4>
        <a:srgbClr val="C38D2B"/>
      </a:accent4>
      <a:accent5>
        <a:srgbClr val="DDC269"/>
      </a:accent5>
      <a:accent6>
        <a:srgbClr val="46794E"/>
      </a:accent6>
      <a:hlink>
        <a:srgbClr val="038D48"/>
      </a:hlink>
      <a:folHlink>
        <a:srgbClr val="046635"/>
      </a:folHlink>
    </a:clrScheme>
    <a:fontScheme name="Custom 111">
      <a:majorFont>
        <a:latin typeface="PT Sans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1020</Words>
  <Application>Microsoft Office PowerPoint</Application>
  <PresentationFormat>Widescreen</PresentationFormat>
  <Paragraphs>168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Aptos</vt:lpstr>
      <vt:lpstr>PT Sans</vt:lpstr>
      <vt:lpstr>Symbol</vt:lpstr>
      <vt:lpstr>Arial</vt:lpstr>
      <vt:lpstr>Verdana</vt:lpstr>
      <vt:lpstr>Aptos Display</vt:lpstr>
      <vt:lpstr>Office Theme</vt:lpstr>
      <vt:lpstr>1_Custom Design</vt:lpstr>
      <vt:lpstr>Custom Design</vt:lpstr>
      <vt:lpstr>PowerPoint Presentation</vt:lpstr>
      <vt:lpstr>Outline</vt:lpstr>
      <vt:lpstr>Introduction</vt:lpstr>
      <vt:lpstr>Why to focus on  re-engaging patients now?</vt:lpstr>
      <vt:lpstr>REASON FOR RE-ENGAGMENT</vt:lpstr>
      <vt:lpstr>WESTERN CAPE DISENGAGEMENT DATA</vt:lpstr>
      <vt:lpstr>FACILITATING RE-ENGagEMENT</vt:lpstr>
      <vt:lpstr>PowerPoint Presentation</vt:lpstr>
      <vt:lpstr>PowerPoint Presentation</vt:lpstr>
      <vt:lpstr>Revised ART guidelines central to the re-engagement approach</vt:lpstr>
      <vt:lpstr>PowerPoint Presentation</vt:lpstr>
      <vt:lpstr>Streamlined approach to re-engagement </vt:lpstr>
      <vt:lpstr>How Many algorithms  are there? </vt:lpstr>
      <vt:lpstr>Re-engagement principles</vt:lpstr>
      <vt:lpstr>RE-ENGAGEMENT THREE KEY PRINCIPLES</vt:lpstr>
      <vt:lpstr>DIFFERENTIATE RE-ENGAGMENT APPROACH CONSIDERATIONS</vt:lpstr>
      <vt:lpstr>Who is a re-engaging patient?</vt:lpstr>
      <vt:lpstr>Who is a re-engaging CLIENT?</vt:lpstr>
      <vt:lpstr>What to do for a returning routine CLIENT?</vt:lpstr>
      <vt:lpstr>What to do for returning routine CLIENTS?</vt:lpstr>
      <vt:lpstr>What to do for returning routine CLIENTS?</vt:lpstr>
      <vt:lpstr>What to do for a  re-engaging patient?</vt:lpstr>
      <vt:lpstr>What to do for re-ENGAGING CLIENTS?</vt:lpstr>
      <vt:lpstr>PowerPoint Presentation</vt:lpstr>
      <vt:lpstr>STEP 1: IDENTIFY IF CLIENT IS RE-ENGaGING?</vt:lpstr>
      <vt:lpstr>1. DECIDE IF CLIENT IS RE-ENGAGING?</vt:lpstr>
      <vt:lpstr>STEP 1: IDENTIFY IF CLIENT IS RE-ENGaGING?</vt:lpstr>
      <vt:lpstr>STEP 2 and 3: NAVIGATE TO CLINICIAN WITH LAB RESULTS</vt:lpstr>
      <vt:lpstr>PowerPoint Presentation</vt:lpstr>
      <vt:lpstr>PowerPoint Presentation</vt:lpstr>
      <vt:lpstr>STEP 4:  CONDUCT CLINICAL ASSESSMENT </vt:lpstr>
      <vt:lpstr>Re-engaging CLIENT clinical assessment</vt:lpstr>
      <vt:lpstr>STEP 4:  CONDUCT CLINICAL ASSESSMENT </vt:lpstr>
      <vt:lpstr>Re-engaging CLIENT clinical assessment</vt:lpstr>
      <vt:lpstr>Differentiated follow-up based on each CLIENT’s CLINICAL NEEDS AND TIME SINCE MISSED APPOINTMENT</vt:lpstr>
      <vt:lpstr>What to do for re-engaging CLIENTS: </vt:lpstr>
      <vt:lpstr>Re-engagement  visit  PROCEDURE:  </vt:lpstr>
      <vt:lpstr>Follow-up visit schedule </vt:lpstr>
      <vt:lpstr>What to do for re-engaging CLIENTS: </vt:lpstr>
      <vt:lpstr>Re-engagement   visit  PROCEDURE:  </vt:lpstr>
      <vt:lpstr>Follow-up visit schedule </vt:lpstr>
      <vt:lpstr>What to do for re-engaging CLIENTS: </vt:lpstr>
      <vt:lpstr>Re-engagement   visit  PROCEDURE:  </vt:lpstr>
      <vt:lpstr>Follow-up visit schedule </vt:lpstr>
      <vt:lpstr>PowerPoint Presentation</vt:lpstr>
      <vt:lpstr>PowerPoint Presentation</vt:lpstr>
      <vt:lpstr>STEP 6: WHAT COUNSELLING TO PROVIDE AND TO WHO?</vt:lpstr>
      <vt:lpstr>PowerPoint Presentation</vt:lpstr>
      <vt:lpstr>Fast track initiation counselling (ftic) VL EDUCATION </vt:lpstr>
      <vt:lpstr>MENTAL HEALTH SCREEN + SUPPORT  </vt:lpstr>
      <vt:lpstr>Pharmacy staff</vt:lpstr>
      <vt:lpstr>STEP 7: WHAT IS PHARMACY TEAM’S RESPONSIBILITIES?</vt:lpstr>
      <vt:lpstr>IN SUMMARY</vt:lpstr>
      <vt:lpstr>Facility implementation plan</vt:lpstr>
      <vt:lpstr>Assign role players in facility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(insert name of facility and date) training and orientation</dc:title>
  <dc:creator>Lynne Wilkinson</dc:creator>
  <cp:lastModifiedBy>Thabile Msila</cp:lastModifiedBy>
  <cp:revision>130</cp:revision>
  <dcterms:created xsi:type="dcterms:W3CDTF">2022-05-05T08:52:57Z</dcterms:created>
  <dcterms:modified xsi:type="dcterms:W3CDTF">2025-07-01T08:57:31Z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CB3AAA3B-A875-4C93-AB10-68F85FE81FE9</vt:lpwstr>
  </property>
  <property fmtid="{D5CDD505-2E9C-101B-9397-08002B2CF9AE}" pid="3" name="ArticulatePath">
    <vt:lpwstr>IAS_Training Slides_20220511</vt:lpwstr>
  </property>
</Properties>
</file>