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61" r:id="rId2"/>
    <p:sldMasterId id="2147483665" r:id="rId3"/>
  </p:sldMasterIdLst>
  <p:notesMasterIdLst>
    <p:notesMasterId r:id="rId64"/>
  </p:notesMasterIdLst>
  <p:handoutMasterIdLst>
    <p:handoutMasterId r:id="rId65"/>
  </p:handoutMasterIdLst>
  <p:sldIdLst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98" r:id="rId13"/>
    <p:sldId id="359" r:id="rId14"/>
    <p:sldId id="360" r:id="rId15"/>
    <p:sldId id="361" r:id="rId16"/>
    <p:sldId id="362" r:id="rId17"/>
    <p:sldId id="363" r:id="rId18"/>
    <p:sldId id="364" r:id="rId19"/>
    <p:sldId id="371" r:id="rId20"/>
    <p:sldId id="372" r:id="rId21"/>
    <p:sldId id="373" r:id="rId22"/>
    <p:sldId id="377" r:id="rId23"/>
    <p:sldId id="378" r:id="rId24"/>
    <p:sldId id="382" r:id="rId25"/>
    <p:sldId id="375" r:id="rId26"/>
    <p:sldId id="365" r:id="rId27"/>
    <p:sldId id="374" r:id="rId28"/>
    <p:sldId id="376" r:id="rId29"/>
    <p:sldId id="367" r:id="rId30"/>
    <p:sldId id="366" r:id="rId31"/>
    <p:sldId id="380" r:id="rId32"/>
    <p:sldId id="379" r:id="rId33"/>
    <p:sldId id="381" r:id="rId34"/>
    <p:sldId id="368" r:id="rId35"/>
    <p:sldId id="383" r:id="rId36"/>
    <p:sldId id="384" r:id="rId37"/>
    <p:sldId id="385" r:id="rId38"/>
    <p:sldId id="386" r:id="rId39"/>
    <p:sldId id="387" r:id="rId40"/>
    <p:sldId id="388" r:id="rId41"/>
    <p:sldId id="389" r:id="rId42"/>
    <p:sldId id="369" r:id="rId43"/>
    <p:sldId id="390" r:id="rId44"/>
    <p:sldId id="391" r:id="rId45"/>
    <p:sldId id="392" r:id="rId46"/>
    <p:sldId id="393" r:id="rId47"/>
    <p:sldId id="394" r:id="rId48"/>
    <p:sldId id="395" r:id="rId49"/>
    <p:sldId id="370" r:id="rId50"/>
    <p:sldId id="396" r:id="rId51"/>
    <p:sldId id="397" r:id="rId52"/>
    <p:sldId id="411" r:id="rId53"/>
    <p:sldId id="410" r:id="rId54"/>
    <p:sldId id="399" r:id="rId55"/>
    <p:sldId id="401" r:id="rId56"/>
    <p:sldId id="402" r:id="rId57"/>
    <p:sldId id="403" r:id="rId58"/>
    <p:sldId id="404" r:id="rId59"/>
    <p:sldId id="405" r:id="rId60"/>
    <p:sldId id="407" r:id="rId61"/>
    <p:sldId id="408" r:id="rId62"/>
    <p:sldId id="409" r:id="rId6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ine" initials="J" lastIdx="21" clrIdx="0"/>
  <p:cmAuthor id="1" name="LeongT" initials="L" lastIdx="1" clrIdx="1"/>
  <p:cmAuthor id="2" name="Jacqui" initials="J" lastIdx="24" clrIdx="2">
    <p:extLst>
      <p:ext uri="{19B8F6BF-5375-455C-9EA6-DF929625EA0E}">
        <p15:presenceInfo xmlns="" xmlns:p15="http://schemas.microsoft.com/office/powerpoint/2012/main" userId="Jacqui" providerId="None"/>
      </p:ext>
    </p:extLst>
  </p:cmAuthor>
  <p:cmAuthor id="3" name="Reddy,Millidhashni" initials="R" lastIdx="2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FF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 autoAdjust="0"/>
    <p:restoredTop sz="77986" autoAdjust="0"/>
  </p:normalViewPr>
  <p:slideViewPr>
    <p:cSldViewPr>
      <p:cViewPr varScale="1">
        <p:scale>
          <a:sx n="56" d="100"/>
          <a:sy n="56" d="100"/>
        </p:scale>
        <p:origin x="-18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4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title>
      <c:tx>
        <c:rich>
          <a:bodyPr/>
          <a:lstStyle/>
          <a:p>
            <a:pPr>
              <a:defRPr lang="en-ZA"/>
            </a:pPr>
            <a:r>
              <a:rPr lang="en-ZA" dirty="0" smtClean="0"/>
              <a:t>Comparative costs:10 units of insulin/</a:t>
            </a:r>
            <a:r>
              <a:rPr lang="en-ZA" baseline="0" dirty="0" smtClean="0"/>
              <a:t> per dosage form</a:t>
            </a:r>
            <a:endParaRPr lang="en-ZA" dirty="0"/>
          </a:p>
        </c:rich>
      </c:tx>
      <c:layout>
        <c:manualLayout>
          <c:xMode val="edge"/>
          <c:yMode val="edge"/>
          <c:x val="0.10509890809000795"/>
          <c:y val="1.5390495653942208E-2"/>
        </c:manualLayout>
      </c:layout>
    </c:title>
    <c:view3D>
      <c:rotX val="20"/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Isophane 30/70% Vial</c:v>
                </c:pt>
              </c:strCache>
            </c:strRef>
          </c:tx>
          <c:spPr>
            <a:solidFill>
              <a:srgbClr val="4F81BD">
                <a:alpha val="91000"/>
              </a:srgbClr>
            </a:solidFill>
          </c:spPr>
          <c:val>
            <c:numRef>
              <c:f>Sheet1!$B$2:$B$3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0.24500000000000005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Isophane 30/70% Cart.</c:v>
                </c:pt>
              </c:strCache>
            </c:strRef>
          </c:tx>
          <c:val>
            <c:numRef>
              <c:f>Sheet1!$C$2:$C$3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0.75800000000000023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Isophane 30/70% Pen</c:v>
                </c:pt>
              </c:strCache>
            </c:strRef>
          </c:tx>
          <c:val>
            <c:numRef>
              <c:f>Sheet1!$D$2:$D$3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1.21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Isophane vial</c:v>
                </c:pt>
              </c:strCache>
            </c:strRef>
          </c:tx>
          <c:val>
            <c:numRef>
              <c:f>Sheet1!$E$2:$E$3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0.24500000000000005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Isophane Cart.</c:v>
                </c:pt>
              </c:strCache>
            </c:strRef>
          </c:tx>
          <c:val>
            <c:numRef>
              <c:f>Sheet1!$F$2:$F$3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0.89800000000000024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Isophane Pen</c:v>
                </c:pt>
              </c:strCache>
            </c:strRef>
          </c:tx>
          <c:val>
            <c:numRef>
              <c:f>Sheet1!$G$2:$G$3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1.2089999999999996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Human insulin. Sol Vial</c:v>
                </c:pt>
              </c:strCache>
            </c:strRef>
          </c:tx>
          <c:val>
            <c:numRef>
              <c:f>Sheet1!$H$2:$H$3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0.24500000000000005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Human insulin. Sol Cart.</c:v>
                </c:pt>
              </c:strCache>
            </c:strRef>
          </c:tx>
          <c:val>
            <c:numRef>
              <c:f>Sheet1!$I$2:$I$3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0.89800000000000024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Human Insulin, Sol Pen</c:v>
                </c:pt>
              </c:strCache>
            </c:strRef>
          </c:tx>
          <c:val>
            <c:numRef>
              <c:f>Sheet1!$J$2:$J$3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1.2089999999999996</c:v>
                </c:pt>
              </c:numCache>
            </c:numRef>
          </c:val>
        </c:ser>
        <c:shape val="box"/>
        <c:axId val="96935936"/>
        <c:axId val="96937472"/>
        <c:axId val="0"/>
      </c:bar3DChart>
      <c:catAx>
        <c:axId val="9693593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96937472"/>
        <c:crossesAt val="0"/>
        <c:auto val="1"/>
        <c:lblAlgn val="ctr"/>
        <c:lblOffset val="100"/>
      </c:catAx>
      <c:valAx>
        <c:axId val="9693747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_-[$R-1C09]* #,##0.00_-;\-[$R-1C09]* #,##0.00_-;_-[$R-1C09]* &quot;-&quot;??_-;_-@_-" sourceLinked="0"/>
        <c:majorTickMark val="none"/>
        <c:tickLblPos val="nextTo"/>
        <c:spPr>
          <a:effectLst/>
        </c:spPr>
        <c:txPr>
          <a:bodyPr/>
          <a:lstStyle/>
          <a:p>
            <a:pPr>
              <a:defRPr lang="en-ZA" sz="1400" baseline="0"/>
            </a:pPr>
            <a:endParaRPr lang="en-US"/>
          </a:p>
        </c:txPr>
        <c:crossAx val="96935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922893483711257"/>
          <c:y val="7.4557862567963568E-2"/>
          <c:w val="0.31925472865813426"/>
          <c:h val="0.83353930744708515"/>
        </c:manualLayout>
      </c:layout>
      <c:txPr>
        <a:bodyPr/>
        <a:lstStyle/>
        <a:p>
          <a:pPr>
            <a:defRPr lang="en-ZA" sz="1600"/>
          </a:pPr>
          <a:endParaRPr lang="en-US"/>
        </a:p>
      </c:txPr>
    </c:legend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  <a:ln w="12700" cap="rnd" cmpd="tri">
      <a:solidFill>
        <a:schemeClr val="tx2">
          <a:lumMod val="20000"/>
          <a:lumOff val="80000"/>
        </a:schemeClr>
      </a:solidFill>
      <a:bevel/>
    </a:ln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0.19618</cdr:x>
      <cdr:y>0.79081</cdr:y>
    </cdr:from>
    <cdr:to>
      <cdr:x>0.32639</cdr:x>
      <cdr:y>0.91247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4470" y="3714776"/>
          <a:ext cx="107157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ZA" sz="1100" dirty="0"/>
        </a:p>
      </cdr:txBody>
    </cdr:sp>
  </cdr:relSizeAnchor>
  <cdr:relSizeAnchor xmlns:cdr="http://schemas.openxmlformats.org/drawingml/2006/chartDrawing">
    <cdr:from>
      <cdr:x>0.36111</cdr:x>
      <cdr:y>0.5779</cdr:y>
    </cdr:from>
    <cdr:to>
      <cdr:x>0.51736</cdr:x>
      <cdr:y>0.74519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792" y="2714644"/>
          <a:ext cx="1285884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ZA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393644-5D68-461B-B1BA-A2AF23BF4E25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EB670F-1028-42A7-911A-CED34D61E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92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8FE979-5120-4E1A-8690-156A92E8BC4D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40204B-497E-4794-AA58-A31DBCDDE6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48560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ampra.oxfordjournals.org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.uk/Guidance/CG87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nda.com/currency/average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.uk/CG015NICEguidelin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ice.org.uk/Guidance/CG87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f.org/webdata/docs/WHO_IDF_definition_diagnosis_of_diabetes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200" dirty="0" smtClean="0"/>
              <a:t>DISCLAIMER</a:t>
            </a:r>
          </a:p>
          <a:p>
            <a:pPr>
              <a:lnSpc>
                <a:spcPct val="80000"/>
              </a:lnSpc>
            </a:pPr>
            <a:r>
              <a:rPr lang="en-GB" sz="1200" dirty="0" smtClean="0"/>
              <a:t>This slide set is an implementation tool and should be used alongside the published STG. This information does not supersede or replace the STG itself.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2/12/2015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315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err="1" smtClean="0"/>
              <a:t>Starostina</a:t>
            </a:r>
            <a:r>
              <a:rPr lang="en-ZA" dirty="0" smtClean="0"/>
              <a:t> EG, </a:t>
            </a:r>
            <a:r>
              <a:rPr lang="en-ZA" dirty="0" err="1" smtClean="0"/>
              <a:t>Antsiferov</a:t>
            </a:r>
            <a:r>
              <a:rPr lang="en-ZA" dirty="0" smtClean="0"/>
              <a:t> M, </a:t>
            </a:r>
            <a:r>
              <a:rPr lang="en-ZA" dirty="0" err="1" smtClean="0"/>
              <a:t>Galstyan</a:t>
            </a:r>
            <a:r>
              <a:rPr lang="en-ZA" dirty="0" smtClean="0"/>
              <a:t> GR, </a:t>
            </a:r>
            <a:r>
              <a:rPr lang="en-ZA" dirty="0" err="1" smtClean="0"/>
              <a:t>Trautner</a:t>
            </a:r>
            <a:r>
              <a:rPr lang="en-ZA" dirty="0" smtClean="0"/>
              <a:t> C, </a:t>
            </a:r>
            <a:r>
              <a:rPr lang="en-ZA" dirty="0" err="1" smtClean="0"/>
              <a:t>Jörgens</a:t>
            </a:r>
            <a:r>
              <a:rPr lang="en-ZA" dirty="0" smtClean="0"/>
              <a:t> V, </a:t>
            </a:r>
            <a:r>
              <a:rPr lang="en-ZA" dirty="0" err="1" smtClean="0"/>
              <a:t>Bott</a:t>
            </a:r>
            <a:r>
              <a:rPr lang="en-ZA" dirty="0" smtClean="0"/>
              <a:t> </a:t>
            </a:r>
            <a:r>
              <a:rPr lang="en-ZA" dirty="0" err="1" smtClean="0"/>
              <a:t>U,Mühlhauser</a:t>
            </a:r>
            <a:r>
              <a:rPr lang="en-ZA" dirty="0" smtClean="0"/>
              <a:t> I, Berger M, </a:t>
            </a:r>
            <a:r>
              <a:rPr lang="en-ZA" dirty="0" err="1" smtClean="0"/>
              <a:t>Dedov</a:t>
            </a:r>
            <a:r>
              <a:rPr lang="en-ZA" dirty="0" smtClean="0"/>
              <a:t> II. Effectiveness and cost-benefit analysis of intensive treatment and teaching programmes for type 1 (insulin-dependent) diabetes mellitus in Moscow--blood glucose versus urine glucose self-monitoring.  </a:t>
            </a:r>
            <a:r>
              <a:rPr lang="en-ZA" i="1" dirty="0" err="1" smtClean="0"/>
              <a:t>Diabetologia</a:t>
            </a:r>
            <a:r>
              <a:rPr lang="en-ZA" i="1" dirty="0" smtClean="0"/>
              <a:t>.</a:t>
            </a:r>
            <a:r>
              <a:rPr lang="en-ZA" dirty="0" smtClean="0"/>
              <a:t> 1994 Feb;37(2):170-6.</a:t>
            </a:r>
          </a:p>
          <a:p>
            <a:endParaRPr lang="en-US" dirty="0" smtClean="0"/>
          </a:p>
          <a:p>
            <a:r>
              <a:rPr lang="en-GB" dirty="0" smtClean="0"/>
              <a:t>American Diabetes Association. Standards of medical care in diabetes-2013. </a:t>
            </a:r>
            <a:r>
              <a:rPr lang="en-GB" i="1" dirty="0" smtClean="0"/>
              <a:t>Diabetes Care</a:t>
            </a:r>
            <a:r>
              <a:rPr lang="en-GB" dirty="0" smtClean="0"/>
              <a:t>. 2013 Jan;36 </a:t>
            </a:r>
            <a:r>
              <a:rPr lang="en-GB" dirty="0" err="1" smtClean="0"/>
              <a:t>Suppl</a:t>
            </a:r>
            <a:r>
              <a:rPr lang="en-GB" dirty="0" smtClean="0"/>
              <a:t> 1:S11-66. </a:t>
            </a:r>
            <a:endParaRPr lang="en-US" dirty="0" smtClean="0"/>
          </a:p>
          <a:p>
            <a:endParaRPr lang="en-GB" dirty="0" smtClean="0"/>
          </a:p>
          <a:p>
            <a:r>
              <a:rPr lang="en-US" dirty="0" smtClean="0"/>
              <a:t>Canadian Diabetes Association Clinical Practice Guidelines Expert Committee. Canadian Diabetes Association 2013 Clinical Practice Guidelines for the Prevention and Management of Diabetes in Canada. </a:t>
            </a:r>
            <a:r>
              <a:rPr lang="en-US" i="1" dirty="0" smtClean="0"/>
              <a:t>Can J Diabetes </a:t>
            </a:r>
            <a:r>
              <a:rPr lang="en-US" dirty="0" smtClean="0"/>
              <a:t>2013;37(</a:t>
            </a:r>
            <a:r>
              <a:rPr lang="en-US" dirty="0" err="1" smtClean="0"/>
              <a:t>suppl</a:t>
            </a:r>
            <a:r>
              <a:rPr lang="en-US" dirty="0" smtClean="0"/>
              <a:t> 1):S1-S212. 	</a:t>
            </a:r>
            <a:endParaRPr lang="en-ZA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Adult Hospital level STG,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957983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Amod</a:t>
            </a:r>
            <a:r>
              <a:rPr lang="en-US" dirty="0" smtClean="0"/>
              <a:t> A, </a:t>
            </a:r>
            <a:r>
              <a:rPr lang="en-US" dirty="0" err="1" smtClean="0"/>
              <a:t>Ascott</a:t>
            </a:r>
            <a:r>
              <a:rPr lang="en-US" dirty="0" smtClean="0"/>
              <a:t>-Evans BH, Berg GI, </a:t>
            </a:r>
            <a:r>
              <a:rPr lang="en-US" dirty="0" err="1" smtClean="0"/>
              <a:t>Blom</a:t>
            </a:r>
            <a:r>
              <a:rPr lang="en-US" dirty="0" smtClean="0"/>
              <a:t> DJ, Brown SL, </a:t>
            </a:r>
            <a:r>
              <a:rPr lang="en-US" dirty="0" err="1" smtClean="0"/>
              <a:t>Carrihill</a:t>
            </a:r>
            <a:r>
              <a:rPr lang="en-US" dirty="0" smtClean="0"/>
              <a:t> MM, Dave JA, Distiller LA, </a:t>
            </a:r>
            <a:r>
              <a:rPr lang="en-US" dirty="0" err="1" smtClean="0"/>
              <a:t>Ganie</a:t>
            </a:r>
            <a:r>
              <a:rPr lang="en-US" dirty="0" smtClean="0"/>
              <a:t> YN, </a:t>
            </a:r>
            <a:r>
              <a:rPr lang="en-US" dirty="0" err="1" smtClean="0"/>
              <a:t>Grobler</a:t>
            </a:r>
            <a:r>
              <a:rPr lang="en-US" dirty="0" smtClean="0"/>
              <a:t> N, </a:t>
            </a:r>
            <a:r>
              <a:rPr lang="en-US" dirty="0" err="1" smtClean="0"/>
              <a:t>Heilbrunn</a:t>
            </a:r>
            <a:r>
              <a:rPr lang="en-US" dirty="0" smtClean="0"/>
              <a:t> AG, Huddle KRL, </a:t>
            </a:r>
            <a:r>
              <a:rPr lang="en-US" dirty="0" err="1" smtClean="0"/>
              <a:t>Janse</a:t>
            </a:r>
            <a:r>
              <a:rPr lang="en-US" dirty="0" smtClean="0"/>
              <a:t> van </a:t>
            </a:r>
            <a:r>
              <a:rPr lang="en-US" dirty="0" err="1" smtClean="0"/>
              <a:t>Rensburg</a:t>
            </a:r>
            <a:r>
              <a:rPr lang="en-US" dirty="0" smtClean="0"/>
              <a:t> G, </a:t>
            </a:r>
            <a:r>
              <a:rPr lang="en-US" dirty="0" err="1" smtClean="0"/>
              <a:t>Jivan</a:t>
            </a:r>
            <a:r>
              <a:rPr lang="en-US" dirty="0" smtClean="0"/>
              <a:t> D, Joshi P, </a:t>
            </a:r>
            <a:r>
              <a:rPr lang="en-US" dirty="0" err="1" smtClean="0"/>
              <a:t>Khutsoane</a:t>
            </a:r>
            <a:r>
              <a:rPr lang="en-US" dirty="0" smtClean="0"/>
              <a:t> DT, Levitt NS, May WM, </a:t>
            </a:r>
            <a:r>
              <a:rPr lang="en-US" dirty="0" err="1" smtClean="0"/>
              <a:t>Mollentze</a:t>
            </a:r>
            <a:r>
              <a:rPr lang="en-US" dirty="0" smtClean="0"/>
              <a:t> WF, </a:t>
            </a:r>
            <a:r>
              <a:rPr lang="en-US" dirty="0" err="1" smtClean="0"/>
              <a:t>Motala</a:t>
            </a:r>
            <a:r>
              <a:rPr lang="en-US" dirty="0" smtClean="0"/>
              <a:t> AA, </a:t>
            </a:r>
            <a:r>
              <a:rPr lang="en-US" dirty="0" err="1" smtClean="0"/>
              <a:t>Paruk</a:t>
            </a:r>
            <a:r>
              <a:rPr lang="en-US" dirty="0" smtClean="0"/>
              <a:t> IM, Pirie FJ, </a:t>
            </a:r>
            <a:r>
              <a:rPr lang="en-US" dirty="0" err="1" smtClean="0"/>
              <a:t>Raal</a:t>
            </a:r>
            <a:r>
              <a:rPr lang="en-US" dirty="0" smtClean="0"/>
              <a:t> FJ, </a:t>
            </a:r>
            <a:r>
              <a:rPr lang="en-US" dirty="0" err="1" smtClean="0"/>
              <a:t>Rauff</a:t>
            </a:r>
            <a:r>
              <a:rPr lang="en-US" dirty="0" smtClean="0"/>
              <a:t> S, </a:t>
            </a:r>
            <a:r>
              <a:rPr lang="en-US" dirty="0" err="1" smtClean="0"/>
              <a:t>Raubenheimer</a:t>
            </a:r>
            <a:r>
              <a:rPr lang="en-US" dirty="0" smtClean="0"/>
              <a:t> PJ, </a:t>
            </a:r>
            <a:r>
              <a:rPr lang="en-US" dirty="0" err="1" smtClean="0"/>
              <a:t>Randeree</a:t>
            </a:r>
            <a:r>
              <a:rPr lang="en-US" dirty="0" smtClean="0"/>
              <a:t> HAR, </a:t>
            </a:r>
            <a:r>
              <a:rPr lang="en-US" dirty="0" err="1" smtClean="0"/>
              <a:t>Rheeder</a:t>
            </a:r>
            <a:r>
              <a:rPr lang="en-US" dirty="0" smtClean="0"/>
              <a:t> P, </a:t>
            </a:r>
            <a:r>
              <a:rPr lang="en-US" dirty="0" err="1" smtClean="0"/>
              <a:t>Tudhope</a:t>
            </a:r>
            <a:r>
              <a:rPr lang="en-US" dirty="0" smtClean="0"/>
              <a:t> L, Van </a:t>
            </a:r>
            <a:r>
              <a:rPr lang="en-US" dirty="0" err="1" smtClean="0"/>
              <a:t>Zyl</a:t>
            </a:r>
            <a:r>
              <a:rPr lang="en-US" dirty="0" smtClean="0"/>
              <a:t> DJ, Young M; Guideline Committee. </a:t>
            </a:r>
            <a:r>
              <a:rPr lang="en-US" i="1" dirty="0" smtClean="0"/>
              <a:t>JEMDSA </a:t>
            </a:r>
            <a:r>
              <a:rPr lang="en-US" dirty="0" smtClean="0"/>
              <a:t>2012;17(2)(Supplement 1): S1-S95.</a:t>
            </a:r>
          </a:p>
          <a:p>
            <a:pPr>
              <a:defRPr/>
            </a:pPr>
            <a:endParaRPr lang="en-ZA" dirty="0" smtClean="0"/>
          </a:p>
          <a:p>
            <a:pPr>
              <a:defRPr/>
            </a:pPr>
            <a:r>
              <a:rPr lang="en-US" dirty="0" smtClean="0"/>
              <a:t>Ballard DJ, Humphrey LL, Melton LJ 3rd, </a:t>
            </a:r>
            <a:r>
              <a:rPr lang="en-US" dirty="0" err="1" smtClean="0"/>
              <a:t>Frohnert</a:t>
            </a:r>
            <a:r>
              <a:rPr lang="en-US" dirty="0" smtClean="0"/>
              <a:t> PP, Chu PC, O'Fallon WM, Palumbo PJ. Epidemiology of persistent </a:t>
            </a:r>
            <a:r>
              <a:rPr lang="en-US" dirty="0" err="1" smtClean="0"/>
              <a:t>proteinuria</a:t>
            </a:r>
            <a:r>
              <a:rPr lang="en-US" dirty="0" smtClean="0"/>
              <a:t> in type II diabetes mellitus. Population-based study in Rochester, Minnesota. </a:t>
            </a:r>
            <a:r>
              <a:rPr lang="en-US" i="1" dirty="0" smtClean="0"/>
              <a:t>Diabetes. </a:t>
            </a:r>
            <a:r>
              <a:rPr lang="en-US" dirty="0" smtClean="0"/>
              <a:t>1988 Apr;37(4):405-12.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594573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Clar</a:t>
            </a:r>
            <a:r>
              <a:rPr lang="en-ZA" dirty="0" smtClean="0"/>
              <a:t> C, Barnard K, Cummins E, </a:t>
            </a:r>
            <a:r>
              <a:rPr lang="en-ZA" dirty="0" err="1" smtClean="0"/>
              <a:t>Royle</a:t>
            </a:r>
            <a:r>
              <a:rPr lang="en-ZA" dirty="0" smtClean="0"/>
              <a:t> P, Waugh N. Self-monitoring of blood glucose in type 2 diabetes: systematic review. </a:t>
            </a:r>
            <a:r>
              <a:rPr lang="en-ZA" i="1" dirty="0" smtClean="0"/>
              <a:t>Health </a:t>
            </a:r>
            <a:r>
              <a:rPr lang="en-ZA" i="1" dirty="0" err="1" smtClean="0"/>
              <a:t>Technol</a:t>
            </a:r>
            <a:r>
              <a:rPr lang="en-ZA" i="1" dirty="0" smtClean="0"/>
              <a:t> Assess </a:t>
            </a:r>
            <a:r>
              <a:rPr lang="en-ZA" dirty="0" smtClean="0"/>
              <a:t>2010;14(12).</a:t>
            </a:r>
          </a:p>
          <a:p>
            <a:endParaRPr lang="en-ZA" dirty="0" smtClean="0"/>
          </a:p>
          <a:p>
            <a:r>
              <a:rPr lang="en-ZA" dirty="0" err="1" smtClean="0"/>
              <a:t>Dallosso</a:t>
            </a:r>
            <a:r>
              <a:rPr lang="en-ZA" dirty="0" smtClean="0"/>
              <a:t> HM, </a:t>
            </a:r>
            <a:r>
              <a:rPr lang="en-ZA" dirty="0" err="1" smtClean="0"/>
              <a:t>Eborall</a:t>
            </a:r>
            <a:r>
              <a:rPr lang="en-ZA" dirty="0" smtClean="0"/>
              <a:t> HC, Daly M  </a:t>
            </a:r>
            <a:r>
              <a:rPr lang="en-ZA" i="1" dirty="0" smtClean="0"/>
              <a:t>et al. </a:t>
            </a:r>
            <a:r>
              <a:rPr lang="en-ZA" dirty="0" smtClean="0"/>
              <a:t>Does self monitoring of blood glucose as opposed to urinalysis provide additional benefit in patients newly diagnosed with type 2 diabetes receiving structured education? The DESMOND SMBG randomised controlled trial protocol. </a:t>
            </a:r>
            <a:r>
              <a:rPr lang="en-ZA" i="1" dirty="0" smtClean="0"/>
              <a:t>BMC Family Practice</a:t>
            </a:r>
            <a:r>
              <a:rPr lang="en-ZA" dirty="0" smtClean="0"/>
              <a:t> 2012, 13:18</a:t>
            </a:r>
          </a:p>
          <a:p>
            <a:endParaRPr lang="en-ZA" dirty="0" smtClean="0"/>
          </a:p>
          <a:p>
            <a:r>
              <a:rPr lang="en-ZA" dirty="0" smtClean="0"/>
              <a:t>Lawton J, Peel E, Douglas M, Parry O. 'Urine testing is a waste of time': newly diagnosed Type 2 diabetes patients' perceptions of self-monitoring. </a:t>
            </a:r>
            <a:r>
              <a:rPr lang="en-ZA" i="1" dirty="0" err="1" smtClean="0"/>
              <a:t>Diabet</a:t>
            </a:r>
            <a:r>
              <a:rPr lang="en-ZA" i="1" dirty="0" smtClean="0"/>
              <a:t> Med</a:t>
            </a:r>
            <a:r>
              <a:rPr lang="en-ZA" dirty="0" smtClean="0"/>
              <a:t>. 2004 Sep;21(9):1045-8.</a:t>
            </a:r>
          </a:p>
          <a:p>
            <a:endParaRPr lang="en-ZA" dirty="0" smtClean="0"/>
          </a:p>
          <a:p>
            <a:r>
              <a:rPr lang="en-ZA" dirty="0" smtClean="0"/>
              <a:t>Miles P, Everett J, Murphy J, Kerr D. Comparison of blood or urine testing by patients with newly diagnosed non-insulin dependent diabetes: patient survey after randomised crossover trial. </a:t>
            </a:r>
            <a:r>
              <a:rPr lang="en-ZA" i="1" dirty="0" smtClean="0"/>
              <a:t>BMJ.</a:t>
            </a:r>
            <a:r>
              <a:rPr lang="en-ZA" dirty="0" smtClean="0"/>
              <a:t> 1997 Aug 9;315(7104):348-9. Erratum </a:t>
            </a:r>
            <a:r>
              <a:rPr lang="en-ZA" dirty="0" err="1" smtClean="0"/>
              <a:t>in:BMJ</a:t>
            </a:r>
            <a:r>
              <a:rPr lang="en-ZA" dirty="0" smtClean="0"/>
              <a:t> 1998 Jan 17;316(7126):195.</a:t>
            </a:r>
          </a:p>
          <a:p>
            <a:endParaRPr lang="en-ZA" dirty="0" smtClean="0"/>
          </a:p>
          <a:p>
            <a:r>
              <a:rPr lang="en-ZA" dirty="0" err="1" smtClean="0"/>
              <a:t>Müller</a:t>
            </a:r>
            <a:r>
              <a:rPr lang="en-ZA" dirty="0" smtClean="0"/>
              <a:t> N, Stengel D, </a:t>
            </a:r>
            <a:r>
              <a:rPr lang="en-ZA" dirty="0" err="1" smtClean="0"/>
              <a:t>Kloos</a:t>
            </a:r>
            <a:r>
              <a:rPr lang="en-ZA" dirty="0" smtClean="0"/>
              <a:t> C, </a:t>
            </a:r>
            <a:r>
              <a:rPr lang="en-ZA" dirty="0" err="1" smtClean="0"/>
              <a:t>Ristow</a:t>
            </a:r>
            <a:r>
              <a:rPr lang="en-ZA" dirty="0" smtClean="0"/>
              <a:t> M, Wolf G, </a:t>
            </a:r>
            <a:r>
              <a:rPr lang="en-ZA" dirty="0" err="1" smtClean="0"/>
              <a:t>Müller</a:t>
            </a:r>
            <a:r>
              <a:rPr lang="en-ZA" dirty="0" smtClean="0"/>
              <a:t> UA. Improvement of </a:t>
            </a:r>
            <a:r>
              <a:rPr lang="en-ZA" dirty="0" err="1" smtClean="0"/>
              <a:t>HbA</a:t>
            </a:r>
            <a:r>
              <a:rPr lang="en-ZA" dirty="0" smtClean="0"/>
              <a:t>(1c) and stable weight loss 2 years after an outpatient treatment and teaching program for patients with type 2 diabetes without insulin therapy based on urine glucose self-monitoring. </a:t>
            </a:r>
            <a:r>
              <a:rPr lang="en-ZA" i="1" dirty="0" err="1" smtClean="0"/>
              <a:t>Int</a:t>
            </a:r>
            <a:r>
              <a:rPr lang="en-ZA" i="1" dirty="0" smtClean="0"/>
              <a:t> J Gen</a:t>
            </a:r>
            <a:r>
              <a:rPr lang="en-ZA" dirty="0" smtClean="0"/>
              <a:t> </a:t>
            </a:r>
            <a:r>
              <a:rPr lang="en-ZA" i="1" dirty="0" smtClean="0"/>
              <a:t>Med</a:t>
            </a:r>
            <a:r>
              <a:rPr lang="en-ZA" dirty="0" smtClean="0"/>
              <a:t>. 2012;5:241-7.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22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925903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Contract Circular HP06-2014SVP</a:t>
            </a:r>
          </a:p>
          <a:p>
            <a:r>
              <a:rPr lang="en-ZA" dirty="0" smtClean="0"/>
              <a:t>Contract Circular</a:t>
            </a:r>
            <a:r>
              <a:rPr lang="en-ZA" baseline="0" dirty="0" smtClean="0"/>
              <a:t> </a:t>
            </a:r>
            <a:r>
              <a:rPr lang="en-Z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HM08-2013SYR</a:t>
            </a:r>
            <a:endParaRPr lang="en-ZA" dirty="0" smtClean="0"/>
          </a:p>
          <a:p>
            <a:endParaRPr lang="en-ZA" dirty="0" smtClean="0"/>
          </a:p>
          <a:p>
            <a:r>
              <a:rPr lang="en-ZA" b="1" dirty="0" smtClean="0"/>
              <a:t>WHO/ ATC DDD </a:t>
            </a:r>
            <a:r>
              <a:rPr lang="en-ZA" i="1" dirty="0" smtClean="0"/>
              <a:t>(Available at www.whocc.no/atc_ddd_index/)</a:t>
            </a:r>
          </a:p>
          <a:p>
            <a:pPr rtl="0" eaLnBrk="1" fontAlgn="t" latinLnBrk="0" hangingPunct="1"/>
            <a:r>
              <a:rPr lang="en-ZA" dirty="0" smtClean="0"/>
              <a:t>A10AB: Insulin and analogues for injection, fast-acting- 40U</a:t>
            </a:r>
          </a:p>
          <a:p>
            <a:pPr rtl="0" eaLnBrk="1" fontAlgn="t" latinLnBrk="0" hangingPunct="1"/>
            <a:r>
              <a:rPr lang="en-ZA" dirty="0" smtClean="0"/>
              <a:t>A10AC: Insulin and analogues for injection, intermediate-acting -40U</a:t>
            </a:r>
          </a:p>
          <a:p>
            <a:pPr rtl="0" eaLnBrk="1" fontAlgn="t" latinLnBrk="0" hangingPunct="1"/>
            <a:r>
              <a:rPr lang="en-ZA" dirty="0" smtClean="0"/>
              <a:t>A10AD:Insulin and analogues for injection, intermediate-acting combined with fast-acting- 40U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727689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Hall V, Thomsen RW, </a:t>
            </a:r>
            <a:r>
              <a:rPr lang="en-ZA" dirty="0" err="1" smtClean="0"/>
              <a:t>Henriksen</a:t>
            </a:r>
            <a:r>
              <a:rPr lang="en-ZA" dirty="0" smtClean="0"/>
              <a:t> O and </a:t>
            </a:r>
            <a:r>
              <a:rPr lang="en-ZA" dirty="0" err="1" smtClean="0"/>
              <a:t>Lohse</a:t>
            </a:r>
            <a:r>
              <a:rPr lang="en-ZA" dirty="0" smtClean="0"/>
              <a:t> N. Diabetes in Sub Saharan Africa 1999-2011: Epidemiology and public health implications. a systematic review. </a:t>
            </a:r>
            <a:r>
              <a:rPr lang="en-ZA" i="1" dirty="0" smtClean="0"/>
              <a:t>BMC Public Health</a:t>
            </a:r>
            <a:r>
              <a:rPr lang="en-ZA" dirty="0" smtClean="0"/>
              <a:t> 2011, 11:564.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Sämanna</a:t>
            </a:r>
            <a:r>
              <a:rPr lang="en-ZA" dirty="0" smtClean="0"/>
              <a:t> A, </a:t>
            </a:r>
            <a:r>
              <a:rPr lang="en-ZA" dirty="0" err="1" smtClean="0"/>
              <a:t>Lehmannb</a:t>
            </a:r>
            <a:r>
              <a:rPr lang="en-ZA" dirty="0" smtClean="0"/>
              <a:t> T, </a:t>
            </a:r>
            <a:r>
              <a:rPr lang="en-ZA" dirty="0" err="1" smtClean="0"/>
              <a:t>Hellera</a:t>
            </a:r>
            <a:r>
              <a:rPr lang="en-ZA" dirty="0" smtClean="0"/>
              <a:t> T, </a:t>
            </a:r>
            <a:r>
              <a:rPr lang="en-ZA" dirty="0" err="1" smtClean="0"/>
              <a:t>Müllera</a:t>
            </a:r>
            <a:r>
              <a:rPr lang="en-ZA" dirty="0" smtClean="0"/>
              <a:t> N, </a:t>
            </a:r>
            <a:r>
              <a:rPr lang="en-ZA" dirty="0" err="1" smtClean="0"/>
              <a:t>Hartmannc</a:t>
            </a:r>
            <a:r>
              <a:rPr lang="en-ZA" dirty="0" smtClean="0"/>
              <a:t> P, </a:t>
            </a:r>
            <a:r>
              <a:rPr lang="en-ZA" dirty="0" err="1" smtClean="0"/>
              <a:t>Wolfa</a:t>
            </a:r>
            <a:r>
              <a:rPr lang="en-ZA" dirty="0" smtClean="0"/>
              <a:t> GB and </a:t>
            </a:r>
            <a:r>
              <a:rPr lang="en-ZA" dirty="0" err="1" smtClean="0"/>
              <a:t>Müllera</a:t>
            </a:r>
            <a:r>
              <a:rPr lang="en-ZA" dirty="0" smtClean="0"/>
              <a:t> UA. A retrospective study on the incidence and risk factors of severe </a:t>
            </a:r>
            <a:r>
              <a:rPr lang="en-ZA" dirty="0" err="1" smtClean="0"/>
              <a:t>hypoglycemia</a:t>
            </a:r>
            <a:r>
              <a:rPr lang="en-ZA" dirty="0" smtClean="0"/>
              <a:t> in primary </a:t>
            </a:r>
            <a:r>
              <a:rPr lang="en-ZA" dirty="0" err="1" smtClean="0"/>
              <a:t>care.</a:t>
            </a:r>
            <a:r>
              <a:rPr lang="en-ZA" i="1" dirty="0" err="1" smtClean="0"/>
              <a:t>FamilyPractice</a:t>
            </a:r>
            <a:r>
              <a:rPr lang="en-ZA" dirty="0" err="1" smtClean="0"/>
              <a:t>November</a:t>
            </a:r>
            <a:r>
              <a:rPr lang="en-ZA" dirty="0" smtClean="0"/>
              <a:t> 16, 2012 doi:10.1093/</a:t>
            </a:r>
            <a:r>
              <a:rPr lang="en-ZA" dirty="0" err="1" smtClean="0"/>
              <a:t>fampra</a:t>
            </a:r>
            <a:r>
              <a:rPr lang="en-ZA" dirty="0" smtClean="0"/>
              <a:t>/cms071.Available from </a:t>
            </a:r>
            <a:r>
              <a:rPr lang="en-ZA" dirty="0" smtClean="0">
                <a:hlinkClick r:id="rId3"/>
              </a:rPr>
              <a:t>http://fampra.oxfordjournals.org/</a:t>
            </a:r>
            <a:r>
              <a:rPr lang="en-ZA" dirty="0" smtClean="0"/>
              <a:t>[Online][Accessed 6 May 2013]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Contract circular HP06-2014SVP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716439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29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398659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ZA" dirty="0" err="1" smtClean="0"/>
              <a:t>Amod</a:t>
            </a:r>
            <a:r>
              <a:rPr lang="en-ZA" dirty="0" smtClean="0"/>
              <a:t> A, </a:t>
            </a:r>
            <a:r>
              <a:rPr lang="en-ZA" dirty="0" err="1" smtClean="0"/>
              <a:t>Ascott</a:t>
            </a:r>
            <a:r>
              <a:rPr lang="en-ZA" dirty="0" smtClean="0"/>
              <a:t>-Evans BH, Berg GI, </a:t>
            </a:r>
            <a:r>
              <a:rPr lang="en-ZA" dirty="0" err="1" smtClean="0"/>
              <a:t>Blom</a:t>
            </a:r>
            <a:r>
              <a:rPr lang="en-ZA" dirty="0" smtClean="0"/>
              <a:t> DJ, Brown SL, </a:t>
            </a:r>
            <a:r>
              <a:rPr lang="en-ZA" dirty="0" err="1" smtClean="0"/>
              <a:t>Carrihill</a:t>
            </a:r>
            <a:r>
              <a:rPr lang="en-ZA" dirty="0" smtClean="0"/>
              <a:t> MM, Dave JA, Distiller LA, </a:t>
            </a:r>
            <a:r>
              <a:rPr lang="en-ZA" dirty="0" err="1" smtClean="0"/>
              <a:t>Ganie</a:t>
            </a:r>
            <a:r>
              <a:rPr lang="en-ZA" dirty="0" smtClean="0"/>
              <a:t> YN, </a:t>
            </a:r>
            <a:r>
              <a:rPr lang="en-ZA" dirty="0" err="1" smtClean="0"/>
              <a:t>Grobler</a:t>
            </a:r>
            <a:r>
              <a:rPr lang="en-ZA" dirty="0" smtClean="0"/>
              <a:t> N, </a:t>
            </a:r>
            <a:r>
              <a:rPr lang="en-ZA" dirty="0" err="1" smtClean="0"/>
              <a:t>Heilbrunn</a:t>
            </a:r>
            <a:r>
              <a:rPr lang="en-ZA" dirty="0" smtClean="0"/>
              <a:t> AG, Huddle KRL, </a:t>
            </a:r>
            <a:r>
              <a:rPr lang="en-ZA" dirty="0" err="1" smtClean="0"/>
              <a:t>Janse</a:t>
            </a:r>
            <a:r>
              <a:rPr lang="en-ZA" dirty="0" smtClean="0"/>
              <a:t> van </a:t>
            </a:r>
            <a:r>
              <a:rPr lang="en-ZA" dirty="0" err="1" smtClean="0"/>
              <a:t>Rensburg</a:t>
            </a:r>
            <a:r>
              <a:rPr lang="en-ZA" dirty="0" smtClean="0"/>
              <a:t> G, </a:t>
            </a:r>
            <a:r>
              <a:rPr lang="en-ZA" dirty="0" err="1" smtClean="0"/>
              <a:t>Jivan</a:t>
            </a:r>
            <a:r>
              <a:rPr lang="en-ZA" dirty="0" smtClean="0"/>
              <a:t> D, Joshi P, </a:t>
            </a:r>
            <a:r>
              <a:rPr lang="en-ZA" dirty="0" err="1" smtClean="0"/>
              <a:t>Khutsoane</a:t>
            </a:r>
            <a:r>
              <a:rPr lang="en-ZA" dirty="0" smtClean="0"/>
              <a:t> DT, Levitt NS, May WM, </a:t>
            </a:r>
            <a:r>
              <a:rPr lang="en-ZA" dirty="0" err="1" smtClean="0"/>
              <a:t>Mollentze</a:t>
            </a:r>
            <a:r>
              <a:rPr lang="en-ZA" dirty="0" smtClean="0"/>
              <a:t> WF, </a:t>
            </a:r>
            <a:r>
              <a:rPr lang="en-ZA" dirty="0" err="1" smtClean="0"/>
              <a:t>Motala</a:t>
            </a:r>
            <a:r>
              <a:rPr lang="en-ZA" dirty="0" smtClean="0"/>
              <a:t> AA, </a:t>
            </a:r>
            <a:r>
              <a:rPr lang="en-ZA" dirty="0" err="1" smtClean="0"/>
              <a:t>Paruk</a:t>
            </a:r>
            <a:r>
              <a:rPr lang="en-ZA" dirty="0" smtClean="0"/>
              <a:t> IM, Pirie FJ, </a:t>
            </a:r>
            <a:r>
              <a:rPr lang="en-ZA" dirty="0" err="1" smtClean="0"/>
              <a:t>Raal</a:t>
            </a:r>
            <a:r>
              <a:rPr lang="en-ZA" dirty="0" smtClean="0"/>
              <a:t> FJ, </a:t>
            </a:r>
            <a:r>
              <a:rPr lang="en-ZA" dirty="0" err="1" smtClean="0"/>
              <a:t>Rauff</a:t>
            </a:r>
            <a:r>
              <a:rPr lang="en-ZA" dirty="0" smtClean="0"/>
              <a:t> S, </a:t>
            </a:r>
            <a:r>
              <a:rPr lang="en-ZA" dirty="0" err="1" smtClean="0"/>
              <a:t>Raubenheimer</a:t>
            </a:r>
            <a:r>
              <a:rPr lang="en-ZA" dirty="0" smtClean="0"/>
              <a:t> PJ, </a:t>
            </a:r>
            <a:r>
              <a:rPr lang="en-ZA" dirty="0" err="1" smtClean="0"/>
              <a:t>Randeree</a:t>
            </a:r>
            <a:r>
              <a:rPr lang="en-ZA" dirty="0" smtClean="0"/>
              <a:t> HAR, </a:t>
            </a:r>
            <a:r>
              <a:rPr lang="en-ZA" dirty="0" err="1" smtClean="0"/>
              <a:t>Rheeder</a:t>
            </a:r>
            <a:r>
              <a:rPr lang="en-ZA" dirty="0" smtClean="0"/>
              <a:t> P, </a:t>
            </a:r>
            <a:r>
              <a:rPr lang="en-ZA" dirty="0" err="1" smtClean="0"/>
              <a:t>Tudhope</a:t>
            </a:r>
            <a:r>
              <a:rPr lang="en-ZA" dirty="0" smtClean="0"/>
              <a:t> L, Van </a:t>
            </a:r>
            <a:r>
              <a:rPr lang="en-ZA" dirty="0" err="1" smtClean="0"/>
              <a:t>Zyl</a:t>
            </a:r>
            <a:r>
              <a:rPr lang="en-ZA" dirty="0" smtClean="0"/>
              <a:t> DJ, Young M; Guideline Committee. JEMDSA 2012;17(2)(Supplement 1): S1-S95.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Canadian Diabetes Association Clinical Practice Guidelines Expert Committee. Canadian Diabetes Association 2013 Clinical Practice Guidelines for the Prevention and Management of Diabetes in Canada. </a:t>
            </a:r>
            <a:r>
              <a:rPr lang="en-US" i="1" dirty="0" smtClean="0"/>
              <a:t>Can J Diabetes </a:t>
            </a:r>
            <a:r>
              <a:rPr lang="en-US" dirty="0" smtClean="0"/>
              <a:t>2013;37(</a:t>
            </a:r>
            <a:r>
              <a:rPr lang="en-US" dirty="0" err="1" smtClean="0"/>
              <a:t>suppl</a:t>
            </a:r>
            <a:r>
              <a:rPr lang="en-US" dirty="0" smtClean="0"/>
              <a:t> 1):S1-S212. </a:t>
            </a:r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NICE Clinical Guideline 87: Type 2 diabetes - </a:t>
            </a:r>
            <a:r>
              <a:rPr lang="en-US" dirty="0" smtClean="0"/>
              <a:t>The management of type 2 diabetes, 2009, 2014.</a:t>
            </a:r>
            <a:r>
              <a:rPr lang="en-ZA" dirty="0" smtClean="0"/>
              <a:t> [Online][Accessed 2014] Available at: </a:t>
            </a:r>
            <a:r>
              <a:rPr lang="en-ZA" dirty="0" smtClean="0">
                <a:hlinkClick r:id="rId3"/>
              </a:rPr>
              <a:t>www.nice.org.uk/Guidance/CG87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South African package insert, </a:t>
            </a:r>
            <a:r>
              <a:rPr lang="en-ZA" dirty="0" err="1" smtClean="0"/>
              <a:t>Glucophage</a:t>
            </a:r>
            <a:r>
              <a:rPr lang="en-ZA" dirty="0" smtClean="0"/>
              <a:t>® 500mg, 850 mg tablets</a:t>
            </a:r>
          </a:p>
          <a:p>
            <a:pPr>
              <a:buNone/>
            </a:pPr>
            <a:r>
              <a:rPr lang="en-ZA" dirty="0" smtClean="0"/>
              <a:t>South African package insert, </a:t>
            </a:r>
            <a:r>
              <a:rPr lang="en-ZA" dirty="0" err="1" smtClean="0"/>
              <a:t>Bigsens</a:t>
            </a:r>
            <a:r>
              <a:rPr lang="en-ZA" dirty="0" smtClean="0"/>
              <a:t>® 500, 850, 1000 mg tablets</a:t>
            </a:r>
          </a:p>
          <a:p>
            <a:pPr>
              <a:buNone/>
            </a:pPr>
            <a:r>
              <a:rPr lang="en-ZA" dirty="0" smtClean="0"/>
              <a:t>South African package insert, </a:t>
            </a:r>
            <a:r>
              <a:rPr lang="en-ZA" dirty="0" err="1" smtClean="0"/>
              <a:t>Diabetmin</a:t>
            </a:r>
            <a:r>
              <a:rPr lang="en-ZA" dirty="0" smtClean="0"/>
              <a:t> retard® 850 mg tablets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Aronoff</a:t>
            </a:r>
            <a:r>
              <a:rPr lang="en-ZA" dirty="0" smtClean="0"/>
              <a:t>, Bennett </a:t>
            </a:r>
            <a:r>
              <a:rPr lang="en-ZA" i="1" dirty="0" smtClean="0"/>
              <a:t>et al.</a:t>
            </a:r>
            <a:r>
              <a:rPr lang="en-ZA" dirty="0" smtClean="0"/>
              <a:t> Drug Prescribing in Renal Failure: Dosing Guidelines for Adults and Children, 5</a:t>
            </a:r>
            <a:r>
              <a:rPr lang="en-ZA" baseline="30000" dirty="0" smtClean="0"/>
              <a:t>th</a:t>
            </a:r>
            <a:r>
              <a:rPr lang="en-ZA" dirty="0" smtClean="0"/>
              <a:t> Edition.  </a:t>
            </a:r>
            <a:r>
              <a:rPr lang="en-ZA" i="1" dirty="0" smtClean="0"/>
              <a:t>American College of Physicians.</a:t>
            </a:r>
            <a:r>
              <a:rPr lang="en-ZA" dirty="0" smtClean="0"/>
              <a:t>  United States of America, 2007.   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Lipska</a:t>
            </a:r>
            <a:r>
              <a:rPr lang="en-ZA" dirty="0" smtClean="0"/>
              <a:t> KJ, Bailey CJ, </a:t>
            </a:r>
            <a:r>
              <a:rPr lang="en-ZA" dirty="0" err="1" smtClean="0"/>
              <a:t>Inzucchi</a:t>
            </a:r>
            <a:r>
              <a:rPr lang="en-ZA" dirty="0" smtClean="0"/>
              <a:t> SE. Use of </a:t>
            </a:r>
            <a:r>
              <a:rPr lang="en-ZA" dirty="0" err="1" smtClean="0"/>
              <a:t>metformin</a:t>
            </a:r>
            <a:r>
              <a:rPr lang="en-ZA" dirty="0" smtClean="0"/>
              <a:t> in the setting of mild-to-moderate renal insufficiency. </a:t>
            </a:r>
            <a:r>
              <a:rPr lang="en-ZA" i="1" dirty="0" smtClean="0"/>
              <a:t>Diabetes Care.</a:t>
            </a:r>
            <a:r>
              <a:rPr lang="en-ZA" dirty="0" smtClean="0"/>
              <a:t> 2011 Jun;34(6):1431-7.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30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70801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ZA" dirty="0" smtClean="0"/>
              <a:t>Tsumura K-</a:t>
            </a:r>
            <a:r>
              <a:rPr lang="en-ZA" dirty="0" err="1" smtClean="0"/>
              <a:t>i</a:t>
            </a:r>
            <a:r>
              <a:rPr lang="en-ZA" dirty="0" smtClean="0"/>
              <a:t>. Clinical evaluation of glimepiride (HOE490) in NIDDM, including a double blind comparative study versus gliclazide. Diabetes Res </a:t>
            </a:r>
            <a:r>
              <a:rPr lang="en-ZA" dirty="0" err="1" smtClean="0"/>
              <a:t>Clin</a:t>
            </a:r>
            <a:r>
              <a:rPr lang="en-ZA" dirty="0" smtClean="0"/>
              <a:t> </a:t>
            </a:r>
            <a:r>
              <a:rPr lang="en-ZA" dirty="0" err="1" smtClean="0"/>
              <a:t>Pract</a:t>
            </a:r>
            <a:r>
              <a:rPr lang="en-ZA" dirty="0" smtClean="0"/>
              <a:t>. . 1995; 28: S147-S9.</a:t>
            </a:r>
          </a:p>
          <a:p>
            <a:pPr>
              <a:lnSpc>
                <a:spcPct val="120000"/>
              </a:lnSpc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Inukai</a:t>
            </a:r>
            <a:r>
              <a:rPr lang="en-ZA" dirty="0" smtClean="0"/>
              <a:t> K, Watanabe M, Nakashima Y, </a:t>
            </a:r>
            <a:r>
              <a:rPr lang="en-ZA" dirty="0" err="1" smtClean="0"/>
              <a:t>Sawa</a:t>
            </a:r>
            <a:r>
              <a:rPr lang="en-ZA" dirty="0" smtClean="0"/>
              <a:t> T, </a:t>
            </a:r>
            <a:r>
              <a:rPr lang="en-ZA" dirty="0" err="1" smtClean="0"/>
              <a:t>Takata</a:t>
            </a:r>
            <a:r>
              <a:rPr lang="en-ZA" dirty="0" smtClean="0"/>
              <a:t> N, Tanaka M, et al. Efficacy of glimepiride in Japanese type 2 diabetic subjects. Diabetes Res </a:t>
            </a:r>
            <a:r>
              <a:rPr lang="en-ZA" dirty="0" err="1" smtClean="0"/>
              <a:t>Clin</a:t>
            </a:r>
            <a:r>
              <a:rPr lang="en-ZA" dirty="0" smtClean="0"/>
              <a:t> </a:t>
            </a:r>
            <a:r>
              <a:rPr lang="en-ZA" dirty="0" err="1" smtClean="0"/>
              <a:t>Pract</a:t>
            </a:r>
            <a:r>
              <a:rPr lang="en-ZA" dirty="0" smtClean="0"/>
              <a:t>. 2005; 68(3): 250-7.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Li Y, </a:t>
            </a:r>
            <a:r>
              <a:rPr lang="en-ZA" dirty="0" err="1" smtClean="0"/>
              <a:t>Xu</a:t>
            </a:r>
            <a:r>
              <a:rPr lang="en-ZA" dirty="0" smtClean="0"/>
              <a:t> L, </a:t>
            </a:r>
            <a:r>
              <a:rPr lang="en-ZA" dirty="0" err="1" smtClean="0"/>
              <a:t>Shen</a:t>
            </a:r>
            <a:r>
              <a:rPr lang="en-ZA" dirty="0" smtClean="0"/>
              <a:t> J, Ran J, Zhang Y, Wang M, et al. Effects of short-term therapy with different insulin </a:t>
            </a:r>
            <a:r>
              <a:rPr lang="en-ZA" dirty="0" err="1" smtClean="0"/>
              <a:t>secretagogues</a:t>
            </a:r>
            <a:r>
              <a:rPr lang="en-ZA" dirty="0" smtClean="0"/>
              <a:t> on glucose metabolism, lipid parameters and oxidative stress in newly diagnosed Type 2 Diabetes Mellitus. Diabetes Res </a:t>
            </a:r>
            <a:r>
              <a:rPr lang="en-ZA" dirty="0" err="1" smtClean="0"/>
              <a:t>Clin</a:t>
            </a:r>
            <a:r>
              <a:rPr lang="en-ZA" dirty="0" smtClean="0"/>
              <a:t> </a:t>
            </a:r>
            <a:r>
              <a:rPr lang="en-ZA" dirty="0" err="1" smtClean="0"/>
              <a:t>Pract</a:t>
            </a:r>
            <a:r>
              <a:rPr lang="en-ZA" dirty="0" smtClean="0"/>
              <a:t>. . 2010; 88(1): 42-7.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Schernthaner</a:t>
            </a:r>
            <a:r>
              <a:rPr lang="en-ZA" dirty="0" smtClean="0"/>
              <a:t> G, </a:t>
            </a:r>
            <a:r>
              <a:rPr lang="en-ZA" dirty="0" err="1" smtClean="0"/>
              <a:t>Grimaldi</a:t>
            </a:r>
            <a:r>
              <a:rPr lang="en-ZA" dirty="0" smtClean="0"/>
              <a:t> A, Di Mario U, </a:t>
            </a:r>
            <a:r>
              <a:rPr lang="en-ZA" dirty="0" err="1" smtClean="0"/>
              <a:t>Drzewoski</a:t>
            </a:r>
            <a:r>
              <a:rPr lang="en-ZA" dirty="0" smtClean="0"/>
              <a:t> J, </a:t>
            </a:r>
            <a:r>
              <a:rPr lang="en-ZA" dirty="0" err="1" smtClean="0"/>
              <a:t>Kempler</a:t>
            </a:r>
            <a:r>
              <a:rPr lang="en-ZA" dirty="0" smtClean="0"/>
              <a:t> P, </a:t>
            </a:r>
            <a:r>
              <a:rPr lang="en-ZA" dirty="0" err="1" smtClean="0"/>
              <a:t>Kvapil</a:t>
            </a:r>
            <a:r>
              <a:rPr lang="en-ZA" dirty="0" smtClean="0"/>
              <a:t> M, et al. Blackwell Publishing, Ltd. GUIDE study: double-blind comparison of once-daily gliclazide MR and glimepiride in type 2 diabetic patients. </a:t>
            </a:r>
            <a:r>
              <a:rPr lang="en-ZA" dirty="0" err="1" smtClean="0"/>
              <a:t>Eur</a:t>
            </a:r>
            <a:r>
              <a:rPr lang="en-ZA" dirty="0" smtClean="0"/>
              <a:t> J </a:t>
            </a:r>
            <a:r>
              <a:rPr lang="en-ZA" dirty="0" err="1" smtClean="0"/>
              <a:t>clin</a:t>
            </a:r>
            <a:r>
              <a:rPr lang="en-ZA" dirty="0" smtClean="0"/>
              <a:t> Invest. 2004; 34(8): 535-42.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SAMF 10</a:t>
            </a:r>
            <a:r>
              <a:rPr lang="en-ZA" baseline="30000" dirty="0" smtClean="0"/>
              <a:t>th</a:t>
            </a:r>
            <a:r>
              <a:rPr lang="en-ZA" dirty="0" smtClean="0"/>
              <a:t> edition,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31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05464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Canadian Agency for Drugs and Technologies in Health. Second-line pharmacotherapy for type 2 diabetes — Update. Ottawa: The Agency; 2013. (CADTH optimal use report; vol.3, no. 1a). - DDD for glimepiride = 2 mg; glibenclamide = 10 mg.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Contract HP09-2014SD, 1August2014 to 31July2016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SEP Database of Medicine Prices, 15 August 2014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WHO/MSH International Drug Price Indicator, 2013.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OANDA Average exchange rates [Online][Accessed 16August2014] Available at: </a:t>
            </a:r>
            <a:r>
              <a:rPr lang="en-ZA" dirty="0" smtClean="0">
                <a:hlinkClick r:id="rId3"/>
              </a:rPr>
              <a:t>http://www.oanda.com/currency/average</a:t>
            </a:r>
            <a:r>
              <a:rPr lang="en-ZA" dirty="0" smtClean="0"/>
              <a:t>. Period  January to August 2014.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32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95150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Contract circular HP09-2014SD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33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7927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NDOH Primary care 101 guideline, 2012 </a:t>
            </a:r>
          </a:p>
          <a:p>
            <a:endParaRPr lang="en-ZA" dirty="0" smtClean="0"/>
          </a:p>
          <a:p>
            <a:r>
              <a:rPr lang="en-US" dirty="0" err="1" smtClean="0"/>
              <a:t>Amod</a:t>
            </a:r>
            <a:r>
              <a:rPr lang="en-US" dirty="0" smtClean="0"/>
              <a:t> A, </a:t>
            </a:r>
            <a:r>
              <a:rPr lang="en-US" dirty="0" err="1" smtClean="0"/>
              <a:t>Ascott</a:t>
            </a:r>
            <a:r>
              <a:rPr lang="en-US" dirty="0" smtClean="0"/>
              <a:t>-Evans BH, Berg GI, </a:t>
            </a:r>
            <a:r>
              <a:rPr lang="en-US" dirty="0" err="1" smtClean="0"/>
              <a:t>Blom</a:t>
            </a:r>
            <a:r>
              <a:rPr lang="en-US" dirty="0" smtClean="0"/>
              <a:t> DJ, Brown SL, </a:t>
            </a:r>
            <a:r>
              <a:rPr lang="en-US" dirty="0" err="1" smtClean="0"/>
              <a:t>Carrihill</a:t>
            </a:r>
            <a:r>
              <a:rPr lang="en-US" dirty="0" smtClean="0"/>
              <a:t> MM, Dave JA, Distiller LA, </a:t>
            </a:r>
            <a:r>
              <a:rPr lang="en-US" dirty="0" err="1" smtClean="0"/>
              <a:t>Ganie</a:t>
            </a:r>
            <a:r>
              <a:rPr lang="en-US" dirty="0" smtClean="0"/>
              <a:t> YN, </a:t>
            </a:r>
            <a:r>
              <a:rPr lang="en-US" dirty="0" err="1" smtClean="0"/>
              <a:t>Grobler</a:t>
            </a:r>
            <a:r>
              <a:rPr lang="en-US" dirty="0" smtClean="0"/>
              <a:t> N, </a:t>
            </a:r>
            <a:r>
              <a:rPr lang="en-US" dirty="0" err="1" smtClean="0"/>
              <a:t>Heilbrunn</a:t>
            </a:r>
            <a:r>
              <a:rPr lang="en-US" dirty="0" smtClean="0"/>
              <a:t> AG, Huddle KRL, </a:t>
            </a:r>
            <a:r>
              <a:rPr lang="en-US" dirty="0" err="1" smtClean="0"/>
              <a:t>Janse</a:t>
            </a:r>
            <a:r>
              <a:rPr lang="en-US" dirty="0" smtClean="0"/>
              <a:t> van </a:t>
            </a:r>
            <a:r>
              <a:rPr lang="en-US" dirty="0" err="1" smtClean="0"/>
              <a:t>Rensburg</a:t>
            </a:r>
            <a:r>
              <a:rPr lang="en-US" dirty="0" smtClean="0"/>
              <a:t> G, </a:t>
            </a:r>
            <a:r>
              <a:rPr lang="en-US" dirty="0" err="1" smtClean="0"/>
              <a:t>Jivan</a:t>
            </a:r>
            <a:r>
              <a:rPr lang="en-US" dirty="0" smtClean="0"/>
              <a:t> D, Joshi P, </a:t>
            </a:r>
            <a:r>
              <a:rPr lang="en-US" dirty="0" err="1" smtClean="0"/>
              <a:t>Khutsoane</a:t>
            </a:r>
            <a:r>
              <a:rPr lang="en-US" dirty="0" smtClean="0"/>
              <a:t> DT, Levitt NS, May WM, </a:t>
            </a:r>
            <a:r>
              <a:rPr lang="en-US" dirty="0" err="1" smtClean="0"/>
              <a:t>Mollentze</a:t>
            </a:r>
            <a:r>
              <a:rPr lang="en-US" dirty="0" smtClean="0"/>
              <a:t> WF, </a:t>
            </a:r>
            <a:r>
              <a:rPr lang="en-US" dirty="0" err="1" smtClean="0"/>
              <a:t>Motala</a:t>
            </a:r>
            <a:r>
              <a:rPr lang="en-US" dirty="0" smtClean="0"/>
              <a:t> AA, </a:t>
            </a:r>
            <a:r>
              <a:rPr lang="en-US" dirty="0" err="1" smtClean="0"/>
              <a:t>Paruk</a:t>
            </a:r>
            <a:r>
              <a:rPr lang="en-US" dirty="0" smtClean="0"/>
              <a:t> IM, Pirie FJ, </a:t>
            </a:r>
            <a:r>
              <a:rPr lang="en-US" dirty="0" err="1" smtClean="0"/>
              <a:t>Raal</a:t>
            </a:r>
            <a:r>
              <a:rPr lang="en-US" dirty="0" smtClean="0"/>
              <a:t> FJ, </a:t>
            </a:r>
            <a:r>
              <a:rPr lang="en-US" dirty="0" err="1" smtClean="0"/>
              <a:t>Rauff</a:t>
            </a:r>
            <a:r>
              <a:rPr lang="en-US" dirty="0" smtClean="0"/>
              <a:t> S, </a:t>
            </a:r>
            <a:r>
              <a:rPr lang="en-US" dirty="0" err="1" smtClean="0"/>
              <a:t>Raubenheimer</a:t>
            </a:r>
            <a:r>
              <a:rPr lang="en-US" dirty="0" smtClean="0"/>
              <a:t> PJ, </a:t>
            </a:r>
            <a:r>
              <a:rPr lang="en-US" dirty="0" err="1" smtClean="0"/>
              <a:t>Randeree</a:t>
            </a:r>
            <a:r>
              <a:rPr lang="en-US" dirty="0" smtClean="0"/>
              <a:t> HAR, </a:t>
            </a:r>
            <a:r>
              <a:rPr lang="en-US" dirty="0" err="1" smtClean="0"/>
              <a:t>Rheeder</a:t>
            </a:r>
            <a:r>
              <a:rPr lang="en-US" dirty="0" smtClean="0"/>
              <a:t> P, </a:t>
            </a:r>
            <a:r>
              <a:rPr lang="en-US" dirty="0" err="1" smtClean="0"/>
              <a:t>Tudhope</a:t>
            </a:r>
            <a:r>
              <a:rPr lang="en-US" dirty="0" smtClean="0"/>
              <a:t> L, Van </a:t>
            </a:r>
            <a:r>
              <a:rPr lang="en-US" dirty="0" err="1" smtClean="0"/>
              <a:t>Zyl</a:t>
            </a:r>
            <a:r>
              <a:rPr lang="en-US" dirty="0" smtClean="0"/>
              <a:t> DJ, Young M; Guideline Committee. </a:t>
            </a:r>
            <a:r>
              <a:rPr lang="en-US" i="1" dirty="0" smtClean="0"/>
              <a:t>JEMDSA </a:t>
            </a:r>
            <a:r>
              <a:rPr lang="en-US" dirty="0" smtClean="0"/>
              <a:t>2012;17(2)(Supplement 1): S1-S95.</a:t>
            </a:r>
          </a:p>
          <a:p>
            <a:endParaRPr lang="en-US" dirty="0" smtClean="0"/>
          </a:p>
          <a:p>
            <a:r>
              <a:rPr lang="en-US" dirty="0" smtClean="0"/>
              <a:t>American Diabetes Association. Standards of medical care in diabetes-2013. </a:t>
            </a:r>
            <a:r>
              <a:rPr lang="en-US" i="1" dirty="0" smtClean="0"/>
              <a:t>Diabetes Care</a:t>
            </a:r>
            <a:r>
              <a:rPr lang="en-US" dirty="0" smtClean="0"/>
              <a:t>. 2013 Jan;36 </a:t>
            </a:r>
            <a:r>
              <a:rPr lang="en-US" dirty="0" err="1" smtClean="0"/>
              <a:t>Suppl</a:t>
            </a:r>
            <a:r>
              <a:rPr lang="en-US" dirty="0" smtClean="0"/>
              <a:t> 1:S11-66.</a:t>
            </a:r>
          </a:p>
          <a:p>
            <a:endParaRPr lang="en-ZA" dirty="0" smtClean="0"/>
          </a:p>
          <a:p>
            <a:r>
              <a:rPr lang="en-ZA" dirty="0" smtClean="0"/>
              <a:t>Craig ME, </a:t>
            </a:r>
            <a:r>
              <a:rPr lang="en-ZA" dirty="0" err="1" smtClean="0"/>
              <a:t>Twigg</a:t>
            </a:r>
            <a:r>
              <a:rPr lang="en-ZA" dirty="0" smtClean="0"/>
              <a:t> SM, </a:t>
            </a:r>
            <a:r>
              <a:rPr lang="en-ZA" dirty="0" err="1" smtClean="0"/>
              <a:t>Donaghue</a:t>
            </a:r>
            <a:r>
              <a:rPr lang="en-ZA" dirty="0" smtClean="0"/>
              <a:t> KC, Cheung NW, Cameron FJ, Conn J, Jenkins AJ, </a:t>
            </a:r>
            <a:r>
              <a:rPr lang="en-ZA" dirty="0" err="1" smtClean="0"/>
              <a:t>Silink</a:t>
            </a:r>
            <a:r>
              <a:rPr lang="en-ZA" dirty="0" smtClean="0"/>
              <a:t> M, for the Australian Type 1 Diabetes Guidelines Expert Advisory Group. </a:t>
            </a:r>
            <a:r>
              <a:rPr lang="en-ZA" i="1" dirty="0" smtClean="0"/>
              <a:t>National evidence‐based clinical care guidelines for type 1 diabetes in children, adolescents and adults</a:t>
            </a:r>
            <a:r>
              <a:rPr lang="en-ZA" dirty="0" smtClean="0"/>
              <a:t>, Australian Government Department of Health and Ageing, Canberra 2011.</a:t>
            </a:r>
          </a:p>
          <a:p>
            <a:endParaRPr lang="en-ZA" dirty="0" smtClean="0"/>
          </a:p>
          <a:p>
            <a:r>
              <a:rPr lang="en-US" dirty="0" smtClean="0"/>
              <a:t>Canadian Diabetes Association Clinical Practice Guidelines Expert Committee. Canadian Diabetes Association 2013 Clinical Practice Guidelines for the Prevention and Management of Diabetes in Canada. </a:t>
            </a:r>
            <a:r>
              <a:rPr lang="en-US" i="1" dirty="0" smtClean="0"/>
              <a:t>Can J Diabetes </a:t>
            </a:r>
            <a:r>
              <a:rPr lang="en-US" dirty="0" smtClean="0"/>
              <a:t>2013;37(</a:t>
            </a:r>
            <a:r>
              <a:rPr lang="en-US" dirty="0" err="1" smtClean="0"/>
              <a:t>suppl</a:t>
            </a:r>
            <a:r>
              <a:rPr lang="en-US" dirty="0" smtClean="0"/>
              <a:t> 1):S1-S212.</a:t>
            </a:r>
          </a:p>
          <a:p>
            <a:endParaRPr lang="en-ZA" dirty="0" smtClean="0"/>
          </a:p>
          <a:p>
            <a:r>
              <a:rPr lang="en-ZA" dirty="0" smtClean="0"/>
              <a:t>ISPAD Consensus Guidelines: Craig ME, </a:t>
            </a:r>
            <a:r>
              <a:rPr lang="en-ZA" dirty="0" err="1" smtClean="0"/>
              <a:t>Hattersley</a:t>
            </a:r>
            <a:r>
              <a:rPr lang="en-ZA" dirty="0" smtClean="0"/>
              <a:t> A, </a:t>
            </a:r>
            <a:r>
              <a:rPr lang="en-ZA" dirty="0" err="1" smtClean="0"/>
              <a:t>Donaghue</a:t>
            </a:r>
            <a:r>
              <a:rPr lang="en-ZA" dirty="0" smtClean="0"/>
              <a:t> KC. Definition, epidemiology and classification of diabetes in children and adolescents. </a:t>
            </a:r>
            <a:r>
              <a:rPr lang="en-ZA" i="1" dirty="0" err="1" smtClean="0"/>
              <a:t>Pediatric</a:t>
            </a:r>
            <a:r>
              <a:rPr lang="en-ZA" i="1" dirty="0" smtClean="0"/>
              <a:t> Diabetes</a:t>
            </a:r>
            <a:r>
              <a:rPr lang="en-ZA" dirty="0" smtClean="0"/>
              <a:t> 2009: 10 (Suppl. 12): 3–12.</a:t>
            </a:r>
          </a:p>
          <a:p>
            <a:endParaRPr lang="en-ZA" dirty="0" smtClean="0"/>
          </a:p>
          <a:p>
            <a:r>
              <a:rPr lang="en-ZA" dirty="0" smtClean="0"/>
              <a:t>NICE Clinical Guideline 15: Type 1 diabetes: diagnosis and management of type 1 diabetes in children, young people and</a:t>
            </a:r>
          </a:p>
          <a:p>
            <a:r>
              <a:rPr lang="en-ZA" dirty="0" smtClean="0"/>
              <a:t>adults, 2004. [Online][Accessed 2012] Available at: </a:t>
            </a:r>
            <a:r>
              <a:rPr lang="en-ZA" dirty="0" smtClean="0">
                <a:hlinkClick r:id="rId3"/>
              </a:rPr>
              <a:t>www.nice.org.uk/CG015NICEguideline</a:t>
            </a:r>
            <a:r>
              <a:rPr lang="en-ZA" dirty="0" smtClean="0"/>
              <a:t> </a:t>
            </a:r>
          </a:p>
          <a:p>
            <a:endParaRPr lang="en-ZA" dirty="0" smtClean="0"/>
          </a:p>
          <a:p>
            <a:pPr defTabSz="931774">
              <a:defRPr/>
            </a:pPr>
            <a:r>
              <a:rPr lang="en-ZA" dirty="0" smtClean="0"/>
              <a:t>NICE Clinical Guideline 87: Type 2 diabetes - </a:t>
            </a:r>
            <a:r>
              <a:rPr lang="en-US" dirty="0" smtClean="0"/>
              <a:t>The management of type 2 diabetes, 2009, 2014.</a:t>
            </a:r>
            <a:r>
              <a:rPr lang="en-ZA" dirty="0" smtClean="0"/>
              <a:t> [Online][Accessed 2014] Available at: </a:t>
            </a:r>
            <a:r>
              <a:rPr lang="en-ZA" dirty="0" smtClean="0">
                <a:hlinkClick r:id="rId4"/>
              </a:rPr>
              <a:t>www.nice.org.uk/Guidance/CG87</a:t>
            </a:r>
            <a:r>
              <a:rPr lang="en-ZA" dirty="0" smtClean="0"/>
              <a:t> </a:t>
            </a:r>
            <a:endParaRPr lang="en-US" b="0" i="0" dirty="0" smtClean="0"/>
          </a:p>
          <a:p>
            <a:pPr>
              <a:buFont typeface="Arial" pitchFamily="34" charset="0"/>
              <a:buNone/>
            </a:pP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8AAB88-D425-4E28-9159-87ACB985C435}" type="datetime1">
              <a:rPr lang="en-US" smtClean="0">
                <a:solidFill>
                  <a:prstClr val="black"/>
                </a:solidFill>
              </a:rPr>
              <a:pPr/>
              <a:t>2/12/2015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8268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err="1" smtClean="0"/>
              <a:t>Tessier</a:t>
            </a:r>
            <a:r>
              <a:rPr lang="en-ZA" dirty="0" smtClean="0"/>
              <a:t>, D., Dawson, K., </a:t>
            </a:r>
            <a:r>
              <a:rPr lang="en-ZA" dirty="0" err="1" smtClean="0"/>
              <a:t>Tétrault</a:t>
            </a:r>
            <a:r>
              <a:rPr lang="en-ZA" dirty="0" smtClean="0"/>
              <a:t>, J.P., Bravo, G. and </a:t>
            </a:r>
            <a:r>
              <a:rPr lang="en-ZA" dirty="0" err="1" smtClean="0"/>
              <a:t>Meneilly</a:t>
            </a:r>
            <a:r>
              <a:rPr lang="en-ZA" dirty="0" smtClean="0"/>
              <a:t>, G.S. Glibenclamide </a:t>
            </a:r>
            <a:r>
              <a:rPr lang="en-ZA" dirty="0" err="1" smtClean="0"/>
              <a:t>vs</a:t>
            </a:r>
            <a:r>
              <a:rPr lang="en-ZA" dirty="0" smtClean="0"/>
              <a:t> Gliclazide in Type 2 Diabetes of the Elderly. </a:t>
            </a:r>
            <a:r>
              <a:rPr lang="en-ZA" i="1" dirty="0" smtClean="0"/>
              <a:t>Diabetic Medicine</a:t>
            </a:r>
            <a:r>
              <a:rPr lang="en-ZA" dirty="0" smtClean="0"/>
              <a:t>. 1994; 11: 974–980.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34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290162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ZA" dirty="0" smtClean="0"/>
              <a:t>Tsumura K-</a:t>
            </a:r>
            <a:r>
              <a:rPr lang="en-ZA" dirty="0" err="1" smtClean="0"/>
              <a:t>i</a:t>
            </a:r>
            <a:r>
              <a:rPr lang="en-ZA" dirty="0" smtClean="0"/>
              <a:t>. Clinical evaluation of glimepiride (HOE490) in NIDDM, including a double blind comparative study versus gliclazide. Diabetes Res </a:t>
            </a:r>
            <a:r>
              <a:rPr lang="en-ZA" dirty="0" err="1" smtClean="0"/>
              <a:t>Clin</a:t>
            </a:r>
            <a:r>
              <a:rPr lang="en-ZA" dirty="0" smtClean="0"/>
              <a:t> </a:t>
            </a:r>
            <a:r>
              <a:rPr lang="en-ZA" dirty="0" err="1" smtClean="0"/>
              <a:t>Pract</a:t>
            </a:r>
            <a:r>
              <a:rPr lang="en-ZA" dirty="0" smtClean="0"/>
              <a:t>. . 1995; 28: S147-S9.</a:t>
            </a:r>
          </a:p>
          <a:p>
            <a:pPr>
              <a:lnSpc>
                <a:spcPct val="110000"/>
              </a:lnSpc>
              <a:buNone/>
            </a:pPr>
            <a:endParaRPr lang="en-ZA" dirty="0" smtClean="0"/>
          </a:p>
          <a:p>
            <a:pPr>
              <a:lnSpc>
                <a:spcPct val="110000"/>
              </a:lnSpc>
              <a:buNone/>
            </a:pPr>
            <a:r>
              <a:rPr lang="en-ZA" dirty="0" err="1" smtClean="0"/>
              <a:t>Inukai</a:t>
            </a:r>
            <a:r>
              <a:rPr lang="en-ZA" dirty="0" smtClean="0"/>
              <a:t> K, Watanabe M, Nakashima Y, </a:t>
            </a:r>
            <a:r>
              <a:rPr lang="en-ZA" dirty="0" err="1" smtClean="0"/>
              <a:t>Sawa</a:t>
            </a:r>
            <a:r>
              <a:rPr lang="en-ZA" dirty="0" smtClean="0"/>
              <a:t> T, </a:t>
            </a:r>
            <a:r>
              <a:rPr lang="en-ZA" dirty="0" err="1" smtClean="0"/>
              <a:t>Takata</a:t>
            </a:r>
            <a:r>
              <a:rPr lang="en-ZA" dirty="0" smtClean="0"/>
              <a:t> N, Tanaka M, et al. Efficacy of glimepiride in Japanese type 2 diabetic subjects. Diabetes Res </a:t>
            </a:r>
            <a:r>
              <a:rPr lang="en-ZA" dirty="0" err="1" smtClean="0"/>
              <a:t>Clin</a:t>
            </a:r>
            <a:r>
              <a:rPr lang="en-ZA" dirty="0" smtClean="0"/>
              <a:t> </a:t>
            </a:r>
            <a:r>
              <a:rPr lang="en-ZA" dirty="0" err="1" smtClean="0"/>
              <a:t>Pract</a:t>
            </a:r>
            <a:r>
              <a:rPr lang="en-ZA" dirty="0" smtClean="0"/>
              <a:t>. 2005; 68(3): 250-7.</a:t>
            </a:r>
          </a:p>
          <a:p>
            <a:pPr>
              <a:lnSpc>
                <a:spcPct val="110000"/>
              </a:lnSpc>
              <a:buNone/>
            </a:pPr>
            <a:endParaRPr lang="en-ZA" dirty="0" smtClean="0"/>
          </a:p>
          <a:p>
            <a:pPr>
              <a:lnSpc>
                <a:spcPct val="110000"/>
              </a:lnSpc>
              <a:buNone/>
            </a:pPr>
            <a:r>
              <a:rPr lang="en-ZA" dirty="0" smtClean="0"/>
              <a:t>Li Y, </a:t>
            </a:r>
            <a:r>
              <a:rPr lang="en-ZA" dirty="0" err="1" smtClean="0"/>
              <a:t>Xu</a:t>
            </a:r>
            <a:r>
              <a:rPr lang="en-ZA" dirty="0" smtClean="0"/>
              <a:t> L, </a:t>
            </a:r>
            <a:r>
              <a:rPr lang="en-ZA" dirty="0" err="1" smtClean="0"/>
              <a:t>Shen</a:t>
            </a:r>
            <a:r>
              <a:rPr lang="en-ZA" dirty="0" smtClean="0"/>
              <a:t> J, Ran J, Zhang Y, Wang M, et al. Effects of short-term therapy with different insulin </a:t>
            </a:r>
            <a:r>
              <a:rPr lang="en-ZA" dirty="0" err="1" smtClean="0"/>
              <a:t>secretagogues</a:t>
            </a:r>
            <a:r>
              <a:rPr lang="en-ZA" dirty="0" smtClean="0"/>
              <a:t> on glucose metabolism, lipid parameters and oxidative stress in newly diagnosed Type 2 Diabetes Mellitus. Diabetes Res </a:t>
            </a:r>
            <a:r>
              <a:rPr lang="en-ZA" dirty="0" err="1" smtClean="0"/>
              <a:t>Clin</a:t>
            </a:r>
            <a:r>
              <a:rPr lang="en-ZA" dirty="0" smtClean="0"/>
              <a:t> </a:t>
            </a:r>
            <a:r>
              <a:rPr lang="en-ZA" dirty="0" err="1" smtClean="0"/>
              <a:t>Pract</a:t>
            </a:r>
            <a:r>
              <a:rPr lang="en-ZA" dirty="0" smtClean="0"/>
              <a:t>. 2010; 88(1): 42-7.</a:t>
            </a:r>
          </a:p>
          <a:p>
            <a:pPr>
              <a:lnSpc>
                <a:spcPct val="110000"/>
              </a:lnSpc>
              <a:buNone/>
            </a:pPr>
            <a:endParaRPr lang="en-ZA" dirty="0" smtClean="0"/>
          </a:p>
          <a:p>
            <a:pPr>
              <a:lnSpc>
                <a:spcPct val="110000"/>
              </a:lnSpc>
              <a:buNone/>
            </a:pPr>
            <a:r>
              <a:rPr lang="en-ZA" dirty="0" err="1" smtClean="0"/>
              <a:t>Schernthaner</a:t>
            </a:r>
            <a:r>
              <a:rPr lang="en-ZA" dirty="0" smtClean="0"/>
              <a:t> G, </a:t>
            </a:r>
            <a:r>
              <a:rPr lang="en-ZA" dirty="0" err="1" smtClean="0"/>
              <a:t>Grimaldi</a:t>
            </a:r>
            <a:r>
              <a:rPr lang="en-ZA" dirty="0" smtClean="0"/>
              <a:t> A, Di Mario U, </a:t>
            </a:r>
            <a:r>
              <a:rPr lang="en-ZA" dirty="0" err="1" smtClean="0"/>
              <a:t>Drzewoski</a:t>
            </a:r>
            <a:r>
              <a:rPr lang="en-ZA" dirty="0" smtClean="0"/>
              <a:t> J, </a:t>
            </a:r>
            <a:r>
              <a:rPr lang="en-ZA" dirty="0" err="1" smtClean="0"/>
              <a:t>Kempler</a:t>
            </a:r>
            <a:r>
              <a:rPr lang="en-ZA" dirty="0" smtClean="0"/>
              <a:t> P, </a:t>
            </a:r>
            <a:r>
              <a:rPr lang="en-ZA" dirty="0" err="1" smtClean="0"/>
              <a:t>Kvapil</a:t>
            </a:r>
            <a:r>
              <a:rPr lang="en-ZA" dirty="0" smtClean="0"/>
              <a:t> M, et al. Blackwell Publishing, Ltd. GUIDE study: double-blind comparison of once-daily gliclazide MR and glimepiride in type 2 diabetic patients. </a:t>
            </a:r>
            <a:r>
              <a:rPr lang="en-ZA" dirty="0" err="1" smtClean="0"/>
              <a:t>Eur</a:t>
            </a:r>
            <a:r>
              <a:rPr lang="en-ZA" dirty="0" smtClean="0"/>
              <a:t> J </a:t>
            </a:r>
            <a:r>
              <a:rPr lang="en-ZA" dirty="0" err="1" smtClean="0"/>
              <a:t>clin</a:t>
            </a:r>
            <a:r>
              <a:rPr lang="en-ZA" dirty="0" smtClean="0"/>
              <a:t> Invest. 2004; 34(8): 535-42.</a:t>
            </a:r>
          </a:p>
          <a:p>
            <a:pPr>
              <a:lnSpc>
                <a:spcPct val="110000"/>
              </a:lnSpc>
              <a:buNone/>
            </a:pPr>
            <a:endParaRPr lang="en-ZA" dirty="0" smtClean="0"/>
          </a:p>
          <a:p>
            <a:pPr>
              <a:lnSpc>
                <a:spcPct val="110000"/>
              </a:lnSpc>
              <a:buNone/>
            </a:pPr>
            <a:r>
              <a:rPr lang="en-ZA" dirty="0" smtClean="0"/>
              <a:t>Contract circular HP09-2014SD</a:t>
            </a:r>
          </a:p>
          <a:p>
            <a:pPr>
              <a:lnSpc>
                <a:spcPct val="110000"/>
              </a:lnSpc>
              <a:buNone/>
            </a:pPr>
            <a:endParaRPr lang="en-ZA" dirty="0" smtClean="0"/>
          </a:p>
          <a:p>
            <a:pPr>
              <a:lnSpc>
                <a:spcPct val="110000"/>
              </a:lnSpc>
              <a:buNone/>
            </a:pPr>
            <a:r>
              <a:rPr lang="en-ZA" dirty="0" smtClean="0"/>
              <a:t>SAMF 10</a:t>
            </a:r>
            <a:r>
              <a:rPr lang="en-ZA" baseline="30000" dirty="0" smtClean="0"/>
              <a:t>th</a:t>
            </a:r>
            <a:r>
              <a:rPr lang="en-ZA" dirty="0" smtClean="0"/>
              <a:t> edition,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35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7598295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err="1" smtClean="0"/>
              <a:t>Amod</a:t>
            </a:r>
            <a:r>
              <a:rPr lang="en-ZA" dirty="0" smtClean="0"/>
              <a:t> A, </a:t>
            </a:r>
            <a:r>
              <a:rPr lang="en-ZA" dirty="0" err="1" smtClean="0"/>
              <a:t>Ascott</a:t>
            </a:r>
            <a:r>
              <a:rPr lang="en-ZA" dirty="0" smtClean="0"/>
              <a:t>-Evans BH, Berg GI, </a:t>
            </a:r>
            <a:r>
              <a:rPr lang="en-ZA" dirty="0" err="1" smtClean="0"/>
              <a:t>Blom</a:t>
            </a:r>
            <a:r>
              <a:rPr lang="en-ZA" dirty="0" smtClean="0"/>
              <a:t> DJ, Brown SL, </a:t>
            </a:r>
            <a:r>
              <a:rPr lang="en-ZA" dirty="0" err="1" smtClean="0"/>
              <a:t>Carrihill</a:t>
            </a:r>
            <a:r>
              <a:rPr lang="en-ZA" dirty="0" smtClean="0"/>
              <a:t> MM, Dave JA, Distiller LA, </a:t>
            </a:r>
            <a:r>
              <a:rPr lang="en-ZA" dirty="0" err="1" smtClean="0"/>
              <a:t>Ganie</a:t>
            </a:r>
            <a:r>
              <a:rPr lang="en-ZA" dirty="0" smtClean="0"/>
              <a:t> YN, </a:t>
            </a:r>
            <a:r>
              <a:rPr lang="en-ZA" dirty="0" err="1" smtClean="0"/>
              <a:t>Grobler</a:t>
            </a:r>
            <a:r>
              <a:rPr lang="en-ZA" dirty="0" smtClean="0"/>
              <a:t> N, </a:t>
            </a:r>
            <a:r>
              <a:rPr lang="en-ZA" dirty="0" err="1" smtClean="0"/>
              <a:t>Heilbrunn</a:t>
            </a:r>
            <a:r>
              <a:rPr lang="en-ZA" dirty="0" smtClean="0"/>
              <a:t> AG, Huddle KRL, </a:t>
            </a:r>
            <a:r>
              <a:rPr lang="en-ZA" dirty="0" err="1" smtClean="0"/>
              <a:t>Janse</a:t>
            </a:r>
            <a:r>
              <a:rPr lang="en-ZA" dirty="0" smtClean="0"/>
              <a:t> van </a:t>
            </a:r>
            <a:r>
              <a:rPr lang="en-ZA" dirty="0" err="1" smtClean="0"/>
              <a:t>Rensburg</a:t>
            </a:r>
            <a:r>
              <a:rPr lang="en-ZA" dirty="0" smtClean="0"/>
              <a:t> G, </a:t>
            </a:r>
            <a:r>
              <a:rPr lang="en-ZA" dirty="0" err="1" smtClean="0"/>
              <a:t>Jivan</a:t>
            </a:r>
            <a:r>
              <a:rPr lang="en-ZA" dirty="0" smtClean="0"/>
              <a:t> D, Joshi P, </a:t>
            </a:r>
            <a:r>
              <a:rPr lang="en-ZA" dirty="0" err="1" smtClean="0"/>
              <a:t>Khutsoane</a:t>
            </a:r>
            <a:r>
              <a:rPr lang="en-ZA" dirty="0" smtClean="0"/>
              <a:t> DT, Levitt NS, May WM, </a:t>
            </a:r>
            <a:r>
              <a:rPr lang="en-ZA" dirty="0" err="1" smtClean="0"/>
              <a:t>Mollentze</a:t>
            </a:r>
            <a:r>
              <a:rPr lang="en-ZA" dirty="0" smtClean="0"/>
              <a:t> WF, </a:t>
            </a:r>
            <a:r>
              <a:rPr lang="en-ZA" dirty="0" err="1" smtClean="0"/>
              <a:t>Motala</a:t>
            </a:r>
            <a:r>
              <a:rPr lang="en-ZA" dirty="0" smtClean="0"/>
              <a:t> AA, </a:t>
            </a:r>
            <a:r>
              <a:rPr lang="en-ZA" dirty="0" err="1" smtClean="0"/>
              <a:t>Paruk</a:t>
            </a:r>
            <a:r>
              <a:rPr lang="en-ZA" dirty="0" smtClean="0"/>
              <a:t> IM, Pirie FJ, </a:t>
            </a:r>
            <a:r>
              <a:rPr lang="en-ZA" dirty="0" err="1" smtClean="0"/>
              <a:t>Raal</a:t>
            </a:r>
            <a:r>
              <a:rPr lang="en-ZA" dirty="0" smtClean="0"/>
              <a:t> FJ, </a:t>
            </a:r>
            <a:r>
              <a:rPr lang="en-ZA" dirty="0" err="1" smtClean="0"/>
              <a:t>Rauff</a:t>
            </a:r>
            <a:r>
              <a:rPr lang="en-ZA" dirty="0" smtClean="0"/>
              <a:t> S, </a:t>
            </a:r>
            <a:r>
              <a:rPr lang="en-ZA" dirty="0" err="1" smtClean="0"/>
              <a:t>Raubenheimer</a:t>
            </a:r>
            <a:r>
              <a:rPr lang="en-ZA" dirty="0" smtClean="0"/>
              <a:t> PJ, </a:t>
            </a:r>
            <a:r>
              <a:rPr lang="en-ZA" dirty="0" err="1" smtClean="0"/>
              <a:t>Randeree</a:t>
            </a:r>
            <a:r>
              <a:rPr lang="en-ZA" dirty="0" smtClean="0"/>
              <a:t> HAR, </a:t>
            </a:r>
            <a:r>
              <a:rPr lang="en-ZA" dirty="0" err="1" smtClean="0"/>
              <a:t>Rheeder</a:t>
            </a:r>
            <a:r>
              <a:rPr lang="en-ZA" dirty="0" smtClean="0"/>
              <a:t> P, </a:t>
            </a:r>
            <a:r>
              <a:rPr lang="en-ZA" dirty="0" err="1" smtClean="0"/>
              <a:t>Tudhope</a:t>
            </a:r>
            <a:r>
              <a:rPr lang="en-ZA" dirty="0" smtClean="0"/>
              <a:t> L, Van </a:t>
            </a:r>
            <a:r>
              <a:rPr lang="en-ZA" dirty="0" err="1" smtClean="0"/>
              <a:t>Zyl</a:t>
            </a:r>
            <a:r>
              <a:rPr lang="en-ZA" dirty="0" smtClean="0"/>
              <a:t> DJ, Young M; Guideline Committee. JEMDSA 2012;17(2)(Supplement 1): S1-S95.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SAMF 10</a:t>
            </a:r>
            <a:r>
              <a:rPr lang="en-ZA" baseline="30000" dirty="0" smtClean="0"/>
              <a:t>th</a:t>
            </a:r>
            <a:r>
              <a:rPr lang="en-ZA" dirty="0" smtClean="0"/>
              <a:t> edition, 2012 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South African package insert, </a:t>
            </a:r>
            <a:r>
              <a:rPr lang="en-ZA" dirty="0" err="1" smtClean="0"/>
              <a:t>Glycron</a:t>
            </a:r>
            <a:r>
              <a:rPr lang="en-ZA" dirty="0" smtClean="0"/>
              <a:t>® 5 mg tablets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Aronoff</a:t>
            </a:r>
            <a:r>
              <a:rPr lang="en-ZA" dirty="0" smtClean="0"/>
              <a:t>, Bennett </a:t>
            </a:r>
            <a:r>
              <a:rPr lang="en-ZA" i="1" dirty="0" smtClean="0"/>
              <a:t>et al.</a:t>
            </a:r>
            <a:r>
              <a:rPr lang="en-ZA" dirty="0" smtClean="0"/>
              <a:t> Drug Prescribing in Renal Failure: Dosing Guidelines for Adults and Children, 5</a:t>
            </a:r>
            <a:r>
              <a:rPr lang="en-ZA" baseline="30000" dirty="0" smtClean="0"/>
              <a:t>th</a:t>
            </a:r>
            <a:r>
              <a:rPr lang="en-ZA" dirty="0" smtClean="0"/>
              <a:t> Edition.  </a:t>
            </a:r>
            <a:r>
              <a:rPr lang="en-ZA" i="1" dirty="0" smtClean="0"/>
              <a:t>American College of Physicians.</a:t>
            </a:r>
            <a:r>
              <a:rPr lang="en-ZA" dirty="0" smtClean="0"/>
              <a:t>  United States of America, 2007.   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Adult Hospital level STG, 2012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36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5113365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err="1" smtClean="0">
                <a:solidFill>
                  <a:prstClr val="black"/>
                </a:solidFill>
              </a:rPr>
              <a:t>NDoH</a:t>
            </a:r>
            <a:r>
              <a:rPr lang="en-ZA" dirty="0" smtClean="0">
                <a:solidFill>
                  <a:prstClr val="black"/>
                </a:solidFill>
              </a:rPr>
              <a:t>, Primary care 101 Guidelines, 2013/2014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38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468848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Paediatric Hospital level STG, 2013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Adult Hospital level STG, 2012.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39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5139471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Craig ME, </a:t>
            </a:r>
            <a:r>
              <a:rPr lang="en-ZA" dirty="0" err="1" smtClean="0"/>
              <a:t>Twigg</a:t>
            </a:r>
            <a:r>
              <a:rPr lang="en-ZA" dirty="0" smtClean="0"/>
              <a:t> SM, </a:t>
            </a:r>
            <a:r>
              <a:rPr lang="en-ZA" dirty="0" err="1" smtClean="0"/>
              <a:t>Donaghue</a:t>
            </a:r>
            <a:r>
              <a:rPr lang="en-ZA" dirty="0" smtClean="0"/>
              <a:t> KC, Cheung NW, Cameron FJ, Conn J, Jenkins AJ, </a:t>
            </a:r>
            <a:r>
              <a:rPr lang="en-ZA" dirty="0" err="1" smtClean="0"/>
              <a:t>Silink</a:t>
            </a:r>
            <a:r>
              <a:rPr lang="en-ZA" dirty="0" smtClean="0"/>
              <a:t> M, for the Australian Type 1 Diabetes Guidelines Expert Advisory Group. </a:t>
            </a:r>
            <a:r>
              <a:rPr lang="en-ZA" i="1" dirty="0" smtClean="0"/>
              <a:t>National evidence‐based clinical care guidelines for type 1 diabetes in children, adolescents and adults</a:t>
            </a:r>
            <a:r>
              <a:rPr lang="en-ZA" dirty="0" smtClean="0"/>
              <a:t>, Australian Government Department of Health and Ageing, Canberra 2011.</a:t>
            </a:r>
            <a:endParaRPr lang="en-US" b="1" dirty="0" smtClean="0">
              <a:solidFill>
                <a:srgbClr val="3366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40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3570031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Craig ME, </a:t>
            </a:r>
            <a:r>
              <a:rPr lang="en-ZA" dirty="0" err="1" smtClean="0"/>
              <a:t>Twigg</a:t>
            </a:r>
            <a:r>
              <a:rPr lang="en-ZA" dirty="0" smtClean="0"/>
              <a:t> SM, </a:t>
            </a:r>
            <a:r>
              <a:rPr lang="en-ZA" dirty="0" err="1" smtClean="0"/>
              <a:t>Donaghue</a:t>
            </a:r>
            <a:r>
              <a:rPr lang="en-ZA" dirty="0" smtClean="0"/>
              <a:t> KC, Cheung NW, Cameron FJ, Conn J, Jenkins AJ, </a:t>
            </a:r>
            <a:r>
              <a:rPr lang="en-ZA" dirty="0" err="1" smtClean="0"/>
              <a:t>Silink</a:t>
            </a:r>
            <a:r>
              <a:rPr lang="en-ZA" dirty="0" smtClean="0"/>
              <a:t> M, for the Australian Type 1 Diabetes Guidelines Expert Advisory Group. </a:t>
            </a:r>
            <a:r>
              <a:rPr lang="en-ZA" i="1" dirty="0" smtClean="0"/>
              <a:t>National evidence‐based clinical care guidelines for type 1 diabetes in children, adolescents and adults</a:t>
            </a:r>
            <a:r>
              <a:rPr lang="en-ZA" dirty="0" smtClean="0"/>
              <a:t>, Australian Government Department of Health and Ageing, Canberra 2011.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42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0460066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b="0" dirty="0" smtClean="0"/>
              <a:t>ACEI (ACE Inhibitors in Diabetic Nephropathy </a:t>
            </a:r>
            <a:r>
              <a:rPr lang="en-ZA" b="0" dirty="0" err="1" smtClean="0"/>
              <a:t>Trialist</a:t>
            </a:r>
            <a:r>
              <a:rPr lang="en-ZA" b="0" dirty="0" smtClean="0"/>
              <a:t> Group). Should all patients with type 1 diabetes mellitus and </a:t>
            </a:r>
            <a:r>
              <a:rPr lang="en-ZA" b="0" dirty="0" err="1" smtClean="0"/>
              <a:t>microalbuminuria</a:t>
            </a:r>
            <a:r>
              <a:rPr lang="en-ZA" b="0" dirty="0" smtClean="0"/>
              <a:t> receive  </a:t>
            </a:r>
            <a:r>
              <a:rPr lang="en-ZA" b="0" dirty="0" err="1" smtClean="0"/>
              <a:t>angiotensin</a:t>
            </a:r>
            <a:r>
              <a:rPr lang="en-ZA" b="0" dirty="0" smtClean="0"/>
              <a:t> converting enzyme inhibitors? A meta‐analysis of individual patient data, </a:t>
            </a:r>
            <a:r>
              <a:rPr lang="en-ZA" b="0" i="1" dirty="0" smtClean="0"/>
              <a:t>Annals of</a:t>
            </a:r>
            <a:r>
              <a:rPr lang="en-ZA" b="0" dirty="0" smtClean="0"/>
              <a:t> </a:t>
            </a:r>
            <a:r>
              <a:rPr lang="en-ZA" b="0" i="1" dirty="0" smtClean="0"/>
              <a:t>Internal Medicine</a:t>
            </a:r>
            <a:r>
              <a:rPr lang="en-ZA" b="0" i="1" baseline="0" dirty="0" smtClean="0"/>
              <a:t> 2001; </a:t>
            </a:r>
            <a:r>
              <a:rPr lang="en-ZA" b="0" dirty="0" smtClean="0"/>
              <a:t>134(5): 370–379.</a:t>
            </a:r>
          </a:p>
          <a:p>
            <a:endParaRPr lang="en-ZA" dirty="0" smtClean="0"/>
          </a:p>
          <a:p>
            <a:r>
              <a:rPr lang="en-ZA" dirty="0" smtClean="0"/>
              <a:t>Adult Hospital level STG, 2012.</a:t>
            </a:r>
          </a:p>
          <a:p>
            <a:endParaRPr lang="en-ZA" dirty="0" smtClean="0"/>
          </a:p>
          <a:p>
            <a:r>
              <a:rPr lang="en-ZA" dirty="0" err="1" smtClean="0"/>
              <a:t>Amod</a:t>
            </a:r>
            <a:r>
              <a:rPr lang="en-ZA" dirty="0" smtClean="0"/>
              <a:t> A, </a:t>
            </a:r>
            <a:r>
              <a:rPr lang="en-ZA" dirty="0" err="1" smtClean="0"/>
              <a:t>Ascott</a:t>
            </a:r>
            <a:r>
              <a:rPr lang="en-ZA" dirty="0" smtClean="0"/>
              <a:t>-Evans BH, Berg GI, </a:t>
            </a:r>
            <a:r>
              <a:rPr lang="en-ZA" dirty="0" err="1" smtClean="0"/>
              <a:t>Blom</a:t>
            </a:r>
            <a:r>
              <a:rPr lang="en-ZA" dirty="0" smtClean="0"/>
              <a:t> DJ, Brown SL, </a:t>
            </a:r>
            <a:r>
              <a:rPr lang="en-ZA" dirty="0" err="1" smtClean="0"/>
              <a:t>Carrihill</a:t>
            </a:r>
            <a:r>
              <a:rPr lang="en-ZA" dirty="0" smtClean="0"/>
              <a:t> MM, Dave JA, Distiller LA, </a:t>
            </a:r>
            <a:r>
              <a:rPr lang="en-ZA" dirty="0" err="1" smtClean="0"/>
              <a:t>Ganie</a:t>
            </a:r>
            <a:r>
              <a:rPr lang="en-ZA" dirty="0" smtClean="0"/>
              <a:t> YN, </a:t>
            </a:r>
            <a:r>
              <a:rPr lang="en-ZA" dirty="0" err="1" smtClean="0"/>
              <a:t>Grobler</a:t>
            </a:r>
            <a:r>
              <a:rPr lang="en-ZA" dirty="0" smtClean="0"/>
              <a:t> N, </a:t>
            </a:r>
            <a:r>
              <a:rPr lang="en-ZA" dirty="0" err="1" smtClean="0"/>
              <a:t>Heilbrunn</a:t>
            </a:r>
            <a:r>
              <a:rPr lang="en-ZA" dirty="0" smtClean="0"/>
              <a:t> AG, Huddle KRL, </a:t>
            </a:r>
            <a:r>
              <a:rPr lang="en-ZA" dirty="0" err="1" smtClean="0"/>
              <a:t>Janse</a:t>
            </a:r>
            <a:r>
              <a:rPr lang="en-ZA" dirty="0" smtClean="0"/>
              <a:t> van </a:t>
            </a:r>
            <a:r>
              <a:rPr lang="en-ZA" dirty="0" err="1" smtClean="0"/>
              <a:t>Rensburg</a:t>
            </a:r>
            <a:r>
              <a:rPr lang="en-ZA" dirty="0" smtClean="0"/>
              <a:t> G, </a:t>
            </a:r>
            <a:r>
              <a:rPr lang="en-ZA" dirty="0" err="1" smtClean="0"/>
              <a:t>Jivan</a:t>
            </a:r>
            <a:r>
              <a:rPr lang="en-ZA" dirty="0" smtClean="0"/>
              <a:t> D, Joshi P, </a:t>
            </a:r>
            <a:r>
              <a:rPr lang="en-ZA" dirty="0" err="1" smtClean="0"/>
              <a:t>Khutsoane</a:t>
            </a:r>
            <a:r>
              <a:rPr lang="en-ZA" dirty="0" smtClean="0"/>
              <a:t> DT, Levitt NS, May WM, </a:t>
            </a:r>
            <a:r>
              <a:rPr lang="en-ZA" dirty="0" err="1" smtClean="0"/>
              <a:t>Mollentze</a:t>
            </a:r>
            <a:r>
              <a:rPr lang="en-ZA" dirty="0" smtClean="0"/>
              <a:t> WF, </a:t>
            </a:r>
            <a:r>
              <a:rPr lang="en-ZA" dirty="0" err="1" smtClean="0"/>
              <a:t>Motala</a:t>
            </a:r>
            <a:r>
              <a:rPr lang="en-ZA" dirty="0" smtClean="0"/>
              <a:t> AA, </a:t>
            </a:r>
            <a:r>
              <a:rPr lang="en-ZA" dirty="0" err="1" smtClean="0"/>
              <a:t>Paruk</a:t>
            </a:r>
            <a:r>
              <a:rPr lang="en-ZA" dirty="0" smtClean="0"/>
              <a:t> IM, Pirie FJ, </a:t>
            </a:r>
            <a:r>
              <a:rPr lang="en-ZA" dirty="0" err="1" smtClean="0"/>
              <a:t>Raal</a:t>
            </a:r>
            <a:r>
              <a:rPr lang="en-ZA" dirty="0" smtClean="0"/>
              <a:t> FJ, </a:t>
            </a:r>
            <a:r>
              <a:rPr lang="en-ZA" dirty="0" err="1" smtClean="0"/>
              <a:t>Rauff</a:t>
            </a:r>
            <a:r>
              <a:rPr lang="en-ZA" dirty="0" smtClean="0"/>
              <a:t> S, </a:t>
            </a:r>
            <a:r>
              <a:rPr lang="en-ZA" dirty="0" err="1" smtClean="0"/>
              <a:t>Raubenheimer</a:t>
            </a:r>
            <a:r>
              <a:rPr lang="en-ZA" dirty="0" smtClean="0"/>
              <a:t> PJ, </a:t>
            </a:r>
            <a:r>
              <a:rPr lang="en-ZA" dirty="0" err="1" smtClean="0"/>
              <a:t>Randeree</a:t>
            </a:r>
            <a:r>
              <a:rPr lang="en-ZA" dirty="0" smtClean="0"/>
              <a:t> HAR, </a:t>
            </a:r>
            <a:r>
              <a:rPr lang="en-ZA" dirty="0" err="1" smtClean="0"/>
              <a:t>Rheeder</a:t>
            </a:r>
            <a:r>
              <a:rPr lang="en-ZA" dirty="0" smtClean="0"/>
              <a:t> P, </a:t>
            </a:r>
            <a:r>
              <a:rPr lang="en-ZA" dirty="0" err="1" smtClean="0"/>
              <a:t>Tudhope</a:t>
            </a:r>
            <a:r>
              <a:rPr lang="en-ZA" dirty="0" smtClean="0"/>
              <a:t> L, Van </a:t>
            </a:r>
            <a:r>
              <a:rPr lang="en-ZA" dirty="0" err="1" smtClean="0"/>
              <a:t>Zyl</a:t>
            </a:r>
            <a:r>
              <a:rPr lang="en-ZA" dirty="0" smtClean="0"/>
              <a:t> DJ, Young M; Guideline Committee. </a:t>
            </a:r>
            <a:r>
              <a:rPr lang="en-ZA" i="1" dirty="0" smtClean="0"/>
              <a:t>JEMDSA</a:t>
            </a:r>
            <a:r>
              <a:rPr lang="en-ZA" dirty="0" smtClean="0"/>
              <a:t> 2012;17(2)(Supplement 1): S1-S95.</a:t>
            </a:r>
          </a:p>
          <a:p>
            <a:endParaRPr lang="en-ZA" dirty="0" smtClean="0"/>
          </a:p>
          <a:p>
            <a:r>
              <a:rPr lang="en-ZA" dirty="0" smtClean="0"/>
              <a:t>Craig ME, </a:t>
            </a:r>
            <a:r>
              <a:rPr lang="en-ZA" dirty="0" err="1" smtClean="0"/>
              <a:t>Twigg</a:t>
            </a:r>
            <a:r>
              <a:rPr lang="en-ZA" dirty="0" smtClean="0"/>
              <a:t> SM, </a:t>
            </a:r>
            <a:r>
              <a:rPr lang="en-ZA" dirty="0" err="1" smtClean="0"/>
              <a:t>Donaghue</a:t>
            </a:r>
            <a:r>
              <a:rPr lang="en-ZA" dirty="0" smtClean="0"/>
              <a:t> KC, Cheung NW, Cameron FJ, Conn J, Jenkins AJ, </a:t>
            </a:r>
            <a:r>
              <a:rPr lang="en-ZA" dirty="0" err="1" smtClean="0"/>
              <a:t>Silink</a:t>
            </a:r>
            <a:r>
              <a:rPr lang="en-ZA" dirty="0" smtClean="0"/>
              <a:t> M, for the Australian Type 1 Diabetes Guidelines Expert Advisory Group. </a:t>
            </a:r>
            <a:r>
              <a:rPr lang="en-ZA" i="1" dirty="0" smtClean="0"/>
              <a:t>National evidence‐based clinical care guidelines for type 1 diabetes in children, adolescents and adults</a:t>
            </a:r>
            <a:r>
              <a:rPr lang="en-ZA" dirty="0" smtClean="0"/>
              <a:t>, Australian Government Department of Health and Ageing, Canberra 2011.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46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9047362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ZA" dirty="0" err="1" smtClean="0"/>
              <a:t>Seedat</a:t>
            </a:r>
            <a:r>
              <a:rPr lang="en-ZA" dirty="0" smtClean="0"/>
              <a:t> YK, </a:t>
            </a:r>
            <a:r>
              <a:rPr lang="en-ZA" dirty="0" err="1" smtClean="0"/>
              <a:t>Rayner</a:t>
            </a:r>
            <a:r>
              <a:rPr lang="en-ZA" dirty="0" smtClean="0"/>
              <a:t> BL. South African Hypertension Guideline 2011. </a:t>
            </a:r>
            <a:r>
              <a:rPr lang="en-ZA" i="1" dirty="0" smtClean="0"/>
              <a:t>S </a:t>
            </a:r>
            <a:r>
              <a:rPr lang="en-ZA" i="1" dirty="0" err="1" smtClean="0"/>
              <a:t>Afr</a:t>
            </a:r>
            <a:r>
              <a:rPr lang="en-ZA" i="1" dirty="0" smtClean="0"/>
              <a:t> Med J </a:t>
            </a:r>
            <a:r>
              <a:rPr lang="en-ZA" dirty="0" smtClean="0"/>
              <a:t>2012;102:57-84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Amod</a:t>
            </a:r>
            <a:r>
              <a:rPr lang="en-ZA" dirty="0" smtClean="0"/>
              <a:t> A, </a:t>
            </a:r>
            <a:r>
              <a:rPr lang="en-ZA" dirty="0" err="1" smtClean="0"/>
              <a:t>Ascott</a:t>
            </a:r>
            <a:r>
              <a:rPr lang="en-ZA" dirty="0" smtClean="0"/>
              <a:t>-Evans BH, Berg GI, </a:t>
            </a:r>
            <a:r>
              <a:rPr lang="en-ZA" dirty="0" err="1" smtClean="0"/>
              <a:t>Blom</a:t>
            </a:r>
            <a:r>
              <a:rPr lang="en-ZA" dirty="0" smtClean="0"/>
              <a:t> DJ, Brown SL, </a:t>
            </a:r>
            <a:r>
              <a:rPr lang="en-ZA" dirty="0" err="1" smtClean="0"/>
              <a:t>Carrihill</a:t>
            </a:r>
            <a:r>
              <a:rPr lang="en-ZA" dirty="0" smtClean="0"/>
              <a:t> MM, Dave JA, Distiller LA, </a:t>
            </a:r>
            <a:r>
              <a:rPr lang="en-ZA" dirty="0" err="1" smtClean="0"/>
              <a:t>Ganie</a:t>
            </a:r>
            <a:r>
              <a:rPr lang="en-ZA" dirty="0" smtClean="0"/>
              <a:t> YN, </a:t>
            </a:r>
            <a:r>
              <a:rPr lang="en-ZA" dirty="0" err="1" smtClean="0"/>
              <a:t>Grobler</a:t>
            </a:r>
            <a:r>
              <a:rPr lang="en-ZA" dirty="0" smtClean="0"/>
              <a:t> N, </a:t>
            </a:r>
            <a:r>
              <a:rPr lang="en-ZA" dirty="0" err="1" smtClean="0"/>
              <a:t>Heilbrunn</a:t>
            </a:r>
            <a:r>
              <a:rPr lang="en-ZA" dirty="0" smtClean="0"/>
              <a:t> AG, Huddle KRL, </a:t>
            </a:r>
            <a:r>
              <a:rPr lang="en-ZA" dirty="0" err="1" smtClean="0"/>
              <a:t>Janse</a:t>
            </a:r>
            <a:r>
              <a:rPr lang="en-ZA" dirty="0" smtClean="0"/>
              <a:t> van </a:t>
            </a:r>
            <a:r>
              <a:rPr lang="en-ZA" dirty="0" err="1" smtClean="0"/>
              <a:t>Rensburg</a:t>
            </a:r>
            <a:r>
              <a:rPr lang="en-ZA" dirty="0" smtClean="0"/>
              <a:t> G, </a:t>
            </a:r>
            <a:r>
              <a:rPr lang="en-ZA" dirty="0" err="1" smtClean="0"/>
              <a:t>Jivan</a:t>
            </a:r>
            <a:r>
              <a:rPr lang="en-ZA" dirty="0" smtClean="0"/>
              <a:t> D, Joshi P, </a:t>
            </a:r>
            <a:r>
              <a:rPr lang="en-ZA" dirty="0" err="1" smtClean="0"/>
              <a:t>Khutsoane</a:t>
            </a:r>
            <a:r>
              <a:rPr lang="en-ZA" dirty="0" smtClean="0"/>
              <a:t> DT, Levitt NS, May WM, </a:t>
            </a:r>
            <a:r>
              <a:rPr lang="en-ZA" dirty="0" err="1" smtClean="0"/>
              <a:t>Mollentze</a:t>
            </a:r>
            <a:r>
              <a:rPr lang="en-ZA" dirty="0" smtClean="0"/>
              <a:t> WF, </a:t>
            </a:r>
            <a:r>
              <a:rPr lang="en-ZA" dirty="0" err="1" smtClean="0"/>
              <a:t>Motala</a:t>
            </a:r>
            <a:r>
              <a:rPr lang="en-ZA" dirty="0" smtClean="0"/>
              <a:t> AA, </a:t>
            </a:r>
            <a:r>
              <a:rPr lang="en-ZA" dirty="0" err="1" smtClean="0"/>
              <a:t>Paruk</a:t>
            </a:r>
            <a:r>
              <a:rPr lang="en-ZA" dirty="0" smtClean="0"/>
              <a:t> IM, Pirie FJ, </a:t>
            </a:r>
            <a:r>
              <a:rPr lang="en-ZA" dirty="0" err="1" smtClean="0"/>
              <a:t>Raal</a:t>
            </a:r>
            <a:r>
              <a:rPr lang="en-ZA" dirty="0" smtClean="0"/>
              <a:t> FJ, </a:t>
            </a:r>
            <a:r>
              <a:rPr lang="en-ZA" dirty="0" err="1" smtClean="0"/>
              <a:t>Rauff</a:t>
            </a:r>
            <a:r>
              <a:rPr lang="en-ZA" dirty="0" smtClean="0"/>
              <a:t> S, </a:t>
            </a:r>
            <a:r>
              <a:rPr lang="en-ZA" dirty="0" err="1" smtClean="0"/>
              <a:t>Raubenheimer</a:t>
            </a:r>
            <a:r>
              <a:rPr lang="en-ZA" dirty="0" smtClean="0"/>
              <a:t> PJ, </a:t>
            </a:r>
            <a:r>
              <a:rPr lang="en-ZA" dirty="0" err="1" smtClean="0"/>
              <a:t>Randeree</a:t>
            </a:r>
            <a:r>
              <a:rPr lang="en-ZA" dirty="0" smtClean="0"/>
              <a:t> HAR, </a:t>
            </a:r>
            <a:r>
              <a:rPr lang="en-ZA" dirty="0" err="1" smtClean="0"/>
              <a:t>Rheeder</a:t>
            </a:r>
            <a:r>
              <a:rPr lang="en-ZA" dirty="0" smtClean="0"/>
              <a:t> P, </a:t>
            </a:r>
            <a:r>
              <a:rPr lang="en-ZA" dirty="0" err="1" smtClean="0"/>
              <a:t>Tudhope</a:t>
            </a:r>
            <a:r>
              <a:rPr lang="en-ZA" dirty="0" smtClean="0"/>
              <a:t> L, Van </a:t>
            </a:r>
            <a:r>
              <a:rPr lang="en-ZA" dirty="0" err="1" smtClean="0"/>
              <a:t>Zyl</a:t>
            </a:r>
            <a:r>
              <a:rPr lang="en-ZA" dirty="0" smtClean="0"/>
              <a:t> DJ, Young M; Guideline Committee. JEMDSA 2012;17(2)(Supplement 1): S1-S95.</a:t>
            </a:r>
          </a:p>
          <a:p>
            <a:pPr>
              <a:buNone/>
            </a:pPr>
            <a:endParaRPr lang="en-ZA" dirty="0" smtClean="0"/>
          </a:p>
          <a:p>
            <a:r>
              <a:rPr lang="en-US" dirty="0" smtClean="0"/>
              <a:t>American Diabetes Association. Standards of medical care in diabetes-2013. </a:t>
            </a:r>
            <a:r>
              <a:rPr lang="en-US" i="1" dirty="0" smtClean="0"/>
              <a:t>Diabetes Care</a:t>
            </a:r>
            <a:r>
              <a:rPr lang="en-US" dirty="0" smtClean="0"/>
              <a:t>. 2013 Jan;36 </a:t>
            </a:r>
            <a:r>
              <a:rPr lang="en-US" dirty="0" err="1" smtClean="0"/>
              <a:t>Suppl</a:t>
            </a:r>
            <a:r>
              <a:rPr lang="en-US" dirty="0" smtClean="0"/>
              <a:t> 1:S11-66.</a:t>
            </a:r>
          </a:p>
          <a:p>
            <a:endParaRPr lang="en-ZA" dirty="0" smtClean="0"/>
          </a:p>
          <a:p>
            <a:r>
              <a:rPr lang="en-ZA" dirty="0" smtClean="0"/>
              <a:t>Craig ME, </a:t>
            </a:r>
            <a:r>
              <a:rPr lang="en-ZA" dirty="0" err="1" smtClean="0"/>
              <a:t>Twigg</a:t>
            </a:r>
            <a:r>
              <a:rPr lang="en-ZA" dirty="0" smtClean="0"/>
              <a:t> SM, </a:t>
            </a:r>
            <a:r>
              <a:rPr lang="en-ZA" dirty="0" err="1" smtClean="0"/>
              <a:t>Donaghue</a:t>
            </a:r>
            <a:r>
              <a:rPr lang="en-ZA" dirty="0" smtClean="0"/>
              <a:t> KC, Cheung NW, Cameron FJ, Conn J, Jenkins AJ, </a:t>
            </a:r>
            <a:r>
              <a:rPr lang="en-ZA" dirty="0" err="1" smtClean="0"/>
              <a:t>Silink</a:t>
            </a:r>
            <a:r>
              <a:rPr lang="en-ZA" dirty="0" smtClean="0"/>
              <a:t> M, for the Australian Type 1 Diabetes Guidelines Expert Advisory Group. </a:t>
            </a:r>
            <a:r>
              <a:rPr lang="en-ZA" i="1" dirty="0" smtClean="0"/>
              <a:t>National evidence‐based clinical care guidelines for type 1 diabetes in children, adolescents and adults</a:t>
            </a:r>
            <a:r>
              <a:rPr lang="en-ZA" dirty="0" smtClean="0"/>
              <a:t>, Australian Government Department of Health and Ageing, Canberra 2011.</a:t>
            </a:r>
          </a:p>
          <a:p>
            <a:endParaRPr lang="en-US" dirty="0" smtClean="0"/>
          </a:p>
          <a:p>
            <a:r>
              <a:rPr lang="en-US" dirty="0" smtClean="0"/>
              <a:t>Canadian Diabetes Association Clinical Practice Guidelines Expert Committee. Canadian Diabetes Association 2013 Clinical Practice Guidelines for the Prevention and Management of Diabetes in Canada. </a:t>
            </a:r>
            <a:r>
              <a:rPr lang="en-US" i="1" dirty="0" smtClean="0"/>
              <a:t>Can J Diabetes </a:t>
            </a:r>
            <a:r>
              <a:rPr lang="en-US" dirty="0" smtClean="0"/>
              <a:t>2013;37(</a:t>
            </a:r>
            <a:r>
              <a:rPr lang="en-US" dirty="0" err="1" smtClean="0"/>
              <a:t>suppl</a:t>
            </a:r>
            <a:r>
              <a:rPr lang="en-US" dirty="0" smtClean="0"/>
              <a:t> 1):S1-S212.</a:t>
            </a: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Warram</a:t>
            </a:r>
            <a:r>
              <a:rPr lang="en-ZA" dirty="0" smtClean="0"/>
              <a:t> JH et al. Effect of duration of type 1 diabetes on the prevalence of stage of diabetic nephropathy defined by urinary </a:t>
            </a:r>
            <a:r>
              <a:rPr lang="en-ZA" dirty="0" err="1" smtClean="0"/>
              <a:t>albumin:creatinine</a:t>
            </a:r>
            <a:r>
              <a:rPr lang="en-ZA" dirty="0" smtClean="0"/>
              <a:t> ratio. J Am Soc </a:t>
            </a:r>
            <a:r>
              <a:rPr lang="en-ZA" dirty="0" err="1" smtClean="0"/>
              <a:t>Nephrol</a:t>
            </a:r>
            <a:r>
              <a:rPr lang="en-ZA" dirty="0" smtClean="0"/>
              <a:t>. 1996;7:930-937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47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2368739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De </a:t>
            </a:r>
            <a:r>
              <a:rPr lang="en-ZA" dirty="0" err="1" smtClean="0"/>
              <a:t>Berardis</a:t>
            </a:r>
            <a:r>
              <a:rPr lang="en-ZA" dirty="0" smtClean="0"/>
              <a:t> G, Sacco M, </a:t>
            </a:r>
            <a:r>
              <a:rPr lang="en-ZA" dirty="0" err="1" smtClean="0"/>
              <a:t>Strippoli</a:t>
            </a:r>
            <a:r>
              <a:rPr lang="en-ZA" dirty="0" smtClean="0"/>
              <a:t> GF, </a:t>
            </a:r>
            <a:r>
              <a:rPr lang="en-ZA" dirty="0" err="1" smtClean="0"/>
              <a:t>Pellegrini</a:t>
            </a:r>
            <a:r>
              <a:rPr lang="en-ZA" dirty="0" smtClean="0"/>
              <a:t> F, </a:t>
            </a:r>
            <a:r>
              <a:rPr lang="en-ZA" dirty="0" err="1" smtClean="0"/>
              <a:t>Graziano</a:t>
            </a:r>
            <a:r>
              <a:rPr lang="en-ZA" dirty="0" smtClean="0"/>
              <a:t> G, </a:t>
            </a:r>
            <a:r>
              <a:rPr lang="en-ZA" dirty="0" err="1" smtClean="0"/>
              <a:t>Tognoni</a:t>
            </a:r>
            <a:r>
              <a:rPr lang="en-ZA" dirty="0" smtClean="0"/>
              <a:t> G, </a:t>
            </a:r>
            <a:r>
              <a:rPr lang="en-ZA" dirty="0" err="1" smtClean="0"/>
              <a:t>Nicolucci</a:t>
            </a:r>
            <a:r>
              <a:rPr lang="en-ZA" dirty="0" smtClean="0"/>
              <a:t> A. Aspirin for primary prevention of cardiovascular events in people with diabetes: meta-analysis of randomised controlled trials. </a:t>
            </a:r>
            <a:r>
              <a:rPr lang="en-ZA" i="1" dirty="0" smtClean="0"/>
              <a:t>BMJ.</a:t>
            </a:r>
            <a:r>
              <a:rPr lang="en-ZA" dirty="0" smtClean="0"/>
              <a:t> 2009 Nov6;339:b4531.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48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1582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Adult Hospital level STG,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5873123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Adult Hospital level STG, 2012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PHC STG,2014: Section 4.1: Prevention of ischaemic heart disease and atherosclerosis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49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2291205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56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57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58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59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60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22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Paediatric Hospital level STG,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119829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Adult Hospital level STG,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08389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National health laboratory service, state pricing catalogue 2013.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Adarkwah</a:t>
            </a:r>
            <a:r>
              <a:rPr lang="en-ZA" dirty="0" smtClean="0"/>
              <a:t> CC, </a:t>
            </a:r>
            <a:r>
              <a:rPr lang="en-ZA" dirty="0" err="1" smtClean="0"/>
              <a:t>Gandjour</a:t>
            </a:r>
            <a:r>
              <a:rPr lang="en-ZA" dirty="0" smtClean="0"/>
              <a:t> A, </a:t>
            </a:r>
            <a:r>
              <a:rPr lang="en-ZA" dirty="0" err="1" smtClean="0"/>
              <a:t>Akkerman</a:t>
            </a:r>
            <a:r>
              <a:rPr lang="en-ZA" dirty="0" smtClean="0"/>
              <a:t> M, Evers SM. Cost-effectiveness of </a:t>
            </a:r>
            <a:r>
              <a:rPr lang="en-ZA" dirty="0" err="1" smtClean="0"/>
              <a:t>angiotensin</a:t>
            </a:r>
            <a:r>
              <a:rPr lang="en-ZA" dirty="0" smtClean="0"/>
              <a:t>-converting enzyme inhibitors for the prevention of diabetic nephropathy in The Netherlands--a Markov model. </a:t>
            </a:r>
            <a:r>
              <a:rPr lang="en-ZA" i="1" dirty="0" err="1" smtClean="0"/>
              <a:t>PLoS</a:t>
            </a:r>
            <a:r>
              <a:rPr lang="en-ZA" i="1" dirty="0" smtClean="0"/>
              <a:t> One.</a:t>
            </a:r>
            <a:r>
              <a:rPr lang="en-ZA" dirty="0" smtClean="0"/>
              <a:t> 2011;6(10):e26139. </a:t>
            </a:r>
            <a:r>
              <a:rPr lang="en-ZA" dirty="0" err="1" smtClean="0"/>
              <a:t>doi</a:t>
            </a:r>
            <a:r>
              <a:rPr lang="en-ZA" dirty="0" smtClean="0"/>
              <a:t>: 10.1371/journal.pone.0026139. </a:t>
            </a:r>
            <a:r>
              <a:rPr lang="en-ZA" dirty="0" err="1" smtClean="0"/>
              <a:t>Epub</a:t>
            </a:r>
            <a:r>
              <a:rPr lang="en-ZA" dirty="0" smtClean="0"/>
              <a:t> 2011 Oct 11.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Kessler R, </a:t>
            </a:r>
            <a:r>
              <a:rPr lang="en-ZA" dirty="0" err="1" smtClean="0"/>
              <a:t>Keusch</a:t>
            </a:r>
            <a:r>
              <a:rPr lang="en-ZA" dirty="0" smtClean="0"/>
              <a:t> G, </a:t>
            </a:r>
            <a:r>
              <a:rPr lang="en-ZA" dirty="0" err="1" smtClean="0"/>
              <a:t>Szucs</a:t>
            </a:r>
            <a:r>
              <a:rPr lang="en-ZA" dirty="0" smtClean="0"/>
              <a:t> TD, </a:t>
            </a:r>
            <a:r>
              <a:rPr lang="en-ZA" dirty="0" err="1" smtClean="0"/>
              <a:t>Wittenborn</a:t>
            </a:r>
            <a:r>
              <a:rPr lang="en-ZA" dirty="0" smtClean="0"/>
              <a:t> JS, </a:t>
            </a:r>
            <a:r>
              <a:rPr lang="en-ZA" dirty="0" err="1" smtClean="0"/>
              <a:t>Hoerger</a:t>
            </a:r>
            <a:r>
              <a:rPr lang="en-ZA" dirty="0" smtClean="0"/>
              <a:t> TJ, </a:t>
            </a:r>
            <a:r>
              <a:rPr lang="en-ZA" dirty="0" err="1" smtClean="0"/>
              <a:t>Brügger</a:t>
            </a:r>
            <a:r>
              <a:rPr lang="en-ZA" dirty="0" smtClean="0"/>
              <a:t> U, </a:t>
            </a:r>
            <a:r>
              <a:rPr lang="en-ZA" dirty="0" err="1" smtClean="0"/>
              <a:t>Wieser</a:t>
            </a:r>
            <a:r>
              <a:rPr lang="en-ZA" dirty="0" smtClean="0"/>
              <a:t> S. Health economic modelling of the cost-effectiveness of </a:t>
            </a:r>
            <a:r>
              <a:rPr lang="en-ZA" dirty="0" err="1" smtClean="0"/>
              <a:t>microalbuminuria</a:t>
            </a:r>
            <a:r>
              <a:rPr lang="en-ZA" dirty="0" smtClean="0"/>
              <a:t> screening in Switzerland. Swiss Med Wkly. 2012 Feb 3;142:w13508.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Kalk</a:t>
            </a:r>
            <a:r>
              <a:rPr lang="en-ZA" dirty="0" smtClean="0"/>
              <a:t> WJ, </a:t>
            </a:r>
            <a:r>
              <a:rPr lang="en-ZA" dirty="0" err="1" smtClean="0"/>
              <a:t>Raal</a:t>
            </a:r>
            <a:r>
              <a:rPr lang="en-ZA" dirty="0" smtClean="0"/>
              <a:t> FJ, </a:t>
            </a:r>
            <a:r>
              <a:rPr lang="en-ZA" dirty="0" err="1" smtClean="0"/>
              <a:t>Joffe</a:t>
            </a:r>
            <a:r>
              <a:rPr lang="en-ZA" dirty="0" smtClean="0"/>
              <a:t> BI. The prevalence and incidence of and risk factors for, micro-</a:t>
            </a:r>
            <a:r>
              <a:rPr lang="en-ZA" dirty="0" err="1" smtClean="0"/>
              <a:t>albuminuria</a:t>
            </a:r>
            <a:r>
              <a:rPr lang="en-ZA" dirty="0" smtClean="0"/>
              <a:t> among urban Africans with type 1 diabetes in South Africa: An inter-ethnic study.</a:t>
            </a:r>
            <a:r>
              <a:rPr lang="en-ZA" i="1" dirty="0" smtClean="0"/>
              <a:t> International Journal of Diabetes Mellitus</a:t>
            </a:r>
            <a:r>
              <a:rPr lang="en-ZA" dirty="0" smtClean="0"/>
              <a:t> 2010;2:148–153.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Levitt NS, Adams G, Salmon J, Marks IN, </a:t>
            </a:r>
            <a:r>
              <a:rPr lang="en-ZA" dirty="0" err="1" smtClean="0"/>
              <a:t>Musson</a:t>
            </a:r>
            <a:r>
              <a:rPr lang="en-ZA" dirty="0" smtClean="0"/>
              <a:t> G, </a:t>
            </a:r>
            <a:r>
              <a:rPr lang="en-ZA" dirty="0" err="1" smtClean="0"/>
              <a:t>Swanepoel</a:t>
            </a:r>
            <a:r>
              <a:rPr lang="en-ZA" dirty="0" smtClean="0"/>
              <a:t> C, Levy M, Byrne MJ. The prevalence and severity of microvascular complications in pancreatic and </a:t>
            </a:r>
            <a:r>
              <a:rPr lang="en-ZA" dirty="0" err="1" smtClean="0"/>
              <a:t>IDDM.</a:t>
            </a:r>
            <a:r>
              <a:rPr lang="en-ZA" i="1" dirty="0" err="1" smtClean="0"/>
              <a:t>Diabetes</a:t>
            </a:r>
            <a:r>
              <a:rPr lang="en-ZA" i="1" dirty="0" smtClean="0"/>
              <a:t> Care</a:t>
            </a:r>
            <a:r>
              <a:rPr lang="en-ZA" dirty="0" smtClean="0"/>
              <a:t> 1995;18:971-974.</a:t>
            </a:r>
          </a:p>
          <a:p>
            <a:endParaRPr lang="en-US" dirty="0" smtClean="0"/>
          </a:p>
          <a:p>
            <a:r>
              <a:rPr lang="en-US" dirty="0" smtClean="0"/>
              <a:t>Contract circular HP09-2014SD.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803768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National health laboratory service, state pricing catalogue 2013.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Adarkwah</a:t>
            </a:r>
            <a:r>
              <a:rPr lang="en-ZA" dirty="0" smtClean="0"/>
              <a:t> CC, </a:t>
            </a:r>
            <a:r>
              <a:rPr lang="en-ZA" dirty="0" err="1" smtClean="0"/>
              <a:t>Gandjour</a:t>
            </a:r>
            <a:r>
              <a:rPr lang="en-ZA" dirty="0" smtClean="0"/>
              <a:t> A, </a:t>
            </a:r>
            <a:r>
              <a:rPr lang="en-ZA" dirty="0" err="1" smtClean="0"/>
              <a:t>Akkerman</a:t>
            </a:r>
            <a:r>
              <a:rPr lang="en-ZA" dirty="0" smtClean="0"/>
              <a:t> M, Evers SM. Cost-effectiveness of </a:t>
            </a:r>
            <a:r>
              <a:rPr lang="en-ZA" dirty="0" err="1" smtClean="0"/>
              <a:t>angiotensin</a:t>
            </a:r>
            <a:r>
              <a:rPr lang="en-ZA" dirty="0" smtClean="0"/>
              <a:t>-converting enzyme inhibitors for the prevention of diabetic nephropathy in The Netherlands--a Markov model. </a:t>
            </a:r>
            <a:r>
              <a:rPr lang="en-ZA" i="1" dirty="0" err="1" smtClean="0"/>
              <a:t>PLoS</a:t>
            </a:r>
            <a:r>
              <a:rPr lang="en-ZA" i="1" dirty="0" smtClean="0"/>
              <a:t> One.</a:t>
            </a:r>
            <a:r>
              <a:rPr lang="en-ZA" dirty="0" smtClean="0"/>
              <a:t> 2011;6(10):e26139. </a:t>
            </a:r>
            <a:r>
              <a:rPr lang="en-ZA" dirty="0" err="1" smtClean="0"/>
              <a:t>doi</a:t>
            </a:r>
            <a:r>
              <a:rPr lang="en-ZA" dirty="0" smtClean="0"/>
              <a:t>: 10.1371/journal.pone.0026139. </a:t>
            </a:r>
            <a:r>
              <a:rPr lang="en-ZA" dirty="0" err="1" smtClean="0"/>
              <a:t>Epub</a:t>
            </a:r>
            <a:r>
              <a:rPr lang="en-ZA" dirty="0" smtClean="0"/>
              <a:t> 2011 Oct 11.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Kessler R, </a:t>
            </a:r>
            <a:r>
              <a:rPr lang="en-ZA" dirty="0" err="1" smtClean="0"/>
              <a:t>Keusch</a:t>
            </a:r>
            <a:r>
              <a:rPr lang="en-ZA" dirty="0" smtClean="0"/>
              <a:t> G, </a:t>
            </a:r>
            <a:r>
              <a:rPr lang="en-ZA" dirty="0" err="1" smtClean="0"/>
              <a:t>Szucs</a:t>
            </a:r>
            <a:r>
              <a:rPr lang="en-ZA" dirty="0" smtClean="0"/>
              <a:t> TD, </a:t>
            </a:r>
            <a:r>
              <a:rPr lang="en-ZA" dirty="0" err="1" smtClean="0"/>
              <a:t>Wittenborn</a:t>
            </a:r>
            <a:r>
              <a:rPr lang="en-ZA" dirty="0" smtClean="0"/>
              <a:t> JS, </a:t>
            </a:r>
            <a:r>
              <a:rPr lang="en-ZA" dirty="0" err="1" smtClean="0"/>
              <a:t>Hoerger</a:t>
            </a:r>
            <a:r>
              <a:rPr lang="en-ZA" dirty="0" smtClean="0"/>
              <a:t> TJ, </a:t>
            </a:r>
            <a:r>
              <a:rPr lang="en-ZA" dirty="0" err="1" smtClean="0"/>
              <a:t>Brügger</a:t>
            </a:r>
            <a:r>
              <a:rPr lang="en-ZA" dirty="0" smtClean="0"/>
              <a:t> U, </a:t>
            </a:r>
            <a:r>
              <a:rPr lang="en-ZA" dirty="0" err="1" smtClean="0"/>
              <a:t>Wieser</a:t>
            </a:r>
            <a:r>
              <a:rPr lang="en-ZA" dirty="0" smtClean="0"/>
              <a:t> S. Health economic modelling of the cost-effectiveness of </a:t>
            </a:r>
            <a:r>
              <a:rPr lang="en-ZA" dirty="0" err="1" smtClean="0"/>
              <a:t>microalbuminuria</a:t>
            </a:r>
            <a:r>
              <a:rPr lang="en-ZA" dirty="0" smtClean="0"/>
              <a:t> screening in Switzerland. Swiss Med Wkly. 2012 Feb 3;142:w13508.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Kalk</a:t>
            </a:r>
            <a:r>
              <a:rPr lang="en-ZA" dirty="0" smtClean="0"/>
              <a:t> WJ, </a:t>
            </a:r>
            <a:r>
              <a:rPr lang="en-ZA" dirty="0" err="1" smtClean="0"/>
              <a:t>Raal</a:t>
            </a:r>
            <a:r>
              <a:rPr lang="en-ZA" dirty="0" smtClean="0"/>
              <a:t> FJ, </a:t>
            </a:r>
            <a:r>
              <a:rPr lang="en-ZA" dirty="0" err="1" smtClean="0"/>
              <a:t>Joffe</a:t>
            </a:r>
            <a:r>
              <a:rPr lang="en-ZA" dirty="0" smtClean="0"/>
              <a:t> BI. The prevalence and incidence of and risk factors for, micro-</a:t>
            </a:r>
            <a:r>
              <a:rPr lang="en-ZA" dirty="0" err="1" smtClean="0"/>
              <a:t>albuminuria</a:t>
            </a:r>
            <a:r>
              <a:rPr lang="en-ZA" dirty="0" smtClean="0"/>
              <a:t> among urban Africans with type 1 diabetes in South Africa: An inter-ethnic study.</a:t>
            </a:r>
            <a:r>
              <a:rPr lang="en-ZA" i="1" dirty="0" smtClean="0"/>
              <a:t> International Journal of Diabetes Mellitus</a:t>
            </a:r>
            <a:r>
              <a:rPr lang="en-ZA" dirty="0" smtClean="0"/>
              <a:t> 2010;2:148–153.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Levitt NS, Adams G, Salmon J, Marks IN, </a:t>
            </a:r>
            <a:r>
              <a:rPr lang="en-ZA" dirty="0" err="1" smtClean="0"/>
              <a:t>Musson</a:t>
            </a:r>
            <a:r>
              <a:rPr lang="en-ZA" dirty="0" smtClean="0"/>
              <a:t> G, </a:t>
            </a:r>
            <a:r>
              <a:rPr lang="en-ZA" dirty="0" err="1" smtClean="0"/>
              <a:t>Swanepoel</a:t>
            </a:r>
            <a:r>
              <a:rPr lang="en-ZA" dirty="0" smtClean="0"/>
              <a:t> C, Levy M, Byrne MJ. The prevalence and severity of microvascular complications in pancreatic and </a:t>
            </a:r>
            <a:r>
              <a:rPr lang="en-ZA" dirty="0" err="1" smtClean="0"/>
              <a:t>IDDM.</a:t>
            </a:r>
            <a:r>
              <a:rPr lang="en-ZA" i="1" dirty="0" err="1" smtClean="0"/>
              <a:t>Diabetes</a:t>
            </a:r>
            <a:r>
              <a:rPr lang="en-ZA" i="1" dirty="0" smtClean="0"/>
              <a:t> Care</a:t>
            </a:r>
            <a:r>
              <a:rPr lang="en-ZA" dirty="0" smtClean="0"/>
              <a:t> 1995;18:971-974.</a:t>
            </a:r>
          </a:p>
          <a:p>
            <a:endParaRPr lang="en-US" dirty="0" smtClean="0"/>
          </a:p>
          <a:p>
            <a:r>
              <a:rPr lang="en-US" dirty="0" smtClean="0"/>
              <a:t>Contract circular HP09-2014SD.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692810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Lopez-Jaramillo P, Sanchez R, Diaz M, </a:t>
            </a:r>
            <a:r>
              <a:rPr lang="en-ZA" dirty="0" err="1" smtClean="0"/>
              <a:t>Cobos</a:t>
            </a:r>
            <a:r>
              <a:rPr lang="en-ZA" dirty="0" smtClean="0"/>
              <a:t> L, Bryce A, Parra-Carrillo JZ, </a:t>
            </a:r>
            <a:r>
              <a:rPr lang="en-ZA" dirty="0" err="1" smtClean="0"/>
              <a:t>Lizcano</a:t>
            </a:r>
            <a:r>
              <a:rPr lang="en-ZA" dirty="0" smtClean="0"/>
              <a:t> F, </a:t>
            </a:r>
            <a:r>
              <a:rPr lang="en-ZA" dirty="0" err="1" smtClean="0"/>
              <a:t>Lanas</a:t>
            </a:r>
            <a:r>
              <a:rPr lang="en-ZA" dirty="0" smtClean="0"/>
              <a:t> F, </a:t>
            </a:r>
            <a:r>
              <a:rPr lang="en-ZA" dirty="0" err="1" smtClean="0"/>
              <a:t>Sinay</a:t>
            </a:r>
            <a:r>
              <a:rPr lang="en-ZA" dirty="0" smtClean="0"/>
              <a:t> I, Sierra IV, </a:t>
            </a:r>
            <a:r>
              <a:rPr lang="en-ZA" dirty="0" err="1" smtClean="0"/>
              <a:t>Penaherrera</a:t>
            </a:r>
            <a:r>
              <a:rPr lang="en-ZA" dirty="0" smtClean="0"/>
              <a:t> E, </a:t>
            </a:r>
            <a:r>
              <a:rPr lang="en-ZA" dirty="0" err="1" smtClean="0"/>
              <a:t>Bendersky</a:t>
            </a:r>
            <a:r>
              <a:rPr lang="en-ZA" dirty="0" smtClean="0"/>
              <a:t> M, </a:t>
            </a:r>
            <a:r>
              <a:rPr lang="en-ZA" dirty="0" err="1" smtClean="0"/>
              <a:t>Schmid</a:t>
            </a:r>
            <a:r>
              <a:rPr lang="en-ZA" dirty="0" smtClean="0"/>
              <a:t> H, </a:t>
            </a:r>
            <a:r>
              <a:rPr lang="en-ZA" dirty="0" err="1" smtClean="0"/>
              <a:t>Botero</a:t>
            </a:r>
            <a:r>
              <a:rPr lang="en-ZA" dirty="0" smtClean="0"/>
              <a:t> R, </a:t>
            </a:r>
            <a:r>
              <a:rPr lang="en-ZA" dirty="0" err="1" smtClean="0"/>
              <a:t>Urina</a:t>
            </a:r>
            <a:r>
              <a:rPr lang="en-ZA" dirty="0" smtClean="0"/>
              <a:t> M, Lara J, Foss MC, </a:t>
            </a:r>
            <a:r>
              <a:rPr lang="en-ZA" dirty="0" err="1" smtClean="0"/>
              <a:t>Matquez</a:t>
            </a:r>
            <a:r>
              <a:rPr lang="en-ZA" dirty="0" smtClean="0"/>
              <a:t> G, </a:t>
            </a:r>
            <a:r>
              <a:rPr lang="en-ZA" dirty="0" err="1" smtClean="0"/>
              <a:t>Harrap</a:t>
            </a:r>
            <a:r>
              <a:rPr lang="en-ZA" dirty="0" smtClean="0"/>
              <a:t> S, </a:t>
            </a:r>
            <a:r>
              <a:rPr lang="en-ZA" dirty="0" err="1" smtClean="0"/>
              <a:t>Ramorez</a:t>
            </a:r>
            <a:r>
              <a:rPr lang="en-ZA" dirty="0" smtClean="0"/>
              <a:t> AJ, </a:t>
            </a:r>
            <a:r>
              <a:rPr lang="en-ZA" dirty="0" err="1" smtClean="0"/>
              <a:t>Zanchetti</a:t>
            </a:r>
            <a:r>
              <a:rPr lang="en-ZA" dirty="0" smtClean="0"/>
              <a:t> A, on behalf of the Latin America expert Group: Latin American consensus on hypertension in patients with diabetes type 2 and metabolic syndrome. </a:t>
            </a:r>
            <a:r>
              <a:rPr lang="en-ZA" i="1" dirty="0" smtClean="0"/>
              <a:t>J </a:t>
            </a:r>
            <a:r>
              <a:rPr lang="en-ZA" i="1" dirty="0" err="1" smtClean="0"/>
              <a:t>Hypertens</a:t>
            </a:r>
            <a:r>
              <a:rPr lang="en-ZA" i="1" dirty="0" smtClean="0"/>
              <a:t> </a:t>
            </a:r>
            <a:r>
              <a:rPr lang="en-ZA" dirty="0" smtClean="0"/>
              <a:t>2013, 31:223–238.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err="1" smtClean="0"/>
              <a:t>Mancia</a:t>
            </a:r>
            <a:r>
              <a:rPr lang="en-ZA" dirty="0" smtClean="0"/>
              <a:t> G, </a:t>
            </a:r>
            <a:r>
              <a:rPr lang="en-ZA" dirty="0" err="1" smtClean="0"/>
              <a:t>Fagard</a:t>
            </a:r>
            <a:r>
              <a:rPr lang="en-ZA" dirty="0" smtClean="0"/>
              <a:t> R, </a:t>
            </a:r>
            <a:r>
              <a:rPr lang="en-ZA" dirty="0" err="1" smtClean="0"/>
              <a:t>Narkiewicz</a:t>
            </a:r>
            <a:r>
              <a:rPr lang="en-ZA" dirty="0" smtClean="0"/>
              <a:t> K, Redon J, </a:t>
            </a:r>
            <a:r>
              <a:rPr lang="en-ZA" dirty="0" err="1" smtClean="0"/>
              <a:t>Zanchetti</a:t>
            </a:r>
            <a:r>
              <a:rPr lang="en-ZA" dirty="0" smtClean="0"/>
              <a:t> A, </a:t>
            </a:r>
            <a:r>
              <a:rPr lang="en-ZA" dirty="0" err="1" smtClean="0"/>
              <a:t>Bohm</a:t>
            </a:r>
            <a:r>
              <a:rPr lang="en-ZA" dirty="0" smtClean="0"/>
              <a:t> M, </a:t>
            </a:r>
            <a:r>
              <a:rPr lang="en-ZA" dirty="0" err="1" smtClean="0"/>
              <a:t>Christiaens</a:t>
            </a:r>
            <a:r>
              <a:rPr lang="en-ZA" dirty="0" smtClean="0"/>
              <a:t> T, </a:t>
            </a:r>
            <a:r>
              <a:rPr lang="en-ZA" dirty="0" err="1" smtClean="0"/>
              <a:t>Cifkvra</a:t>
            </a:r>
            <a:r>
              <a:rPr lang="en-ZA" dirty="0" smtClean="0"/>
              <a:t> R, De Backer G, </a:t>
            </a:r>
            <a:r>
              <a:rPr lang="en-ZA" dirty="0" err="1" smtClean="0"/>
              <a:t>Dominiczak</a:t>
            </a:r>
            <a:r>
              <a:rPr lang="en-ZA" dirty="0" smtClean="0"/>
              <a:t> A, </a:t>
            </a:r>
            <a:r>
              <a:rPr lang="en-ZA" dirty="0" err="1" smtClean="0"/>
              <a:t>Galdereisi</a:t>
            </a:r>
            <a:r>
              <a:rPr lang="en-ZA" dirty="0" smtClean="0"/>
              <a:t> M, </a:t>
            </a:r>
            <a:r>
              <a:rPr lang="en-ZA" dirty="0" err="1" smtClean="0"/>
              <a:t>Grobbeee</a:t>
            </a:r>
            <a:r>
              <a:rPr lang="en-ZA" dirty="0" smtClean="0"/>
              <a:t> DE, </a:t>
            </a:r>
            <a:r>
              <a:rPr lang="en-ZA" dirty="0" err="1" smtClean="0"/>
              <a:t>Jaarsma</a:t>
            </a:r>
            <a:r>
              <a:rPr lang="en-ZA" dirty="0" smtClean="0"/>
              <a:t> T, </a:t>
            </a:r>
            <a:r>
              <a:rPr lang="en-ZA" dirty="0" err="1" smtClean="0"/>
              <a:t>Kirchhof</a:t>
            </a:r>
            <a:r>
              <a:rPr lang="en-ZA" dirty="0" smtClean="0"/>
              <a:t> P, </a:t>
            </a:r>
            <a:r>
              <a:rPr lang="en-ZA" dirty="0" err="1" smtClean="0"/>
              <a:t>Kjeldsen</a:t>
            </a:r>
            <a:r>
              <a:rPr lang="en-ZA" dirty="0" smtClean="0"/>
              <a:t> SE, Laurent S, </a:t>
            </a:r>
            <a:r>
              <a:rPr lang="en-ZA" dirty="0" err="1" smtClean="0"/>
              <a:t>Manolis</a:t>
            </a:r>
            <a:r>
              <a:rPr lang="en-ZA" dirty="0" smtClean="0"/>
              <a:t> AJ, Nilsson PM, </a:t>
            </a:r>
            <a:r>
              <a:rPr lang="en-ZA" dirty="0" err="1" smtClean="0"/>
              <a:t>Ruilope</a:t>
            </a:r>
            <a:r>
              <a:rPr lang="en-ZA" dirty="0" smtClean="0"/>
              <a:t> LM, </a:t>
            </a:r>
            <a:r>
              <a:rPr lang="en-ZA" dirty="0" err="1" smtClean="0"/>
              <a:t>Schmieder</a:t>
            </a:r>
            <a:r>
              <a:rPr lang="en-ZA" dirty="0" smtClean="0"/>
              <a:t> RE, </a:t>
            </a:r>
            <a:r>
              <a:rPr lang="en-ZA" dirty="0" err="1" smtClean="0"/>
              <a:t>Sirnes</a:t>
            </a:r>
            <a:r>
              <a:rPr lang="en-ZA" dirty="0" smtClean="0"/>
              <a:t> PA, Sleight P, </a:t>
            </a:r>
            <a:r>
              <a:rPr lang="en-ZA" dirty="0" err="1" smtClean="0"/>
              <a:t>Viigimaa</a:t>
            </a:r>
            <a:r>
              <a:rPr lang="en-ZA" dirty="0" smtClean="0"/>
              <a:t> M, </a:t>
            </a:r>
            <a:r>
              <a:rPr lang="en-ZA" dirty="0" err="1" smtClean="0"/>
              <a:t>Waeber</a:t>
            </a:r>
            <a:r>
              <a:rPr lang="en-ZA" dirty="0" smtClean="0"/>
              <a:t> B, </a:t>
            </a:r>
            <a:r>
              <a:rPr lang="en-ZA" dirty="0" err="1" smtClean="0"/>
              <a:t>Zannad</a:t>
            </a:r>
            <a:r>
              <a:rPr lang="en-ZA" dirty="0" smtClean="0"/>
              <a:t> F: ESH/ESC Guidelines for the management of arterial hypertension; The Task Force for the management of arterial hypertension of the European Society of Hypertension (ESH) and of the European Society of Cardiology (ESC). J </a:t>
            </a:r>
            <a:r>
              <a:rPr lang="en-ZA" dirty="0" err="1" smtClean="0"/>
              <a:t>Hypertens</a:t>
            </a:r>
            <a:r>
              <a:rPr lang="en-ZA" dirty="0" smtClean="0"/>
              <a:t> 2013, 2013 (31):1281–1357.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Lopez-Jaramillo P, Lopez-Lopez J, Lopez-Lopez C, Rodriguez-Alvarez MI. The goal of blood pressure in the hypertensive patient with diabetes is defined: now  the challenge is go from recommendations to practice. DiabetolMetabSyndr.2014  Mar 4;6(1):31.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876670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Craig ME, </a:t>
            </a:r>
            <a:r>
              <a:rPr lang="en-ZA" dirty="0" err="1" smtClean="0"/>
              <a:t>Twigg</a:t>
            </a:r>
            <a:r>
              <a:rPr lang="en-ZA" dirty="0" smtClean="0"/>
              <a:t> SM, </a:t>
            </a:r>
            <a:r>
              <a:rPr lang="en-ZA" dirty="0" err="1" smtClean="0"/>
              <a:t>Donaghue</a:t>
            </a:r>
            <a:r>
              <a:rPr lang="en-ZA" dirty="0" smtClean="0"/>
              <a:t> KC, Cheung NW, Cameron FJ, Conn J, Jenkins AJ, </a:t>
            </a:r>
            <a:r>
              <a:rPr lang="en-ZA" dirty="0" err="1" smtClean="0"/>
              <a:t>Silink</a:t>
            </a:r>
            <a:r>
              <a:rPr lang="en-ZA" dirty="0" smtClean="0"/>
              <a:t> M, for the Australian Type 1 Diabetes Guidelines Expert Advisory Group. </a:t>
            </a:r>
            <a:r>
              <a:rPr lang="en-ZA" i="1" dirty="0" smtClean="0"/>
              <a:t>National evidence‐based clinical care guidelines for type 1 diabetes in children, adolescents and adults</a:t>
            </a:r>
            <a:r>
              <a:rPr lang="en-ZA" dirty="0" smtClean="0"/>
              <a:t>, Australian Government Department of Health and Ageing, Canberra 2011.</a:t>
            </a:r>
          </a:p>
          <a:p>
            <a:endParaRPr lang="en-ZA" dirty="0" smtClean="0"/>
          </a:p>
          <a:p>
            <a:r>
              <a:rPr lang="en-ZA" dirty="0" smtClean="0"/>
              <a:t>  World Health Organization. Definition and diagnosis of diabetes mellitus and intermediate </a:t>
            </a:r>
            <a:r>
              <a:rPr lang="en-ZA" dirty="0" err="1" smtClean="0"/>
              <a:t>hyperglycemia</a:t>
            </a:r>
            <a:r>
              <a:rPr lang="en-ZA" dirty="0" smtClean="0"/>
              <a:t>: report of a WHO/IDF consultation [Internet], 2006. Available from </a:t>
            </a:r>
            <a:r>
              <a:rPr lang="en-ZA" dirty="0" smtClean="0">
                <a:hlinkClick r:id="rId3"/>
              </a:rPr>
              <a:t>http://www.idf.org/webdata/docs/WHO_IDF_definition_diagnosis_of_diabetes.pdf</a:t>
            </a:r>
            <a:r>
              <a:rPr lang="en-ZA" dirty="0" smtClean="0"/>
              <a:t>. [Online][Accessed 11Sept2012]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14165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ENDOCRINE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6864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303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88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ENDOCRINE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ENDOCRINE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ENDOCRINE CONDITIONS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ENDOCRINE CONDITIONS</a:t>
            </a: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8602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969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ZA" smtClean="0"/>
              <a:t>PRIMARY HEALTHCARE IMPLEMENTATION SLIDES 2014: ENDOCRINE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0107244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PRIMARY HEALTHCARE IMPLEMENTATION SLIDES 2014: ENDOCRINE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060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.uk/CG015NICEguideline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nice.org.uk/Guidance/CG87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f.org/webdata/docs/WHO_IDF_definition_diagnosis_of_diabetes.pdf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fampra.oxfordjournals.org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.uk/Guidance/CG87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nda.com/currency/average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gov.za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4429132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8964488" cy="92867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 9: ENDOCRINE CONDITIONS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3174" y="2968823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</p:spTree>
    <p:extLst>
      <p:ext uri="{BB962C8B-B14F-4D97-AF65-F5344CB8AC3E}">
        <p14:creationId xmlns="" xmlns:p14="http://schemas.microsoft.com/office/powerpoint/2010/main" val="42730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19068"/>
            <a:ext cx="8229600" cy="100013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&amp; TYPE 2 DM, IN ADULTS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6644" y="1066800"/>
            <a:ext cx="9001156" cy="37338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5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Prevalence of </a:t>
            </a:r>
            <a:r>
              <a:rPr kumimoji="0" lang="en-ZA" sz="56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5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type 1 Diabetes Mellitus: </a:t>
            </a:r>
            <a:r>
              <a:rPr kumimoji="0" lang="en-Z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(Poor quality studies performed in South Africa).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39.7% and 24.6% in African &amp; White patients, respectively (p = 0.0155); 33% prevalence of </a:t>
            </a:r>
            <a:r>
              <a:rPr kumimoji="0" lang="en-Z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lang="en-ZA" sz="4400" dirty="0" smtClean="0"/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5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Prevalence of </a:t>
            </a:r>
            <a:r>
              <a:rPr kumimoji="0" lang="en-ZA" sz="56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5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type 2 Diabetes Mellitus:</a:t>
            </a:r>
            <a:r>
              <a:rPr kumimoji="0" lang="en-ZA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to 13% (? macro- or </a:t>
            </a:r>
            <a:r>
              <a:rPr kumimoji="0" lang="en-Z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5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Prevalence of diabetes:</a:t>
            </a:r>
            <a:r>
              <a:rPr kumimoji="0" lang="en-ZA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Z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4-9%.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80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4724400"/>
            <a:ext cx="7391400" cy="990600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ZA" sz="2400" b="1" dirty="0" smtClean="0">
                <a:solidFill>
                  <a:srgbClr val="FFFF00"/>
                </a:solidFill>
              </a:rPr>
              <a:t>± 300 000 out of 4 000 000 diabetics in South Africa have </a:t>
            </a:r>
            <a:r>
              <a:rPr lang="en-ZA" sz="2400" b="1" dirty="0" err="1" smtClean="0">
                <a:solidFill>
                  <a:srgbClr val="FFFF00"/>
                </a:solidFill>
              </a:rPr>
              <a:t>microalbuminuria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91900" y="39624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6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19068"/>
            <a:ext cx="8229600" cy="100013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&amp; TYPE 2 DM, IN ADULTS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143000"/>
            <a:ext cx="8763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Recommendation: </a:t>
            </a:r>
            <a:r>
              <a:rPr kumimoji="0" lang="en-Z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pragmatic to screen rather than routinely administer an ACE inhibitor to every diabetic at primary level.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A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small population of diabetics would require ACE inhibitors for treatment of </a:t>
            </a:r>
            <a:r>
              <a:rPr kumimoji="0" lang="en-Z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ACE-inhibitors are indicated for other indications.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</a:t>
            </a:r>
            <a:r>
              <a:rPr kumimoji="0" lang="en-ZA" sz="4000" b="1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opinion, Observational prevalence studies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19068"/>
            <a:ext cx="8229600" cy="100013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&amp; TYPE 2 DM, IN ADULTS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066800"/>
            <a:ext cx="8572560" cy="46974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targets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Finger prick blood glucose values [fasting (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mmol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/L)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2-hour post-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prandial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mmol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/L)]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Glycated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haemoglobin (HbA</a:t>
            </a:r>
            <a:r>
              <a:rPr kumimoji="0" lang="en-GB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1C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Aligned with the Adult Hospital level STGs and EML, 2012.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</a:t>
            </a:r>
            <a:endParaRPr kumimoji="0" lang="en-ZA" sz="40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19068"/>
            <a:ext cx="8229600" cy="100013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&amp; TYPE 2 DM, IN ADULTS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2844" y="1174735"/>
            <a:ext cx="9001156" cy="476886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51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pressure treatment target:</a:t>
            </a:r>
            <a:r>
              <a:rPr kumimoji="0" lang="en-GB" sz="5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5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amended </a:t>
            </a:r>
            <a:endParaRPr kumimoji="0" lang="en-ZA" sz="5100" b="1" i="1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ZA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ecently</a:t>
            </a:r>
            <a:r>
              <a:rPr kumimoji="0" lang="en-ZA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published Latin American &amp; European guidelines: target BP for diabetics &lt; 140/90 mmHg.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Lopez-Jaramillo </a:t>
            </a:r>
            <a:r>
              <a:rPr kumimoji="0" lang="en-ZA" sz="3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al</a:t>
            </a:r>
            <a:r>
              <a:rPr kumimoji="0" lang="en-ZA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(2014) reported that many clinical trials showed a lack of benefit of reducing BP &lt; 130/80 mmHg, and also mentions the  J-shaped relationship in diabetic mellitus patients.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Recommendation: </a:t>
            </a: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target BP of &lt; 140/ 90 mmHg in diabetics.</a:t>
            </a:r>
            <a:endParaRPr kumimoji="0" lang="en-ZA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GB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Evidence does not support BP targets lower than the standard targets in diabetics with hypertension.</a:t>
            </a:r>
            <a:endParaRPr kumimoji="0" lang="en-ZA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I, III Systematic review Guidelines</a:t>
            </a:r>
            <a:endParaRPr kumimoji="0" lang="en-ZA" sz="67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50292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457200" y="1214422"/>
          <a:ext cx="7972452" cy="1706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48028"/>
                <a:gridCol w="4724424"/>
              </a:tblGrid>
              <a:tr h="3316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u="none" kern="1200" dirty="0" smtClean="0"/>
                        <a:t>AT EVERY VISIT</a:t>
                      </a:r>
                      <a:endParaRPr lang="en-ZA" sz="2000" b="1" u="non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u="none" kern="1200" dirty="0" smtClean="0"/>
                        <a:t>ANNUALLY</a:t>
                      </a:r>
                      <a:endParaRPr lang="en-ZA" sz="2000" b="1" u="non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970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 Finger prick blood glucose.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 Weight.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 Blood pressure.</a:t>
                      </a:r>
                    </a:p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000" dirty="0" smtClean="0"/>
                        <a:t>HbA1c, one month before next hospital</a:t>
                      </a:r>
                      <a:r>
                        <a:rPr lang="en-ZA" sz="2000" baseline="0" dirty="0" smtClean="0"/>
                        <a:t> appointment</a:t>
                      </a:r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3000372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</a:t>
            </a:r>
            <a:r>
              <a:rPr lang="en-ZA" u="sng" dirty="0" smtClean="0"/>
              <a:t>HbA1C monitoring</a:t>
            </a:r>
            <a:r>
              <a:rPr lang="en-ZA" i="1" u="sng" dirty="0" smtClean="0"/>
              <a:t>:</a:t>
            </a:r>
            <a:r>
              <a:rPr lang="en-ZA" i="1" dirty="0" smtClean="0"/>
              <a:t> </a:t>
            </a:r>
            <a:r>
              <a:rPr lang="en-ZA" b="1" i="1" dirty="0" smtClean="0">
                <a:solidFill>
                  <a:srgbClr val="9966FF"/>
                </a:solidFill>
              </a:rPr>
              <a:t>amended</a:t>
            </a:r>
            <a:endParaRPr lang="en-ZA" b="1" dirty="0" smtClean="0">
              <a:solidFill>
                <a:srgbClr val="9966FF"/>
              </a:solidFill>
            </a:endParaRPr>
          </a:p>
          <a:p>
            <a:r>
              <a:rPr lang="en-ZA" dirty="0" smtClean="0"/>
              <a:t>Aligned with Guidelines and the Adult Hospital level STG, 2012 that recommends annual monitoring of HbA1C in type 1 diabetics (prior to routine annual check-ups).</a:t>
            </a:r>
          </a:p>
          <a:p>
            <a:r>
              <a:rPr lang="en-ZA" sz="3600" b="1" dirty="0" smtClean="0">
                <a:solidFill>
                  <a:srgbClr val="3366FF"/>
                </a:solidFill>
              </a:rPr>
              <a:t>Level of Evidence: III Guidelines</a:t>
            </a:r>
            <a:endParaRPr lang="en-ZA" dirty="0" smtClean="0">
              <a:solidFill>
                <a:srgbClr val="3366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57290" y="4367194"/>
            <a:ext cx="6715172" cy="1195406"/>
          </a:xfrm>
          <a:prstGeom prst="roundRect">
            <a:avLst/>
          </a:prstGeom>
          <a:solidFill>
            <a:srgbClr val="9966FF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b="1" dirty="0" smtClean="0">
              <a:solidFill>
                <a:srgbClr val="FFFF00"/>
              </a:solidFill>
            </a:endParaRPr>
          </a:p>
          <a:p>
            <a:pPr algn="ctr"/>
            <a:r>
              <a:rPr lang="en-ZA" sz="2400" b="1" dirty="0" smtClean="0">
                <a:solidFill>
                  <a:srgbClr val="FFFF00"/>
                </a:solidFill>
              </a:rPr>
              <a:t>All patients are referred to secondary level for management. Primary level provides interim continuation of care and support.</a:t>
            </a:r>
          </a:p>
          <a:p>
            <a:pPr algn="ctr"/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4171" y="393254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2844" y="1142984"/>
            <a:ext cx="8858312" cy="514353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 blood glucose monitoring </a:t>
            </a:r>
            <a:endParaRPr kumimoji="0" lang="en-ZA" sz="5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55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glucose monitoring:</a:t>
            </a:r>
            <a:r>
              <a:rPr kumimoji="0" lang="en-ZA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5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amended</a:t>
            </a:r>
            <a:endParaRPr kumimoji="0" lang="en-ZA" sz="5500" b="1" i="0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5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 glucose monitoring</a:t>
            </a: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5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added</a:t>
            </a:r>
            <a:endParaRPr kumimoji="0" lang="en-ZA" sz="55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</a:t>
            </a:r>
            <a:r>
              <a:rPr kumimoji="0" lang="en-ZA" sz="3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Regular home blood glucose monitoring</a:t>
            </a:r>
            <a:r>
              <a:rPr kumimoji="0" lang="en-Z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Z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“</a:t>
            </a:r>
            <a:r>
              <a:rPr kumimoji="0" lang="en-ZA" sz="3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Patients on basal/bolus insulin should measure glucose at least twice daily, initially. Once patient is stable, reduce the frequency of monitoring</a:t>
            </a:r>
            <a:r>
              <a:rPr kumimoji="0" lang="en-Z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Efficacy: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ZA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Amongst type 1 diabetics, urine glucose self-monitoring (UGSM, n = 61) was compared to blood glucose self monitoring (BGSM, n = 60), follow-up of 2 years.  A control group (n = 60) continued standard treatment (Moscow diabetes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follow up of 1 year.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HbA1C values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UGSM:12.5 % before, 9.4 % after 1 year, 9.2 % after 2 years (p &lt; 0.0001)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BGSM: 12.6 % before, 9.3 % after 1 year, 9.2 % after 2 years (p &lt; 0.0001)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 group (12.2 % before, 12,3 % after 1 year)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Significant decrease of HbA1c with glucose self-monitoring.</a:t>
            </a: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A" sz="6000" b="1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4847771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9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3716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Paucity of published data relating to the impact of urine glucose monitoring on clinical outcomes (micro- or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macrovasular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complications in type 1 DM). 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 glucose monitoring recommended in resource limited settings where blood glucose monitoring not possible &amp; is the more costly option.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 glucose monitoring is not a standard recommendation in most guidelines or in the ADA position statement on laboratory analysis in the diagnosis and management of diabetes, 2011.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Guidelines, Expert opinion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2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457200" y="1500174"/>
          <a:ext cx="8229600" cy="424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3214710"/>
                <a:gridCol w="2971792"/>
              </a:tblGrid>
              <a:tr h="4058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 EVERY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endParaRPr lang="en-ZA" sz="2000" u="non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ANNUALLY</a:t>
                      </a:r>
                    </a:p>
                  </a:txBody>
                  <a:tcPr/>
                </a:tc>
              </a:tr>
              <a:tr h="383950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600" dirty="0" smtClean="0"/>
                        <a:t> Finger prick blood glucose.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600" dirty="0" smtClean="0"/>
                        <a:t> Weight.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600" dirty="0" smtClean="0"/>
                        <a:t> Blood pressure.</a:t>
                      </a:r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Serum creatinine concentration (&amp; calculate eGFR).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Serum potassium concentration, if on ACE-inhibitor or eGFR&lt; 30 mL/min.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Urine protein by dipstix (see Section 9.4.3: Diabetic nephropathy).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Eye examination to look for retinopathy.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Abdominal circumference.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600" dirty="0" smtClean="0"/>
                        <a:t> Serum creatinine concentration (&amp; calculate eGFR)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600" dirty="0" smtClean="0"/>
                        <a:t> Serum potassium concentration, if on ACE-inhibitor or eGFR&lt; 30 mL/min.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600" dirty="0" smtClean="0"/>
                        <a:t> Urine protein by dipstix or </a:t>
                      </a:r>
                      <a:r>
                        <a:rPr lang="en-ZA" sz="1600" dirty="0" err="1" smtClean="0"/>
                        <a:t>albumin:creatinine</a:t>
                      </a:r>
                      <a:r>
                        <a:rPr lang="en-ZA" sz="1600" dirty="0" smtClean="0"/>
                        <a:t> ratio (see Section 9.4.3: Diabetic nephropathy).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600" dirty="0" smtClean="0"/>
                        <a:t> Eye examination to look for retinopathy.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600" dirty="0" smtClean="0"/>
                        <a:t> HbA1c, in patients who meet treatment goals (3–6 monthly in patients whose therapy has changed until stable).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1430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 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albumin:creatinine</a:t>
            </a: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ratio: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</a:t>
            </a:r>
            <a:endParaRPr kumimoji="0" lang="en-ZA" sz="32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Albumin-specific 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dipstix</a:t>
            </a: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added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 urine 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dipstix</a:t>
            </a: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retained</a:t>
            </a:r>
            <a:endParaRPr kumimoji="0" lang="en-ZA" sz="32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Aligned with SEMDSA Guidelines, 2012 that recommends screening for </a:t>
            </a:r>
            <a:r>
              <a:rPr kumimoji="0" lang="en-Z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patients with type 2 diabetics at diagnosis.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Albumin-specific </a:t>
            </a:r>
            <a:r>
              <a:rPr kumimoji="0" lang="en-Z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dipstix</a:t>
            </a: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widely available, and is costly.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 opinion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2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498307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10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2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Screening for </a:t>
            </a:r>
            <a:r>
              <a:rPr kumimoji="0" lang="en-ZA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amended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Annual screening for protein in urine with </a:t>
            </a:r>
            <a:r>
              <a:rPr kumimoji="0" lang="en-Z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dipstix</a:t>
            </a: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UNLESS ALREADY ON ACE-INHIBITOR.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minimise wasteful expenditure – irrational to screen for </a:t>
            </a:r>
            <a:r>
              <a:rPr kumimoji="0" lang="en-Z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if a patient is already on an ACE-inhibitor.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 opinion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15240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algn="ctr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800" b="1" dirty="0" smtClean="0">
                <a:solidFill>
                  <a:schemeClr val="bg1"/>
                </a:solidFill>
              </a:rPr>
              <a:t>GUIDELINES CONSIDERED</a:t>
            </a:r>
            <a:endParaRPr lang="en-GB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2014 IMPLEMENTATION SLIDES: ENDOCRINE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066800"/>
            <a:ext cx="9144000" cy="5216624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NDoH</a:t>
            </a:r>
            <a:r>
              <a:rPr kumimoji="0" lang="en-ZA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policy guidelines (aligned with the 2012 SEMDSA guideline)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SEMDSA guidelines obtained industry support.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International guidelines (American Diabetes Association, Australian Diabetes Guidelines, Canadian Diabetes Association Clinical Practice Guidelines, ISPAD Guidelines and NICE Clinical Guidelines). </a:t>
            </a:r>
            <a:r>
              <a:rPr kumimoji="0" lang="en-ZA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520249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1</a:t>
            </a:r>
          </a:p>
        </p:txBody>
      </p:sp>
    </p:spTree>
    <p:extLst>
      <p:ext uri="{BB962C8B-B14F-4D97-AF65-F5344CB8AC3E}">
        <p14:creationId xmlns="" xmlns:p14="http://schemas.microsoft.com/office/powerpoint/2010/main" val="34704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2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143000"/>
            <a:ext cx="8640960" cy="48965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Baseline abdominal circumference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risk factors for the development of type 2 diabetes &amp; cardiovascular disease. 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a pragmatic perspective, annual monitoring of abdominal circumference would not lead to a therapeutic intervention &amp; minimising unnecessary monitoring could free up nursing time.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Potassium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only be measured if the patient has an </a:t>
            </a:r>
            <a:r>
              <a:rPr kumimoji="0" lang="en-Z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eGFR</a:t>
            </a: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30 mL/ min or if a patient’s medicine therapy includes an ACE inhibitor.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 opinion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2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Baseline lipid test: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Statin therapy  administered to diabetic patients for primary prevention &amp; not to treat to target. Thus, a </a:t>
            </a:r>
            <a:r>
              <a:rPr kumimoji="0" lang="en-Z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lipogram</a:t>
            </a: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would only be required at baseline to screen for familial hypercholesterolemia in type 2 diabetics.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 Opinion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2 DM, IN ADULTS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19200"/>
            <a:ext cx="8712968" cy="473713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2 diabetics managed on insulin therapy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51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 glucose monitoring: </a:t>
            </a:r>
            <a:r>
              <a:rPr kumimoji="0" lang="en-ZA" sz="5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added</a:t>
            </a:r>
            <a:endParaRPr kumimoji="0" lang="en-ZA" sz="51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51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glucose monitoring: </a:t>
            </a:r>
            <a:r>
              <a:rPr kumimoji="0" lang="en-ZA" sz="5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retained</a:t>
            </a:r>
            <a:endParaRPr kumimoji="0" lang="en-ZA" sz="51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3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evidence available  is not sufficiently robust  to change to urine glucose monitoring.</a:t>
            </a:r>
            <a:r>
              <a:rPr kumimoji="0" lang="en-ZA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HTA review  2010 : 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significant difference between self-monitoring of blood glucose vs. self-monitoring of urine glucose.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recent data: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Lu (2011) &amp; Muller (2012) showed similar results to HTA review of 2010.  There is ongoing research e.g.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DESMOND 2012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 preference studies: 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mix of preference for both blood glucose &amp; urine glucose monitoring.  Lawton (2004): type 2 diabetics on oral agents preferred blood glucose testing. Miles (1997) &amp; Muller (2012): Patient preference to urine glucose testing. </a:t>
            </a:r>
            <a:endParaRPr kumimoji="0" lang="en-ZA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 Systematic review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0" y="511210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22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MEDICINE MANAGEMENT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8392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9.1.2 TYPE 1 DIABETES MELLITUS 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IN ADULTS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143000"/>
            <a:ext cx="8610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Insulin: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directions for use amended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Aligned with the Adult Hospital level STGs and EML, 2012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GB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Evidence: III Guidelines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Prefilled insulin syringes: </a:t>
            </a:r>
            <a:r>
              <a:rPr kumimoji="0" lang="en-ZA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R</a:t>
            </a: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estricted to visually impaired and arthritic patients because of cost.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 opinion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8392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9.1.2 TYPE 1 DIABETES MELLITUS 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IN ADULTS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05364755"/>
              </p:ext>
            </p:extLst>
          </p:nvPr>
        </p:nvGraphicFramePr>
        <p:xfrm>
          <a:off x="533400" y="1219200"/>
          <a:ext cx="7972452" cy="412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172200" y="1828800"/>
            <a:ext cx="2664296" cy="3096344"/>
          </a:xfrm>
          <a:prstGeom prst="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u="sng" dirty="0" smtClean="0"/>
              <a:t>NEEDLES</a:t>
            </a:r>
            <a:r>
              <a:rPr lang="en-ZA" dirty="0" smtClean="0"/>
              <a:t>:</a:t>
            </a:r>
          </a:p>
          <a:p>
            <a:pPr algn="ctr"/>
            <a:r>
              <a:rPr lang="en-ZA" dirty="0" smtClean="0"/>
              <a:t>Unit cost: R0.58</a:t>
            </a:r>
          </a:p>
          <a:p>
            <a:pPr algn="ctr"/>
            <a:r>
              <a:rPr lang="en-ZA" dirty="0" smtClean="0"/>
              <a:t>Monthly cost (30): R 17.49</a:t>
            </a:r>
          </a:p>
          <a:p>
            <a:pPr algn="ctr"/>
            <a:endParaRPr lang="en-ZA" dirty="0"/>
          </a:p>
          <a:p>
            <a:pPr algn="ctr"/>
            <a:endParaRPr lang="en-ZA" dirty="0" smtClean="0"/>
          </a:p>
          <a:p>
            <a:pPr algn="ctr"/>
            <a:r>
              <a:rPr lang="en-ZA" b="1" u="sng" dirty="0" smtClean="0"/>
              <a:t>SYRINGES:</a:t>
            </a:r>
          </a:p>
          <a:p>
            <a:pPr algn="ctr"/>
            <a:r>
              <a:rPr lang="en-ZA" dirty="0" smtClean="0"/>
              <a:t>Unit cost:R0.50</a:t>
            </a:r>
          </a:p>
          <a:p>
            <a:pPr algn="ctr"/>
            <a:r>
              <a:rPr lang="en-ZA" dirty="0" smtClean="0"/>
              <a:t>Monthly cost (30): R15.00</a:t>
            </a:r>
          </a:p>
          <a:p>
            <a:pPr algn="ctr"/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0"/>
            <a:ext cx="3641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Contract circular HP06-2014SVP</a:t>
            </a:r>
          </a:p>
          <a:p>
            <a:endParaRPr lang="en-ZA" sz="1200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2200" y="5380166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12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8392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9.1.2 TYPE 1 DIABETES MELLITUS 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IN ADULTS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2844" y="1214422"/>
            <a:ext cx="8858312" cy="49117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Glucagon: </a:t>
            </a:r>
            <a:r>
              <a:rPr kumimoji="0" lang="en-ZA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added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Estimated prevalence of type 1 diabetics: </a:t>
            </a: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per 100,000 to 12 per 100,000 in Sub-Saharan Africa. Type 1 diabetics in South Africa was approximately 6000.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Estimated incidence of hypoglycaemia in type 1 diabetics</a:t>
            </a:r>
            <a:r>
              <a:rPr kumimoji="0" lang="en-ZA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extrapolated from Germany (1% incidence per year) to South Africa - 60 type 1 diabetics would require glucagon therapy per year. Approximately 1-2% are treated at primary level of care.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 and other concerns</a:t>
            </a: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Glucagon 1mg: R262.46, with shelf life of 12 months &amp; requiring refrigeration.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Alternative therapy</a:t>
            </a: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Dextrose IV readily available at primary level clinics.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9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ZA" sz="2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86756" y="5380166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13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Recommendation:</a:t>
            </a:r>
            <a:r>
              <a:rPr kumimoji="0" lang="en-Z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Glucagon not be added to the STG.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</a:t>
            </a:r>
            <a:r>
              <a:rPr kumimoji="0" lang="en-Z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low incidence of hypoglycaemia amongst type 1 diabetics does not warrant making glucagon available at every PHC facility (Note: As local data was not available, assumptions were made on extrapolation from available published literature).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5400" b="1" i="0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 opinion, Extrapolated data</a:t>
            </a:r>
            <a:endParaRPr kumimoji="0" lang="en-ZA" sz="5400" b="1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88392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9.1.2 TYPE 1 DIABETES MELLITUS 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IN ADULTS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5202" y="1143000"/>
            <a:ext cx="8643998" cy="4857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</a:t>
            </a:r>
            <a:endParaRPr kumimoji="0" lang="en-ZA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Metformin</a:t>
            </a:r>
            <a:r>
              <a:rPr kumimoji="0" lang="en-Z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Z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2800" b="1" i="1" u="none" strike="noStrike" kern="1200" cap="none" spc="0" normalizeH="0" baseline="0" noProof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 &amp; contra-indications amended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Recommendations for avoiding metformin</a:t>
            </a:r>
            <a:endParaRPr kumimoji="0" lang="en-Z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</a:t>
            </a:r>
            <a:endParaRPr kumimoji="0" lang="en-ZA" sz="2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58" y="2948634"/>
          <a:ext cx="7858180" cy="21234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929090"/>
                <a:gridCol w="392909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Guidelines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/>
                        <a:t>eGFR</a:t>
                      </a:r>
                      <a:endParaRPr lang="en-Z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kern="1200" dirty="0" smtClean="0"/>
                        <a:t>Canadian guidelines, 2013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/>
                        <a:t>&lt; 30 mL/min </a:t>
                      </a:r>
                      <a:endParaRPr lang="en-Z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kern="1200" dirty="0" smtClean="0"/>
                        <a:t>NICE guidelines, 2009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/>
                        <a:t>&lt; 30 mL/min</a:t>
                      </a:r>
                      <a:endParaRPr lang="en-Z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Adult Hospital level STG, 2012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&lt; 45 mL/min</a:t>
                      </a:r>
                      <a:endParaRPr lang="en-Z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kern="1200" dirty="0" smtClean="0"/>
                        <a:t>South African package inserts for registered metformin products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/>
                        <a:t>Contra-indicated in impaired renal function.</a:t>
                      </a:r>
                      <a:endParaRPr lang="en-Z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715436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2000" b="1" dirty="0" smtClean="0"/>
              <a:t>Recommendations for dose adjustment of metformin in renal impairment </a:t>
            </a:r>
            <a:endParaRPr lang="en-ZA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29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524000"/>
          <a:ext cx="4714940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85950"/>
                <a:gridCol w="2928990"/>
              </a:tblGrid>
              <a:tr h="24676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err="1" smtClean="0"/>
                        <a:t>Arnoff</a:t>
                      </a:r>
                      <a:r>
                        <a:rPr lang="en-ZA" sz="1800" kern="1200" dirty="0" smtClean="0"/>
                        <a:t>, Bennett </a:t>
                      </a:r>
                      <a:r>
                        <a:rPr lang="en-ZA" sz="1800" i="1" kern="1200" dirty="0" smtClean="0"/>
                        <a:t>et al. </a:t>
                      </a:r>
                      <a:r>
                        <a:rPr lang="en-ZA" sz="1800" kern="1200" dirty="0" smtClean="0"/>
                        <a:t>(2007) and SAMF (2012)</a:t>
                      </a:r>
                      <a:endParaRPr lang="en-Z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246763">
                <a:tc>
                  <a:txBody>
                    <a:bodyPr/>
                    <a:lstStyle/>
                    <a:p>
                      <a:r>
                        <a:rPr lang="en-US" sz="1800" b="1" kern="1200" dirty="0" smtClean="0"/>
                        <a:t>eGFR</a:t>
                      </a:r>
                      <a:endParaRPr lang="en-Z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Action</a:t>
                      </a:r>
                      <a:endParaRPr lang="en-Z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63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&gt; 50 mL/min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50% of dose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63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10 – 50 mL/min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25% of dose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63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&lt;10 mL/min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Avoid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3581400"/>
          <a:ext cx="8572560" cy="2026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7388"/>
                <a:gridCol w="671517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err="1" smtClean="0"/>
                        <a:t>Lipska</a:t>
                      </a:r>
                      <a:r>
                        <a:rPr lang="en-ZA" sz="1800" kern="1200" dirty="0" smtClean="0"/>
                        <a:t> KJ et al. (2011) &amp; SEMDSA guidelines (2012)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&gt; 45 – 60 mL/min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Continue use; increase monitoring of renal function (3-6 monthly)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30 – 45 mL/min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Prescribe metformin with caution</a:t>
                      </a:r>
                      <a:r>
                        <a:rPr lang="en-ZA" sz="1800" kern="1200" dirty="0" smtClean="0"/>
                        <a:t>.</a:t>
                      </a:r>
                      <a:r>
                        <a:rPr lang="en-ZA" sz="1800" kern="1200" baseline="0" dirty="0" smtClean="0"/>
                        <a:t> </a:t>
                      </a:r>
                      <a:r>
                        <a:rPr lang="en-US" sz="1800" kern="1200" dirty="0" smtClean="0"/>
                        <a:t>Use lower dose i.e. 50% or half-maximal dose</a:t>
                      </a:r>
                      <a:r>
                        <a:rPr lang="en-ZA" sz="1800" kern="1200" dirty="0" smtClean="0"/>
                        <a:t>.</a:t>
                      </a:r>
                      <a:r>
                        <a:rPr lang="en-ZA" sz="1800" kern="1200" baseline="0" dirty="0" smtClean="0"/>
                        <a:t> </a:t>
                      </a:r>
                      <a:r>
                        <a:rPr lang="en-US" sz="1800" kern="1200" dirty="0" smtClean="0"/>
                        <a:t>Closely monitor renal function (3 monthly)</a:t>
                      </a:r>
                      <a:r>
                        <a:rPr lang="en-ZA" sz="1800" kern="1200" dirty="0" smtClean="0"/>
                        <a:t>.</a:t>
                      </a:r>
                      <a:r>
                        <a:rPr lang="en-ZA" sz="1800" kern="1200" baseline="0" dirty="0" smtClean="0"/>
                        <a:t> </a:t>
                      </a:r>
                      <a:r>
                        <a:rPr lang="en-US" sz="1800" kern="1200" dirty="0" smtClean="0"/>
                        <a:t>Do not start new patients on metformin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&lt; 30 mL/min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Stop metformin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74638"/>
            <a:ext cx="8229600" cy="1138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SECTIONS/ SUBSECTIONS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1994880"/>
              </p:ext>
            </p:extLst>
          </p:nvPr>
        </p:nvGraphicFramePr>
        <p:xfrm>
          <a:off x="1043610" y="1371600"/>
          <a:ext cx="7128790" cy="343477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96493"/>
                <a:gridCol w="4720129"/>
                <a:gridCol w="1512168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SECTION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CONDITION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MEDICINE MANAGEMENT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9.1.1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Diabetes mellitus type 1, in children and adolescents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No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9.4.2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Diabetic neuropathy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Yes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9.6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Hypothyroidism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-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9.6.1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Hypothyroidism in neonates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No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9.6.2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Hypothyroidism in children and adolescents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Yes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9.6.3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Hypothyroidism in adults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Yes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9.7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Hyperthyroidism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-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9.7.1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Hyperthyroidism in children and adolescents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No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9.7.2</a:t>
                      </a:r>
                      <a:endParaRPr lang="en-Z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Hyperthyroidism in adults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Yes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16396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</a:t>
            </a:r>
            <a:r>
              <a:rPr lang="en-ZA" dirty="0" smtClean="0"/>
              <a:t>ligned </a:t>
            </a:r>
            <a:r>
              <a:rPr lang="en-ZA" dirty="0"/>
              <a:t>with </a:t>
            </a:r>
            <a:r>
              <a:rPr lang="en-ZA" dirty="0" smtClean="0"/>
              <a:t>Adult Hospital level, 2012 and </a:t>
            </a:r>
            <a:r>
              <a:rPr lang="en-ZA" dirty="0"/>
              <a:t>Paediatric Hospital </a:t>
            </a:r>
            <a:r>
              <a:rPr lang="en-ZA" dirty="0" smtClean="0"/>
              <a:t>level, 2013 </a:t>
            </a:r>
            <a:r>
              <a:rPr lang="en-ZA" dirty="0"/>
              <a:t>STGs and </a:t>
            </a:r>
            <a:r>
              <a:rPr lang="en-ZA" dirty="0" smtClean="0"/>
              <a:t>EMLs.</a:t>
            </a:r>
            <a:endParaRPr lang="en-ZA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2014 IMPLEMENTATION SLIDES: ENDOCRINE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143000"/>
            <a:ext cx="8715436" cy="4625989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PHC Recommendations: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Dosing table 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 to guide dose adjustments in </a:t>
            </a:r>
            <a:r>
              <a:rPr kumimoji="0" lang="en-Z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renally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impaired patients.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Patients with a </a:t>
            </a:r>
            <a:r>
              <a:rPr kumimoji="0" lang="en-Z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eGFR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30 – 60 mL/minute, </a:t>
            </a:r>
            <a:r>
              <a:rPr kumimoji="0" lang="en-Z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reduce metformin dose by 50%.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50% dose 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defined as a maximum dose of 500 mg 12 hourly in mild to moderate renal failure.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 metformin when the </a:t>
            </a:r>
            <a:r>
              <a:rPr kumimoji="0" lang="en-ZA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eGFR</a:t>
            </a:r>
            <a:r>
              <a:rPr kumimoji="0" lang="en-Z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30 mL/minute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referring patient to secondary level of care.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cut-off of </a:t>
            </a:r>
            <a:r>
              <a:rPr kumimoji="0" lang="en-Z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eGFR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45 mL/min for metformin, limits use of only insulin for patients with </a:t>
            </a:r>
            <a:r>
              <a:rPr kumimoji="0" lang="en-Z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eGFR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30-45 mL/min. Limited data addressing safety of metformin in </a:t>
            </a:r>
            <a:r>
              <a:rPr kumimoji="0" lang="en-Z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eGFR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30 – 60 mL/min, and lactic acidosis associated with metformin reported to be rare.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 III Guidelines, Expert Opinion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501083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14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066800"/>
            <a:ext cx="8929718" cy="35814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2: Sulphonylureas </a:t>
            </a:r>
            <a:r>
              <a:rPr kumimoji="0" lang="en-ZA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ZA" sz="4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 to medicine reviews)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55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Efficacy and safety:</a:t>
            </a:r>
            <a:endParaRPr kumimoji="0" lang="en-ZA" sz="55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Gliclazide considered equivalent to glimepiride, in terms of efficacy (surrogate endpoints - </a:t>
            </a:r>
            <a:r>
              <a:rPr kumimoji="0" lang="en-GB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glucose levels, HbA1c levels, incidence of hypoglycaemia, etc)</a:t>
            </a:r>
            <a:r>
              <a:rPr kumimoji="0" lang="en-Z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 size of mortality benefit in observational studies was small and inconsistent across the studies, not considered clinically relevant.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55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55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Half lives: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Gliclazide considered to have a half life comparable to that of glibenclamide.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was reported that the  half lives for sulphonylureas were: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45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Glimepiride is the shortest acting sulphonylurea (compared to glibenclamide &amp; gliclazide).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5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4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7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4572000"/>
          <a:ext cx="609600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238127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Gliclazide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10-12 hours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127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Glibenclamide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10 hours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127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Glimepiride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5-8 hours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571736" y="4705344"/>
            <a:ext cx="2571768" cy="85725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5085795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15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5688" y="1066800"/>
            <a:ext cx="8858312" cy="4857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Glimepiride was awarded the HP09-2014SD contract, as gliclazide was more expensive. The tender price of glimepiride was comparable to glibenclamide (based on the WHO Defined Daily Dose [DDD].</a:t>
            </a:r>
            <a:endParaRPr kumimoji="0" lang="en-Z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DDD price of glibenclamide was the lowest. Although, South Africa’s tender price of glibenclamide &amp; glimepiride &gt; WHO MSH price indicator price (2013).</a:t>
            </a:r>
            <a:endParaRPr kumimoji="0" lang="en-Z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3352800"/>
          <a:ext cx="8572559" cy="19608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73018"/>
                <a:gridCol w="952506"/>
                <a:gridCol w="748398"/>
                <a:gridCol w="952506"/>
                <a:gridCol w="952506"/>
                <a:gridCol w="850485"/>
                <a:gridCol w="918455"/>
                <a:gridCol w="1224685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South Africa</a:t>
                      </a:r>
                      <a:endParaRPr lang="en-Z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Inter-</a:t>
                      </a:r>
                    </a:p>
                    <a:p>
                      <a:r>
                        <a:rPr lang="en-ZA" dirty="0" smtClean="0"/>
                        <a:t>national</a:t>
                      </a:r>
                      <a:endParaRPr lang="en-Z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Sulphonylurea</a:t>
                      </a:r>
                    </a:p>
                    <a:p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Tender DDD 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Man. Pr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40% of Man. 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50% of Man. Pr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80% of Man. Pr</a:t>
                      </a:r>
                      <a:endParaRPr lang="en-ZA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Tender: Man. Pr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Tender: MSH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Glibenclamide 5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0.67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0.84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1.34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0.03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2.14</a:t>
                      </a:r>
                      <a:endParaRPr lang="en-ZA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Glimepiride 2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0.13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3.47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1.39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1.39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 2.78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0.27</a:t>
                      </a:r>
                      <a:endParaRPr lang="en-ZA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3.18</a:t>
                      </a:r>
                      <a:endParaRPr lang="en-ZA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15200" y="5380166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16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33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r>
              <a:rPr lang="en-ZA" sz="3600" u="sng" dirty="0" smtClean="0"/>
              <a:t>Glibenclamide</a:t>
            </a:r>
            <a:r>
              <a:rPr lang="en-ZA" sz="3600" dirty="0" smtClean="0"/>
              <a:t>: </a:t>
            </a:r>
            <a:r>
              <a:rPr lang="en-ZA" sz="3600" b="1" i="1" dirty="0" smtClean="0">
                <a:solidFill>
                  <a:srgbClr val="00B0F0"/>
                </a:solidFill>
              </a:rPr>
              <a:t>retained</a:t>
            </a:r>
          </a:p>
          <a:p>
            <a:pPr>
              <a:buNone/>
            </a:pPr>
            <a:r>
              <a:rPr lang="en-ZA" i="1" dirty="0" smtClean="0"/>
              <a:t>Rationale: C</a:t>
            </a:r>
            <a:r>
              <a:rPr lang="en-ZA" dirty="0" smtClean="0"/>
              <a:t>onsidered the more economical option on the local &amp; global market; except where a short acting sulphonylurea is indicated.</a:t>
            </a:r>
          </a:p>
          <a:p>
            <a:pPr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200" y="5380166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17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34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7126" y="1143000"/>
            <a:ext cx="8786874" cy="4525963"/>
          </a:xfrm>
        </p:spPr>
        <p:txBody>
          <a:bodyPr>
            <a:normAutofit fontScale="92500" lnSpcReduction="10000"/>
          </a:bodyPr>
          <a:lstStyle/>
          <a:p>
            <a:r>
              <a:rPr lang="en-ZA" sz="3500" u="sng" dirty="0" smtClean="0"/>
              <a:t>Glibenclamide: </a:t>
            </a:r>
            <a:r>
              <a:rPr lang="en-ZA" sz="3500" b="1" i="1" dirty="0" smtClean="0">
                <a:solidFill>
                  <a:srgbClr val="9966FF"/>
                </a:solidFill>
              </a:rPr>
              <a:t>amended - cautions strengthened</a:t>
            </a:r>
          </a:p>
          <a:p>
            <a:pPr>
              <a:buNone/>
            </a:pPr>
            <a:endParaRPr lang="en-ZA" sz="1050" dirty="0" smtClean="0"/>
          </a:p>
          <a:p>
            <a:r>
              <a:rPr lang="en-ZA" i="1" dirty="0" smtClean="0"/>
              <a:t>Safety:</a:t>
            </a:r>
            <a:r>
              <a:rPr lang="en-ZA" dirty="0" smtClean="0"/>
              <a:t> </a:t>
            </a:r>
          </a:p>
          <a:p>
            <a:pPr lvl="1"/>
            <a:r>
              <a:rPr lang="en-ZA" dirty="0" smtClean="0"/>
              <a:t>Review articles consistently state that glibenclamide is associated with episodes of hypoglycaemia - long-half life &amp; active metabolites.</a:t>
            </a:r>
          </a:p>
          <a:p>
            <a:pPr lvl="1"/>
            <a:r>
              <a:rPr lang="en-ZA" dirty="0" smtClean="0"/>
              <a:t>Advanced age &amp; renal failure are risk factors for hypoglycaemia. RCT </a:t>
            </a:r>
            <a:r>
              <a:rPr lang="en-US" dirty="0" smtClean="0"/>
              <a:t>reported significantly more frequent hypoglycaemic reactions with glibenclamide </a:t>
            </a:r>
            <a:r>
              <a:rPr lang="en-US" i="1" dirty="0" smtClean="0"/>
              <a:t>vs</a:t>
            </a:r>
            <a:r>
              <a:rPr lang="en-US" dirty="0" smtClean="0"/>
              <a:t>. gliclazide: 17 vs 4 (p &lt; 0.01); (n=22).</a:t>
            </a:r>
          </a:p>
          <a:p>
            <a:pPr>
              <a:buNone/>
            </a:pPr>
            <a:r>
              <a:rPr lang="en-US" sz="3900" b="1" dirty="0" smtClean="0">
                <a:solidFill>
                  <a:srgbClr val="3366FF"/>
                </a:solidFill>
              </a:rPr>
              <a:t>Level of evidence: II RCT (underpowered)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574949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18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35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219200"/>
            <a:ext cx="8715436" cy="4995882"/>
          </a:xfrm>
        </p:spPr>
        <p:txBody>
          <a:bodyPr>
            <a:normAutofit lnSpcReduction="10000"/>
          </a:bodyPr>
          <a:lstStyle/>
          <a:p>
            <a:r>
              <a:rPr lang="en-ZA" sz="3600" u="sng" dirty="0" smtClean="0"/>
              <a:t>Gliclazide: </a:t>
            </a:r>
            <a:r>
              <a:rPr lang="en-ZA" sz="3600" i="1" dirty="0" smtClean="0">
                <a:solidFill>
                  <a:srgbClr val="FF0000"/>
                </a:solidFill>
              </a:rPr>
              <a:t>deleted</a:t>
            </a:r>
          </a:p>
          <a:p>
            <a:r>
              <a:rPr lang="en-ZA" sz="3600" u="sng" dirty="0" smtClean="0"/>
              <a:t>Glimepiride: </a:t>
            </a:r>
            <a:r>
              <a:rPr lang="en-ZA" sz="3600" b="1" i="1" dirty="0" smtClean="0">
                <a:solidFill>
                  <a:srgbClr val="00B050"/>
                </a:solidFill>
              </a:rPr>
              <a:t>added</a:t>
            </a:r>
          </a:p>
          <a:p>
            <a:pPr>
              <a:buNone/>
            </a:pPr>
            <a:r>
              <a:rPr lang="en-US" sz="2800" i="1" dirty="0" smtClean="0"/>
              <a:t>Rationale: </a:t>
            </a:r>
          </a:p>
          <a:p>
            <a:pPr lvl="1"/>
            <a:r>
              <a:rPr lang="en-ZA" sz="2000" dirty="0" smtClean="0"/>
              <a:t>Gliclazide considered equivalent to glimepiride .</a:t>
            </a:r>
          </a:p>
          <a:p>
            <a:pPr lvl="1"/>
            <a:r>
              <a:rPr lang="en-ZA" sz="2000" dirty="0" smtClean="0"/>
              <a:t>Gliclazide considered comparable to glimepiride for use in elderly &amp; patients with mild renal impairment.</a:t>
            </a:r>
          </a:p>
          <a:p>
            <a:pPr lvl="1"/>
            <a:r>
              <a:rPr lang="en-ZA" sz="2000" dirty="0" smtClean="0"/>
              <a:t> </a:t>
            </a:r>
            <a:r>
              <a:rPr lang="en-US" sz="2000" dirty="0" smtClean="0"/>
              <a:t>Glimepiride awarded the HP09-2014SD contract, as gliclazide was more expensive. (The tender price of glimepiride was comparable to glibenclamide).</a:t>
            </a:r>
          </a:p>
          <a:p>
            <a:pPr lvl="1"/>
            <a:r>
              <a:rPr lang="en-US" sz="2000" dirty="0" smtClean="0"/>
              <a:t>Glimepiride has the shortest half life, compared to glibenclamide &amp; gliclazide</a:t>
            </a:r>
            <a:endParaRPr lang="en-ZA" sz="2000" dirty="0" smtClean="0"/>
          </a:p>
          <a:p>
            <a:pPr>
              <a:lnSpc>
                <a:spcPct val="120000"/>
              </a:lnSpc>
              <a:buNone/>
            </a:pPr>
            <a:endParaRPr lang="en-ZA" sz="1200" baseline="30000" dirty="0" smtClean="0"/>
          </a:p>
          <a:p>
            <a:pPr>
              <a:lnSpc>
                <a:spcPct val="120000"/>
              </a:lnSpc>
              <a:buNone/>
            </a:pPr>
            <a:r>
              <a:rPr lang="en-ZA" sz="5400" b="1" baseline="30000" dirty="0" smtClean="0">
                <a:solidFill>
                  <a:srgbClr val="3366FF"/>
                </a:solidFill>
              </a:rPr>
              <a:t>Level of Evidence: II, III RCTs Expert opinion</a:t>
            </a:r>
          </a:p>
          <a:p>
            <a:pPr>
              <a:lnSpc>
                <a:spcPct val="120000"/>
              </a:lnSpc>
              <a:buNone/>
            </a:pPr>
            <a:endParaRPr lang="en-ZA" sz="3600" b="1" baseline="30000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ZA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574949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19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36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ZA" i="1" dirty="0" smtClean="0"/>
              <a:t>Rationale for recommendations regarding renal impairment:</a:t>
            </a:r>
            <a:r>
              <a:rPr lang="en-ZA" dirty="0" smtClean="0"/>
              <a:t> </a:t>
            </a:r>
          </a:p>
          <a:p>
            <a:pPr lvl="1"/>
            <a:r>
              <a:rPr lang="en-ZA" dirty="0" smtClean="0"/>
              <a:t>There is no standardised cut-off value for eGFR defining renal dysfunction (at which to stop sulphonylureas) in the literature. </a:t>
            </a:r>
          </a:p>
          <a:p>
            <a:pPr lvl="1"/>
            <a:r>
              <a:rPr lang="en-ZA" dirty="0" smtClean="0"/>
              <a:t>Recommend that both glibenclamide and glimepiride be avoided in patients with eGFR &lt; 60 mL/min.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3366FF"/>
                </a:solidFill>
              </a:rPr>
              <a:t>Level of Evidence: III Expert opinion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162800" y="574949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20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37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STEP </a:t>
            </a:r>
            <a:r>
              <a:rPr lang="en-US" b="1" dirty="0"/>
              <a:t>3	</a:t>
            </a:r>
            <a:endParaRPr lang="en-ZA" b="1" dirty="0" smtClean="0"/>
          </a:p>
          <a:p>
            <a:pPr>
              <a:buNone/>
            </a:pPr>
            <a:r>
              <a:rPr lang="en-US" u="sng" dirty="0" smtClean="0"/>
              <a:t>Insulin therapy: </a:t>
            </a:r>
            <a:r>
              <a:rPr lang="en-US" b="1" i="1" dirty="0" smtClean="0">
                <a:solidFill>
                  <a:srgbClr val="00B0F0"/>
                </a:solidFill>
              </a:rPr>
              <a:t>Directions for use retained</a:t>
            </a:r>
            <a:endParaRPr lang="en-ZA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GB" sz="2400" i="1" dirty="0"/>
              <a:t>Sulphonylurea should be discontinued once insulin therapy is initiated but continue with </a:t>
            </a:r>
            <a:r>
              <a:rPr lang="en-GB" sz="2400" i="1" dirty="0" smtClean="0"/>
              <a:t>metformin</a:t>
            </a:r>
            <a:r>
              <a:rPr lang="en-GB" sz="2400" dirty="0" smtClean="0"/>
              <a:t>” </a:t>
            </a:r>
          </a:p>
          <a:p>
            <a:pPr>
              <a:buNone/>
            </a:pPr>
            <a:r>
              <a:rPr lang="en-GB" sz="2800" i="1" dirty="0" smtClean="0"/>
              <a:t>Rationale: </a:t>
            </a:r>
            <a:r>
              <a:rPr lang="en-GB" sz="2800" dirty="0" smtClean="0"/>
              <a:t>N</a:t>
            </a:r>
            <a:r>
              <a:rPr lang="en-US" sz="2800" dirty="0" err="1" smtClean="0"/>
              <a:t>ot</a:t>
            </a:r>
            <a:r>
              <a:rPr lang="en-US" sz="2800" dirty="0" smtClean="0"/>
              <a:t> considered pragmatic to decide when to stop oral hypoglycaemics at PHC level.</a:t>
            </a:r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r>
              <a:rPr lang="en-GB" sz="4000" b="1" dirty="0" smtClean="0">
                <a:solidFill>
                  <a:srgbClr val="3366FF"/>
                </a:solidFill>
              </a:rPr>
              <a:t>Level of evidence: III Expert opinion</a:t>
            </a:r>
          </a:p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38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9.2.2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 TYPE 2,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</a:t>
            </a:r>
            <a:endParaRPr kumimoji="0" lang="en-ZA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Education for patients on insulin therapy</a:t>
            </a:r>
          </a:p>
          <a:p>
            <a:pPr lvl="1"/>
            <a:r>
              <a:rPr lang="en-GB" dirty="0" smtClean="0"/>
              <a:t>Following amendments made to STG, to align with </a:t>
            </a:r>
            <a:r>
              <a:rPr lang="en-GB" dirty="0" err="1" smtClean="0"/>
              <a:t>NDoH</a:t>
            </a:r>
            <a:r>
              <a:rPr lang="en-GB" dirty="0" smtClean="0"/>
              <a:t> Primary care 101 Guidelines 2013/2014</a:t>
            </a:r>
          </a:p>
          <a:p>
            <a:pPr lvl="2"/>
            <a:r>
              <a:rPr lang="en-GB" dirty="0" smtClean="0"/>
              <a:t>Insulin add on therapy</a:t>
            </a:r>
          </a:p>
          <a:p>
            <a:pPr lvl="3"/>
            <a:r>
              <a:rPr lang="en-GB" dirty="0" smtClean="0"/>
              <a:t>Starting dose: “10 units in the evening before bedtime</a:t>
            </a:r>
            <a:r>
              <a:rPr lang="en-GB" u="sng" dirty="0" smtClean="0"/>
              <a:t>,</a:t>
            </a:r>
            <a:r>
              <a:rPr lang="en-GB" b="1" u="sng" dirty="0" smtClean="0">
                <a:solidFill>
                  <a:srgbClr val="9966FF"/>
                </a:solidFill>
              </a:rPr>
              <a:t> but not after 22h00</a:t>
            </a:r>
            <a:r>
              <a:rPr lang="en-GB" b="1" dirty="0" smtClean="0">
                <a:solidFill>
                  <a:srgbClr val="9966FF"/>
                </a:solidFill>
              </a:rPr>
              <a:t>”</a:t>
            </a:r>
          </a:p>
          <a:p>
            <a:pPr lvl="3"/>
            <a:r>
              <a:rPr lang="en-GB" dirty="0" smtClean="0"/>
              <a:t>Increment: “If 10 units not effective: increase gradually to 20 units </a:t>
            </a:r>
            <a:r>
              <a:rPr lang="en-GB" b="1" u="sng" dirty="0" smtClean="0">
                <a:solidFill>
                  <a:srgbClr val="9966FF"/>
                </a:solidFill>
              </a:rPr>
              <a:t>(2–4 units increase each week)</a:t>
            </a:r>
            <a:r>
              <a:rPr lang="en-GB" b="1" dirty="0" smtClean="0">
                <a:solidFill>
                  <a:srgbClr val="9966FF"/>
                </a:solidFill>
              </a:rPr>
              <a:t>”.</a:t>
            </a:r>
            <a:endParaRPr lang="en-ZA" b="1" dirty="0" smtClean="0">
              <a:solidFill>
                <a:srgbClr val="9966FF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3366FF"/>
                </a:solidFill>
              </a:rPr>
              <a:t>Level of evidence: III Guidelines</a:t>
            </a:r>
          </a:p>
          <a:p>
            <a:pPr>
              <a:buNone/>
            </a:pPr>
            <a:endParaRPr lang="en-US" b="1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574949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21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39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1417638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bg1"/>
                </a:solidFill>
              </a:rPr>
              <a:t>9.3.1  HYPOGLYCAEMIA IN </a:t>
            </a:r>
            <a:br>
              <a:rPr lang="en-GB" sz="4000" b="1" dirty="0" smtClean="0">
                <a:solidFill>
                  <a:schemeClr val="bg1"/>
                </a:solidFill>
              </a:rPr>
            </a:br>
            <a:r>
              <a:rPr lang="en-GB" sz="4000" b="1" dirty="0" smtClean="0">
                <a:solidFill>
                  <a:schemeClr val="bg1"/>
                </a:solidFill>
              </a:rPr>
              <a:t>	   DIABETICS</a:t>
            </a:r>
            <a:endParaRPr lang="en-ZA" sz="40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Unconscious patient</a:t>
            </a:r>
            <a:endParaRPr lang="en-ZA" dirty="0" smtClean="0"/>
          </a:p>
          <a:p>
            <a:r>
              <a:rPr lang="en-GB" b="1" dirty="0" smtClean="0"/>
              <a:t>Children</a:t>
            </a:r>
            <a:endParaRPr lang="en-ZA" dirty="0" smtClean="0"/>
          </a:p>
          <a:p>
            <a:pPr lvl="1"/>
            <a:r>
              <a:rPr lang="en-GB" u="sng" dirty="0" smtClean="0"/>
              <a:t>Dextrose 10%:</a:t>
            </a:r>
            <a:r>
              <a:rPr lang="en-GB" b="1" i="1" dirty="0" smtClean="0">
                <a:solidFill>
                  <a:srgbClr val="9966FF"/>
                </a:solidFill>
              </a:rPr>
              <a:t>amended</a:t>
            </a:r>
            <a:endParaRPr lang="en-ZA" b="1" dirty="0" smtClean="0">
              <a:solidFill>
                <a:srgbClr val="9966FF"/>
              </a:solidFill>
            </a:endParaRPr>
          </a:p>
          <a:p>
            <a:pPr lvl="2"/>
            <a:r>
              <a:rPr lang="en-GB" dirty="0" smtClean="0"/>
              <a:t>From “</a:t>
            </a:r>
            <a:r>
              <a:rPr lang="en-GB" i="1" dirty="0" smtClean="0"/>
              <a:t>2 </a:t>
            </a:r>
            <a:r>
              <a:rPr lang="en-GB" i="1" dirty="0" err="1" smtClean="0"/>
              <a:t>mL</a:t>
            </a:r>
            <a:r>
              <a:rPr lang="en-GB" i="1" dirty="0" smtClean="0"/>
              <a:t>/kg</a:t>
            </a:r>
            <a:r>
              <a:rPr lang="en-GB" dirty="0" smtClean="0"/>
              <a:t>” to “</a:t>
            </a:r>
            <a:r>
              <a:rPr lang="en-GB" i="1" dirty="0" smtClean="0"/>
              <a:t>2-5 </a:t>
            </a:r>
            <a:r>
              <a:rPr lang="en-GB" i="1" dirty="0" err="1" smtClean="0"/>
              <a:t>mL</a:t>
            </a:r>
            <a:r>
              <a:rPr lang="en-GB" i="1" dirty="0" smtClean="0"/>
              <a:t>/kg</a:t>
            </a:r>
            <a:r>
              <a:rPr lang="en-GB" dirty="0" smtClean="0"/>
              <a:t>” to align with Paediatric Hospital level STG, 2013.</a:t>
            </a:r>
            <a:endParaRPr lang="en-ZA" dirty="0" smtClean="0"/>
          </a:p>
          <a:p>
            <a:r>
              <a:rPr lang="en-GB" b="1" dirty="0" smtClean="0"/>
              <a:t>Adults</a:t>
            </a:r>
            <a:endParaRPr lang="en-ZA" dirty="0" smtClean="0"/>
          </a:p>
          <a:p>
            <a:pPr lvl="1"/>
            <a:r>
              <a:rPr lang="en-US" u="sng" dirty="0" smtClean="0"/>
              <a:t>Dextrose 50%:</a:t>
            </a:r>
            <a:r>
              <a:rPr lang="en-US" b="1" i="1" dirty="0" smtClean="0">
                <a:solidFill>
                  <a:srgbClr val="9966FF"/>
                </a:solidFill>
              </a:rPr>
              <a:t>amended</a:t>
            </a:r>
            <a:endParaRPr lang="en-ZA" b="1" dirty="0" smtClean="0">
              <a:solidFill>
                <a:srgbClr val="9966FF"/>
              </a:solidFill>
            </a:endParaRPr>
          </a:p>
          <a:p>
            <a:pPr lvl="2"/>
            <a:r>
              <a:rPr lang="en-US" dirty="0" smtClean="0"/>
              <a:t>Text, “</a:t>
            </a:r>
            <a:r>
              <a:rPr lang="en-US" i="1" dirty="0" smtClean="0"/>
              <a:t>If there is no clinical response, give a second 50% dextrose bolus</a:t>
            </a:r>
            <a:r>
              <a:rPr lang="en-US" dirty="0" smtClean="0"/>
              <a:t>”, </a:t>
            </a:r>
            <a:r>
              <a:rPr lang="en-GB" dirty="0" smtClean="0"/>
              <a:t>to align with </a:t>
            </a:r>
            <a:r>
              <a:rPr lang="en-ZA" dirty="0" smtClean="0"/>
              <a:t>Adult Hospital level STG, 2012.</a:t>
            </a:r>
          </a:p>
          <a:p>
            <a:pPr>
              <a:buNone/>
            </a:pPr>
            <a:r>
              <a:rPr lang="en-ZA" sz="4300" b="1" dirty="0" smtClean="0">
                <a:solidFill>
                  <a:srgbClr val="3366FF"/>
                </a:solidFill>
              </a:rPr>
              <a:t>Level of Evidence: III Guidelines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574949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22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9.4.2 </a:t>
            </a: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NEUROPATHY 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143000"/>
            <a:ext cx="9144000" cy="4983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Amitriptyline, oral: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Paracetamol</a:t>
            </a: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oral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Metocloperamide</a:t>
            </a: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oral: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Amitriptyline, oral and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paracetamol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oral were added for pain control; and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metocloperamide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oral for alleviating the symptoms associated with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gastroparesis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2014 IMPLEMENTATION SLIDES: ENDOCRINE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6200" y="520249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9.3.2 </a:t>
            </a: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KETOACIDOSIS (DKA)</a:t>
            </a: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066800"/>
            <a:ext cx="8715436" cy="484030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Adults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Sodium chloride 0.9%, IV: </a:t>
            </a:r>
            <a:r>
              <a:rPr kumimoji="0" lang="en-Z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 &amp; directions amended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Aligned with the Australian Guidelines, 2011: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Sodium chloride 0.9%, IV, 15–20 mL/kg in the first hour.</a:t>
            </a:r>
            <a:endParaRPr kumimoji="0" lang="en-Z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Subsequent infusion rate 10 mL/kg/hour with 20 mL/kg boluses if shocked.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 not exceed 50 mL/kg in the first 4 hours.</a:t>
            </a:r>
            <a:endParaRPr kumimoji="0" lang="en-Z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Correct estimated deficits over 24 hours.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0950" y="51054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23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41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9.3.2 </a:t>
            </a: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KETOACIDOSIS (DKA)</a:t>
            </a: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Adults</a:t>
            </a:r>
          </a:p>
          <a:p>
            <a:r>
              <a:rPr lang="en-GB" u="sng" dirty="0" smtClean="0"/>
              <a:t>Sodium Chloride 0.45%, IV: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Monitoring of sodium levels in the older patient with suspected </a:t>
            </a:r>
            <a:r>
              <a:rPr lang="en-GB" dirty="0" err="1" smtClean="0"/>
              <a:t>hyperosmolar</a:t>
            </a:r>
            <a:r>
              <a:rPr lang="en-GB" dirty="0" smtClean="0"/>
              <a:t> hyperglycaemic state or cardiac compromise was not pragmatic at primary level and cerebral oedema was considered a possible complication.</a:t>
            </a:r>
            <a:endParaRPr lang="en-ZA" dirty="0" smtClean="0"/>
          </a:p>
          <a:p>
            <a:pPr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4000" dirty="0" smtClean="0">
              <a:solidFill>
                <a:srgbClr val="3366FF"/>
              </a:solidFill>
            </a:endParaRP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42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9.3.2 </a:t>
            </a: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KETOACIDOSIS (DKA)</a:t>
            </a: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ZA" b="1" dirty="0" smtClean="0"/>
              <a:t>Children</a:t>
            </a:r>
            <a:endParaRPr lang="en-ZA" dirty="0" smtClean="0"/>
          </a:p>
          <a:p>
            <a:pPr>
              <a:buNone/>
            </a:pPr>
            <a:r>
              <a:rPr lang="en-ZA" b="1" dirty="0" smtClean="0"/>
              <a:t>If no shock or after shock is corrected</a:t>
            </a:r>
            <a:endParaRPr lang="en-ZA" dirty="0" smtClean="0"/>
          </a:p>
          <a:p>
            <a:r>
              <a:rPr lang="en-ZA" u="sng" dirty="0" smtClean="0"/>
              <a:t>Sodium chloride 0.9%, IV: </a:t>
            </a:r>
            <a:r>
              <a:rPr lang="en-ZA" b="1" i="1" dirty="0" smtClean="0">
                <a:solidFill>
                  <a:srgbClr val="9966FF"/>
                </a:solidFill>
              </a:rPr>
              <a:t>dose &amp; directions amended</a:t>
            </a:r>
          </a:p>
          <a:p>
            <a:pPr lvl="1"/>
            <a:r>
              <a:rPr lang="en-ZA" dirty="0" smtClean="0"/>
              <a:t>Sodium chloride infusion rates were amended to be aligned with the Australian Guidelines which recommends a rate of 10 mL/kg/h &amp; further amended for pragmatic purposes.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3366FF"/>
                </a:solidFill>
              </a:rPr>
              <a:t>Level of Evidence: III Guidelines, Expert opinion</a:t>
            </a:r>
          </a:p>
          <a:p>
            <a:pPr>
              <a:buNone/>
            </a:pPr>
            <a:endParaRPr lang="en-ZA" sz="2200" dirty="0" smtClean="0"/>
          </a:p>
          <a:p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5564832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24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43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9.3.2 </a:t>
            </a: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KETOACIDOSIS (DKA)</a:t>
            </a: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714348" y="1428736"/>
          <a:ext cx="7543824" cy="37856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14608"/>
                <a:gridCol w="2514608"/>
                <a:gridCol w="2514608"/>
              </a:tblGrid>
              <a:tr h="23387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DKA fluid rates of sodium chloride 0.9%, IV in children waiting transfer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979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/>
                        <a:t>Fluid rates of sodium chloride 0.9%, IV (if no shock) in children awaiting transfer.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/>
                        <a:t>Check regularly for shock or increasing dehydration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79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Weight</a:t>
                      </a:r>
                      <a:r>
                        <a:rPr lang="en-GB" sz="1800" baseline="0" dirty="0" smtClean="0"/>
                        <a:t> range</a:t>
                      </a:r>
                      <a:endParaRPr lang="en-ZA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kg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Rate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ml/hr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4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&lt;6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25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6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&lt;10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40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10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&lt;15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60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15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&lt;20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85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20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&lt;30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30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&lt;45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150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45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&lt;80</a:t>
                      </a:r>
                      <a:endParaRPr lang="en-Z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200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44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9.3.2 </a:t>
            </a: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KETOACIDOSIS (DKA)</a:t>
            </a: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Insulin, short acting, IM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amended</a:t>
            </a:r>
            <a:endParaRPr kumimoji="0" lang="en-Z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external comment to administer repeated doses of insulin 0.1 u/kg until transfer was not accepted; as monitoring potassium at primary level of care was not pragmatic.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Recommendation: </a:t>
            </a:r>
            <a:r>
              <a:rPr kumimoji="0" lang="en-Z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dose of insulin should be administered before transfer (if referral is delayed).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Expert opinion</a:t>
            </a:r>
            <a:endParaRPr kumimoji="0" lang="en-ZA" sz="40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HEALTHCARE IMPLEMENTATION SLIDES 2014: ENDOCRINE CONDITIONS</a:t>
            </a:r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45</a:t>
            </a:fld>
            <a:endParaRPr lang="en-ZA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marL="211455" indent="-107950" algn="l"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9.4.2 </a:t>
            </a:r>
            <a:r>
              <a:rPr lang="en-ZA" b="1" dirty="0" smtClean="0">
                <a:solidFill>
                  <a:schemeClr val="bg1"/>
                </a:solidFill>
              </a:rPr>
              <a:t>DIABETIC FOOT ULCERS</a:t>
            </a:r>
            <a:endParaRPr lang="en-ZA" sz="1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1219200"/>
            <a:ext cx="8443914" cy="48117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Silver sulfadiazine, topical cream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added</a:t>
            </a:r>
            <a:endParaRPr kumimoji="0" lang="en-ZA" sz="2800" b="1" i="1" u="sng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Amoxicillin/</a:t>
            </a:r>
            <a:r>
              <a:rPr kumimoji="0" lang="en-GB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clavulanic</a:t>
            </a:r>
            <a:r>
              <a:rPr kumimoji="0" lang="en-GB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acid: </a:t>
            </a:r>
            <a:r>
              <a:rPr kumimoji="0" lang="en-GB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 amended</a:t>
            </a:r>
            <a:endParaRPr kumimoji="0" lang="en-ZA" sz="2800" b="1" i="1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a lack of robust evidence to support silver sulfadiazine for treatment of diabetic foot.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 of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amoxicillin/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clavulanic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 was amended </a:t>
            </a:r>
            <a:r>
              <a:rPr kumimoji="0" lang="en-Z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 </a:t>
            </a: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Z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875/125 mg oral 12 hourly for 10 days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”, aligned with the Adult Hospital level STGs and EML, 2012.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</a:t>
            </a:r>
            <a:endParaRPr kumimoji="0" lang="en-ZA" sz="40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479043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25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686800" cy="1417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9.4.3 </a:t>
            </a: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NEPHROPATHY</a:t>
            </a: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268760"/>
            <a:ext cx="8640960" cy="508919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1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 inhibitor: </a:t>
            </a:r>
            <a:r>
              <a:rPr kumimoji="0" lang="en-Z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1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ZA" sz="1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ZA" sz="1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Enalapril</a:t>
            </a:r>
            <a:r>
              <a:rPr kumimoji="0" lang="en-ZA" sz="1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retained &amp; directions for use amended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1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ZA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I evidence supports the recommendation to use ACE inhibitors in normotensive diabetic type 1 patients with </a:t>
            </a:r>
            <a:r>
              <a:rPr kumimoji="0" lang="en-ZA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ZA" sz="74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8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ACEI </a:t>
            </a:r>
            <a:r>
              <a:rPr kumimoji="0" lang="en-ZA" sz="80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Trialist</a:t>
            </a:r>
            <a:r>
              <a:rPr kumimoji="0" lang="en-ZA" sz="8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Systematic review:</a:t>
            </a:r>
            <a:r>
              <a:rPr kumimoji="0" lang="en-ZA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(12 RCTs, n=698; effect at 2 years: only 10 RCTs, n=646)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normotensive type 1 diabetics with </a:t>
            </a:r>
            <a:r>
              <a:rPr kumimoji="0" lang="en-ZA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receiving ACE inhibitors: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Progression to </a:t>
            </a:r>
            <a:r>
              <a:rPr kumimoji="0" lang="en-ZA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macroalbuminuria</a:t>
            </a:r>
            <a:r>
              <a:rPr kumimoji="0" lang="en-ZA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reduced: OR 0.38 (95% CI, 0.25 to 0.57)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Regression to </a:t>
            </a:r>
            <a:r>
              <a:rPr kumimoji="0" lang="en-ZA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normoalbuminuria</a:t>
            </a:r>
            <a:r>
              <a:rPr kumimoji="0" lang="en-ZA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increased: OR 3.07 (95% CI, 2.15 to 4.44)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Directions for use aligned with Guidelines.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I, III Systematic review,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</a:t>
            </a:r>
            <a:endParaRPr kumimoji="0" lang="en-ZA" sz="144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2325" y="520249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26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686800" cy="1417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9.4.3 </a:t>
            </a: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DIABETIC NEPHROPATHY</a:t>
            </a: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328702"/>
            <a:ext cx="9144000" cy="4538698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7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Screening for </a:t>
            </a:r>
            <a:r>
              <a:rPr kumimoji="0" lang="en-ZA" sz="7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7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ZA" sz="7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7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amended</a:t>
            </a:r>
            <a:endParaRPr kumimoji="0" lang="en-ZA" sz="7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en-GB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annually for </a:t>
            </a:r>
            <a:r>
              <a:rPr kumimoji="0" lang="en-GB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proteinuria</a:t>
            </a:r>
            <a:r>
              <a:rPr kumimoji="0" lang="en-GB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using dipstix. </a:t>
            </a:r>
            <a:endParaRPr kumimoji="0" lang="en-ZA" sz="5000" b="0" i="0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	</a:t>
            </a:r>
            <a:r>
              <a:rPr kumimoji="0" lang="en-ZA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diagnosis of nephropathy can be made on either a positive dipstix or if dipstix negative, send urine to laboratory for </a:t>
            </a:r>
            <a:r>
              <a:rPr kumimoji="0" lang="en-ZA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albumin:creatinine</a:t>
            </a:r>
            <a:r>
              <a:rPr kumimoji="0" lang="en-ZA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ratio. If ratio &gt; 3 mg/</a:t>
            </a:r>
            <a:r>
              <a:rPr kumimoji="0" lang="en-ZA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mmoL</a:t>
            </a:r>
            <a:r>
              <a:rPr kumimoji="0" lang="en-ZA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diagnose nephropathy.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	Measure serum creatinine annually, and estimate eGFR.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suggested urine </a:t>
            </a:r>
            <a:r>
              <a:rPr kumimoji="0" lang="en-ZA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albumin:creatinine</a:t>
            </a:r>
            <a:r>
              <a:rPr kumimoji="0" lang="en-ZA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  value &amp; </a:t>
            </a:r>
            <a:r>
              <a:rPr kumimoji="0" lang="en-ZA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ranges were aligned with the South African Hypertension Society guidelines.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Aligned with local and international guidelines (recommends an annual albumin: creatinine ratio for patients not on ACE-inhibitors).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ZA" sz="4500" dirty="0" smtClean="0"/>
              <a:t>Albumin: creatinine ratio considered more appropriate than a </a:t>
            </a:r>
            <a:r>
              <a:rPr lang="en-ZA" sz="4500" dirty="0" err="1" smtClean="0"/>
              <a:t>protein:creatinine</a:t>
            </a:r>
            <a:r>
              <a:rPr lang="en-ZA" sz="4500" dirty="0" smtClean="0"/>
              <a:t> ratio test in this setting</a:t>
            </a:r>
            <a:endParaRPr kumimoji="0" lang="en-ZA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8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Guidelines, Expert opinion</a:t>
            </a:r>
            <a:endParaRPr kumimoji="0" lang="en-ZA" sz="84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2325" y="520249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27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52400"/>
            <a:ext cx="8686800" cy="14176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9.5 CARDIOVASCULAR RISK IN </a:t>
            </a:r>
          </a:p>
          <a:p>
            <a:pPr lvl="0"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DIABETES 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143000"/>
            <a:ext cx="8568952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prevention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Aspirin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added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no clear evidence of benefit for routine use of aspirin in type 2 diabetics; except in men (aspirin significantly reduced the risk of myocardial infarction in men (RR=0.57, 95% CI 0.34 to 0.94).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available evidence supporting the benefit of aspirin as primary prevention in type 2 diabetes.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 Meta-analysis</a:t>
            </a:r>
            <a:endParaRPr kumimoji="0" lang="en-ZA" sz="48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2325" y="520249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28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122238"/>
            <a:ext cx="8686800" cy="1417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9.5.2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DYSLIPIDAEMIA IN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  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143000"/>
            <a:ext cx="9144000" cy="49831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Simvastatin</a:t>
            </a:r>
            <a:r>
              <a:rPr kumimoji="0" lang="en-US" sz="4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4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indication amended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(Refer to implementation slides for Chapter 4: Cardiovascular conditions for detailed information regarding primary prevention of cardiovascular disease in type 2 diabetics).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text was deleted: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recommended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statin therapy is not intended to treat to target.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5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</a:t>
            </a:r>
            <a:endParaRPr kumimoji="0" lang="en-US" sz="5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Aligned with Section 4.1: Prevention of ischaemic heart disease and atherosclerosis,  Adult Hospital Level STGs, 2012.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1560" y="2462808"/>
            <a:ext cx="7920880" cy="1728192"/>
          </a:xfrm>
          <a:prstGeom prst="round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“</a:t>
            </a:r>
            <a:r>
              <a:rPr lang="en-ZA" sz="2400" b="1" dirty="0">
                <a:solidFill>
                  <a:srgbClr val="FF0000"/>
                </a:solidFill>
              </a:rPr>
              <a:t>However, LDL-lowering medications may be indicated to achieve target LDL levels in higher risk patients, and thereby reduce risk for major cardiovascular disease events</a:t>
            </a:r>
            <a:r>
              <a:rPr lang="en-ZA" sz="2400" b="1" dirty="0" smtClean="0">
                <a:solidFill>
                  <a:srgbClr val="FF0000"/>
                </a:solidFill>
              </a:rPr>
              <a:t>”</a:t>
            </a:r>
            <a:endParaRPr lang="en-ZA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8990" y="466354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29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9.6.2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HYPOTHYROIDISM IN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CHILDREN &amp; ADOLESCENTS 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390616"/>
            <a:ext cx="8229600" cy="4857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Levothyroxine, oral</a:t>
            </a:r>
            <a:r>
              <a:rPr kumimoji="0" lang="en-Z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 as doctor initiated</a:t>
            </a: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 condition that is mostly under diagnosed.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Diagnostic tests are readily available.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Diagnosis is straightforward.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Z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Medicines are readily available and affordable.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5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520249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3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CASE STUDY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8768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ZA" sz="8300" dirty="0" smtClean="0"/>
              <a:t>A 50 year old, over weight, uncontrolled diabetic male, presents  at the primary health care setting. </a:t>
            </a:r>
          </a:p>
          <a:p>
            <a:pPr marL="0" indent="0" algn="just">
              <a:buNone/>
            </a:pPr>
            <a:r>
              <a:rPr lang="en-ZA" sz="8300" dirty="0" smtClean="0"/>
              <a:t>The patient was diagnosed with diabetes 5 years ago, and does not appear to be adherent to lifestyle modification. </a:t>
            </a:r>
          </a:p>
          <a:p>
            <a:pPr marL="0" indent="0" algn="just">
              <a:buNone/>
            </a:pPr>
            <a:r>
              <a:rPr lang="en-ZA" sz="8300" dirty="0" smtClean="0"/>
              <a:t>The patient’s HbA1c  level has been consistently greater than 8% for the last year. </a:t>
            </a:r>
          </a:p>
          <a:p>
            <a:pPr marL="0" indent="0" algn="just">
              <a:buNone/>
            </a:pPr>
            <a:r>
              <a:rPr lang="en-ZA" sz="8300" dirty="0" smtClean="0"/>
              <a:t>Patient has been on a maximum daily dose of 850mg daily of Metformin three times a day.  </a:t>
            </a:r>
          </a:p>
          <a:p>
            <a:pPr marL="0" indent="0" algn="just">
              <a:buNone/>
            </a:pPr>
            <a:r>
              <a:rPr lang="en-ZA" sz="8300" dirty="0" smtClean="0"/>
              <a:t>Laboratory results indicate that the patients eGFR is 55 mL/min.  </a:t>
            </a:r>
          </a:p>
          <a:p>
            <a:pPr marL="0" indent="0" algn="just">
              <a:buNone/>
            </a:pPr>
            <a:r>
              <a:rPr lang="en-ZA" sz="8300" dirty="0" smtClean="0"/>
              <a:t>All other laboratory tests and blood pressure readings are normal. </a:t>
            </a:r>
          </a:p>
          <a:p>
            <a:pPr marL="0" indent="0" algn="just">
              <a:buNone/>
            </a:pPr>
            <a:r>
              <a:rPr lang="en-ZA" sz="8300" dirty="0" smtClean="0"/>
              <a:t>Discuss the treatment plan at the primary health care level?  </a:t>
            </a:r>
          </a:p>
          <a:p>
            <a:pPr marL="0" indent="0" algn="just">
              <a:buNone/>
            </a:pPr>
            <a:endParaRPr lang="en-ZA" sz="7200" dirty="0" smtClean="0"/>
          </a:p>
          <a:p>
            <a:pPr algn="just"/>
            <a:endParaRPr lang="en-ZA" sz="2800" dirty="0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58540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   SOLUTION: CASE STUDY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678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ZA" b="1" dirty="0" smtClean="0"/>
              <a:t>Treatment Plan </a:t>
            </a:r>
          </a:p>
          <a:p>
            <a:r>
              <a:rPr lang="en-ZA" dirty="0" smtClean="0"/>
              <a:t>eGFR = 55 mL/min, dose of metformin should be decreased to at least 500 mg 12 hourly.</a:t>
            </a:r>
          </a:p>
          <a:p>
            <a:r>
              <a:rPr lang="en-ZA" dirty="0" smtClean="0"/>
              <a:t>Additional diabetes mellitus treatment required because metformin dose decreased and patient not at target HbA1c (levels have been around 8% for the last year). </a:t>
            </a:r>
          </a:p>
          <a:p>
            <a:r>
              <a:rPr lang="en-ZA" dirty="0" smtClean="0"/>
              <a:t>eGFR=55 mL/min (&lt; 60 mL/min) – All sulphonylureas contraindicated.</a:t>
            </a:r>
          </a:p>
          <a:p>
            <a:r>
              <a:rPr lang="en-ZA" dirty="0" smtClean="0"/>
              <a:t>Initiate insulin, and titrate therapy according to glucose response.</a:t>
            </a:r>
          </a:p>
          <a:p>
            <a:r>
              <a:rPr lang="en-ZA" dirty="0" smtClean="0"/>
              <a:t>Monitor eGFR levels every 3 to 6 months .</a:t>
            </a:r>
          </a:p>
          <a:p>
            <a:r>
              <a:rPr lang="en-ZA" dirty="0" smtClean="0"/>
              <a:t>Metformin therapy must be stopped if eGFR &lt; 30 ml/min – adjust insulin dose accordingly and consider referral of the patient. </a:t>
            </a:r>
            <a:endParaRPr lang="en-ZA" dirty="0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67187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6490450"/>
              </p:ext>
            </p:extLst>
          </p:nvPr>
        </p:nvGraphicFramePr>
        <p:xfrm>
          <a:off x="0" y="40432"/>
          <a:ext cx="9144000" cy="65457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526836"/>
                <a:gridCol w="7696200"/>
              </a:tblGrid>
              <a:tr h="188168"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Slide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Ref #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Reference</a:t>
                      </a:r>
                      <a:endParaRPr lang="en-ZA" sz="1150" dirty="0"/>
                    </a:p>
                  </a:txBody>
                  <a:tcPr marL="86359" marR="86359"/>
                </a:tc>
              </a:tr>
              <a:tr h="2916128"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2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1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15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GUIDELINES</a:t>
                      </a:r>
                      <a:r>
                        <a:rPr lang="en-ZA" sz="11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CONSIDERED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150" dirty="0" smtClean="0"/>
                        <a:t>NDOH Primary care 101 guideline, 2012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50" dirty="0" err="1" smtClean="0"/>
                        <a:t>Amod</a:t>
                      </a:r>
                      <a:r>
                        <a:rPr lang="en-US" sz="1150" dirty="0" smtClean="0"/>
                        <a:t> A, </a:t>
                      </a:r>
                      <a:r>
                        <a:rPr lang="en-US" sz="1150" dirty="0" err="1" smtClean="0"/>
                        <a:t>Ascott</a:t>
                      </a:r>
                      <a:r>
                        <a:rPr lang="en-US" sz="1150" dirty="0" smtClean="0"/>
                        <a:t>-Evans BH, Berg GI, </a:t>
                      </a:r>
                      <a:r>
                        <a:rPr lang="en-US" sz="1150" dirty="0" err="1" smtClean="0"/>
                        <a:t>Blom</a:t>
                      </a:r>
                      <a:r>
                        <a:rPr lang="en-US" sz="1150" dirty="0" smtClean="0"/>
                        <a:t> DJ, Brown SL, </a:t>
                      </a:r>
                      <a:r>
                        <a:rPr lang="en-US" sz="1150" dirty="0" err="1" smtClean="0"/>
                        <a:t>Carrihill</a:t>
                      </a:r>
                      <a:r>
                        <a:rPr lang="en-US" sz="1150" dirty="0" smtClean="0"/>
                        <a:t> MM, Dave JA, Distiller LA, </a:t>
                      </a:r>
                      <a:r>
                        <a:rPr lang="en-US" sz="1150" dirty="0" err="1" smtClean="0"/>
                        <a:t>Ganie</a:t>
                      </a:r>
                      <a:r>
                        <a:rPr lang="en-US" sz="1150" dirty="0" smtClean="0"/>
                        <a:t> YN, </a:t>
                      </a:r>
                      <a:r>
                        <a:rPr lang="en-US" sz="1150" dirty="0" err="1" smtClean="0"/>
                        <a:t>Grobler</a:t>
                      </a:r>
                      <a:r>
                        <a:rPr lang="en-US" sz="1150" dirty="0" smtClean="0"/>
                        <a:t> N, </a:t>
                      </a:r>
                      <a:r>
                        <a:rPr lang="en-US" sz="1150" dirty="0" err="1" smtClean="0"/>
                        <a:t>Heilbrunn</a:t>
                      </a:r>
                      <a:r>
                        <a:rPr lang="en-US" sz="1150" dirty="0" smtClean="0"/>
                        <a:t> AG, Huddle KRL, </a:t>
                      </a:r>
                      <a:r>
                        <a:rPr lang="en-US" sz="1150" dirty="0" err="1" smtClean="0"/>
                        <a:t>Janse</a:t>
                      </a:r>
                      <a:r>
                        <a:rPr lang="en-US" sz="1150" dirty="0" smtClean="0"/>
                        <a:t> van </a:t>
                      </a:r>
                      <a:r>
                        <a:rPr lang="en-US" sz="1150" dirty="0" err="1" smtClean="0"/>
                        <a:t>Rensburg</a:t>
                      </a:r>
                      <a:r>
                        <a:rPr lang="en-US" sz="1150" dirty="0" smtClean="0"/>
                        <a:t> G, </a:t>
                      </a:r>
                      <a:r>
                        <a:rPr lang="en-US" sz="1150" dirty="0" err="1" smtClean="0"/>
                        <a:t>Jivan</a:t>
                      </a:r>
                      <a:r>
                        <a:rPr lang="en-US" sz="1150" dirty="0" smtClean="0"/>
                        <a:t> D, Joshi P, </a:t>
                      </a:r>
                      <a:r>
                        <a:rPr lang="en-US" sz="1150" dirty="0" err="1" smtClean="0"/>
                        <a:t>Khutsoane</a:t>
                      </a:r>
                      <a:r>
                        <a:rPr lang="en-US" sz="1150" dirty="0" smtClean="0"/>
                        <a:t> DT, Levitt NS, May WM, </a:t>
                      </a:r>
                      <a:r>
                        <a:rPr lang="en-US" sz="1150" dirty="0" err="1" smtClean="0"/>
                        <a:t>Mollentze</a:t>
                      </a:r>
                      <a:r>
                        <a:rPr lang="en-US" sz="1150" dirty="0" smtClean="0"/>
                        <a:t> WF, </a:t>
                      </a:r>
                      <a:r>
                        <a:rPr lang="en-US" sz="1150" dirty="0" err="1" smtClean="0"/>
                        <a:t>Motala</a:t>
                      </a:r>
                      <a:r>
                        <a:rPr lang="en-US" sz="1150" dirty="0" smtClean="0"/>
                        <a:t> AA, </a:t>
                      </a:r>
                      <a:r>
                        <a:rPr lang="en-US" sz="1150" dirty="0" err="1" smtClean="0"/>
                        <a:t>Paruk</a:t>
                      </a:r>
                      <a:r>
                        <a:rPr lang="en-US" sz="1150" dirty="0" smtClean="0"/>
                        <a:t> IM, Pirie FJ, </a:t>
                      </a:r>
                      <a:r>
                        <a:rPr lang="en-US" sz="1150" dirty="0" err="1" smtClean="0"/>
                        <a:t>Raal</a:t>
                      </a:r>
                      <a:r>
                        <a:rPr lang="en-US" sz="1150" dirty="0" smtClean="0"/>
                        <a:t> FJ, </a:t>
                      </a:r>
                      <a:r>
                        <a:rPr lang="en-US" sz="1150" dirty="0" err="1" smtClean="0"/>
                        <a:t>Rauff</a:t>
                      </a:r>
                      <a:r>
                        <a:rPr lang="en-US" sz="1150" dirty="0" smtClean="0"/>
                        <a:t> S, </a:t>
                      </a:r>
                      <a:r>
                        <a:rPr lang="en-US" sz="1150" dirty="0" err="1" smtClean="0"/>
                        <a:t>Raubenheimer</a:t>
                      </a:r>
                      <a:r>
                        <a:rPr lang="en-US" sz="1150" dirty="0" smtClean="0"/>
                        <a:t> PJ, </a:t>
                      </a:r>
                      <a:r>
                        <a:rPr lang="en-US" sz="1150" dirty="0" err="1" smtClean="0"/>
                        <a:t>Randeree</a:t>
                      </a:r>
                      <a:r>
                        <a:rPr lang="en-US" sz="1150" dirty="0" smtClean="0"/>
                        <a:t> HAR, </a:t>
                      </a:r>
                      <a:r>
                        <a:rPr lang="en-US" sz="1150" dirty="0" err="1" smtClean="0"/>
                        <a:t>Rheeder</a:t>
                      </a:r>
                      <a:r>
                        <a:rPr lang="en-US" sz="1150" dirty="0" smtClean="0"/>
                        <a:t> P, </a:t>
                      </a:r>
                      <a:r>
                        <a:rPr lang="en-US" sz="1150" dirty="0" err="1" smtClean="0"/>
                        <a:t>Tudhope</a:t>
                      </a:r>
                      <a:r>
                        <a:rPr lang="en-US" sz="1150" dirty="0" smtClean="0"/>
                        <a:t> L, Van </a:t>
                      </a:r>
                      <a:r>
                        <a:rPr lang="en-US" sz="1150" dirty="0" err="1" smtClean="0"/>
                        <a:t>Zyl</a:t>
                      </a:r>
                      <a:r>
                        <a:rPr lang="en-US" sz="1150" dirty="0" smtClean="0"/>
                        <a:t> DJ, Young M; Guideline Committee. </a:t>
                      </a:r>
                      <a:r>
                        <a:rPr lang="en-US" sz="1150" i="1" dirty="0" smtClean="0"/>
                        <a:t>JEMDSA </a:t>
                      </a:r>
                      <a:r>
                        <a:rPr lang="en-US" sz="1150" dirty="0" smtClean="0"/>
                        <a:t>2012;17(2)(Supplement 1): S1-S95.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50" dirty="0" smtClean="0"/>
                        <a:t>American Diabetes Association. Standards of medical care in diabetes-2013. </a:t>
                      </a:r>
                      <a:r>
                        <a:rPr lang="en-US" sz="1150" i="1" dirty="0" smtClean="0"/>
                        <a:t>Diabetes Care</a:t>
                      </a:r>
                      <a:r>
                        <a:rPr lang="en-US" sz="1150" dirty="0" smtClean="0"/>
                        <a:t>. 2013 Jan;36 </a:t>
                      </a:r>
                      <a:r>
                        <a:rPr lang="en-US" sz="1150" dirty="0" err="1" smtClean="0"/>
                        <a:t>Suppl</a:t>
                      </a:r>
                      <a:r>
                        <a:rPr lang="en-US" sz="1150" dirty="0" smtClean="0"/>
                        <a:t> 1:S11-66.</a:t>
                      </a:r>
                      <a:endParaRPr lang="en-ZA" sz="115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150" dirty="0" smtClean="0"/>
                        <a:t>Craig ME, </a:t>
                      </a:r>
                      <a:r>
                        <a:rPr lang="en-ZA" sz="1150" dirty="0" err="1" smtClean="0"/>
                        <a:t>Twigg</a:t>
                      </a:r>
                      <a:r>
                        <a:rPr lang="en-ZA" sz="1150" dirty="0" smtClean="0"/>
                        <a:t> SM, </a:t>
                      </a:r>
                      <a:r>
                        <a:rPr lang="en-ZA" sz="1150" dirty="0" err="1" smtClean="0"/>
                        <a:t>Donaghue</a:t>
                      </a:r>
                      <a:r>
                        <a:rPr lang="en-ZA" sz="1150" dirty="0" smtClean="0"/>
                        <a:t> KC, Cheung NW, Cameron FJ, Conn J, Jenkins AJ, </a:t>
                      </a:r>
                      <a:r>
                        <a:rPr lang="en-ZA" sz="1150" dirty="0" err="1" smtClean="0"/>
                        <a:t>Silink</a:t>
                      </a:r>
                      <a:r>
                        <a:rPr lang="en-ZA" sz="1150" dirty="0" smtClean="0"/>
                        <a:t> M, for the Australian Type 1 Diabetes Guidelines Expert Advisory Group. </a:t>
                      </a:r>
                      <a:r>
                        <a:rPr lang="en-ZA" sz="1150" i="1" dirty="0" smtClean="0"/>
                        <a:t>National evidence‐based clinical care guidelines for type 1 diabetes in children, adolescents and adults</a:t>
                      </a:r>
                      <a:r>
                        <a:rPr lang="en-ZA" sz="1150" dirty="0" smtClean="0"/>
                        <a:t>, Australian Government Department of Health and Ageing, Canberra 2011.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50" dirty="0" smtClean="0"/>
                        <a:t>Canadian Diabetes Association Clinical Practice Guidelines Expert Committee. Canadian Diabetes Association 2013 Clinical Practice Guidelines for the Prevention and Management of Diabetes in Canada. </a:t>
                      </a:r>
                      <a:r>
                        <a:rPr lang="en-US" sz="1150" i="1" dirty="0" smtClean="0"/>
                        <a:t>Can J Diabetes </a:t>
                      </a:r>
                      <a:r>
                        <a:rPr lang="en-US" sz="1150" dirty="0" smtClean="0"/>
                        <a:t>2013;37(</a:t>
                      </a:r>
                      <a:r>
                        <a:rPr lang="en-US" sz="1150" dirty="0" err="1" smtClean="0"/>
                        <a:t>suppl</a:t>
                      </a:r>
                      <a:r>
                        <a:rPr lang="en-US" sz="1150" dirty="0" smtClean="0"/>
                        <a:t> 1):S1-S212.</a:t>
                      </a:r>
                      <a:endParaRPr lang="en-ZA" sz="115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150" dirty="0" smtClean="0"/>
                        <a:t>ISPAD Consensus Guidelines: Craig ME, </a:t>
                      </a:r>
                      <a:r>
                        <a:rPr lang="en-ZA" sz="1150" dirty="0" err="1" smtClean="0"/>
                        <a:t>Hattersley</a:t>
                      </a:r>
                      <a:r>
                        <a:rPr lang="en-ZA" sz="1150" dirty="0" smtClean="0"/>
                        <a:t> A, </a:t>
                      </a:r>
                      <a:r>
                        <a:rPr lang="en-ZA" sz="1150" dirty="0" err="1" smtClean="0"/>
                        <a:t>Donaghue</a:t>
                      </a:r>
                      <a:r>
                        <a:rPr lang="en-ZA" sz="1150" dirty="0" smtClean="0"/>
                        <a:t> KC. Definition, epidemiology and classification of diabetes in children and adolescents. </a:t>
                      </a:r>
                      <a:r>
                        <a:rPr lang="en-ZA" sz="1150" i="1" dirty="0" err="1" smtClean="0"/>
                        <a:t>Pediatric</a:t>
                      </a:r>
                      <a:r>
                        <a:rPr lang="en-ZA" sz="1150" i="1" dirty="0" smtClean="0"/>
                        <a:t> Diabetes</a:t>
                      </a:r>
                      <a:r>
                        <a:rPr lang="en-ZA" sz="1150" dirty="0" smtClean="0"/>
                        <a:t> 2009: 10 (Suppl. 12): 3–12.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150" dirty="0" smtClean="0"/>
                        <a:t>NICE Clinical Guideline 15: Type 1 diabetes: diagnosis and management of type 1 diabetes in children, young people and</a:t>
                      </a:r>
                      <a:r>
                        <a:rPr lang="en-ZA" sz="1150" baseline="0" dirty="0" smtClean="0"/>
                        <a:t> </a:t>
                      </a:r>
                      <a:r>
                        <a:rPr lang="en-ZA" sz="1150" dirty="0" smtClean="0"/>
                        <a:t>adults, 2004. [Online][Accessed 2012] Available at: </a:t>
                      </a:r>
                      <a:r>
                        <a:rPr lang="en-ZA" sz="1150" dirty="0" smtClean="0">
                          <a:hlinkClick r:id="rId3"/>
                        </a:rPr>
                        <a:t>www.nice.org.uk/CG015NICEguideline</a:t>
                      </a:r>
                      <a:r>
                        <a:rPr lang="en-ZA" sz="1150" dirty="0" smtClean="0"/>
                        <a:t> </a:t>
                      </a:r>
                    </a:p>
                    <a:p>
                      <a:pPr marL="171450" indent="-171450" defTabSz="931774">
                        <a:buFont typeface="Arial" pitchFamily="34" charset="0"/>
                        <a:buChar char="•"/>
                        <a:defRPr/>
                      </a:pPr>
                      <a:r>
                        <a:rPr lang="en-ZA" sz="1150" dirty="0" smtClean="0"/>
                        <a:t>NICE Clinical Guideline 87: Type 2 diabetes - </a:t>
                      </a:r>
                      <a:r>
                        <a:rPr lang="en-US" sz="1150" dirty="0" smtClean="0"/>
                        <a:t>The management of type 2 diabetes, 2009, 2014.</a:t>
                      </a:r>
                      <a:r>
                        <a:rPr lang="en-ZA" sz="1150" dirty="0" smtClean="0"/>
                        <a:t> [Online][Accessed 2014] Available at: </a:t>
                      </a:r>
                      <a:r>
                        <a:rPr lang="en-ZA" sz="1150" dirty="0" smtClean="0">
                          <a:hlinkClick r:id="rId4"/>
                        </a:rPr>
                        <a:t>www.nice.org.uk/Guidance/CG87</a:t>
                      </a:r>
                      <a:r>
                        <a:rPr lang="en-ZA" sz="1150" dirty="0" smtClean="0"/>
                        <a:t> </a:t>
                      </a:r>
                    </a:p>
                  </a:txBody>
                  <a:tcPr marL="86359" marR="86359"/>
                </a:tc>
              </a:tr>
              <a:tr h="228808">
                <a:tc gridSpan="3">
                  <a:txBody>
                    <a:bodyPr/>
                    <a:lstStyle/>
                    <a:p>
                      <a:r>
                        <a:rPr lang="en-ZA" sz="1150" b="1" dirty="0" smtClean="0"/>
                        <a:t>MICROVASCULAR</a:t>
                      </a:r>
                      <a:r>
                        <a:rPr lang="en-ZA" sz="1150" b="1" baseline="0" dirty="0" smtClean="0"/>
                        <a:t> COMPLICATIONS OF DIABETES</a:t>
                      </a:r>
                      <a:endParaRPr lang="en-ZA" sz="115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4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2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15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AMITRYPTILINE</a:t>
                      </a:r>
                      <a:r>
                        <a:rPr lang="en-GB" sz="11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1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Adult Hospital level STG, 2012</a:t>
                      </a:r>
                    </a:p>
                  </a:txBody>
                  <a:tcPr marL="86359" marR="86359"/>
                </a:tc>
              </a:tr>
              <a:tr h="28976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50" b="1" dirty="0" smtClean="0"/>
                        <a:t>9.4 MICROVASCULAR</a:t>
                      </a:r>
                      <a:r>
                        <a:rPr lang="en-ZA" sz="1150" b="1" baseline="0" dirty="0" smtClean="0"/>
                        <a:t> COMPLICATIONS OF DIABETES</a:t>
                      </a:r>
                      <a:endParaRPr lang="en-ZA" sz="115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4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2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15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PARACETAMOL</a:t>
                      </a:r>
                      <a:endParaRPr lang="en-US" sz="1150" b="0" i="0" dirty="0" smtClean="0"/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Adult Hospital level STG, 2012</a:t>
                      </a:r>
                    </a:p>
                  </a:txBody>
                  <a:tcPr marL="86359" marR="86359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4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2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15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METOCLOPERAMIDE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Adult Hospital level STG, 2012</a:t>
                      </a:r>
                    </a:p>
                  </a:txBody>
                  <a:tcPr marL="86359" marR="86359"/>
                </a:tc>
              </a:tr>
              <a:tr h="1524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9.6 HYPOTHYROIDISM </a:t>
                      </a:r>
                      <a:endParaRPr lang="en-ZA" sz="11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5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3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11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LEVOTHYROXINE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50" dirty="0" smtClean="0"/>
                        <a:t>Paediatric Hospital level STG, 2013.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6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150" dirty="0" smtClean="0"/>
                        <a:t>4</a:t>
                      </a:r>
                      <a:endParaRPr lang="en-ZA" sz="115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11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LEVOTHYROXINE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150" dirty="0" smtClean="0"/>
                        <a:t>Adult Hospital level STG, 2012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60398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277091"/>
              </p:ext>
            </p:extLst>
          </p:nvPr>
        </p:nvGraphicFramePr>
        <p:xfrm>
          <a:off x="0" y="40432"/>
          <a:ext cx="9144000" cy="6045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TYPE 1  &amp;</a:t>
                      </a:r>
                      <a:r>
                        <a:rPr lang="en-ZA" sz="1200" b="1" baseline="0" dirty="0" smtClean="0"/>
                        <a:t> TYPE 2 DIABETES MELLITUS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ZA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9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5</a:t>
                      </a:r>
                    </a:p>
                    <a:p>
                      <a:endParaRPr lang="en-ZA" sz="1200" dirty="0" smtClean="0"/>
                    </a:p>
                    <a:p>
                      <a:r>
                        <a:rPr lang="en-ZA" sz="1200" dirty="0" smtClean="0"/>
                        <a:t>6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kumimoji="0" lang="en-Z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ROUTINE SCREENING OF MICROALBUMINURIA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National health laboratory service, state pricing catalogue 2013.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ROUTINE ACE INHIBITOR THERAPY</a:t>
                      </a:r>
                      <a:endParaRPr lang="en-ZA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Adarkwah</a:t>
                      </a:r>
                      <a:r>
                        <a:rPr lang="en-ZA" sz="1200" dirty="0" smtClean="0"/>
                        <a:t> CC, </a:t>
                      </a:r>
                      <a:r>
                        <a:rPr lang="en-ZA" sz="1200" dirty="0" err="1" smtClean="0"/>
                        <a:t>Gandjour</a:t>
                      </a:r>
                      <a:r>
                        <a:rPr lang="en-ZA" sz="1200" dirty="0" smtClean="0"/>
                        <a:t> A, </a:t>
                      </a:r>
                      <a:r>
                        <a:rPr lang="en-ZA" sz="1200" dirty="0" err="1" smtClean="0"/>
                        <a:t>Akkerman</a:t>
                      </a:r>
                      <a:r>
                        <a:rPr lang="en-ZA" sz="1200" dirty="0" smtClean="0"/>
                        <a:t> M, Evers SM. Cost-effectiveness of angiotensin-converting enzyme inhibitors for the prevention of diabetic nephropathy in The Netherlands--a Markov model. </a:t>
                      </a:r>
                      <a:r>
                        <a:rPr lang="en-ZA" sz="1200" i="1" dirty="0" err="1" smtClean="0"/>
                        <a:t>PLoS</a:t>
                      </a:r>
                      <a:r>
                        <a:rPr lang="en-ZA" sz="1200" i="1" dirty="0" smtClean="0"/>
                        <a:t> One.</a:t>
                      </a:r>
                      <a:r>
                        <a:rPr lang="en-ZA" sz="1200" dirty="0" smtClean="0"/>
                        <a:t> 2011;6(10):e26139. </a:t>
                      </a:r>
                      <a:r>
                        <a:rPr lang="en-ZA" sz="1200" dirty="0" err="1" smtClean="0"/>
                        <a:t>doi</a:t>
                      </a:r>
                      <a:r>
                        <a:rPr lang="en-ZA" sz="1200" dirty="0" smtClean="0"/>
                        <a:t>: 10.1371/journal.pone.0026139. </a:t>
                      </a:r>
                      <a:r>
                        <a:rPr lang="en-ZA" sz="1200" dirty="0" err="1" smtClean="0"/>
                        <a:t>Epub</a:t>
                      </a:r>
                      <a:r>
                        <a:rPr lang="en-ZA" sz="1200" dirty="0" smtClean="0"/>
                        <a:t> 2011 Oct 11.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Kessler R, </a:t>
                      </a:r>
                      <a:r>
                        <a:rPr lang="en-ZA" sz="1200" dirty="0" err="1" smtClean="0"/>
                        <a:t>Keusch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Szucs</a:t>
                      </a:r>
                      <a:r>
                        <a:rPr lang="en-ZA" sz="1200" dirty="0" smtClean="0"/>
                        <a:t> TD, </a:t>
                      </a:r>
                      <a:r>
                        <a:rPr lang="en-ZA" sz="1200" dirty="0" err="1" smtClean="0"/>
                        <a:t>Wittenborn</a:t>
                      </a:r>
                      <a:r>
                        <a:rPr lang="en-ZA" sz="1200" dirty="0" smtClean="0"/>
                        <a:t> JS, </a:t>
                      </a:r>
                      <a:r>
                        <a:rPr lang="en-ZA" sz="1200" dirty="0" err="1" smtClean="0"/>
                        <a:t>Hoerger</a:t>
                      </a:r>
                      <a:r>
                        <a:rPr lang="en-ZA" sz="1200" dirty="0" smtClean="0"/>
                        <a:t> TJ, </a:t>
                      </a:r>
                      <a:r>
                        <a:rPr lang="en-ZA" sz="1200" dirty="0" err="1" smtClean="0"/>
                        <a:t>Brügger</a:t>
                      </a:r>
                      <a:r>
                        <a:rPr lang="en-ZA" sz="1200" dirty="0" smtClean="0"/>
                        <a:t> U, </a:t>
                      </a:r>
                      <a:r>
                        <a:rPr lang="en-ZA" sz="1200" dirty="0" err="1" smtClean="0"/>
                        <a:t>Wieser</a:t>
                      </a:r>
                      <a:r>
                        <a:rPr lang="en-ZA" sz="1200" dirty="0" smtClean="0"/>
                        <a:t> S. Health economic modelling of the cost-effectiveness of </a:t>
                      </a:r>
                      <a:r>
                        <a:rPr lang="en-ZA" sz="1200" dirty="0" err="1" smtClean="0"/>
                        <a:t>microalbuminuria</a:t>
                      </a:r>
                      <a:r>
                        <a:rPr lang="en-ZA" sz="1200" dirty="0" smtClean="0"/>
                        <a:t> screening in Switzerland. Swiss Med Wkly. 2012 Feb 3;142:w13508.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Kalk</a:t>
                      </a:r>
                      <a:r>
                        <a:rPr lang="en-ZA" sz="1200" dirty="0" smtClean="0"/>
                        <a:t> WJ, </a:t>
                      </a:r>
                      <a:r>
                        <a:rPr lang="en-ZA" sz="1200" dirty="0" err="1" smtClean="0"/>
                        <a:t>Raal</a:t>
                      </a:r>
                      <a:r>
                        <a:rPr lang="en-ZA" sz="1200" dirty="0" smtClean="0"/>
                        <a:t> FJ, </a:t>
                      </a:r>
                      <a:r>
                        <a:rPr lang="en-ZA" sz="1200" dirty="0" err="1" smtClean="0"/>
                        <a:t>Joffe</a:t>
                      </a:r>
                      <a:r>
                        <a:rPr lang="en-ZA" sz="1200" dirty="0" smtClean="0"/>
                        <a:t> BI. The prevalence and incidence of and risk factors for, micro-albuminuria among urban Africans with type 1 diabetes in South Africa: An inter-ethnic study.</a:t>
                      </a:r>
                      <a:r>
                        <a:rPr lang="en-ZA" sz="1200" i="1" dirty="0" smtClean="0"/>
                        <a:t> International Journal of Diabetes Mellitus</a:t>
                      </a:r>
                      <a:r>
                        <a:rPr lang="en-ZA" sz="1200" dirty="0" smtClean="0"/>
                        <a:t> 2010;2:148–153.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Levitt NS, Adams G, Salmon J, Marks IN, </a:t>
                      </a:r>
                      <a:r>
                        <a:rPr lang="en-ZA" sz="1200" dirty="0" err="1" smtClean="0"/>
                        <a:t>Musson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Swanepoel</a:t>
                      </a:r>
                      <a:r>
                        <a:rPr lang="en-ZA" sz="1200" dirty="0" smtClean="0"/>
                        <a:t> C, Levy M, Byrne MJ. The prevalence and severity of microvascular complications in pancreatic and </a:t>
                      </a:r>
                      <a:r>
                        <a:rPr lang="en-ZA" sz="1200" dirty="0" err="1" smtClean="0"/>
                        <a:t>IDDM.</a:t>
                      </a:r>
                      <a:r>
                        <a:rPr lang="en-ZA" sz="1200" i="1" dirty="0" err="1" smtClean="0"/>
                        <a:t>Diabetes</a:t>
                      </a:r>
                      <a:r>
                        <a:rPr lang="en-ZA" sz="1200" i="1" dirty="0" smtClean="0"/>
                        <a:t> Care</a:t>
                      </a:r>
                      <a:r>
                        <a:rPr lang="en-ZA" sz="1200" dirty="0" smtClean="0"/>
                        <a:t> 1995;18:971-974.</a:t>
                      </a:r>
                      <a:endParaRPr lang="en-US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Contract circular HP09-2014SD.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13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7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BLOOD</a:t>
                      </a:r>
                      <a:r>
                        <a:rPr lang="en-ZA" sz="1200" b="1" baseline="0" dirty="0" smtClean="0"/>
                        <a:t> PRESSURE TREATMENT TARGET</a:t>
                      </a:r>
                      <a:endParaRPr lang="en-ZA" sz="12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Lopez-Jaramillo P, Sanchez R, Diaz M, </a:t>
                      </a:r>
                      <a:r>
                        <a:rPr lang="en-ZA" sz="1200" dirty="0" err="1" smtClean="0"/>
                        <a:t>Cobos</a:t>
                      </a:r>
                      <a:r>
                        <a:rPr lang="en-ZA" sz="1200" dirty="0" smtClean="0"/>
                        <a:t> L, Bryce A, Parra-Carrillo JZ, </a:t>
                      </a:r>
                      <a:r>
                        <a:rPr lang="en-ZA" sz="1200" dirty="0" err="1" smtClean="0"/>
                        <a:t>Lizcano</a:t>
                      </a:r>
                      <a:r>
                        <a:rPr lang="en-ZA" sz="1200" dirty="0" smtClean="0"/>
                        <a:t> F, </a:t>
                      </a:r>
                      <a:r>
                        <a:rPr lang="en-ZA" sz="1200" dirty="0" err="1" smtClean="0"/>
                        <a:t>Lanas</a:t>
                      </a:r>
                      <a:r>
                        <a:rPr lang="en-ZA" sz="1200" dirty="0" smtClean="0"/>
                        <a:t> F, </a:t>
                      </a:r>
                      <a:r>
                        <a:rPr lang="en-ZA" sz="1200" dirty="0" err="1" smtClean="0"/>
                        <a:t>Sinay</a:t>
                      </a:r>
                      <a:r>
                        <a:rPr lang="en-ZA" sz="1200" dirty="0" smtClean="0"/>
                        <a:t> I, Sierra IV, </a:t>
                      </a:r>
                      <a:r>
                        <a:rPr lang="en-ZA" sz="1200" dirty="0" err="1" smtClean="0"/>
                        <a:t>Penaherrera</a:t>
                      </a:r>
                      <a:r>
                        <a:rPr lang="en-ZA" sz="1200" dirty="0" smtClean="0"/>
                        <a:t> E, </a:t>
                      </a:r>
                      <a:r>
                        <a:rPr lang="en-ZA" sz="1200" dirty="0" err="1" smtClean="0"/>
                        <a:t>Bendersky</a:t>
                      </a:r>
                      <a:r>
                        <a:rPr lang="en-ZA" sz="1200" dirty="0" smtClean="0"/>
                        <a:t> M, </a:t>
                      </a:r>
                      <a:r>
                        <a:rPr lang="en-ZA" sz="1200" dirty="0" err="1" smtClean="0"/>
                        <a:t>Schmid</a:t>
                      </a:r>
                      <a:r>
                        <a:rPr lang="en-ZA" sz="1200" dirty="0" smtClean="0"/>
                        <a:t> H, </a:t>
                      </a:r>
                      <a:r>
                        <a:rPr lang="en-ZA" sz="1200" dirty="0" err="1" smtClean="0"/>
                        <a:t>Botero</a:t>
                      </a:r>
                      <a:r>
                        <a:rPr lang="en-ZA" sz="1200" dirty="0" smtClean="0"/>
                        <a:t> R, </a:t>
                      </a:r>
                      <a:r>
                        <a:rPr lang="en-ZA" sz="1200" dirty="0" err="1" smtClean="0"/>
                        <a:t>Urina</a:t>
                      </a:r>
                      <a:r>
                        <a:rPr lang="en-ZA" sz="1200" dirty="0" smtClean="0"/>
                        <a:t> M, Lara J, Foss MC, </a:t>
                      </a:r>
                      <a:r>
                        <a:rPr lang="en-ZA" sz="1200" dirty="0" err="1" smtClean="0"/>
                        <a:t>Matquez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Harrap</a:t>
                      </a:r>
                      <a:r>
                        <a:rPr lang="en-ZA" sz="1200" dirty="0" smtClean="0"/>
                        <a:t> S, </a:t>
                      </a:r>
                      <a:r>
                        <a:rPr lang="en-ZA" sz="1200" dirty="0" err="1" smtClean="0"/>
                        <a:t>Ramorez</a:t>
                      </a:r>
                      <a:r>
                        <a:rPr lang="en-ZA" sz="1200" dirty="0" smtClean="0"/>
                        <a:t> AJ, </a:t>
                      </a:r>
                      <a:r>
                        <a:rPr lang="en-ZA" sz="1200" dirty="0" err="1" smtClean="0"/>
                        <a:t>Zanchetti</a:t>
                      </a:r>
                      <a:r>
                        <a:rPr lang="en-ZA" sz="1200" dirty="0" smtClean="0"/>
                        <a:t> A, on behalf of the Latin America expert Group: Latin American consensus on hypertension in patients with diabetes type 2 and metabolic syndrome. </a:t>
                      </a:r>
                      <a:r>
                        <a:rPr lang="en-ZA" sz="1200" i="1" dirty="0" smtClean="0"/>
                        <a:t>J </a:t>
                      </a:r>
                      <a:r>
                        <a:rPr lang="en-ZA" sz="1200" i="1" dirty="0" err="1" smtClean="0"/>
                        <a:t>Hypertens</a:t>
                      </a:r>
                      <a:r>
                        <a:rPr lang="en-ZA" sz="1200" i="1" dirty="0" smtClean="0"/>
                        <a:t> </a:t>
                      </a:r>
                      <a:r>
                        <a:rPr lang="en-ZA" sz="1200" dirty="0" smtClean="0"/>
                        <a:t>2013, 31:223–238.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Mancia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Fagard</a:t>
                      </a:r>
                      <a:r>
                        <a:rPr lang="en-ZA" sz="1200" dirty="0" smtClean="0"/>
                        <a:t> R, </a:t>
                      </a:r>
                      <a:r>
                        <a:rPr lang="en-ZA" sz="1200" dirty="0" err="1" smtClean="0"/>
                        <a:t>Narkiewicz</a:t>
                      </a:r>
                      <a:r>
                        <a:rPr lang="en-ZA" sz="1200" dirty="0" smtClean="0"/>
                        <a:t> K, Redon J, </a:t>
                      </a:r>
                      <a:r>
                        <a:rPr lang="en-ZA" sz="1200" dirty="0" err="1" smtClean="0"/>
                        <a:t>Zanchetti</a:t>
                      </a:r>
                      <a:r>
                        <a:rPr lang="en-ZA" sz="1200" dirty="0" smtClean="0"/>
                        <a:t> A, </a:t>
                      </a:r>
                      <a:r>
                        <a:rPr lang="en-ZA" sz="1200" dirty="0" err="1" smtClean="0"/>
                        <a:t>Bohm</a:t>
                      </a:r>
                      <a:r>
                        <a:rPr lang="en-ZA" sz="1200" dirty="0" smtClean="0"/>
                        <a:t> M, </a:t>
                      </a:r>
                      <a:r>
                        <a:rPr lang="en-ZA" sz="1200" dirty="0" err="1" smtClean="0"/>
                        <a:t>Christiaens</a:t>
                      </a:r>
                      <a:r>
                        <a:rPr lang="en-ZA" sz="1200" dirty="0" smtClean="0"/>
                        <a:t> T, </a:t>
                      </a:r>
                      <a:r>
                        <a:rPr lang="en-ZA" sz="1200" dirty="0" err="1" smtClean="0"/>
                        <a:t>Cifkvra</a:t>
                      </a:r>
                      <a:r>
                        <a:rPr lang="en-ZA" sz="1200" dirty="0" smtClean="0"/>
                        <a:t> R, De Backer G, </a:t>
                      </a:r>
                      <a:r>
                        <a:rPr lang="en-ZA" sz="1200" dirty="0" err="1" smtClean="0"/>
                        <a:t>Dominiczak</a:t>
                      </a:r>
                      <a:r>
                        <a:rPr lang="en-ZA" sz="1200" dirty="0" smtClean="0"/>
                        <a:t> A, </a:t>
                      </a:r>
                      <a:r>
                        <a:rPr lang="en-ZA" sz="1200" dirty="0" err="1" smtClean="0"/>
                        <a:t>Galdereisi</a:t>
                      </a:r>
                      <a:r>
                        <a:rPr lang="en-ZA" sz="1200" dirty="0" smtClean="0"/>
                        <a:t> M, </a:t>
                      </a:r>
                      <a:r>
                        <a:rPr lang="en-ZA" sz="1200" dirty="0" err="1" smtClean="0"/>
                        <a:t>Grobbeee</a:t>
                      </a:r>
                      <a:r>
                        <a:rPr lang="en-ZA" sz="1200" dirty="0" smtClean="0"/>
                        <a:t> DE, </a:t>
                      </a:r>
                      <a:r>
                        <a:rPr lang="en-ZA" sz="1200" dirty="0" err="1" smtClean="0"/>
                        <a:t>Jaarsma</a:t>
                      </a:r>
                      <a:r>
                        <a:rPr lang="en-ZA" sz="1200" dirty="0" smtClean="0"/>
                        <a:t> T, </a:t>
                      </a:r>
                      <a:r>
                        <a:rPr lang="en-ZA" sz="1200" dirty="0" err="1" smtClean="0"/>
                        <a:t>Kirchhof</a:t>
                      </a:r>
                      <a:r>
                        <a:rPr lang="en-ZA" sz="1200" dirty="0" smtClean="0"/>
                        <a:t> P, </a:t>
                      </a:r>
                      <a:r>
                        <a:rPr lang="en-ZA" sz="1200" dirty="0" err="1" smtClean="0"/>
                        <a:t>Kjeldsen</a:t>
                      </a:r>
                      <a:r>
                        <a:rPr lang="en-ZA" sz="1200" dirty="0" smtClean="0"/>
                        <a:t> SE, Laurent S, </a:t>
                      </a:r>
                      <a:r>
                        <a:rPr lang="en-ZA" sz="1200" dirty="0" err="1" smtClean="0"/>
                        <a:t>Manolis</a:t>
                      </a:r>
                      <a:r>
                        <a:rPr lang="en-ZA" sz="1200" dirty="0" smtClean="0"/>
                        <a:t> AJ, Nilsson PM, </a:t>
                      </a:r>
                      <a:r>
                        <a:rPr lang="en-ZA" sz="1200" dirty="0" err="1" smtClean="0"/>
                        <a:t>Ruilope</a:t>
                      </a:r>
                      <a:r>
                        <a:rPr lang="en-ZA" sz="1200" dirty="0" smtClean="0"/>
                        <a:t> LM, </a:t>
                      </a:r>
                      <a:r>
                        <a:rPr lang="en-ZA" sz="1200" dirty="0" err="1" smtClean="0"/>
                        <a:t>Schmieder</a:t>
                      </a:r>
                      <a:r>
                        <a:rPr lang="en-ZA" sz="1200" dirty="0" smtClean="0"/>
                        <a:t> RE, </a:t>
                      </a:r>
                      <a:r>
                        <a:rPr lang="en-ZA" sz="1200" dirty="0" err="1" smtClean="0"/>
                        <a:t>Sirnes</a:t>
                      </a:r>
                      <a:r>
                        <a:rPr lang="en-ZA" sz="1200" dirty="0" smtClean="0"/>
                        <a:t> PA, Sleight P, </a:t>
                      </a:r>
                      <a:r>
                        <a:rPr lang="en-ZA" sz="1200" dirty="0" err="1" smtClean="0"/>
                        <a:t>Viigimaa</a:t>
                      </a:r>
                      <a:r>
                        <a:rPr lang="en-ZA" sz="1200" dirty="0" smtClean="0"/>
                        <a:t> M, </a:t>
                      </a:r>
                      <a:r>
                        <a:rPr lang="en-ZA" sz="1200" dirty="0" err="1" smtClean="0"/>
                        <a:t>Waeber</a:t>
                      </a:r>
                      <a:r>
                        <a:rPr lang="en-ZA" sz="1200" dirty="0" smtClean="0"/>
                        <a:t> B, </a:t>
                      </a:r>
                      <a:r>
                        <a:rPr lang="en-ZA" sz="1200" dirty="0" err="1" smtClean="0"/>
                        <a:t>Zannad</a:t>
                      </a:r>
                      <a:r>
                        <a:rPr lang="en-ZA" sz="1200" dirty="0" smtClean="0"/>
                        <a:t> F: ESH/ESC Guidelines for the management of arterial hypertension; The Task Force for the management of arterial hypertension of the European Society of Hypertension (ESH) and of the European Society of Cardiology (ESC). J </a:t>
                      </a:r>
                      <a:r>
                        <a:rPr lang="en-ZA" sz="1200" dirty="0" err="1" smtClean="0"/>
                        <a:t>Hypertens</a:t>
                      </a:r>
                      <a:r>
                        <a:rPr lang="en-ZA" sz="1200" dirty="0" smtClean="0"/>
                        <a:t> 2013, 2013 (31):1281–1357.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Lopez-Jaramillo P, Lopez-Lopez J, Lopez-Lopez C, Rodriguez-Alvarez MI. The goal of blood pressure in the hypertensive patient with diabetes is defined: now  the challenge is go from recommendations to practice. DiabetolMetabSyndr.2014  Mar 4;6(1):31. 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ZA" sz="12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42900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3309579"/>
              </p:ext>
            </p:extLst>
          </p:nvPr>
        </p:nvGraphicFramePr>
        <p:xfrm>
          <a:off x="0" y="40432"/>
          <a:ext cx="9144000" cy="660094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200" b="1" baseline="0" dirty="0" smtClean="0"/>
                        <a:t>9.1 TYPE 1 DIABETES MELLITUS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14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8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HBA1C</a:t>
                      </a:r>
                      <a:r>
                        <a:rPr lang="en-ZA" sz="1200" b="1" baseline="0" dirty="0" smtClean="0"/>
                        <a:t> MONITORING</a:t>
                      </a:r>
                      <a:endParaRPr lang="en-ZA" sz="12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Craig ME, </a:t>
                      </a:r>
                      <a:r>
                        <a:rPr lang="en-ZA" sz="1200" dirty="0" err="1" smtClean="0"/>
                        <a:t>Twigg</a:t>
                      </a:r>
                      <a:r>
                        <a:rPr lang="en-ZA" sz="1200" dirty="0" smtClean="0"/>
                        <a:t> SM, </a:t>
                      </a:r>
                      <a:r>
                        <a:rPr lang="en-ZA" sz="1200" dirty="0" err="1" smtClean="0"/>
                        <a:t>Donaghue</a:t>
                      </a:r>
                      <a:r>
                        <a:rPr lang="en-ZA" sz="1200" dirty="0" smtClean="0"/>
                        <a:t> KC, Cheung NW, Cameron FJ, Conn J, Jenkins AJ, </a:t>
                      </a:r>
                      <a:r>
                        <a:rPr lang="en-ZA" sz="1200" dirty="0" err="1" smtClean="0"/>
                        <a:t>Silink</a:t>
                      </a:r>
                      <a:r>
                        <a:rPr lang="en-ZA" sz="1200" dirty="0" smtClean="0"/>
                        <a:t> M, for the Australian Type 1 Diabetes Guidelines Expert Advisory Group. </a:t>
                      </a:r>
                      <a:r>
                        <a:rPr lang="en-ZA" sz="1200" i="1" dirty="0" smtClean="0"/>
                        <a:t>National evidence‐based clinical care guidelines for type 1 diabetes in children, adolescents and adults</a:t>
                      </a:r>
                      <a:r>
                        <a:rPr lang="en-ZA" sz="1200" dirty="0" smtClean="0"/>
                        <a:t>, Australian Government Department of Health and Ageing, Canberra 2011.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 World Health Organization. Definition and diagnosis of diabetes mellitus and intermediate </a:t>
                      </a:r>
                      <a:r>
                        <a:rPr lang="en-ZA" sz="1200" dirty="0" err="1" smtClean="0"/>
                        <a:t>hyperglycemia</a:t>
                      </a:r>
                      <a:r>
                        <a:rPr lang="en-ZA" sz="1200" dirty="0" smtClean="0"/>
                        <a:t>: report of a WHO/IDF consultation [Internet], 2006. Available from </a:t>
                      </a:r>
                      <a:r>
                        <a:rPr lang="en-ZA" sz="1200" dirty="0" smtClean="0">
                          <a:hlinkClick r:id="rId3"/>
                        </a:rPr>
                        <a:t>http://www.idf.org/webdata/docs/WHO_IDF_definition_diagnosis_of_diabetes.pdf</a:t>
                      </a:r>
                      <a:r>
                        <a:rPr lang="en-ZA" sz="1200" dirty="0" smtClean="0"/>
                        <a:t>. [Online][Accessed 11Sept2012]</a:t>
                      </a: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15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9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BLOOD</a:t>
                      </a:r>
                      <a:r>
                        <a:rPr lang="en-ZA" sz="1200" b="1" baseline="0" dirty="0" smtClean="0"/>
                        <a:t> &amp; URINE GLUCOSE MONITORING</a:t>
                      </a:r>
                      <a:endParaRPr lang="en-ZA" sz="12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Starostina</a:t>
                      </a:r>
                      <a:r>
                        <a:rPr lang="en-ZA" sz="1200" dirty="0" smtClean="0"/>
                        <a:t> EG, </a:t>
                      </a:r>
                      <a:r>
                        <a:rPr lang="en-ZA" sz="1200" dirty="0" err="1" smtClean="0"/>
                        <a:t>Antsiferov</a:t>
                      </a:r>
                      <a:r>
                        <a:rPr lang="en-ZA" sz="1200" dirty="0" smtClean="0"/>
                        <a:t> M, </a:t>
                      </a:r>
                      <a:r>
                        <a:rPr lang="en-ZA" sz="1200" dirty="0" err="1" smtClean="0"/>
                        <a:t>Galstyan</a:t>
                      </a:r>
                      <a:r>
                        <a:rPr lang="en-ZA" sz="1200" dirty="0" smtClean="0"/>
                        <a:t> GR, </a:t>
                      </a:r>
                      <a:r>
                        <a:rPr lang="en-ZA" sz="1200" dirty="0" err="1" smtClean="0"/>
                        <a:t>Trautner</a:t>
                      </a:r>
                      <a:r>
                        <a:rPr lang="en-ZA" sz="1200" dirty="0" smtClean="0"/>
                        <a:t> C, </a:t>
                      </a:r>
                      <a:r>
                        <a:rPr lang="en-ZA" sz="1200" dirty="0" err="1" smtClean="0"/>
                        <a:t>Jörgens</a:t>
                      </a:r>
                      <a:r>
                        <a:rPr lang="en-ZA" sz="1200" dirty="0" smtClean="0"/>
                        <a:t> V, </a:t>
                      </a:r>
                      <a:r>
                        <a:rPr lang="en-ZA" sz="1200" dirty="0" err="1" smtClean="0"/>
                        <a:t>Bott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U,Mühlhauser</a:t>
                      </a:r>
                      <a:r>
                        <a:rPr lang="en-ZA" sz="1200" dirty="0" smtClean="0"/>
                        <a:t> I, Berger M, </a:t>
                      </a:r>
                      <a:r>
                        <a:rPr lang="en-ZA" sz="1200" dirty="0" err="1" smtClean="0"/>
                        <a:t>Dedov</a:t>
                      </a:r>
                      <a:r>
                        <a:rPr lang="en-ZA" sz="1200" dirty="0" smtClean="0"/>
                        <a:t> II. Effectiveness and cost-benefit analysis of intensive treatment and teaching programmes for type 1 (insulin-dependent) diabetes mellitus in Moscow--blood glucose versus urine glucose self-monitoring.  </a:t>
                      </a:r>
                      <a:r>
                        <a:rPr lang="en-ZA" sz="1200" i="1" dirty="0" err="1" smtClean="0"/>
                        <a:t>Diabetologia</a:t>
                      </a:r>
                      <a:r>
                        <a:rPr lang="en-ZA" sz="1200" i="1" dirty="0" smtClean="0"/>
                        <a:t>.</a:t>
                      </a:r>
                      <a:r>
                        <a:rPr lang="en-ZA" sz="1200" dirty="0" smtClean="0"/>
                        <a:t> 1994 Feb;37(2):170-6.</a:t>
                      </a:r>
                      <a:endParaRPr lang="en-US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200" dirty="0" smtClean="0"/>
                        <a:t>American Diabetes Association. Standards of medical care in diabetes-2013. </a:t>
                      </a:r>
                      <a:r>
                        <a:rPr lang="en-GB" sz="1200" i="1" dirty="0" smtClean="0"/>
                        <a:t>Diabetes Care</a:t>
                      </a:r>
                      <a:r>
                        <a:rPr lang="en-GB" sz="1200" dirty="0" smtClean="0"/>
                        <a:t>. 2013 Jan;36 </a:t>
                      </a:r>
                      <a:r>
                        <a:rPr lang="en-GB" sz="1200" dirty="0" err="1" smtClean="0"/>
                        <a:t>Suppl</a:t>
                      </a:r>
                      <a:r>
                        <a:rPr lang="en-GB" sz="1200" dirty="0" smtClean="0"/>
                        <a:t> 1:S11-66.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Canadian Diabetes Association Clinical Practice Guidelines Expert Committee. Canadian Diabetes Association 2013 Clinical Practice Guidelines for the Prevention and Management of Diabetes in Canada. </a:t>
                      </a:r>
                      <a:r>
                        <a:rPr lang="en-US" sz="1200" i="1" dirty="0" smtClean="0"/>
                        <a:t>Can J Diabetes </a:t>
                      </a:r>
                      <a:r>
                        <a:rPr lang="en-US" sz="1200" dirty="0" smtClean="0"/>
                        <a:t>2013;37(</a:t>
                      </a:r>
                      <a:r>
                        <a:rPr lang="en-US" sz="1200" dirty="0" err="1" smtClean="0"/>
                        <a:t>suppl</a:t>
                      </a:r>
                      <a:r>
                        <a:rPr lang="en-US" sz="1200" dirty="0" smtClean="0"/>
                        <a:t> 1):S1-S212. 	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Adult Hospital level STG, 2012</a:t>
                      </a:r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baseline="0" dirty="0" smtClean="0"/>
                        <a:t>9.2 TYPE 2 DIABETES MELLITUS  </a:t>
                      </a:r>
                      <a:endParaRPr lang="en-ZA" sz="120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18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10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SCREENING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MICROALBUMINURIA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Ascott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-Evans BH, Berg GI,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Blom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DJ, Brown SL,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Carrihill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MM, Dave JA, Distiller LA,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Ganie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YN,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Grobler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Heilbrunn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AG, Huddle KRL,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Janse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Rensburg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Jivan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D, Joshi P,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Khutsoane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DT, Levitt NS, May WM,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Mollentze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WF,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Motala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AA,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Paruk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IM, Pirie FJ,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Raal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FJ,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Rauff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Raubenheimer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PJ,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Randeree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Rheeder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Tudhope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L, Van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Zyl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DJ, Young M; Guideline Committee. JEMDSA 2012;17(2)(Supplement 1): S1-S95.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  <a:defRPr/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Ballard DJ, Humphrey LL, Melton LJ 3rd,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Frohnert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PP, Chu PC, O'Fallon WM, Palumbo PJ. Epidemiology of persistent proteinuria in type II diabetes mellitus. Population-based study in Rochester, Minnesota. Diabetes. 1988 Apr;37(4):405-12.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27713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1321036"/>
              </p:ext>
            </p:extLst>
          </p:nvPr>
        </p:nvGraphicFramePr>
        <p:xfrm>
          <a:off x="0" y="40432"/>
          <a:ext cx="9144000" cy="65958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200" b="1" baseline="0" dirty="0" smtClean="0"/>
                        <a:t> 9.2 TYPE 2 DIABETES MELLITUS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22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11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200" b="1" dirty="0" smtClean="0"/>
                        <a:t>BLOOD</a:t>
                      </a:r>
                      <a:r>
                        <a:rPr lang="en-ZA" sz="1200" b="1" baseline="0" dirty="0" smtClean="0"/>
                        <a:t> &amp; URINE GLUCOSE MONITORING</a:t>
                      </a:r>
                      <a:endParaRPr lang="en-ZA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Clar</a:t>
                      </a:r>
                      <a:r>
                        <a:rPr lang="en-ZA" sz="1200" dirty="0" smtClean="0"/>
                        <a:t> C, Barnard K, Cummins E, </a:t>
                      </a:r>
                      <a:r>
                        <a:rPr lang="en-ZA" sz="1200" dirty="0" err="1" smtClean="0"/>
                        <a:t>Royle</a:t>
                      </a:r>
                      <a:r>
                        <a:rPr lang="en-ZA" sz="1200" dirty="0" smtClean="0"/>
                        <a:t> P, Waugh N. Self-monitoring of blood glucose in type 2 diabetes: systematic review. </a:t>
                      </a:r>
                      <a:r>
                        <a:rPr lang="en-ZA" sz="1200" i="1" dirty="0" smtClean="0"/>
                        <a:t>Health </a:t>
                      </a:r>
                      <a:r>
                        <a:rPr lang="en-ZA" sz="1200" i="1" dirty="0" err="1" smtClean="0"/>
                        <a:t>Technol</a:t>
                      </a:r>
                      <a:r>
                        <a:rPr lang="en-ZA" sz="1200" i="1" dirty="0" smtClean="0"/>
                        <a:t> Assess </a:t>
                      </a:r>
                      <a:r>
                        <a:rPr lang="en-ZA" sz="1200" dirty="0" smtClean="0"/>
                        <a:t>2010;14(12).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Dallosso</a:t>
                      </a:r>
                      <a:r>
                        <a:rPr lang="en-ZA" sz="1200" dirty="0" smtClean="0"/>
                        <a:t> HM, </a:t>
                      </a:r>
                      <a:r>
                        <a:rPr lang="en-ZA" sz="1200" dirty="0" err="1" smtClean="0"/>
                        <a:t>Eborall</a:t>
                      </a:r>
                      <a:r>
                        <a:rPr lang="en-ZA" sz="1200" dirty="0" smtClean="0"/>
                        <a:t> HC, Daly M  </a:t>
                      </a:r>
                      <a:r>
                        <a:rPr lang="en-ZA" sz="1200" i="1" dirty="0" smtClean="0"/>
                        <a:t>et al. </a:t>
                      </a:r>
                      <a:r>
                        <a:rPr lang="en-ZA" sz="1200" dirty="0" smtClean="0"/>
                        <a:t>Does self monitoring of blood glucose as opposed to urinalysis provide additional benefit in patients newly diagnosed with type 2 diabetes receiving structured education? The DESMOND SMBG randomised controlled trial protocol. </a:t>
                      </a:r>
                      <a:r>
                        <a:rPr lang="en-ZA" sz="1200" i="1" dirty="0" smtClean="0"/>
                        <a:t>BMC Family Practice</a:t>
                      </a:r>
                      <a:r>
                        <a:rPr lang="en-ZA" sz="1200" dirty="0" smtClean="0"/>
                        <a:t> 2012, 13:18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Lawton J, Peel E, Douglas M, Parry O. 'Urine testing is a waste of time': newly diagnosed Type 2 diabetes patients' perceptions of self-monitoring. </a:t>
                      </a:r>
                      <a:r>
                        <a:rPr lang="en-ZA" sz="1200" i="1" dirty="0" err="1" smtClean="0"/>
                        <a:t>Diabet</a:t>
                      </a:r>
                      <a:r>
                        <a:rPr lang="en-ZA" sz="1200" i="1" dirty="0" smtClean="0"/>
                        <a:t> Med</a:t>
                      </a:r>
                      <a:r>
                        <a:rPr lang="en-ZA" sz="1200" dirty="0" smtClean="0"/>
                        <a:t>. 2004 Sep;21(9):1045-8.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Miles P, Everett J, Murphy J, Kerr D. Comparison of blood or urine testing by patients with newly diagnosed non-insulin dependent diabetes: patient survey after randomised crossover trial. </a:t>
                      </a:r>
                      <a:r>
                        <a:rPr lang="en-ZA" sz="1200" i="1" dirty="0" smtClean="0"/>
                        <a:t>BMJ.</a:t>
                      </a:r>
                      <a:r>
                        <a:rPr lang="en-ZA" sz="1200" dirty="0" smtClean="0"/>
                        <a:t> 1997 Aug 9;315(7104):348-9. Erratum </a:t>
                      </a:r>
                      <a:r>
                        <a:rPr lang="en-ZA" sz="1200" dirty="0" err="1" smtClean="0"/>
                        <a:t>in:BMJ</a:t>
                      </a:r>
                      <a:r>
                        <a:rPr lang="en-ZA" sz="1200" dirty="0" smtClean="0"/>
                        <a:t> 1998 Jan 17;316(7126):195.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Müller N, Stengel D, </a:t>
                      </a:r>
                      <a:r>
                        <a:rPr lang="en-ZA" sz="1200" dirty="0" err="1" smtClean="0"/>
                        <a:t>Kloos</a:t>
                      </a:r>
                      <a:r>
                        <a:rPr lang="en-ZA" sz="1200" dirty="0" smtClean="0"/>
                        <a:t> C, </a:t>
                      </a:r>
                      <a:r>
                        <a:rPr lang="en-ZA" sz="1200" dirty="0" err="1" smtClean="0"/>
                        <a:t>Ristow</a:t>
                      </a:r>
                      <a:r>
                        <a:rPr lang="en-ZA" sz="1200" dirty="0" smtClean="0"/>
                        <a:t> M, Wolf G, Müller UA. Improvement of </a:t>
                      </a:r>
                      <a:r>
                        <a:rPr lang="en-ZA" sz="1200" dirty="0" err="1" smtClean="0"/>
                        <a:t>HbA</a:t>
                      </a:r>
                      <a:r>
                        <a:rPr lang="en-ZA" sz="1200" dirty="0" smtClean="0"/>
                        <a:t>(1c) and stable weight loss 2 years after an outpatient treatment and teaching program for patients with type 2 diabetes without insulin therapy based on urine glucose self-monitoring. </a:t>
                      </a:r>
                      <a:r>
                        <a:rPr lang="en-ZA" sz="1200" i="1" dirty="0" err="1" smtClean="0"/>
                        <a:t>Int</a:t>
                      </a:r>
                      <a:r>
                        <a:rPr lang="en-ZA" sz="1200" i="1" dirty="0" smtClean="0"/>
                        <a:t> J Gen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i="1" dirty="0" smtClean="0"/>
                        <a:t>Med</a:t>
                      </a:r>
                      <a:r>
                        <a:rPr lang="en-ZA" sz="1200" dirty="0" smtClean="0"/>
                        <a:t>. 2012;5:241-7.</a:t>
                      </a:r>
                      <a:endParaRPr lang="en-US" sz="1200" dirty="0" smtClean="0"/>
                    </a:p>
                  </a:txBody>
                  <a:tcPr marL="86359" marR="86359"/>
                </a:tc>
              </a:tr>
              <a:tr h="26742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baseline="0" dirty="0" smtClean="0"/>
                        <a:t> 9.1 TYPE 1 DIABETES MELLITUS  </a:t>
                      </a:r>
                      <a:endParaRPr lang="en-ZA" sz="120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 rtl="0" eaLnBrk="1" fontAlgn="t" latinLnBrk="0" hangingPunct="1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25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12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INSULIN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Contract Circular HP06-2014SVP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Contract Circular</a:t>
                      </a:r>
                      <a:r>
                        <a:rPr lang="en-ZA" sz="1200" baseline="0" dirty="0" smtClean="0"/>
                        <a:t>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HM08-2013SYR</a:t>
                      </a:r>
                      <a:endParaRPr lang="en-ZA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b="1" dirty="0" smtClean="0"/>
                        <a:t>WHO/ ATC DDD </a:t>
                      </a:r>
                      <a:r>
                        <a:rPr lang="en-ZA" sz="1200" i="1" dirty="0" smtClean="0"/>
                        <a:t>(Available at www.whocc.no/atc_ddd_index/)</a:t>
                      </a:r>
                    </a:p>
                    <a:p>
                      <a:pPr marL="171450" indent="-17145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A10AB: Insulin and analogues for injection, fast-acting- 40U</a:t>
                      </a:r>
                    </a:p>
                    <a:p>
                      <a:pPr marL="171450" indent="-17145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A10AC: Insulin and analogues for injection, intermediate-acting -40U</a:t>
                      </a:r>
                    </a:p>
                    <a:p>
                      <a:pPr marL="171450" indent="-17145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A10AD:Insulin and analogues for injection, intermediate-acting combined with fast-acting- 40U</a:t>
                      </a:r>
                      <a:endParaRPr lang="en-US" sz="1200" dirty="0"/>
                    </a:p>
                  </a:txBody>
                  <a:tcPr marL="86359" marR="86359"/>
                </a:tc>
              </a:tr>
              <a:tr h="267424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TYPE 1 </a:t>
                      </a:r>
                      <a:r>
                        <a:rPr lang="en-ZA" sz="1200" b="1" baseline="0" dirty="0" smtClean="0"/>
                        <a:t> DIABETES MELLITUS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26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13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GLUCAGON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Hall V, Thomsen RW,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Henriksen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 and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Lohse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N. Diabetes in Sub Saharan Africa 1999-2011: Epidemiology and public health implications. a systematic review. BMC Public Health 2011, 11:564.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Sämanna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Lehmannb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Hellera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Müllera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Hartmannc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Wolfa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GB and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Müllera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UA. A retrospective study on the incidence and risk factors of severe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hypoglycemia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primary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care.FamilyPracticeNovember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16, 2012 doi:10.1093/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fampra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/cms071.Available from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http://fampra.oxfordjournals.org/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[Online][Accessed 6 May 2013]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 circular HP06-2014SVP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07775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04246457"/>
              </p:ext>
            </p:extLst>
          </p:nvPr>
        </p:nvGraphicFramePr>
        <p:xfrm>
          <a:off x="0" y="40432"/>
          <a:ext cx="9144000" cy="64241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19832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/>
                        <a:t>9.2 TYPE 2 </a:t>
                      </a:r>
                      <a:r>
                        <a:rPr lang="en-ZA" sz="1200" b="1" baseline="0" dirty="0" smtClean="0"/>
                        <a:t> DIABETES MELLITUS  </a:t>
                      </a:r>
                      <a:endParaRPr lang="en-ZA" sz="120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30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14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None/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METFORMIN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Amod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Ascott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-Evans BH, Berg GI,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Blom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DJ, Brown SL,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Carrihill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MM, Dave JA, Distiller LA,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Ganie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YN,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Grobler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Heilbrunn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AG, Huddle KRL,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Janse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van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Rensburg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Jivan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D, Joshi P,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Khutsoane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DT, Levitt NS, May WM,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Mollentze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WF,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Motala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AA,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Paruk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IM, Pirie FJ,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Raal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FJ,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Rauff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Raubenheimer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PJ,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Randeree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Rheeder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Tudhope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L, Van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Zyl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DJ, Young M; Guideline Committee. JEMDSA 2012;17(2)(Supplement 1): S1-S95.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Canadian Diabetes Association Clinical Practice Guidelines Expert Committee. Canadian Diabetes Association 2013 Clinical Practice Guidelines for the Prevention and Management of Diabetes in Canada. Can J Diabetes 2013;37(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1):S1-S212. 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NICE Clinical Guideline 87: Type 2 diabetes -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management of type 2 diabetes, 2009, 2014.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[Online][Accessed 2014] Available at: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www.nice.org.uk/Guidance/CG87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South African package insert, Glucophage® 500mg, 850 mg tablets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South African package insert,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Bigsens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® 500, 850, 1000 mg tablets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South African package insert,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Diabetmin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retard® 850 mg tablets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Aronoff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Bennett et al. Drug Prescribing in Renal Failure: Dosing Guidelines for Adults and Children, 5th Edition.  American College of Physicians.  United States of America, 2007.  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Lipska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KJ, Bailey CJ,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Inzucchi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SE. Use of metformin in the setting of mild-to-moderate renal insufficiency. Diabetes Care. 2011 Jun;34(6):1431-7.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31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15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Font typeface="Arial" pitchFamily="34" charset="0"/>
                        <a:buNone/>
                      </a:pPr>
                      <a:r>
                        <a:rPr lang="en-ZA" sz="1200" b="1" u="sng" dirty="0" smtClean="0"/>
                        <a:t>GLICLAZIDE</a:t>
                      </a:r>
                      <a:r>
                        <a:rPr lang="en-ZA" sz="1200" b="1" u="sng" baseline="0" dirty="0" smtClean="0"/>
                        <a:t> &amp; GLIMEPIRIDE 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buFont typeface="Arial" pitchFamily="34" charset="0"/>
                        <a:buChar char="•"/>
                      </a:pPr>
                      <a:r>
                        <a:rPr lang="en-ZA" sz="1200" baseline="0" dirty="0" smtClean="0"/>
                        <a:t>T</a:t>
                      </a:r>
                      <a:r>
                        <a:rPr lang="en-ZA" sz="1200" dirty="0" smtClean="0"/>
                        <a:t>sumura K-i. Clinical evaluation of glimepiride (HOE490) in NIDDM, including a double blind comparative study versus </a:t>
                      </a:r>
                      <a:r>
                        <a:rPr lang="en-ZA" sz="1200" dirty="0" err="1" smtClean="0"/>
                        <a:t>gliclazide</a:t>
                      </a:r>
                      <a:r>
                        <a:rPr lang="en-ZA" sz="1200" dirty="0" smtClean="0"/>
                        <a:t>. Diabetes Res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Pract</a:t>
                      </a:r>
                      <a:r>
                        <a:rPr lang="en-ZA" sz="1200" dirty="0" smtClean="0"/>
                        <a:t>. . 1995; 28: S147-S9.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Inukai</a:t>
                      </a:r>
                      <a:r>
                        <a:rPr lang="en-ZA" sz="1200" dirty="0" smtClean="0"/>
                        <a:t> K, Watanabe M, Nakashima Y, </a:t>
                      </a:r>
                      <a:r>
                        <a:rPr lang="en-ZA" sz="1200" dirty="0" err="1" smtClean="0"/>
                        <a:t>Sawa</a:t>
                      </a:r>
                      <a:r>
                        <a:rPr lang="en-ZA" sz="1200" dirty="0" smtClean="0"/>
                        <a:t> T, </a:t>
                      </a:r>
                      <a:r>
                        <a:rPr lang="en-ZA" sz="1200" dirty="0" err="1" smtClean="0"/>
                        <a:t>Takata</a:t>
                      </a:r>
                      <a:r>
                        <a:rPr lang="en-ZA" sz="1200" dirty="0" smtClean="0"/>
                        <a:t> N, Tanaka M, et al. Efficacy of glimepiride in Japanese type 2 diabetic subjects. Diabetes Res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Pract</a:t>
                      </a:r>
                      <a:r>
                        <a:rPr lang="en-ZA" sz="1200" dirty="0" smtClean="0"/>
                        <a:t>. 2005; 68(3): 250-7.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Li Y, </a:t>
                      </a:r>
                      <a:r>
                        <a:rPr lang="en-ZA" sz="1200" dirty="0" err="1" smtClean="0"/>
                        <a:t>Xu</a:t>
                      </a:r>
                      <a:r>
                        <a:rPr lang="en-ZA" sz="1200" dirty="0" smtClean="0"/>
                        <a:t> L, </a:t>
                      </a:r>
                      <a:r>
                        <a:rPr lang="en-ZA" sz="1200" dirty="0" err="1" smtClean="0"/>
                        <a:t>Shen</a:t>
                      </a:r>
                      <a:r>
                        <a:rPr lang="en-ZA" sz="1200" dirty="0" smtClean="0"/>
                        <a:t> J, Ran J, Zhang Y, Wang M, et al. Effects of short-term therapy with different insulin </a:t>
                      </a:r>
                      <a:r>
                        <a:rPr lang="en-ZA" sz="1200" dirty="0" err="1" smtClean="0"/>
                        <a:t>secretagogues</a:t>
                      </a:r>
                      <a:r>
                        <a:rPr lang="en-ZA" sz="1200" dirty="0" smtClean="0"/>
                        <a:t> on glucose metabolism, lipid parameters and oxidative stress in newly diagnosed Type 2 Diabetes Mellitus. Diabetes Res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Pract</a:t>
                      </a:r>
                      <a:r>
                        <a:rPr lang="en-ZA" sz="1200" dirty="0" smtClean="0"/>
                        <a:t>. . 2010; 88(1): 42-7.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Schernthaner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Grimaldi</a:t>
                      </a:r>
                      <a:r>
                        <a:rPr lang="en-ZA" sz="1200" dirty="0" smtClean="0"/>
                        <a:t> A, Di Mario U, </a:t>
                      </a:r>
                      <a:r>
                        <a:rPr lang="en-ZA" sz="1200" dirty="0" err="1" smtClean="0"/>
                        <a:t>Drzewoski</a:t>
                      </a:r>
                      <a:r>
                        <a:rPr lang="en-ZA" sz="1200" dirty="0" smtClean="0"/>
                        <a:t> J, </a:t>
                      </a:r>
                      <a:r>
                        <a:rPr lang="en-ZA" sz="1200" dirty="0" err="1" smtClean="0"/>
                        <a:t>Kempler</a:t>
                      </a:r>
                      <a:r>
                        <a:rPr lang="en-ZA" sz="1200" dirty="0" smtClean="0"/>
                        <a:t> P, </a:t>
                      </a:r>
                      <a:r>
                        <a:rPr lang="en-ZA" sz="1200" dirty="0" err="1" smtClean="0"/>
                        <a:t>Kvapil</a:t>
                      </a:r>
                      <a:r>
                        <a:rPr lang="en-ZA" sz="1200" dirty="0" smtClean="0"/>
                        <a:t> M, et al. Blackwell Publishing, Ltd. GUIDE study: double-blind comparison of once-daily </a:t>
                      </a:r>
                      <a:r>
                        <a:rPr lang="en-ZA" sz="1200" dirty="0" err="1" smtClean="0"/>
                        <a:t>gliclazide</a:t>
                      </a:r>
                      <a:r>
                        <a:rPr lang="en-ZA" sz="1200" dirty="0" smtClean="0"/>
                        <a:t> MR and glimepiride in type 2 diabetic patients. </a:t>
                      </a:r>
                      <a:r>
                        <a:rPr lang="en-ZA" sz="1200" dirty="0" err="1" smtClean="0"/>
                        <a:t>Eur</a:t>
                      </a:r>
                      <a:r>
                        <a:rPr lang="en-ZA" sz="1200" dirty="0" smtClean="0"/>
                        <a:t> J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Invest. 2004; 34(8): 535-42.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NDoH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Affordable Medicines, EMP-PHC. Medicine Review: Glimepiride vs. gliclazide, January2014.</a:t>
                      </a:r>
                      <a:endParaRPr lang="en-ZA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SAMF 10</a:t>
                      </a:r>
                      <a:r>
                        <a:rPr lang="en-ZA" sz="1200" baseline="30000" dirty="0" smtClean="0"/>
                        <a:t>th</a:t>
                      </a:r>
                      <a:r>
                        <a:rPr lang="en-ZA" sz="1200" dirty="0" smtClean="0"/>
                        <a:t> edition, 2012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73288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32985967"/>
              </p:ext>
            </p:extLst>
          </p:nvPr>
        </p:nvGraphicFramePr>
        <p:xfrm>
          <a:off x="0" y="40432"/>
          <a:ext cx="9144000" cy="616813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32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16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SULPHONYLUREAS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Canadian Agency for Drugs and Technologies in Health. Second-line pharmacotherapy for type 2 diabetes — Update. Ottawa: The Agency; 2013. (CADTH optimal use report; vol.3, no. 1a). - DDD for glimepiride = 2 mg; glibenclamide = 10 mg.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Contract HP09-2014SD, 1August2014 to 31July2016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SEP Database of Medicine Prices, 15 August 2014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WHO/MSH International Drug Price Indicator, 2013.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OANDA Average exchange rates [Online][Accessed 16August2014] Available at: </a:t>
                      </a:r>
                      <a:r>
                        <a:rPr lang="en-ZA" sz="1200" dirty="0" smtClean="0">
                          <a:hlinkClick r:id="rId3"/>
                        </a:rPr>
                        <a:t>http://www.oanda.com/currency/average</a:t>
                      </a:r>
                      <a:r>
                        <a:rPr lang="en-ZA" sz="1200" dirty="0" smtClean="0"/>
                        <a:t>. Period  January to August 2014.</a:t>
                      </a: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33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17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200" b="1" u="sng" dirty="0" smtClean="0"/>
                        <a:t>GLIBENCLAMIDE</a:t>
                      </a:r>
                      <a:endParaRPr lang="en-ZA" sz="1200" b="1" u="sng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200" dirty="0" smtClean="0"/>
                        <a:t>Contract circular HP09-2014SD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34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18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200" b="1" u="sng" dirty="0" smtClean="0"/>
                        <a:t>GLIBENCLAMIDE</a:t>
                      </a:r>
                      <a:endParaRPr lang="en-ZA" sz="1200" b="1" u="sng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200" dirty="0" err="1" smtClean="0"/>
                        <a:t>Tessier</a:t>
                      </a:r>
                      <a:r>
                        <a:rPr lang="en-ZA" sz="1200" dirty="0" smtClean="0"/>
                        <a:t>, D., Dawson, K., </a:t>
                      </a:r>
                      <a:r>
                        <a:rPr lang="en-ZA" sz="1200" dirty="0" err="1" smtClean="0"/>
                        <a:t>Tétrault</a:t>
                      </a:r>
                      <a:r>
                        <a:rPr lang="en-ZA" sz="1200" dirty="0" smtClean="0"/>
                        <a:t>, J.P., Bravo, G. and </a:t>
                      </a:r>
                      <a:r>
                        <a:rPr lang="en-ZA" sz="1200" dirty="0" err="1" smtClean="0"/>
                        <a:t>Meneilly</a:t>
                      </a:r>
                      <a:r>
                        <a:rPr lang="en-ZA" sz="1200" dirty="0" smtClean="0"/>
                        <a:t>, G.S. </a:t>
                      </a:r>
                      <a:r>
                        <a:rPr lang="en-ZA" sz="1200" dirty="0" err="1" smtClean="0"/>
                        <a:t>Glibenclamide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vs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Gliclazide</a:t>
                      </a:r>
                      <a:r>
                        <a:rPr lang="en-ZA" sz="1200" dirty="0" smtClean="0"/>
                        <a:t> in Type 2 Diabetes of the Elderly. </a:t>
                      </a:r>
                      <a:r>
                        <a:rPr lang="en-ZA" sz="1200" i="1" dirty="0" smtClean="0"/>
                        <a:t>Diabetic Medicine</a:t>
                      </a:r>
                      <a:r>
                        <a:rPr lang="en-ZA" sz="1200" dirty="0" smtClean="0"/>
                        <a:t>. 1994; 11: 974–980.</a:t>
                      </a:r>
                      <a:endParaRPr lang="en-ZA" sz="1200" b="1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NDoH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Affordable Medicines, EMP- PHC. Medicine Review: Glimepiride vs. glibenclamide, October 2013.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35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19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buNone/>
                      </a:pPr>
                      <a:r>
                        <a:rPr lang="en-ZA" sz="1200" b="1" u="sng" dirty="0" smtClean="0"/>
                        <a:t>SULPHONYLUREAS</a:t>
                      </a:r>
                      <a:r>
                        <a:rPr lang="en-ZA" sz="1200" b="1" u="sng" baseline="0" dirty="0" smtClean="0"/>
                        <a:t> </a:t>
                      </a:r>
                    </a:p>
                    <a:p>
                      <a:pPr marL="171450" indent="-17145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Tsumura K-i. Clinical evaluation of glimepiride (HOE490) in NIDDM, including a double blind comparative study versus </a:t>
                      </a:r>
                      <a:r>
                        <a:rPr lang="en-ZA" sz="1200" dirty="0" err="1" smtClean="0"/>
                        <a:t>gliclazide</a:t>
                      </a:r>
                      <a:r>
                        <a:rPr lang="en-ZA" sz="1200" dirty="0" smtClean="0"/>
                        <a:t>. Diabetes Res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Pract</a:t>
                      </a:r>
                      <a:r>
                        <a:rPr lang="en-ZA" sz="1200" dirty="0" smtClean="0"/>
                        <a:t>. . 1995; 28: S147-S9.</a:t>
                      </a:r>
                    </a:p>
                    <a:p>
                      <a:pPr marL="171450" indent="-17145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Inukai</a:t>
                      </a:r>
                      <a:r>
                        <a:rPr lang="en-ZA" sz="1200" dirty="0" smtClean="0"/>
                        <a:t> K, Watanabe M, Nakashima Y, </a:t>
                      </a:r>
                      <a:r>
                        <a:rPr lang="en-ZA" sz="1200" dirty="0" err="1" smtClean="0"/>
                        <a:t>Sawa</a:t>
                      </a:r>
                      <a:r>
                        <a:rPr lang="en-ZA" sz="1200" dirty="0" smtClean="0"/>
                        <a:t> T, </a:t>
                      </a:r>
                      <a:r>
                        <a:rPr lang="en-ZA" sz="1200" dirty="0" err="1" smtClean="0"/>
                        <a:t>Takata</a:t>
                      </a:r>
                      <a:r>
                        <a:rPr lang="en-ZA" sz="1200" dirty="0" smtClean="0"/>
                        <a:t> N, Tanaka M, et al. Efficacy of glimepiride in Japanese type 2 diabetic subjects. Diabetes Res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Pract</a:t>
                      </a:r>
                      <a:r>
                        <a:rPr lang="en-ZA" sz="1200" dirty="0" smtClean="0"/>
                        <a:t>. 2005; 68(3): 250-7.</a:t>
                      </a:r>
                    </a:p>
                    <a:p>
                      <a:pPr marL="171450" indent="-17145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Li Y, </a:t>
                      </a:r>
                      <a:r>
                        <a:rPr lang="en-ZA" sz="1200" dirty="0" err="1" smtClean="0"/>
                        <a:t>Xu</a:t>
                      </a:r>
                      <a:r>
                        <a:rPr lang="en-ZA" sz="1200" dirty="0" smtClean="0"/>
                        <a:t> L, </a:t>
                      </a:r>
                      <a:r>
                        <a:rPr lang="en-ZA" sz="1200" dirty="0" err="1" smtClean="0"/>
                        <a:t>Shen</a:t>
                      </a:r>
                      <a:r>
                        <a:rPr lang="en-ZA" sz="1200" dirty="0" smtClean="0"/>
                        <a:t> J, Ran J, Zhang Y, Wang M, et al. Effects of short-term therapy with different insulin </a:t>
                      </a:r>
                      <a:r>
                        <a:rPr lang="en-ZA" sz="1200" dirty="0" err="1" smtClean="0"/>
                        <a:t>secretagogues</a:t>
                      </a:r>
                      <a:r>
                        <a:rPr lang="en-ZA" sz="1200" dirty="0" smtClean="0"/>
                        <a:t> on glucose metabolism, lipid parameters and oxidative stress in newly diagnosed Type 2 Diabetes Mellitus. Diabetes Res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</a:t>
                      </a:r>
                      <a:r>
                        <a:rPr lang="en-ZA" sz="1200" dirty="0" err="1" smtClean="0"/>
                        <a:t>Pract</a:t>
                      </a:r>
                      <a:r>
                        <a:rPr lang="en-ZA" sz="1200" dirty="0" smtClean="0"/>
                        <a:t>. 2010; 88(1): 42-7.</a:t>
                      </a:r>
                    </a:p>
                    <a:p>
                      <a:pPr marL="171450" indent="-17145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Schernthaner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Grimaldi</a:t>
                      </a:r>
                      <a:r>
                        <a:rPr lang="en-ZA" sz="1200" dirty="0" smtClean="0"/>
                        <a:t> A, Di Mario U, </a:t>
                      </a:r>
                      <a:r>
                        <a:rPr lang="en-ZA" sz="1200" dirty="0" err="1" smtClean="0"/>
                        <a:t>Drzewoski</a:t>
                      </a:r>
                      <a:r>
                        <a:rPr lang="en-ZA" sz="1200" dirty="0" smtClean="0"/>
                        <a:t> J, </a:t>
                      </a:r>
                      <a:r>
                        <a:rPr lang="en-ZA" sz="1200" dirty="0" err="1" smtClean="0"/>
                        <a:t>Kempler</a:t>
                      </a:r>
                      <a:r>
                        <a:rPr lang="en-ZA" sz="1200" dirty="0" smtClean="0"/>
                        <a:t> P, </a:t>
                      </a:r>
                      <a:r>
                        <a:rPr lang="en-ZA" sz="1200" dirty="0" err="1" smtClean="0"/>
                        <a:t>Kvapil</a:t>
                      </a:r>
                      <a:r>
                        <a:rPr lang="en-ZA" sz="1200" dirty="0" smtClean="0"/>
                        <a:t> M, et al. Blackwell Publishing, Ltd. GUIDE study: double-blind comparison of once-daily </a:t>
                      </a:r>
                      <a:r>
                        <a:rPr lang="en-ZA" sz="1200" dirty="0" err="1" smtClean="0"/>
                        <a:t>gliclazide</a:t>
                      </a:r>
                      <a:r>
                        <a:rPr lang="en-ZA" sz="1200" dirty="0" smtClean="0"/>
                        <a:t> MR and glimepiride in type 2 diabetic patients. </a:t>
                      </a:r>
                      <a:r>
                        <a:rPr lang="en-ZA" sz="1200" dirty="0" err="1" smtClean="0"/>
                        <a:t>Eur</a:t>
                      </a:r>
                      <a:r>
                        <a:rPr lang="en-ZA" sz="1200" dirty="0" smtClean="0"/>
                        <a:t> J </a:t>
                      </a:r>
                      <a:r>
                        <a:rPr lang="en-ZA" sz="1200" dirty="0" err="1" smtClean="0"/>
                        <a:t>clin</a:t>
                      </a:r>
                      <a:r>
                        <a:rPr lang="en-ZA" sz="1200" dirty="0" smtClean="0"/>
                        <a:t> Invest. 2004; 34(8): 535-42.</a:t>
                      </a:r>
                    </a:p>
                    <a:p>
                      <a:pPr marL="171450" indent="-17145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Contract circular HP09-2014SD</a:t>
                      </a:r>
                    </a:p>
                    <a:p>
                      <a:pPr marL="171450" indent="-17145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SAMF 10</a:t>
                      </a:r>
                      <a:r>
                        <a:rPr lang="en-ZA" sz="1200" baseline="30000" dirty="0" smtClean="0"/>
                        <a:t>th</a:t>
                      </a:r>
                      <a:r>
                        <a:rPr lang="en-ZA" sz="1200" dirty="0" smtClean="0"/>
                        <a:t> edition, 2012</a:t>
                      </a:r>
                      <a:endParaRPr lang="en-US" sz="12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083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8499142"/>
              </p:ext>
            </p:extLst>
          </p:nvPr>
        </p:nvGraphicFramePr>
        <p:xfrm>
          <a:off x="0" y="40432"/>
          <a:ext cx="9144000" cy="675851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19832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/>
                        <a:t>9.2 TYPE 2 </a:t>
                      </a:r>
                      <a:r>
                        <a:rPr lang="en-ZA" sz="1200" b="1" baseline="0" dirty="0" smtClean="0"/>
                        <a:t> DIABETES MELLITUS </a:t>
                      </a:r>
                      <a:endParaRPr lang="en-ZA" sz="120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36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20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SULPHONYLUREAS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Amod</a:t>
                      </a:r>
                      <a:r>
                        <a:rPr lang="en-ZA" sz="1200" dirty="0" smtClean="0"/>
                        <a:t> A, </a:t>
                      </a:r>
                      <a:r>
                        <a:rPr lang="en-ZA" sz="1200" dirty="0" err="1" smtClean="0"/>
                        <a:t>Ascott</a:t>
                      </a:r>
                      <a:r>
                        <a:rPr lang="en-ZA" sz="1200" dirty="0" smtClean="0"/>
                        <a:t>-Evans BH, Berg GI, </a:t>
                      </a:r>
                      <a:r>
                        <a:rPr lang="en-ZA" sz="1200" dirty="0" err="1" smtClean="0"/>
                        <a:t>Blom</a:t>
                      </a:r>
                      <a:r>
                        <a:rPr lang="en-ZA" sz="1200" dirty="0" smtClean="0"/>
                        <a:t> DJ, Brown SL, </a:t>
                      </a:r>
                      <a:r>
                        <a:rPr lang="en-ZA" sz="1200" dirty="0" err="1" smtClean="0"/>
                        <a:t>Carrihill</a:t>
                      </a:r>
                      <a:r>
                        <a:rPr lang="en-ZA" sz="1200" dirty="0" smtClean="0"/>
                        <a:t> MM, Dave JA, Distiller LA, </a:t>
                      </a:r>
                      <a:r>
                        <a:rPr lang="en-ZA" sz="1200" dirty="0" err="1" smtClean="0"/>
                        <a:t>Ganie</a:t>
                      </a:r>
                      <a:r>
                        <a:rPr lang="en-ZA" sz="1200" dirty="0" smtClean="0"/>
                        <a:t> YN, </a:t>
                      </a:r>
                      <a:r>
                        <a:rPr lang="en-ZA" sz="1200" dirty="0" err="1" smtClean="0"/>
                        <a:t>Grobler</a:t>
                      </a:r>
                      <a:r>
                        <a:rPr lang="en-ZA" sz="1200" dirty="0" smtClean="0"/>
                        <a:t> N, </a:t>
                      </a:r>
                      <a:r>
                        <a:rPr lang="en-ZA" sz="1200" dirty="0" err="1" smtClean="0"/>
                        <a:t>Heilbrunn</a:t>
                      </a:r>
                      <a:r>
                        <a:rPr lang="en-ZA" sz="1200" dirty="0" smtClean="0"/>
                        <a:t> AG, Huddle KRL, </a:t>
                      </a:r>
                      <a:r>
                        <a:rPr lang="en-ZA" sz="1200" dirty="0" err="1" smtClean="0"/>
                        <a:t>Janse</a:t>
                      </a:r>
                      <a:r>
                        <a:rPr lang="en-ZA" sz="1200" dirty="0" smtClean="0"/>
                        <a:t> van </a:t>
                      </a:r>
                      <a:r>
                        <a:rPr lang="en-ZA" sz="1200" dirty="0" err="1" smtClean="0"/>
                        <a:t>Rensburg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Jivan</a:t>
                      </a:r>
                      <a:r>
                        <a:rPr lang="en-ZA" sz="1200" dirty="0" smtClean="0"/>
                        <a:t> D, Joshi P, </a:t>
                      </a:r>
                      <a:r>
                        <a:rPr lang="en-ZA" sz="1200" dirty="0" err="1" smtClean="0"/>
                        <a:t>Khutsoane</a:t>
                      </a:r>
                      <a:r>
                        <a:rPr lang="en-ZA" sz="1200" dirty="0" smtClean="0"/>
                        <a:t> DT, Levitt NS, May WM, </a:t>
                      </a:r>
                      <a:r>
                        <a:rPr lang="en-ZA" sz="1200" dirty="0" err="1" smtClean="0"/>
                        <a:t>Mollentze</a:t>
                      </a:r>
                      <a:r>
                        <a:rPr lang="en-ZA" sz="1200" dirty="0" smtClean="0"/>
                        <a:t> WF, </a:t>
                      </a:r>
                      <a:r>
                        <a:rPr lang="en-ZA" sz="1200" dirty="0" err="1" smtClean="0"/>
                        <a:t>Motala</a:t>
                      </a:r>
                      <a:r>
                        <a:rPr lang="en-ZA" sz="1200" dirty="0" smtClean="0"/>
                        <a:t> AA, </a:t>
                      </a:r>
                      <a:r>
                        <a:rPr lang="en-ZA" sz="1200" dirty="0" err="1" smtClean="0"/>
                        <a:t>Paruk</a:t>
                      </a:r>
                      <a:r>
                        <a:rPr lang="en-ZA" sz="1200" dirty="0" smtClean="0"/>
                        <a:t> IM, Pirie FJ, </a:t>
                      </a:r>
                      <a:r>
                        <a:rPr lang="en-ZA" sz="1200" dirty="0" err="1" smtClean="0"/>
                        <a:t>Raal</a:t>
                      </a:r>
                      <a:r>
                        <a:rPr lang="en-ZA" sz="1200" dirty="0" smtClean="0"/>
                        <a:t> FJ, </a:t>
                      </a:r>
                      <a:r>
                        <a:rPr lang="en-ZA" sz="1200" dirty="0" err="1" smtClean="0"/>
                        <a:t>Rauff</a:t>
                      </a:r>
                      <a:r>
                        <a:rPr lang="en-ZA" sz="1200" dirty="0" smtClean="0"/>
                        <a:t> S, </a:t>
                      </a:r>
                      <a:r>
                        <a:rPr lang="en-ZA" sz="1200" dirty="0" err="1" smtClean="0"/>
                        <a:t>Raubenheimer</a:t>
                      </a:r>
                      <a:r>
                        <a:rPr lang="en-ZA" sz="1200" dirty="0" smtClean="0"/>
                        <a:t> PJ, </a:t>
                      </a:r>
                      <a:r>
                        <a:rPr lang="en-ZA" sz="1200" dirty="0" err="1" smtClean="0"/>
                        <a:t>Randeree</a:t>
                      </a:r>
                      <a:r>
                        <a:rPr lang="en-ZA" sz="1200" dirty="0" smtClean="0"/>
                        <a:t> HAR, </a:t>
                      </a:r>
                      <a:r>
                        <a:rPr lang="en-ZA" sz="1200" dirty="0" err="1" smtClean="0"/>
                        <a:t>Rheeder</a:t>
                      </a:r>
                      <a:r>
                        <a:rPr lang="en-ZA" sz="1200" dirty="0" smtClean="0"/>
                        <a:t> P, </a:t>
                      </a:r>
                      <a:r>
                        <a:rPr lang="en-ZA" sz="1200" dirty="0" err="1" smtClean="0"/>
                        <a:t>Tudhope</a:t>
                      </a:r>
                      <a:r>
                        <a:rPr lang="en-ZA" sz="1200" dirty="0" smtClean="0"/>
                        <a:t> L, Van </a:t>
                      </a:r>
                      <a:r>
                        <a:rPr lang="en-ZA" sz="1200" dirty="0" err="1" smtClean="0"/>
                        <a:t>Zyl</a:t>
                      </a:r>
                      <a:r>
                        <a:rPr lang="en-ZA" sz="1200" dirty="0" smtClean="0"/>
                        <a:t> DJ, Young M; Guideline Committee. JEMDSA 2012;17(2)(Supplement 1): S1-S95.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SAMF 10</a:t>
                      </a:r>
                      <a:r>
                        <a:rPr lang="en-ZA" sz="1200" baseline="30000" dirty="0" smtClean="0"/>
                        <a:t>th</a:t>
                      </a:r>
                      <a:r>
                        <a:rPr lang="en-ZA" sz="1200" dirty="0" smtClean="0"/>
                        <a:t> edition, 2012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South African package insert, </a:t>
                      </a:r>
                      <a:r>
                        <a:rPr lang="en-ZA" sz="1200" dirty="0" err="1" smtClean="0"/>
                        <a:t>Glycron</a:t>
                      </a:r>
                      <a:r>
                        <a:rPr lang="en-ZA" sz="1200" dirty="0" smtClean="0"/>
                        <a:t>® 5 mg tablets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Aronoff</a:t>
                      </a:r>
                      <a:r>
                        <a:rPr lang="en-ZA" sz="1200" dirty="0" smtClean="0"/>
                        <a:t>, Bennett </a:t>
                      </a:r>
                      <a:r>
                        <a:rPr lang="en-ZA" sz="1200" i="1" dirty="0" smtClean="0"/>
                        <a:t>et al.</a:t>
                      </a:r>
                      <a:r>
                        <a:rPr lang="en-ZA" sz="1200" dirty="0" smtClean="0"/>
                        <a:t> Drug Prescribing in Renal Failure: Dosing Guidelines for Adults and Children, 5</a:t>
                      </a:r>
                      <a:r>
                        <a:rPr lang="en-ZA" sz="1200" baseline="30000" dirty="0" smtClean="0"/>
                        <a:t>th</a:t>
                      </a:r>
                      <a:r>
                        <a:rPr lang="en-ZA" sz="1200" dirty="0" smtClean="0"/>
                        <a:t> Edition.  </a:t>
                      </a:r>
                      <a:r>
                        <a:rPr lang="en-ZA" sz="1200" i="1" dirty="0" smtClean="0"/>
                        <a:t>American College of Physicians.</a:t>
                      </a:r>
                      <a:r>
                        <a:rPr lang="en-ZA" sz="1200" dirty="0" smtClean="0"/>
                        <a:t>  United States of America, 2007.  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Adult Hospital level STG, 2012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38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21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solidFill>
                            <a:prstClr val="black"/>
                          </a:solidFill>
                        </a:rPr>
                        <a:t>INSULIN</a:t>
                      </a:r>
                      <a:r>
                        <a:rPr lang="en-ZA" sz="1200" b="1" baseline="0" dirty="0" smtClean="0">
                          <a:solidFill>
                            <a:prstClr val="black"/>
                          </a:solidFill>
                        </a:rPr>
                        <a:t> ADD ON THERAPY</a:t>
                      </a:r>
                      <a:endParaRPr lang="en-ZA" sz="1200" b="1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200" dirty="0" err="1" smtClean="0">
                          <a:solidFill>
                            <a:prstClr val="black"/>
                          </a:solidFill>
                        </a:rPr>
                        <a:t>NDoH</a:t>
                      </a:r>
                      <a:r>
                        <a:rPr lang="en-ZA" sz="1200" dirty="0" smtClean="0">
                          <a:solidFill>
                            <a:prstClr val="black"/>
                          </a:solidFill>
                        </a:rPr>
                        <a:t>, Primary care 101 Guidelines, 2013/2014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39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22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buNone/>
                      </a:pPr>
                      <a:r>
                        <a:rPr lang="en-US" sz="1200" b="1" u="sng" dirty="0" smtClean="0"/>
                        <a:t>DEXTROSE</a:t>
                      </a:r>
                      <a:r>
                        <a:rPr lang="en-US" sz="1200" b="1" u="sng" baseline="0" dirty="0" smtClean="0"/>
                        <a:t> (10% &amp; 50%)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200" dirty="0" smtClean="0"/>
                        <a:t>Paediatric Hospital level STG, 2013</a:t>
                      </a:r>
                      <a:endParaRPr lang="en-ZA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Adult Hospital level STG, 2012.</a:t>
                      </a:r>
                    </a:p>
                  </a:txBody>
                  <a:tcPr marL="86359" marR="86359"/>
                </a:tc>
              </a:tr>
              <a:tr h="261320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9.3 DIABETES</a:t>
                      </a:r>
                      <a:r>
                        <a:rPr lang="en-ZA" sz="1200" b="1" baseline="0" dirty="0" smtClean="0"/>
                        <a:t> MELLITUS EMERGENCIES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buNone/>
                      </a:pPr>
                      <a:endParaRPr lang="en-US" sz="1200" b="1" u="sng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42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23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u="sng" dirty="0" smtClean="0"/>
                        <a:t>SODIUM</a:t>
                      </a:r>
                      <a:r>
                        <a:rPr lang="en-ZA" sz="1200" b="1" u="sng" baseline="0" dirty="0" smtClean="0"/>
                        <a:t> CHLORIDE 0.9% (Adults)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200" dirty="0" smtClean="0"/>
                        <a:t>Craig ME, </a:t>
                      </a:r>
                      <a:r>
                        <a:rPr lang="en-ZA" sz="1200" dirty="0" err="1" smtClean="0"/>
                        <a:t>Twigg</a:t>
                      </a:r>
                      <a:r>
                        <a:rPr lang="en-ZA" sz="1200" dirty="0" smtClean="0"/>
                        <a:t> SM, </a:t>
                      </a:r>
                      <a:r>
                        <a:rPr lang="en-ZA" sz="1200" dirty="0" err="1" smtClean="0"/>
                        <a:t>Donaghue</a:t>
                      </a:r>
                      <a:r>
                        <a:rPr lang="en-ZA" sz="1200" dirty="0" smtClean="0"/>
                        <a:t> KC, Cheung NW, Cameron FJ, Conn J, Jenkins AJ, </a:t>
                      </a:r>
                      <a:r>
                        <a:rPr lang="en-ZA" sz="1200" dirty="0" err="1" smtClean="0"/>
                        <a:t>Silink</a:t>
                      </a:r>
                      <a:r>
                        <a:rPr lang="en-ZA" sz="1200" dirty="0" smtClean="0"/>
                        <a:t> M, for the Australian Type 1 Diabetes Guidelines Expert Advisory Group. </a:t>
                      </a:r>
                      <a:r>
                        <a:rPr lang="en-ZA" sz="1200" i="1" dirty="0" smtClean="0"/>
                        <a:t>National evidence‐based clinical care guidelines for type 1 diabetes in children, adolescents and adults</a:t>
                      </a:r>
                      <a:r>
                        <a:rPr lang="en-ZA" sz="1200" dirty="0" smtClean="0"/>
                        <a:t>, Australian Government Department of Health and Ageing, Canberra 2011.</a:t>
                      </a:r>
                      <a:endParaRPr lang="en-US" sz="1200" b="1" dirty="0" smtClean="0">
                        <a:solidFill>
                          <a:srgbClr val="3366FF"/>
                        </a:solidFill>
                      </a:endParaRPr>
                    </a:p>
                  </a:txBody>
                  <a:tcPr marL="86359" marR="86359"/>
                </a:tc>
              </a:tr>
              <a:tr h="27948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/>
                        <a:t>9.3 DIABETES</a:t>
                      </a:r>
                      <a:r>
                        <a:rPr lang="en-ZA" sz="1200" b="1" baseline="0" dirty="0" smtClean="0"/>
                        <a:t> MELLITUS EMERGENCIES</a:t>
                      </a:r>
                      <a:endParaRPr lang="en-ZA" sz="120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42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24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u="sng" dirty="0" smtClean="0"/>
                        <a:t>SODIUM</a:t>
                      </a:r>
                      <a:r>
                        <a:rPr lang="en-ZA" sz="1200" b="1" u="sng" baseline="0" dirty="0" smtClean="0"/>
                        <a:t> CHLORIDE 0.9% (Children)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200" dirty="0" smtClean="0"/>
                        <a:t>Craig ME, </a:t>
                      </a:r>
                      <a:r>
                        <a:rPr lang="en-ZA" sz="1200" dirty="0" err="1" smtClean="0"/>
                        <a:t>Twigg</a:t>
                      </a:r>
                      <a:r>
                        <a:rPr lang="en-ZA" sz="1200" dirty="0" smtClean="0"/>
                        <a:t> SM, </a:t>
                      </a:r>
                      <a:r>
                        <a:rPr lang="en-ZA" sz="1200" dirty="0" err="1" smtClean="0"/>
                        <a:t>Donaghue</a:t>
                      </a:r>
                      <a:r>
                        <a:rPr lang="en-ZA" sz="1200" dirty="0" smtClean="0"/>
                        <a:t> KC, Cheung NW, Cameron FJ, Conn J, Jenkins AJ, </a:t>
                      </a:r>
                      <a:r>
                        <a:rPr lang="en-ZA" sz="1200" dirty="0" err="1" smtClean="0"/>
                        <a:t>Silink</a:t>
                      </a:r>
                      <a:r>
                        <a:rPr lang="en-ZA" sz="1200" dirty="0" smtClean="0"/>
                        <a:t> M, for the Australian Type 1 Diabetes Guidelines Expert Advisory Group. </a:t>
                      </a:r>
                      <a:r>
                        <a:rPr lang="en-ZA" sz="1200" i="1" dirty="0" smtClean="0"/>
                        <a:t>National evidence‐based clinical care guidelines for type 1 diabetes in children, adolescents and adults</a:t>
                      </a:r>
                      <a:r>
                        <a:rPr lang="en-ZA" sz="1200" dirty="0" smtClean="0"/>
                        <a:t>, Australian Government Department of Health and Ageing, Canberra 2011.</a:t>
                      </a:r>
                      <a:endParaRPr lang="en-US" sz="1200" b="1" dirty="0" smtClean="0">
                        <a:solidFill>
                          <a:srgbClr val="3366FF"/>
                        </a:solidFill>
                      </a:endParaRPr>
                    </a:p>
                  </a:txBody>
                  <a:tcPr marL="86359" marR="86359"/>
                </a:tc>
              </a:tr>
              <a:tr h="180975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9.4  MICROVASCULAR</a:t>
                      </a:r>
                      <a:r>
                        <a:rPr lang="en-ZA" sz="1200" b="1" baseline="0" dirty="0" smtClean="0"/>
                        <a:t> COMPLICATIONS OF DIABETES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45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25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AMOXICILLIN/CLAVULANIC</a:t>
                      </a:r>
                      <a:r>
                        <a:rPr lang="en-GB" sz="12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ACID </a:t>
                      </a: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Adult Hospital level STG, 2012.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http://www.health.gov.za/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424404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8773862"/>
              </p:ext>
            </p:extLst>
          </p:nvPr>
        </p:nvGraphicFramePr>
        <p:xfrm>
          <a:off x="0" y="40432"/>
          <a:ext cx="9144000" cy="6416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9.4  MICROVASCULAR</a:t>
                      </a:r>
                      <a:r>
                        <a:rPr lang="en-ZA" sz="1200" b="1" baseline="0" dirty="0" smtClean="0"/>
                        <a:t> COMPLICATIONS OF DIABETES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46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26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ACE-INHIBITOR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b="0" dirty="0" smtClean="0"/>
                        <a:t>ACEI (ACE Inhibitors in Diabetic Nephropathy </a:t>
                      </a:r>
                      <a:r>
                        <a:rPr lang="en-ZA" sz="1200" b="0" dirty="0" err="1" smtClean="0"/>
                        <a:t>Trialist</a:t>
                      </a:r>
                      <a:r>
                        <a:rPr lang="en-ZA" sz="1200" b="0" dirty="0" smtClean="0"/>
                        <a:t> Group). Should all patients with type 1 diabetes mellitus and </a:t>
                      </a:r>
                      <a:r>
                        <a:rPr lang="en-ZA" sz="1200" b="0" dirty="0" err="1" smtClean="0"/>
                        <a:t>microalbuminuria</a:t>
                      </a:r>
                      <a:r>
                        <a:rPr lang="en-ZA" sz="1200" b="0" dirty="0" smtClean="0"/>
                        <a:t> receive  angiotensin converting enzyme inhibitors? A meta‐analysis of individual patient data, </a:t>
                      </a:r>
                      <a:r>
                        <a:rPr lang="en-ZA" sz="1200" b="0" i="1" dirty="0" smtClean="0"/>
                        <a:t>Annals of</a:t>
                      </a:r>
                      <a:r>
                        <a:rPr lang="en-ZA" sz="1200" b="0" dirty="0" smtClean="0"/>
                        <a:t> </a:t>
                      </a:r>
                      <a:r>
                        <a:rPr lang="en-ZA" sz="1200" b="0" i="1" dirty="0" smtClean="0"/>
                        <a:t>Internal Medicine</a:t>
                      </a:r>
                      <a:r>
                        <a:rPr lang="en-ZA" sz="1200" b="0" i="1" baseline="0" dirty="0" smtClean="0"/>
                        <a:t> 2001; </a:t>
                      </a:r>
                      <a:r>
                        <a:rPr lang="en-ZA" sz="1200" b="0" dirty="0" smtClean="0"/>
                        <a:t>134(5): 370–379.</a:t>
                      </a:r>
                      <a:endParaRPr lang="en-ZA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Adult Hospital level STG, 2012.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Amod</a:t>
                      </a:r>
                      <a:r>
                        <a:rPr lang="en-ZA" sz="1200" dirty="0" smtClean="0"/>
                        <a:t> A, </a:t>
                      </a:r>
                      <a:r>
                        <a:rPr lang="en-ZA" sz="1200" dirty="0" err="1" smtClean="0"/>
                        <a:t>Ascott</a:t>
                      </a:r>
                      <a:r>
                        <a:rPr lang="en-ZA" sz="1200" dirty="0" smtClean="0"/>
                        <a:t>-Evans BH, Berg GI, </a:t>
                      </a:r>
                      <a:r>
                        <a:rPr lang="en-ZA" sz="1200" dirty="0" err="1" smtClean="0"/>
                        <a:t>Blom</a:t>
                      </a:r>
                      <a:r>
                        <a:rPr lang="en-ZA" sz="1200" dirty="0" smtClean="0"/>
                        <a:t> DJ, Brown SL, </a:t>
                      </a:r>
                      <a:r>
                        <a:rPr lang="en-ZA" sz="1200" dirty="0" err="1" smtClean="0"/>
                        <a:t>Carrihill</a:t>
                      </a:r>
                      <a:r>
                        <a:rPr lang="en-ZA" sz="1200" dirty="0" smtClean="0"/>
                        <a:t> MM, Dave JA, Distiller LA, </a:t>
                      </a:r>
                      <a:r>
                        <a:rPr lang="en-ZA" sz="1200" dirty="0" err="1" smtClean="0"/>
                        <a:t>Ganie</a:t>
                      </a:r>
                      <a:r>
                        <a:rPr lang="en-ZA" sz="1200" dirty="0" smtClean="0"/>
                        <a:t> YN, </a:t>
                      </a:r>
                      <a:r>
                        <a:rPr lang="en-ZA" sz="1200" dirty="0" err="1" smtClean="0"/>
                        <a:t>Grobler</a:t>
                      </a:r>
                      <a:r>
                        <a:rPr lang="en-ZA" sz="1200" dirty="0" smtClean="0"/>
                        <a:t> N, </a:t>
                      </a:r>
                      <a:r>
                        <a:rPr lang="en-ZA" sz="1200" dirty="0" err="1" smtClean="0"/>
                        <a:t>Heilbrunn</a:t>
                      </a:r>
                      <a:r>
                        <a:rPr lang="en-ZA" sz="1200" dirty="0" smtClean="0"/>
                        <a:t> AG, Huddle KRL, </a:t>
                      </a:r>
                      <a:r>
                        <a:rPr lang="en-ZA" sz="1200" dirty="0" err="1" smtClean="0"/>
                        <a:t>Janse</a:t>
                      </a:r>
                      <a:r>
                        <a:rPr lang="en-ZA" sz="1200" dirty="0" smtClean="0"/>
                        <a:t> van </a:t>
                      </a:r>
                      <a:r>
                        <a:rPr lang="en-ZA" sz="1200" dirty="0" err="1" smtClean="0"/>
                        <a:t>Rensburg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Jivan</a:t>
                      </a:r>
                      <a:r>
                        <a:rPr lang="en-ZA" sz="1200" dirty="0" smtClean="0"/>
                        <a:t> D, Joshi P, </a:t>
                      </a:r>
                      <a:r>
                        <a:rPr lang="en-ZA" sz="1200" dirty="0" err="1" smtClean="0"/>
                        <a:t>Khutsoane</a:t>
                      </a:r>
                      <a:r>
                        <a:rPr lang="en-ZA" sz="1200" dirty="0" smtClean="0"/>
                        <a:t> DT, Levitt NS, May WM, </a:t>
                      </a:r>
                      <a:r>
                        <a:rPr lang="en-ZA" sz="1200" dirty="0" err="1" smtClean="0"/>
                        <a:t>Mollentze</a:t>
                      </a:r>
                      <a:r>
                        <a:rPr lang="en-ZA" sz="1200" dirty="0" smtClean="0"/>
                        <a:t> WF, </a:t>
                      </a:r>
                      <a:r>
                        <a:rPr lang="en-ZA" sz="1200" dirty="0" err="1" smtClean="0"/>
                        <a:t>Motala</a:t>
                      </a:r>
                      <a:r>
                        <a:rPr lang="en-ZA" sz="1200" dirty="0" smtClean="0"/>
                        <a:t> AA, </a:t>
                      </a:r>
                      <a:r>
                        <a:rPr lang="en-ZA" sz="1200" dirty="0" err="1" smtClean="0"/>
                        <a:t>Paruk</a:t>
                      </a:r>
                      <a:r>
                        <a:rPr lang="en-ZA" sz="1200" dirty="0" smtClean="0"/>
                        <a:t> IM, Pirie FJ, </a:t>
                      </a:r>
                      <a:r>
                        <a:rPr lang="en-ZA" sz="1200" dirty="0" err="1" smtClean="0"/>
                        <a:t>Raal</a:t>
                      </a:r>
                      <a:r>
                        <a:rPr lang="en-ZA" sz="1200" dirty="0" smtClean="0"/>
                        <a:t> FJ, </a:t>
                      </a:r>
                      <a:r>
                        <a:rPr lang="en-ZA" sz="1200" dirty="0" err="1" smtClean="0"/>
                        <a:t>Rauff</a:t>
                      </a:r>
                      <a:r>
                        <a:rPr lang="en-ZA" sz="1200" dirty="0" smtClean="0"/>
                        <a:t> S, </a:t>
                      </a:r>
                      <a:r>
                        <a:rPr lang="en-ZA" sz="1200" dirty="0" err="1" smtClean="0"/>
                        <a:t>Raubenheimer</a:t>
                      </a:r>
                      <a:r>
                        <a:rPr lang="en-ZA" sz="1200" dirty="0" smtClean="0"/>
                        <a:t> PJ, </a:t>
                      </a:r>
                      <a:r>
                        <a:rPr lang="en-ZA" sz="1200" dirty="0" err="1" smtClean="0"/>
                        <a:t>Randeree</a:t>
                      </a:r>
                      <a:r>
                        <a:rPr lang="en-ZA" sz="1200" dirty="0" smtClean="0"/>
                        <a:t> HAR, </a:t>
                      </a:r>
                      <a:r>
                        <a:rPr lang="en-ZA" sz="1200" dirty="0" err="1" smtClean="0"/>
                        <a:t>Rheeder</a:t>
                      </a:r>
                      <a:r>
                        <a:rPr lang="en-ZA" sz="1200" dirty="0" smtClean="0"/>
                        <a:t> P, </a:t>
                      </a:r>
                      <a:r>
                        <a:rPr lang="en-ZA" sz="1200" dirty="0" err="1" smtClean="0"/>
                        <a:t>Tudhope</a:t>
                      </a:r>
                      <a:r>
                        <a:rPr lang="en-ZA" sz="1200" dirty="0" smtClean="0"/>
                        <a:t> L, Van </a:t>
                      </a:r>
                      <a:r>
                        <a:rPr lang="en-ZA" sz="1200" dirty="0" err="1" smtClean="0"/>
                        <a:t>Zyl</a:t>
                      </a:r>
                      <a:r>
                        <a:rPr lang="en-ZA" sz="1200" dirty="0" smtClean="0"/>
                        <a:t> DJ, Young M; Guideline Committee. </a:t>
                      </a:r>
                      <a:r>
                        <a:rPr lang="en-ZA" sz="1200" i="1" dirty="0" smtClean="0"/>
                        <a:t>JEMDSA</a:t>
                      </a:r>
                      <a:r>
                        <a:rPr lang="en-ZA" sz="1200" dirty="0" smtClean="0"/>
                        <a:t> 2012;17(2)(Supplement 1): S1-S95.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Craig ME, </a:t>
                      </a:r>
                      <a:r>
                        <a:rPr lang="en-ZA" sz="1200" dirty="0" err="1" smtClean="0"/>
                        <a:t>Twigg</a:t>
                      </a:r>
                      <a:r>
                        <a:rPr lang="en-ZA" sz="1200" dirty="0" smtClean="0"/>
                        <a:t> SM, </a:t>
                      </a:r>
                      <a:r>
                        <a:rPr lang="en-ZA" sz="1200" dirty="0" err="1" smtClean="0"/>
                        <a:t>Donaghue</a:t>
                      </a:r>
                      <a:r>
                        <a:rPr lang="en-ZA" sz="1200" dirty="0" smtClean="0"/>
                        <a:t> KC, Cheung NW, Cameron FJ, Conn J, Jenkins AJ, </a:t>
                      </a:r>
                      <a:r>
                        <a:rPr lang="en-ZA" sz="1200" dirty="0" err="1" smtClean="0"/>
                        <a:t>Silink</a:t>
                      </a:r>
                      <a:r>
                        <a:rPr lang="en-ZA" sz="1200" dirty="0" smtClean="0"/>
                        <a:t> M, for the Australian Type 1 Diabetes Guidelines Expert Advisory Group. </a:t>
                      </a:r>
                      <a:r>
                        <a:rPr lang="en-ZA" sz="1200" i="1" dirty="0" smtClean="0"/>
                        <a:t>National evidence‐based clinical care guidelines for type 1 diabetes in children, adolescents and adults</a:t>
                      </a:r>
                      <a:r>
                        <a:rPr lang="en-ZA" sz="1200" dirty="0" smtClean="0"/>
                        <a:t>, Australian Government Department of Health and Ageing, Canberra 2011.</a:t>
                      </a:r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9.4 MICROVASCULAR</a:t>
                      </a:r>
                      <a:r>
                        <a:rPr lang="en-ZA" sz="1200" b="1" baseline="0" dirty="0" smtClean="0"/>
                        <a:t> COMPLICATIONS OF DIABETES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47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27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ZA" sz="1200" b="1" dirty="0" smtClean="0"/>
                        <a:t>SCREENING FOR MICROALBUMINURIA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Seedat</a:t>
                      </a:r>
                      <a:r>
                        <a:rPr lang="en-ZA" sz="1200" dirty="0" smtClean="0"/>
                        <a:t> YK, </a:t>
                      </a:r>
                      <a:r>
                        <a:rPr lang="en-ZA" sz="1200" dirty="0" err="1" smtClean="0"/>
                        <a:t>Rayner</a:t>
                      </a:r>
                      <a:r>
                        <a:rPr lang="en-ZA" sz="1200" dirty="0" smtClean="0"/>
                        <a:t> BL. South African Hypertension Guideline 2011. </a:t>
                      </a:r>
                      <a:r>
                        <a:rPr lang="en-ZA" sz="1200" i="1" dirty="0" smtClean="0"/>
                        <a:t>S </a:t>
                      </a:r>
                      <a:r>
                        <a:rPr lang="en-ZA" sz="1200" i="1" dirty="0" err="1" smtClean="0"/>
                        <a:t>Afr</a:t>
                      </a:r>
                      <a:r>
                        <a:rPr lang="en-ZA" sz="1200" i="1" dirty="0" smtClean="0"/>
                        <a:t> Med J </a:t>
                      </a:r>
                      <a:r>
                        <a:rPr lang="en-ZA" sz="1200" dirty="0" smtClean="0"/>
                        <a:t>2012;102:57-84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Amod</a:t>
                      </a:r>
                      <a:r>
                        <a:rPr lang="en-ZA" sz="1200" dirty="0" smtClean="0"/>
                        <a:t> A, </a:t>
                      </a:r>
                      <a:r>
                        <a:rPr lang="en-ZA" sz="1200" dirty="0" err="1" smtClean="0"/>
                        <a:t>Ascott</a:t>
                      </a:r>
                      <a:r>
                        <a:rPr lang="en-ZA" sz="1200" dirty="0" smtClean="0"/>
                        <a:t>-Evans BH, Berg GI, </a:t>
                      </a:r>
                      <a:r>
                        <a:rPr lang="en-ZA" sz="1200" dirty="0" err="1" smtClean="0"/>
                        <a:t>Blom</a:t>
                      </a:r>
                      <a:r>
                        <a:rPr lang="en-ZA" sz="1200" dirty="0" smtClean="0"/>
                        <a:t> DJ, Brown SL, </a:t>
                      </a:r>
                      <a:r>
                        <a:rPr lang="en-ZA" sz="1200" dirty="0" err="1" smtClean="0"/>
                        <a:t>Carrihill</a:t>
                      </a:r>
                      <a:r>
                        <a:rPr lang="en-ZA" sz="1200" dirty="0" smtClean="0"/>
                        <a:t> MM, Dave JA, Distiller LA, </a:t>
                      </a:r>
                      <a:r>
                        <a:rPr lang="en-ZA" sz="1200" dirty="0" err="1" smtClean="0"/>
                        <a:t>Ganie</a:t>
                      </a:r>
                      <a:r>
                        <a:rPr lang="en-ZA" sz="1200" dirty="0" smtClean="0"/>
                        <a:t> YN, </a:t>
                      </a:r>
                      <a:r>
                        <a:rPr lang="en-ZA" sz="1200" dirty="0" err="1" smtClean="0"/>
                        <a:t>Grobler</a:t>
                      </a:r>
                      <a:r>
                        <a:rPr lang="en-ZA" sz="1200" dirty="0" smtClean="0"/>
                        <a:t> N, </a:t>
                      </a:r>
                      <a:r>
                        <a:rPr lang="en-ZA" sz="1200" dirty="0" err="1" smtClean="0"/>
                        <a:t>Heilbrunn</a:t>
                      </a:r>
                      <a:r>
                        <a:rPr lang="en-ZA" sz="1200" dirty="0" smtClean="0"/>
                        <a:t> AG, Huddle KRL, </a:t>
                      </a:r>
                      <a:r>
                        <a:rPr lang="en-ZA" sz="1200" dirty="0" err="1" smtClean="0"/>
                        <a:t>Janse</a:t>
                      </a:r>
                      <a:r>
                        <a:rPr lang="en-ZA" sz="1200" dirty="0" smtClean="0"/>
                        <a:t> van </a:t>
                      </a:r>
                      <a:r>
                        <a:rPr lang="en-ZA" sz="1200" dirty="0" err="1" smtClean="0"/>
                        <a:t>Rensburg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Jivan</a:t>
                      </a:r>
                      <a:r>
                        <a:rPr lang="en-ZA" sz="1200" dirty="0" smtClean="0"/>
                        <a:t> D, Joshi P, </a:t>
                      </a:r>
                      <a:r>
                        <a:rPr lang="en-ZA" sz="1200" dirty="0" err="1" smtClean="0"/>
                        <a:t>Khutsoane</a:t>
                      </a:r>
                      <a:r>
                        <a:rPr lang="en-ZA" sz="1200" dirty="0" smtClean="0"/>
                        <a:t> DT, Levitt NS, May WM, </a:t>
                      </a:r>
                      <a:r>
                        <a:rPr lang="en-ZA" sz="1200" dirty="0" err="1" smtClean="0"/>
                        <a:t>Mollentze</a:t>
                      </a:r>
                      <a:r>
                        <a:rPr lang="en-ZA" sz="1200" dirty="0" smtClean="0"/>
                        <a:t> WF, </a:t>
                      </a:r>
                      <a:r>
                        <a:rPr lang="en-ZA" sz="1200" dirty="0" err="1" smtClean="0"/>
                        <a:t>Motala</a:t>
                      </a:r>
                      <a:r>
                        <a:rPr lang="en-ZA" sz="1200" dirty="0" smtClean="0"/>
                        <a:t> AA, </a:t>
                      </a:r>
                      <a:r>
                        <a:rPr lang="en-ZA" sz="1200" dirty="0" err="1" smtClean="0"/>
                        <a:t>Paruk</a:t>
                      </a:r>
                      <a:r>
                        <a:rPr lang="en-ZA" sz="1200" dirty="0" smtClean="0"/>
                        <a:t> IM, Pirie FJ, </a:t>
                      </a:r>
                      <a:r>
                        <a:rPr lang="en-ZA" sz="1200" dirty="0" err="1" smtClean="0"/>
                        <a:t>Raal</a:t>
                      </a:r>
                      <a:r>
                        <a:rPr lang="en-ZA" sz="1200" dirty="0" smtClean="0"/>
                        <a:t> FJ, </a:t>
                      </a:r>
                      <a:r>
                        <a:rPr lang="en-ZA" sz="1200" dirty="0" err="1" smtClean="0"/>
                        <a:t>Rauff</a:t>
                      </a:r>
                      <a:r>
                        <a:rPr lang="en-ZA" sz="1200" dirty="0" smtClean="0"/>
                        <a:t> S, </a:t>
                      </a:r>
                      <a:r>
                        <a:rPr lang="en-ZA" sz="1200" dirty="0" err="1" smtClean="0"/>
                        <a:t>Raubenheimer</a:t>
                      </a:r>
                      <a:r>
                        <a:rPr lang="en-ZA" sz="1200" dirty="0" smtClean="0"/>
                        <a:t> PJ, </a:t>
                      </a:r>
                      <a:r>
                        <a:rPr lang="en-ZA" sz="1200" dirty="0" err="1" smtClean="0"/>
                        <a:t>Randeree</a:t>
                      </a:r>
                      <a:r>
                        <a:rPr lang="en-ZA" sz="1200" dirty="0" smtClean="0"/>
                        <a:t> HAR, </a:t>
                      </a:r>
                      <a:r>
                        <a:rPr lang="en-ZA" sz="1200" dirty="0" err="1" smtClean="0"/>
                        <a:t>Rheeder</a:t>
                      </a:r>
                      <a:r>
                        <a:rPr lang="en-ZA" sz="1200" dirty="0" smtClean="0"/>
                        <a:t> P, </a:t>
                      </a:r>
                      <a:r>
                        <a:rPr lang="en-ZA" sz="1200" dirty="0" err="1" smtClean="0"/>
                        <a:t>Tudhope</a:t>
                      </a:r>
                      <a:r>
                        <a:rPr lang="en-ZA" sz="1200" dirty="0" smtClean="0"/>
                        <a:t> L, Van </a:t>
                      </a:r>
                      <a:r>
                        <a:rPr lang="en-ZA" sz="1200" dirty="0" err="1" smtClean="0"/>
                        <a:t>Zyl</a:t>
                      </a:r>
                      <a:r>
                        <a:rPr lang="en-ZA" sz="1200" dirty="0" smtClean="0"/>
                        <a:t> DJ, Young M; Guideline Committee. JEMDSA 2012;17(2)(Supplement 1): S1-S95.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American Diabetes Association. Standards of medical care in diabetes-2013. </a:t>
                      </a:r>
                      <a:r>
                        <a:rPr lang="en-US" sz="1200" i="1" dirty="0" smtClean="0"/>
                        <a:t>Diabetes Care</a:t>
                      </a:r>
                      <a:r>
                        <a:rPr lang="en-US" sz="1200" dirty="0" smtClean="0"/>
                        <a:t>. 2013 Jan;36 </a:t>
                      </a:r>
                      <a:r>
                        <a:rPr lang="en-US" sz="1200" dirty="0" err="1" smtClean="0"/>
                        <a:t>Suppl</a:t>
                      </a:r>
                      <a:r>
                        <a:rPr lang="en-US" sz="1200" dirty="0" smtClean="0"/>
                        <a:t> 1:S11-66.</a:t>
                      </a:r>
                      <a:endParaRPr lang="en-ZA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Craig ME, </a:t>
                      </a:r>
                      <a:r>
                        <a:rPr lang="en-ZA" sz="1200" dirty="0" err="1" smtClean="0"/>
                        <a:t>Twigg</a:t>
                      </a:r>
                      <a:r>
                        <a:rPr lang="en-ZA" sz="1200" dirty="0" smtClean="0"/>
                        <a:t> SM, </a:t>
                      </a:r>
                      <a:r>
                        <a:rPr lang="en-ZA" sz="1200" dirty="0" err="1" smtClean="0"/>
                        <a:t>Donaghue</a:t>
                      </a:r>
                      <a:r>
                        <a:rPr lang="en-ZA" sz="1200" dirty="0" smtClean="0"/>
                        <a:t> KC, Cheung NW, Cameron FJ, Conn J, Jenkins AJ, </a:t>
                      </a:r>
                      <a:r>
                        <a:rPr lang="en-ZA" sz="1200" dirty="0" err="1" smtClean="0"/>
                        <a:t>Silink</a:t>
                      </a:r>
                      <a:r>
                        <a:rPr lang="en-ZA" sz="1200" dirty="0" smtClean="0"/>
                        <a:t> M, for the Australian Type 1 Diabetes Guidelines Expert Advisory Group. </a:t>
                      </a:r>
                      <a:r>
                        <a:rPr lang="en-ZA" sz="1200" i="1" dirty="0" smtClean="0"/>
                        <a:t>National evidence‐based clinical care guidelines for type 1 diabetes in children, adolescents and adults</a:t>
                      </a:r>
                      <a:r>
                        <a:rPr lang="en-ZA" sz="1200" dirty="0" smtClean="0"/>
                        <a:t>, Australian Government Department of Health and Ageing, Canberra 2011.</a:t>
                      </a: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Canadian Diabetes Association Clinical Practice Guidelines Expert Committee. Canadian Diabetes Association 2013 Clinical Practice Guidelines for the Prevention and Management of Diabetes in Canada. </a:t>
                      </a:r>
                      <a:r>
                        <a:rPr lang="en-US" sz="1200" i="1" dirty="0" smtClean="0"/>
                        <a:t>Can J Diabetes </a:t>
                      </a:r>
                      <a:r>
                        <a:rPr lang="en-US" sz="1200" dirty="0" smtClean="0"/>
                        <a:t>2013;37(</a:t>
                      </a:r>
                      <a:r>
                        <a:rPr lang="en-US" sz="1200" dirty="0" err="1" smtClean="0"/>
                        <a:t>suppl</a:t>
                      </a:r>
                      <a:r>
                        <a:rPr lang="en-US" sz="1200" dirty="0" smtClean="0"/>
                        <a:t> 1):S1-S212.</a:t>
                      </a:r>
                      <a:endParaRPr lang="en-ZA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Warram</a:t>
                      </a:r>
                      <a:r>
                        <a:rPr lang="en-ZA" sz="1200" dirty="0" smtClean="0"/>
                        <a:t> JH et al. Effect of duration of type 1 diabetes on the prevalence of stage of diabetic nephropathy defined by urinary </a:t>
                      </a:r>
                      <a:r>
                        <a:rPr lang="en-ZA" sz="1200" dirty="0" err="1" smtClean="0"/>
                        <a:t>albumin:creatinine</a:t>
                      </a:r>
                      <a:r>
                        <a:rPr lang="en-ZA" sz="1200" dirty="0" smtClean="0"/>
                        <a:t> ratio. J Am Soc </a:t>
                      </a:r>
                      <a:r>
                        <a:rPr lang="en-ZA" sz="1200" dirty="0" err="1" smtClean="0"/>
                        <a:t>Nephrol</a:t>
                      </a:r>
                      <a:r>
                        <a:rPr lang="en-ZA" sz="1200" dirty="0" smtClean="0"/>
                        <a:t>. 1996;7:930-937</a:t>
                      </a:r>
                      <a:endParaRPr lang="en-US" sz="12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736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1143000"/>
            <a:ext cx="8229600" cy="481171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Levothyroxine</a:t>
            </a:r>
            <a:r>
              <a:rPr kumimoji="0" lang="en-ZA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oral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Diagnosis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Measurement of T4 levels </a:t>
            </a:r>
            <a:r>
              <a:rPr kumimoji="0" lang="en-Z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TSH levels are elevated.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Referral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Hypothyroidism in pregnancy.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Suspected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hypopituitarism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5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evidence: III Guidelines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9.6.3 HYPOTHYROIDISM IN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ADULTS 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520249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8198288"/>
              </p:ext>
            </p:extLst>
          </p:nvPr>
        </p:nvGraphicFramePr>
        <p:xfrm>
          <a:off x="0" y="40432"/>
          <a:ext cx="9144000" cy="2575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9.4 MICROVASCULAR</a:t>
                      </a:r>
                      <a:r>
                        <a:rPr lang="en-ZA" sz="1200" b="1" baseline="0" dirty="0" smtClean="0"/>
                        <a:t> COMPLICATIONS OF DIABETES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48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28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u="sng" dirty="0" smtClean="0"/>
                        <a:t>ASPIRIN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/>
                        <a:t>De </a:t>
                      </a:r>
                      <a:r>
                        <a:rPr lang="en-ZA" sz="1200" dirty="0" err="1" smtClean="0"/>
                        <a:t>Berardis</a:t>
                      </a:r>
                      <a:r>
                        <a:rPr lang="en-ZA" sz="1200" dirty="0" smtClean="0"/>
                        <a:t> G, Sacco M, </a:t>
                      </a:r>
                      <a:r>
                        <a:rPr lang="en-ZA" sz="1200" dirty="0" err="1" smtClean="0"/>
                        <a:t>Strippoli</a:t>
                      </a:r>
                      <a:r>
                        <a:rPr lang="en-ZA" sz="1200" dirty="0" smtClean="0"/>
                        <a:t> GF, </a:t>
                      </a:r>
                      <a:r>
                        <a:rPr lang="en-ZA" sz="1200" dirty="0" err="1" smtClean="0"/>
                        <a:t>Pellegrini</a:t>
                      </a:r>
                      <a:r>
                        <a:rPr lang="en-ZA" sz="1200" dirty="0" smtClean="0"/>
                        <a:t> F, </a:t>
                      </a:r>
                      <a:r>
                        <a:rPr lang="en-ZA" sz="1200" dirty="0" err="1" smtClean="0"/>
                        <a:t>Graziano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Tognoni</a:t>
                      </a:r>
                      <a:r>
                        <a:rPr lang="en-ZA" sz="1200" dirty="0" smtClean="0"/>
                        <a:t> G, </a:t>
                      </a:r>
                      <a:r>
                        <a:rPr lang="en-ZA" sz="1200" dirty="0" err="1" smtClean="0"/>
                        <a:t>Nicolucci</a:t>
                      </a:r>
                      <a:r>
                        <a:rPr lang="en-ZA" sz="1200" dirty="0" smtClean="0"/>
                        <a:t> A. Aspirin for primary prevention of cardiovascular events in people with diabetes: meta-analysis of randomised controlled trials. </a:t>
                      </a:r>
                      <a:r>
                        <a:rPr lang="en-ZA" sz="1200" i="1" dirty="0" smtClean="0"/>
                        <a:t>BMJ.</a:t>
                      </a:r>
                      <a:r>
                        <a:rPr lang="en-ZA" sz="1200" dirty="0" smtClean="0"/>
                        <a:t> 2009 Nov6;339:b4531.</a:t>
                      </a:r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200" b="1" dirty="0" smtClean="0"/>
                        <a:t>9.5 CARDIOVASCULAR</a:t>
                      </a:r>
                      <a:r>
                        <a:rPr lang="en-ZA" sz="1200" b="1" baseline="0" dirty="0" smtClean="0"/>
                        <a:t> RISK IN DIABETES </a:t>
                      </a:r>
                      <a:endParaRPr lang="en-ZA" sz="12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48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29</a:t>
                      </a:r>
                      <a:endParaRPr lang="en-ZA" sz="12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SIMVASTATIN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Adult Hospital level STG, 2012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PHC STG,2014: Section 4.1: Prevention of ischaemic heart disease and atherosclerosis</a:t>
                      </a:r>
                      <a:endParaRPr lang="en-US" sz="12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083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1916832"/>
            <a:ext cx="7358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ZA" sz="6000" b="1" dirty="0" smtClean="0"/>
              <a:t>MONITORING</a:t>
            </a:r>
            <a:r>
              <a:rPr lang="en-ZA" sz="6000" b="1" dirty="0"/>
              <a:t>, </a:t>
            </a:r>
            <a:endParaRPr lang="en-ZA" sz="6000" b="1" dirty="0" smtClean="0"/>
          </a:p>
          <a:p>
            <a:pPr algn="ctr">
              <a:buNone/>
            </a:pPr>
            <a:r>
              <a:rPr lang="en-ZA" sz="6000" b="1" dirty="0" smtClean="0"/>
              <a:t>SCREENING </a:t>
            </a:r>
          </a:p>
          <a:p>
            <a:pPr algn="ctr">
              <a:buNone/>
            </a:pPr>
            <a:r>
              <a:rPr lang="en-ZA" sz="6000" b="1" dirty="0" smtClean="0"/>
              <a:t>&amp; TARGETS</a:t>
            </a:r>
            <a:endParaRPr lang="en-ZA" sz="6000" b="1" dirty="0"/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MELLITUS,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lang="en-GB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ADULTS 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4282" y="1500174"/>
            <a:ext cx="8786874" cy="46259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Monitoring</a:t>
            </a: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Aligned with the Adult Hospital Level STG (2012), the Canadian guidelines (2013) and the </a:t>
            </a:r>
            <a:r>
              <a:rPr kumimoji="0" lang="en-Z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DoH</a:t>
            </a:r>
            <a:r>
              <a:rPr kumimoji="0" lang="en-Z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Primary care 101 Guidelines 2013/2014 [(that is aligned with the SEMDSA Guidelines (2012)].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3200" b="0" i="1" u="none" strike="noStrike" kern="1200" cap="none" spc="0" normalizeH="0" baseline="0" noProof="0" dirty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19068"/>
            <a:ext cx="8229600" cy="100013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 1 &amp; TYPE 2 DM, IN ADULTS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6644" y="1066800"/>
            <a:ext cx="9001156" cy="4038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Routine screening of </a:t>
            </a:r>
            <a:r>
              <a:rPr kumimoji="0" lang="en-ZA" sz="38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3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retained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51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3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Routine ACE inhibitor therapy: </a:t>
            </a:r>
            <a:r>
              <a:rPr kumimoji="0" lang="en-ZA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added</a:t>
            </a:r>
            <a:endParaRPr kumimoji="0" lang="en-ZA" sz="3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ZA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ZA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Netherlands cost-effectiveness study:  </a:t>
            </a:r>
            <a:r>
              <a:rPr kumimoji="0" lang="en-ZA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routine administration of ACE inhibitors more cost effective than screening for </a:t>
            </a:r>
            <a:r>
              <a:rPr kumimoji="0" lang="en-ZA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ZA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prices</a:t>
            </a:r>
            <a:r>
              <a:rPr kumimoji="0" lang="en-ZA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ZA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Microalbuminuria</a:t>
            </a:r>
            <a:r>
              <a:rPr kumimoji="0" lang="en-ZA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screening test – R66.07  </a:t>
            </a:r>
            <a:r>
              <a:rPr kumimoji="0" lang="en-ZA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ZA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month’s  supply of </a:t>
            </a:r>
            <a:r>
              <a:rPr kumimoji="0" lang="en-ZA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enalapril</a:t>
            </a:r>
            <a:r>
              <a:rPr kumimoji="0" lang="en-ZA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20mg 12 hourly: R9.42.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80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IMPLEMENTATION SLIDES 2014: ENDOCRINE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03B2-953D-4068-99A6-8707FB8FE3E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520249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11135</Words>
  <Application>Microsoft Office PowerPoint</Application>
  <PresentationFormat>On-screen Show (4:3)</PresentationFormat>
  <Paragraphs>1147</Paragraphs>
  <Slides>60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Office Theme</vt:lpstr>
      <vt:lpstr>Custom Design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9.3.1  HYPOGLYCAEMIA IN      DIABETICS</vt:lpstr>
      <vt:lpstr>Slide 40</vt:lpstr>
      <vt:lpstr>Slide 41</vt:lpstr>
      <vt:lpstr>Slide 42</vt:lpstr>
      <vt:lpstr>Slide 43</vt:lpstr>
      <vt:lpstr>Slide 44</vt:lpstr>
      <vt:lpstr>9.4.2 DIABETIC FOOT ULCERS</vt:lpstr>
      <vt:lpstr>Slide 46</vt:lpstr>
      <vt:lpstr>Slide 47</vt:lpstr>
      <vt:lpstr>Slide 48</vt:lpstr>
      <vt:lpstr>Slide 49</vt:lpstr>
      <vt:lpstr>CASE STUDY</vt:lpstr>
      <vt:lpstr>   SOLUTION: CASE STUDY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213</cp:revision>
  <dcterms:created xsi:type="dcterms:W3CDTF">2014-04-22T12:08:09Z</dcterms:created>
  <dcterms:modified xsi:type="dcterms:W3CDTF">2015-02-12T07:46:59Z</dcterms:modified>
</cp:coreProperties>
</file>