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Default Extension="xlsx" ContentType="application/vnd.openxmlformats-officedocument.spreadsheetml.sheet"/>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5.xml" ContentType="application/vnd.openxmlformats-officedocument.presentationml.notesSlide+xml"/>
  <Override PartName="/ppt/charts/chart1.xml" ContentType="application/vnd.openxmlformats-officedocument.drawingml.char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Default Extension="png" ContentType="image/png"/>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comments/comment1.xml" ContentType="application/vnd.openxmlformats-officedocument.presentationml.comments+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notesSlides/notesSlide14.xml" ContentType="application/vnd.openxmlformats-officedocument.presentationml.notesSlide+xml"/>
  <Override PartName="/ppt/notesSlides/notesSlide3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61" r:id="rId1"/>
    <p:sldMasterId id="2147483666" r:id="rId2"/>
  </p:sldMasterIdLst>
  <p:notesMasterIdLst>
    <p:notesMasterId r:id="rId59"/>
  </p:notesMasterIdLst>
  <p:handoutMasterIdLst>
    <p:handoutMasterId r:id="rId60"/>
  </p:handoutMasterIdLst>
  <p:sldIdLst>
    <p:sldId id="310" r:id="rId3"/>
    <p:sldId id="265" r:id="rId4"/>
    <p:sldId id="266" r:id="rId5"/>
    <p:sldId id="257" r:id="rId6"/>
    <p:sldId id="258" r:id="rId7"/>
    <p:sldId id="259" r:id="rId8"/>
    <p:sldId id="268" r:id="rId9"/>
    <p:sldId id="269" r:id="rId10"/>
    <p:sldId id="260" r:id="rId11"/>
    <p:sldId id="261" r:id="rId12"/>
    <p:sldId id="309" r:id="rId13"/>
    <p:sldId id="270" r:id="rId14"/>
    <p:sldId id="272" r:id="rId15"/>
    <p:sldId id="271" r:id="rId16"/>
    <p:sldId id="274" r:id="rId17"/>
    <p:sldId id="263" r:id="rId18"/>
    <p:sldId id="273" r:id="rId19"/>
    <p:sldId id="321" r:id="rId20"/>
    <p:sldId id="276" r:id="rId21"/>
    <p:sldId id="279" r:id="rId22"/>
    <p:sldId id="278" r:id="rId23"/>
    <p:sldId id="281" r:id="rId24"/>
    <p:sldId id="282" r:id="rId25"/>
    <p:sldId id="308" r:id="rId26"/>
    <p:sldId id="285" r:id="rId27"/>
    <p:sldId id="283" r:id="rId28"/>
    <p:sldId id="287" r:id="rId29"/>
    <p:sldId id="286" r:id="rId30"/>
    <p:sldId id="284" r:id="rId31"/>
    <p:sldId id="290" r:id="rId32"/>
    <p:sldId id="291" r:id="rId33"/>
    <p:sldId id="289" r:id="rId34"/>
    <p:sldId id="288" r:id="rId35"/>
    <p:sldId id="307" r:id="rId36"/>
    <p:sldId id="295" r:id="rId37"/>
    <p:sldId id="294" r:id="rId38"/>
    <p:sldId id="293" r:id="rId39"/>
    <p:sldId id="296" r:id="rId40"/>
    <p:sldId id="292" r:id="rId41"/>
    <p:sldId id="297" r:id="rId42"/>
    <p:sldId id="298" r:id="rId43"/>
    <p:sldId id="299" r:id="rId44"/>
    <p:sldId id="300" r:id="rId45"/>
    <p:sldId id="304" r:id="rId46"/>
    <p:sldId id="302" r:id="rId47"/>
    <p:sldId id="301" r:id="rId48"/>
    <p:sldId id="303" r:id="rId49"/>
    <p:sldId id="305" r:id="rId50"/>
    <p:sldId id="306" r:id="rId51"/>
    <p:sldId id="319" r:id="rId52"/>
    <p:sldId id="320" r:id="rId53"/>
    <p:sldId id="312" r:id="rId54"/>
    <p:sldId id="313" r:id="rId55"/>
    <p:sldId id="314" r:id="rId56"/>
    <p:sldId id="315" r:id="rId57"/>
    <p:sldId id="316" r:id="rId5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cqui" initials="J" lastIdx="10" clrIdx="0">
    <p:extLst>
      <p:ext uri="{19B8F6BF-5375-455C-9EA6-DF929625EA0E}">
        <p15:presenceInfo xmlns="" xmlns:p15="http://schemas.microsoft.com/office/powerpoint/2012/main" userId="Jacqui" providerId="None"/>
      </p:ext>
    </p:extLst>
  </p:cmAuthor>
  <p:cmAuthor id="2" name="LeongT" initials="L"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3366FF"/>
    <a:srgbClr val="9966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184" autoAdjust="0"/>
  </p:normalViewPr>
  <p:slideViewPr>
    <p:cSldViewPr>
      <p:cViewPr>
        <p:scale>
          <a:sx n="100" d="100"/>
          <a:sy n="100" d="100"/>
        </p:scale>
        <p:origin x="-72"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handoutMaster" Target="handoutMasters/handoutMaster1.xml"/><Relationship Id="rId65"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Office_Excel_Worksheet1.xlsx"/><Relationship Id="rId1" Type="http://schemas.openxmlformats.org/officeDocument/2006/relationships/image" Target="../media/image6.jpeg"/></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roundedCorners val="1"/>
  <c:chart>
    <c:view3D>
      <c:rotX val="20"/>
      <c:rAngAx val="1"/>
    </c:view3D>
    <c:plotArea>
      <c:layout>
        <c:manualLayout>
          <c:layoutTarget val="inner"/>
          <c:xMode val="edge"/>
          <c:yMode val="edge"/>
          <c:x val="0.41008039336625579"/>
          <c:y val="3.4251560432679309E-2"/>
          <c:w val="0.68824056181364002"/>
          <c:h val="0.84665087717526466"/>
        </c:manualLayout>
      </c:layout>
      <c:bar3DChart>
        <c:barDir val="col"/>
        <c:grouping val="clustered"/>
        <c:ser>
          <c:idx val="0"/>
          <c:order val="0"/>
          <c:tx>
            <c:strRef>
              <c:f>Sheet1!$B$1</c:f>
              <c:strCache>
                <c:ptCount val="1"/>
                <c:pt idx="0">
                  <c:v>FDC: Estradol val + Cyproterone</c:v>
                </c:pt>
              </c:strCache>
            </c:strRef>
          </c:tx>
          <c:spPr>
            <a:gradFill flip="none" rotWithShape="1">
              <a:gsLst>
                <a:gs pos="0">
                  <a:srgbClr val="4F81BD">
                    <a:tint val="66000"/>
                    <a:satMod val="160000"/>
                  </a:srgbClr>
                </a:gs>
                <a:gs pos="50000">
                  <a:srgbClr val="4F81BD">
                    <a:tint val="44500"/>
                    <a:satMod val="160000"/>
                  </a:srgbClr>
                </a:gs>
                <a:gs pos="100000">
                  <a:srgbClr val="4F81BD">
                    <a:tint val="23500"/>
                    <a:satMod val="160000"/>
                  </a:srgbClr>
                </a:gs>
              </a:gsLst>
              <a:lin ang="16200000" scaled="1"/>
              <a:tileRect/>
            </a:gradFill>
          </c:spPr>
          <c:dLbls>
            <c:dLbl>
              <c:idx val="0"/>
              <c:layout>
                <c:manualLayout>
                  <c:x val="3.5133982196200527E-3"/>
                  <c:y val="0"/>
                </c:manualLayout>
              </c:layout>
              <c:showVal val="1"/>
              <c:extLst>
                <c:ext xmlns:c15="http://schemas.microsoft.com/office/drawing/2012/chart" uri="{CE6537A1-D6FC-4f65-9D91-7224C49458BB}"/>
              </c:extLst>
            </c:dLbl>
            <c:spPr>
              <a:noFill/>
              <a:ln>
                <a:noFill/>
              </a:ln>
              <a:effectLst/>
            </c:spPr>
            <c:txPr>
              <a:bodyPr rot="-5400000" vert="horz"/>
              <a:lstStyle/>
              <a:p>
                <a:pPr>
                  <a:defRPr lang="en-ZA" sz="1200" b="1" baseline="0"/>
                </a:pPr>
                <a:endParaRPr lang="en-US"/>
              </a:p>
            </c:txPr>
            <c:showVal val="1"/>
            <c:extLst>
              <c:ext xmlns:c15="http://schemas.microsoft.com/office/drawing/2012/chart" uri="{CE6537A1-D6FC-4f65-9D91-7224C49458BB}">
                <c15:showLeaderLines val="0"/>
              </c:ext>
            </c:extLst>
          </c:dLbls>
          <c:cat>
            <c:numRef>
              <c:f>Sheet1!$A$2:$A$3</c:f>
              <c:numCache>
                <c:formatCode>General</c:formatCode>
                <c:ptCount val="2"/>
              </c:numCache>
            </c:numRef>
          </c:cat>
          <c:val>
            <c:numRef>
              <c:f>Sheet1!$B$2:$B$3</c:f>
              <c:numCache>
                <c:formatCode>General</c:formatCode>
                <c:ptCount val="2"/>
                <c:pt idx="0" formatCode="_ [$R-1C09]\ * #,##0.00_ ;_ [$R-1C09]\ * \-#,##0.00_ ;_ [$R-1C09]\ * &quot;-&quot;??_ ;_ @_ ">
                  <c:v>30.9</c:v>
                </c:pt>
              </c:numCache>
            </c:numRef>
          </c:val>
        </c:ser>
        <c:ser>
          <c:idx val="1"/>
          <c:order val="1"/>
          <c:tx>
            <c:strRef>
              <c:f>Sheet1!$C$1</c:f>
              <c:strCache>
                <c:ptCount val="1"/>
                <c:pt idx="0">
                  <c:v>Conj.  Estrogen 0.3mg + MPA10 mg</c:v>
                </c:pt>
              </c:strCache>
            </c:strRef>
          </c:tx>
          <c:spPr>
            <a:gradFill>
              <a:gsLst>
                <a:gs pos="0">
                  <a:srgbClr val="0D5EFF">
                    <a:alpha val="70980"/>
                  </a:srgbClr>
                </a:gs>
                <a:gs pos="25000">
                  <a:srgbClr val="21D6E0"/>
                </a:gs>
                <a:gs pos="75000">
                  <a:srgbClr val="0087E6"/>
                </a:gs>
                <a:gs pos="100000">
                  <a:srgbClr val="005CBF"/>
                </a:gs>
              </a:gsLst>
              <a:lin ang="3000000" scaled="0"/>
            </a:gradFill>
          </c:spPr>
          <c:dLbls>
            <c:dLbl>
              <c:idx val="0"/>
              <c:layout>
                <c:manualLayout>
                  <c:x val="2.1847301215732612E-3"/>
                  <c:y val="-5.7860666596370475E-3"/>
                </c:manualLayout>
              </c:layout>
              <c:showVal val="1"/>
              <c:extLst>
                <c:ext xmlns:c15="http://schemas.microsoft.com/office/drawing/2012/chart" uri="{CE6537A1-D6FC-4f65-9D91-7224C49458BB}"/>
              </c:extLst>
            </c:dLbl>
            <c:spPr>
              <a:noFill/>
              <a:ln>
                <a:noFill/>
              </a:ln>
              <a:effectLst/>
            </c:spPr>
            <c:txPr>
              <a:bodyPr rot="-5400000" vert="horz"/>
              <a:lstStyle/>
              <a:p>
                <a:pPr>
                  <a:defRPr lang="en-ZA" sz="1200" b="1" baseline="0"/>
                </a:pPr>
                <a:endParaRPr lang="en-US"/>
              </a:p>
            </c:txPr>
            <c:showVal val="1"/>
            <c:extLst>
              <c:ext xmlns:c15="http://schemas.microsoft.com/office/drawing/2012/chart" uri="{CE6537A1-D6FC-4f65-9D91-7224C49458BB}">
                <c15:showLeaderLines val="0"/>
              </c:ext>
            </c:extLst>
          </c:dLbls>
          <c:cat>
            <c:numRef>
              <c:f>Sheet1!$A$2:$A$3</c:f>
              <c:numCache>
                <c:formatCode>General</c:formatCode>
                <c:ptCount val="2"/>
              </c:numCache>
            </c:numRef>
          </c:cat>
          <c:val>
            <c:numRef>
              <c:f>Sheet1!$C$2:$C$3</c:f>
              <c:numCache>
                <c:formatCode>General</c:formatCode>
                <c:ptCount val="2"/>
                <c:pt idx="0" formatCode="&quot;R&quot;#,##0.00_);[Red]\(&quot;R&quot;#,##0.00\)">
                  <c:v>88.623999999999981</c:v>
                </c:pt>
              </c:numCache>
            </c:numRef>
          </c:val>
        </c:ser>
        <c:shape val="box"/>
        <c:axId val="122315136"/>
        <c:axId val="122316672"/>
        <c:axId val="0"/>
      </c:bar3DChart>
      <c:catAx>
        <c:axId val="122315136"/>
        <c:scaling>
          <c:orientation val="minMax"/>
        </c:scaling>
        <c:axPos val="b"/>
        <c:numFmt formatCode="General" sourceLinked="1"/>
        <c:tickLblPos val="nextTo"/>
        <c:txPr>
          <a:bodyPr/>
          <a:lstStyle/>
          <a:p>
            <a:pPr>
              <a:defRPr lang="en-ZA"/>
            </a:pPr>
            <a:endParaRPr lang="en-US"/>
          </a:p>
        </c:txPr>
        <c:crossAx val="122316672"/>
        <c:crossesAt val="0"/>
        <c:auto val="1"/>
        <c:lblAlgn val="ctr"/>
        <c:lblOffset val="100"/>
      </c:catAx>
      <c:valAx>
        <c:axId val="122316672"/>
        <c:scaling>
          <c:orientation val="minMax"/>
        </c:scaling>
        <c:axPos val="l"/>
        <c:majorGridlines>
          <c:spPr>
            <a:ln>
              <a:solidFill>
                <a:schemeClr val="bg1"/>
              </a:solidFill>
            </a:ln>
          </c:spPr>
        </c:majorGridlines>
        <c:numFmt formatCode="_-[$R-1C09]* #,##0.00_-;\-[$R-1C09]* #,##0.00_-;_-[$R-1C09]* &quot;-&quot;??_-;_-@_-" sourceLinked="0"/>
        <c:tickLblPos val="nextTo"/>
        <c:spPr>
          <a:effectLst/>
        </c:spPr>
        <c:txPr>
          <a:bodyPr/>
          <a:lstStyle/>
          <a:p>
            <a:pPr>
              <a:defRPr lang="en-ZA" sz="1400" baseline="0"/>
            </a:pPr>
            <a:endParaRPr lang="en-US"/>
          </a:p>
        </c:txPr>
        <c:crossAx val="122315136"/>
        <c:crosses val="autoZero"/>
        <c:crossBetween val="between"/>
      </c:valAx>
    </c:plotArea>
    <c:legend>
      <c:legendPos val="tr"/>
      <c:layout>
        <c:manualLayout>
          <c:xMode val="edge"/>
          <c:yMode val="edge"/>
          <c:x val="0.68485619653372076"/>
          <c:y val="0"/>
          <c:w val="0.25945858446283748"/>
          <c:h val="0.81117937953983965"/>
        </c:manualLayout>
      </c:layout>
      <c:spPr>
        <a:ln w="3175">
          <a:noFill/>
        </a:ln>
      </c:spPr>
      <c:txPr>
        <a:bodyPr/>
        <a:lstStyle/>
        <a:p>
          <a:pPr>
            <a:defRPr lang="en-ZA" sz="1200" baseline="0"/>
          </a:pPr>
          <a:endParaRPr lang="en-US"/>
        </a:p>
      </c:txPr>
    </c:legend>
    <c:plotVisOnly val="1"/>
    <c:dispBlanksAs val="gap"/>
  </c:chart>
  <c:spPr>
    <a:blipFill>
      <a:blip xmlns:r="http://schemas.openxmlformats.org/officeDocument/2006/relationships" r:embed="rId1"/>
      <a:tile tx="0" ty="0" sx="100000" sy="100000" flip="none" algn="tl"/>
    </a:blipFill>
    <a:ln w="12700" cap="rnd" cmpd="tri">
      <a:solidFill>
        <a:schemeClr val="tx2">
          <a:lumMod val="20000"/>
          <a:lumOff val="80000"/>
        </a:schemeClr>
      </a:solidFill>
      <a:bevel/>
    </a:ln>
    <a:scene3d>
      <a:camera prst="orthographicFront"/>
      <a:lightRig rig="threePt" dir="t"/>
    </a:scene3d>
    <a:sp3d>
      <a:bevelT w="165100" prst="coolSlant"/>
    </a:sp3d>
  </c:spPr>
  <c:txPr>
    <a:bodyPr/>
    <a:lstStyle/>
    <a:p>
      <a:pPr>
        <a:defRPr sz="1800"/>
      </a:pPr>
      <a:endParaRPr lang="en-US"/>
    </a:p>
  </c:txPr>
  <c:externalData r:id="rId2"/>
  <c:userShapes r:id="rId3"/>
</c:chartSpace>
</file>

<file path=ppt/comments/comment1.xml><?xml version="1.0" encoding="utf-8"?>
<p:cmLst xmlns:a="http://schemas.openxmlformats.org/drawingml/2006/main" xmlns:r="http://schemas.openxmlformats.org/officeDocument/2006/relationships" xmlns:p="http://schemas.openxmlformats.org/presentationml/2006/main">
  <p:cm authorId="2" dt="2015-02-04T08:44:45.710" idx="2">
    <p:pos x="3864" y="102"/>
    <p:text>Breastfeeding
Antenatal initiation on single dose AZT+NVP+TDF and then switching to EFV+FTC+TDF postnatal, as NVP is required to protect against vertical HIV transmission. The antenatal regimen is switched within 24 hours after delivery to prevent MTCT during breastfeeding.
The following was added to the text of the STG:
NEMLC report of 18 September 2014.</p:text>
  </p:cm>
</p:cmLst>
</file>

<file path=ppt/drawings/drawing1.xml><?xml version="1.0" encoding="utf-8"?>
<c:userShapes xmlns:c="http://schemas.openxmlformats.org/drawingml/2006/chart">
  <cdr:relSizeAnchor xmlns:cdr="http://schemas.openxmlformats.org/drawingml/2006/chartDrawing">
    <cdr:from>
      <cdr:x>0.04746</cdr:x>
      <cdr:y>0.88679</cdr:y>
    </cdr:from>
    <cdr:to>
      <cdr:x>0.94599</cdr:x>
      <cdr:y>0.96486</cdr:y>
    </cdr:to>
    <cdr:sp macro="" textlink="">
      <cdr:nvSpPr>
        <cdr:cNvPr id="2" name="TextBox 1"/>
        <cdr:cNvSpPr txBox="1"/>
      </cdr:nvSpPr>
      <cdr:spPr>
        <a:xfrm xmlns:a="http://schemas.openxmlformats.org/drawingml/2006/main">
          <a:off x="144016" y="3384376"/>
          <a:ext cx="2726751" cy="29795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pPr algn="ctr"/>
          <a:r>
            <a:rPr lang="en-ZA" sz="1400" b="1" dirty="0" smtClean="0"/>
            <a:t>Price comparison  </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10FF873-A247-4A95-9304-7BE8D86E2049}" type="datetimeFigureOut">
              <a:rPr lang="en-US" smtClean="0"/>
              <a:pPr/>
              <a:t>3/30/2015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40B3D3A-C80B-434C-A7B9-BCDEFB3F02C7}" type="slidenum">
              <a:rPr lang="en-US" smtClean="0"/>
              <a:pPr/>
              <a:t>‹#›</a:t>
            </a:fld>
            <a:endParaRPr lang="en-US"/>
          </a:p>
        </p:txBody>
      </p:sp>
    </p:spTree>
    <p:extLst>
      <p:ext uri="{BB962C8B-B14F-4D97-AF65-F5344CB8AC3E}">
        <p14:creationId xmlns="" xmlns:p14="http://schemas.microsoft.com/office/powerpoint/2010/main" val="17009496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8FE979-5120-4E1A-8690-156A92E8BC4D}" type="datetimeFigureOut">
              <a:rPr lang="en-US" smtClean="0"/>
              <a:pPr/>
              <a:t>3/30/2015</a:t>
            </a:fld>
            <a:endParaRPr lang="en-Z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40204B-497E-4794-AA58-A31DBCDDE6E9}" type="slidenum">
              <a:rPr lang="en-ZA" smtClean="0"/>
              <a:pPr/>
              <a:t>‹#›</a:t>
            </a:fld>
            <a:endParaRPr lang="en-ZA"/>
          </a:p>
        </p:txBody>
      </p:sp>
    </p:spTree>
    <p:extLst>
      <p:ext uri="{BB962C8B-B14F-4D97-AF65-F5344CB8AC3E}">
        <p14:creationId xmlns="" xmlns:p14="http://schemas.microsoft.com/office/powerpoint/2010/main" val="4028924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n-GB" sz="1100" dirty="0" smtClean="0"/>
              <a:t>DISCLAIMER</a:t>
            </a:r>
          </a:p>
          <a:p>
            <a:pPr>
              <a:lnSpc>
                <a:spcPct val="80000"/>
              </a:lnSpc>
            </a:pPr>
            <a:r>
              <a:rPr lang="en-GB" sz="1100" dirty="0" smtClean="0"/>
              <a:t>This slide set is an implementation tool and should be used alongside the published STG. This information does not supersede or replace the STG itself.</a:t>
            </a:r>
            <a:endParaRPr lang="en-US" dirty="0"/>
          </a:p>
        </p:txBody>
      </p:sp>
      <p:sp>
        <p:nvSpPr>
          <p:cNvPr id="4" name="Date Placeholder 3"/>
          <p:cNvSpPr>
            <a:spLocks noGrp="1"/>
          </p:cNvSpPr>
          <p:nvPr>
            <p:ph type="dt" idx="10"/>
          </p:nvPr>
        </p:nvSpPr>
        <p:spPr/>
        <p:txBody>
          <a:bodyPr/>
          <a:lstStyle/>
          <a:p>
            <a:fld id="{DA32DA9B-F8D5-4216-B26F-75A09D968563}" type="datetime1">
              <a:rPr lang="en-US" smtClean="0">
                <a:solidFill>
                  <a:prstClr val="black"/>
                </a:solidFill>
              </a:rPr>
              <a:pPr/>
              <a:t>3/30/2015</a:t>
            </a:fld>
            <a:endParaRPr lang="en-ZA">
              <a:solidFill>
                <a:prstClr val="black"/>
              </a:solidFill>
            </a:endParaRPr>
          </a:p>
        </p:txBody>
      </p:sp>
      <p:sp>
        <p:nvSpPr>
          <p:cNvPr id="5" name="Footer Placeholder 4"/>
          <p:cNvSpPr>
            <a:spLocks noGrp="1"/>
          </p:cNvSpPr>
          <p:nvPr>
            <p:ph type="ftr" sz="quarter" idx="11"/>
          </p:nvPr>
        </p:nvSpPr>
        <p:spPr/>
        <p:txBody>
          <a:bodyPr/>
          <a:lstStyle/>
          <a:p>
            <a:endParaRPr lang="en-ZA">
              <a:solidFill>
                <a:prstClr val="black"/>
              </a:solidFill>
            </a:endParaRPr>
          </a:p>
        </p:txBody>
      </p:sp>
      <p:sp>
        <p:nvSpPr>
          <p:cNvPr id="6" name="Slide Number Placeholder 5"/>
          <p:cNvSpPr>
            <a:spLocks noGrp="1"/>
          </p:cNvSpPr>
          <p:nvPr>
            <p:ph type="sldNum" sz="quarter" idx="12"/>
          </p:nvPr>
        </p:nvSpPr>
        <p:spPr/>
        <p:txBody>
          <a:bodyPr/>
          <a:lstStyle/>
          <a:p>
            <a:fld id="{BD4EA3F3-7F60-4372-AD96-0BFBCD79137E}" type="slidenum">
              <a:rPr lang="en-ZA" smtClean="0">
                <a:solidFill>
                  <a:prstClr val="black"/>
                </a:solidFill>
              </a:rPr>
              <a:pPr/>
              <a:t>1</a:t>
            </a:fld>
            <a:endParaRPr lang="en-ZA">
              <a:solidFill>
                <a:prstClr val="black"/>
              </a:solidFill>
            </a:endParaRPr>
          </a:p>
        </p:txBody>
      </p:sp>
    </p:spTree>
    <p:extLst>
      <p:ext uri="{BB962C8B-B14F-4D97-AF65-F5344CB8AC3E}">
        <p14:creationId xmlns="" xmlns:p14="http://schemas.microsoft.com/office/powerpoint/2010/main" val="39896680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2"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12</a:t>
            </a:fld>
            <a:endParaRPr lang="en-ZA"/>
          </a:p>
        </p:txBody>
      </p:sp>
    </p:spTree>
    <p:extLst>
      <p:ext uri="{BB962C8B-B14F-4D97-AF65-F5344CB8AC3E}">
        <p14:creationId xmlns="" xmlns:p14="http://schemas.microsoft.com/office/powerpoint/2010/main" val="22924415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13</a:t>
            </a:fld>
            <a:endParaRPr lang="en-ZA"/>
          </a:p>
        </p:txBody>
      </p:sp>
    </p:spTree>
    <p:extLst>
      <p:ext uri="{BB962C8B-B14F-4D97-AF65-F5344CB8AC3E}">
        <p14:creationId xmlns="" xmlns:p14="http://schemas.microsoft.com/office/powerpoint/2010/main" val="10008538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2"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14</a:t>
            </a:fld>
            <a:endParaRPr lang="en-ZA"/>
          </a:p>
        </p:txBody>
      </p:sp>
    </p:spTree>
    <p:extLst>
      <p:ext uri="{BB962C8B-B14F-4D97-AF65-F5344CB8AC3E}">
        <p14:creationId xmlns="" xmlns:p14="http://schemas.microsoft.com/office/powerpoint/2010/main" val="30573370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ZA" sz="1200" kern="1200" dirty="0" smtClean="0">
                <a:solidFill>
                  <a:schemeClr val="tx1"/>
                </a:solidFill>
                <a:latin typeface="+mn-lt"/>
                <a:ea typeface="+mn-ea"/>
                <a:cs typeface="+mn-cs"/>
              </a:rPr>
              <a:t>National Department of Health. National consolidated guidelines for the prevention of mother-to-child transmission of HIV (PMTCT) and the management of HIV in children, adolescents and adults, 2014.</a:t>
            </a:r>
            <a:endParaRPr lang="en-US"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15</a:t>
            </a:fld>
            <a:endParaRPr lang="en-ZA"/>
          </a:p>
        </p:txBody>
      </p:sp>
    </p:spTree>
    <p:extLst>
      <p:ext uri="{BB962C8B-B14F-4D97-AF65-F5344CB8AC3E}">
        <p14:creationId xmlns="" xmlns:p14="http://schemas.microsoft.com/office/powerpoint/2010/main" val="4844757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17</a:t>
            </a:fld>
            <a:endParaRPr lang="en-ZA"/>
          </a:p>
        </p:txBody>
      </p:sp>
    </p:spTree>
    <p:extLst>
      <p:ext uri="{BB962C8B-B14F-4D97-AF65-F5344CB8AC3E}">
        <p14:creationId xmlns="" xmlns:p14="http://schemas.microsoft.com/office/powerpoint/2010/main" val="2558620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1C40204B-497E-4794-AA58-A31DBCDDE6E9}" type="slidenum">
              <a:rPr lang="en-ZA" smtClean="0">
                <a:solidFill>
                  <a:prstClr val="black"/>
                </a:solidFill>
              </a:rPr>
              <a:pPr/>
              <a:t>18</a:t>
            </a:fld>
            <a:endParaRPr lang="en-ZA">
              <a:solidFill>
                <a:prstClr val="black"/>
              </a:solidFill>
            </a:endParaRPr>
          </a:p>
        </p:txBody>
      </p:sp>
    </p:spTree>
    <p:extLst>
      <p:ext uri="{BB962C8B-B14F-4D97-AF65-F5344CB8AC3E}">
        <p14:creationId xmlns="" xmlns:p14="http://schemas.microsoft.com/office/powerpoint/2010/main" val="20391372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19</a:t>
            </a:fld>
            <a:endParaRPr lang="en-ZA"/>
          </a:p>
        </p:txBody>
      </p:sp>
    </p:spTree>
    <p:extLst>
      <p:ext uri="{BB962C8B-B14F-4D97-AF65-F5344CB8AC3E}">
        <p14:creationId xmlns="" xmlns:p14="http://schemas.microsoft.com/office/powerpoint/2010/main" val="27808178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20</a:t>
            </a:fld>
            <a:endParaRPr lang="en-ZA"/>
          </a:p>
        </p:txBody>
      </p:sp>
    </p:spTree>
    <p:extLst>
      <p:ext uri="{BB962C8B-B14F-4D97-AF65-F5344CB8AC3E}">
        <p14:creationId xmlns="" xmlns:p14="http://schemas.microsoft.com/office/powerpoint/2010/main" val="4526637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None/>
            </a:pPr>
            <a:endParaRPr lang="en-ZA" sz="1200"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22</a:t>
            </a:fld>
            <a:endParaRPr lang="en-ZA"/>
          </a:p>
        </p:txBody>
      </p:sp>
    </p:spTree>
    <p:extLst>
      <p:ext uri="{BB962C8B-B14F-4D97-AF65-F5344CB8AC3E}">
        <p14:creationId xmlns="" xmlns:p14="http://schemas.microsoft.com/office/powerpoint/2010/main" val="21041221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24</a:t>
            </a:fld>
            <a:endParaRPr lang="en-ZA"/>
          </a:p>
        </p:txBody>
      </p:sp>
    </p:spTree>
    <p:extLst>
      <p:ext uri="{BB962C8B-B14F-4D97-AF65-F5344CB8AC3E}">
        <p14:creationId xmlns="" xmlns:p14="http://schemas.microsoft.com/office/powerpoint/2010/main" val="24744318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2</a:t>
            </a:fld>
            <a:endParaRPr lang="en-ZA"/>
          </a:p>
        </p:txBody>
      </p:sp>
    </p:spTree>
    <p:extLst>
      <p:ext uri="{BB962C8B-B14F-4D97-AF65-F5344CB8AC3E}">
        <p14:creationId xmlns="" xmlns:p14="http://schemas.microsoft.com/office/powerpoint/2010/main" val="4010691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25</a:t>
            </a:fld>
            <a:endParaRPr lang="en-ZA"/>
          </a:p>
        </p:txBody>
      </p:sp>
    </p:spTree>
    <p:extLst>
      <p:ext uri="{BB962C8B-B14F-4D97-AF65-F5344CB8AC3E}">
        <p14:creationId xmlns="" xmlns:p14="http://schemas.microsoft.com/office/powerpoint/2010/main" val="7862595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26</a:t>
            </a:fld>
            <a:endParaRPr lang="en-ZA"/>
          </a:p>
        </p:txBody>
      </p:sp>
    </p:spTree>
    <p:extLst>
      <p:ext uri="{BB962C8B-B14F-4D97-AF65-F5344CB8AC3E}">
        <p14:creationId xmlns="" xmlns:p14="http://schemas.microsoft.com/office/powerpoint/2010/main" val="24845025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28</a:t>
            </a:fld>
            <a:endParaRPr lang="en-ZA"/>
          </a:p>
        </p:txBody>
      </p:sp>
    </p:spTree>
    <p:extLst>
      <p:ext uri="{BB962C8B-B14F-4D97-AF65-F5344CB8AC3E}">
        <p14:creationId xmlns="" xmlns:p14="http://schemas.microsoft.com/office/powerpoint/2010/main" val="25579021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29</a:t>
            </a:fld>
            <a:endParaRPr lang="en-ZA"/>
          </a:p>
        </p:txBody>
      </p:sp>
    </p:spTree>
    <p:extLst>
      <p:ext uri="{BB962C8B-B14F-4D97-AF65-F5344CB8AC3E}">
        <p14:creationId xmlns="" xmlns:p14="http://schemas.microsoft.com/office/powerpoint/2010/main" val="6261503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30</a:t>
            </a:fld>
            <a:endParaRPr lang="en-ZA"/>
          </a:p>
        </p:txBody>
      </p:sp>
    </p:spTree>
    <p:extLst>
      <p:ext uri="{BB962C8B-B14F-4D97-AF65-F5344CB8AC3E}">
        <p14:creationId xmlns="" xmlns:p14="http://schemas.microsoft.com/office/powerpoint/2010/main" val="204398802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31</a:t>
            </a:fld>
            <a:endParaRPr lang="en-ZA"/>
          </a:p>
        </p:txBody>
      </p:sp>
    </p:spTree>
    <p:extLst>
      <p:ext uri="{BB962C8B-B14F-4D97-AF65-F5344CB8AC3E}">
        <p14:creationId xmlns="" xmlns:p14="http://schemas.microsoft.com/office/powerpoint/2010/main" val="423423661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33</a:t>
            </a:fld>
            <a:endParaRPr lang="en-ZA"/>
          </a:p>
        </p:txBody>
      </p:sp>
    </p:spTree>
    <p:extLst>
      <p:ext uri="{BB962C8B-B14F-4D97-AF65-F5344CB8AC3E}">
        <p14:creationId xmlns="" xmlns:p14="http://schemas.microsoft.com/office/powerpoint/2010/main" val="210711268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34</a:t>
            </a:fld>
            <a:endParaRPr lang="en-ZA"/>
          </a:p>
        </p:txBody>
      </p:sp>
    </p:spTree>
    <p:extLst>
      <p:ext uri="{BB962C8B-B14F-4D97-AF65-F5344CB8AC3E}">
        <p14:creationId xmlns="" xmlns:p14="http://schemas.microsoft.com/office/powerpoint/2010/main" val="5806325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38</a:t>
            </a:fld>
            <a:endParaRPr lang="en-ZA"/>
          </a:p>
        </p:txBody>
      </p:sp>
    </p:spTree>
    <p:extLst>
      <p:ext uri="{BB962C8B-B14F-4D97-AF65-F5344CB8AC3E}">
        <p14:creationId xmlns="" xmlns:p14="http://schemas.microsoft.com/office/powerpoint/2010/main" val="197045449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39</a:t>
            </a:fld>
            <a:endParaRPr lang="en-ZA"/>
          </a:p>
        </p:txBody>
      </p:sp>
    </p:spTree>
    <p:extLst>
      <p:ext uri="{BB962C8B-B14F-4D97-AF65-F5344CB8AC3E}">
        <p14:creationId xmlns="" xmlns:p14="http://schemas.microsoft.com/office/powerpoint/2010/main" val="1762959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3</a:t>
            </a:fld>
            <a:endParaRPr lang="en-ZA"/>
          </a:p>
        </p:txBody>
      </p:sp>
    </p:spTree>
    <p:extLst>
      <p:ext uri="{BB962C8B-B14F-4D97-AF65-F5344CB8AC3E}">
        <p14:creationId xmlns="" xmlns:p14="http://schemas.microsoft.com/office/powerpoint/2010/main" val="189915169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40</a:t>
            </a:fld>
            <a:endParaRPr lang="en-ZA"/>
          </a:p>
        </p:txBody>
      </p:sp>
    </p:spTree>
    <p:extLst>
      <p:ext uri="{BB962C8B-B14F-4D97-AF65-F5344CB8AC3E}">
        <p14:creationId xmlns="" xmlns:p14="http://schemas.microsoft.com/office/powerpoint/2010/main" val="202611405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43</a:t>
            </a:fld>
            <a:endParaRPr lang="en-ZA"/>
          </a:p>
        </p:txBody>
      </p:sp>
    </p:spTree>
    <p:extLst>
      <p:ext uri="{BB962C8B-B14F-4D97-AF65-F5344CB8AC3E}">
        <p14:creationId xmlns="" xmlns:p14="http://schemas.microsoft.com/office/powerpoint/2010/main" val="1616874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45</a:t>
            </a:fld>
            <a:endParaRPr lang="en-ZA"/>
          </a:p>
        </p:txBody>
      </p:sp>
    </p:spTree>
    <p:extLst>
      <p:ext uri="{BB962C8B-B14F-4D97-AF65-F5344CB8AC3E}">
        <p14:creationId xmlns="" xmlns:p14="http://schemas.microsoft.com/office/powerpoint/2010/main" val="384260403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46</a:t>
            </a:fld>
            <a:endParaRPr lang="en-ZA"/>
          </a:p>
        </p:txBody>
      </p:sp>
    </p:spTree>
    <p:extLst>
      <p:ext uri="{BB962C8B-B14F-4D97-AF65-F5344CB8AC3E}">
        <p14:creationId xmlns="" xmlns:p14="http://schemas.microsoft.com/office/powerpoint/2010/main" val="120413521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47</a:t>
            </a:fld>
            <a:endParaRPr lang="en-ZA"/>
          </a:p>
        </p:txBody>
      </p:sp>
    </p:spTree>
    <p:extLst>
      <p:ext uri="{BB962C8B-B14F-4D97-AF65-F5344CB8AC3E}">
        <p14:creationId xmlns="" xmlns:p14="http://schemas.microsoft.com/office/powerpoint/2010/main" val="279753954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49</a:t>
            </a:fld>
            <a:endParaRPr lang="en-ZA"/>
          </a:p>
        </p:txBody>
      </p:sp>
    </p:spTree>
    <p:extLst>
      <p:ext uri="{BB962C8B-B14F-4D97-AF65-F5344CB8AC3E}">
        <p14:creationId xmlns="" xmlns:p14="http://schemas.microsoft.com/office/powerpoint/2010/main" val="92128055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Answer: All of the above</a:t>
            </a:r>
            <a:endParaRPr lang="en-US" dirty="0"/>
          </a:p>
        </p:txBody>
      </p:sp>
      <p:sp>
        <p:nvSpPr>
          <p:cNvPr id="4" name="Slide Number Placeholder 3"/>
          <p:cNvSpPr>
            <a:spLocks noGrp="1"/>
          </p:cNvSpPr>
          <p:nvPr>
            <p:ph type="sldNum" sz="quarter" idx="10"/>
          </p:nvPr>
        </p:nvSpPr>
        <p:spPr/>
        <p:txBody>
          <a:bodyPr/>
          <a:lstStyle/>
          <a:p>
            <a:fld id="{29DA278E-6D35-495F-A525-FDBD8176FBBD}" type="slidenum">
              <a:rPr lang="en-US" smtClean="0"/>
              <a:pPr/>
              <a:t>51</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52</a:t>
            </a:fld>
            <a:endParaRPr lang="en-Z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4</a:t>
            </a:fld>
            <a:endParaRPr lang="en-ZA"/>
          </a:p>
        </p:txBody>
      </p:sp>
    </p:spTree>
    <p:extLst>
      <p:ext uri="{BB962C8B-B14F-4D97-AF65-F5344CB8AC3E}">
        <p14:creationId xmlns="" xmlns:p14="http://schemas.microsoft.com/office/powerpoint/2010/main" val="25932623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5</a:t>
            </a:fld>
            <a:endParaRPr lang="en-ZA"/>
          </a:p>
        </p:txBody>
      </p:sp>
    </p:spTree>
    <p:extLst>
      <p:ext uri="{BB962C8B-B14F-4D97-AF65-F5344CB8AC3E}">
        <p14:creationId xmlns="" xmlns:p14="http://schemas.microsoft.com/office/powerpoint/2010/main" val="13021703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6</a:t>
            </a:fld>
            <a:endParaRPr lang="en-ZA"/>
          </a:p>
        </p:txBody>
      </p:sp>
    </p:spTree>
    <p:extLst>
      <p:ext uri="{BB962C8B-B14F-4D97-AF65-F5344CB8AC3E}">
        <p14:creationId xmlns="" xmlns:p14="http://schemas.microsoft.com/office/powerpoint/2010/main" val="5226932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8</a:t>
            </a:fld>
            <a:endParaRPr lang="en-ZA"/>
          </a:p>
        </p:txBody>
      </p:sp>
    </p:spTree>
    <p:extLst>
      <p:ext uri="{BB962C8B-B14F-4D97-AF65-F5344CB8AC3E}">
        <p14:creationId xmlns="" xmlns:p14="http://schemas.microsoft.com/office/powerpoint/2010/main" val="39621132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10</a:t>
            </a:fld>
            <a:endParaRPr lang="en-ZA"/>
          </a:p>
        </p:txBody>
      </p:sp>
    </p:spTree>
    <p:extLst>
      <p:ext uri="{BB962C8B-B14F-4D97-AF65-F5344CB8AC3E}">
        <p14:creationId xmlns="" xmlns:p14="http://schemas.microsoft.com/office/powerpoint/2010/main" val="34376311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11</a:t>
            </a:fld>
            <a:endParaRPr lang="en-ZA"/>
          </a:p>
        </p:txBody>
      </p:sp>
    </p:spTree>
    <p:extLst>
      <p:ext uri="{BB962C8B-B14F-4D97-AF65-F5344CB8AC3E}">
        <p14:creationId xmlns="" xmlns:p14="http://schemas.microsoft.com/office/powerpoint/2010/main" val="405581363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2.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1143000"/>
          </a:xfrm>
          <a:prstGeom prst="rect">
            <a:avLst/>
          </a:prstGeom>
          <a:solidFill>
            <a:srgbClr val="005D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8" name="Picture 11"/>
          <p:cNvPicPr>
            <a:picLocks noChangeAspect="1" noChangeArrowheads="1"/>
          </p:cNvPicPr>
          <p:nvPr/>
        </p:nvPicPr>
        <p:blipFill>
          <a:blip r:embed="rId2" cstate="print"/>
          <a:srcRect r="26000"/>
          <a:stretch>
            <a:fillRect/>
          </a:stretch>
        </p:blipFill>
        <p:spPr bwMode="auto">
          <a:xfrm>
            <a:off x="228600" y="1219200"/>
            <a:ext cx="1524000" cy="1372973"/>
          </a:xfrm>
          <a:prstGeom prst="rect">
            <a:avLst/>
          </a:prstGeom>
          <a:noFill/>
          <a:ln w="9525">
            <a:noFill/>
            <a:miter lim="800000"/>
            <a:headEnd/>
            <a:tailEnd/>
          </a:ln>
          <a:effectLst/>
        </p:spPr>
      </p:pic>
      <p:pic>
        <p:nvPicPr>
          <p:cNvPr id="9" name="Picture 7"/>
          <p:cNvPicPr>
            <a:picLocks noChangeAspect="1" noChangeArrowheads="1"/>
          </p:cNvPicPr>
          <p:nvPr/>
        </p:nvPicPr>
        <p:blipFill>
          <a:blip r:embed="rId3" cstate="print"/>
          <a:srcRect l="5799" r="18813"/>
          <a:stretch>
            <a:fillRect/>
          </a:stretch>
        </p:blipFill>
        <p:spPr bwMode="auto">
          <a:xfrm flipH="1">
            <a:off x="228600" y="2743200"/>
            <a:ext cx="1524000" cy="1333891"/>
          </a:xfrm>
          <a:prstGeom prst="rect">
            <a:avLst/>
          </a:prstGeom>
          <a:noFill/>
          <a:ln w="9525">
            <a:noFill/>
            <a:miter lim="800000"/>
            <a:headEnd/>
            <a:tailEnd/>
          </a:ln>
          <a:effectLst/>
        </p:spPr>
      </p:pic>
      <p:pic>
        <p:nvPicPr>
          <p:cNvPr id="10" name="Picture 9"/>
          <p:cNvPicPr>
            <a:picLocks noChangeAspect="1" noChangeArrowheads="1"/>
          </p:cNvPicPr>
          <p:nvPr/>
        </p:nvPicPr>
        <p:blipFill>
          <a:blip r:embed="rId4" cstate="print"/>
          <a:srcRect l="11563" r="32932" b="27168"/>
          <a:stretch>
            <a:fillRect/>
          </a:stretch>
        </p:blipFill>
        <p:spPr bwMode="auto">
          <a:xfrm>
            <a:off x="228600" y="4267200"/>
            <a:ext cx="1567543" cy="1371600"/>
          </a:xfrm>
          <a:prstGeom prst="rect">
            <a:avLst/>
          </a:prstGeom>
          <a:noFill/>
          <a:ln w="9525">
            <a:noFill/>
            <a:miter lim="800000"/>
            <a:headEnd/>
            <a:tailEnd/>
          </a:ln>
          <a:effectLst/>
        </p:spPr>
      </p:pic>
      <p:cxnSp>
        <p:nvCxnSpPr>
          <p:cNvPr id="12" name="Straight Connector 11"/>
          <p:cNvCxnSpPr/>
          <p:nvPr/>
        </p:nvCxnSpPr>
        <p:spPr>
          <a:xfrm>
            <a:off x="2514600" y="2667000"/>
            <a:ext cx="64008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514600" y="4191000"/>
            <a:ext cx="64008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pic>
        <p:nvPicPr>
          <p:cNvPr id="16" name="Picture 15" descr="NDOH Logo.jpg"/>
          <p:cNvPicPr>
            <a:picLocks noChangeAspect="1"/>
          </p:cNvPicPr>
          <p:nvPr/>
        </p:nvPicPr>
        <p:blipFill>
          <a:blip r:embed="rId5" cstate="print"/>
          <a:stretch>
            <a:fillRect/>
          </a:stretch>
        </p:blipFill>
        <p:spPr>
          <a:xfrm>
            <a:off x="152400" y="5867400"/>
            <a:ext cx="2286000" cy="824484"/>
          </a:xfrm>
          <a:prstGeom prst="rect">
            <a:avLst/>
          </a:prstGeom>
        </p:spPr>
      </p:pic>
      <p:cxnSp>
        <p:nvCxnSpPr>
          <p:cNvPr id="17" name="Straight Connector 16"/>
          <p:cNvCxnSpPr/>
          <p:nvPr/>
        </p:nvCxnSpPr>
        <p:spPr>
          <a:xfrm>
            <a:off x="0" y="5791200"/>
            <a:ext cx="9144000"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3" name="Picture 2"/>
          <p:cNvPicPr>
            <a:picLocks noChangeAspect="1" noChangeArrowheads="1"/>
          </p:cNvPicPr>
          <p:nvPr/>
        </p:nvPicPr>
        <p:blipFill>
          <a:blip r:embed="rId6" cstate="print"/>
          <a:srcRect/>
          <a:stretch>
            <a:fillRect/>
          </a:stretch>
        </p:blipFill>
        <p:spPr bwMode="auto">
          <a:xfrm>
            <a:off x="8072462" y="5814889"/>
            <a:ext cx="928662" cy="1043111"/>
          </a:xfrm>
          <a:prstGeom prst="rect">
            <a:avLst/>
          </a:prstGeom>
          <a:noFill/>
          <a:ln w="9525">
            <a:noFill/>
            <a:miter lim="800000"/>
            <a:headEnd/>
            <a:tailEnd/>
          </a:ln>
          <a:effectLst/>
        </p:spPr>
      </p:pic>
    </p:spTree>
    <p:extLst>
      <p:ext uri="{BB962C8B-B14F-4D97-AF65-F5344CB8AC3E}">
        <p14:creationId xmlns="" xmlns:p14="http://schemas.microsoft.com/office/powerpoint/2010/main" val="1786024411"/>
      </p:ext>
    </p:extLst>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Rectangle 6"/>
          <p:cNvSpPr/>
          <p:nvPr userDrawn="1"/>
        </p:nvSpPr>
        <p:spPr>
          <a:xfrm>
            <a:off x="0" y="0"/>
            <a:ext cx="9144000" cy="1143000"/>
          </a:xfrm>
          <a:prstGeom prst="rect">
            <a:avLst/>
          </a:prstGeom>
          <a:solidFill>
            <a:srgbClr val="005D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8" name="Picture 11"/>
          <p:cNvPicPr>
            <a:picLocks noChangeAspect="1" noChangeArrowheads="1"/>
          </p:cNvPicPr>
          <p:nvPr userDrawn="1"/>
        </p:nvPicPr>
        <p:blipFill>
          <a:blip r:embed="rId2" cstate="print"/>
          <a:srcRect r="26000"/>
          <a:stretch>
            <a:fillRect/>
          </a:stretch>
        </p:blipFill>
        <p:spPr bwMode="auto">
          <a:xfrm>
            <a:off x="228600" y="1219200"/>
            <a:ext cx="1524000" cy="1372973"/>
          </a:xfrm>
          <a:prstGeom prst="rect">
            <a:avLst/>
          </a:prstGeom>
          <a:noFill/>
          <a:ln w="9525">
            <a:noFill/>
            <a:miter lim="800000"/>
            <a:headEnd/>
            <a:tailEnd/>
          </a:ln>
          <a:effectLst/>
        </p:spPr>
      </p:pic>
      <p:pic>
        <p:nvPicPr>
          <p:cNvPr id="9" name="Picture 7"/>
          <p:cNvPicPr>
            <a:picLocks noChangeAspect="1" noChangeArrowheads="1"/>
          </p:cNvPicPr>
          <p:nvPr userDrawn="1"/>
        </p:nvPicPr>
        <p:blipFill>
          <a:blip r:embed="rId3" cstate="print"/>
          <a:srcRect l="5799" r="18813"/>
          <a:stretch>
            <a:fillRect/>
          </a:stretch>
        </p:blipFill>
        <p:spPr bwMode="auto">
          <a:xfrm flipH="1">
            <a:off x="228600" y="2743200"/>
            <a:ext cx="1524000" cy="1333891"/>
          </a:xfrm>
          <a:prstGeom prst="rect">
            <a:avLst/>
          </a:prstGeom>
          <a:noFill/>
          <a:ln w="9525">
            <a:noFill/>
            <a:miter lim="800000"/>
            <a:headEnd/>
            <a:tailEnd/>
          </a:ln>
          <a:effectLst/>
        </p:spPr>
      </p:pic>
      <p:pic>
        <p:nvPicPr>
          <p:cNvPr id="10" name="Picture 9"/>
          <p:cNvPicPr>
            <a:picLocks noChangeAspect="1" noChangeArrowheads="1"/>
          </p:cNvPicPr>
          <p:nvPr userDrawn="1"/>
        </p:nvPicPr>
        <p:blipFill>
          <a:blip r:embed="rId4" cstate="print"/>
          <a:srcRect l="11563" r="32932" b="27168"/>
          <a:stretch>
            <a:fillRect/>
          </a:stretch>
        </p:blipFill>
        <p:spPr bwMode="auto">
          <a:xfrm>
            <a:off x="228600" y="4267200"/>
            <a:ext cx="1567543" cy="1371600"/>
          </a:xfrm>
          <a:prstGeom prst="rect">
            <a:avLst/>
          </a:prstGeom>
          <a:noFill/>
          <a:ln w="9525">
            <a:noFill/>
            <a:miter lim="800000"/>
            <a:headEnd/>
            <a:tailEnd/>
          </a:ln>
          <a:effectLst/>
        </p:spPr>
      </p:pic>
      <p:cxnSp>
        <p:nvCxnSpPr>
          <p:cNvPr id="12" name="Straight Connector 11"/>
          <p:cNvCxnSpPr/>
          <p:nvPr userDrawn="1"/>
        </p:nvCxnSpPr>
        <p:spPr>
          <a:xfrm>
            <a:off x="2514600" y="2667000"/>
            <a:ext cx="64008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2514600" y="4191000"/>
            <a:ext cx="64008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pic>
        <p:nvPicPr>
          <p:cNvPr id="16" name="Picture 15" descr="NDOH Logo.jpg"/>
          <p:cNvPicPr>
            <a:picLocks noChangeAspect="1"/>
          </p:cNvPicPr>
          <p:nvPr userDrawn="1"/>
        </p:nvPicPr>
        <p:blipFill>
          <a:blip r:embed="rId5" cstate="print"/>
          <a:stretch>
            <a:fillRect/>
          </a:stretch>
        </p:blipFill>
        <p:spPr>
          <a:xfrm>
            <a:off x="152400" y="5867400"/>
            <a:ext cx="2286000" cy="824484"/>
          </a:xfrm>
          <a:prstGeom prst="rect">
            <a:avLst/>
          </a:prstGeom>
        </p:spPr>
      </p:pic>
      <p:cxnSp>
        <p:nvCxnSpPr>
          <p:cNvPr id="17" name="Straight Connector 16"/>
          <p:cNvCxnSpPr/>
          <p:nvPr userDrawn="1"/>
        </p:nvCxnSpPr>
        <p:spPr>
          <a:xfrm>
            <a:off x="0" y="5791200"/>
            <a:ext cx="9144000"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3" name="Picture 2"/>
          <p:cNvPicPr>
            <a:picLocks noChangeAspect="1" noChangeArrowheads="1"/>
          </p:cNvPicPr>
          <p:nvPr userDrawn="1"/>
        </p:nvPicPr>
        <p:blipFill>
          <a:blip r:embed="rId6" cstate="print"/>
          <a:srcRect/>
          <a:stretch>
            <a:fillRect/>
          </a:stretch>
        </p:blipFill>
        <p:spPr bwMode="auto">
          <a:xfrm>
            <a:off x="8072462" y="5814889"/>
            <a:ext cx="928662" cy="1043111"/>
          </a:xfrm>
          <a:prstGeom prst="rect">
            <a:avLst/>
          </a:prstGeom>
          <a:noFill/>
          <a:ln w="9525">
            <a:noFill/>
            <a:miter lim="800000"/>
            <a:headEnd/>
            <a:tailEnd/>
          </a:ln>
          <a:effectLst/>
        </p:spPr>
      </p:pic>
    </p:spTree>
    <p:extLst>
      <p:ext uri="{BB962C8B-B14F-4D97-AF65-F5344CB8AC3E}">
        <p14:creationId xmlns="" xmlns:p14="http://schemas.microsoft.com/office/powerpoint/2010/main" val="1786024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r>
              <a:rPr lang="en-US" smtClean="0"/>
              <a:t>2014</a:t>
            </a:r>
            <a:endParaRPr lang="en-ZA"/>
          </a:p>
        </p:txBody>
      </p:sp>
      <p:sp>
        <p:nvSpPr>
          <p:cNvPr id="5" name="Footer Placeholder 4"/>
          <p:cNvSpPr>
            <a:spLocks noGrp="1"/>
          </p:cNvSpPr>
          <p:nvPr>
            <p:ph type="ftr" sz="quarter" idx="11"/>
          </p:nvPr>
        </p:nvSpPr>
        <p:spPr/>
        <p:txBody>
          <a:bodyPr/>
          <a:lstStyle/>
          <a:p>
            <a:r>
              <a:rPr lang="en-ZA" smtClean="0"/>
              <a:t>PRIMARY HEALTHCARE IMPLEMENTATION SLIDES 2014: OBSTETRICS &amp; GYNAECOLOGY</a:t>
            </a:r>
            <a:endParaRPr lang="en-ZA"/>
          </a:p>
        </p:txBody>
      </p:sp>
      <p:sp>
        <p:nvSpPr>
          <p:cNvPr id="6" name="Slide Number Placeholder 5"/>
          <p:cNvSpPr>
            <a:spLocks noGrp="1"/>
          </p:cNvSpPr>
          <p:nvPr>
            <p:ph type="sldNum" sz="quarter" idx="12"/>
          </p:nvPr>
        </p:nvSpPr>
        <p:spPr/>
        <p:txBody>
          <a:bodyPr/>
          <a:lstStyle/>
          <a:p>
            <a:fld id="{42FB03B2-953D-4068-99A6-8707FB8FE3E1}" type="slidenum">
              <a:rPr lang="en-ZA" smtClean="0"/>
              <a:pPr/>
              <a:t>‹#›</a:t>
            </a:fld>
            <a:endParaRPr lang="en-Z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r>
              <a:rPr lang="en-US" smtClean="0"/>
              <a:t>2014</a:t>
            </a:r>
            <a:endParaRPr lang="en-ZA"/>
          </a:p>
        </p:txBody>
      </p:sp>
      <p:sp>
        <p:nvSpPr>
          <p:cNvPr id="5" name="Footer Placeholder 4"/>
          <p:cNvSpPr>
            <a:spLocks noGrp="1"/>
          </p:cNvSpPr>
          <p:nvPr>
            <p:ph type="ftr" sz="quarter" idx="11"/>
          </p:nvPr>
        </p:nvSpPr>
        <p:spPr/>
        <p:txBody>
          <a:bodyPr/>
          <a:lstStyle/>
          <a:p>
            <a:r>
              <a:rPr lang="en-ZA" smtClean="0"/>
              <a:t>PRIMARY HEALTHCARE IMPLEMENTATION SLIDES 2014: OBSTETRICS &amp; GYNAECOLOGY</a:t>
            </a:r>
            <a:endParaRPr lang="en-ZA"/>
          </a:p>
        </p:txBody>
      </p:sp>
      <p:sp>
        <p:nvSpPr>
          <p:cNvPr id="6" name="Slide Number Placeholder 5"/>
          <p:cNvSpPr>
            <a:spLocks noGrp="1"/>
          </p:cNvSpPr>
          <p:nvPr>
            <p:ph type="sldNum" sz="quarter" idx="12"/>
          </p:nvPr>
        </p:nvSpPr>
        <p:spPr/>
        <p:txBody>
          <a:bodyPr/>
          <a:lstStyle/>
          <a:p>
            <a:fld id="{42FB03B2-953D-4068-99A6-8707FB8FE3E1}" type="slidenum">
              <a:rPr lang="en-ZA" smtClean="0"/>
              <a:pPr/>
              <a:t>‹#›</a:t>
            </a:fld>
            <a:endParaRPr lang="en-Z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7" name="Straight Connector 6"/>
          <p:cNvCxnSpPr/>
          <p:nvPr userDrawn="1"/>
        </p:nvCxnSpPr>
        <p:spPr>
          <a:xfrm>
            <a:off x="0" y="5791200"/>
            <a:ext cx="9144000"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696904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ZA"/>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lgn="ctr">
              <a:defRPr sz="1100"/>
            </a:lvl1pPr>
          </a:lstStyle>
          <a:p>
            <a:r>
              <a:rPr lang="en-ZA" smtClean="0"/>
              <a:t>PRIMARY HEALTHCARE 2014 IMPLEMENTATION SLIDES: STI</a:t>
            </a:r>
            <a:endParaRPr lang="en-ZA"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lgn="ctr">
              <a:defRPr sz="1100"/>
            </a:lvl1pPr>
          </a:lstStyle>
          <a:p>
            <a:fld id="{42FB03B2-953D-4068-99A6-8707FB8FE3E1}" type="slidenum">
              <a:rPr lang="en-ZA" smtClean="0"/>
              <a:pPr/>
              <a:t>‹#›</a:t>
            </a:fld>
            <a:endParaRPr lang="en-Z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Rectangle 6"/>
          <p:cNvSpPr/>
          <p:nvPr userDrawn="1"/>
        </p:nvSpPr>
        <p:spPr>
          <a:xfrm>
            <a:off x="0" y="0"/>
            <a:ext cx="9144000" cy="1143000"/>
          </a:xfrm>
          <a:prstGeom prst="rect">
            <a:avLst/>
          </a:prstGeom>
          <a:solidFill>
            <a:srgbClr val="005D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8" name="Picture 11"/>
          <p:cNvPicPr>
            <a:picLocks noChangeAspect="1" noChangeArrowheads="1"/>
          </p:cNvPicPr>
          <p:nvPr userDrawn="1"/>
        </p:nvPicPr>
        <p:blipFill>
          <a:blip r:embed="rId2" cstate="print"/>
          <a:srcRect r="26000"/>
          <a:stretch>
            <a:fillRect/>
          </a:stretch>
        </p:blipFill>
        <p:spPr bwMode="auto">
          <a:xfrm>
            <a:off x="228600" y="1219200"/>
            <a:ext cx="1524000" cy="1372973"/>
          </a:xfrm>
          <a:prstGeom prst="rect">
            <a:avLst/>
          </a:prstGeom>
          <a:noFill/>
          <a:ln w="9525">
            <a:noFill/>
            <a:miter lim="800000"/>
            <a:headEnd/>
            <a:tailEnd/>
          </a:ln>
          <a:effectLst/>
        </p:spPr>
      </p:pic>
      <p:pic>
        <p:nvPicPr>
          <p:cNvPr id="9" name="Picture 7"/>
          <p:cNvPicPr>
            <a:picLocks noChangeAspect="1" noChangeArrowheads="1"/>
          </p:cNvPicPr>
          <p:nvPr userDrawn="1"/>
        </p:nvPicPr>
        <p:blipFill>
          <a:blip r:embed="rId3" cstate="print"/>
          <a:srcRect l="5799" r="18813"/>
          <a:stretch>
            <a:fillRect/>
          </a:stretch>
        </p:blipFill>
        <p:spPr bwMode="auto">
          <a:xfrm flipH="1">
            <a:off x="228600" y="2743200"/>
            <a:ext cx="1524000" cy="1333891"/>
          </a:xfrm>
          <a:prstGeom prst="rect">
            <a:avLst/>
          </a:prstGeom>
          <a:noFill/>
          <a:ln w="9525">
            <a:noFill/>
            <a:miter lim="800000"/>
            <a:headEnd/>
            <a:tailEnd/>
          </a:ln>
          <a:effectLst/>
        </p:spPr>
      </p:pic>
      <p:pic>
        <p:nvPicPr>
          <p:cNvPr id="10" name="Picture 9"/>
          <p:cNvPicPr>
            <a:picLocks noChangeAspect="1" noChangeArrowheads="1"/>
          </p:cNvPicPr>
          <p:nvPr userDrawn="1"/>
        </p:nvPicPr>
        <p:blipFill>
          <a:blip r:embed="rId4" cstate="print"/>
          <a:srcRect l="11563" r="32932" b="27168"/>
          <a:stretch>
            <a:fillRect/>
          </a:stretch>
        </p:blipFill>
        <p:spPr bwMode="auto">
          <a:xfrm>
            <a:off x="228600" y="4267200"/>
            <a:ext cx="1567543" cy="1371600"/>
          </a:xfrm>
          <a:prstGeom prst="rect">
            <a:avLst/>
          </a:prstGeom>
          <a:noFill/>
          <a:ln w="9525">
            <a:noFill/>
            <a:miter lim="800000"/>
            <a:headEnd/>
            <a:tailEnd/>
          </a:ln>
          <a:effectLst/>
        </p:spPr>
      </p:pic>
      <p:cxnSp>
        <p:nvCxnSpPr>
          <p:cNvPr id="12" name="Straight Connector 11"/>
          <p:cNvCxnSpPr/>
          <p:nvPr userDrawn="1"/>
        </p:nvCxnSpPr>
        <p:spPr>
          <a:xfrm>
            <a:off x="2514600" y="2667000"/>
            <a:ext cx="64008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2514600" y="4191000"/>
            <a:ext cx="64008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pic>
        <p:nvPicPr>
          <p:cNvPr id="16" name="Picture 15" descr="NDOH Logo.jpg"/>
          <p:cNvPicPr>
            <a:picLocks noChangeAspect="1"/>
          </p:cNvPicPr>
          <p:nvPr userDrawn="1"/>
        </p:nvPicPr>
        <p:blipFill>
          <a:blip r:embed="rId5" cstate="print"/>
          <a:stretch>
            <a:fillRect/>
          </a:stretch>
        </p:blipFill>
        <p:spPr>
          <a:xfrm>
            <a:off x="152400" y="5867400"/>
            <a:ext cx="2286000" cy="824484"/>
          </a:xfrm>
          <a:prstGeom prst="rect">
            <a:avLst/>
          </a:prstGeom>
        </p:spPr>
      </p:pic>
      <p:cxnSp>
        <p:nvCxnSpPr>
          <p:cNvPr id="17" name="Straight Connector 16"/>
          <p:cNvCxnSpPr/>
          <p:nvPr userDrawn="1"/>
        </p:nvCxnSpPr>
        <p:spPr>
          <a:xfrm>
            <a:off x="0" y="5791200"/>
            <a:ext cx="9144000"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3" name="Picture 2"/>
          <p:cNvPicPr>
            <a:picLocks noChangeAspect="1" noChangeArrowheads="1"/>
          </p:cNvPicPr>
          <p:nvPr userDrawn="1"/>
        </p:nvPicPr>
        <p:blipFill>
          <a:blip r:embed="rId6" cstate="print"/>
          <a:srcRect/>
          <a:stretch>
            <a:fillRect/>
          </a:stretch>
        </p:blipFill>
        <p:spPr bwMode="auto">
          <a:xfrm>
            <a:off x="8072462" y="5814889"/>
            <a:ext cx="928662" cy="1043111"/>
          </a:xfrm>
          <a:prstGeom prst="rect">
            <a:avLst/>
          </a:prstGeom>
          <a:noFill/>
          <a:ln w="9525">
            <a:noFill/>
            <a:miter lim="800000"/>
            <a:headEnd/>
            <a:tailEnd/>
          </a:ln>
          <a:effectLst/>
        </p:spPr>
      </p:pic>
    </p:spTree>
    <p:extLst>
      <p:ext uri="{BB962C8B-B14F-4D97-AF65-F5344CB8AC3E}">
        <p14:creationId xmlns="" xmlns:p14="http://schemas.microsoft.com/office/powerpoint/2010/main" val="17860244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5.png"/><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image" Target="../media/image1.jpeg"/><Relationship Id="rId5" Type="http://schemas.openxmlformats.org/officeDocument/2006/relationships/image" Target="../media/image4.jpe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2014</a:t>
            </a:r>
            <a:endParaRPr lang="en-ZA"/>
          </a:p>
        </p:txBody>
      </p:sp>
      <p:sp>
        <p:nvSpPr>
          <p:cNvPr id="5" name="Footer Placeholder 4"/>
          <p:cNvSpPr>
            <a:spLocks noGrp="1"/>
          </p:cNvSpPr>
          <p:nvPr>
            <p:ph type="ftr" sz="quarter" idx="3"/>
          </p:nvPr>
        </p:nvSpPr>
        <p:spPr>
          <a:xfrm>
            <a:off x="2843808" y="6237312"/>
            <a:ext cx="3456384" cy="484163"/>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ZA" smtClean="0"/>
              <a:t>PRIMARY HEALTHCARE IMPLEMENTATION SLIDES 2014: OBSTETRICS &amp; GYNAECOLOGY</a:t>
            </a:r>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FB03B2-953D-4068-99A6-8707FB8FE3E1}" type="slidenum">
              <a:rPr lang="en-ZA" smtClean="0"/>
              <a:pPr/>
              <a:t>‹#›</a:t>
            </a:fld>
            <a:endParaRPr lang="en-ZA"/>
          </a:p>
        </p:txBody>
      </p:sp>
    </p:spTree>
    <p:extLst>
      <p:ext uri="{BB962C8B-B14F-4D97-AF65-F5344CB8AC3E}">
        <p14:creationId xmlns="" xmlns:p14="http://schemas.microsoft.com/office/powerpoint/2010/main" val="19594954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0"/>
            <a:ext cx="9144000" cy="1066800"/>
          </a:xfrm>
          <a:prstGeom prst="rect">
            <a:avLst/>
          </a:prstGeom>
          <a:solidFill>
            <a:srgbClr val="005D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8" name="Picture 7" descr="NDOH Logo.jpg"/>
          <p:cNvPicPr>
            <a:picLocks noChangeAspect="1"/>
          </p:cNvPicPr>
          <p:nvPr/>
        </p:nvPicPr>
        <p:blipFill>
          <a:blip r:embed="rId5" cstate="print"/>
          <a:stretch>
            <a:fillRect/>
          </a:stretch>
        </p:blipFill>
        <p:spPr>
          <a:xfrm>
            <a:off x="152400" y="5867400"/>
            <a:ext cx="2286000" cy="824484"/>
          </a:xfrm>
          <a:prstGeom prst="rect">
            <a:avLst/>
          </a:prstGeom>
        </p:spPr>
      </p:pic>
      <p:pic>
        <p:nvPicPr>
          <p:cNvPr id="9" name="Picture 11"/>
          <p:cNvPicPr>
            <a:picLocks noChangeAspect="1" noChangeArrowheads="1"/>
          </p:cNvPicPr>
          <p:nvPr/>
        </p:nvPicPr>
        <p:blipFill>
          <a:blip r:embed="rId6" cstate="print"/>
          <a:srcRect r="26000"/>
          <a:stretch>
            <a:fillRect/>
          </a:stretch>
        </p:blipFill>
        <p:spPr bwMode="auto">
          <a:xfrm>
            <a:off x="7341870" y="1"/>
            <a:ext cx="1184147" cy="1066799"/>
          </a:xfrm>
          <a:prstGeom prst="rect">
            <a:avLst/>
          </a:prstGeom>
          <a:noFill/>
          <a:ln w="9525">
            <a:noFill/>
            <a:miter lim="800000"/>
            <a:headEnd/>
            <a:tailEnd/>
          </a:ln>
          <a:effectLst/>
        </p:spPr>
      </p:pic>
      <p:pic>
        <p:nvPicPr>
          <p:cNvPr id="6" name="Picture 2"/>
          <p:cNvPicPr>
            <a:picLocks noChangeAspect="1" noChangeArrowheads="1"/>
          </p:cNvPicPr>
          <p:nvPr/>
        </p:nvPicPr>
        <p:blipFill>
          <a:blip r:embed="rId7" cstate="print"/>
          <a:srcRect/>
          <a:stretch>
            <a:fillRect/>
          </a:stretch>
        </p:blipFill>
        <p:spPr bwMode="auto">
          <a:xfrm>
            <a:off x="8072462" y="5814889"/>
            <a:ext cx="928662" cy="1043111"/>
          </a:xfrm>
          <a:prstGeom prst="rect">
            <a:avLst/>
          </a:prstGeom>
          <a:noFill/>
          <a:ln w="9525">
            <a:noFill/>
            <a:miter lim="800000"/>
            <a:headEnd/>
            <a:tailEnd/>
          </a:ln>
          <a:effectLst/>
        </p:spPr>
      </p:pic>
    </p:spTree>
    <p:extLst>
      <p:ext uri="{BB962C8B-B14F-4D97-AF65-F5344CB8AC3E}">
        <p14:creationId xmlns="" xmlns:p14="http://schemas.microsoft.com/office/powerpoint/2010/main" val="202792215"/>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3" Type="http://schemas.openxmlformats.org/officeDocument/2006/relationships/hyperlink" Target="http://www.fda.gov/Drugs/DrugSafety/PostmarketDrugSafetyInformationforPatientsandProviders/DrugSafetyInformationforHeathcareProfessionals/ucm084263.htm" TargetMode="External"/><Relationship Id="rId2" Type="http://schemas.openxmlformats.org/officeDocument/2006/relationships/notesSlide" Target="../notesSlides/notesSlide37.xml"/><Relationship Id="rId1" Type="http://schemas.openxmlformats.org/officeDocument/2006/relationships/slideLayout" Target="../slideLayouts/slideLayout4.xml"/><Relationship Id="rId4" Type="http://schemas.openxmlformats.org/officeDocument/2006/relationships/hyperlink" Target="http://pag.aids2012.org/Abstracts.aspx?AID=21471" TargetMode="Externa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514600" y="3276600"/>
            <a:ext cx="5791200" cy="400110"/>
          </a:xfrm>
          <a:prstGeom prst="rect">
            <a:avLst/>
          </a:prstGeom>
          <a:noFill/>
        </p:spPr>
        <p:txBody>
          <a:bodyPr wrap="square" rtlCol="0">
            <a:spAutoFit/>
          </a:bodyPr>
          <a:lstStyle/>
          <a:p>
            <a:endParaRPr lang="en-US" sz="2000" dirty="0">
              <a:solidFill>
                <a:prstClr val="white">
                  <a:lumMod val="50000"/>
                </a:prstClr>
              </a:solidFill>
              <a:latin typeface="Arial" pitchFamily="34" charset="0"/>
              <a:cs typeface="Arial" pitchFamily="34" charset="0"/>
            </a:endParaRPr>
          </a:p>
        </p:txBody>
      </p:sp>
      <p:sp>
        <p:nvSpPr>
          <p:cNvPr id="7" name="Rectangle 2"/>
          <p:cNvSpPr txBox="1">
            <a:spLocks noChangeArrowheads="1"/>
          </p:cNvSpPr>
          <p:nvPr/>
        </p:nvSpPr>
        <p:spPr>
          <a:xfrm>
            <a:off x="0" y="0"/>
            <a:ext cx="9144000" cy="1143000"/>
          </a:xfrm>
          <a:prstGeom prst="rect">
            <a:avLst/>
          </a:prstGeom>
        </p:spPr>
        <p:txBody>
          <a:bodyPr tIns="45720" rIns="91440" bIns="45720" anchor="b">
            <a:normAutofit/>
          </a:bodyPr>
          <a:lstStyle/>
          <a:p>
            <a:pPr algn="ctr"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GB" sz="4400" b="1" dirty="0" smtClean="0">
              <a:solidFill>
                <a:prstClr val="white"/>
              </a:solidFill>
              <a:latin typeface="Arial" pitchFamily="34" charset="0"/>
              <a:cs typeface="Arial" pitchFamily="34" charset="0"/>
            </a:endParaRPr>
          </a:p>
        </p:txBody>
      </p:sp>
      <p:sp>
        <p:nvSpPr>
          <p:cNvPr id="4" name="TextBox 3"/>
          <p:cNvSpPr txBox="1"/>
          <p:nvPr/>
        </p:nvSpPr>
        <p:spPr>
          <a:xfrm>
            <a:off x="2514600" y="1752600"/>
            <a:ext cx="5791200" cy="461665"/>
          </a:xfrm>
          <a:prstGeom prst="rect">
            <a:avLst/>
          </a:prstGeom>
          <a:noFill/>
        </p:spPr>
        <p:txBody>
          <a:bodyPr wrap="square" rtlCol="0">
            <a:spAutoFit/>
          </a:bodyPr>
          <a:lstStyle/>
          <a:p>
            <a:r>
              <a:rPr lang="en-US" sz="2400" dirty="0" smtClean="0">
                <a:latin typeface="Arial" pitchFamily="34" charset="0"/>
                <a:cs typeface="Arial" pitchFamily="34" charset="0"/>
              </a:rPr>
              <a:t>NATIONAL DEPARTMENT OF HEALTH</a:t>
            </a:r>
          </a:p>
        </p:txBody>
      </p:sp>
      <p:sp>
        <p:nvSpPr>
          <p:cNvPr id="6" name="TextBox 5"/>
          <p:cNvSpPr txBox="1"/>
          <p:nvPr/>
        </p:nvSpPr>
        <p:spPr>
          <a:xfrm>
            <a:off x="2209800" y="3068421"/>
            <a:ext cx="6705600" cy="646331"/>
          </a:xfrm>
          <a:prstGeom prst="rect">
            <a:avLst/>
          </a:prstGeom>
          <a:noFill/>
        </p:spPr>
        <p:txBody>
          <a:bodyPr wrap="square" rtlCol="0">
            <a:spAutoFit/>
          </a:bodyPr>
          <a:lstStyle/>
          <a:p>
            <a:pPr algn="ctr"/>
            <a:r>
              <a:rPr lang="en-US" dirty="0" smtClean="0">
                <a:latin typeface="Arial" pitchFamily="34" charset="0"/>
                <a:cs typeface="Arial" pitchFamily="34" charset="0"/>
              </a:rPr>
              <a:t>AFFORDABLE MEDICINES</a:t>
            </a:r>
          </a:p>
          <a:p>
            <a:pPr algn="ctr"/>
            <a:r>
              <a:rPr lang="en-US" dirty="0" smtClean="0">
                <a:latin typeface="Arial" pitchFamily="34" charset="0"/>
                <a:cs typeface="Arial" pitchFamily="34" charset="0"/>
              </a:rPr>
              <a:t>ESSENTIAL MEDICINES PROGRAMME</a:t>
            </a:r>
          </a:p>
        </p:txBody>
      </p:sp>
      <p:sp>
        <p:nvSpPr>
          <p:cNvPr id="8" name="TextBox 7"/>
          <p:cNvSpPr txBox="1"/>
          <p:nvPr/>
        </p:nvSpPr>
        <p:spPr>
          <a:xfrm>
            <a:off x="2571736" y="4429132"/>
            <a:ext cx="5791200" cy="1015663"/>
          </a:xfrm>
          <a:prstGeom prst="rect">
            <a:avLst/>
          </a:prstGeom>
          <a:noFill/>
        </p:spPr>
        <p:txBody>
          <a:bodyPr wrap="square" rtlCol="0">
            <a:spAutoFit/>
          </a:bodyPr>
          <a:lstStyle/>
          <a:p>
            <a:pPr algn="ctr"/>
            <a:r>
              <a:rPr lang="en-US" sz="2000" dirty="0" smtClean="0">
                <a:latin typeface="Arial" pitchFamily="34" charset="0"/>
                <a:cs typeface="Arial" pitchFamily="34" charset="0"/>
              </a:rPr>
              <a:t>PRIMARY HEALTHCARE 2014</a:t>
            </a:r>
          </a:p>
          <a:p>
            <a:pPr algn="ctr"/>
            <a:endParaRPr lang="en-US" sz="2000" dirty="0" smtClean="0">
              <a:latin typeface="Arial" pitchFamily="34" charset="0"/>
              <a:cs typeface="Arial" pitchFamily="34" charset="0"/>
            </a:endParaRPr>
          </a:p>
          <a:p>
            <a:pPr algn="ctr"/>
            <a:r>
              <a:rPr lang="en-US" sz="2000" dirty="0" smtClean="0">
                <a:latin typeface="Arial" pitchFamily="34" charset="0"/>
                <a:cs typeface="Arial" pitchFamily="34" charset="0"/>
              </a:rPr>
              <a:t>Updates to the 2008 PHC STG &amp; EML</a:t>
            </a:r>
            <a:endParaRPr lang="en-US" sz="2000" dirty="0">
              <a:latin typeface="Arial" pitchFamily="34" charset="0"/>
              <a:cs typeface="Arial" pitchFamily="34" charset="0"/>
            </a:endParaRPr>
          </a:p>
        </p:txBody>
      </p:sp>
      <p:sp>
        <p:nvSpPr>
          <p:cNvPr id="9" name="Content Placeholder 2"/>
          <p:cNvSpPr txBox="1">
            <a:spLocks/>
          </p:cNvSpPr>
          <p:nvPr/>
        </p:nvSpPr>
        <p:spPr>
          <a:xfrm>
            <a:off x="0" y="0"/>
            <a:ext cx="9144000" cy="1143000"/>
          </a:xfrm>
          <a:prstGeom prst="rect">
            <a:avLst/>
          </a:prstGeom>
        </p:spPr>
        <p:txBody>
          <a:bodyPr>
            <a:normAutofit fontScale="925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ZA" sz="4000" b="1" dirty="0" smtClean="0">
                <a:solidFill>
                  <a:schemeClr val="bg1"/>
                </a:solidFill>
              </a:rPr>
              <a:t>CHAPTER 6: OBSTETRICS AND GYNAECOLOGY</a:t>
            </a:r>
          </a:p>
        </p:txBody>
      </p:sp>
    </p:spTree>
    <p:extLst>
      <p:ext uri="{BB962C8B-B14F-4D97-AF65-F5344CB8AC3E}">
        <p14:creationId xmlns="" xmlns:p14="http://schemas.microsoft.com/office/powerpoint/2010/main" val="42730223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noAutofit/>
          </a:bodyPr>
          <a:lstStyle/>
          <a:p>
            <a:pPr algn="l"/>
            <a:r>
              <a:rPr lang="en-ZA" sz="3600" b="1" dirty="0" smtClean="0">
                <a:solidFill>
                  <a:schemeClr val="bg1"/>
                </a:solidFill>
              </a:rPr>
              <a:t>     6.2.1 </a:t>
            </a:r>
            <a:r>
              <a:rPr lang="en-ZA" sz="3600" b="1" dirty="0">
                <a:solidFill>
                  <a:schemeClr val="bg1"/>
                </a:solidFill>
              </a:rPr>
              <a:t>CARE OF </a:t>
            </a:r>
            <a:r>
              <a:rPr lang="en-ZA" sz="3600" b="1" dirty="0" smtClean="0">
                <a:solidFill>
                  <a:schemeClr val="bg1"/>
                </a:solidFill>
              </a:rPr>
              <a:t>HIV-INFECTED</a:t>
            </a:r>
            <a:br>
              <a:rPr lang="en-ZA" sz="3600" b="1" dirty="0" smtClean="0">
                <a:solidFill>
                  <a:schemeClr val="bg1"/>
                </a:solidFill>
              </a:rPr>
            </a:br>
            <a:r>
              <a:rPr lang="en-ZA" sz="3600" b="1" dirty="0" smtClean="0">
                <a:solidFill>
                  <a:schemeClr val="bg1"/>
                </a:solidFill>
              </a:rPr>
              <a:t>                PREGNANT </a:t>
            </a:r>
            <a:r>
              <a:rPr lang="en-ZA" sz="3600" b="1" dirty="0">
                <a:solidFill>
                  <a:schemeClr val="bg1"/>
                </a:solidFill>
              </a:rPr>
              <a:t>WOMAN</a:t>
            </a:r>
            <a:endParaRPr lang="en-ZA" sz="3600" dirty="0">
              <a:solidFill>
                <a:schemeClr val="bg1"/>
              </a:solidFill>
            </a:endParaRPr>
          </a:p>
        </p:txBody>
      </p:sp>
      <p:sp>
        <p:nvSpPr>
          <p:cNvPr id="3" name="Content Placeholder 2"/>
          <p:cNvSpPr>
            <a:spLocks noGrp="1"/>
          </p:cNvSpPr>
          <p:nvPr>
            <p:ph idx="1"/>
          </p:nvPr>
        </p:nvSpPr>
        <p:spPr>
          <a:xfrm>
            <a:off x="179512" y="1412776"/>
            <a:ext cx="8821644" cy="4713387"/>
          </a:xfrm>
        </p:spPr>
        <p:txBody>
          <a:bodyPr>
            <a:normAutofit fontScale="92500" lnSpcReduction="20000"/>
          </a:bodyPr>
          <a:lstStyle/>
          <a:p>
            <a:pPr marL="0" indent="0">
              <a:buNone/>
            </a:pPr>
            <a:r>
              <a:rPr lang="en-GB" b="1" dirty="0" smtClean="0"/>
              <a:t>Aligned with </a:t>
            </a:r>
            <a:r>
              <a:rPr lang="en-GB" b="1" dirty="0" err="1" smtClean="0"/>
              <a:t>NDoH</a:t>
            </a:r>
            <a:r>
              <a:rPr lang="en-GB" b="1" dirty="0" smtClean="0"/>
              <a:t> ARV Guidelines</a:t>
            </a:r>
          </a:p>
          <a:p>
            <a:pPr marL="0" indent="0">
              <a:buNone/>
            </a:pPr>
            <a:r>
              <a:rPr lang="en-ZA" u="sng" dirty="0"/>
              <a:t>Women on ART with no symptoms of TB:</a:t>
            </a:r>
            <a:endParaRPr lang="en-ZA" dirty="0"/>
          </a:p>
          <a:p>
            <a:r>
              <a:rPr lang="en-GB" u="sng" dirty="0" smtClean="0"/>
              <a:t>Isoniazid</a:t>
            </a:r>
            <a:r>
              <a:rPr lang="en-GB" dirty="0"/>
              <a:t>: </a:t>
            </a:r>
            <a:r>
              <a:rPr lang="en-GB" b="1" i="1" dirty="0">
                <a:solidFill>
                  <a:srgbClr val="00B050"/>
                </a:solidFill>
              </a:rPr>
              <a:t>added</a:t>
            </a:r>
            <a:endParaRPr lang="en-ZA" b="1" dirty="0">
              <a:solidFill>
                <a:srgbClr val="00B050"/>
              </a:solidFill>
            </a:endParaRPr>
          </a:p>
          <a:p>
            <a:pPr lvl="1"/>
            <a:r>
              <a:rPr lang="en-ZA" dirty="0" smtClean="0"/>
              <a:t>Evidence </a:t>
            </a:r>
            <a:r>
              <a:rPr lang="en-ZA" dirty="0"/>
              <a:t>supporting 12 </a:t>
            </a:r>
            <a:r>
              <a:rPr lang="en-ZA" dirty="0" smtClean="0"/>
              <a:t>months </a:t>
            </a:r>
            <a:r>
              <a:rPr lang="en-ZA" dirty="0"/>
              <a:t>IPT for HIV adults on ART </a:t>
            </a:r>
            <a:r>
              <a:rPr lang="en-ZA" dirty="0" smtClean="0"/>
              <a:t>extrapolated </a:t>
            </a:r>
            <a:r>
              <a:rPr lang="en-ZA" dirty="0"/>
              <a:t>to pregnant women, as there is no available evidence in pregnancy. </a:t>
            </a:r>
            <a:endParaRPr lang="en-ZA" dirty="0" smtClean="0"/>
          </a:p>
          <a:p>
            <a:pPr lvl="1"/>
            <a:r>
              <a:rPr lang="en-ZA" dirty="0" smtClean="0"/>
              <a:t>C</a:t>
            </a:r>
            <a:r>
              <a:rPr lang="en-GB" dirty="0" err="1"/>
              <a:t>ohort</a:t>
            </a:r>
            <a:r>
              <a:rPr lang="en-GB" dirty="0"/>
              <a:t> </a:t>
            </a:r>
            <a:r>
              <a:rPr lang="en-GB" dirty="0" smtClean="0"/>
              <a:t>study </a:t>
            </a:r>
            <a:r>
              <a:rPr lang="en-US" dirty="0" smtClean="0"/>
              <a:t>demonstrates:     TB incidence </a:t>
            </a:r>
            <a:r>
              <a:rPr lang="en-US" dirty="0"/>
              <a:t>in patients on </a:t>
            </a:r>
            <a:r>
              <a:rPr lang="en-US" dirty="0" smtClean="0"/>
              <a:t>ART: </a:t>
            </a:r>
            <a:endParaRPr lang="en-ZA" dirty="0"/>
          </a:p>
          <a:p>
            <a:pPr marL="0" indent="0">
              <a:buNone/>
            </a:pPr>
            <a:endParaRPr lang="en-ZA" sz="1900" dirty="0" smtClean="0">
              <a:solidFill>
                <a:srgbClr val="3366FF"/>
              </a:solidFill>
            </a:endParaRPr>
          </a:p>
          <a:p>
            <a:pPr marL="0" indent="0">
              <a:buNone/>
            </a:pPr>
            <a:endParaRPr lang="en-ZA" sz="4200" b="1" dirty="0" smtClean="0">
              <a:solidFill>
                <a:srgbClr val="3366FF"/>
              </a:solidFill>
            </a:endParaRPr>
          </a:p>
          <a:p>
            <a:pPr marL="0" indent="0">
              <a:buNone/>
            </a:pPr>
            <a:r>
              <a:rPr lang="en-ZA" sz="4200" b="1" dirty="0" smtClean="0">
                <a:solidFill>
                  <a:srgbClr val="3366FF"/>
                </a:solidFill>
              </a:rPr>
              <a:t>Level </a:t>
            </a:r>
            <a:r>
              <a:rPr lang="en-ZA" sz="4200" b="1" dirty="0">
                <a:solidFill>
                  <a:srgbClr val="3366FF"/>
                </a:solidFill>
              </a:rPr>
              <a:t>of Evidence: </a:t>
            </a:r>
            <a:r>
              <a:rPr lang="en-ZA" sz="4200" b="1" dirty="0" smtClean="0">
                <a:solidFill>
                  <a:srgbClr val="3366FF"/>
                </a:solidFill>
              </a:rPr>
              <a:t>II, III RCT, Guidelines</a:t>
            </a:r>
            <a:endParaRPr lang="en-ZA" sz="4200" dirty="0">
              <a:solidFill>
                <a:srgbClr val="3366FF"/>
              </a:solidFill>
            </a:endParaRPr>
          </a:p>
          <a:p>
            <a:pPr lvl="1"/>
            <a:endParaRPr lang="en-ZA" b="1" dirty="0">
              <a:solidFill>
                <a:srgbClr val="00B050"/>
              </a:solidFill>
            </a:endParaRPr>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p:txBody>
      </p:sp>
      <p:sp>
        <p:nvSpPr>
          <p:cNvPr id="6" name="Footer Placeholder 5"/>
          <p:cNvSpPr>
            <a:spLocks noGrp="1"/>
          </p:cNvSpPr>
          <p:nvPr>
            <p:ph type="ftr" sz="quarter" idx="11"/>
          </p:nvPr>
        </p:nvSpPr>
        <p:spPr/>
        <p:txBody>
          <a:bodyPr/>
          <a:lstStyle/>
          <a:p>
            <a:pPr algn="ctr"/>
            <a:r>
              <a:rPr lang="en-ZA" sz="1100" dirty="0" smtClean="0"/>
              <a:t>PRIMARY HEALTHCARE IMPLEMENTATION SLIDES 2014: OBSTETRICS &amp; GYNAECOLOGY</a:t>
            </a:r>
            <a:endParaRPr lang="en-ZA" sz="1100" dirty="0"/>
          </a:p>
        </p:txBody>
      </p:sp>
      <p:sp>
        <p:nvSpPr>
          <p:cNvPr id="5" name="Slide Number Placeholder 4"/>
          <p:cNvSpPr>
            <a:spLocks noGrp="1"/>
          </p:cNvSpPr>
          <p:nvPr>
            <p:ph type="sldNum" sz="quarter" idx="12"/>
          </p:nvPr>
        </p:nvSpPr>
        <p:spPr/>
        <p:txBody>
          <a:bodyPr/>
          <a:lstStyle/>
          <a:p>
            <a:fld id="{42FB03B2-953D-4068-99A6-8707FB8FE3E1}" type="slidenum">
              <a:rPr lang="en-ZA" smtClean="0"/>
              <a:pPr/>
              <a:t>10</a:t>
            </a:fld>
            <a:endParaRPr lang="en-ZA" dirty="0"/>
          </a:p>
        </p:txBody>
      </p:sp>
      <p:sp>
        <p:nvSpPr>
          <p:cNvPr id="7" name="Rounded Rectangle 6"/>
          <p:cNvSpPr/>
          <p:nvPr/>
        </p:nvSpPr>
        <p:spPr>
          <a:xfrm>
            <a:off x="928662" y="4500570"/>
            <a:ext cx="7100862" cy="571504"/>
          </a:xfrm>
          <a:prstGeom prst="roundRect">
            <a:avLst/>
          </a:prstGeom>
          <a:solidFill>
            <a:srgbClr val="00B050"/>
          </a:solidFill>
          <a:effectLst>
            <a:glow rad="63500">
              <a:schemeClr val="accent1">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400" b="1" dirty="0" smtClean="0">
                <a:solidFill>
                  <a:srgbClr val="C00000"/>
                </a:solidFill>
              </a:rPr>
              <a:t>IF ADMINISTERED 12 MONTHS IPT</a:t>
            </a:r>
            <a:endParaRPr lang="en-ZA" sz="2400" b="1" dirty="0">
              <a:solidFill>
                <a:srgbClr val="C00000"/>
              </a:solidFill>
            </a:endParaRPr>
          </a:p>
        </p:txBody>
      </p:sp>
      <p:sp>
        <p:nvSpPr>
          <p:cNvPr id="9" name="Down Arrow 8"/>
          <p:cNvSpPr/>
          <p:nvPr/>
        </p:nvSpPr>
        <p:spPr>
          <a:xfrm>
            <a:off x="4929190" y="3857628"/>
            <a:ext cx="71438" cy="285752"/>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444208" y="6118448"/>
            <a:ext cx="9144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rgbClr val="3366FF"/>
                </a:solidFill>
              </a:rPr>
              <a:t>Ref 5</a:t>
            </a:r>
            <a:endParaRPr lang="en-ZA" dirty="0">
              <a:solidFill>
                <a:srgbClr val="3366FF"/>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1600200"/>
            <a:ext cx="8858312" cy="4525963"/>
          </a:xfrm>
        </p:spPr>
        <p:txBody>
          <a:bodyPr>
            <a:normAutofit/>
          </a:bodyPr>
          <a:lstStyle/>
          <a:p>
            <a:r>
              <a:rPr lang="en-GB" u="sng" dirty="0" smtClean="0"/>
              <a:t>Pyridoxine</a:t>
            </a:r>
            <a:r>
              <a:rPr lang="en-GB" dirty="0" smtClean="0"/>
              <a:t>: </a:t>
            </a:r>
            <a:r>
              <a:rPr lang="en-GB" b="1" i="1" dirty="0" smtClean="0">
                <a:solidFill>
                  <a:srgbClr val="00B050"/>
                </a:solidFill>
              </a:rPr>
              <a:t>added</a:t>
            </a:r>
          </a:p>
          <a:p>
            <a:pPr lvl="1"/>
            <a:r>
              <a:rPr lang="en-GB" dirty="0" smtClean="0"/>
              <a:t>Supporting evidence for pyridoxine supplementation of INH therapy is of poor quality. RCT data is lacking, but this recommendation is included in most guidelines.</a:t>
            </a:r>
            <a:endParaRPr lang="en-US" dirty="0" smtClean="0"/>
          </a:p>
          <a:p>
            <a:pPr>
              <a:buNone/>
            </a:pPr>
            <a:r>
              <a:rPr lang="en-ZA" sz="4400" b="1" dirty="0" smtClean="0">
                <a:solidFill>
                  <a:srgbClr val="3366FF"/>
                </a:solidFill>
              </a:rPr>
              <a:t>Level of Evidence: III Guidelines, Case reports</a:t>
            </a:r>
            <a:endParaRPr lang="en-US" sz="4400" dirty="0" smtClean="0">
              <a:solidFill>
                <a:srgbClr val="3366FF"/>
              </a:solidFill>
            </a:endParaRPr>
          </a:p>
        </p:txBody>
      </p:sp>
      <p:sp>
        <p:nvSpPr>
          <p:cNvPr id="5" name="Footer Placeholder 4"/>
          <p:cNvSpPr>
            <a:spLocks noGrp="1"/>
          </p:cNvSpPr>
          <p:nvPr>
            <p:ph type="ftr" sz="quarter" idx="11"/>
          </p:nvPr>
        </p:nvSpPr>
        <p:spPr/>
        <p:txBody>
          <a:bodyPr/>
          <a:lstStyle/>
          <a:p>
            <a:pPr algn="ctr"/>
            <a:r>
              <a:rPr lang="en-ZA" sz="1100" dirty="0" smtClean="0"/>
              <a:t>PRIMARY HEALTHCARE IMPLEMENTATION SLIDES 2014: OBSTETRICS &amp; GYNAECOLOGY</a:t>
            </a:r>
            <a:endParaRPr lang="en-ZA" sz="1100"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11</a:t>
            </a:fld>
            <a:endParaRPr lang="en-ZA"/>
          </a:p>
        </p:txBody>
      </p:sp>
      <p:sp>
        <p:nvSpPr>
          <p:cNvPr id="9" name="Title 1"/>
          <p:cNvSpPr txBox="1">
            <a:spLocks/>
          </p:cNvSpPr>
          <p:nvPr/>
        </p:nvSpPr>
        <p:spPr>
          <a:xfrm>
            <a:off x="0" y="0"/>
            <a:ext cx="8229600" cy="1143000"/>
          </a:xfrm>
          <a:prstGeom prst="rect">
            <a:avLst/>
          </a:prstGeom>
        </p:spPr>
        <p:txBody>
          <a:bodyP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ZA" sz="3600" b="1" i="0" u="none" strike="noStrike" kern="1200" cap="none" spc="0" normalizeH="0" baseline="0" noProof="0" dirty="0" smtClean="0">
                <a:ln>
                  <a:noFill/>
                </a:ln>
                <a:solidFill>
                  <a:schemeClr val="bg1"/>
                </a:solidFill>
                <a:effectLst/>
                <a:uLnTx/>
                <a:uFillTx/>
                <a:latin typeface="+mj-lt"/>
                <a:ea typeface="+mj-ea"/>
                <a:cs typeface="+mj-cs"/>
              </a:rPr>
              <a:t>     6.2.1 CARE OF HIV-INFECTED</a:t>
            </a:r>
            <a:br>
              <a:rPr kumimoji="0" lang="en-ZA" sz="3600" b="1" i="0" u="none" strike="noStrike" kern="1200" cap="none" spc="0" normalizeH="0" baseline="0" noProof="0" dirty="0" smtClean="0">
                <a:ln>
                  <a:noFill/>
                </a:ln>
                <a:solidFill>
                  <a:schemeClr val="bg1"/>
                </a:solidFill>
                <a:effectLst/>
                <a:uLnTx/>
                <a:uFillTx/>
                <a:latin typeface="+mj-lt"/>
                <a:ea typeface="+mj-ea"/>
                <a:cs typeface="+mj-cs"/>
              </a:rPr>
            </a:br>
            <a:r>
              <a:rPr kumimoji="0" lang="en-ZA" sz="3600" b="1" i="0" u="none" strike="noStrike" kern="1200" cap="none" spc="0" normalizeH="0" baseline="0" noProof="0" dirty="0" smtClean="0">
                <a:ln>
                  <a:noFill/>
                </a:ln>
                <a:solidFill>
                  <a:schemeClr val="bg1"/>
                </a:solidFill>
                <a:effectLst/>
                <a:uLnTx/>
                <a:uFillTx/>
                <a:latin typeface="+mj-lt"/>
                <a:ea typeface="+mj-ea"/>
                <a:cs typeface="+mj-cs"/>
              </a:rPr>
              <a:t>                PREGNANT WOMAN</a:t>
            </a:r>
            <a:endParaRPr kumimoji="0" lang="en-ZA" sz="3600" b="0" i="0" u="none" strike="noStrike" kern="1200" cap="none" spc="0" normalizeH="0" baseline="0" noProof="0" dirty="0">
              <a:ln>
                <a:noFill/>
              </a:ln>
              <a:solidFill>
                <a:schemeClr val="bg1"/>
              </a:solidFill>
              <a:effectLst/>
              <a:uLnTx/>
              <a:uFillTx/>
              <a:latin typeface="+mj-lt"/>
              <a:ea typeface="+mj-ea"/>
              <a:cs typeface="+mj-cs"/>
            </a:endParaRPr>
          </a:p>
        </p:txBody>
      </p:sp>
      <p:sp>
        <p:nvSpPr>
          <p:cNvPr id="7" name="Rectangle 6"/>
          <p:cNvSpPr/>
          <p:nvPr/>
        </p:nvSpPr>
        <p:spPr>
          <a:xfrm>
            <a:off x="6444208" y="5661248"/>
            <a:ext cx="9144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rgbClr val="3366FF"/>
                </a:solidFill>
              </a:rPr>
              <a:t>Ref 6</a:t>
            </a:r>
            <a:endParaRPr lang="en-ZA" dirty="0">
              <a:solidFill>
                <a:srgbClr val="3366FF"/>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362810"/>
            <a:ext cx="8229600" cy="4525963"/>
          </a:xfrm>
        </p:spPr>
        <p:txBody>
          <a:bodyPr>
            <a:normAutofit/>
          </a:bodyPr>
          <a:lstStyle/>
          <a:p>
            <a:pPr marL="0" indent="0">
              <a:buNone/>
            </a:pPr>
            <a:r>
              <a:rPr lang="en-GB" sz="2800" b="1" dirty="0"/>
              <a:t>Women with CD4 counts </a:t>
            </a:r>
            <a:r>
              <a:rPr lang="en-GB" sz="2800" b="1" dirty="0" smtClean="0"/>
              <a:t>≤ </a:t>
            </a:r>
            <a:r>
              <a:rPr lang="en-GB" sz="2800" b="1" dirty="0"/>
              <a:t>200 cells/mm</a:t>
            </a:r>
            <a:r>
              <a:rPr lang="en-GB" sz="2800" b="1" baseline="30000" dirty="0"/>
              <a:t>3 </a:t>
            </a:r>
            <a:r>
              <a:rPr lang="en-GB" sz="2800" b="1" dirty="0"/>
              <a:t>or WHO clinical stage </a:t>
            </a:r>
            <a:r>
              <a:rPr lang="en-GB" sz="2800" b="1" dirty="0" smtClean="0"/>
              <a:t>2, 3 </a:t>
            </a:r>
            <a:r>
              <a:rPr lang="en-GB" sz="2800" b="1" dirty="0"/>
              <a:t>or 4 </a:t>
            </a:r>
            <a:endParaRPr lang="en-GB" sz="2800" b="1" dirty="0" smtClean="0"/>
          </a:p>
          <a:p>
            <a:r>
              <a:rPr lang="en-GB" u="sng" dirty="0" smtClean="0"/>
              <a:t>Cotrimoxazole</a:t>
            </a:r>
            <a:r>
              <a:rPr lang="en-GB" u="sng" dirty="0"/>
              <a:t>, 160/800 mg</a:t>
            </a:r>
            <a:r>
              <a:rPr lang="en-GB" dirty="0"/>
              <a:t>: </a:t>
            </a:r>
            <a:r>
              <a:rPr lang="en-GB" b="1" i="1" dirty="0" smtClean="0">
                <a:solidFill>
                  <a:srgbClr val="00B050"/>
                </a:solidFill>
              </a:rPr>
              <a:t>added</a:t>
            </a:r>
          </a:p>
          <a:p>
            <a:pPr lvl="1"/>
            <a:r>
              <a:rPr lang="en-GB" sz="2400" dirty="0"/>
              <a:t>D</a:t>
            </a:r>
            <a:r>
              <a:rPr lang="en-GB" sz="2400" dirty="0" smtClean="0"/>
              <a:t>aily</a:t>
            </a:r>
            <a:r>
              <a:rPr lang="en-GB" sz="2400" dirty="0"/>
              <a:t>, until CD4 counts &gt; 200 </a:t>
            </a:r>
            <a:r>
              <a:rPr lang="en-GB" sz="2400" dirty="0" smtClean="0"/>
              <a:t>cells/mm</a:t>
            </a:r>
            <a:r>
              <a:rPr lang="en-GB" sz="2400" baseline="30000" dirty="0" smtClean="0"/>
              <a:t>3.</a:t>
            </a:r>
          </a:p>
          <a:p>
            <a:pPr marL="457200" lvl="1" indent="0">
              <a:buNone/>
            </a:pPr>
            <a:endParaRPr lang="en-ZA" sz="2000" dirty="0"/>
          </a:p>
          <a:p>
            <a:pPr marL="0" indent="0">
              <a:buNone/>
            </a:pPr>
            <a:r>
              <a:rPr lang="en-ZA" u="sng" dirty="0" smtClean="0"/>
              <a:t>Pre-emptive therapy for cryptococcal meningitis:</a:t>
            </a:r>
            <a:endParaRPr lang="en-GB" dirty="0" smtClean="0"/>
          </a:p>
          <a:p>
            <a:r>
              <a:rPr lang="en-GB" u="sng" dirty="0" smtClean="0"/>
              <a:t>Fluconazole</a:t>
            </a:r>
            <a:r>
              <a:rPr lang="en-GB" dirty="0"/>
              <a:t>: </a:t>
            </a:r>
            <a:r>
              <a:rPr lang="en-GB" b="1" i="1" dirty="0">
                <a:solidFill>
                  <a:srgbClr val="00B050"/>
                </a:solidFill>
              </a:rPr>
              <a:t>added</a:t>
            </a:r>
            <a:endParaRPr lang="en-ZA" b="1" i="1" dirty="0">
              <a:solidFill>
                <a:srgbClr val="00B050"/>
              </a:solidFill>
            </a:endParaRPr>
          </a:p>
          <a:p>
            <a:pPr marL="0" lvl="2" indent="0">
              <a:buNone/>
            </a:pPr>
            <a:r>
              <a:rPr lang="en-ZA" sz="4000" b="1" dirty="0" smtClean="0">
                <a:solidFill>
                  <a:srgbClr val="3366FF"/>
                </a:solidFill>
              </a:rPr>
              <a:t>Level </a:t>
            </a:r>
            <a:r>
              <a:rPr lang="en-ZA" sz="4000" b="1" dirty="0">
                <a:solidFill>
                  <a:srgbClr val="3366FF"/>
                </a:solidFill>
              </a:rPr>
              <a:t>of evidence: III </a:t>
            </a:r>
            <a:r>
              <a:rPr lang="en-ZA" sz="4000" b="1" dirty="0" smtClean="0">
                <a:solidFill>
                  <a:srgbClr val="3366FF"/>
                </a:solidFill>
              </a:rPr>
              <a:t>Guidelines</a:t>
            </a:r>
          </a:p>
        </p:txBody>
      </p:sp>
      <p:sp>
        <p:nvSpPr>
          <p:cNvPr id="5" name="Footer Placeholder 4"/>
          <p:cNvSpPr>
            <a:spLocks noGrp="1"/>
          </p:cNvSpPr>
          <p:nvPr>
            <p:ph type="ftr" sz="quarter" idx="11"/>
          </p:nvPr>
        </p:nvSpPr>
        <p:spPr/>
        <p:txBody>
          <a:bodyPr/>
          <a:lstStyle/>
          <a:p>
            <a:pPr algn="ctr"/>
            <a:r>
              <a:rPr lang="en-ZA" sz="1100" dirty="0" smtClean="0"/>
              <a:t>PRIMARY HEALTHCARE IMPLEMENTATION SLIDES 2014: OBSTETRICS &amp; GYNAECOLOGY</a:t>
            </a:r>
            <a:endParaRPr lang="en-ZA" sz="1100"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12</a:t>
            </a:fld>
            <a:endParaRPr lang="en-ZA"/>
          </a:p>
        </p:txBody>
      </p:sp>
      <p:sp>
        <p:nvSpPr>
          <p:cNvPr id="8" name="Title 1"/>
          <p:cNvSpPr txBox="1">
            <a:spLocks/>
          </p:cNvSpPr>
          <p:nvPr/>
        </p:nvSpPr>
        <p:spPr>
          <a:xfrm>
            <a:off x="0" y="0"/>
            <a:ext cx="8229600" cy="1143000"/>
          </a:xfrm>
          <a:prstGeom prst="rect">
            <a:avLst/>
          </a:prstGeom>
        </p:spPr>
        <p:txBody>
          <a:bodyP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ZA" sz="3600" b="1" i="0" u="none" strike="noStrike" kern="1200" cap="none" spc="0" normalizeH="0" baseline="0" noProof="0" dirty="0" smtClean="0">
                <a:ln>
                  <a:noFill/>
                </a:ln>
                <a:solidFill>
                  <a:schemeClr val="bg1"/>
                </a:solidFill>
                <a:effectLst/>
                <a:uLnTx/>
                <a:uFillTx/>
                <a:latin typeface="+mj-lt"/>
                <a:ea typeface="+mj-ea"/>
                <a:cs typeface="+mj-cs"/>
              </a:rPr>
              <a:t>     6.2.1 CARE OF HIV-INFECTED</a:t>
            </a:r>
            <a:br>
              <a:rPr kumimoji="0" lang="en-ZA" sz="3600" b="1" i="0" u="none" strike="noStrike" kern="1200" cap="none" spc="0" normalizeH="0" baseline="0" noProof="0" dirty="0" smtClean="0">
                <a:ln>
                  <a:noFill/>
                </a:ln>
                <a:solidFill>
                  <a:schemeClr val="bg1"/>
                </a:solidFill>
                <a:effectLst/>
                <a:uLnTx/>
                <a:uFillTx/>
                <a:latin typeface="+mj-lt"/>
                <a:ea typeface="+mj-ea"/>
                <a:cs typeface="+mj-cs"/>
              </a:rPr>
            </a:br>
            <a:r>
              <a:rPr kumimoji="0" lang="en-ZA" sz="3600" b="1" i="0" u="none" strike="noStrike" kern="1200" cap="none" spc="0" normalizeH="0" baseline="0" noProof="0" dirty="0" smtClean="0">
                <a:ln>
                  <a:noFill/>
                </a:ln>
                <a:solidFill>
                  <a:schemeClr val="bg1"/>
                </a:solidFill>
                <a:effectLst/>
                <a:uLnTx/>
                <a:uFillTx/>
                <a:latin typeface="+mj-lt"/>
                <a:ea typeface="+mj-ea"/>
                <a:cs typeface="+mj-cs"/>
              </a:rPr>
              <a:t>                PREGNANT WOMAN</a:t>
            </a:r>
            <a:endParaRPr kumimoji="0" lang="en-ZA" sz="3600" b="0" i="0" u="none" strike="noStrike" kern="1200" cap="none" spc="0" normalizeH="0" baseline="0" noProof="0" dirty="0">
              <a:ln>
                <a:noFill/>
              </a:ln>
              <a:solidFill>
                <a:schemeClr val="bg1"/>
              </a:solidFill>
              <a:effectLst/>
              <a:uLnTx/>
              <a:uFillTx/>
              <a:latin typeface="+mj-lt"/>
              <a:ea typeface="+mj-ea"/>
              <a:cs typeface="+mj-cs"/>
            </a:endParaRPr>
          </a:p>
        </p:txBody>
      </p:sp>
      <p:sp>
        <p:nvSpPr>
          <p:cNvPr id="7" name="Rectangle 6"/>
          <p:cNvSpPr/>
          <p:nvPr/>
        </p:nvSpPr>
        <p:spPr>
          <a:xfrm>
            <a:off x="6444208" y="5889848"/>
            <a:ext cx="9144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rgbClr val="3366FF"/>
                </a:solidFill>
              </a:rPr>
              <a:t>Ref 7</a:t>
            </a:r>
            <a:endParaRPr lang="en-ZA" dirty="0">
              <a:solidFill>
                <a:srgbClr val="3366FF"/>
              </a:solidFill>
            </a:endParaRPr>
          </a:p>
        </p:txBody>
      </p:sp>
    </p:spTree>
    <p:extLst>
      <p:ext uri="{BB962C8B-B14F-4D97-AF65-F5344CB8AC3E}">
        <p14:creationId xmlns="" xmlns:p14="http://schemas.microsoft.com/office/powerpoint/2010/main" val="24543355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484784"/>
            <a:ext cx="8640960" cy="4641379"/>
          </a:xfrm>
        </p:spPr>
        <p:txBody>
          <a:bodyPr>
            <a:normAutofit fontScale="47500" lnSpcReduction="20000"/>
          </a:bodyPr>
          <a:lstStyle/>
          <a:p>
            <a:pPr marL="0" indent="0">
              <a:buNone/>
            </a:pPr>
            <a:r>
              <a:rPr lang="en-ZA" sz="6000" b="1" dirty="0" smtClean="0"/>
              <a:t>Safety of fluconazole </a:t>
            </a:r>
            <a:r>
              <a:rPr lang="en-ZA" sz="6000" b="1" dirty="0"/>
              <a:t>in </a:t>
            </a:r>
            <a:r>
              <a:rPr lang="en-ZA" sz="6000" b="1" dirty="0" smtClean="0"/>
              <a:t>HIV </a:t>
            </a:r>
            <a:r>
              <a:rPr lang="en-ZA" sz="6000" b="1" dirty="0"/>
              <a:t>infected pregnant women. </a:t>
            </a:r>
            <a:endParaRPr lang="en-ZA" sz="6000" b="1" dirty="0" smtClean="0"/>
          </a:p>
          <a:p>
            <a:r>
              <a:rPr lang="en-ZA" sz="5100" dirty="0" smtClean="0"/>
              <a:t>FDA (2011): reclassified </a:t>
            </a:r>
            <a:r>
              <a:rPr lang="en-ZA" sz="5100" dirty="0"/>
              <a:t>long-term, high dose (400-800 mg) </a:t>
            </a:r>
            <a:endParaRPr lang="en-ZA" sz="5100" dirty="0" smtClean="0"/>
          </a:p>
          <a:p>
            <a:pPr marL="0" indent="0">
              <a:buNone/>
            </a:pPr>
            <a:r>
              <a:rPr lang="en-ZA" sz="5100" dirty="0" smtClean="0"/>
              <a:t>      daily </a:t>
            </a:r>
            <a:r>
              <a:rPr lang="en-ZA" sz="5100" dirty="0"/>
              <a:t>fluconazole </a:t>
            </a:r>
            <a:r>
              <a:rPr lang="en-ZA" sz="5100" dirty="0" smtClean="0"/>
              <a:t>therapy</a:t>
            </a:r>
          </a:p>
          <a:p>
            <a:endParaRPr lang="en-ZA" dirty="0"/>
          </a:p>
          <a:p>
            <a:pPr marL="0" indent="0">
              <a:buNone/>
            </a:pPr>
            <a:endParaRPr lang="en-ZA" dirty="0" smtClean="0"/>
          </a:p>
          <a:p>
            <a:endParaRPr lang="en-ZA" dirty="0"/>
          </a:p>
          <a:p>
            <a:pPr lvl="1"/>
            <a:r>
              <a:rPr lang="en-ZA" sz="4000" dirty="0" smtClean="0"/>
              <a:t>11 </a:t>
            </a:r>
            <a:r>
              <a:rPr lang="en-ZA" sz="4000" dirty="0"/>
              <a:t>case reports of congenital anomalies in babies </a:t>
            </a:r>
            <a:r>
              <a:rPr lang="en-ZA" sz="4000" dirty="0" smtClean="0"/>
              <a:t>(mothers administered </a:t>
            </a:r>
            <a:r>
              <a:rPr lang="en-ZA" sz="4000" dirty="0"/>
              <a:t>fluconazole during 1st </a:t>
            </a:r>
            <a:r>
              <a:rPr lang="en-ZA" sz="4000" dirty="0" smtClean="0"/>
              <a:t>trimester). </a:t>
            </a:r>
            <a:endParaRPr lang="en-ZA" sz="4000" dirty="0"/>
          </a:p>
          <a:p>
            <a:r>
              <a:rPr lang="en-ZA" sz="5000" dirty="0"/>
              <a:t>S</a:t>
            </a:r>
            <a:r>
              <a:rPr lang="en-ZA" sz="5000" dirty="0" smtClean="0"/>
              <a:t>ubsequent </a:t>
            </a:r>
            <a:r>
              <a:rPr lang="en-ZA" sz="5000" dirty="0"/>
              <a:t>Danish registry-based </a:t>
            </a:r>
            <a:r>
              <a:rPr lang="en-ZA" sz="5000" dirty="0" smtClean="0"/>
              <a:t>cohort: </a:t>
            </a:r>
          </a:p>
          <a:p>
            <a:pPr lvl="1"/>
            <a:r>
              <a:rPr lang="en-ZA" sz="5000" u="sng" dirty="0" smtClean="0"/>
              <a:t>Fluconazole in 1</a:t>
            </a:r>
            <a:r>
              <a:rPr lang="en-ZA" sz="5000" u="sng" baseline="30000" dirty="0" smtClean="0"/>
              <a:t>st</a:t>
            </a:r>
            <a:r>
              <a:rPr lang="en-ZA" sz="5000" u="sng" dirty="0" smtClean="0"/>
              <a:t> trimester  </a:t>
            </a:r>
            <a:r>
              <a:rPr lang="en-ZA" sz="5000" b="1" i="1" u="dbl" dirty="0" smtClean="0">
                <a:solidFill>
                  <a:srgbClr val="FF0000"/>
                </a:solidFill>
              </a:rPr>
              <a:t>not associated </a:t>
            </a:r>
            <a:r>
              <a:rPr lang="en-ZA" sz="5000" b="1" i="1" u="dbl" dirty="0" smtClean="0"/>
              <a:t> </a:t>
            </a:r>
            <a:r>
              <a:rPr lang="en-ZA" sz="5000" u="sng" dirty="0" smtClean="0"/>
              <a:t>with  a </a:t>
            </a:r>
            <a:r>
              <a:rPr lang="en-ZA" sz="5000" u="sng" dirty="0"/>
              <a:t>significantly increased risk of birth defects </a:t>
            </a:r>
            <a:r>
              <a:rPr lang="en-ZA" sz="5000" u="sng" dirty="0" smtClean="0"/>
              <a:t>overall. </a:t>
            </a:r>
          </a:p>
          <a:p>
            <a:pPr lvl="2"/>
            <a:r>
              <a:rPr lang="en-ZA" sz="4000" dirty="0" smtClean="0"/>
              <a:t>A concern: Tetralogy </a:t>
            </a:r>
            <a:r>
              <a:rPr lang="en-ZA" sz="4000" dirty="0"/>
              <a:t>of </a:t>
            </a:r>
            <a:r>
              <a:rPr lang="en-ZA" sz="4000" dirty="0" err="1"/>
              <a:t>Fallot</a:t>
            </a:r>
            <a:r>
              <a:rPr lang="en-ZA" sz="4000" dirty="0"/>
              <a:t> </a:t>
            </a:r>
            <a:r>
              <a:rPr lang="en-ZA" sz="4000" dirty="0" smtClean="0"/>
              <a:t>- OR </a:t>
            </a:r>
            <a:r>
              <a:rPr lang="en-ZA" sz="4000" dirty="0"/>
              <a:t>3.2 (95% CI 1.5 to 6.8).</a:t>
            </a:r>
          </a:p>
          <a:p>
            <a:pPr marL="0" indent="0">
              <a:buNone/>
            </a:pPr>
            <a:r>
              <a:rPr lang="en-ZA" sz="9000" b="1" dirty="0">
                <a:solidFill>
                  <a:srgbClr val="0070C0"/>
                </a:solidFill>
              </a:rPr>
              <a:t>Level of Evidence: III Registry </a:t>
            </a:r>
            <a:r>
              <a:rPr lang="en-ZA" sz="9000" b="1" dirty="0" smtClean="0">
                <a:solidFill>
                  <a:srgbClr val="0070C0"/>
                </a:solidFill>
              </a:rPr>
              <a:t>study</a:t>
            </a:r>
            <a:endParaRPr lang="en-ZA" sz="9000" b="1" dirty="0">
              <a:solidFill>
                <a:srgbClr val="0070C0"/>
              </a:solidFill>
            </a:endParaRPr>
          </a:p>
        </p:txBody>
      </p:sp>
      <p:sp>
        <p:nvSpPr>
          <p:cNvPr id="5" name="Footer Placeholder 4"/>
          <p:cNvSpPr>
            <a:spLocks noGrp="1"/>
          </p:cNvSpPr>
          <p:nvPr>
            <p:ph type="ftr" sz="quarter" idx="11"/>
          </p:nvPr>
        </p:nvSpPr>
        <p:spPr/>
        <p:txBody>
          <a:bodyPr/>
          <a:lstStyle/>
          <a:p>
            <a:pPr algn="ctr"/>
            <a:r>
              <a:rPr lang="en-ZA" sz="1100" dirty="0" smtClean="0"/>
              <a:t>PRIMARY HEALTHCARE IMPLEMENTATION SLIDES 2014: OBSTETRICS &amp; GYNAECOLOGY</a:t>
            </a:r>
            <a:endParaRPr lang="en-ZA" sz="1100"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13</a:t>
            </a:fld>
            <a:endParaRPr lang="en-ZA"/>
          </a:p>
        </p:txBody>
      </p:sp>
      <p:sp>
        <p:nvSpPr>
          <p:cNvPr id="7" name="Rounded Rectangle 6"/>
          <p:cNvSpPr/>
          <p:nvPr/>
        </p:nvSpPr>
        <p:spPr>
          <a:xfrm>
            <a:off x="785786" y="2786058"/>
            <a:ext cx="6357982" cy="504056"/>
          </a:xfrm>
          <a:prstGeom prst="roundRect">
            <a:avLst/>
          </a:prstGeom>
          <a:solidFill>
            <a:srgbClr val="33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400" b="1" dirty="0" smtClean="0">
                <a:solidFill>
                  <a:schemeClr val="bg1"/>
                </a:solidFill>
              </a:rPr>
              <a:t>CATEGORY  C                                      CATEGORY  D </a:t>
            </a:r>
            <a:endParaRPr lang="en-ZA" sz="2400" b="1" dirty="0">
              <a:solidFill>
                <a:schemeClr val="bg1"/>
              </a:solidFill>
            </a:endParaRPr>
          </a:p>
        </p:txBody>
      </p:sp>
      <p:sp>
        <p:nvSpPr>
          <p:cNvPr id="8" name="Right Arrow 7"/>
          <p:cNvSpPr/>
          <p:nvPr/>
        </p:nvSpPr>
        <p:spPr>
          <a:xfrm>
            <a:off x="3000364" y="2857496"/>
            <a:ext cx="1656184" cy="378042"/>
          </a:xfrm>
          <a:prstGeom prst="rightArrow">
            <a:avLst/>
          </a:prstGeom>
          <a:solidFill>
            <a:srgbClr val="FF0000"/>
          </a:solidFill>
          <a:effectLst>
            <a:glow rad="635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2" name="Rectangle 11"/>
          <p:cNvSpPr/>
          <p:nvPr/>
        </p:nvSpPr>
        <p:spPr>
          <a:xfrm rot="20582787">
            <a:off x="7796530" y="2196754"/>
            <a:ext cx="1008112" cy="1008112"/>
          </a:xfrm>
          <a:prstGeom prst="rect">
            <a:avLst/>
          </a:prstGeom>
          <a:solidFill>
            <a:schemeClr val="accent3">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000" b="1" dirty="0" smtClean="0">
                <a:solidFill>
                  <a:schemeClr val="tx2">
                    <a:lumMod val="60000"/>
                    <a:lumOff val="40000"/>
                  </a:schemeClr>
                </a:solidFill>
              </a:rPr>
              <a:t>D-risk </a:t>
            </a:r>
          </a:p>
          <a:p>
            <a:pPr algn="ctr"/>
            <a:r>
              <a:rPr lang="en-ZA" sz="2800" b="1" dirty="0" smtClean="0">
                <a:solidFill>
                  <a:schemeClr val="tx2">
                    <a:lumMod val="60000"/>
                    <a:lumOff val="40000"/>
                  </a:schemeClr>
                </a:solidFill>
              </a:rPr>
              <a:t>&gt;</a:t>
            </a:r>
            <a:r>
              <a:rPr lang="en-ZA" sz="2000" b="1" dirty="0" smtClean="0">
                <a:solidFill>
                  <a:schemeClr val="tx2">
                    <a:lumMod val="60000"/>
                    <a:lumOff val="40000"/>
                  </a:schemeClr>
                </a:solidFill>
              </a:rPr>
              <a:t> </a:t>
            </a:r>
          </a:p>
          <a:p>
            <a:pPr algn="ctr"/>
            <a:r>
              <a:rPr lang="en-ZA" sz="2000" b="1" dirty="0" smtClean="0">
                <a:solidFill>
                  <a:schemeClr val="tx2">
                    <a:lumMod val="60000"/>
                    <a:lumOff val="40000"/>
                  </a:schemeClr>
                </a:solidFill>
              </a:rPr>
              <a:t>C-risk</a:t>
            </a:r>
            <a:endParaRPr lang="en-ZA" sz="2000" b="1" dirty="0">
              <a:solidFill>
                <a:schemeClr val="tx2">
                  <a:lumMod val="60000"/>
                  <a:lumOff val="40000"/>
                </a:schemeClr>
              </a:solidFill>
            </a:endParaRPr>
          </a:p>
        </p:txBody>
      </p:sp>
      <p:sp>
        <p:nvSpPr>
          <p:cNvPr id="13" name="Title 1"/>
          <p:cNvSpPr txBox="1">
            <a:spLocks/>
          </p:cNvSpPr>
          <p:nvPr/>
        </p:nvSpPr>
        <p:spPr>
          <a:xfrm>
            <a:off x="0" y="0"/>
            <a:ext cx="8229600" cy="1143000"/>
          </a:xfrm>
          <a:prstGeom prst="rect">
            <a:avLst/>
          </a:prstGeom>
        </p:spPr>
        <p:txBody>
          <a:bodyP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ZA" sz="3600" b="1" i="0" u="none" strike="noStrike" kern="1200" cap="none" spc="0" normalizeH="0" baseline="0" noProof="0" dirty="0" smtClean="0">
                <a:ln>
                  <a:noFill/>
                </a:ln>
                <a:solidFill>
                  <a:schemeClr val="bg1"/>
                </a:solidFill>
                <a:effectLst/>
                <a:uLnTx/>
                <a:uFillTx/>
                <a:latin typeface="+mj-lt"/>
                <a:ea typeface="+mj-ea"/>
                <a:cs typeface="+mj-cs"/>
              </a:rPr>
              <a:t>     6.2.1 CARE OF HIV-INFECTED</a:t>
            </a:r>
            <a:br>
              <a:rPr kumimoji="0" lang="en-ZA" sz="3600" b="1" i="0" u="none" strike="noStrike" kern="1200" cap="none" spc="0" normalizeH="0" baseline="0" noProof="0" dirty="0" smtClean="0">
                <a:ln>
                  <a:noFill/>
                </a:ln>
                <a:solidFill>
                  <a:schemeClr val="bg1"/>
                </a:solidFill>
                <a:effectLst/>
                <a:uLnTx/>
                <a:uFillTx/>
                <a:latin typeface="+mj-lt"/>
                <a:ea typeface="+mj-ea"/>
                <a:cs typeface="+mj-cs"/>
              </a:rPr>
            </a:br>
            <a:r>
              <a:rPr kumimoji="0" lang="en-ZA" sz="3600" b="1" i="0" u="none" strike="noStrike" kern="1200" cap="none" spc="0" normalizeH="0" baseline="0" noProof="0" dirty="0" smtClean="0">
                <a:ln>
                  <a:noFill/>
                </a:ln>
                <a:solidFill>
                  <a:schemeClr val="bg1"/>
                </a:solidFill>
                <a:effectLst/>
                <a:uLnTx/>
                <a:uFillTx/>
                <a:latin typeface="+mj-lt"/>
                <a:ea typeface="+mj-ea"/>
                <a:cs typeface="+mj-cs"/>
              </a:rPr>
              <a:t>                PREGNANT WOMAN</a:t>
            </a:r>
            <a:endParaRPr kumimoji="0" lang="en-ZA" sz="3600" b="0" i="0" u="none" strike="noStrike" kern="1200" cap="none" spc="0" normalizeH="0" baseline="0" noProof="0" dirty="0">
              <a:ln>
                <a:noFill/>
              </a:ln>
              <a:solidFill>
                <a:schemeClr val="bg1"/>
              </a:solidFill>
              <a:effectLst/>
              <a:uLnTx/>
              <a:uFillTx/>
              <a:latin typeface="+mj-lt"/>
              <a:ea typeface="+mj-ea"/>
              <a:cs typeface="+mj-cs"/>
            </a:endParaRPr>
          </a:p>
        </p:txBody>
      </p:sp>
      <p:sp>
        <p:nvSpPr>
          <p:cNvPr id="11" name="Rectangle 10"/>
          <p:cNvSpPr/>
          <p:nvPr/>
        </p:nvSpPr>
        <p:spPr>
          <a:xfrm>
            <a:off x="6415773" y="5889848"/>
            <a:ext cx="9144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rgbClr val="3366FF"/>
                </a:solidFill>
              </a:rPr>
              <a:t>Ref 8</a:t>
            </a:r>
            <a:endParaRPr lang="en-ZA" dirty="0">
              <a:solidFill>
                <a:srgbClr val="3366FF"/>
              </a:solidFill>
            </a:endParaRPr>
          </a:p>
        </p:txBody>
      </p:sp>
    </p:spTree>
    <p:extLst>
      <p:ext uri="{BB962C8B-B14F-4D97-AF65-F5344CB8AC3E}">
        <p14:creationId xmlns="" xmlns:p14="http://schemas.microsoft.com/office/powerpoint/2010/main" val="37753209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362810"/>
            <a:ext cx="8229600" cy="4525963"/>
          </a:xfrm>
        </p:spPr>
        <p:txBody>
          <a:bodyPr>
            <a:normAutofit lnSpcReduction="10000"/>
          </a:bodyPr>
          <a:lstStyle/>
          <a:p>
            <a:pPr marL="0" indent="0">
              <a:buNone/>
            </a:pPr>
            <a:r>
              <a:rPr lang="en-GB" u="sng" dirty="0"/>
              <a:t>Antiretroviral therapy</a:t>
            </a:r>
            <a:endParaRPr lang="en-ZA" dirty="0"/>
          </a:p>
          <a:p>
            <a:r>
              <a:rPr lang="en-ZA" sz="2600" u="sng" dirty="0" smtClean="0"/>
              <a:t>Zidovudine</a:t>
            </a:r>
            <a:r>
              <a:rPr lang="en-ZA" sz="2600" dirty="0"/>
              <a:t>: </a:t>
            </a:r>
            <a:r>
              <a:rPr lang="en-ZA" sz="2600" b="1" i="1" dirty="0">
                <a:solidFill>
                  <a:srgbClr val="00B0F0"/>
                </a:solidFill>
              </a:rPr>
              <a:t>retained</a:t>
            </a:r>
          </a:p>
          <a:p>
            <a:r>
              <a:rPr lang="en-ZA" sz="2600" u="sng" dirty="0"/>
              <a:t>Nevirapine</a:t>
            </a:r>
            <a:r>
              <a:rPr lang="en-ZA" sz="2600" dirty="0"/>
              <a:t>: </a:t>
            </a:r>
            <a:r>
              <a:rPr lang="en-ZA" sz="2600" b="1" i="1" dirty="0">
                <a:solidFill>
                  <a:srgbClr val="00B0F0"/>
                </a:solidFill>
              </a:rPr>
              <a:t>retained</a:t>
            </a:r>
          </a:p>
          <a:p>
            <a:r>
              <a:rPr lang="en-ZA" sz="2600" u="sng" dirty="0" err="1"/>
              <a:t>Tenofovir</a:t>
            </a:r>
            <a:r>
              <a:rPr lang="en-ZA" sz="2600" dirty="0"/>
              <a:t>: </a:t>
            </a:r>
            <a:r>
              <a:rPr lang="en-ZA" sz="2600" b="1" i="1" dirty="0" smtClean="0">
                <a:solidFill>
                  <a:srgbClr val="00B050"/>
                </a:solidFill>
              </a:rPr>
              <a:t>added</a:t>
            </a:r>
            <a:endParaRPr lang="en-ZA" sz="2600" b="1" i="1" dirty="0">
              <a:solidFill>
                <a:srgbClr val="00B050"/>
              </a:solidFill>
            </a:endParaRPr>
          </a:p>
          <a:p>
            <a:r>
              <a:rPr lang="en-ZA" sz="2600" u="sng" dirty="0" err="1"/>
              <a:t>Emtricitabine</a:t>
            </a:r>
            <a:r>
              <a:rPr lang="en-ZA" sz="2600" dirty="0"/>
              <a:t>: </a:t>
            </a:r>
            <a:r>
              <a:rPr lang="en-ZA" sz="2600" b="1" i="1" dirty="0" smtClean="0">
                <a:solidFill>
                  <a:srgbClr val="00B050"/>
                </a:solidFill>
              </a:rPr>
              <a:t>added</a:t>
            </a:r>
            <a:endParaRPr lang="en-ZA" sz="2600" b="1" i="1" dirty="0">
              <a:solidFill>
                <a:srgbClr val="00B050"/>
              </a:solidFill>
            </a:endParaRPr>
          </a:p>
          <a:p>
            <a:r>
              <a:rPr lang="en-ZA" sz="2600" u="sng" dirty="0"/>
              <a:t>Efavirenz</a:t>
            </a:r>
            <a:r>
              <a:rPr lang="en-ZA" sz="2600" dirty="0"/>
              <a:t>: </a:t>
            </a:r>
            <a:r>
              <a:rPr lang="en-ZA" sz="2600" b="1" i="1" dirty="0">
                <a:solidFill>
                  <a:srgbClr val="00B050"/>
                </a:solidFill>
              </a:rPr>
              <a:t>added</a:t>
            </a:r>
          </a:p>
          <a:p>
            <a:r>
              <a:rPr lang="en-ZA" sz="2600" u="sng" dirty="0"/>
              <a:t>Lamivudine</a:t>
            </a:r>
            <a:r>
              <a:rPr lang="en-ZA" sz="2600" dirty="0"/>
              <a:t>: </a:t>
            </a:r>
            <a:r>
              <a:rPr lang="en-ZA" sz="2600" b="1" i="1" dirty="0">
                <a:solidFill>
                  <a:srgbClr val="00B050"/>
                </a:solidFill>
              </a:rPr>
              <a:t>added</a:t>
            </a:r>
          </a:p>
          <a:p>
            <a:r>
              <a:rPr lang="en-ZA" sz="2600" u="sng" dirty="0" err="1"/>
              <a:t>Lopinavir</a:t>
            </a:r>
            <a:r>
              <a:rPr lang="en-ZA" sz="2600" u="sng" dirty="0"/>
              <a:t>/ritonavir</a:t>
            </a:r>
            <a:r>
              <a:rPr lang="en-ZA" sz="2600" dirty="0"/>
              <a:t>: </a:t>
            </a:r>
            <a:r>
              <a:rPr lang="en-ZA" sz="2600" b="1" i="1" dirty="0" smtClean="0">
                <a:solidFill>
                  <a:srgbClr val="00B050"/>
                </a:solidFill>
              </a:rPr>
              <a:t>added</a:t>
            </a:r>
          </a:p>
          <a:p>
            <a:pPr marL="0" lvl="2" indent="0">
              <a:buNone/>
            </a:pPr>
            <a:r>
              <a:rPr lang="en-ZA" sz="4000" b="1" dirty="0">
                <a:solidFill>
                  <a:srgbClr val="3366FF"/>
                </a:solidFill>
              </a:rPr>
              <a:t>Level of evidence: III Guidelines</a:t>
            </a:r>
          </a:p>
          <a:p>
            <a:pPr marL="0" indent="0">
              <a:buNone/>
            </a:pPr>
            <a:endParaRPr lang="en-ZA" b="1" i="1" dirty="0">
              <a:solidFill>
                <a:srgbClr val="00B050"/>
              </a:solidFill>
            </a:endParaRPr>
          </a:p>
          <a:p>
            <a:endParaRPr lang="en-ZA" dirty="0"/>
          </a:p>
        </p:txBody>
      </p:sp>
      <p:sp>
        <p:nvSpPr>
          <p:cNvPr id="5" name="Footer Placeholder 4"/>
          <p:cNvSpPr>
            <a:spLocks noGrp="1"/>
          </p:cNvSpPr>
          <p:nvPr>
            <p:ph type="ftr" sz="quarter" idx="11"/>
          </p:nvPr>
        </p:nvSpPr>
        <p:spPr/>
        <p:txBody>
          <a:bodyPr/>
          <a:lstStyle/>
          <a:p>
            <a:pPr algn="ctr"/>
            <a:r>
              <a:rPr lang="en-ZA" sz="1100" dirty="0" smtClean="0"/>
              <a:t>PRIMARY HEALTHCARE IMPLEMENTATION SLIDES 2014: OBSTETRICS &amp; GYNAECOLOGY</a:t>
            </a:r>
            <a:endParaRPr lang="en-ZA" sz="1100"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14</a:t>
            </a:fld>
            <a:endParaRPr lang="en-ZA"/>
          </a:p>
        </p:txBody>
      </p:sp>
      <p:sp>
        <p:nvSpPr>
          <p:cNvPr id="8" name="Title 1"/>
          <p:cNvSpPr txBox="1">
            <a:spLocks/>
          </p:cNvSpPr>
          <p:nvPr/>
        </p:nvSpPr>
        <p:spPr>
          <a:xfrm>
            <a:off x="0" y="0"/>
            <a:ext cx="8229600" cy="1143000"/>
          </a:xfrm>
          <a:prstGeom prst="rect">
            <a:avLst/>
          </a:prstGeom>
        </p:spPr>
        <p:txBody>
          <a:bodyP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ZA" sz="3600" b="1" i="0" u="none" strike="noStrike" kern="1200" cap="none" spc="0" normalizeH="0" baseline="0" noProof="0" dirty="0" smtClean="0">
                <a:ln>
                  <a:noFill/>
                </a:ln>
                <a:solidFill>
                  <a:schemeClr val="bg1"/>
                </a:solidFill>
                <a:effectLst/>
                <a:uLnTx/>
                <a:uFillTx/>
                <a:latin typeface="+mj-lt"/>
                <a:ea typeface="+mj-ea"/>
                <a:cs typeface="+mj-cs"/>
              </a:rPr>
              <a:t>     6.2.1 CARE OF HIV-INFECTED</a:t>
            </a:r>
            <a:br>
              <a:rPr kumimoji="0" lang="en-ZA" sz="3600" b="1" i="0" u="none" strike="noStrike" kern="1200" cap="none" spc="0" normalizeH="0" baseline="0" noProof="0" dirty="0" smtClean="0">
                <a:ln>
                  <a:noFill/>
                </a:ln>
                <a:solidFill>
                  <a:schemeClr val="bg1"/>
                </a:solidFill>
                <a:effectLst/>
                <a:uLnTx/>
                <a:uFillTx/>
                <a:latin typeface="+mj-lt"/>
                <a:ea typeface="+mj-ea"/>
                <a:cs typeface="+mj-cs"/>
              </a:rPr>
            </a:br>
            <a:r>
              <a:rPr kumimoji="0" lang="en-ZA" sz="3600" b="1" i="0" u="none" strike="noStrike" kern="1200" cap="none" spc="0" normalizeH="0" baseline="0" noProof="0" dirty="0" smtClean="0">
                <a:ln>
                  <a:noFill/>
                </a:ln>
                <a:solidFill>
                  <a:schemeClr val="bg1"/>
                </a:solidFill>
                <a:effectLst/>
                <a:uLnTx/>
                <a:uFillTx/>
                <a:latin typeface="+mj-lt"/>
                <a:ea typeface="+mj-ea"/>
                <a:cs typeface="+mj-cs"/>
              </a:rPr>
              <a:t>                PREGNANT WOMAN</a:t>
            </a:r>
            <a:endParaRPr kumimoji="0" lang="en-ZA" sz="3600" b="0" i="0" u="none" strike="noStrike" kern="1200" cap="none" spc="0" normalizeH="0" baseline="0" noProof="0" dirty="0">
              <a:ln>
                <a:noFill/>
              </a:ln>
              <a:solidFill>
                <a:schemeClr val="bg1"/>
              </a:solidFill>
              <a:effectLst/>
              <a:uLnTx/>
              <a:uFillTx/>
              <a:latin typeface="+mj-lt"/>
              <a:ea typeface="+mj-ea"/>
              <a:cs typeface="+mj-cs"/>
            </a:endParaRPr>
          </a:p>
        </p:txBody>
      </p:sp>
      <p:sp>
        <p:nvSpPr>
          <p:cNvPr id="7" name="Rectangle 6"/>
          <p:cNvSpPr/>
          <p:nvPr/>
        </p:nvSpPr>
        <p:spPr>
          <a:xfrm>
            <a:off x="6424488" y="5946163"/>
            <a:ext cx="9144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rgbClr val="3366FF"/>
                </a:solidFill>
              </a:rPr>
              <a:t>Ref 9</a:t>
            </a:r>
            <a:endParaRPr lang="en-ZA" dirty="0">
              <a:solidFill>
                <a:srgbClr val="3366FF"/>
              </a:solidFill>
            </a:endParaRPr>
          </a:p>
        </p:txBody>
      </p:sp>
    </p:spTree>
    <p:extLst>
      <p:ext uri="{BB962C8B-B14F-4D97-AF65-F5344CB8AC3E}">
        <p14:creationId xmlns="" xmlns:p14="http://schemas.microsoft.com/office/powerpoint/2010/main" val="22340337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484784"/>
            <a:ext cx="8568952" cy="4641379"/>
          </a:xfrm>
        </p:spPr>
        <p:txBody>
          <a:bodyPr>
            <a:normAutofit/>
          </a:bodyPr>
          <a:lstStyle/>
          <a:p>
            <a:pPr marL="0" indent="0">
              <a:buNone/>
            </a:pPr>
            <a:r>
              <a:rPr lang="en-ZA" b="1" dirty="0" smtClean="0"/>
              <a:t>ADDITIONAL POINTS</a:t>
            </a:r>
          </a:p>
          <a:p>
            <a:pPr marL="0" indent="0">
              <a:buNone/>
            </a:pPr>
            <a:r>
              <a:rPr lang="en-ZA" sz="2800" b="1" dirty="0" smtClean="0"/>
              <a:t>If </a:t>
            </a:r>
            <a:r>
              <a:rPr lang="en-ZA" sz="2800" b="1" dirty="0"/>
              <a:t>active psychiatric conditions present (in consultation with doctor): </a:t>
            </a:r>
          </a:p>
          <a:p>
            <a:r>
              <a:rPr lang="en-ZA" dirty="0" smtClean="0"/>
              <a:t>CD4 ≤ </a:t>
            </a:r>
            <a:r>
              <a:rPr lang="en-ZA" dirty="0"/>
              <a:t>250: Replace </a:t>
            </a:r>
            <a:r>
              <a:rPr lang="en-ZA" dirty="0" smtClean="0"/>
              <a:t>EFV                NVP</a:t>
            </a:r>
          </a:p>
          <a:p>
            <a:pPr lvl="1"/>
            <a:r>
              <a:rPr lang="en-ZA" b="1" dirty="0" smtClean="0">
                <a:solidFill>
                  <a:srgbClr val="FF0000"/>
                </a:solidFill>
              </a:rPr>
              <a:t>BUT</a:t>
            </a:r>
            <a:r>
              <a:rPr lang="en-ZA" dirty="0" smtClean="0"/>
              <a:t>: </a:t>
            </a:r>
            <a:r>
              <a:rPr lang="en-ZA" b="1" dirty="0" smtClean="0">
                <a:solidFill>
                  <a:srgbClr val="FF0000"/>
                </a:solidFill>
              </a:rPr>
              <a:t>IF ALT ABNORMAL: </a:t>
            </a:r>
            <a:r>
              <a:rPr lang="en-ZA" dirty="0" smtClean="0"/>
              <a:t>EFV</a:t>
            </a:r>
            <a:r>
              <a:rPr lang="en-ZA" b="1" dirty="0" smtClean="0">
                <a:solidFill>
                  <a:srgbClr val="FF0000"/>
                </a:solidFill>
              </a:rPr>
              <a:t> 		</a:t>
            </a:r>
            <a:r>
              <a:rPr lang="en-ZA" dirty="0" smtClean="0"/>
              <a:t>LPV/r</a:t>
            </a:r>
          </a:p>
          <a:p>
            <a:pPr lvl="2"/>
            <a:r>
              <a:rPr lang="en-ZA" dirty="0" smtClean="0"/>
              <a:t>ALT </a:t>
            </a:r>
            <a:r>
              <a:rPr lang="en-ZA" dirty="0"/>
              <a:t>&gt; 100 </a:t>
            </a:r>
            <a:r>
              <a:rPr lang="en-ZA" dirty="0" smtClean="0"/>
              <a:t>IU/L, refer to </a:t>
            </a:r>
            <a:r>
              <a:rPr lang="en-ZA" dirty="0"/>
              <a:t>secondary level. </a:t>
            </a:r>
            <a:endParaRPr lang="en-ZA" dirty="0" smtClean="0"/>
          </a:p>
          <a:p>
            <a:r>
              <a:rPr lang="en-ZA" dirty="0"/>
              <a:t>CD4 </a:t>
            </a:r>
            <a:r>
              <a:rPr lang="en-ZA" dirty="0" smtClean="0"/>
              <a:t>&gt; </a:t>
            </a:r>
            <a:r>
              <a:rPr lang="en-ZA" dirty="0"/>
              <a:t>250: Replace EFV                </a:t>
            </a:r>
            <a:r>
              <a:rPr lang="en-ZA" dirty="0" smtClean="0"/>
              <a:t>LPV/r</a:t>
            </a:r>
            <a:endParaRPr lang="en-ZA" dirty="0"/>
          </a:p>
          <a:p>
            <a:pPr marL="0" lvl="2" indent="0">
              <a:buNone/>
            </a:pPr>
            <a:r>
              <a:rPr lang="en-ZA" sz="3200" b="1" dirty="0">
                <a:solidFill>
                  <a:srgbClr val="3366FF"/>
                </a:solidFill>
              </a:rPr>
              <a:t>Level of </a:t>
            </a:r>
            <a:r>
              <a:rPr lang="en-ZA" sz="3200" b="1" dirty="0" smtClean="0">
                <a:solidFill>
                  <a:srgbClr val="3366FF"/>
                </a:solidFill>
              </a:rPr>
              <a:t>Evidence</a:t>
            </a:r>
            <a:r>
              <a:rPr lang="en-ZA" sz="3200" b="1" dirty="0">
                <a:solidFill>
                  <a:srgbClr val="3366FF"/>
                </a:solidFill>
              </a:rPr>
              <a:t>: III </a:t>
            </a:r>
            <a:r>
              <a:rPr lang="en-ZA" sz="3200" b="1" dirty="0" smtClean="0">
                <a:solidFill>
                  <a:srgbClr val="3366FF"/>
                </a:solidFill>
              </a:rPr>
              <a:t>Guidelines, Expert opinion</a:t>
            </a:r>
            <a:endParaRPr lang="en-ZA" sz="3200" b="1" dirty="0">
              <a:solidFill>
                <a:srgbClr val="3366FF"/>
              </a:solidFill>
            </a:endParaRPr>
          </a:p>
        </p:txBody>
      </p:sp>
      <p:sp>
        <p:nvSpPr>
          <p:cNvPr id="5" name="Footer Placeholder 4"/>
          <p:cNvSpPr>
            <a:spLocks noGrp="1"/>
          </p:cNvSpPr>
          <p:nvPr>
            <p:ph type="ftr" sz="quarter" idx="11"/>
          </p:nvPr>
        </p:nvSpPr>
        <p:spPr/>
        <p:txBody>
          <a:bodyPr/>
          <a:lstStyle/>
          <a:p>
            <a:pPr algn="ctr"/>
            <a:r>
              <a:rPr lang="en-ZA" sz="1100" dirty="0" smtClean="0"/>
              <a:t>PRIMARY HEALTHCARE IMPLEMENTATION SLIDES 2014: OBSTETRICS &amp; GYNAECOLOGY</a:t>
            </a:r>
            <a:endParaRPr lang="en-ZA" sz="1100"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15</a:t>
            </a:fld>
            <a:endParaRPr lang="en-ZA"/>
          </a:p>
        </p:txBody>
      </p:sp>
      <p:sp>
        <p:nvSpPr>
          <p:cNvPr id="7" name="Right Arrow 6"/>
          <p:cNvSpPr/>
          <p:nvPr/>
        </p:nvSpPr>
        <p:spPr>
          <a:xfrm>
            <a:off x="5364088" y="3789040"/>
            <a:ext cx="1368152" cy="216024"/>
          </a:xfrm>
          <a:prstGeom prst="righ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8" name="Right Arrow 7"/>
          <p:cNvSpPr/>
          <p:nvPr/>
        </p:nvSpPr>
        <p:spPr>
          <a:xfrm>
            <a:off x="4572000" y="3212976"/>
            <a:ext cx="1368152" cy="216024"/>
          </a:xfrm>
          <a:prstGeom prst="righ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t> </a:t>
            </a:r>
            <a:endParaRPr lang="en-ZA" dirty="0"/>
          </a:p>
        </p:txBody>
      </p:sp>
      <p:sp>
        <p:nvSpPr>
          <p:cNvPr id="9" name="Right Arrow 8"/>
          <p:cNvSpPr/>
          <p:nvPr/>
        </p:nvSpPr>
        <p:spPr>
          <a:xfrm>
            <a:off x="4603608" y="4725144"/>
            <a:ext cx="1368152" cy="216024"/>
          </a:xfrm>
          <a:prstGeom prst="righ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1" name="Title 1"/>
          <p:cNvSpPr txBox="1">
            <a:spLocks/>
          </p:cNvSpPr>
          <p:nvPr/>
        </p:nvSpPr>
        <p:spPr>
          <a:xfrm>
            <a:off x="0" y="0"/>
            <a:ext cx="8229600" cy="1143000"/>
          </a:xfrm>
          <a:prstGeom prst="rect">
            <a:avLst/>
          </a:prstGeom>
        </p:spPr>
        <p:txBody>
          <a:bodyP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ZA" sz="3600" b="1" i="0" u="none" strike="noStrike" kern="1200" cap="none" spc="0" normalizeH="0" baseline="0" noProof="0" dirty="0" smtClean="0">
                <a:ln>
                  <a:noFill/>
                </a:ln>
                <a:solidFill>
                  <a:schemeClr val="bg1"/>
                </a:solidFill>
                <a:effectLst/>
                <a:uLnTx/>
                <a:uFillTx/>
                <a:latin typeface="+mj-lt"/>
                <a:ea typeface="+mj-ea"/>
                <a:cs typeface="+mj-cs"/>
              </a:rPr>
              <a:t>     6.2.1 CARE OF HIV-INFECTED</a:t>
            </a:r>
            <a:br>
              <a:rPr kumimoji="0" lang="en-ZA" sz="3600" b="1" i="0" u="none" strike="noStrike" kern="1200" cap="none" spc="0" normalizeH="0" baseline="0" noProof="0" dirty="0" smtClean="0">
                <a:ln>
                  <a:noFill/>
                </a:ln>
                <a:solidFill>
                  <a:schemeClr val="bg1"/>
                </a:solidFill>
                <a:effectLst/>
                <a:uLnTx/>
                <a:uFillTx/>
                <a:latin typeface="+mj-lt"/>
                <a:ea typeface="+mj-ea"/>
                <a:cs typeface="+mj-cs"/>
              </a:rPr>
            </a:br>
            <a:r>
              <a:rPr kumimoji="0" lang="en-ZA" sz="3600" b="1" i="0" u="none" strike="noStrike" kern="1200" cap="none" spc="0" normalizeH="0" baseline="0" noProof="0" dirty="0" smtClean="0">
                <a:ln>
                  <a:noFill/>
                </a:ln>
                <a:solidFill>
                  <a:schemeClr val="bg1"/>
                </a:solidFill>
                <a:effectLst/>
                <a:uLnTx/>
                <a:uFillTx/>
                <a:latin typeface="+mj-lt"/>
                <a:ea typeface="+mj-ea"/>
                <a:cs typeface="+mj-cs"/>
              </a:rPr>
              <a:t>                PREGNANT WOMAN</a:t>
            </a:r>
            <a:endParaRPr kumimoji="0" lang="en-ZA" sz="3600" b="0" i="0" u="none" strike="noStrike" kern="1200" cap="none" spc="0" normalizeH="0" baseline="0" noProof="0" dirty="0">
              <a:ln>
                <a:noFill/>
              </a:ln>
              <a:solidFill>
                <a:schemeClr val="bg1"/>
              </a:solidFill>
              <a:effectLst/>
              <a:uLnTx/>
              <a:uFillTx/>
              <a:latin typeface="+mj-lt"/>
              <a:ea typeface="+mj-ea"/>
              <a:cs typeface="+mj-cs"/>
            </a:endParaRPr>
          </a:p>
        </p:txBody>
      </p:sp>
      <p:sp>
        <p:nvSpPr>
          <p:cNvPr id="10" name="Rectangle 9"/>
          <p:cNvSpPr/>
          <p:nvPr/>
        </p:nvSpPr>
        <p:spPr>
          <a:xfrm>
            <a:off x="6444208" y="5661248"/>
            <a:ext cx="9144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rgbClr val="3366FF"/>
                </a:solidFill>
              </a:rPr>
              <a:t>Ref  10</a:t>
            </a:r>
            <a:endParaRPr lang="en-ZA" dirty="0">
              <a:solidFill>
                <a:srgbClr val="3366FF"/>
              </a:solidFill>
            </a:endParaRPr>
          </a:p>
        </p:txBody>
      </p:sp>
    </p:spTree>
    <p:extLst>
      <p:ext uri="{BB962C8B-B14F-4D97-AF65-F5344CB8AC3E}">
        <p14:creationId xmlns="" xmlns:p14="http://schemas.microsoft.com/office/powerpoint/2010/main" val="12007252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484784"/>
            <a:ext cx="8712968" cy="4641379"/>
          </a:xfrm>
        </p:spPr>
        <p:txBody>
          <a:bodyPr>
            <a:normAutofit/>
          </a:bodyPr>
          <a:lstStyle/>
          <a:p>
            <a:pPr marL="0" indent="0">
              <a:buNone/>
            </a:pPr>
            <a:r>
              <a:rPr lang="en-ZA" b="1" dirty="0"/>
              <a:t>Renal dysfunction</a:t>
            </a:r>
          </a:p>
          <a:p>
            <a:r>
              <a:rPr lang="en-ZA" u="sng" dirty="0"/>
              <a:t>Zidovudine:</a:t>
            </a:r>
            <a:r>
              <a:rPr lang="en-ZA" dirty="0"/>
              <a:t> </a:t>
            </a:r>
            <a:r>
              <a:rPr lang="en-ZA" b="1" i="1" dirty="0">
                <a:solidFill>
                  <a:srgbClr val="FF0000"/>
                </a:solidFill>
              </a:rPr>
              <a:t>deleted</a:t>
            </a:r>
            <a:endParaRPr lang="en-ZA" b="1" dirty="0">
              <a:solidFill>
                <a:srgbClr val="FF0000"/>
              </a:solidFill>
            </a:endParaRPr>
          </a:p>
          <a:p>
            <a:r>
              <a:rPr lang="en-ZA" u="sng" dirty="0" err="1"/>
              <a:t>Abacavir</a:t>
            </a:r>
            <a:r>
              <a:rPr lang="en-ZA" u="sng" dirty="0"/>
              <a:t>:</a:t>
            </a:r>
            <a:r>
              <a:rPr lang="en-ZA" dirty="0"/>
              <a:t> </a:t>
            </a:r>
            <a:r>
              <a:rPr lang="en-ZA" b="1" i="1" dirty="0">
                <a:solidFill>
                  <a:srgbClr val="00B050"/>
                </a:solidFill>
              </a:rPr>
              <a:t>added </a:t>
            </a:r>
            <a:endParaRPr lang="en-ZA" b="1" dirty="0">
              <a:solidFill>
                <a:srgbClr val="00B050"/>
              </a:solidFill>
            </a:endParaRPr>
          </a:p>
          <a:p>
            <a:pPr lvl="1"/>
            <a:r>
              <a:rPr lang="en-ZA" dirty="0"/>
              <a:t>Aligned with PMTCT Sub-Committee recommendations to switch </a:t>
            </a:r>
            <a:r>
              <a:rPr lang="en-ZA" dirty="0" smtClean="0"/>
              <a:t>TDF                  ABC </a:t>
            </a:r>
          </a:p>
          <a:p>
            <a:pPr lvl="2"/>
            <a:r>
              <a:rPr lang="en-ZA" dirty="0" smtClean="0"/>
              <a:t>AZT associated with anaemia.</a:t>
            </a:r>
          </a:p>
          <a:p>
            <a:pPr marL="114300" indent="0">
              <a:buNone/>
            </a:pPr>
            <a:r>
              <a:rPr lang="en-ZA" sz="4400" b="1" dirty="0" smtClean="0">
                <a:solidFill>
                  <a:srgbClr val="0070C0"/>
                </a:solidFill>
              </a:rPr>
              <a:t>Level </a:t>
            </a:r>
            <a:r>
              <a:rPr lang="en-ZA" sz="4400" b="1" dirty="0">
                <a:solidFill>
                  <a:srgbClr val="0070C0"/>
                </a:solidFill>
              </a:rPr>
              <a:t>of Evidence: III Expert opinion</a:t>
            </a:r>
            <a:endParaRPr lang="en-ZA" sz="4400" dirty="0">
              <a:solidFill>
                <a:srgbClr val="0070C0"/>
              </a:solidFill>
            </a:endParaRPr>
          </a:p>
        </p:txBody>
      </p:sp>
      <p:sp>
        <p:nvSpPr>
          <p:cNvPr id="6" name="Footer Placeholder 5"/>
          <p:cNvSpPr>
            <a:spLocks noGrp="1"/>
          </p:cNvSpPr>
          <p:nvPr>
            <p:ph type="ftr" sz="quarter" idx="11"/>
          </p:nvPr>
        </p:nvSpPr>
        <p:spPr/>
        <p:txBody>
          <a:bodyPr/>
          <a:lstStyle/>
          <a:p>
            <a:pPr algn="ctr"/>
            <a:r>
              <a:rPr lang="en-ZA" sz="1100" dirty="0" smtClean="0"/>
              <a:t>PRIMARY HEALTHCARE IMPLEMENTATION SLIDES 2014: OBSTETRICS &amp; GYNAECOLOGY</a:t>
            </a:r>
            <a:endParaRPr lang="en-ZA" sz="1100" dirty="0"/>
          </a:p>
        </p:txBody>
      </p:sp>
      <p:sp>
        <p:nvSpPr>
          <p:cNvPr id="5" name="Slide Number Placeholder 4"/>
          <p:cNvSpPr>
            <a:spLocks noGrp="1"/>
          </p:cNvSpPr>
          <p:nvPr>
            <p:ph type="sldNum" sz="quarter" idx="12"/>
          </p:nvPr>
        </p:nvSpPr>
        <p:spPr/>
        <p:txBody>
          <a:bodyPr/>
          <a:lstStyle/>
          <a:p>
            <a:fld id="{42FB03B2-953D-4068-99A6-8707FB8FE3E1}" type="slidenum">
              <a:rPr lang="en-ZA" smtClean="0"/>
              <a:pPr/>
              <a:t>16</a:t>
            </a:fld>
            <a:endParaRPr lang="en-ZA"/>
          </a:p>
        </p:txBody>
      </p:sp>
      <p:sp>
        <p:nvSpPr>
          <p:cNvPr id="7" name="Right Arrow 6"/>
          <p:cNvSpPr/>
          <p:nvPr/>
        </p:nvSpPr>
        <p:spPr>
          <a:xfrm>
            <a:off x="5796136" y="3861048"/>
            <a:ext cx="1368152" cy="216024"/>
          </a:xfrm>
          <a:prstGeom prst="righ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t> </a:t>
            </a:r>
            <a:endParaRPr lang="en-ZA" dirty="0"/>
          </a:p>
        </p:txBody>
      </p:sp>
      <p:sp>
        <p:nvSpPr>
          <p:cNvPr id="9" name="Title 1"/>
          <p:cNvSpPr txBox="1">
            <a:spLocks/>
          </p:cNvSpPr>
          <p:nvPr/>
        </p:nvSpPr>
        <p:spPr>
          <a:xfrm>
            <a:off x="0" y="0"/>
            <a:ext cx="8229600" cy="1143000"/>
          </a:xfrm>
          <a:prstGeom prst="rect">
            <a:avLst/>
          </a:prstGeom>
        </p:spPr>
        <p:txBody>
          <a:bodyP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ZA" sz="3600" b="1" i="0" u="none" strike="noStrike" kern="1200" cap="none" spc="0" normalizeH="0" baseline="0" noProof="0" dirty="0" smtClean="0">
                <a:ln>
                  <a:noFill/>
                </a:ln>
                <a:solidFill>
                  <a:schemeClr val="bg1"/>
                </a:solidFill>
                <a:effectLst/>
                <a:uLnTx/>
                <a:uFillTx/>
                <a:latin typeface="+mj-lt"/>
                <a:ea typeface="+mj-ea"/>
                <a:cs typeface="+mj-cs"/>
              </a:rPr>
              <a:t>     6.2.1 CARE OF HIV-INFECTED</a:t>
            </a:r>
            <a:br>
              <a:rPr kumimoji="0" lang="en-ZA" sz="3600" b="1" i="0" u="none" strike="noStrike" kern="1200" cap="none" spc="0" normalizeH="0" baseline="0" noProof="0" dirty="0" smtClean="0">
                <a:ln>
                  <a:noFill/>
                </a:ln>
                <a:solidFill>
                  <a:schemeClr val="bg1"/>
                </a:solidFill>
                <a:effectLst/>
                <a:uLnTx/>
                <a:uFillTx/>
                <a:latin typeface="+mj-lt"/>
                <a:ea typeface="+mj-ea"/>
                <a:cs typeface="+mj-cs"/>
              </a:rPr>
            </a:br>
            <a:r>
              <a:rPr kumimoji="0" lang="en-ZA" sz="3600" b="1" i="0" u="none" strike="noStrike" kern="1200" cap="none" spc="0" normalizeH="0" baseline="0" noProof="0" dirty="0" smtClean="0">
                <a:ln>
                  <a:noFill/>
                </a:ln>
                <a:solidFill>
                  <a:schemeClr val="bg1"/>
                </a:solidFill>
                <a:effectLst/>
                <a:uLnTx/>
                <a:uFillTx/>
                <a:latin typeface="+mj-lt"/>
                <a:ea typeface="+mj-ea"/>
                <a:cs typeface="+mj-cs"/>
              </a:rPr>
              <a:t>                PREGNANT WOMAN</a:t>
            </a:r>
            <a:endParaRPr kumimoji="0" lang="en-ZA" sz="3600" b="0" i="0" u="none" strike="noStrike" kern="1200" cap="none" spc="0" normalizeH="0" baseline="0" noProof="0" dirty="0">
              <a:ln>
                <a:noFill/>
              </a:ln>
              <a:solidFill>
                <a:schemeClr val="bg1"/>
              </a:solidFill>
              <a:effectLst/>
              <a:uLnTx/>
              <a:uFillTx/>
              <a:latin typeface="+mj-lt"/>
              <a:ea typeface="+mj-ea"/>
              <a:cs typeface="+mj-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47800"/>
            <a:ext cx="8382000" cy="4678363"/>
          </a:xfrm>
        </p:spPr>
        <p:txBody>
          <a:bodyPr>
            <a:normAutofit/>
          </a:bodyPr>
          <a:lstStyle/>
          <a:p>
            <a:pPr marL="0" indent="0">
              <a:buNone/>
            </a:pPr>
            <a:r>
              <a:rPr lang="en-ZA" b="1" dirty="0"/>
              <a:t>For </a:t>
            </a:r>
            <a:r>
              <a:rPr lang="en-ZA" b="1" dirty="0" err="1"/>
              <a:t>unbooked</a:t>
            </a:r>
            <a:r>
              <a:rPr lang="en-ZA" b="1" dirty="0"/>
              <a:t> women diagnosed in labour</a:t>
            </a:r>
          </a:p>
          <a:p>
            <a:r>
              <a:rPr lang="en-ZA" u="sng" dirty="0"/>
              <a:t>Nevirapine</a:t>
            </a:r>
            <a:r>
              <a:rPr lang="en-ZA" dirty="0"/>
              <a:t>: </a:t>
            </a:r>
            <a:r>
              <a:rPr lang="en-ZA" b="1" i="1" dirty="0">
                <a:solidFill>
                  <a:schemeClr val="accent6">
                    <a:lumMod val="75000"/>
                  </a:schemeClr>
                </a:solidFill>
              </a:rPr>
              <a:t>indications </a:t>
            </a:r>
            <a:r>
              <a:rPr lang="en-ZA" b="1" i="1" dirty="0" smtClean="0">
                <a:solidFill>
                  <a:schemeClr val="accent6">
                    <a:lumMod val="75000"/>
                  </a:schemeClr>
                </a:solidFill>
              </a:rPr>
              <a:t>amended</a:t>
            </a:r>
          </a:p>
          <a:p>
            <a:pPr lvl="2"/>
            <a:r>
              <a:rPr lang="en-ZA" b="1" i="1" dirty="0" smtClean="0">
                <a:solidFill>
                  <a:schemeClr val="accent6">
                    <a:lumMod val="75000"/>
                  </a:schemeClr>
                </a:solidFill>
              </a:rPr>
              <a:t>Indicated early as possible in labour (vaginal delivery)</a:t>
            </a:r>
            <a:endParaRPr lang="en-ZA" b="1" i="1" dirty="0">
              <a:solidFill>
                <a:schemeClr val="accent6">
                  <a:lumMod val="75000"/>
                </a:schemeClr>
              </a:solidFill>
            </a:endParaRPr>
          </a:p>
          <a:p>
            <a:pPr marL="0" indent="0">
              <a:buNone/>
            </a:pPr>
            <a:endParaRPr lang="en-ZA" sz="4300" b="1" dirty="0" smtClean="0">
              <a:solidFill>
                <a:srgbClr val="3366FF"/>
              </a:solidFill>
            </a:endParaRPr>
          </a:p>
          <a:p>
            <a:pPr marL="0" indent="0">
              <a:buNone/>
            </a:pPr>
            <a:r>
              <a:rPr lang="en-ZA" sz="4300" b="1" dirty="0" smtClean="0">
                <a:solidFill>
                  <a:srgbClr val="3366FF"/>
                </a:solidFill>
              </a:rPr>
              <a:t>Level </a:t>
            </a:r>
            <a:r>
              <a:rPr lang="en-ZA" sz="4300" b="1" dirty="0">
                <a:solidFill>
                  <a:srgbClr val="3366FF"/>
                </a:solidFill>
              </a:rPr>
              <a:t>of Evidence: III Expert </a:t>
            </a:r>
            <a:r>
              <a:rPr lang="en-ZA" sz="4300" b="1" dirty="0" smtClean="0">
                <a:solidFill>
                  <a:srgbClr val="3366FF"/>
                </a:solidFill>
              </a:rPr>
              <a:t>opinion</a:t>
            </a:r>
            <a:endParaRPr lang="en-ZA" sz="4300" b="1" dirty="0">
              <a:solidFill>
                <a:srgbClr val="3366FF"/>
              </a:solidFill>
            </a:endParaRPr>
          </a:p>
        </p:txBody>
      </p:sp>
      <p:sp>
        <p:nvSpPr>
          <p:cNvPr id="5" name="Footer Placeholder 4"/>
          <p:cNvSpPr>
            <a:spLocks noGrp="1"/>
          </p:cNvSpPr>
          <p:nvPr>
            <p:ph type="ftr" sz="quarter" idx="11"/>
          </p:nvPr>
        </p:nvSpPr>
        <p:spPr/>
        <p:txBody>
          <a:bodyPr/>
          <a:lstStyle/>
          <a:p>
            <a:pPr algn="ctr"/>
            <a:r>
              <a:rPr lang="en-ZA" sz="1100" dirty="0" smtClean="0"/>
              <a:t>PRIMARY HEALTHCARE IMPLEMENTATION SLIDES 2014: OBSTETRICS &amp; GYNAECOLOGY</a:t>
            </a:r>
            <a:endParaRPr lang="en-ZA" sz="1100"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17</a:t>
            </a:fld>
            <a:endParaRPr lang="en-ZA"/>
          </a:p>
        </p:txBody>
      </p:sp>
      <p:sp>
        <p:nvSpPr>
          <p:cNvPr id="8" name="Title 1"/>
          <p:cNvSpPr txBox="1">
            <a:spLocks/>
          </p:cNvSpPr>
          <p:nvPr/>
        </p:nvSpPr>
        <p:spPr>
          <a:xfrm>
            <a:off x="0" y="0"/>
            <a:ext cx="8229600" cy="1143000"/>
          </a:xfrm>
          <a:prstGeom prst="rect">
            <a:avLst/>
          </a:prstGeom>
        </p:spPr>
        <p:txBody>
          <a:bodyP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ZA" sz="3600" b="1" i="0" u="none" strike="noStrike" kern="1200" cap="none" spc="0" normalizeH="0" baseline="0" noProof="0" dirty="0" smtClean="0">
                <a:ln>
                  <a:noFill/>
                </a:ln>
                <a:solidFill>
                  <a:schemeClr val="bg1"/>
                </a:solidFill>
                <a:effectLst/>
                <a:uLnTx/>
                <a:uFillTx/>
                <a:latin typeface="+mj-lt"/>
                <a:ea typeface="+mj-ea"/>
                <a:cs typeface="+mj-cs"/>
              </a:rPr>
              <a:t>     6.2.1 CARE OF HIV-INFECTED</a:t>
            </a:r>
            <a:br>
              <a:rPr kumimoji="0" lang="en-ZA" sz="3600" b="1" i="0" u="none" strike="noStrike" kern="1200" cap="none" spc="0" normalizeH="0" baseline="0" noProof="0" dirty="0" smtClean="0">
                <a:ln>
                  <a:noFill/>
                </a:ln>
                <a:solidFill>
                  <a:schemeClr val="bg1"/>
                </a:solidFill>
                <a:effectLst/>
                <a:uLnTx/>
                <a:uFillTx/>
                <a:latin typeface="+mj-lt"/>
                <a:ea typeface="+mj-ea"/>
                <a:cs typeface="+mj-cs"/>
              </a:rPr>
            </a:br>
            <a:r>
              <a:rPr kumimoji="0" lang="en-ZA" sz="3600" b="1" i="0" u="none" strike="noStrike" kern="1200" cap="none" spc="0" normalizeH="0" baseline="0" noProof="0" dirty="0" smtClean="0">
                <a:ln>
                  <a:noFill/>
                </a:ln>
                <a:solidFill>
                  <a:schemeClr val="bg1"/>
                </a:solidFill>
                <a:effectLst/>
                <a:uLnTx/>
                <a:uFillTx/>
                <a:latin typeface="+mj-lt"/>
                <a:ea typeface="+mj-ea"/>
                <a:cs typeface="+mj-cs"/>
              </a:rPr>
              <a:t>                PREGNANT WOMAN</a:t>
            </a:r>
            <a:endParaRPr kumimoji="0" lang="en-ZA" sz="3600" b="0" i="0" u="none" strike="noStrike" kern="1200" cap="none" spc="0" normalizeH="0" baseline="0" noProof="0" dirty="0">
              <a:ln>
                <a:noFill/>
              </a:ln>
              <a:solidFill>
                <a:schemeClr val="bg1"/>
              </a:solidFill>
              <a:effectLst/>
              <a:uLnTx/>
              <a:uFillTx/>
              <a:latin typeface="+mj-lt"/>
              <a:ea typeface="+mj-ea"/>
              <a:cs typeface="+mj-cs"/>
            </a:endParaRPr>
          </a:p>
        </p:txBody>
      </p:sp>
      <p:sp>
        <p:nvSpPr>
          <p:cNvPr id="7" name="Rectangle 6"/>
          <p:cNvSpPr/>
          <p:nvPr/>
        </p:nvSpPr>
        <p:spPr>
          <a:xfrm>
            <a:off x="6444208" y="5661248"/>
            <a:ext cx="9144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rgbClr val="3366FF"/>
                </a:solidFill>
              </a:rPr>
              <a:t>Ref  11</a:t>
            </a:r>
            <a:endParaRPr lang="en-ZA" dirty="0">
              <a:solidFill>
                <a:srgbClr val="3366FF"/>
              </a:solidFill>
            </a:endParaRPr>
          </a:p>
        </p:txBody>
      </p:sp>
    </p:spTree>
    <p:extLst>
      <p:ext uri="{BB962C8B-B14F-4D97-AF65-F5344CB8AC3E}">
        <p14:creationId xmlns="" xmlns:p14="http://schemas.microsoft.com/office/powerpoint/2010/main" val="17788290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95400"/>
            <a:ext cx="8458200" cy="4830763"/>
          </a:xfrm>
        </p:spPr>
        <p:txBody>
          <a:bodyPr>
            <a:normAutofit fontScale="85000" lnSpcReduction="20000"/>
          </a:bodyPr>
          <a:lstStyle/>
          <a:p>
            <a:pPr marL="0" indent="0">
              <a:buNone/>
            </a:pPr>
            <a:r>
              <a:rPr lang="en-ZA" b="1" dirty="0" err="1" smtClean="0"/>
              <a:t>Unbooked</a:t>
            </a:r>
            <a:r>
              <a:rPr lang="en-ZA" b="1" dirty="0" smtClean="0"/>
              <a:t> women diagnosed in labour who are to breastfeed</a:t>
            </a:r>
            <a:endParaRPr lang="en-ZA" b="1" dirty="0"/>
          </a:p>
          <a:p>
            <a:r>
              <a:rPr lang="en-ZA" b="1" i="1" u="sng" dirty="0" smtClean="0">
                <a:solidFill>
                  <a:srgbClr val="00B050"/>
                </a:solidFill>
              </a:rPr>
              <a:t>Intrapartum</a:t>
            </a:r>
            <a:r>
              <a:rPr lang="en-ZA" dirty="0" smtClean="0"/>
              <a:t>: NVP+TDF+FTC as a stat dose, followed by AZT 3-hourly until delivery (</a:t>
            </a:r>
            <a:r>
              <a:rPr lang="en-ZA" dirty="0" err="1" smtClean="0"/>
              <a:t>unbooked</a:t>
            </a:r>
            <a:r>
              <a:rPr lang="en-ZA" dirty="0" smtClean="0"/>
              <a:t> </a:t>
            </a:r>
            <a:r>
              <a:rPr lang="en-ZA" dirty="0"/>
              <a:t>women diagnosed in </a:t>
            </a:r>
            <a:r>
              <a:rPr lang="en-ZA" dirty="0" smtClean="0"/>
              <a:t>labour)</a:t>
            </a:r>
          </a:p>
          <a:p>
            <a:pPr marL="0" indent="0">
              <a:buNone/>
            </a:pPr>
            <a:r>
              <a:rPr lang="en-ZA" sz="4300" b="1" i="1" dirty="0" smtClean="0">
                <a:solidFill>
                  <a:srgbClr val="00B050"/>
                </a:solidFill>
              </a:rPr>
              <a:t>THEN</a:t>
            </a:r>
          </a:p>
          <a:p>
            <a:r>
              <a:rPr lang="en-ZA" b="1" i="1" u="sng" dirty="0" smtClean="0">
                <a:solidFill>
                  <a:srgbClr val="00B050"/>
                </a:solidFill>
              </a:rPr>
              <a:t>Postnatal</a:t>
            </a:r>
            <a:r>
              <a:rPr lang="en-ZA" dirty="0" smtClean="0"/>
              <a:t>: Switch </a:t>
            </a:r>
            <a:r>
              <a:rPr lang="en-ZA" dirty="0"/>
              <a:t>to </a:t>
            </a:r>
            <a:r>
              <a:rPr lang="en-ZA" dirty="0" smtClean="0"/>
              <a:t>TDF+FTC+EFV</a:t>
            </a:r>
            <a:r>
              <a:rPr lang="en-ZA" strike="sngStrike" dirty="0" smtClean="0"/>
              <a:t>+TDF</a:t>
            </a:r>
            <a:r>
              <a:rPr lang="en-ZA" dirty="0" smtClean="0"/>
              <a:t> </a:t>
            </a:r>
          </a:p>
          <a:p>
            <a:pPr lvl="1"/>
            <a:r>
              <a:rPr lang="en-ZA" dirty="0" smtClean="0"/>
              <a:t>NVP protects </a:t>
            </a:r>
            <a:r>
              <a:rPr lang="en-ZA" dirty="0"/>
              <a:t>against vertical HIV </a:t>
            </a:r>
            <a:r>
              <a:rPr lang="en-ZA" dirty="0" smtClean="0"/>
              <a:t>transmission (MTCT). </a:t>
            </a:r>
            <a:r>
              <a:rPr lang="en-ZA" u="sng" dirty="0" smtClean="0"/>
              <a:t>Postnatal ART is commenced within </a:t>
            </a:r>
            <a:r>
              <a:rPr lang="en-ZA" u="sng" dirty="0"/>
              <a:t>24 hours after delivery</a:t>
            </a:r>
            <a:r>
              <a:rPr lang="en-ZA" dirty="0"/>
              <a:t> to prevent MTCT during breastfeeding.</a:t>
            </a:r>
          </a:p>
          <a:p>
            <a:pPr marL="0" indent="0">
              <a:lnSpc>
                <a:spcPct val="120000"/>
              </a:lnSpc>
              <a:buNone/>
            </a:pPr>
            <a:r>
              <a:rPr lang="en-ZA" sz="4300" b="1" dirty="0" smtClean="0">
                <a:solidFill>
                  <a:srgbClr val="3366FF"/>
                </a:solidFill>
              </a:rPr>
              <a:t>Level </a:t>
            </a:r>
            <a:r>
              <a:rPr lang="en-ZA" sz="4300" b="1" dirty="0">
                <a:solidFill>
                  <a:srgbClr val="3366FF"/>
                </a:solidFill>
              </a:rPr>
              <a:t>of Evidence: III </a:t>
            </a:r>
            <a:r>
              <a:rPr lang="en-ZA" sz="4300" b="1" dirty="0" smtClean="0">
                <a:solidFill>
                  <a:srgbClr val="3366FF"/>
                </a:solidFill>
              </a:rPr>
              <a:t>Guidelines</a:t>
            </a:r>
          </a:p>
        </p:txBody>
      </p:sp>
      <p:sp>
        <p:nvSpPr>
          <p:cNvPr id="5" name="Footer Placeholder 4"/>
          <p:cNvSpPr>
            <a:spLocks noGrp="1"/>
          </p:cNvSpPr>
          <p:nvPr>
            <p:ph type="ftr" sz="quarter" idx="11"/>
          </p:nvPr>
        </p:nvSpPr>
        <p:spPr/>
        <p:txBody>
          <a:bodyPr/>
          <a:lstStyle/>
          <a:p>
            <a:r>
              <a:rPr lang="en-ZA" dirty="0" smtClean="0">
                <a:solidFill>
                  <a:prstClr val="black"/>
                </a:solidFill>
              </a:rPr>
              <a:t>PRIMARY HEALTHCARE IMPLEMENTATION SLIDES 2014: OBSTETRICS &amp; GYNAECOLOGY</a:t>
            </a:r>
            <a:endParaRPr lang="en-ZA" dirty="0">
              <a:solidFill>
                <a:prstClr val="black"/>
              </a:solidFill>
            </a:endParaRPr>
          </a:p>
        </p:txBody>
      </p:sp>
      <p:sp>
        <p:nvSpPr>
          <p:cNvPr id="6" name="Slide Number Placeholder 5"/>
          <p:cNvSpPr>
            <a:spLocks noGrp="1"/>
          </p:cNvSpPr>
          <p:nvPr>
            <p:ph type="sldNum" sz="quarter" idx="12"/>
          </p:nvPr>
        </p:nvSpPr>
        <p:spPr/>
        <p:txBody>
          <a:bodyPr/>
          <a:lstStyle/>
          <a:p>
            <a:fld id="{42FB03B2-953D-4068-99A6-8707FB8FE3E1}" type="slidenum">
              <a:rPr lang="en-ZA" smtClean="0">
                <a:solidFill>
                  <a:prstClr val="black"/>
                </a:solidFill>
              </a:rPr>
              <a:pPr/>
              <a:t>18</a:t>
            </a:fld>
            <a:endParaRPr lang="en-ZA">
              <a:solidFill>
                <a:prstClr val="black"/>
              </a:solidFill>
            </a:endParaRPr>
          </a:p>
        </p:txBody>
      </p:sp>
      <p:sp>
        <p:nvSpPr>
          <p:cNvPr id="9" name="Title 1"/>
          <p:cNvSpPr txBox="1">
            <a:spLocks/>
          </p:cNvSpPr>
          <p:nvPr/>
        </p:nvSpPr>
        <p:spPr>
          <a:xfrm>
            <a:off x="0" y="0"/>
            <a:ext cx="8229600" cy="1143000"/>
          </a:xfrm>
          <a:prstGeom prst="rect">
            <a:avLst/>
          </a:prstGeom>
        </p:spPr>
        <p:txBody>
          <a:bodyPr>
            <a:noAutofit/>
          </a:bodyPr>
          <a:lstStyle/>
          <a:p>
            <a:pPr>
              <a:spcBef>
                <a:spcPct val="0"/>
              </a:spcBef>
              <a:defRPr/>
            </a:pPr>
            <a:r>
              <a:rPr lang="en-ZA" sz="3600" b="1" dirty="0">
                <a:solidFill>
                  <a:prstClr val="white"/>
                </a:solidFill>
              </a:rPr>
              <a:t>     6.2.1 CARE OF HIV-INFECTED</a:t>
            </a:r>
            <a:br>
              <a:rPr lang="en-ZA" sz="3600" b="1" dirty="0">
                <a:solidFill>
                  <a:prstClr val="white"/>
                </a:solidFill>
              </a:rPr>
            </a:br>
            <a:r>
              <a:rPr lang="en-ZA" sz="3600" b="1" dirty="0">
                <a:solidFill>
                  <a:prstClr val="white"/>
                </a:solidFill>
              </a:rPr>
              <a:t>                PREGNANT WOMAN</a:t>
            </a:r>
            <a:endParaRPr lang="en-ZA" sz="3600" dirty="0">
              <a:solidFill>
                <a:prstClr val="white"/>
              </a:solidFill>
            </a:endParaRPr>
          </a:p>
        </p:txBody>
      </p:sp>
      <p:sp>
        <p:nvSpPr>
          <p:cNvPr id="8" name="Rectangle 7"/>
          <p:cNvSpPr/>
          <p:nvPr/>
        </p:nvSpPr>
        <p:spPr>
          <a:xfrm>
            <a:off x="6444208" y="5661248"/>
            <a:ext cx="9144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solidFill>
                  <a:srgbClr val="3366FF"/>
                </a:solidFill>
              </a:rPr>
              <a:t>Ref 12</a:t>
            </a:r>
          </a:p>
        </p:txBody>
      </p:sp>
    </p:spTree>
    <p:extLst>
      <p:ext uri="{BB962C8B-B14F-4D97-AF65-F5344CB8AC3E}">
        <p14:creationId xmlns="" xmlns:p14="http://schemas.microsoft.com/office/powerpoint/2010/main" val="38684259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ZA" b="1" dirty="0"/>
              <a:t>Baby</a:t>
            </a:r>
          </a:p>
          <a:p>
            <a:r>
              <a:rPr lang="en-ZA" dirty="0"/>
              <a:t>Cross referenced to </a:t>
            </a:r>
            <a:r>
              <a:rPr lang="en-ZA" dirty="0" smtClean="0"/>
              <a:t>Section </a:t>
            </a:r>
            <a:r>
              <a:rPr lang="en-ZA" dirty="0"/>
              <a:t>11.4.1:  The HIV exposed infant.</a:t>
            </a:r>
          </a:p>
          <a:p>
            <a:pPr marL="0" indent="0">
              <a:lnSpc>
                <a:spcPct val="120000"/>
              </a:lnSpc>
              <a:buNone/>
            </a:pPr>
            <a:r>
              <a:rPr lang="en-ZA" sz="4800" b="1" dirty="0">
                <a:solidFill>
                  <a:srgbClr val="3366FF"/>
                </a:solidFill>
              </a:rPr>
              <a:t>Level of Evidence: III </a:t>
            </a:r>
            <a:r>
              <a:rPr lang="en-ZA" sz="4800" b="1" dirty="0" smtClean="0">
                <a:solidFill>
                  <a:srgbClr val="3366FF"/>
                </a:solidFill>
              </a:rPr>
              <a:t>Guidelines</a:t>
            </a:r>
            <a:endParaRPr lang="en-ZA" sz="4800" b="1" dirty="0">
              <a:solidFill>
                <a:srgbClr val="3366FF"/>
              </a:solidFill>
            </a:endParaRPr>
          </a:p>
        </p:txBody>
      </p:sp>
      <p:sp>
        <p:nvSpPr>
          <p:cNvPr id="5" name="Footer Placeholder 4"/>
          <p:cNvSpPr>
            <a:spLocks noGrp="1"/>
          </p:cNvSpPr>
          <p:nvPr>
            <p:ph type="ftr" sz="quarter" idx="11"/>
          </p:nvPr>
        </p:nvSpPr>
        <p:spPr/>
        <p:txBody>
          <a:bodyPr/>
          <a:lstStyle/>
          <a:p>
            <a:pPr algn="ctr"/>
            <a:r>
              <a:rPr lang="en-ZA" sz="1100" dirty="0" smtClean="0"/>
              <a:t>PRIMARY HEALTHCARE IMPLEMENTATION SLIDES 2014: OBSTETRICS &amp; GYNAECOLOGY</a:t>
            </a:r>
            <a:endParaRPr lang="en-ZA" sz="1100"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19</a:t>
            </a:fld>
            <a:endParaRPr lang="en-ZA"/>
          </a:p>
        </p:txBody>
      </p:sp>
      <p:sp>
        <p:nvSpPr>
          <p:cNvPr id="8" name="Title 1"/>
          <p:cNvSpPr txBox="1">
            <a:spLocks/>
          </p:cNvSpPr>
          <p:nvPr/>
        </p:nvSpPr>
        <p:spPr>
          <a:xfrm>
            <a:off x="0" y="0"/>
            <a:ext cx="8229600" cy="1143000"/>
          </a:xfrm>
          <a:prstGeom prst="rect">
            <a:avLst/>
          </a:prstGeom>
        </p:spPr>
        <p:txBody>
          <a:bodyP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ZA" sz="3600" b="1" i="0" u="none" strike="noStrike" kern="1200" cap="none" spc="0" normalizeH="0" baseline="0" noProof="0" dirty="0" smtClean="0">
                <a:ln>
                  <a:noFill/>
                </a:ln>
                <a:solidFill>
                  <a:schemeClr val="bg1"/>
                </a:solidFill>
                <a:effectLst/>
                <a:uLnTx/>
                <a:uFillTx/>
                <a:latin typeface="+mj-lt"/>
                <a:ea typeface="+mj-ea"/>
                <a:cs typeface="+mj-cs"/>
              </a:rPr>
              <a:t>     6.2.1 CARE OF HIV-INFECTED</a:t>
            </a:r>
            <a:br>
              <a:rPr kumimoji="0" lang="en-ZA" sz="3600" b="1" i="0" u="none" strike="noStrike" kern="1200" cap="none" spc="0" normalizeH="0" baseline="0" noProof="0" dirty="0" smtClean="0">
                <a:ln>
                  <a:noFill/>
                </a:ln>
                <a:solidFill>
                  <a:schemeClr val="bg1"/>
                </a:solidFill>
                <a:effectLst/>
                <a:uLnTx/>
                <a:uFillTx/>
                <a:latin typeface="+mj-lt"/>
                <a:ea typeface="+mj-ea"/>
                <a:cs typeface="+mj-cs"/>
              </a:rPr>
            </a:br>
            <a:r>
              <a:rPr kumimoji="0" lang="en-ZA" sz="3600" b="1" i="0" u="none" strike="noStrike" kern="1200" cap="none" spc="0" normalizeH="0" baseline="0" noProof="0" dirty="0" smtClean="0">
                <a:ln>
                  <a:noFill/>
                </a:ln>
                <a:solidFill>
                  <a:schemeClr val="bg1"/>
                </a:solidFill>
                <a:effectLst/>
                <a:uLnTx/>
                <a:uFillTx/>
                <a:latin typeface="+mj-lt"/>
                <a:ea typeface="+mj-ea"/>
                <a:cs typeface="+mj-cs"/>
              </a:rPr>
              <a:t>                PREGNANT WOMAN</a:t>
            </a:r>
            <a:endParaRPr kumimoji="0" lang="en-ZA" sz="3600" b="0" i="0" u="none" strike="noStrike" kern="1200" cap="none" spc="0" normalizeH="0" baseline="0" noProof="0" dirty="0">
              <a:ln>
                <a:noFill/>
              </a:ln>
              <a:solidFill>
                <a:schemeClr val="bg1"/>
              </a:solidFill>
              <a:effectLst/>
              <a:uLnTx/>
              <a:uFillTx/>
              <a:latin typeface="+mj-lt"/>
              <a:ea typeface="+mj-ea"/>
              <a:cs typeface="+mj-cs"/>
            </a:endParaRPr>
          </a:p>
        </p:txBody>
      </p:sp>
    </p:spTree>
    <p:extLst>
      <p:ext uri="{BB962C8B-B14F-4D97-AF65-F5344CB8AC3E}">
        <p14:creationId xmlns="" xmlns:p14="http://schemas.microsoft.com/office/powerpoint/2010/main" val="1249268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1422"/>
            <a:ext cx="8229600" cy="1143000"/>
          </a:xfrm>
        </p:spPr>
        <p:txBody>
          <a:bodyPr/>
          <a:lstStyle/>
          <a:p>
            <a:pPr algn="l"/>
            <a:r>
              <a:rPr lang="en-ZA" b="1" dirty="0" smtClean="0">
                <a:solidFill>
                  <a:schemeClr val="bg1"/>
                </a:solidFill>
              </a:rPr>
              <a:t>    </a:t>
            </a:r>
            <a:r>
              <a:rPr lang="en-ZA" sz="4800" b="1" dirty="0" smtClean="0">
                <a:solidFill>
                  <a:schemeClr val="bg1"/>
                </a:solidFill>
              </a:rPr>
              <a:t>6.1.1 MISCARRIAGE</a:t>
            </a:r>
            <a:endParaRPr lang="en-ZA" sz="4800" b="1" dirty="0">
              <a:solidFill>
                <a:schemeClr val="bg1"/>
              </a:solidFill>
            </a:endParaRPr>
          </a:p>
        </p:txBody>
      </p:sp>
      <p:sp>
        <p:nvSpPr>
          <p:cNvPr id="3" name="Content Placeholder 2"/>
          <p:cNvSpPr>
            <a:spLocks noGrp="1"/>
          </p:cNvSpPr>
          <p:nvPr>
            <p:ph idx="1"/>
          </p:nvPr>
        </p:nvSpPr>
        <p:spPr/>
        <p:txBody>
          <a:bodyPr>
            <a:normAutofit fontScale="92500" lnSpcReduction="10000"/>
          </a:bodyPr>
          <a:lstStyle/>
          <a:p>
            <a:pPr marL="0" indent="0">
              <a:buNone/>
            </a:pPr>
            <a:r>
              <a:rPr lang="en-ZA" dirty="0" smtClean="0"/>
              <a:t>Added text:</a:t>
            </a:r>
          </a:p>
          <a:p>
            <a:r>
              <a:rPr lang="en-ZA" dirty="0" smtClean="0"/>
              <a:t>“</a:t>
            </a:r>
            <a:r>
              <a:rPr lang="en-ZA" i="1" dirty="0" smtClean="0"/>
              <a:t>For </a:t>
            </a:r>
            <a:r>
              <a:rPr lang="en-ZA" i="1" dirty="0"/>
              <a:t>patients with safe miscarriage need for referral will be determined by skills </a:t>
            </a:r>
            <a:r>
              <a:rPr lang="en-ZA" i="1" dirty="0" smtClean="0"/>
              <a:t>&amp; facilities </a:t>
            </a:r>
            <a:r>
              <a:rPr lang="en-ZA" i="1" dirty="0"/>
              <a:t>at the primary health care level. A local referral policy should be negotiated accordingly. Ideally midwife obstetric units </a:t>
            </a:r>
            <a:r>
              <a:rPr lang="en-ZA" i="1" dirty="0" smtClean="0"/>
              <a:t>&amp; </a:t>
            </a:r>
            <a:r>
              <a:rPr lang="en-ZA" i="1" dirty="0"/>
              <a:t>community health centres should be able to manage safe miscarriage using manual vacuum </a:t>
            </a:r>
            <a:r>
              <a:rPr lang="en-ZA" i="1" dirty="0" smtClean="0"/>
              <a:t>aspiration</a:t>
            </a:r>
            <a:r>
              <a:rPr lang="en-ZA" dirty="0" smtClean="0"/>
              <a:t>”.</a:t>
            </a:r>
          </a:p>
          <a:p>
            <a:pPr lvl="1"/>
            <a:r>
              <a:rPr lang="en-ZA" dirty="0" smtClean="0"/>
              <a:t>New STG added: </a:t>
            </a:r>
            <a:r>
              <a:rPr lang="en-ZA" b="1" dirty="0"/>
              <a:t>6.1.2.1 INCOMPLETE MISCARRIAGE IN THE FIRST TRIMESTER (≤ 12 WEEKS GESTATION)</a:t>
            </a:r>
          </a:p>
        </p:txBody>
      </p:sp>
      <p:sp>
        <p:nvSpPr>
          <p:cNvPr id="5" name="Footer Placeholder 4"/>
          <p:cNvSpPr>
            <a:spLocks noGrp="1"/>
          </p:cNvSpPr>
          <p:nvPr>
            <p:ph type="ftr" sz="quarter" idx="11"/>
          </p:nvPr>
        </p:nvSpPr>
        <p:spPr/>
        <p:txBody>
          <a:bodyPr/>
          <a:lstStyle/>
          <a:p>
            <a:pPr algn="ctr"/>
            <a:r>
              <a:rPr lang="en-ZA" sz="1100" dirty="0" smtClean="0"/>
              <a:t>PRIMARY HEALTHCARE IMPLEMENTATION SLIDES 2014: OBSTETRICS &amp; GYNAECOLOGY</a:t>
            </a:r>
            <a:endParaRPr lang="en-ZA" sz="1100"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2</a:t>
            </a:fld>
            <a:endParaRPr lang="en-ZA"/>
          </a:p>
        </p:txBody>
      </p:sp>
    </p:spTree>
    <p:extLst>
      <p:ext uri="{BB962C8B-B14F-4D97-AF65-F5344CB8AC3E}">
        <p14:creationId xmlns="" xmlns:p14="http://schemas.microsoft.com/office/powerpoint/2010/main" val="42366824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noAutofit/>
          </a:bodyPr>
          <a:lstStyle/>
          <a:p>
            <a:pPr algn="l"/>
            <a:r>
              <a:rPr lang="en-ZA" sz="3600" b="1" dirty="0">
                <a:solidFill>
                  <a:schemeClr val="bg1"/>
                </a:solidFill>
              </a:rPr>
              <a:t>6.2.2 HYPERTENSIVE DISORDERS OF </a:t>
            </a:r>
            <a:r>
              <a:rPr lang="en-ZA" sz="3600" b="1" dirty="0" smtClean="0">
                <a:solidFill>
                  <a:schemeClr val="bg1"/>
                </a:solidFill>
              </a:rPr>
              <a:t>  </a:t>
            </a:r>
            <a:br>
              <a:rPr lang="en-ZA" sz="3600" b="1" dirty="0" smtClean="0">
                <a:solidFill>
                  <a:schemeClr val="bg1"/>
                </a:solidFill>
              </a:rPr>
            </a:br>
            <a:r>
              <a:rPr lang="en-ZA" sz="3600" b="1" dirty="0" smtClean="0">
                <a:solidFill>
                  <a:schemeClr val="bg1"/>
                </a:solidFill>
              </a:rPr>
              <a:t>          PREGNANCY</a:t>
            </a:r>
            <a:endParaRPr lang="en-ZA" sz="3600" b="1" dirty="0">
              <a:solidFill>
                <a:schemeClr val="bg1"/>
              </a:solidFill>
            </a:endParaRPr>
          </a:p>
        </p:txBody>
      </p:sp>
      <p:sp>
        <p:nvSpPr>
          <p:cNvPr id="3" name="Content Placeholder 2"/>
          <p:cNvSpPr>
            <a:spLocks noGrp="1"/>
          </p:cNvSpPr>
          <p:nvPr>
            <p:ph idx="1"/>
          </p:nvPr>
        </p:nvSpPr>
        <p:spPr>
          <a:xfrm>
            <a:off x="251520" y="1714488"/>
            <a:ext cx="8568952" cy="4572032"/>
          </a:xfrm>
        </p:spPr>
        <p:txBody>
          <a:bodyPr>
            <a:normAutofit fontScale="92500" lnSpcReduction="20000"/>
          </a:bodyPr>
          <a:lstStyle/>
          <a:p>
            <a:pPr marL="0" indent="0">
              <a:buNone/>
            </a:pPr>
            <a:r>
              <a:rPr lang="en-ZA" b="1" dirty="0" smtClean="0"/>
              <a:t>MILD HYPERTENSION</a:t>
            </a:r>
          </a:p>
          <a:p>
            <a:r>
              <a:rPr lang="en-ZA" u="sng" dirty="0" smtClean="0"/>
              <a:t>Nifedipine </a:t>
            </a:r>
            <a:r>
              <a:rPr lang="en-ZA" u="sng" dirty="0"/>
              <a:t>XL 30 mg:</a:t>
            </a:r>
            <a:r>
              <a:rPr lang="en-ZA" dirty="0"/>
              <a:t> </a:t>
            </a:r>
            <a:r>
              <a:rPr lang="en-ZA" b="1" i="1" dirty="0" smtClean="0">
                <a:solidFill>
                  <a:srgbClr val="FF0000"/>
                </a:solidFill>
              </a:rPr>
              <a:t>deleted</a:t>
            </a:r>
            <a:endParaRPr lang="en-ZA" b="1" dirty="0">
              <a:solidFill>
                <a:srgbClr val="00B050"/>
              </a:solidFill>
            </a:endParaRPr>
          </a:p>
          <a:p>
            <a:pPr lvl="1"/>
            <a:r>
              <a:rPr lang="en-GB" dirty="0" smtClean="0"/>
              <a:t>Limited efficacy and safety data </a:t>
            </a:r>
            <a:r>
              <a:rPr lang="en-GB" dirty="0"/>
              <a:t>for </a:t>
            </a:r>
            <a:r>
              <a:rPr lang="en-GB" dirty="0" smtClean="0"/>
              <a:t>nifedipine </a:t>
            </a:r>
            <a:r>
              <a:rPr lang="en-GB" dirty="0"/>
              <a:t>long-acting </a:t>
            </a:r>
            <a:r>
              <a:rPr lang="en-GB" dirty="0" smtClean="0"/>
              <a:t>and amlodipine in pregnancy.</a:t>
            </a:r>
          </a:p>
          <a:p>
            <a:pPr lvl="1"/>
            <a:r>
              <a:rPr lang="en-GB" dirty="0" smtClean="0"/>
              <a:t>Both </a:t>
            </a:r>
            <a:r>
              <a:rPr lang="en-GB" dirty="0"/>
              <a:t>are FDA category C medicines. </a:t>
            </a:r>
            <a:endParaRPr lang="en-GB" dirty="0" smtClean="0"/>
          </a:p>
          <a:p>
            <a:pPr lvl="1"/>
            <a:r>
              <a:rPr lang="en-GB" dirty="0" smtClean="0"/>
              <a:t>National Maternity Guidelines recommends methyldopa as 1</a:t>
            </a:r>
            <a:r>
              <a:rPr lang="en-GB" baseline="30000" dirty="0" smtClean="0"/>
              <a:t>st</a:t>
            </a:r>
            <a:r>
              <a:rPr lang="en-GB" dirty="0" smtClean="0"/>
              <a:t> line therapy for hypertension in pregnancy.</a:t>
            </a:r>
          </a:p>
          <a:p>
            <a:pPr marL="457200" lvl="1" indent="0">
              <a:buNone/>
            </a:pPr>
            <a:endParaRPr lang="en-ZA" dirty="0" smtClean="0"/>
          </a:p>
          <a:p>
            <a:pPr marL="457200" lvl="1" indent="0">
              <a:buNone/>
            </a:pPr>
            <a:endParaRPr lang="en-ZA" dirty="0" smtClean="0"/>
          </a:p>
          <a:p>
            <a:pPr marL="0" indent="0">
              <a:buNone/>
            </a:pPr>
            <a:r>
              <a:rPr lang="en-GB" sz="5200" b="1" dirty="0" smtClean="0">
                <a:solidFill>
                  <a:srgbClr val="3366FF"/>
                </a:solidFill>
              </a:rPr>
              <a:t>Level </a:t>
            </a:r>
            <a:r>
              <a:rPr lang="en-GB" sz="5200" b="1" dirty="0">
                <a:solidFill>
                  <a:srgbClr val="3366FF"/>
                </a:solidFill>
              </a:rPr>
              <a:t>of evidence: </a:t>
            </a:r>
            <a:r>
              <a:rPr lang="en-GB" sz="5200" b="1" dirty="0" smtClean="0">
                <a:solidFill>
                  <a:srgbClr val="3366FF"/>
                </a:solidFill>
              </a:rPr>
              <a:t>III </a:t>
            </a:r>
            <a:r>
              <a:rPr lang="en-ZA" sz="5200" b="1" dirty="0" smtClean="0">
                <a:solidFill>
                  <a:srgbClr val="3366FF"/>
                </a:solidFill>
              </a:rPr>
              <a:t>Guidelines</a:t>
            </a:r>
            <a:endParaRPr lang="en-ZA" sz="5200" dirty="0">
              <a:solidFill>
                <a:srgbClr val="3366FF"/>
              </a:solidFill>
            </a:endParaRPr>
          </a:p>
          <a:p>
            <a:pPr marL="0" indent="0">
              <a:buNone/>
            </a:pPr>
            <a:endParaRPr lang="en-ZA" sz="1700" dirty="0"/>
          </a:p>
        </p:txBody>
      </p:sp>
      <p:sp>
        <p:nvSpPr>
          <p:cNvPr id="5" name="Footer Placeholder 4"/>
          <p:cNvSpPr>
            <a:spLocks noGrp="1"/>
          </p:cNvSpPr>
          <p:nvPr>
            <p:ph type="ftr" sz="quarter" idx="11"/>
          </p:nvPr>
        </p:nvSpPr>
        <p:spPr/>
        <p:txBody>
          <a:bodyPr/>
          <a:lstStyle/>
          <a:p>
            <a:pPr algn="ctr"/>
            <a:r>
              <a:rPr lang="en-ZA" sz="1100" dirty="0" smtClean="0"/>
              <a:t>PRIMARY HEALTHCARE IMPLEMENTATION SLIDES 2014: OBSTETRICS &amp; GYNAECOLOGY</a:t>
            </a:r>
            <a:endParaRPr lang="en-ZA" sz="1100"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20</a:t>
            </a:fld>
            <a:endParaRPr lang="en-ZA"/>
          </a:p>
        </p:txBody>
      </p:sp>
      <p:sp>
        <p:nvSpPr>
          <p:cNvPr id="7" name="Rectangle 6"/>
          <p:cNvSpPr/>
          <p:nvPr/>
        </p:nvSpPr>
        <p:spPr>
          <a:xfrm rot="20266365">
            <a:off x="6621518" y="712247"/>
            <a:ext cx="2160240" cy="1440160"/>
          </a:xfrm>
          <a:prstGeom prst="rect">
            <a:avLst/>
          </a:prstGeom>
          <a:solidFill>
            <a:srgbClr val="0070C0"/>
          </a:solidFill>
          <a:effectLst>
            <a:glow rad="63500">
              <a:schemeClr val="accent1">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400" b="1" u="sng" dirty="0" smtClean="0">
                <a:solidFill>
                  <a:srgbClr val="FFFF00"/>
                </a:solidFill>
              </a:rPr>
              <a:t>FDA Category C:</a:t>
            </a:r>
          </a:p>
          <a:p>
            <a:pPr algn="ctr"/>
            <a:r>
              <a:rPr lang="en-ZA" sz="1400" b="1" dirty="0" smtClean="0">
                <a:solidFill>
                  <a:srgbClr val="FFFF00"/>
                </a:solidFill>
              </a:rPr>
              <a:t> Animal studies show adverse effect &amp; no adequate &amp; well controlled studies in pregnant women.</a:t>
            </a:r>
            <a:endParaRPr lang="en-ZA" sz="1400" b="1" dirty="0">
              <a:solidFill>
                <a:srgbClr val="FFFF00"/>
              </a:solidFill>
            </a:endParaRPr>
          </a:p>
        </p:txBody>
      </p:sp>
      <p:sp>
        <p:nvSpPr>
          <p:cNvPr id="8" name="Rectangle 7"/>
          <p:cNvSpPr/>
          <p:nvPr/>
        </p:nvSpPr>
        <p:spPr>
          <a:xfrm>
            <a:off x="6466573" y="6118448"/>
            <a:ext cx="9144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rgbClr val="3366FF"/>
                </a:solidFill>
              </a:rPr>
              <a:t>Ref 13</a:t>
            </a:r>
            <a:endParaRPr lang="en-ZA" dirty="0">
              <a:solidFill>
                <a:srgbClr val="3366FF"/>
              </a:solidFill>
            </a:endParaRPr>
          </a:p>
        </p:txBody>
      </p:sp>
    </p:spTree>
    <p:extLst>
      <p:ext uri="{BB962C8B-B14F-4D97-AF65-F5344CB8AC3E}">
        <p14:creationId xmlns="" xmlns:p14="http://schemas.microsoft.com/office/powerpoint/2010/main" val="27185150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600200"/>
            <a:ext cx="8712968" cy="4525963"/>
          </a:xfrm>
        </p:spPr>
        <p:txBody>
          <a:bodyPr/>
          <a:lstStyle/>
          <a:p>
            <a:r>
              <a:rPr lang="en-ZA" u="sng" dirty="0" smtClean="0"/>
              <a:t>Methyldopa</a:t>
            </a:r>
            <a:r>
              <a:rPr lang="en-ZA" dirty="0" smtClean="0"/>
              <a:t>: </a:t>
            </a:r>
            <a:r>
              <a:rPr lang="en-ZA" b="1" i="1" dirty="0" smtClean="0">
                <a:solidFill>
                  <a:schemeClr val="accent6">
                    <a:lumMod val="75000"/>
                  </a:schemeClr>
                </a:solidFill>
              </a:rPr>
              <a:t>amended- drug </a:t>
            </a:r>
            <a:r>
              <a:rPr lang="en-ZA" b="1" i="1" dirty="0">
                <a:solidFill>
                  <a:schemeClr val="accent6">
                    <a:lumMod val="75000"/>
                  </a:schemeClr>
                </a:solidFill>
              </a:rPr>
              <a:t>interaction added</a:t>
            </a:r>
          </a:p>
          <a:p>
            <a:endParaRPr lang="en-ZA" dirty="0" smtClean="0"/>
          </a:p>
          <a:p>
            <a:pPr lvl="1"/>
            <a:r>
              <a:rPr lang="en-ZA" dirty="0" smtClean="0"/>
              <a:t>Oral </a:t>
            </a:r>
            <a:r>
              <a:rPr lang="en-ZA" dirty="0"/>
              <a:t>iron markedly reduces the absorption of </a:t>
            </a:r>
            <a:r>
              <a:rPr lang="en-ZA" dirty="0" smtClean="0"/>
              <a:t>methyldopa.</a:t>
            </a:r>
          </a:p>
          <a:p>
            <a:pPr marL="0" indent="0">
              <a:buNone/>
            </a:pPr>
            <a:r>
              <a:rPr lang="en-GB" sz="4400" b="1" dirty="0">
                <a:solidFill>
                  <a:srgbClr val="3366FF"/>
                </a:solidFill>
              </a:rPr>
              <a:t>Level of evidence: III </a:t>
            </a:r>
            <a:r>
              <a:rPr lang="en-ZA" sz="4400" b="1" dirty="0" smtClean="0">
                <a:solidFill>
                  <a:srgbClr val="3366FF"/>
                </a:solidFill>
              </a:rPr>
              <a:t>Guidelines</a:t>
            </a:r>
            <a:endParaRPr lang="en-ZA" sz="4400" dirty="0">
              <a:solidFill>
                <a:srgbClr val="3366FF"/>
              </a:solidFill>
            </a:endParaRPr>
          </a:p>
        </p:txBody>
      </p:sp>
      <p:sp>
        <p:nvSpPr>
          <p:cNvPr id="5" name="Footer Placeholder 4"/>
          <p:cNvSpPr>
            <a:spLocks noGrp="1"/>
          </p:cNvSpPr>
          <p:nvPr>
            <p:ph type="ftr" sz="quarter" idx="11"/>
          </p:nvPr>
        </p:nvSpPr>
        <p:spPr/>
        <p:txBody>
          <a:bodyPr/>
          <a:lstStyle/>
          <a:p>
            <a:pPr algn="ctr"/>
            <a:r>
              <a:rPr lang="en-ZA" sz="1100" dirty="0" smtClean="0"/>
              <a:t>PRIMARY HEALTHCARE IMPLEMENTATION SLIDES 2014: OBSTETRICS &amp; GYNAECOLOGY</a:t>
            </a:r>
            <a:endParaRPr lang="en-ZA" sz="1100"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21</a:t>
            </a:fld>
            <a:endParaRPr lang="en-ZA"/>
          </a:p>
        </p:txBody>
      </p:sp>
      <p:sp>
        <p:nvSpPr>
          <p:cNvPr id="8" name="Title 1"/>
          <p:cNvSpPr>
            <a:spLocks noGrp="1"/>
          </p:cNvSpPr>
          <p:nvPr>
            <p:ph type="title"/>
          </p:nvPr>
        </p:nvSpPr>
        <p:spPr>
          <a:xfrm>
            <a:off x="0" y="0"/>
            <a:ext cx="8229600" cy="1143000"/>
          </a:xfrm>
        </p:spPr>
        <p:txBody>
          <a:bodyPr>
            <a:noAutofit/>
          </a:bodyPr>
          <a:lstStyle/>
          <a:p>
            <a:pPr algn="l"/>
            <a:r>
              <a:rPr lang="en-ZA" sz="3600" b="1" dirty="0">
                <a:solidFill>
                  <a:schemeClr val="bg1"/>
                </a:solidFill>
              </a:rPr>
              <a:t>6.2.2 HYPERTENSIVE DISORDERS OF </a:t>
            </a:r>
            <a:r>
              <a:rPr lang="en-ZA" sz="3600" b="1" dirty="0" smtClean="0">
                <a:solidFill>
                  <a:schemeClr val="bg1"/>
                </a:solidFill>
              </a:rPr>
              <a:t>  </a:t>
            </a:r>
            <a:br>
              <a:rPr lang="en-ZA" sz="3600" b="1" dirty="0" smtClean="0">
                <a:solidFill>
                  <a:schemeClr val="bg1"/>
                </a:solidFill>
              </a:rPr>
            </a:br>
            <a:r>
              <a:rPr lang="en-ZA" sz="3600" b="1" dirty="0" smtClean="0">
                <a:solidFill>
                  <a:schemeClr val="bg1"/>
                </a:solidFill>
              </a:rPr>
              <a:t>          PREGNANCY</a:t>
            </a:r>
            <a:endParaRPr lang="en-ZA" sz="3600" b="1" dirty="0">
              <a:solidFill>
                <a:schemeClr val="bg1"/>
              </a:solidFill>
            </a:endParaRPr>
          </a:p>
        </p:txBody>
      </p:sp>
      <p:sp>
        <p:nvSpPr>
          <p:cNvPr id="7" name="Rectangle 6"/>
          <p:cNvSpPr/>
          <p:nvPr/>
        </p:nvSpPr>
        <p:spPr>
          <a:xfrm>
            <a:off x="6444208" y="5661248"/>
            <a:ext cx="9144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rgbClr val="3366FF"/>
                </a:solidFill>
              </a:rPr>
              <a:t>Ref 14</a:t>
            </a:r>
            <a:endParaRPr lang="en-ZA" dirty="0">
              <a:solidFill>
                <a:srgbClr val="3366FF"/>
              </a:solidFill>
            </a:endParaRPr>
          </a:p>
        </p:txBody>
      </p:sp>
    </p:spTree>
    <p:extLst>
      <p:ext uri="{BB962C8B-B14F-4D97-AF65-F5344CB8AC3E}">
        <p14:creationId xmlns="" xmlns:p14="http://schemas.microsoft.com/office/powerpoint/2010/main" val="21040291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600200"/>
            <a:ext cx="8568952" cy="4525963"/>
          </a:xfrm>
        </p:spPr>
        <p:txBody>
          <a:bodyPr/>
          <a:lstStyle/>
          <a:p>
            <a:pPr marL="0" indent="0">
              <a:buNone/>
            </a:pPr>
            <a:r>
              <a:rPr lang="en-ZA" b="1" dirty="0" smtClean="0"/>
              <a:t>SEVERE HYPERTENSION</a:t>
            </a:r>
          </a:p>
          <a:p>
            <a:r>
              <a:rPr lang="en-GB" u="sng" dirty="0" smtClean="0"/>
              <a:t>Nifedipine, 10 mg:</a:t>
            </a:r>
            <a:r>
              <a:rPr lang="en-GB" dirty="0" smtClean="0"/>
              <a:t> </a:t>
            </a:r>
            <a:r>
              <a:rPr lang="en-GB" b="1" i="1" dirty="0" smtClean="0">
                <a:solidFill>
                  <a:srgbClr val="00B0F0"/>
                </a:solidFill>
              </a:rPr>
              <a:t>dosing interval</a:t>
            </a:r>
            <a:r>
              <a:rPr lang="en-GB" b="1" dirty="0" smtClean="0">
                <a:solidFill>
                  <a:srgbClr val="00B0F0"/>
                </a:solidFill>
              </a:rPr>
              <a:t> </a:t>
            </a:r>
            <a:r>
              <a:rPr lang="en-ZA" b="1" i="1" dirty="0" smtClean="0">
                <a:solidFill>
                  <a:srgbClr val="00B0F0"/>
                </a:solidFill>
              </a:rPr>
              <a:t>retained</a:t>
            </a:r>
            <a:endParaRPr lang="en-ZA" b="1" dirty="0">
              <a:solidFill>
                <a:srgbClr val="00B0F0"/>
              </a:solidFill>
            </a:endParaRPr>
          </a:p>
          <a:p>
            <a:pPr lvl="1"/>
            <a:r>
              <a:rPr lang="en-GB" dirty="0"/>
              <a:t>D</a:t>
            </a:r>
            <a:r>
              <a:rPr lang="en-GB" dirty="0" smtClean="0"/>
              <a:t>osing </a:t>
            </a:r>
            <a:r>
              <a:rPr lang="en-GB" dirty="0"/>
              <a:t>interval </a:t>
            </a:r>
            <a:r>
              <a:rPr lang="en-GB" dirty="0" smtClean="0"/>
              <a:t>retained as “</a:t>
            </a:r>
            <a:r>
              <a:rPr lang="en-GB" i="1" dirty="0" smtClean="0"/>
              <a:t>hourly</a:t>
            </a:r>
            <a:r>
              <a:rPr lang="en-GB" dirty="0"/>
              <a:t>” </a:t>
            </a:r>
            <a:endParaRPr lang="en-GB" dirty="0" smtClean="0"/>
          </a:p>
          <a:p>
            <a:pPr lvl="2"/>
            <a:r>
              <a:rPr lang="en-GB" dirty="0" smtClean="0"/>
              <a:t>Aligned </a:t>
            </a:r>
            <a:r>
              <a:rPr lang="en-GB" dirty="0"/>
              <a:t>with </a:t>
            </a:r>
            <a:r>
              <a:rPr lang="en-GB" dirty="0" smtClean="0"/>
              <a:t>Adult </a:t>
            </a:r>
            <a:r>
              <a:rPr lang="en-GB" dirty="0"/>
              <a:t>Hospital level STG, 2012</a:t>
            </a:r>
            <a:r>
              <a:rPr lang="en-GB" dirty="0" smtClean="0"/>
              <a:t>.</a:t>
            </a:r>
          </a:p>
          <a:p>
            <a:pPr marL="914400" lvl="2" indent="0">
              <a:buNone/>
            </a:pPr>
            <a:endParaRPr lang="en-GB" dirty="0"/>
          </a:p>
          <a:p>
            <a:pPr marL="0" indent="0">
              <a:buNone/>
            </a:pPr>
            <a:r>
              <a:rPr lang="en-GB" sz="4400" b="1" dirty="0" smtClean="0">
                <a:solidFill>
                  <a:srgbClr val="3366FF"/>
                </a:solidFill>
              </a:rPr>
              <a:t>Level </a:t>
            </a:r>
            <a:r>
              <a:rPr lang="en-GB" sz="4400" b="1" dirty="0">
                <a:solidFill>
                  <a:srgbClr val="3366FF"/>
                </a:solidFill>
              </a:rPr>
              <a:t>of evidence: III </a:t>
            </a:r>
            <a:r>
              <a:rPr lang="en-ZA" sz="4400" b="1" dirty="0" smtClean="0">
                <a:solidFill>
                  <a:srgbClr val="3366FF"/>
                </a:solidFill>
              </a:rPr>
              <a:t>Guidelines</a:t>
            </a:r>
          </a:p>
        </p:txBody>
      </p:sp>
      <p:sp>
        <p:nvSpPr>
          <p:cNvPr id="5" name="Footer Placeholder 4"/>
          <p:cNvSpPr>
            <a:spLocks noGrp="1"/>
          </p:cNvSpPr>
          <p:nvPr>
            <p:ph type="ftr" sz="quarter" idx="11"/>
          </p:nvPr>
        </p:nvSpPr>
        <p:spPr/>
        <p:txBody>
          <a:bodyPr/>
          <a:lstStyle/>
          <a:p>
            <a:pPr algn="ctr"/>
            <a:r>
              <a:rPr lang="en-ZA" sz="1100" smtClean="0"/>
              <a:t>PRIMARY HEALTHCARE IMPLEMENTATION SLIDES 2014: OBSTETRICS &amp; GYNAECOLOGY</a:t>
            </a:r>
            <a:endParaRPr lang="en-ZA" sz="1100"/>
          </a:p>
        </p:txBody>
      </p:sp>
      <p:sp>
        <p:nvSpPr>
          <p:cNvPr id="6" name="Slide Number Placeholder 5"/>
          <p:cNvSpPr>
            <a:spLocks noGrp="1"/>
          </p:cNvSpPr>
          <p:nvPr>
            <p:ph type="sldNum" sz="quarter" idx="12"/>
          </p:nvPr>
        </p:nvSpPr>
        <p:spPr/>
        <p:txBody>
          <a:bodyPr/>
          <a:lstStyle/>
          <a:p>
            <a:fld id="{42FB03B2-953D-4068-99A6-8707FB8FE3E1}" type="slidenum">
              <a:rPr lang="en-ZA" smtClean="0"/>
              <a:pPr/>
              <a:t>22</a:t>
            </a:fld>
            <a:endParaRPr lang="en-ZA"/>
          </a:p>
        </p:txBody>
      </p:sp>
      <p:sp>
        <p:nvSpPr>
          <p:cNvPr id="8" name="Title 1"/>
          <p:cNvSpPr>
            <a:spLocks noGrp="1"/>
          </p:cNvSpPr>
          <p:nvPr>
            <p:ph type="title"/>
          </p:nvPr>
        </p:nvSpPr>
        <p:spPr>
          <a:xfrm>
            <a:off x="0" y="0"/>
            <a:ext cx="8229600" cy="1143000"/>
          </a:xfrm>
        </p:spPr>
        <p:txBody>
          <a:bodyPr>
            <a:noAutofit/>
          </a:bodyPr>
          <a:lstStyle/>
          <a:p>
            <a:pPr algn="l"/>
            <a:r>
              <a:rPr lang="en-ZA" sz="3600" b="1" dirty="0">
                <a:solidFill>
                  <a:schemeClr val="bg1"/>
                </a:solidFill>
              </a:rPr>
              <a:t>6.2.2 HYPERTENSIVE DISORDERS OF </a:t>
            </a:r>
            <a:r>
              <a:rPr lang="en-ZA" sz="3600" b="1" dirty="0" smtClean="0">
                <a:solidFill>
                  <a:schemeClr val="bg1"/>
                </a:solidFill>
              </a:rPr>
              <a:t>  </a:t>
            </a:r>
            <a:br>
              <a:rPr lang="en-ZA" sz="3600" b="1" dirty="0" smtClean="0">
                <a:solidFill>
                  <a:schemeClr val="bg1"/>
                </a:solidFill>
              </a:rPr>
            </a:br>
            <a:r>
              <a:rPr lang="en-ZA" sz="3600" b="1" dirty="0" smtClean="0">
                <a:solidFill>
                  <a:schemeClr val="bg1"/>
                </a:solidFill>
              </a:rPr>
              <a:t>          PREGNANCY</a:t>
            </a:r>
            <a:endParaRPr lang="en-ZA" sz="3600" b="1" dirty="0">
              <a:solidFill>
                <a:schemeClr val="bg1"/>
              </a:solidFill>
            </a:endParaRPr>
          </a:p>
        </p:txBody>
      </p:sp>
      <p:sp>
        <p:nvSpPr>
          <p:cNvPr id="7" name="Rectangle 6"/>
          <p:cNvSpPr/>
          <p:nvPr/>
        </p:nvSpPr>
        <p:spPr>
          <a:xfrm>
            <a:off x="6444208" y="5661248"/>
            <a:ext cx="9144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rgbClr val="3366FF"/>
                </a:solidFill>
              </a:rPr>
              <a:t>Ref 15</a:t>
            </a:r>
            <a:endParaRPr lang="en-ZA" dirty="0">
              <a:solidFill>
                <a:srgbClr val="3366FF"/>
              </a:solidFill>
            </a:endParaRPr>
          </a:p>
        </p:txBody>
      </p:sp>
    </p:spTree>
    <p:extLst>
      <p:ext uri="{BB962C8B-B14F-4D97-AF65-F5344CB8AC3E}">
        <p14:creationId xmlns="" xmlns:p14="http://schemas.microsoft.com/office/powerpoint/2010/main" val="8590629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484784"/>
            <a:ext cx="8784976" cy="4641379"/>
          </a:xfrm>
        </p:spPr>
        <p:txBody>
          <a:bodyPr>
            <a:normAutofit/>
          </a:bodyPr>
          <a:lstStyle/>
          <a:p>
            <a:pPr marL="0" indent="0">
              <a:buNone/>
            </a:pPr>
            <a:r>
              <a:rPr lang="en-GB" sz="2800" b="1" dirty="0"/>
              <a:t>ECLAMPSIA</a:t>
            </a:r>
            <a:endParaRPr lang="en-ZA" sz="2800" dirty="0"/>
          </a:p>
          <a:p>
            <a:r>
              <a:rPr lang="en-ZA" sz="2800" u="sng" dirty="0"/>
              <a:t>Magnesium sulphate, IV</a:t>
            </a:r>
            <a:r>
              <a:rPr lang="en-ZA" sz="2800" dirty="0"/>
              <a:t>: </a:t>
            </a:r>
            <a:r>
              <a:rPr lang="en-ZA" sz="2800" b="1" i="1" dirty="0">
                <a:solidFill>
                  <a:srgbClr val="9966FF"/>
                </a:solidFill>
              </a:rPr>
              <a:t>directions for use amended</a:t>
            </a:r>
          </a:p>
          <a:p>
            <a:pPr lvl="1"/>
            <a:r>
              <a:rPr lang="en-ZA" sz="2400" dirty="0" smtClean="0"/>
              <a:t>Immediate </a:t>
            </a:r>
            <a:r>
              <a:rPr lang="en-ZA" sz="2400" dirty="0"/>
              <a:t>transfer to secondary level, is always planned for </a:t>
            </a:r>
            <a:r>
              <a:rPr lang="en-ZA" sz="2400" dirty="0" err="1" smtClean="0"/>
              <a:t>eclamptics</a:t>
            </a:r>
            <a:r>
              <a:rPr lang="en-ZA" sz="2400" dirty="0" smtClean="0"/>
              <a:t>.</a:t>
            </a:r>
          </a:p>
          <a:p>
            <a:pPr lvl="1"/>
            <a:r>
              <a:rPr lang="en-ZA" sz="2400" dirty="0" smtClean="0">
                <a:solidFill>
                  <a:srgbClr val="FF0000"/>
                </a:solidFill>
              </a:rPr>
              <a:t>The </a:t>
            </a:r>
            <a:r>
              <a:rPr lang="en-ZA" sz="2400" dirty="0">
                <a:solidFill>
                  <a:srgbClr val="FF0000"/>
                </a:solidFill>
              </a:rPr>
              <a:t>STG </a:t>
            </a:r>
            <a:r>
              <a:rPr lang="en-ZA" sz="2400" b="1" i="1" u="sng" dirty="0">
                <a:solidFill>
                  <a:srgbClr val="FF0000"/>
                </a:solidFill>
              </a:rPr>
              <a:t>only</a:t>
            </a:r>
            <a:r>
              <a:rPr lang="en-ZA" sz="2400" dirty="0">
                <a:solidFill>
                  <a:srgbClr val="FF0000"/>
                </a:solidFill>
              </a:rPr>
              <a:t> recommends the Pritchard</a:t>
            </a:r>
            <a:r>
              <a:rPr lang="en-ZA" sz="2400" b="1" i="1" u="sng" dirty="0">
                <a:solidFill>
                  <a:srgbClr val="FF0000"/>
                </a:solidFill>
              </a:rPr>
              <a:t> loading dose </a:t>
            </a:r>
            <a:r>
              <a:rPr lang="en-ZA" sz="2400" dirty="0" smtClean="0">
                <a:solidFill>
                  <a:srgbClr val="FF0000"/>
                </a:solidFill>
              </a:rPr>
              <a:t>of </a:t>
            </a:r>
            <a:r>
              <a:rPr lang="en-ZA" sz="2400" dirty="0">
                <a:solidFill>
                  <a:srgbClr val="FF0000"/>
                </a:solidFill>
              </a:rPr>
              <a:t>Magnesium sulphate, </a:t>
            </a:r>
            <a:r>
              <a:rPr lang="en-ZA" sz="2400" dirty="0" smtClean="0">
                <a:solidFill>
                  <a:srgbClr val="FF0000"/>
                </a:solidFill>
              </a:rPr>
              <a:t>IV.</a:t>
            </a:r>
          </a:p>
          <a:p>
            <a:pPr lvl="1"/>
            <a:r>
              <a:rPr lang="en-ZA" dirty="0" smtClean="0"/>
              <a:t> </a:t>
            </a:r>
            <a:r>
              <a:rPr lang="en-ZA" sz="2400" dirty="0"/>
              <a:t>M</a:t>
            </a:r>
            <a:r>
              <a:rPr lang="en-ZA" sz="2400" dirty="0" smtClean="0"/>
              <a:t>aintenance </a:t>
            </a:r>
            <a:r>
              <a:rPr lang="en-ZA" sz="2400" dirty="0"/>
              <a:t>continued by infusion once the patient has reached hospital.</a:t>
            </a:r>
          </a:p>
          <a:p>
            <a:pPr marL="0" indent="0">
              <a:buNone/>
            </a:pPr>
            <a:r>
              <a:rPr lang="en-ZA" sz="3600" b="1" dirty="0">
                <a:solidFill>
                  <a:srgbClr val="3366FF"/>
                </a:solidFill>
              </a:rPr>
              <a:t>Level of Evidence: III Expert opinion</a:t>
            </a:r>
            <a:endParaRPr lang="en-ZA" sz="3600" dirty="0">
              <a:solidFill>
                <a:srgbClr val="3366FF"/>
              </a:solidFill>
            </a:endParaRPr>
          </a:p>
          <a:p>
            <a:pPr marL="0" indent="0">
              <a:buNone/>
            </a:pPr>
            <a:endParaRPr lang="en-ZA" dirty="0"/>
          </a:p>
        </p:txBody>
      </p:sp>
      <p:sp>
        <p:nvSpPr>
          <p:cNvPr id="5" name="Footer Placeholder 4"/>
          <p:cNvSpPr>
            <a:spLocks noGrp="1"/>
          </p:cNvSpPr>
          <p:nvPr>
            <p:ph type="ftr" sz="quarter" idx="11"/>
          </p:nvPr>
        </p:nvSpPr>
        <p:spPr/>
        <p:txBody>
          <a:bodyPr/>
          <a:lstStyle/>
          <a:p>
            <a:r>
              <a:rPr lang="en-ZA" sz="1200" dirty="0" smtClean="0"/>
              <a:t>PRIMARY HEALTHCARE IMPLEMENTATION SLIDES 2014: OBSTETRICS &amp; GYNAECOLOGY</a:t>
            </a:r>
            <a:endParaRPr lang="en-ZA" sz="1200"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23</a:t>
            </a:fld>
            <a:endParaRPr lang="en-ZA"/>
          </a:p>
        </p:txBody>
      </p:sp>
      <p:sp>
        <p:nvSpPr>
          <p:cNvPr id="8" name="Title 1"/>
          <p:cNvSpPr>
            <a:spLocks noGrp="1"/>
          </p:cNvSpPr>
          <p:nvPr>
            <p:ph type="title"/>
          </p:nvPr>
        </p:nvSpPr>
        <p:spPr>
          <a:xfrm>
            <a:off x="0" y="0"/>
            <a:ext cx="8229600" cy="1143000"/>
          </a:xfrm>
        </p:spPr>
        <p:txBody>
          <a:bodyPr>
            <a:noAutofit/>
          </a:bodyPr>
          <a:lstStyle/>
          <a:p>
            <a:pPr algn="l"/>
            <a:r>
              <a:rPr lang="en-ZA" sz="3600" b="1" dirty="0">
                <a:solidFill>
                  <a:schemeClr val="bg1"/>
                </a:solidFill>
              </a:rPr>
              <a:t>6.2.2 HYPERTENSIVE DISORDERS OF </a:t>
            </a:r>
            <a:r>
              <a:rPr lang="en-ZA" sz="3600" b="1" dirty="0" smtClean="0">
                <a:solidFill>
                  <a:schemeClr val="bg1"/>
                </a:solidFill>
              </a:rPr>
              <a:t>  </a:t>
            </a:r>
            <a:br>
              <a:rPr lang="en-ZA" sz="3600" b="1" dirty="0" smtClean="0">
                <a:solidFill>
                  <a:schemeClr val="bg1"/>
                </a:solidFill>
              </a:rPr>
            </a:br>
            <a:r>
              <a:rPr lang="en-ZA" sz="3600" b="1" dirty="0" smtClean="0">
                <a:solidFill>
                  <a:schemeClr val="bg1"/>
                </a:solidFill>
              </a:rPr>
              <a:t>          PREGNANCY</a:t>
            </a:r>
            <a:endParaRPr lang="en-ZA" sz="3600" b="1" dirty="0">
              <a:solidFill>
                <a:schemeClr val="bg1"/>
              </a:solidFill>
            </a:endParaRPr>
          </a:p>
        </p:txBody>
      </p:sp>
    </p:spTree>
    <p:extLst>
      <p:ext uri="{BB962C8B-B14F-4D97-AF65-F5344CB8AC3E}">
        <p14:creationId xmlns="" xmlns:p14="http://schemas.microsoft.com/office/powerpoint/2010/main" val="28828149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484784"/>
            <a:ext cx="9144000" cy="4801736"/>
          </a:xfrm>
        </p:spPr>
        <p:txBody>
          <a:bodyPr>
            <a:normAutofit fontScale="62500" lnSpcReduction="20000"/>
          </a:bodyPr>
          <a:lstStyle/>
          <a:p>
            <a:pPr marL="0" indent="0">
              <a:buNone/>
            </a:pPr>
            <a:r>
              <a:rPr lang="en-ZA" sz="4000" b="1" dirty="0"/>
              <a:t>CHRONIC </a:t>
            </a:r>
            <a:r>
              <a:rPr lang="en-ZA" sz="4000" b="1" dirty="0" smtClean="0"/>
              <a:t>HYPERTENSION</a:t>
            </a:r>
          </a:p>
          <a:p>
            <a:pPr marL="0" indent="0">
              <a:buNone/>
            </a:pPr>
            <a:r>
              <a:rPr lang="en-US" sz="3400" b="1" dirty="0" smtClean="0"/>
              <a:t>Prevention </a:t>
            </a:r>
            <a:r>
              <a:rPr lang="en-US" sz="3400" b="1" dirty="0"/>
              <a:t>of </a:t>
            </a:r>
            <a:r>
              <a:rPr lang="en-US" sz="3400" b="1" dirty="0" smtClean="0"/>
              <a:t>pre-eclampsia</a:t>
            </a:r>
            <a:endParaRPr lang="en-ZA" sz="3400" dirty="0"/>
          </a:p>
          <a:p>
            <a:r>
              <a:rPr lang="en-US" u="sng" dirty="0" smtClean="0"/>
              <a:t>Calcium</a:t>
            </a:r>
            <a:r>
              <a:rPr lang="en-US" dirty="0" smtClean="0"/>
              <a:t>: </a:t>
            </a:r>
            <a:r>
              <a:rPr lang="en-US" b="1" i="1" dirty="0" smtClean="0">
                <a:solidFill>
                  <a:srgbClr val="00B050"/>
                </a:solidFill>
              </a:rPr>
              <a:t>added for all pregnant women</a:t>
            </a:r>
          </a:p>
          <a:p>
            <a:r>
              <a:rPr lang="en-US" u="sng" dirty="0" smtClean="0"/>
              <a:t>Aspirin</a:t>
            </a:r>
            <a:r>
              <a:rPr lang="en-US" dirty="0"/>
              <a:t>: </a:t>
            </a:r>
            <a:r>
              <a:rPr lang="en-ZA" b="1" i="1" dirty="0" smtClean="0">
                <a:solidFill>
                  <a:srgbClr val="00B050"/>
                </a:solidFill>
              </a:rPr>
              <a:t>added as doctor initiated for women with historical risk factors of preeclampsia</a:t>
            </a:r>
            <a:endParaRPr lang="en-ZA" b="1" dirty="0">
              <a:solidFill>
                <a:srgbClr val="00B050"/>
              </a:solidFill>
            </a:endParaRPr>
          </a:p>
          <a:p>
            <a:pPr lvl="1"/>
            <a:r>
              <a:rPr lang="en-US" sz="2600" dirty="0" smtClean="0"/>
              <a:t>“</a:t>
            </a:r>
            <a:r>
              <a:rPr lang="en-US" sz="2600" dirty="0"/>
              <a:t>Chronic </a:t>
            </a:r>
            <a:r>
              <a:rPr lang="en-US" sz="2600" dirty="0" smtClean="0"/>
              <a:t>hypertension” STG added for </a:t>
            </a:r>
            <a:r>
              <a:rPr lang="en-US" sz="2600" dirty="0"/>
              <a:t>ease of reference for healthcare workers at PHC level</a:t>
            </a:r>
            <a:r>
              <a:rPr lang="en-US" sz="2600" dirty="0" smtClean="0"/>
              <a:t>.</a:t>
            </a:r>
          </a:p>
          <a:p>
            <a:pPr lvl="1"/>
            <a:r>
              <a:rPr lang="en-US" sz="2600" dirty="0" smtClean="0"/>
              <a:t>Meta-analysis (n=12416) showed that daily aspirin, 50-150 mg significantly reduced rates of </a:t>
            </a:r>
            <a:r>
              <a:rPr lang="en-US" sz="2600" dirty="0" err="1" smtClean="0"/>
              <a:t>perinatal</a:t>
            </a:r>
            <a:r>
              <a:rPr lang="en-US" sz="2600" dirty="0" smtClean="0"/>
              <a:t> death and preeclampsia in women at high risk of preeclampsia (i.e. history of preeclampsia, chronic hypertension, kidney disease, diabetes, etc).</a:t>
            </a:r>
          </a:p>
          <a:p>
            <a:pPr lvl="1"/>
            <a:r>
              <a:rPr lang="en-GB" sz="2600" dirty="0" smtClean="0"/>
              <a:t>Cochrane review: </a:t>
            </a:r>
            <a:r>
              <a:rPr lang="en-ZA" sz="2600" dirty="0" smtClean="0"/>
              <a:t>calcium supplementation (≥ 1 g/day) is associated with a significant reduction in the risk of pre-eclampsia, particularly for women with low calcium diets; reduction in preterm birth and the occurrence of the composite outcome ’maternal death or serious morbidity’.</a:t>
            </a:r>
          </a:p>
          <a:p>
            <a:pPr lvl="1"/>
            <a:r>
              <a:rPr lang="en-US" sz="2900" dirty="0" smtClean="0">
                <a:ea typeface="Calibri"/>
                <a:cs typeface="19ovlpl"/>
              </a:rPr>
              <a:t>Hypertensive disorders are a leading cause of maternal mortality in South Africa.</a:t>
            </a:r>
          </a:p>
          <a:p>
            <a:pPr lvl="1"/>
            <a:r>
              <a:rPr lang="en-US" sz="2900" dirty="0" smtClean="0">
                <a:ea typeface="Calibri"/>
                <a:cs typeface="19ovlpl"/>
              </a:rPr>
              <a:t>High rate of dietary calcium deficiency has been reported (median &lt; 600 mg daily) amongst women attending State hospitals in Gauteng and the Eastern Cape. </a:t>
            </a:r>
            <a:endParaRPr lang="en-US" sz="2900" dirty="0" smtClean="0"/>
          </a:p>
          <a:p>
            <a:pPr marL="57150" lvl="2" indent="0">
              <a:buNone/>
            </a:pPr>
            <a:r>
              <a:rPr lang="en-ZA" sz="5100" b="1" dirty="0" smtClean="0">
                <a:solidFill>
                  <a:srgbClr val="3366FF"/>
                </a:solidFill>
              </a:rPr>
              <a:t>Level </a:t>
            </a:r>
            <a:r>
              <a:rPr lang="en-ZA" sz="5100" b="1" dirty="0">
                <a:solidFill>
                  <a:srgbClr val="3366FF"/>
                </a:solidFill>
              </a:rPr>
              <a:t>of Evidence: </a:t>
            </a:r>
            <a:r>
              <a:rPr lang="en-ZA" sz="5100" b="1" dirty="0" smtClean="0">
                <a:solidFill>
                  <a:srgbClr val="3366FF"/>
                </a:solidFill>
              </a:rPr>
              <a:t>I Meta-analysis</a:t>
            </a:r>
            <a:endParaRPr lang="en-ZA" sz="5100" b="1" dirty="0">
              <a:solidFill>
                <a:srgbClr val="3366FF"/>
              </a:solidFill>
            </a:endParaRPr>
          </a:p>
          <a:p>
            <a:endParaRPr lang="en-ZA" dirty="0"/>
          </a:p>
        </p:txBody>
      </p:sp>
      <p:sp>
        <p:nvSpPr>
          <p:cNvPr id="5" name="Footer Placeholder 4"/>
          <p:cNvSpPr>
            <a:spLocks noGrp="1"/>
          </p:cNvSpPr>
          <p:nvPr>
            <p:ph type="ftr" sz="quarter" idx="11"/>
          </p:nvPr>
        </p:nvSpPr>
        <p:spPr/>
        <p:txBody>
          <a:bodyPr/>
          <a:lstStyle/>
          <a:p>
            <a:pPr algn="ctr"/>
            <a:r>
              <a:rPr lang="en-ZA" sz="1100" dirty="0" smtClean="0"/>
              <a:t>PRIMARY HEALTHCARE IMPLEMENTATION SLIDES 2014: OBSTETRICS &amp; GYNAECOLOGY</a:t>
            </a:r>
            <a:endParaRPr lang="en-ZA" sz="1100"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24</a:t>
            </a:fld>
            <a:endParaRPr lang="en-ZA"/>
          </a:p>
        </p:txBody>
      </p:sp>
      <p:sp>
        <p:nvSpPr>
          <p:cNvPr id="8" name="Title 1"/>
          <p:cNvSpPr>
            <a:spLocks noGrp="1"/>
          </p:cNvSpPr>
          <p:nvPr>
            <p:ph type="title"/>
          </p:nvPr>
        </p:nvSpPr>
        <p:spPr>
          <a:xfrm>
            <a:off x="0" y="0"/>
            <a:ext cx="8229600" cy="1143000"/>
          </a:xfrm>
        </p:spPr>
        <p:txBody>
          <a:bodyPr>
            <a:noAutofit/>
          </a:bodyPr>
          <a:lstStyle/>
          <a:p>
            <a:pPr algn="l"/>
            <a:r>
              <a:rPr lang="en-ZA" sz="3600" b="1" dirty="0">
                <a:solidFill>
                  <a:schemeClr val="bg1"/>
                </a:solidFill>
              </a:rPr>
              <a:t>6.2.2 HYPERTENSIVE DISORDERS OF </a:t>
            </a:r>
            <a:r>
              <a:rPr lang="en-ZA" sz="3600" b="1" dirty="0" smtClean="0">
                <a:solidFill>
                  <a:schemeClr val="bg1"/>
                </a:solidFill>
              </a:rPr>
              <a:t>  </a:t>
            </a:r>
            <a:br>
              <a:rPr lang="en-ZA" sz="3600" b="1" dirty="0" smtClean="0">
                <a:solidFill>
                  <a:schemeClr val="bg1"/>
                </a:solidFill>
              </a:rPr>
            </a:br>
            <a:r>
              <a:rPr lang="en-ZA" sz="3600" b="1" dirty="0" smtClean="0">
                <a:solidFill>
                  <a:schemeClr val="bg1"/>
                </a:solidFill>
              </a:rPr>
              <a:t>          PREGNANCY</a:t>
            </a:r>
            <a:endParaRPr lang="en-ZA" sz="3600" b="1" dirty="0">
              <a:solidFill>
                <a:schemeClr val="bg1"/>
              </a:solidFill>
            </a:endParaRPr>
          </a:p>
        </p:txBody>
      </p:sp>
      <p:sp>
        <p:nvSpPr>
          <p:cNvPr id="7" name="Rectangle 6"/>
          <p:cNvSpPr/>
          <p:nvPr/>
        </p:nvSpPr>
        <p:spPr>
          <a:xfrm>
            <a:off x="6444208" y="5661248"/>
            <a:ext cx="9144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rgbClr val="3366FF"/>
                </a:solidFill>
              </a:rPr>
              <a:t>Ref 16</a:t>
            </a:r>
            <a:endParaRPr lang="en-ZA" dirty="0">
              <a:solidFill>
                <a:srgbClr val="3366FF"/>
              </a:solidFill>
            </a:endParaRPr>
          </a:p>
        </p:txBody>
      </p:sp>
    </p:spTree>
    <p:extLst>
      <p:ext uri="{BB962C8B-B14F-4D97-AF65-F5344CB8AC3E}">
        <p14:creationId xmlns="" xmlns:p14="http://schemas.microsoft.com/office/powerpoint/2010/main" val="31564800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484784"/>
            <a:ext cx="8568952" cy="4641379"/>
          </a:xfrm>
        </p:spPr>
        <p:txBody>
          <a:bodyPr>
            <a:normAutofit fontScale="92500" lnSpcReduction="10000"/>
          </a:bodyPr>
          <a:lstStyle/>
          <a:p>
            <a:pPr marL="0" indent="0">
              <a:buNone/>
            </a:pPr>
            <a:r>
              <a:rPr lang="en-ZA" sz="3300" b="1" dirty="0"/>
              <a:t>CHRONIC </a:t>
            </a:r>
            <a:r>
              <a:rPr lang="en-ZA" sz="3300" b="1" dirty="0" smtClean="0"/>
              <a:t>HYPERTENSION</a:t>
            </a:r>
          </a:p>
          <a:p>
            <a:pPr marL="0" indent="0">
              <a:buNone/>
            </a:pPr>
            <a:r>
              <a:rPr lang="en-US" sz="2800" b="1" dirty="0" smtClean="0"/>
              <a:t>Treatment </a:t>
            </a:r>
            <a:r>
              <a:rPr lang="en-US" sz="2800" b="1" dirty="0"/>
              <a:t>of chronic hypertension</a:t>
            </a:r>
            <a:endParaRPr lang="en-ZA" sz="2800" dirty="0"/>
          </a:p>
          <a:p>
            <a:r>
              <a:rPr lang="en-US" u="sng" dirty="0" smtClean="0"/>
              <a:t>Methyldopa</a:t>
            </a:r>
            <a:r>
              <a:rPr lang="en-US" dirty="0"/>
              <a:t>: </a:t>
            </a:r>
            <a:r>
              <a:rPr lang="en-US" b="1" i="1" dirty="0">
                <a:solidFill>
                  <a:srgbClr val="00B050"/>
                </a:solidFill>
              </a:rPr>
              <a:t>added</a:t>
            </a:r>
          </a:p>
          <a:p>
            <a:pPr lvl="1"/>
            <a:r>
              <a:rPr lang="en-US" sz="2400" dirty="0" smtClean="0"/>
              <a:t>“</a:t>
            </a:r>
            <a:r>
              <a:rPr lang="en-US" sz="2400" dirty="0"/>
              <a:t>Chronic </a:t>
            </a:r>
            <a:r>
              <a:rPr lang="en-US" sz="2400" dirty="0" smtClean="0"/>
              <a:t>hypertension” STG added for </a:t>
            </a:r>
            <a:r>
              <a:rPr lang="en-US" sz="2400" dirty="0"/>
              <a:t>ease of reference for healthcare workers at PHC level. </a:t>
            </a:r>
            <a:endParaRPr lang="en-US" sz="2400" dirty="0" smtClean="0"/>
          </a:p>
          <a:p>
            <a:pPr lvl="1"/>
            <a:r>
              <a:rPr lang="en-US" sz="2400" dirty="0"/>
              <a:t>P</a:t>
            </a:r>
            <a:r>
              <a:rPr lang="en-US" sz="2400" dirty="0" smtClean="0"/>
              <a:t>oorly </a:t>
            </a:r>
            <a:r>
              <a:rPr lang="en-US" sz="2400" dirty="0"/>
              <a:t>controlled hypertension &amp;</a:t>
            </a:r>
            <a:r>
              <a:rPr lang="en-US" sz="2400" dirty="0" smtClean="0"/>
              <a:t> </a:t>
            </a:r>
            <a:r>
              <a:rPr lang="en-US" sz="2400" dirty="0"/>
              <a:t>chronic hypertension superimposed with pre-eclampsia </a:t>
            </a:r>
            <a:r>
              <a:rPr lang="en-US" sz="2400" dirty="0" smtClean="0"/>
              <a:t>referred</a:t>
            </a:r>
            <a:r>
              <a:rPr lang="en-ZA" sz="2400" dirty="0" smtClean="0"/>
              <a:t>.</a:t>
            </a:r>
          </a:p>
          <a:p>
            <a:pPr>
              <a:buNone/>
            </a:pPr>
            <a:r>
              <a:rPr lang="en-ZA" sz="2800" i="1" dirty="0" smtClean="0"/>
              <a:t>Rationale: </a:t>
            </a:r>
            <a:r>
              <a:rPr lang="en-GB" sz="2800" dirty="0" smtClean="0">
                <a:ea typeface="Calibri"/>
                <a:cs typeface="Calibri"/>
              </a:rPr>
              <a:t>National Maternity Guidelines recommends methyldopa as first line therapy for treatment of hypertension in pregnancy.</a:t>
            </a:r>
            <a:endParaRPr lang="en-ZA" sz="2800" dirty="0" smtClean="0"/>
          </a:p>
          <a:p>
            <a:pPr marL="57150" lvl="2" indent="0">
              <a:buNone/>
            </a:pPr>
            <a:r>
              <a:rPr lang="en-ZA" sz="3800" b="1" dirty="0">
                <a:solidFill>
                  <a:srgbClr val="3366FF"/>
                </a:solidFill>
              </a:rPr>
              <a:t>Level of Evidence: III </a:t>
            </a:r>
            <a:r>
              <a:rPr lang="en-ZA" sz="3800" b="1" dirty="0" smtClean="0">
                <a:solidFill>
                  <a:srgbClr val="3366FF"/>
                </a:solidFill>
              </a:rPr>
              <a:t>Guidelines</a:t>
            </a:r>
            <a:endParaRPr lang="en-ZA" sz="3800" b="1" dirty="0">
              <a:solidFill>
                <a:srgbClr val="3366FF"/>
              </a:solidFill>
            </a:endParaRPr>
          </a:p>
          <a:p>
            <a:endParaRPr lang="en-ZA" dirty="0"/>
          </a:p>
        </p:txBody>
      </p:sp>
      <p:sp>
        <p:nvSpPr>
          <p:cNvPr id="5" name="Footer Placeholder 4"/>
          <p:cNvSpPr>
            <a:spLocks noGrp="1"/>
          </p:cNvSpPr>
          <p:nvPr>
            <p:ph type="ftr" sz="quarter" idx="11"/>
          </p:nvPr>
        </p:nvSpPr>
        <p:spPr/>
        <p:txBody>
          <a:bodyPr/>
          <a:lstStyle/>
          <a:p>
            <a:pPr algn="ctr"/>
            <a:r>
              <a:rPr lang="en-ZA" sz="1100" dirty="0" smtClean="0"/>
              <a:t>PRIMARY HEALTHCARE IMPLEMENTATION SLIDES 2014: OBSTETRICS &amp; GYNAECOLOGY</a:t>
            </a:r>
            <a:endParaRPr lang="en-ZA" sz="1100"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25</a:t>
            </a:fld>
            <a:endParaRPr lang="en-ZA"/>
          </a:p>
        </p:txBody>
      </p:sp>
      <p:sp>
        <p:nvSpPr>
          <p:cNvPr id="8" name="Title 1"/>
          <p:cNvSpPr>
            <a:spLocks noGrp="1"/>
          </p:cNvSpPr>
          <p:nvPr>
            <p:ph type="title"/>
          </p:nvPr>
        </p:nvSpPr>
        <p:spPr>
          <a:xfrm>
            <a:off x="0" y="0"/>
            <a:ext cx="8229600" cy="1143000"/>
          </a:xfrm>
        </p:spPr>
        <p:txBody>
          <a:bodyPr>
            <a:noAutofit/>
          </a:bodyPr>
          <a:lstStyle/>
          <a:p>
            <a:pPr algn="l"/>
            <a:r>
              <a:rPr lang="en-ZA" sz="3600" b="1" dirty="0">
                <a:solidFill>
                  <a:schemeClr val="bg1"/>
                </a:solidFill>
              </a:rPr>
              <a:t>6.2.2 HYPERTENSIVE DISORDERS OF </a:t>
            </a:r>
            <a:r>
              <a:rPr lang="en-ZA" sz="3600" b="1" dirty="0" smtClean="0">
                <a:solidFill>
                  <a:schemeClr val="bg1"/>
                </a:solidFill>
              </a:rPr>
              <a:t>  </a:t>
            </a:r>
            <a:br>
              <a:rPr lang="en-ZA" sz="3600" b="1" dirty="0" smtClean="0">
                <a:solidFill>
                  <a:schemeClr val="bg1"/>
                </a:solidFill>
              </a:rPr>
            </a:br>
            <a:r>
              <a:rPr lang="en-ZA" sz="3600" b="1" dirty="0" smtClean="0">
                <a:solidFill>
                  <a:schemeClr val="bg1"/>
                </a:solidFill>
              </a:rPr>
              <a:t>          PREGNANCY</a:t>
            </a:r>
            <a:endParaRPr lang="en-ZA" sz="3600" b="1" dirty="0">
              <a:solidFill>
                <a:schemeClr val="bg1"/>
              </a:solidFill>
            </a:endParaRPr>
          </a:p>
        </p:txBody>
      </p:sp>
      <p:sp>
        <p:nvSpPr>
          <p:cNvPr id="7" name="Rectangle 6"/>
          <p:cNvSpPr/>
          <p:nvPr/>
        </p:nvSpPr>
        <p:spPr>
          <a:xfrm>
            <a:off x="6444208" y="5895363"/>
            <a:ext cx="9144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rgbClr val="3366FF"/>
                </a:solidFill>
              </a:rPr>
              <a:t>Ref 17</a:t>
            </a:r>
            <a:endParaRPr lang="en-ZA" dirty="0">
              <a:solidFill>
                <a:srgbClr val="3366FF"/>
              </a:solidFill>
            </a:endParaRPr>
          </a:p>
        </p:txBody>
      </p:sp>
    </p:spTree>
    <p:extLst>
      <p:ext uri="{BB962C8B-B14F-4D97-AF65-F5344CB8AC3E}">
        <p14:creationId xmlns="" xmlns:p14="http://schemas.microsoft.com/office/powerpoint/2010/main" val="31564800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lstStyle/>
          <a:p>
            <a:pPr algn="l"/>
            <a:r>
              <a:rPr lang="en-ZA" sz="3600" b="1" dirty="0">
                <a:solidFill>
                  <a:schemeClr val="bg1"/>
                </a:solidFill>
              </a:rPr>
              <a:t>6.2.3 ANAEMIA IN PREGNANCY</a:t>
            </a:r>
          </a:p>
        </p:txBody>
      </p:sp>
      <p:sp>
        <p:nvSpPr>
          <p:cNvPr id="3" name="Content Placeholder 2"/>
          <p:cNvSpPr>
            <a:spLocks noGrp="1"/>
          </p:cNvSpPr>
          <p:nvPr>
            <p:ph idx="1"/>
          </p:nvPr>
        </p:nvSpPr>
        <p:spPr>
          <a:xfrm>
            <a:off x="251520" y="1405061"/>
            <a:ext cx="8640960" cy="4713387"/>
          </a:xfrm>
        </p:spPr>
        <p:txBody>
          <a:bodyPr>
            <a:normAutofit fontScale="55000" lnSpcReduction="20000"/>
          </a:bodyPr>
          <a:lstStyle/>
          <a:p>
            <a:r>
              <a:rPr lang="en-ZA" sz="4400" u="sng" dirty="0"/>
              <a:t>Ferrous sulphate: </a:t>
            </a:r>
            <a:r>
              <a:rPr lang="en-ZA" sz="4400" b="1" i="1" dirty="0">
                <a:solidFill>
                  <a:srgbClr val="9966FF"/>
                </a:solidFill>
              </a:rPr>
              <a:t>directions for use amended</a:t>
            </a:r>
          </a:p>
          <a:p>
            <a:r>
              <a:rPr lang="en-ZA" sz="4400" u="sng" dirty="0"/>
              <a:t>Ferrous </a:t>
            </a:r>
            <a:r>
              <a:rPr lang="en-ZA" sz="4400" u="sng" dirty="0" err="1"/>
              <a:t>fumarate</a:t>
            </a:r>
            <a:r>
              <a:rPr lang="en-ZA" sz="4400" dirty="0"/>
              <a:t>: </a:t>
            </a:r>
            <a:r>
              <a:rPr lang="en-ZA" sz="4400" b="1" i="1" dirty="0">
                <a:solidFill>
                  <a:srgbClr val="00B050"/>
                </a:solidFill>
              </a:rPr>
              <a:t>added</a:t>
            </a:r>
          </a:p>
          <a:p>
            <a:r>
              <a:rPr lang="en-ZA" sz="4400" u="sng" dirty="0"/>
              <a:t>Ascorbic acid</a:t>
            </a:r>
            <a:r>
              <a:rPr lang="en-ZA" sz="4400" dirty="0"/>
              <a:t>: </a:t>
            </a:r>
            <a:r>
              <a:rPr lang="en-ZA" sz="4400" b="1" i="1" dirty="0">
                <a:solidFill>
                  <a:schemeClr val="accent6">
                    <a:lumMod val="75000"/>
                  </a:schemeClr>
                </a:solidFill>
              </a:rPr>
              <a:t>not added</a:t>
            </a:r>
          </a:p>
          <a:p>
            <a:pPr marL="457200" lvl="1" indent="0">
              <a:buNone/>
            </a:pPr>
            <a:endParaRPr lang="en-ZA" dirty="0"/>
          </a:p>
          <a:p>
            <a:pPr marL="57150" indent="0">
              <a:buNone/>
            </a:pPr>
            <a:r>
              <a:rPr lang="en-ZA" dirty="0" smtClean="0"/>
              <a:t>- The </a:t>
            </a:r>
            <a:r>
              <a:rPr lang="en-ZA" dirty="0"/>
              <a:t>following text was added</a:t>
            </a:r>
            <a:r>
              <a:rPr lang="en-ZA" dirty="0" smtClean="0"/>
              <a:t>:</a:t>
            </a:r>
          </a:p>
          <a:p>
            <a:pPr marL="57150" indent="0">
              <a:buNone/>
            </a:pPr>
            <a:endParaRPr lang="en-ZA" dirty="0"/>
          </a:p>
          <a:p>
            <a:pPr marL="0" indent="0">
              <a:buNone/>
            </a:pPr>
            <a:endParaRPr lang="en-ZA" dirty="0" smtClean="0"/>
          </a:p>
          <a:p>
            <a:pPr marL="0" indent="0">
              <a:buNone/>
            </a:pPr>
            <a:endParaRPr lang="en-ZA" dirty="0" smtClean="0"/>
          </a:p>
          <a:p>
            <a:pPr marL="0" indent="0">
              <a:buNone/>
            </a:pPr>
            <a:endParaRPr lang="en-ZA" dirty="0"/>
          </a:p>
          <a:p>
            <a:pPr>
              <a:buFontTx/>
              <a:buChar char="-"/>
            </a:pPr>
            <a:r>
              <a:rPr lang="en-ZA" dirty="0" smtClean="0"/>
              <a:t>Continual </a:t>
            </a:r>
            <a:r>
              <a:rPr lang="en-ZA" dirty="0"/>
              <a:t>stock outs of iron tablets warranted that ferrous </a:t>
            </a:r>
            <a:r>
              <a:rPr lang="en-ZA" dirty="0" err="1"/>
              <a:t>fumarate</a:t>
            </a:r>
            <a:r>
              <a:rPr lang="en-ZA" dirty="0"/>
              <a:t> be added to the </a:t>
            </a:r>
            <a:r>
              <a:rPr lang="en-ZA" dirty="0" smtClean="0"/>
              <a:t>STG.</a:t>
            </a:r>
          </a:p>
          <a:p>
            <a:pPr>
              <a:buFontTx/>
              <a:buChar char="-"/>
            </a:pPr>
            <a:r>
              <a:rPr lang="en-ZA" dirty="0" smtClean="0"/>
              <a:t>High </a:t>
            </a:r>
            <a:r>
              <a:rPr lang="en-ZA" dirty="0"/>
              <a:t>dose of iron supplementation </a:t>
            </a:r>
            <a:r>
              <a:rPr lang="en-ZA" dirty="0" smtClean="0"/>
              <a:t>not considered safe in this clinical setting.</a:t>
            </a:r>
          </a:p>
          <a:p>
            <a:pPr>
              <a:buFontTx/>
              <a:buChar char="-"/>
            </a:pPr>
            <a:endParaRPr lang="en-ZA" dirty="0"/>
          </a:p>
          <a:p>
            <a:pPr marL="0" indent="0">
              <a:buNone/>
            </a:pPr>
            <a:r>
              <a:rPr lang="en-ZA" sz="7000" b="1" dirty="0">
                <a:solidFill>
                  <a:srgbClr val="3366FF"/>
                </a:solidFill>
              </a:rPr>
              <a:t>Level of Evidence: III Expert </a:t>
            </a:r>
            <a:r>
              <a:rPr lang="en-ZA" sz="7000" b="1" dirty="0" smtClean="0">
                <a:solidFill>
                  <a:srgbClr val="3366FF"/>
                </a:solidFill>
              </a:rPr>
              <a:t>opinion</a:t>
            </a:r>
            <a:endParaRPr lang="en-ZA" dirty="0"/>
          </a:p>
        </p:txBody>
      </p:sp>
      <p:sp>
        <p:nvSpPr>
          <p:cNvPr id="5" name="Footer Placeholder 4"/>
          <p:cNvSpPr>
            <a:spLocks noGrp="1"/>
          </p:cNvSpPr>
          <p:nvPr>
            <p:ph type="ftr" sz="quarter" idx="11"/>
          </p:nvPr>
        </p:nvSpPr>
        <p:spPr/>
        <p:txBody>
          <a:bodyPr/>
          <a:lstStyle/>
          <a:p>
            <a:r>
              <a:rPr lang="en-ZA" smtClean="0"/>
              <a:t>PRIMARY HEALTHCARE IMPLEMENTATION SLIDES 2014: OBSTETRICS &amp; GYNAECOLOGY</a:t>
            </a:r>
            <a:endParaRPr lang="en-ZA"/>
          </a:p>
        </p:txBody>
      </p:sp>
      <p:sp>
        <p:nvSpPr>
          <p:cNvPr id="6" name="Slide Number Placeholder 5"/>
          <p:cNvSpPr>
            <a:spLocks noGrp="1"/>
          </p:cNvSpPr>
          <p:nvPr>
            <p:ph type="sldNum" sz="quarter" idx="12"/>
          </p:nvPr>
        </p:nvSpPr>
        <p:spPr/>
        <p:txBody>
          <a:bodyPr/>
          <a:lstStyle/>
          <a:p>
            <a:fld id="{42FB03B2-953D-4068-99A6-8707FB8FE3E1}" type="slidenum">
              <a:rPr lang="en-ZA" smtClean="0"/>
              <a:pPr/>
              <a:t>26</a:t>
            </a:fld>
            <a:endParaRPr lang="en-ZA"/>
          </a:p>
        </p:txBody>
      </p:sp>
      <p:sp>
        <p:nvSpPr>
          <p:cNvPr id="7" name="Rounded Rectangle 6"/>
          <p:cNvSpPr/>
          <p:nvPr/>
        </p:nvSpPr>
        <p:spPr>
          <a:xfrm>
            <a:off x="683568" y="3068960"/>
            <a:ext cx="7200800" cy="792088"/>
          </a:xfrm>
          <a:prstGeom prst="roundRect">
            <a:avLst/>
          </a:prstGeom>
          <a:solidFill>
            <a:srgbClr val="3366FF"/>
          </a:solidFill>
          <a:effectLst>
            <a:glow rad="63500">
              <a:schemeClr val="accent1">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000" b="1" dirty="0">
                <a:solidFill>
                  <a:srgbClr val="FFFF00"/>
                </a:solidFill>
              </a:rPr>
              <a:t>Do not take iron tablets within 4 hours of taking calcium tablets</a:t>
            </a:r>
          </a:p>
        </p:txBody>
      </p:sp>
      <p:sp>
        <p:nvSpPr>
          <p:cNvPr id="8" name="Rectangle 7"/>
          <p:cNvSpPr/>
          <p:nvPr/>
        </p:nvSpPr>
        <p:spPr>
          <a:xfrm>
            <a:off x="6444208" y="5895363"/>
            <a:ext cx="9144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rgbClr val="3366FF"/>
                </a:solidFill>
              </a:rPr>
              <a:t>Ref 18</a:t>
            </a:r>
            <a:endParaRPr lang="en-ZA" dirty="0">
              <a:solidFill>
                <a:srgbClr val="3366FF"/>
              </a:solidFill>
            </a:endParaRPr>
          </a:p>
        </p:txBody>
      </p:sp>
    </p:spTree>
    <p:extLst>
      <p:ext uri="{BB962C8B-B14F-4D97-AF65-F5344CB8AC3E}">
        <p14:creationId xmlns="" xmlns:p14="http://schemas.microsoft.com/office/powerpoint/2010/main" val="29765680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lstStyle/>
          <a:p>
            <a:r>
              <a:rPr lang="en-ZA" b="1" dirty="0">
                <a:solidFill>
                  <a:schemeClr val="bg1"/>
                </a:solidFill>
              </a:rPr>
              <a:t>6.2.3 ANAEMIA IN PREGNANCY</a:t>
            </a:r>
          </a:p>
        </p:txBody>
      </p:sp>
      <p:sp>
        <p:nvSpPr>
          <p:cNvPr id="3" name="Content Placeholder 2"/>
          <p:cNvSpPr>
            <a:spLocks noGrp="1"/>
          </p:cNvSpPr>
          <p:nvPr>
            <p:ph idx="1"/>
          </p:nvPr>
        </p:nvSpPr>
        <p:spPr/>
        <p:txBody>
          <a:bodyPr>
            <a:normAutofit/>
          </a:bodyPr>
          <a:lstStyle/>
          <a:p>
            <a:pPr marL="0" indent="0">
              <a:buNone/>
            </a:pPr>
            <a:r>
              <a:rPr lang="en-ZA" sz="2800" b="1" dirty="0" smtClean="0"/>
              <a:t>REFERRAL</a:t>
            </a:r>
          </a:p>
          <a:p>
            <a:r>
              <a:rPr lang="en-ZA" sz="2800" dirty="0" smtClean="0"/>
              <a:t>Criteria corrected for pragmatic purposes.</a:t>
            </a:r>
          </a:p>
          <a:p>
            <a:pPr marL="457200" lvl="1" indent="0">
              <a:buNone/>
            </a:pPr>
            <a:endParaRPr lang="en-ZA" sz="2400" dirty="0"/>
          </a:p>
        </p:txBody>
      </p:sp>
      <p:sp>
        <p:nvSpPr>
          <p:cNvPr id="5" name="Footer Placeholder 4"/>
          <p:cNvSpPr>
            <a:spLocks noGrp="1"/>
          </p:cNvSpPr>
          <p:nvPr>
            <p:ph type="ftr" sz="quarter" idx="11"/>
          </p:nvPr>
        </p:nvSpPr>
        <p:spPr/>
        <p:txBody>
          <a:bodyPr/>
          <a:lstStyle/>
          <a:p>
            <a:r>
              <a:rPr lang="en-ZA" smtClean="0"/>
              <a:t>PRIMARY HEALTHCARE IMPLEMENTATION SLIDES 2014: OBSTETRICS &amp; GYNAECOLOGY</a:t>
            </a:r>
            <a:endParaRPr lang="en-ZA"/>
          </a:p>
        </p:txBody>
      </p:sp>
      <p:sp>
        <p:nvSpPr>
          <p:cNvPr id="6" name="Slide Number Placeholder 5"/>
          <p:cNvSpPr>
            <a:spLocks noGrp="1"/>
          </p:cNvSpPr>
          <p:nvPr>
            <p:ph type="sldNum" sz="quarter" idx="12"/>
          </p:nvPr>
        </p:nvSpPr>
        <p:spPr/>
        <p:txBody>
          <a:bodyPr/>
          <a:lstStyle/>
          <a:p>
            <a:fld id="{42FB03B2-953D-4068-99A6-8707FB8FE3E1}" type="slidenum">
              <a:rPr lang="en-ZA" smtClean="0"/>
              <a:pPr/>
              <a:t>27</a:t>
            </a:fld>
            <a:endParaRPr lang="en-ZA"/>
          </a:p>
        </p:txBody>
      </p:sp>
      <p:sp>
        <p:nvSpPr>
          <p:cNvPr id="7" name="Rectangle 6"/>
          <p:cNvSpPr/>
          <p:nvPr/>
        </p:nvSpPr>
        <p:spPr>
          <a:xfrm>
            <a:off x="611560" y="2780928"/>
            <a:ext cx="7704856" cy="2520280"/>
          </a:xfrm>
          <a:prstGeom prst="rect">
            <a:avLst/>
          </a:prstGeom>
          <a:solidFill>
            <a:srgbClr val="3366FF"/>
          </a:solidFill>
          <a:effectLst>
            <a:glow rad="63500">
              <a:schemeClr val="accent1">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buFont typeface="Arial" pitchFamily="34" charset="0"/>
              <a:buChar char="•"/>
            </a:pPr>
            <a:r>
              <a:rPr lang="en-GB" sz="2000" b="1" dirty="0" err="1">
                <a:solidFill>
                  <a:srgbClr val="FFFF00"/>
                </a:solidFill>
              </a:rPr>
              <a:t>Hb</a:t>
            </a:r>
            <a:r>
              <a:rPr lang="en-GB" sz="2000" b="1" dirty="0">
                <a:solidFill>
                  <a:srgbClr val="FFFF00"/>
                </a:solidFill>
              </a:rPr>
              <a:t> &lt; 7 g/</a:t>
            </a:r>
            <a:r>
              <a:rPr lang="en-GB" sz="2000" b="1" dirty="0" err="1">
                <a:solidFill>
                  <a:srgbClr val="FFFF00"/>
                </a:solidFill>
              </a:rPr>
              <a:t>dL</a:t>
            </a:r>
            <a:r>
              <a:rPr lang="en-GB" sz="2000" b="1" dirty="0">
                <a:solidFill>
                  <a:srgbClr val="FFFF00"/>
                </a:solidFill>
              </a:rPr>
              <a:t> in women who have not responded to oral therapy, after a month.</a:t>
            </a:r>
            <a:endParaRPr lang="en-ZA" sz="2000" b="1" dirty="0">
              <a:solidFill>
                <a:srgbClr val="FFFF00"/>
              </a:solidFill>
            </a:endParaRPr>
          </a:p>
          <a:p>
            <a:pPr marL="285750" lvl="0" indent="-285750">
              <a:buFont typeface="Arial" pitchFamily="34" charset="0"/>
              <a:buChar char="•"/>
            </a:pPr>
            <a:r>
              <a:rPr lang="en-GB" sz="2000" b="1" dirty="0">
                <a:solidFill>
                  <a:srgbClr val="FFFF00"/>
                </a:solidFill>
              </a:rPr>
              <a:t>Women &gt; 34 weeks gestation with </a:t>
            </a:r>
            <a:r>
              <a:rPr lang="en-GB" sz="2000" b="1" dirty="0" err="1">
                <a:solidFill>
                  <a:srgbClr val="FFFF00"/>
                </a:solidFill>
              </a:rPr>
              <a:t>Hb</a:t>
            </a:r>
            <a:r>
              <a:rPr lang="en-GB" sz="2000" b="1" dirty="0">
                <a:solidFill>
                  <a:srgbClr val="FFFF00"/>
                </a:solidFill>
              </a:rPr>
              <a:t> &lt; 7 g/</a:t>
            </a:r>
            <a:r>
              <a:rPr lang="en-GB" sz="2000" b="1" dirty="0" err="1">
                <a:solidFill>
                  <a:srgbClr val="FFFF00"/>
                </a:solidFill>
              </a:rPr>
              <a:t>dL</a:t>
            </a:r>
            <a:r>
              <a:rPr lang="en-GB" sz="2000" b="1" dirty="0">
                <a:solidFill>
                  <a:srgbClr val="FFFF00"/>
                </a:solidFill>
              </a:rPr>
              <a:t>.</a:t>
            </a:r>
            <a:endParaRPr lang="en-ZA" sz="2000" b="1" dirty="0">
              <a:solidFill>
                <a:srgbClr val="FFFF00"/>
              </a:solidFill>
            </a:endParaRPr>
          </a:p>
          <a:p>
            <a:pPr marL="285750" lvl="0" indent="-285750">
              <a:buFont typeface="Arial" pitchFamily="34" charset="0"/>
              <a:buChar char="•"/>
            </a:pPr>
            <a:r>
              <a:rPr lang="en-GB" sz="2000" b="1" dirty="0">
                <a:solidFill>
                  <a:srgbClr val="FFFF00"/>
                </a:solidFill>
              </a:rPr>
              <a:t>Any low </a:t>
            </a:r>
            <a:r>
              <a:rPr lang="en-GB" sz="2000" b="1" dirty="0" err="1">
                <a:solidFill>
                  <a:srgbClr val="FFFF00"/>
                </a:solidFill>
              </a:rPr>
              <a:t>Hb</a:t>
            </a:r>
            <a:r>
              <a:rPr lang="en-GB" sz="2000" b="1" dirty="0">
                <a:solidFill>
                  <a:srgbClr val="FFFF00"/>
                </a:solidFill>
              </a:rPr>
              <a:t> with an obstetric complication.</a:t>
            </a:r>
            <a:endParaRPr lang="en-ZA" sz="2000" b="1" dirty="0">
              <a:solidFill>
                <a:srgbClr val="FFFF00"/>
              </a:solidFill>
            </a:endParaRPr>
          </a:p>
          <a:p>
            <a:pPr marL="285750" lvl="0" indent="-285750">
              <a:buFont typeface="Arial" pitchFamily="34" charset="0"/>
              <a:buChar char="•"/>
            </a:pPr>
            <a:r>
              <a:rPr lang="en-GB" sz="2000" b="1" dirty="0">
                <a:solidFill>
                  <a:srgbClr val="FFFF00"/>
                </a:solidFill>
              </a:rPr>
              <a:t>Pallor (anaemia) plus signs of chronic disease, e.g. suspicion of TB, or the presence of </a:t>
            </a:r>
            <a:r>
              <a:rPr lang="en-GB" sz="2000" b="1" dirty="0" err="1">
                <a:solidFill>
                  <a:srgbClr val="FFFF00"/>
                </a:solidFill>
              </a:rPr>
              <a:t>hepatosplenomegaly</a:t>
            </a:r>
            <a:r>
              <a:rPr lang="en-GB" sz="2000" b="1" dirty="0">
                <a:solidFill>
                  <a:srgbClr val="FFFF00"/>
                </a:solidFill>
              </a:rPr>
              <a:t>.</a:t>
            </a:r>
            <a:endParaRPr lang="en-ZA" sz="2000" b="1" dirty="0">
              <a:solidFill>
                <a:srgbClr val="FFFF00"/>
              </a:solidFill>
            </a:endParaRPr>
          </a:p>
          <a:p>
            <a:pPr marL="285750" lvl="0" indent="-285750">
              <a:buFont typeface="Arial" pitchFamily="34" charset="0"/>
              <a:buChar char="•"/>
            </a:pPr>
            <a:r>
              <a:rPr lang="en-GB" sz="2000" b="1" dirty="0">
                <a:solidFill>
                  <a:srgbClr val="FFFF00"/>
                </a:solidFill>
              </a:rPr>
              <a:t>Anaemia of sudden onset.</a:t>
            </a:r>
            <a:endParaRPr lang="en-ZA" sz="2000" b="1" dirty="0">
              <a:solidFill>
                <a:srgbClr val="FFFF00"/>
              </a:solidFill>
            </a:endParaRPr>
          </a:p>
          <a:p>
            <a:pPr algn="ctr"/>
            <a:endParaRPr lang="en-ZA" sz="2000" b="1" dirty="0">
              <a:solidFill>
                <a:srgbClr val="FFFF00"/>
              </a:solidFill>
            </a:endParaRPr>
          </a:p>
        </p:txBody>
      </p:sp>
    </p:spTree>
    <p:extLst>
      <p:ext uri="{BB962C8B-B14F-4D97-AF65-F5344CB8AC3E}">
        <p14:creationId xmlns="" xmlns:p14="http://schemas.microsoft.com/office/powerpoint/2010/main" val="39170008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484784"/>
            <a:ext cx="8712968" cy="4641379"/>
          </a:xfrm>
        </p:spPr>
        <p:txBody>
          <a:bodyPr>
            <a:normAutofit/>
          </a:bodyPr>
          <a:lstStyle/>
          <a:p>
            <a:pPr marL="0" indent="0">
              <a:buNone/>
            </a:pPr>
            <a:r>
              <a:rPr lang="en-ZA" sz="2600" b="1" dirty="0" smtClean="0"/>
              <a:t>PREGNANT WOMAN</a:t>
            </a:r>
            <a:endParaRPr lang="en-ZA" sz="2600" dirty="0" smtClean="0"/>
          </a:p>
          <a:p>
            <a:r>
              <a:rPr lang="en-ZA" sz="2600" u="sng" dirty="0" smtClean="0"/>
              <a:t>Benzathine </a:t>
            </a:r>
            <a:r>
              <a:rPr lang="en-ZA" sz="2600" u="sng" dirty="0"/>
              <a:t>benzylpenicillin</a:t>
            </a:r>
            <a:r>
              <a:rPr lang="en-ZA" sz="2600" dirty="0"/>
              <a:t>:</a:t>
            </a:r>
            <a:r>
              <a:rPr lang="en-ZA" sz="2600" b="1" dirty="0">
                <a:solidFill>
                  <a:srgbClr val="9966FF"/>
                </a:solidFill>
              </a:rPr>
              <a:t> </a:t>
            </a:r>
            <a:r>
              <a:rPr lang="en-ZA" sz="2600" b="1" i="1" dirty="0">
                <a:solidFill>
                  <a:srgbClr val="9966FF"/>
                </a:solidFill>
              </a:rPr>
              <a:t>directions for reconstitution amended</a:t>
            </a:r>
            <a:endParaRPr lang="en-ZA" sz="2600" b="1" dirty="0">
              <a:solidFill>
                <a:srgbClr val="9966FF"/>
              </a:solidFill>
            </a:endParaRPr>
          </a:p>
          <a:p>
            <a:r>
              <a:rPr lang="en-GB" sz="2600" u="sng" dirty="0"/>
              <a:t>Lidocaine 1%:</a:t>
            </a:r>
            <a:r>
              <a:rPr lang="en-GB" sz="2600" dirty="0"/>
              <a:t> </a:t>
            </a:r>
            <a:r>
              <a:rPr lang="en-GB" sz="2600" b="1" i="1" dirty="0">
                <a:solidFill>
                  <a:srgbClr val="00B050"/>
                </a:solidFill>
              </a:rPr>
              <a:t>added</a:t>
            </a:r>
            <a:endParaRPr lang="en-ZA" sz="2600" b="1" dirty="0">
              <a:solidFill>
                <a:srgbClr val="00B050"/>
              </a:solidFill>
            </a:endParaRPr>
          </a:p>
          <a:p>
            <a:pPr lvl="1"/>
            <a:r>
              <a:rPr lang="en-GB" sz="2200" dirty="0" smtClean="0"/>
              <a:t>To reduce </a:t>
            </a:r>
            <a:r>
              <a:rPr lang="en-GB" sz="2200" dirty="0"/>
              <a:t>pain on administration of benzathine benzylpenicillin, IM injection. </a:t>
            </a:r>
            <a:endParaRPr lang="en-GB" sz="2200" dirty="0" smtClean="0"/>
          </a:p>
          <a:p>
            <a:pPr lvl="1"/>
            <a:r>
              <a:rPr lang="en-GB" sz="2200" dirty="0" smtClean="0"/>
              <a:t>Aligned </a:t>
            </a:r>
            <a:r>
              <a:rPr lang="en-GB" sz="2200" dirty="0"/>
              <a:t>with the rheumatic fever STG. </a:t>
            </a:r>
            <a:endParaRPr lang="en-GB" sz="2200" dirty="0" smtClean="0"/>
          </a:p>
          <a:p>
            <a:pPr lvl="1"/>
            <a:r>
              <a:rPr lang="en-GB" sz="2200" dirty="0" smtClean="0"/>
              <a:t>Pragmatic purposes: 6 </a:t>
            </a:r>
            <a:r>
              <a:rPr lang="en-GB" sz="2200" dirty="0"/>
              <a:t>mL </a:t>
            </a:r>
            <a:r>
              <a:rPr lang="en-GB" sz="2200" dirty="0" smtClean="0"/>
              <a:t>lidocaine </a:t>
            </a:r>
            <a:r>
              <a:rPr lang="en-GB" sz="2200" dirty="0"/>
              <a:t>1</a:t>
            </a:r>
            <a:r>
              <a:rPr lang="en-GB" sz="2200" dirty="0" smtClean="0"/>
              <a:t>%.</a:t>
            </a:r>
          </a:p>
          <a:p>
            <a:pPr marL="57150" indent="0">
              <a:buNone/>
            </a:pPr>
            <a:r>
              <a:rPr lang="en-ZA" b="1" dirty="0">
                <a:solidFill>
                  <a:srgbClr val="3366FF"/>
                </a:solidFill>
              </a:rPr>
              <a:t>Level of Evidence: III Expert </a:t>
            </a:r>
            <a:r>
              <a:rPr lang="en-ZA" b="1" dirty="0" smtClean="0">
                <a:solidFill>
                  <a:srgbClr val="3366FF"/>
                </a:solidFill>
              </a:rPr>
              <a:t>opinion, Guidelines</a:t>
            </a:r>
            <a:endParaRPr lang="en-ZA" dirty="0"/>
          </a:p>
        </p:txBody>
      </p:sp>
      <p:sp>
        <p:nvSpPr>
          <p:cNvPr id="5" name="Footer Placeholder 4"/>
          <p:cNvSpPr>
            <a:spLocks noGrp="1"/>
          </p:cNvSpPr>
          <p:nvPr>
            <p:ph type="ftr" sz="quarter" idx="11"/>
          </p:nvPr>
        </p:nvSpPr>
        <p:spPr/>
        <p:txBody>
          <a:bodyPr/>
          <a:lstStyle/>
          <a:p>
            <a:r>
              <a:rPr lang="en-ZA" smtClean="0"/>
              <a:t>PRIMARY HEALTHCARE IMPLEMENTATION SLIDES 2014: OBSTETRICS &amp; GYNAECOLOGY</a:t>
            </a:r>
            <a:endParaRPr lang="en-ZA"/>
          </a:p>
        </p:txBody>
      </p:sp>
      <p:sp>
        <p:nvSpPr>
          <p:cNvPr id="6" name="Slide Number Placeholder 5"/>
          <p:cNvSpPr>
            <a:spLocks noGrp="1"/>
          </p:cNvSpPr>
          <p:nvPr>
            <p:ph type="sldNum" sz="quarter" idx="12"/>
          </p:nvPr>
        </p:nvSpPr>
        <p:spPr/>
        <p:txBody>
          <a:bodyPr/>
          <a:lstStyle/>
          <a:p>
            <a:fld id="{42FB03B2-953D-4068-99A6-8707FB8FE3E1}" type="slidenum">
              <a:rPr lang="en-ZA" smtClean="0"/>
              <a:pPr/>
              <a:t>28</a:t>
            </a:fld>
            <a:endParaRPr lang="en-ZA"/>
          </a:p>
        </p:txBody>
      </p:sp>
      <p:sp>
        <p:nvSpPr>
          <p:cNvPr id="8" name="Title 1"/>
          <p:cNvSpPr>
            <a:spLocks noGrp="1"/>
          </p:cNvSpPr>
          <p:nvPr>
            <p:ph type="title"/>
          </p:nvPr>
        </p:nvSpPr>
        <p:spPr>
          <a:xfrm>
            <a:off x="0" y="71422"/>
            <a:ext cx="8229600" cy="1143000"/>
          </a:xfrm>
        </p:spPr>
        <p:txBody>
          <a:bodyPr/>
          <a:lstStyle/>
          <a:p>
            <a:pPr algn="l"/>
            <a:r>
              <a:rPr lang="en-ZA" b="1" dirty="0">
                <a:solidFill>
                  <a:schemeClr val="bg1"/>
                </a:solidFill>
              </a:rPr>
              <a:t>6.2.4 SYPHILIS IN PREGNANCY</a:t>
            </a:r>
          </a:p>
        </p:txBody>
      </p:sp>
      <p:sp>
        <p:nvSpPr>
          <p:cNvPr id="7" name="Rectangle 6"/>
          <p:cNvSpPr/>
          <p:nvPr/>
        </p:nvSpPr>
        <p:spPr>
          <a:xfrm>
            <a:off x="6444208" y="5661248"/>
            <a:ext cx="9144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rgbClr val="3366FF"/>
                </a:solidFill>
              </a:rPr>
              <a:t>Ref 19</a:t>
            </a:r>
            <a:endParaRPr lang="en-ZA" dirty="0">
              <a:solidFill>
                <a:srgbClr val="3366FF"/>
              </a:solidFill>
            </a:endParaRPr>
          </a:p>
        </p:txBody>
      </p:sp>
    </p:spTree>
    <p:extLst>
      <p:ext uri="{BB962C8B-B14F-4D97-AF65-F5344CB8AC3E}">
        <p14:creationId xmlns="" xmlns:p14="http://schemas.microsoft.com/office/powerpoint/2010/main" val="41537888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GB" b="1" dirty="0" smtClean="0"/>
              <a:t>PENICILLIN ALLERGY</a:t>
            </a:r>
            <a:endParaRPr lang="en-ZA" dirty="0" smtClean="0"/>
          </a:p>
          <a:p>
            <a:r>
              <a:rPr lang="en-GB" u="sng" dirty="0" smtClean="0"/>
              <a:t>Doxycycline</a:t>
            </a:r>
            <a:r>
              <a:rPr lang="en-GB" dirty="0"/>
              <a:t>: </a:t>
            </a:r>
            <a:r>
              <a:rPr lang="en-GB" b="1" i="1" dirty="0">
                <a:solidFill>
                  <a:srgbClr val="FF0000"/>
                </a:solidFill>
              </a:rPr>
              <a:t>deleted</a:t>
            </a:r>
            <a:endParaRPr lang="en-ZA" b="1" dirty="0">
              <a:solidFill>
                <a:srgbClr val="FF0000"/>
              </a:solidFill>
            </a:endParaRPr>
          </a:p>
          <a:p>
            <a:r>
              <a:rPr lang="en-GB" u="sng" dirty="0"/>
              <a:t>Erythromycin:</a:t>
            </a:r>
            <a:r>
              <a:rPr lang="en-GB" dirty="0"/>
              <a:t> </a:t>
            </a:r>
            <a:r>
              <a:rPr lang="en-GB" b="1" i="1" dirty="0">
                <a:solidFill>
                  <a:srgbClr val="FF0000"/>
                </a:solidFill>
              </a:rPr>
              <a:t>deleted</a:t>
            </a:r>
            <a:endParaRPr lang="en-ZA" b="1" dirty="0">
              <a:solidFill>
                <a:srgbClr val="FF0000"/>
              </a:solidFill>
            </a:endParaRPr>
          </a:p>
          <a:p>
            <a:pPr lvl="1"/>
            <a:r>
              <a:rPr lang="en-ZA" dirty="0" smtClean="0"/>
              <a:t>Pregnant women with penicillin allergy referred to secondary level, for </a:t>
            </a:r>
            <a:r>
              <a:rPr lang="en-ZA" b="1" dirty="0" smtClean="0"/>
              <a:t>penicillin desensitisation.</a:t>
            </a:r>
          </a:p>
          <a:p>
            <a:pPr lvl="2"/>
            <a:r>
              <a:rPr lang="en-ZA" dirty="0" smtClean="0"/>
              <a:t>Aligned with Adults Hospital level STG, 2012.</a:t>
            </a:r>
          </a:p>
          <a:p>
            <a:pPr marL="457200" lvl="1" indent="0">
              <a:buNone/>
            </a:pPr>
            <a:endParaRPr lang="en-ZA" dirty="0" smtClean="0"/>
          </a:p>
          <a:p>
            <a:pPr marL="0" indent="0">
              <a:buNone/>
            </a:pPr>
            <a:r>
              <a:rPr lang="en-ZA" sz="4300" b="1" dirty="0">
                <a:solidFill>
                  <a:srgbClr val="3366FF"/>
                </a:solidFill>
              </a:rPr>
              <a:t>Level of Evidence: III </a:t>
            </a:r>
            <a:r>
              <a:rPr lang="en-ZA" sz="4300" b="1" dirty="0" smtClean="0">
                <a:solidFill>
                  <a:srgbClr val="3366FF"/>
                </a:solidFill>
              </a:rPr>
              <a:t>Guidelines</a:t>
            </a:r>
            <a:endParaRPr lang="en-ZA" sz="4300" dirty="0"/>
          </a:p>
          <a:p>
            <a:pPr marL="457200" lvl="1" indent="0">
              <a:buNone/>
            </a:pPr>
            <a:endParaRPr lang="en-ZA" dirty="0"/>
          </a:p>
        </p:txBody>
      </p:sp>
      <p:sp>
        <p:nvSpPr>
          <p:cNvPr id="5" name="Footer Placeholder 4"/>
          <p:cNvSpPr>
            <a:spLocks noGrp="1"/>
          </p:cNvSpPr>
          <p:nvPr>
            <p:ph type="ftr" sz="quarter" idx="11"/>
          </p:nvPr>
        </p:nvSpPr>
        <p:spPr/>
        <p:txBody>
          <a:bodyPr/>
          <a:lstStyle/>
          <a:p>
            <a:r>
              <a:rPr lang="en-ZA" smtClean="0"/>
              <a:t>PRIMARY HEALTHCARE IMPLEMENTATION SLIDES 2014: OBSTETRICS &amp; GYNAECOLOGY</a:t>
            </a:r>
            <a:endParaRPr lang="en-ZA"/>
          </a:p>
        </p:txBody>
      </p:sp>
      <p:sp>
        <p:nvSpPr>
          <p:cNvPr id="6" name="Slide Number Placeholder 5"/>
          <p:cNvSpPr>
            <a:spLocks noGrp="1"/>
          </p:cNvSpPr>
          <p:nvPr>
            <p:ph type="sldNum" sz="quarter" idx="12"/>
          </p:nvPr>
        </p:nvSpPr>
        <p:spPr/>
        <p:txBody>
          <a:bodyPr/>
          <a:lstStyle/>
          <a:p>
            <a:fld id="{42FB03B2-953D-4068-99A6-8707FB8FE3E1}" type="slidenum">
              <a:rPr lang="en-ZA" smtClean="0"/>
              <a:pPr/>
              <a:t>29</a:t>
            </a:fld>
            <a:endParaRPr lang="en-ZA"/>
          </a:p>
        </p:txBody>
      </p:sp>
      <p:sp>
        <p:nvSpPr>
          <p:cNvPr id="8" name="Title 1"/>
          <p:cNvSpPr>
            <a:spLocks noGrp="1"/>
          </p:cNvSpPr>
          <p:nvPr>
            <p:ph type="title"/>
          </p:nvPr>
        </p:nvSpPr>
        <p:spPr>
          <a:xfrm>
            <a:off x="0" y="71422"/>
            <a:ext cx="8229600" cy="1143000"/>
          </a:xfrm>
        </p:spPr>
        <p:txBody>
          <a:bodyPr/>
          <a:lstStyle/>
          <a:p>
            <a:pPr algn="l"/>
            <a:r>
              <a:rPr lang="en-ZA" b="1" dirty="0">
                <a:solidFill>
                  <a:schemeClr val="bg1"/>
                </a:solidFill>
              </a:rPr>
              <a:t>6.2.4 SYPHILIS IN PREGNANCY</a:t>
            </a:r>
          </a:p>
        </p:txBody>
      </p:sp>
      <p:sp>
        <p:nvSpPr>
          <p:cNvPr id="7" name="Rectangle 6"/>
          <p:cNvSpPr/>
          <p:nvPr/>
        </p:nvSpPr>
        <p:spPr>
          <a:xfrm>
            <a:off x="6444208" y="5889848"/>
            <a:ext cx="9144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rgbClr val="3366FF"/>
                </a:solidFill>
              </a:rPr>
              <a:t>Ref 20</a:t>
            </a:r>
            <a:endParaRPr lang="en-ZA" dirty="0">
              <a:solidFill>
                <a:srgbClr val="3366FF"/>
              </a:solidFill>
            </a:endParaRPr>
          </a:p>
        </p:txBody>
      </p:sp>
    </p:spTree>
    <p:extLst>
      <p:ext uri="{BB962C8B-B14F-4D97-AF65-F5344CB8AC3E}">
        <p14:creationId xmlns="" xmlns:p14="http://schemas.microsoft.com/office/powerpoint/2010/main" val="3639342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noAutofit/>
          </a:bodyPr>
          <a:lstStyle/>
          <a:p>
            <a:pPr algn="l"/>
            <a:r>
              <a:rPr lang="en-ZA" sz="3200" b="1" dirty="0">
                <a:solidFill>
                  <a:schemeClr val="bg1"/>
                </a:solidFill>
              </a:rPr>
              <a:t>6.1.2.1 INCOMPLETE MISCARRIAGE IN THE FIRST TRIMESTER (≤ 12 WEEKS GESTATION)</a:t>
            </a:r>
          </a:p>
        </p:txBody>
      </p:sp>
      <p:sp>
        <p:nvSpPr>
          <p:cNvPr id="3" name="Content Placeholder 2"/>
          <p:cNvSpPr>
            <a:spLocks noGrp="1"/>
          </p:cNvSpPr>
          <p:nvPr>
            <p:ph idx="1"/>
          </p:nvPr>
        </p:nvSpPr>
        <p:spPr>
          <a:xfrm>
            <a:off x="179512" y="1340768"/>
            <a:ext cx="8784976" cy="4525963"/>
          </a:xfrm>
        </p:spPr>
        <p:txBody>
          <a:bodyPr>
            <a:normAutofit fontScale="85000" lnSpcReduction="10000"/>
          </a:bodyPr>
          <a:lstStyle/>
          <a:p>
            <a:r>
              <a:rPr lang="en-ZA" u="sng" dirty="0" smtClean="0"/>
              <a:t>Misoprostol</a:t>
            </a:r>
            <a:r>
              <a:rPr lang="en-ZA" dirty="0" smtClean="0"/>
              <a:t>: </a:t>
            </a:r>
            <a:r>
              <a:rPr lang="en-ZA" i="1" dirty="0" smtClean="0">
                <a:solidFill>
                  <a:srgbClr val="00B050"/>
                </a:solidFill>
              </a:rPr>
              <a:t>added</a:t>
            </a:r>
          </a:p>
          <a:p>
            <a:pPr lvl="1"/>
            <a:r>
              <a:rPr lang="en-ZA" dirty="0" smtClean="0"/>
              <a:t>Before </a:t>
            </a:r>
            <a:r>
              <a:rPr lang="en-ZA" dirty="0"/>
              <a:t>MVA, to ripen the cervix:</a:t>
            </a:r>
          </a:p>
          <a:p>
            <a:pPr lvl="2"/>
            <a:r>
              <a:rPr lang="en-ZA" dirty="0"/>
              <a:t>Misoprostol, oral/vaginal, 400 mcg as a single dose.</a:t>
            </a:r>
            <a:endParaRPr lang="en-ZA" sz="1000" dirty="0"/>
          </a:p>
          <a:p>
            <a:r>
              <a:rPr lang="en-ZA" sz="800" dirty="0"/>
              <a:t> </a:t>
            </a:r>
            <a:endParaRPr lang="en-ZA" b="1" dirty="0"/>
          </a:p>
          <a:p>
            <a:pPr lvl="1"/>
            <a:r>
              <a:rPr lang="en-ZA" dirty="0"/>
              <a:t>Medical evacuation:</a:t>
            </a:r>
            <a:endParaRPr lang="en-ZA" sz="1400" b="1" dirty="0"/>
          </a:p>
          <a:p>
            <a:pPr lvl="2"/>
            <a:r>
              <a:rPr lang="en-ZA" dirty="0"/>
              <a:t>Misoprostol, oral/vaginal, 600 mcg as a single dose.</a:t>
            </a:r>
            <a:endParaRPr lang="en-ZA" sz="1000" dirty="0"/>
          </a:p>
          <a:p>
            <a:pPr lvl="3"/>
            <a:r>
              <a:rPr lang="en-ZA" dirty="0"/>
              <a:t>Repeat after 24 hours if necessary.</a:t>
            </a:r>
            <a:endParaRPr lang="en-ZA" sz="800" dirty="0"/>
          </a:p>
          <a:p>
            <a:r>
              <a:rPr lang="en-ZA" sz="800" dirty="0"/>
              <a:t> </a:t>
            </a:r>
            <a:endParaRPr lang="en-ZA" sz="4800" dirty="0"/>
          </a:p>
          <a:p>
            <a:pPr marL="457200" lvl="1" indent="0">
              <a:buNone/>
            </a:pPr>
            <a:r>
              <a:rPr lang="en-ZA" dirty="0" smtClean="0"/>
              <a:t>Follow </a:t>
            </a:r>
            <a:r>
              <a:rPr lang="en-ZA" dirty="0"/>
              <a:t>up after one week to ensure that bleeding has stopped</a:t>
            </a:r>
            <a:r>
              <a:rPr lang="en-ZA" dirty="0" smtClean="0"/>
              <a:t>.</a:t>
            </a:r>
          </a:p>
          <a:p>
            <a:pPr marL="0" indent="0">
              <a:buNone/>
            </a:pPr>
            <a:r>
              <a:rPr lang="en-GB" sz="2600" b="1" dirty="0" smtClean="0"/>
              <a:t>Note: </a:t>
            </a:r>
            <a:r>
              <a:rPr lang="en-GB" sz="2600" dirty="0" smtClean="0"/>
              <a:t>As silent </a:t>
            </a:r>
            <a:r>
              <a:rPr lang="en-GB" sz="2600" dirty="0"/>
              <a:t>miscarriage requires diagnosis by ultrasound imaging, management was not included for primary level of care.</a:t>
            </a:r>
            <a:endParaRPr lang="en-ZA" sz="2600" dirty="0"/>
          </a:p>
          <a:p>
            <a:pPr marL="0" lvl="2" indent="0">
              <a:buNone/>
            </a:pPr>
            <a:r>
              <a:rPr lang="en-ZA" sz="5700" b="1" dirty="0">
                <a:solidFill>
                  <a:srgbClr val="3366FF"/>
                </a:solidFill>
              </a:rPr>
              <a:t>Level of </a:t>
            </a:r>
            <a:r>
              <a:rPr lang="en-ZA" sz="5700" b="1" dirty="0" smtClean="0">
                <a:solidFill>
                  <a:srgbClr val="3366FF"/>
                </a:solidFill>
              </a:rPr>
              <a:t>Evidence</a:t>
            </a:r>
            <a:r>
              <a:rPr lang="en-ZA" sz="5700" b="1" dirty="0">
                <a:solidFill>
                  <a:srgbClr val="3366FF"/>
                </a:solidFill>
              </a:rPr>
              <a:t>: III </a:t>
            </a:r>
            <a:r>
              <a:rPr lang="en-ZA" sz="5700" b="1" dirty="0" smtClean="0">
                <a:solidFill>
                  <a:srgbClr val="3366FF"/>
                </a:solidFill>
              </a:rPr>
              <a:t>Guidelines</a:t>
            </a:r>
            <a:endParaRPr lang="en-ZA" sz="5700" b="1" dirty="0">
              <a:solidFill>
                <a:srgbClr val="3366FF"/>
              </a:solidFill>
            </a:endParaRPr>
          </a:p>
          <a:p>
            <a:endParaRPr lang="en-ZA" dirty="0"/>
          </a:p>
        </p:txBody>
      </p:sp>
      <p:sp>
        <p:nvSpPr>
          <p:cNvPr id="5" name="Footer Placeholder 4"/>
          <p:cNvSpPr>
            <a:spLocks noGrp="1"/>
          </p:cNvSpPr>
          <p:nvPr>
            <p:ph type="ftr" sz="quarter" idx="11"/>
          </p:nvPr>
        </p:nvSpPr>
        <p:spPr/>
        <p:txBody>
          <a:bodyPr/>
          <a:lstStyle/>
          <a:p>
            <a:pPr algn="ctr"/>
            <a:r>
              <a:rPr lang="en-ZA" sz="1100" dirty="0" smtClean="0"/>
              <a:t>PRIMARY HEALTHCARE IMPLEMENTATION SLIDES 2014: OBSTETRICS &amp; GYNAECOLOGY</a:t>
            </a:r>
            <a:endParaRPr lang="en-ZA" sz="1100"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3</a:t>
            </a:fld>
            <a:endParaRPr lang="en-ZA"/>
          </a:p>
        </p:txBody>
      </p:sp>
      <p:sp>
        <p:nvSpPr>
          <p:cNvPr id="4" name="Rectangle 3"/>
          <p:cNvSpPr/>
          <p:nvPr/>
        </p:nvSpPr>
        <p:spPr>
          <a:xfrm>
            <a:off x="6444208" y="5661248"/>
            <a:ext cx="9144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rgbClr val="3366FF"/>
                </a:solidFill>
              </a:rPr>
              <a:t>Ref 1</a:t>
            </a:r>
            <a:endParaRPr lang="en-ZA" dirty="0">
              <a:solidFill>
                <a:srgbClr val="3366FF"/>
              </a:solidFill>
            </a:endParaRPr>
          </a:p>
        </p:txBody>
      </p:sp>
    </p:spTree>
    <p:extLst>
      <p:ext uri="{BB962C8B-B14F-4D97-AF65-F5344CB8AC3E}">
        <p14:creationId xmlns="" xmlns:p14="http://schemas.microsoft.com/office/powerpoint/2010/main" val="34440214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1285860"/>
            <a:ext cx="8229600" cy="4525963"/>
          </a:xfrm>
        </p:spPr>
        <p:txBody>
          <a:bodyPr>
            <a:normAutofit lnSpcReduction="10000"/>
          </a:bodyPr>
          <a:lstStyle/>
          <a:p>
            <a:pPr marL="0" indent="0">
              <a:buNone/>
            </a:pPr>
            <a:r>
              <a:rPr lang="en-GB" b="1" dirty="0" smtClean="0"/>
              <a:t>NEWBORN BABY</a:t>
            </a:r>
          </a:p>
          <a:p>
            <a:pPr marL="0" indent="0">
              <a:buNone/>
            </a:pPr>
            <a:r>
              <a:rPr lang="en-GB" dirty="0" smtClean="0"/>
              <a:t>Aligned </a:t>
            </a:r>
            <a:r>
              <a:rPr lang="en-GB" dirty="0"/>
              <a:t>with the 2010 CDC STI </a:t>
            </a:r>
            <a:r>
              <a:rPr lang="en-GB" dirty="0" smtClean="0"/>
              <a:t>guidelines.</a:t>
            </a:r>
          </a:p>
          <a:p>
            <a:pPr lvl="1"/>
            <a:r>
              <a:rPr lang="en-GB" dirty="0"/>
              <a:t>O</a:t>
            </a:r>
            <a:r>
              <a:rPr lang="en-GB" dirty="0" smtClean="0"/>
              <a:t>utlines </a:t>
            </a:r>
            <a:r>
              <a:rPr lang="en-GB" dirty="0"/>
              <a:t>medicine </a:t>
            </a:r>
            <a:r>
              <a:rPr lang="en-GB" dirty="0" smtClean="0"/>
              <a:t>management</a:t>
            </a:r>
            <a:r>
              <a:rPr lang="en-ZA" dirty="0" smtClean="0"/>
              <a:t>:</a:t>
            </a:r>
            <a:endParaRPr lang="en-ZA" dirty="0"/>
          </a:p>
          <a:p>
            <a:pPr marL="1371600" lvl="2" indent="-457200">
              <a:buFont typeface="+mj-lt"/>
              <a:buAutoNum type="arabicPeriod"/>
            </a:pPr>
            <a:r>
              <a:rPr lang="en-GB" dirty="0" smtClean="0"/>
              <a:t>Symptomatic </a:t>
            </a:r>
            <a:r>
              <a:rPr lang="en-GB" dirty="0"/>
              <a:t>newborn </a:t>
            </a:r>
            <a:r>
              <a:rPr lang="en-GB" dirty="0" smtClean="0"/>
              <a:t>baby.</a:t>
            </a:r>
            <a:endParaRPr lang="en-ZA" dirty="0"/>
          </a:p>
          <a:p>
            <a:pPr marL="1371600" lvl="2" indent="-457200">
              <a:buFont typeface="+mj-lt"/>
              <a:buAutoNum type="arabicPeriod"/>
            </a:pPr>
            <a:r>
              <a:rPr lang="en-GB" dirty="0" smtClean="0"/>
              <a:t>Asymptomatic </a:t>
            </a:r>
            <a:r>
              <a:rPr lang="en-GB" dirty="0"/>
              <a:t>newborn </a:t>
            </a:r>
            <a:r>
              <a:rPr lang="en-GB" dirty="0" smtClean="0"/>
              <a:t>baby.</a:t>
            </a:r>
          </a:p>
          <a:p>
            <a:pPr marL="1885950" lvl="3" indent="-514350">
              <a:buFont typeface="+mj-lt"/>
              <a:buAutoNum type="romanLcPeriod"/>
            </a:pPr>
            <a:r>
              <a:rPr lang="en-GB" dirty="0" smtClean="0"/>
              <a:t>Mother not treated.</a:t>
            </a:r>
          </a:p>
          <a:p>
            <a:pPr marL="1885950" lvl="3" indent="-514350">
              <a:buFont typeface="+mj-lt"/>
              <a:buAutoNum type="romanLcPeriod"/>
            </a:pPr>
            <a:r>
              <a:rPr lang="en-GB" dirty="0" smtClean="0"/>
              <a:t>Mother </a:t>
            </a:r>
            <a:r>
              <a:rPr lang="en-GB" dirty="0"/>
              <a:t>received </a:t>
            </a:r>
            <a:r>
              <a:rPr lang="en-GB" dirty="0" smtClean="0"/>
              <a:t>&lt; 3 </a:t>
            </a:r>
            <a:r>
              <a:rPr lang="en-GB" dirty="0"/>
              <a:t>doses of </a:t>
            </a:r>
            <a:r>
              <a:rPr lang="en-GB" dirty="0" smtClean="0"/>
              <a:t>benzylpenicillin.</a:t>
            </a:r>
            <a:endParaRPr lang="en-ZA" dirty="0"/>
          </a:p>
          <a:p>
            <a:pPr marL="1885950" lvl="3" indent="-514350">
              <a:buFont typeface="+mj-lt"/>
              <a:buAutoNum type="romanLcPeriod"/>
            </a:pPr>
            <a:r>
              <a:rPr lang="en-GB" dirty="0" smtClean="0"/>
              <a:t>Mother </a:t>
            </a:r>
            <a:r>
              <a:rPr lang="en-GB" dirty="0"/>
              <a:t>delivers within 4 weeks of starting treatment for syphilis</a:t>
            </a:r>
            <a:r>
              <a:rPr lang="en-GB" dirty="0" smtClean="0"/>
              <a:t>.</a:t>
            </a:r>
          </a:p>
          <a:p>
            <a:pPr marL="0" indent="0">
              <a:buNone/>
            </a:pPr>
            <a:r>
              <a:rPr lang="en-ZA" b="1" dirty="0">
                <a:solidFill>
                  <a:srgbClr val="3366FF"/>
                </a:solidFill>
              </a:rPr>
              <a:t>Level of Evidence: III </a:t>
            </a:r>
            <a:r>
              <a:rPr lang="en-ZA" b="1" dirty="0" smtClean="0">
                <a:solidFill>
                  <a:srgbClr val="3366FF"/>
                </a:solidFill>
              </a:rPr>
              <a:t>Guidelines</a:t>
            </a:r>
            <a:endParaRPr lang="en-ZA" dirty="0"/>
          </a:p>
          <a:p>
            <a:pPr marL="114300" indent="0">
              <a:buNone/>
            </a:pPr>
            <a:endParaRPr lang="en-ZA" dirty="0"/>
          </a:p>
        </p:txBody>
      </p:sp>
      <p:sp>
        <p:nvSpPr>
          <p:cNvPr id="5" name="Footer Placeholder 4"/>
          <p:cNvSpPr>
            <a:spLocks noGrp="1"/>
          </p:cNvSpPr>
          <p:nvPr>
            <p:ph type="ftr" sz="quarter" idx="11"/>
          </p:nvPr>
        </p:nvSpPr>
        <p:spPr/>
        <p:txBody>
          <a:bodyPr/>
          <a:lstStyle/>
          <a:p>
            <a:r>
              <a:rPr lang="en-ZA" smtClean="0"/>
              <a:t>PRIMARY HEALTHCARE IMPLEMENTATION SLIDES 2014: OBSTETRICS &amp; GYNAECOLOGY</a:t>
            </a:r>
            <a:endParaRPr lang="en-ZA"/>
          </a:p>
        </p:txBody>
      </p:sp>
      <p:sp>
        <p:nvSpPr>
          <p:cNvPr id="6" name="Slide Number Placeholder 5"/>
          <p:cNvSpPr>
            <a:spLocks noGrp="1"/>
          </p:cNvSpPr>
          <p:nvPr>
            <p:ph type="sldNum" sz="quarter" idx="12"/>
          </p:nvPr>
        </p:nvSpPr>
        <p:spPr/>
        <p:txBody>
          <a:bodyPr/>
          <a:lstStyle/>
          <a:p>
            <a:fld id="{42FB03B2-953D-4068-99A6-8707FB8FE3E1}" type="slidenum">
              <a:rPr lang="en-ZA" smtClean="0"/>
              <a:pPr/>
              <a:t>30</a:t>
            </a:fld>
            <a:endParaRPr lang="en-ZA"/>
          </a:p>
        </p:txBody>
      </p:sp>
      <p:sp>
        <p:nvSpPr>
          <p:cNvPr id="8" name="Title 1"/>
          <p:cNvSpPr>
            <a:spLocks noGrp="1"/>
          </p:cNvSpPr>
          <p:nvPr>
            <p:ph type="title"/>
          </p:nvPr>
        </p:nvSpPr>
        <p:spPr>
          <a:xfrm>
            <a:off x="0" y="71422"/>
            <a:ext cx="8229600" cy="1143000"/>
          </a:xfrm>
        </p:spPr>
        <p:txBody>
          <a:bodyPr/>
          <a:lstStyle/>
          <a:p>
            <a:pPr algn="l"/>
            <a:r>
              <a:rPr lang="en-ZA" b="1" dirty="0">
                <a:solidFill>
                  <a:schemeClr val="bg1"/>
                </a:solidFill>
              </a:rPr>
              <a:t>6.2.4 SYPHILIS IN PREGNANCY</a:t>
            </a:r>
          </a:p>
        </p:txBody>
      </p:sp>
      <p:sp>
        <p:nvSpPr>
          <p:cNvPr id="7" name="Rectangle 6"/>
          <p:cNvSpPr/>
          <p:nvPr/>
        </p:nvSpPr>
        <p:spPr>
          <a:xfrm>
            <a:off x="6444208" y="5661248"/>
            <a:ext cx="9144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rgbClr val="3366FF"/>
                </a:solidFill>
              </a:rPr>
              <a:t>Ref 21</a:t>
            </a:r>
            <a:endParaRPr lang="en-ZA" dirty="0">
              <a:solidFill>
                <a:srgbClr val="3366FF"/>
              </a:solidFill>
            </a:endParaRPr>
          </a:p>
        </p:txBody>
      </p:sp>
    </p:spTree>
    <p:extLst>
      <p:ext uri="{BB962C8B-B14F-4D97-AF65-F5344CB8AC3E}">
        <p14:creationId xmlns="" xmlns:p14="http://schemas.microsoft.com/office/powerpoint/2010/main" val="16738981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1422"/>
            <a:ext cx="8229600" cy="1143000"/>
          </a:xfrm>
        </p:spPr>
        <p:txBody>
          <a:bodyPr/>
          <a:lstStyle/>
          <a:p>
            <a:pPr algn="l"/>
            <a:r>
              <a:rPr lang="en-ZA" b="1" dirty="0">
                <a:solidFill>
                  <a:schemeClr val="bg1"/>
                </a:solidFill>
              </a:rPr>
              <a:t>6.2.4 SYPHILIS IN PREGNANCY</a:t>
            </a:r>
          </a:p>
        </p:txBody>
      </p:sp>
      <p:sp>
        <p:nvSpPr>
          <p:cNvPr id="3" name="Content Placeholder 2"/>
          <p:cNvSpPr>
            <a:spLocks noGrp="1"/>
          </p:cNvSpPr>
          <p:nvPr>
            <p:ph idx="1"/>
          </p:nvPr>
        </p:nvSpPr>
        <p:spPr>
          <a:xfrm>
            <a:off x="179512" y="1340768"/>
            <a:ext cx="8712968" cy="4785395"/>
          </a:xfrm>
        </p:spPr>
        <p:txBody>
          <a:bodyPr>
            <a:normAutofit fontScale="92500" lnSpcReduction="10000"/>
          </a:bodyPr>
          <a:lstStyle/>
          <a:p>
            <a:pPr marL="0" indent="0">
              <a:buNone/>
            </a:pPr>
            <a:r>
              <a:rPr lang="en-ZA" b="1" dirty="0" smtClean="0"/>
              <a:t>ASYMPTOMATIC NEWBORN BABY</a:t>
            </a:r>
          </a:p>
          <a:p>
            <a:r>
              <a:rPr lang="en-ZA" u="sng" dirty="0"/>
              <a:t>Benzathine benzylpenicillin</a:t>
            </a:r>
            <a:r>
              <a:rPr lang="en-ZA" dirty="0"/>
              <a:t>:</a:t>
            </a:r>
            <a:r>
              <a:rPr lang="en-ZA" b="1" dirty="0">
                <a:solidFill>
                  <a:srgbClr val="9966FF"/>
                </a:solidFill>
              </a:rPr>
              <a:t> </a:t>
            </a:r>
            <a:r>
              <a:rPr lang="en-ZA" b="1" i="1" dirty="0" smtClean="0">
                <a:solidFill>
                  <a:srgbClr val="00B0F0"/>
                </a:solidFill>
              </a:rPr>
              <a:t>retained</a:t>
            </a:r>
          </a:p>
          <a:p>
            <a:r>
              <a:rPr lang="en-ZA" u="sng" dirty="0" smtClean="0"/>
              <a:t>Procaine penicillin: </a:t>
            </a:r>
            <a:r>
              <a:rPr lang="en-ZA" b="1" i="1" dirty="0" smtClean="0">
                <a:solidFill>
                  <a:srgbClr val="FF0000"/>
                </a:solidFill>
              </a:rPr>
              <a:t>deleted</a:t>
            </a:r>
          </a:p>
          <a:p>
            <a:r>
              <a:rPr lang="en-GB" u="sng" dirty="0"/>
              <a:t>Lidocaine 1</a:t>
            </a:r>
            <a:r>
              <a:rPr lang="en-GB" u="sng" dirty="0" smtClean="0"/>
              <a:t>%:</a:t>
            </a:r>
            <a:r>
              <a:rPr lang="en-GB" i="1" dirty="0" smtClean="0">
                <a:solidFill>
                  <a:schemeClr val="accent6">
                    <a:lumMod val="75000"/>
                  </a:schemeClr>
                </a:solidFill>
              </a:rPr>
              <a:t> </a:t>
            </a:r>
            <a:r>
              <a:rPr lang="en-GB" b="1" i="1" dirty="0" smtClean="0">
                <a:solidFill>
                  <a:schemeClr val="accent6">
                    <a:lumMod val="75000"/>
                  </a:schemeClr>
                </a:solidFill>
              </a:rPr>
              <a:t>not added</a:t>
            </a:r>
          </a:p>
          <a:p>
            <a:pPr lvl="1"/>
            <a:r>
              <a:rPr lang="en-GB" dirty="0" smtClean="0"/>
              <a:t>WHO &amp; CDC recommend single dose of benzathine benzylpenicillin for asymptomatic newborn babies, with no need for follow up.</a:t>
            </a:r>
          </a:p>
          <a:p>
            <a:pPr lvl="1"/>
            <a:r>
              <a:rPr lang="en-GB" dirty="0" smtClean="0"/>
              <a:t>Safety of lidocaine 1% as a local anaesthetic not established in </a:t>
            </a:r>
            <a:r>
              <a:rPr lang="en-GB" b="1" u="sng" dirty="0" smtClean="0"/>
              <a:t>newborn babies</a:t>
            </a:r>
            <a:r>
              <a:rPr lang="en-GB" dirty="0" smtClean="0"/>
              <a:t>.</a:t>
            </a:r>
            <a:endParaRPr lang="en-ZA" dirty="0"/>
          </a:p>
          <a:p>
            <a:pPr marL="57150" indent="0">
              <a:buNone/>
            </a:pPr>
            <a:r>
              <a:rPr lang="en-ZA" b="1" dirty="0" smtClean="0">
                <a:solidFill>
                  <a:srgbClr val="3366FF"/>
                </a:solidFill>
              </a:rPr>
              <a:t>Level </a:t>
            </a:r>
            <a:r>
              <a:rPr lang="en-ZA" b="1" dirty="0">
                <a:solidFill>
                  <a:srgbClr val="3366FF"/>
                </a:solidFill>
              </a:rPr>
              <a:t>of Evidence: III </a:t>
            </a:r>
            <a:r>
              <a:rPr lang="en-ZA" b="1" dirty="0" smtClean="0">
                <a:solidFill>
                  <a:srgbClr val="3366FF"/>
                </a:solidFill>
              </a:rPr>
              <a:t>Guidelines, Expert opinion</a:t>
            </a:r>
          </a:p>
          <a:p>
            <a:endParaRPr lang="en-ZA" dirty="0" smtClean="0"/>
          </a:p>
          <a:p>
            <a:endParaRPr lang="en-ZA" dirty="0"/>
          </a:p>
        </p:txBody>
      </p:sp>
      <p:sp>
        <p:nvSpPr>
          <p:cNvPr id="5" name="Footer Placeholder 4"/>
          <p:cNvSpPr>
            <a:spLocks noGrp="1"/>
          </p:cNvSpPr>
          <p:nvPr>
            <p:ph type="ftr" sz="quarter" idx="11"/>
          </p:nvPr>
        </p:nvSpPr>
        <p:spPr/>
        <p:txBody>
          <a:bodyPr/>
          <a:lstStyle/>
          <a:p>
            <a:r>
              <a:rPr lang="en-ZA" smtClean="0"/>
              <a:t>PRIMARY HEALTHCARE IMPLEMENTATION SLIDES 2014: OBSTETRICS &amp; GYNAECOLOGY</a:t>
            </a:r>
            <a:endParaRPr lang="en-ZA"/>
          </a:p>
        </p:txBody>
      </p:sp>
      <p:sp>
        <p:nvSpPr>
          <p:cNvPr id="6" name="Slide Number Placeholder 5"/>
          <p:cNvSpPr>
            <a:spLocks noGrp="1"/>
          </p:cNvSpPr>
          <p:nvPr>
            <p:ph type="sldNum" sz="quarter" idx="12"/>
          </p:nvPr>
        </p:nvSpPr>
        <p:spPr/>
        <p:txBody>
          <a:bodyPr/>
          <a:lstStyle/>
          <a:p>
            <a:fld id="{42FB03B2-953D-4068-99A6-8707FB8FE3E1}" type="slidenum">
              <a:rPr lang="en-ZA" smtClean="0"/>
              <a:pPr/>
              <a:t>31</a:t>
            </a:fld>
            <a:endParaRPr lang="en-ZA"/>
          </a:p>
        </p:txBody>
      </p:sp>
      <p:sp>
        <p:nvSpPr>
          <p:cNvPr id="7" name="Rectangle 6"/>
          <p:cNvSpPr/>
          <p:nvPr/>
        </p:nvSpPr>
        <p:spPr>
          <a:xfrm>
            <a:off x="6444208" y="5661248"/>
            <a:ext cx="9144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rgbClr val="3366FF"/>
                </a:solidFill>
              </a:rPr>
              <a:t>Ref 22</a:t>
            </a:r>
            <a:endParaRPr lang="en-ZA" dirty="0">
              <a:solidFill>
                <a:srgbClr val="3366FF"/>
              </a:solidFill>
            </a:endParaRPr>
          </a:p>
        </p:txBody>
      </p:sp>
    </p:spTree>
    <p:extLst>
      <p:ext uri="{BB962C8B-B14F-4D97-AF65-F5344CB8AC3E}">
        <p14:creationId xmlns="" xmlns:p14="http://schemas.microsoft.com/office/powerpoint/2010/main" val="32500157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5650" y="1103084"/>
            <a:ext cx="8496944" cy="5040560"/>
          </a:xfrm>
        </p:spPr>
        <p:txBody>
          <a:bodyPr>
            <a:normAutofit fontScale="62500" lnSpcReduction="20000"/>
          </a:bodyPr>
          <a:lstStyle/>
          <a:p>
            <a:pPr marL="0" indent="0">
              <a:buNone/>
            </a:pPr>
            <a:r>
              <a:rPr lang="en-ZA" sz="3800" b="1" dirty="0" smtClean="0"/>
              <a:t>SYMPTOMATIC NEWBORN BABY</a:t>
            </a:r>
          </a:p>
          <a:p>
            <a:r>
              <a:rPr lang="en-ZA" u="sng" dirty="0" smtClean="0"/>
              <a:t>Procaine </a:t>
            </a:r>
            <a:r>
              <a:rPr lang="en-ZA" u="sng" dirty="0"/>
              <a:t>penicillin</a:t>
            </a:r>
            <a:r>
              <a:rPr lang="en-ZA" dirty="0"/>
              <a:t>: </a:t>
            </a:r>
            <a:r>
              <a:rPr lang="en-ZA" b="1" i="1" dirty="0">
                <a:solidFill>
                  <a:schemeClr val="accent6">
                    <a:lumMod val="75000"/>
                  </a:schemeClr>
                </a:solidFill>
              </a:rPr>
              <a:t>not added</a:t>
            </a:r>
          </a:p>
          <a:p>
            <a:r>
              <a:rPr lang="en-ZA" u="sng" dirty="0"/>
              <a:t>Benzylpenicillin</a:t>
            </a:r>
            <a:r>
              <a:rPr lang="en-ZA" dirty="0"/>
              <a:t>: </a:t>
            </a:r>
            <a:r>
              <a:rPr lang="en-ZA" b="1" i="1" dirty="0">
                <a:solidFill>
                  <a:schemeClr val="accent6">
                    <a:lumMod val="75000"/>
                  </a:schemeClr>
                </a:solidFill>
              </a:rPr>
              <a:t>not added</a:t>
            </a:r>
          </a:p>
          <a:p>
            <a:pPr lvl="1"/>
            <a:r>
              <a:rPr lang="en-ZA" dirty="0"/>
              <a:t>All symptomatic </a:t>
            </a:r>
            <a:r>
              <a:rPr lang="en-ZA" dirty="0" err="1"/>
              <a:t>newborns</a:t>
            </a:r>
            <a:r>
              <a:rPr lang="en-ZA" dirty="0"/>
              <a:t> of mothers with syphilis are </a:t>
            </a:r>
            <a:r>
              <a:rPr lang="en-ZA" b="1" dirty="0" smtClean="0"/>
              <a:t>referred</a:t>
            </a:r>
            <a:r>
              <a:rPr lang="en-ZA" dirty="0" smtClean="0"/>
              <a:t>.</a:t>
            </a:r>
          </a:p>
          <a:p>
            <a:pPr lvl="2"/>
            <a:r>
              <a:rPr lang="en-ZA" dirty="0" smtClean="0"/>
              <a:t>To ensure CSF is negative</a:t>
            </a:r>
            <a:endParaRPr lang="en-ZA" dirty="0"/>
          </a:p>
          <a:p>
            <a:pPr marL="0" indent="0">
              <a:buNone/>
            </a:pPr>
            <a:endParaRPr lang="en-ZA" dirty="0" smtClean="0"/>
          </a:p>
          <a:p>
            <a:pPr marL="0" indent="0">
              <a:buNone/>
            </a:pPr>
            <a:endParaRPr lang="en-ZA" dirty="0"/>
          </a:p>
          <a:p>
            <a:pPr marL="0" indent="0">
              <a:buNone/>
            </a:pPr>
            <a:endParaRPr lang="en-ZA" dirty="0" smtClean="0"/>
          </a:p>
          <a:p>
            <a:pPr marL="0" indent="0">
              <a:buNone/>
            </a:pPr>
            <a:endParaRPr lang="en-ZA" dirty="0"/>
          </a:p>
          <a:p>
            <a:pPr marL="0" indent="0">
              <a:buNone/>
            </a:pPr>
            <a:endParaRPr lang="en-ZA" dirty="0" smtClean="0"/>
          </a:p>
          <a:p>
            <a:pPr marL="0" indent="0">
              <a:buNone/>
            </a:pPr>
            <a:endParaRPr lang="en-ZA" dirty="0"/>
          </a:p>
          <a:p>
            <a:pPr marL="0" indent="0">
              <a:buNone/>
            </a:pPr>
            <a:endParaRPr lang="en-ZA" dirty="0" smtClean="0"/>
          </a:p>
          <a:p>
            <a:pPr marL="0" indent="0">
              <a:buNone/>
            </a:pPr>
            <a:endParaRPr lang="en-ZA" dirty="0"/>
          </a:p>
          <a:p>
            <a:pPr marL="0" indent="0">
              <a:buNone/>
            </a:pPr>
            <a:endParaRPr lang="en-ZA" b="1" dirty="0" smtClean="0">
              <a:solidFill>
                <a:srgbClr val="3366FF"/>
              </a:solidFill>
            </a:endParaRPr>
          </a:p>
          <a:p>
            <a:pPr marL="0" indent="0">
              <a:buNone/>
            </a:pPr>
            <a:r>
              <a:rPr lang="en-ZA" sz="5100" b="1" dirty="0" smtClean="0">
                <a:solidFill>
                  <a:srgbClr val="3366FF"/>
                </a:solidFill>
              </a:rPr>
              <a:t>Level of Evidence: III Expert opinion</a:t>
            </a:r>
          </a:p>
          <a:p>
            <a:pPr marL="0" indent="0">
              <a:buNone/>
            </a:pPr>
            <a:endParaRPr lang="en-ZA" dirty="0"/>
          </a:p>
          <a:p>
            <a:pPr marL="0" indent="0">
              <a:buNone/>
            </a:pPr>
            <a:endParaRPr lang="en-ZA" dirty="0" smtClean="0"/>
          </a:p>
          <a:p>
            <a:pPr marL="0" indent="0">
              <a:buNone/>
            </a:pPr>
            <a:endParaRPr lang="en-ZA" dirty="0"/>
          </a:p>
          <a:p>
            <a:endParaRPr lang="en-ZA" dirty="0"/>
          </a:p>
        </p:txBody>
      </p:sp>
      <p:sp>
        <p:nvSpPr>
          <p:cNvPr id="5" name="Footer Placeholder 4"/>
          <p:cNvSpPr>
            <a:spLocks noGrp="1"/>
          </p:cNvSpPr>
          <p:nvPr>
            <p:ph type="ftr" sz="quarter" idx="11"/>
          </p:nvPr>
        </p:nvSpPr>
        <p:spPr/>
        <p:txBody>
          <a:bodyPr/>
          <a:lstStyle/>
          <a:p>
            <a:r>
              <a:rPr lang="en-ZA" smtClean="0"/>
              <a:t>PRIMARY HEALTHCARE IMPLEMENTATION SLIDES 2014: OBSTETRICS &amp; GYNAECOLOGY</a:t>
            </a:r>
            <a:endParaRPr lang="en-ZA"/>
          </a:p>
        </p:txBody>
      </p:sp>
      <p:sp>
        <p:nvSpPr>
          <p:cNvPr id="6" name="Slide Number Placeholder 5"/>
          <p:cNvSpPr>
            <a:spLocks noGrp="1"/>
          </p:cNvSpPr>
          <p:nvPr>
            <p:ph type="sldNum" sz="quarter" idx="12"/>
          </p:nvPr>
        </p:nvSpPr>
        <p:spPr/>
        <p:txBody>
          <a:bodyPr/>
          <a:lstStyle/>
          <a:p>
            <a:fld id="{42FB03B2-953D-4068-99A6-8707FB8FE3E1}" type="slidenum">
              <a:rPr lang="en-ZA" smtClean="0"/>
              <a:pPr/>
              <a:t>32</a:t>
            </a:fld>
            <a:endParaRPr lang="en-ZA"/>
          </a:p>
        </p:txBody>
      </p:sp>
      <p:sp>
        <p:nvSpPr>
          <p:cNvPr id="9" name="Rounded Rectangle 8"/>
          <p:cNvSpPr/>
          <p:nvPr/>
        </p:nvSpPr>
        <p:spPr>
          <a:xfrm>
            <a:off x="1115616" y="2643182"/>
            <a:ext cx="5472608" cy="2664296"/>
          </a:xfrm>
          <a:prstGeom prst="roundRect">
            <a:avLst/>
          </a:prstGeom>
          <a:solidFill>
            <a:srgbClr val="3366FF"/>
          </a:solidFill>
          <a:effectLst>
            <a:glow rad="63500">
              <a:schemeClr val="accent1">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ZA" b="1" u="sng" dirty="0" smtClean="0">
              <a:solidFill>
                <a:srgbClr val="FFFF00"/>
              </a:solidFill>
            </a:endParaRPr>
          </a:p>
          <a:p>
            <a:r>
              <a:rPr lang="en-ZA" b="1" u="sng" dirty="0" smtClean="0">
                <a:solidFill>
                  <a:srgbClr val="FFFF00"/>
                </a:solidFill>
              </a:rPr>
              <a:t>EXAMPLES OF SYMPTOMATIC BABIES:</a:t>
            </a:r>
          </a:p>
          <a:p>
            <a:r>
              <a:rPr lang="en-ZA" b="1" dirty="0" smtClean="0">
                <a:solidFill>
                  <a:srgbClr val="FFFF00"/>
                </a:solidFill>
              </a:rPr>
              <a:t>– </a:t>
            </a:r>
            <a:r>
              <a:rPr lang="en-ZA" b="1" dirty="0" err="1" smtClean="0">
                <a:solidFill>
                  <a:srgbClr val="FFFF00"/>
                </a:solidFill>
              </a:rPr>
              <a:t>Hepatosplenomegaly</a:t>
            </a:r>
            <a:endParaRPr lang="en-ZA" b="1" dirty="0" smtClean="0">
              <a:solidFill>
                <a:srgbClr val="FFFF00"/>
              </a:solidFill>
            </a:endParaRPr>
          </a:p>
          <a:p>
            <a:r>
              <a:rPr lang="en-ZA" b="1" dirty="0" smtClean="0">
                <a:solidFill>
                  <a:srgbClr val="FFFF00"/>
                </a:solidFill>
              </a:rPr>
              <a:t>– </a:t>
            </a:r>
            <a:r>
              <a:rPr lang="en-ZA" b="1" dirty="0" err="1" smtClean="0">
                <a:solidFill>
                  <a:srgbClr val="FFFF00"/>
                </a:solidFill>
              </a:rPr>
              <a:t>Desquamative</a:t>
            </a:r>
            <a:r>
              <a:rPr lang="en-ZA" b="1" dirty="0" smtClean="0">
                <a:solidFill>
                  <a:srgbClr val="FFFF00"/>
                </a:solidFill>
              </a:rPr>
              <a:t> rash (especially palms &amp; soles)</a:t>
            </a:r>
          </a:p>
          <a:p>
            <a:r>
              <a:rPr lang="en-ZA" b="1" dirty="0" smtClean="0">
                <a:solidFill>
                  <a:srgbClr val="FFFF00"/>
                </a:solidFill>
              </a:rPr>
              <a:t>– Snuffles</a:t>
            </a:r>
          </a:p>
          <a:p>
            <a:r>
              <a:rPr lang="en-ZA" b="1" dirty="0" smtClean="0">
                <a:solidFill>
                  <a:srgbClr val="FFFF00"/>
                </a:solidFill>
              </a:rPr>
              <a:t>– Jaundice</a:t>
            </a:r>
          </a:p>
          <a:p>
            <a:r>
              <a:rPr lang="en-ZA" b="1" dirty="0" smtClean="0">
                <a:solidFill>
                  <a:srgbClr val="FFFF00"/>
                </a:solidFill>
              </a:rPr>
              <a:t>– </a:t>
            </a:r>
            <a:r>
              <a:rPr lang="en-ZA" b="1" dirty="0" err="1" smtClean="0">
                <a:solidFill>
                  <a:srgbClr val="FFFF00"/>
                </a:solidFill>
              </a:rPr>
              <a:t>Pseudoparesis</a:t>
            </a:r>
            <a:endParaRPr lang="en-ZA" b="1" dirty="0" smtClean="0">
              <a:solidFill>
                <a:srgbClr val="FFFF00"/>
              </a:solidFill>
            </a:endParaRPr>
          </a:p>
          <a:p>
            <a:r>
              <a:rPr lang="en-ZA" b="1" dirty="0" smtClean="0">
                <a:solidFill>
                  <a:srgbClr val="FFFF00"/>
                </a:solidFill>
              </a:rPr>
              <a:t>– Oedema </a:t>
            </a:r>
          </a:p>
          <a:p>
            <a:r>
              <a:rPr lang="en-ZA" b="1" dirty="0" smtClean="0">
                <a:solidFill>
                  <a:srgbClr val="FFFF00"/>
                </a:solidFill>
              </a:rPr>
              <a:t>– Anaemia </a:t>
            </a:r>
          </a:p>
          <a:p>
            <a:pPr algn="ctr"/>
            <a:endParaRPr lang="en-ZA" sz="2000" b="1" dirty="0">
              <a:solidFill>
                <a:srgbClr val="FFFF00"/>
              </a:solidFill>
            </a:endParaRPr>
          </a:p>
        </p:txBody>
      </p:sp>
      <p:sp>
        <p:nvSpPr>
          <p:cNvPr id="10" name="Title 1"/>
          <p:cNvSpPr>
            <a:spLocks noGrp="1"/>
          </p:cNvSpPr>
          <p:nvPr>
            <p:ph type="title"/>
          </p:nvPr>
        </p:nvSpPr>
        <p:spPr>
          <a:xfrm>
            <a:off x="0" y="71422"/>
            <a:ext cx="8229600" cy="1143000"/>
          </a:xfrm>
        </p:spPr>
        <p:txBody>
          <a:bodyPr/>
          <a:lstStyle/>
          <a:p>
            <a:pPr algn="l"/>
            <a:r>
              <a:rPr lang="en-ZA" b="1" dirty="0">
                <a:solidFill>
                  <a:schemeClr val="bg1"/>
                </a:solidFill>
              </a:rPr>
              <a:t>6.2.4 SYPHILIS IN PREGNANCY</a:t>
            </a:r>
          </a:p>
        </p:txBody>
      </p:sp>
    </p:spTree>
    <p:extLst>
      <p:ext uri="{BB962C8B-B14F-4D97-AF65-F5344CB8AC3E}">
        <p14:creationId xmlns="" xmlns:p14="http://schemas.microsoft.com/office/powerpoint/2010/main" val="1997134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lstStyle/>
          <a:p>
            <a:pPr algn="l"/>
            <a:r>
              <a:rPr lang="en-ZA" b="1" dirty="0">
                <a:solidFill>
                  <a:schemeClr val="bg1"/>
                </a:solidFill>
              </a:rPr>
              <a:t>6.3.1 </a:t>
            </a:r>
            <a:r>
              <a:rPr lang="en-ZA" b="1" dirty="0" smtClean="0">
                <a:solidFill>
                  <a:schemeClr val="bg1"/>
                </a:solidFill>
              </a:rPr>
              <a:t>PRETERM LABOUR </a:t>
            </a:r>
            <a:r>
              <a:rPr lang="en-ZA" b="1" dirty="0">
                <a:solidFill>
                  <a:schemeClr val="bg1"/>
                </a:solidFill>
              </a:rPr>
              <a:t>(PTL)</a:t>
            </a:r>
            <a:endParaRPr lang="en-ZA" dirty="0">
              <a:solidFill>
                <a:schemeClr val="bg1"/>
              </a:solidFill>
            </a:endParaRPr>
          </a:p>
        </p:txBody>
      </p:sp>
      <p:sp>
        <p:nvSpPr>
          <p:cNvPr id="3" name="Content Placeholder 2"/>
          <p:cNvSpPr>
            <a:spLocks noGrp="1"/>
          </p:cNvSpPr>
          <p:nvPr>
            <p:ph idx="1"/>
          </p:nvPr>
        </p:nvSpPr>
        <p:spPr/>
        <p:txBody>
          <a:bodyPr/>
          <a:lstStyle/>
          <a:p>
            <a:pPr marL="0" indent="0">
              <a:buNone/>
            </a:pPr>
            <a:r>
              <a:rPr lang="en-ZA" b="1" dirty="0" err="1"/>
              <a:t>Tocolyisis</a:t>
            </a:r>
            <a:endParaRPr lang="en-ZA" dirty="0"/>
          </a:p>
          <a:p>
            <a:r>
              <a:rPr lang="en-ZA" u="sng" dirty="0"/>
              <a:t>Nifedipine:</a:t>
            </a:r>
            <a:r>
              <a:rPr lang="en-ZA" dirty="0"/>
              <a:t> </a:t>
            </a:r>
            <a:r>
              <a:rPr lang="en-ZA" b="1" i="1" dirty="0">
                <a:solidFill>
                  <a:srgbClr val="9966FF"/>
                </a:solidFill>
              </a:rPr>
              <a:t>directions for use </a:t>
            </a:r>
            <a:r>
              <a:rPr lang="en-ZA" b="1" i="1" dirty="0" smtClean="0">
                <a:solidFill>
                  <a:srgbClr val="9966FF"/>
                </a:solidFill>
              </a:rPr>
              <a:t>amended</a:t>
            </a:r>
          </a:p>
          <a:p>
            <a:pPr lvl="1"/>
            <a:endParaRPr lang="en-ZA" dirty="0" smtClean="0"/>
          </a:p>
          <a:p>
            <a:pPr lvl="1"/>
            <a:r>
              <a:rPr lang="en-ZA" b="1" i="1" dirty="0" smtClean="0">
                <a:solidFill>
                  <a:srgbClr val="9966FF"/>
                </a:solidFill>
              </a:rPr>
              <a:t>Follow on doses only if contractions persist, until patient is transferred.</a:t>
            </a:r>
          </a:p>
          <a:p>
            <a:pPr lvl="1"/>
            <a:r>
              <a:rPr lang="en-ZA" dirty="0" smtClean="0"/>
              <a:t>Aligned with Adult Hospital level STG, 2012.</a:t>
            </a:r>
          </a:p>
          <a:p>
            <a:pPr marL="457200" lvl="1" indent="0">
              <a:buNone/>
            </a:pPr>
            <a:endParaRPr lang="en-ZA" sz="1200" dirty="0"/>
          </a:p>
          <a:p>
            <a:pPr marL="57150" indent="0">
              <a:buNone/>
            </a:pPr>
            <a:r>
              <a:rPr lang="en-ZA" sz="4000" b="1" dirty="0">
                <a:solidFill>
                  <a:srgbClr val="3366FF"/>
                </a:solidFill>
              </a:rPr>
              <a:t>Level of Evidence: III </a:t>
            </a:r>
            <a:r>
              <a:rPr lang="en-ZA" sz="4000" b="1" dirty="0" smtClean="0">
                <a:solidFill>
                  <a:srgbClr val="3366FF"/>
                </a:solidFill>
              </a:rPr>
              <a:t>Guidelines</a:t>
            </a:r>
            <a:endParaRPr lang="en-ZA" sz="4000" dirty="0"/>
          </a:p>
        </p:txBody>
      </p:sp>
      <p:sp>
        <p:nvSpPr>
          <p:cNvPr id="5" name="Footer Placeholder 4"/>
          <p:cNvSpPr>
            <a:spLocks noGrp="1"/>
          </p:cNvSpPr>
          <p:nvPr>
            <p:ph type="ftr" sz="quarter" idx="11"/>
          </p:nvPr>
        </p:nvSpPr>
        <p:spPr/>
        <p:txBody>
          <a:bodyPr/>
          <a:lstStyle/>
          <a:p>
            <a:pPr algn="ctr"/>
            <a:r>
              <a:rPr lang="en-ZA" sz="1100" dirty="0" smtClean="0"/>
              <a:t>PRIMARY HEALTHCARE IMPLEMENTATION SLIDES 2014: OBSTETRICS &amp; GYNAECOLOGY</a:t>
            </a:r>
            <a:endParaRPr lang="en-ZA" sz="1100"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33</a:t>
            </a:fld>
            <a:endParaRPr lang="en-ZA"/>
          </a:p>
        </p:txBody>
      </p:sp>
      <p:sp>
        <p:nvSpPr>
          <p:cNvPr id="7" name="Rectangle 6"/>
          <p:cNvSpPr/>
          <p:nvPr/>
        </p:nvSpPr>
        <p:spPr>
          <a:xfrm>
            <a:off x="6444208" y="5661248"/>
            <a:ext cx="9144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rgbClr val="3366FF"/>
                </a:solidFill>
              </a:rPr>
              <a:t>Ref 23</a:t>
            </a:r>
            <a:endParaRPr lang="en-ZA" dirty="0">
              <a:solidFill>
                <a:srgbClr val="3366FF"/>
              </a:solidFill>
            </a:endParaRPr>
          </a:p>
        </p:txBody>
      </p:sp>
    </p:spTree>
    <p:extLst>
      <p:ext uri="{BB962C8B-B14F-4D97-AF65-F5344CB8AC3E}">
        <p14:creationId xmlns="" xmlns:p14="http://schemas.microsoft.com/office/powerpoint/2010/main" val="33970838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1417638"/>
          </a:xfrm>
        </p:spPr>
        <p:txBody>
          <a:bodyPr>
            <a:normAutofit/>
          </a:bodyPr>
          <a:lstStyle/>
          <a:p>
            <a:pPr algn="l"/>
            <a:r>
              <a:rPr lang="en-GB" sz="3600" b="1" dirty="0" smtClean="0">
                <a:solidFill>
                  <a:schemeClr val="bg1"/>
                </a:solidFill>
              </a:rPr>
              <a:t>6.4 PRELABOUR RUPTURE OF </a:t>
            </a:r>
            <a:br>
              <a:rPr lang="en-GB" sz="3600" b="1" dirty="0" smtClean="0">
                <a:solidFill>
                  <a:schemeClr val="bg1"/>
                </a:solidFill>
              </a:rPr>
            </a:br>
            <a:r>
              <a:rPr lang="en-GB" sz="3600" b="1" dirty="0" smtClean="0">
                <a:solidFill>
                  <a:schemeClr val="bg1"/>
                </a:solidFill>
              </a:rPr>
              <a:t>       MEMBRANES AT TERM (PROM)</a:t>
            </a:r>
            <a:endParaRPr lang="en-ZA" sz="3600" dirty="0">
              <a:solidFill>
                <a:schemeClr val="bg1"/>
              </a:solidFill>
            </a:endParaRPr>
          </a:p>
        </p:txBody>
      </p:sp>
      <p:sp>
        <p:nvSpPr>
          <p:cNvPr id="3" name="Content Placeholder 2"/>
          <p:cNvSpPr>
            <a:spLocks noGrp="1"/>
          </p:cNvSpPr>
          <p:nvPr>
            <p:ph idx="1"/>
          </p:nvPr>
        </p:nvSpPr>
        <p:spPr>
          <a:xfrm>
            <a:off x="142844" y="1600200"/>
            <a:ext cx="8858312" cy="4525963"/>
          </a:xfrm>
        </p:spPr>
        <p:txBody>
          <a:bodyPr>
            <a:normAutofit/>
          </a:bodyPr>
          <a:lstStyle/>
          <a:p>
            <a:r>
              <a:rPr lang="en-ZA" u="sng" dirty="0" smtClean="0"/>
              <a:t>Erythromycin:</a:t>
            </a:r>
            <a:r>
              <a:rPr lang="en-ZA" dirty="0" smtClean="0"/>
              <a:t> </a:t>
            </a:r>
            <a:r>
              <a:rPr lang="en-ZA" b="1" i="1" dirty="0" smtClean="0">
                <a:solidFill>
                  <a:schemeClr val="accent6">
                    <a:lumMod val="75000"/>
                  </a:schemeClr>
                </a:solidFill>
              </a:rPr>
              <a:t>not added</a:t>
            </a:r>
            <a:endParaRPr lang="en-ZA" b="1" dirty="0" smtClean="0">
              <a:solidFill>
                <a:schemeClr val="accent6">
                  <a:lumMod val="75000"/>
                </a:schemeClr>
              </a:solidFill>
            </a:endParaRPr>
          </a:p>
          <a:p>
            <a:pPr lvl="1"/>
            <a:r>
              <a:rPr lang="en-GB" dirty="0" smtClean="0"/>
              <a:t>The Oracle study evaluated antibiotics for the management of </a:t>
            </a:r>
            <a:r>
              <a:rPr lang="en-GB" dirty="0" err="1" smtClean="0"/>
              <a:t>pPROM</a:t>
            </a:r>
            <a:r>
              <a:rPr lang="en-GB" dirty="0" smtClean="0"/>
              <a:t> not PROM. Therefore, </a:t>
            </a:r>
            <a:r>
              <a:rPr lang="en-ZA" dirty="0" smtClean="0"/>
              <a:t>erythromycin cannot be used in the setting of PROM at term. The PHC STG recommends referral of all cases of </a:t>
            </a:r>
            <a:r>
              <a:rPr lang="en-ZA" dirty="0" err="1" smtClean="0"/>
              <a:t>pPROM</a:t>
            </a:r>
            <a:r>
              <a:rPr lang="en-ZA" dirty="0" smtClean="0"/>
              <a:t>.</a:t>
            </a:r>
          </a:p>
          <a:p>
            <a:pPr>
              <a:buNone/>
            </a:pPr>
            <a:r>
              <a:rPr lang="en-ZA" sz="4400" b="1" dirty="0" smtClean="0">
                <a:solidFill>
                  <a:srgbClr val="3366FF"/>
                </a:solidFill>
              </a:rPr>
              <a:t>Level of Evidence: I RCT</a:t>
            </a:r>
            <a:endParaRPr lang="en-ZA" sz="4400" dirty="0" smtClean="0"/>
          </a:p>
        </p:txBody>
      </p:sp>
      <p:sp>
        <p:nvSpPr>
          <p:cNvPr id="5" name="Footer Placeholder 4"/>
          <p:cNvSpPr>
            <a:spLocks noGrp="1"/>
          </p:cNvSpPr>
          <p:nvPr>
            <p:ph type="ftr" sz="quarter" idx="11"/>
          </p:nvPr>
        </p:nvSpPr>
        <p:spPr/>
        <p:txBody>
          <a:bodyPr/>
          <a:lstStyle/>
          <a:p>
            <a:pPr algn="ctr"/>
            <a:r>
              <a:rPr lang="en-ZA" sz="1100" dirty="0" smtClean="0"/>
              <a:t>PRIMARY HEALTHCARE IMPLEMENTATION SLIDES 2014: OBSTETRICS &amp; GYNAECOLOGY</a:t>
            </a:r>
            <a:endParaRPr lang="en-ZA" sz="1100"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34</a:t>
            </a:fld>
            <a:endParaRPr lang="en-ZA"/>
          </a:p>
        </p:txBody>
      </p:sp>
      <p:sp>
        <p:nvSpPr>
          <p:cNvPr id="7" name="Rectangle 6"/>
          <p:cNvSpPr/>
          <p:nvPr/>
        </p:nvSpPr>
        <p:spPr>
          <a:xfrm>
            <a:off x="6444208" y="5661248"/>
            <a:ext cx="9144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rgbClr val="3366FF"/>
                </a:solidFill>
              </a:rPr>
              <a:t>Ref 24</a:t>
            </a:r>
            <a:endParaRPr lang="en-ZA" dirty="0">
              <a:solidFill>
                <a:srgbClr val="3366FF"/>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412776"/>
            <a:ext cx="8640960" cy="4713387"/>
          </a:xfrm>
        </p:spPr>
        <p:txBody>
          <a:bodyPr>
            <a:normAutofit/>
          </a:bodyPr>
          <a:lstStyle/>
          <a:p>
            <a:pPr marL="0" indent="0">
              <a:buNone/>
            </a:pPr>
            <a:r>
              <a:rPr lang="en-ZA" b="1" dirty="0"/>
              <a:t>First stage with cervical dilatation </a:t>
            </a:r>
            <a:r>
              <a:rPr lang="en-ZA" b="1" dirty="0" smtClean="0"/>
              <a:t>&lt; 10 </a:t>
            </a:r>
            <a:r>
              <a:rPr lang="en-ZA" b="1" dirty="0"/>
              <a:t>cm</a:t>
            </a:r>
          </a:p>
          <a:p>
            <a:pPr marL="0" indent="0">
              <a:buNone/>
            </a:pPr>
            <a:r>
              <a:rPr lang="en-ZA" u="sng" dirty="0"/>
              <a:t>Analgesia</a:t>
            </a:r>
          </a:p>
          <a:p>
            <a:r>
              <a:rPr lang="en-ZA" u="sng" dirty="0"/>
              <a:t>Morphine, IM</a:t>
            </a:r>
            <a:r>
              <a:rPr lang="en-ZA" dirty="0"/>
              <a:t>: </a:t>
            </a:r>
            <a:r>
              <a:rPr lang="en-ZA" b="1" i="1" dirty="0">
                <a:solidFill>
                  <a:srgbClr val="9966FF"/>
                </a:solidFill>
              </a:rPr>
              <a:t>dose </a:t>
            </a:r>
            <a:r>
              <a:rPr lang="en-ZA" b="1" i="1" dirty="0" smtClean="0">
                <a:solidFill>
                  <a:srgbClr val="9966FF"/>
                </a:solidFill>
              </a:rPr>
              <a:t>amended to 10 mg</a:t>
            </a:r>
            <a:endParaRPr lang="en-ZA" b="1" i="1" dirty="0">
              <a:solidFill>
                <a:srgbClr val="9966FF"/>
              </a:solidFill>
            </a:endParaRPr>
          </a:p>
          <a:p>
            <a:pPr lvl="1"/>
            <a:r>
              <a:rPr lang="en-ZA" dirty="0" smtClean="0"/>
              <a:t>Analgesia </a:t>
            </a:r>
            <a:r>
              <a:rPr lang="en-ZA" dirty="0"/>
              <a:t>dose of </a:t>
            </a:r>
            <a:r>
              <a:rPr lang="en-ZA" dirty="0" smtClean="0"/>
              <a:t>10 mg </a:t>
            </a:r>
            <a:r>
              <a:rPr lang="en-ZA" dirty="0"/>
              <a:t>morphine </a:t>
            </a:r>
            <a:r>
              <a:rPr lang="en-ZA" dirty="0" smtClean="0"/>
              <a:t>= 100 mg </a:t>
            </a:r>
            <a:r>
              <a:rPr lang="en-ZA" dirty="0" err="1" smtClean="0"/>
              <a:t>pethidine</a:t>
            </a:r>
            <a:endParaRPr lang="en-ZA" dirty="0" smtClean="0"/>
          </a:p>
          <a:p>
            <a:pPr lvl="1"/>
            <a:r>
              <a:rPr lang="en-ZA" dirty="0" smtClean="0"/>
              <a:t>Dose </a:t>
            </a:r>
            <a:r>
              <a:rPr lang="en-ZA" dirty="0"/>
              <a:t>of 15mg would probably introduce risk rather than benefit</a:t>
            </a:r>
          </a:p>
          <a:p>
            <a:pPr marL="0" indent="0">
              <a:buNone/>
            </a:pPr>
            <a:r>
              <a:rPr lang="en-ZA" sz="4400" b="1" dirty="0">
                <a:solidFill>
                  <a:srgbClr val="3366FF"/>
                </a:solidFill>
              </a:rPr>
              <a:t>Level of Evidence: III </a:t>
            </a:r>
            <a:r>
              <a:rPr lang="en-ZA" sz="4400" b="1" dirty="0" smtClean="0">
                <a:solidFill>
                  <a:srgbClr val="3366FF"/>
                </a:solidFill>
              </a:rPr>
              <a:t>Expert opinion</a:t>
            </a:r>
            <a:endParaRPr lang="en-ZA" sz="4400" dirty="0"/>
          </a:p>
        </p:txBody>
      </p:sp>
      <p:sp>
        <p:nvSpPr>
          <p:cNvPr id="5" name="Footer Placeholder 4"/>
          <p:cNvSpPr>
            <a:spLocks noGrp="1"/>
          </p:cNvSpPr>
          <p:nvPr>
            <p:ph type="ftr" sz="quarter" idx="11"/>
          </p:nvPr>
        </p:nvSpPr>
        <p:spPr/>
        <p:txBody>
          <a:bodyPr/>
          <a:lstStyle/>
          <a:p>
            <a:pPr algn="ctr"/>
            <a:r>
              <a:rPr lang="en-ZA" sz="1100" dirty="0" smtClean="0"/>
              <a:t>PRIMARY HEALTHCARE IMPLEMENTATION SLIDES 2014: OBSTETRICS &amp; GYNAECOLOGY</a:t>
            </a:r>
            <a:endParaRPr lang="en-ZA" sz="1100"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35</a:t>
            </a:fld>
            <a:endParaRPr lang="en-ZA"/>
          </a:p>
        </p:txBody>
      </p:sp>
      <p:sp>
        <p:nvSpPr>
          <p:cNvPr id="8" name="Title 1"/>
          <p:cNvSpPr>
            <a:spLocks noGrp="1"/>
          </p:cNvSpPr>
          <p:nvPr>
            <p:ph type="title"/>
          </p:nvPr>
        </p:nvSpPr>
        <p:spPr>
          <a:xfrm>
            <a:off x="0" y="0"/>
            <a:ext cx="8229600" cy="1143000"/>
          </a:xfrm>
        </p:spPr>
        <p:txBody>
          <a:bodyPr/>
          <a:lstStyle/>
          <a:p>
            <a:pPr algn="l"/>
            <a:r>
              <a:rPr lang="en-ZA" b="1" dirty="0" smtClean="0">
                <a:solidFill>
                  <a:schemeClr val="bg1"/>
                </a:solidFill>
              </a:rPr>
              <a:t>     6.5 </a:t>
            </a:r>
            <a:r>
              <a:rPr lang="en-ZA" b="1" dirty="0">
                <a:solidFill>
                  <a:schemeClr val="bg1"/>
                </a:solidFill>
              </a:rPr>
              <a:t>INTRAPARTUM CARE</a:t>
            </a:r>
          </a:p>
        </p:txBody>
      </p:sp>
    </p:spTree>
    <p:extLst>
      <p:ext uri="{BB962C8B-B14F-4D97-AF65-F5344CB8AC3E}">
        <p14:creationId xmlns="" xmlns:p14="http://schemas.microsoft.com/office/powerpoint/2010/main" val="15304052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GB" b="1" dirty="0" err="1" smtClean="0"/>
              <a:t>Fetal</a:t>
            </a:r>
            <a:r>
              <a:rPr lang="en-GB" b="1" dirty="0" smtClean="0"/>
              <a:t> </a:t>
            </a:r>
            <a:r>
              <a:rPr lang="en-GB" b="1" dirty="0"/>
              <a:t>distress during labour</a:t>
            </a:r>
            <a:endParaRPr lang="en-ZA" dirty="0"/>
          </a:p>
          <a:p>
            <a:r>
              <a:rPr lang="en-GB" u="sng" dirty="0"/>
              <a:t>Salbutamol: </a:t>
            </a:r>
            <a:r>
              <a:rPr lang="en-GB" b="1" i="1" dirty="0">
                <a:solidFill>
                  <a:srgbClr val="00B0F0"/>
                </a:solidFill>
              </a:rPr>
              <a:t>retained</a:t>
            </a:r>
            <a:endParaRPr lang="en-ZA" b="1" dirty="0">
              <a:solidFill>
                <a:srgbClr val="00B0F0"/>
              </a:solidFill>
            </a:endParaRPr>
          </a:p>
          <a:p>
            <a:pPr lvl="1"/>
            <a:r>
              <a:rPr lang="en-GB" dirty="0"/>
              <a:t>Although chronic use of salbutamol is associated with myocardial infarction and </a:t>
            </a:r>
            <a:r>
              <a:rPr lang="en-GB" dirty="0" err="1"/>
              <a:t>ischaemia</a:t>
            </a:r>
            <a:r>
              <a:rPr lang="en-GB" dirty="0"/>
              <a:t>, a single dose is used in this clinical setting. </a:t>
            </a:r>
            <a:endParaRPr lang="en-GB" dirty="0" smtClean="0"/>
          </a:p>
          <a:p>
            <a:pPr lvl="1"/>
            <a:r>
              <a:rPr lang="en-GB" dirty="0" smtClean="0"/>
              <a:t>Benefit outweighs risk </a:t>
            </a:r>
            <a:r>
              <a:rPr lang="en-GB" dirty="0"/>
              <a:t>in this clinical setting.</a:t>
            </a:r>
            <a:endParaRPr lang="en-ZA" dirty="0"/>
          </a:p>
          <a:p>
            <a:pPr marL="0" indent="0">
              <a:buNone/>
            </a:pPr>
            <a:r>
              <a:rPr lang="en-ZA" sz="4000" b="1" dirty="0">
                <a:solidFill>
                  <a:srgbClr val="3366FF"/>
                </a:solidFill>
              </a:rPr>
              <a:t>Level of Evidence: III Expert </a:t>
            </a:r>
            <a:r>
              <a:rPr lang="en-ZA" sz="4000" b="1" dirty="0" smtClean="0">
                <a:solidFill>
                  <a:srgbClr val="3366FF"/>
                </a:solidFill>
              </a:rPr>
              <a:t>opinion</a:t>
            </a:r>
            <a:endParaRPr lang="en-ZA" sz="4000" dirty="0"/>
          </a:p>
        </p:txBody>
      </p:sp>
      <p:sp>
        <p:nvSpPr>
          <p:cNvPr id="5" name="Footer Placeholder 4"/>
          <p:cNvSpPr>
            <a:spLocks noGrp="1"/>
          </p:cNvSpPr>
          <p:nvPr>
            <p:ph type="ftr" sz="quarter" idx="11"/>
          </p:nvPr>
        </p:nvSpPr>
        <p:spPr/>
        <p:txBody>
          <a:bodyPr/>
          <a:lstStyle/>
          <a:p>
            <a:pPr algn="ctr"/>
            <a:r>
              <a:rPr lang="en-ZA" sz="1100" dirty="0" smtClean="0"/>
              <a:t>PRIMARY HEALTHCARE IMPLEMENTATION SLIDES 2014: OBSTETRICS &amp; GYNAECOLOGY</a:t>
            </a:r>
            <a:endParaRPr lang="en-ZA" sz="1100"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36</a:t>
            </a:fld>
            <a:endParaRPr lang="en-ZA"/>
          </a:p>
        </p:txBody>
      </p:sp>
      <p:sp>
        <p:nvSpPr>
          <p:cNvPr id="8" name="Title 1"/>
          <p:cNvSpPr>
            <a:spLocks noGrp="1"/>
          </p:cNvSpPr>
          <p:nvPr>
            <p:ph type="title"/>
          </p:nvPr>
        </p:nvSpPr>
        <p:spPr>
          <a:xfrm>
            <a:off x="0" y="0"/>
            <a:ext cx="8229600" cy="1143000"/>
          </a:xfrm>
        </p:spPr>
        <p:txBody>
          <a:bodyPr/>
          <a:lstStyle/>
          <a:p>
            <a:pPr algn="l"/>
            <a:r>
              <a:rPr lang="en-ZA" b="1" dirty="0" smtClean="0">
                <a:solidFill>
                  <a:schemeClr val="bg1"/>
                </a:solidFill>
              </a:rPr>
              <a:t>     6.5 </a:t>
            </a:r>
            <a:r>
              <a:rPr lang="en-ZA" b="1" dirty="0">
                <a:solidFill>
                  <a:schemeClr val="bg1"/>
                </a:solidFill>
              </a:rPr>
              <a:t>INTRAPARTUM CARE</a:t>
            </a:r>
          </a:p>
        </p:txBody>
      </p:sp>
    </p:spTree>
    <p:extLst>
      <p:ext uri="{BB962C8B-B14F-4D97-AF65-F5344CB8AC3E}">
        <p14:creationId xmlns="" xmlns:p14="http://schemas.microsoft.com/office/powerpoint/2010/main" val="38639076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GB" b="1" dirty="0"/>
              <a:t>Inadequate or </a:t>
            </a:r>
            <a:r>
              <a:rPr lang="en-GB" b="1" dirty="0" err="1"/>
              <a:t>inco</a:t>
            </a:r>
            <a:r>
              <a:rPr lang="en-GB" b="1" dirty="0"/>
              <a:t>-ordinate uterine contractions</a:t>
            </a:r>
            <a:endParaRPr lang="en-ZA" dirty="0"/>
          </a:p>
          <a:p>
            <a:r>
              <a:rPr lang="en-GB" u="sng" dirty="0"/>
              <a:t>Oxytocin</a:t>
            </a:r>
            <a:r>
              <a:rPr lang="en-GB" dirty="0"/>
              <a:t>: </a:t>
            </a:r>
            <a:r>
              <a:rPr lang="en-GB" b="1" i="1" dirty="0">
                <a:solidFill>
                  <a:srgbClr val="FF0000"/>
                </a:solidFill>
              </a:rPr>
              <a:t>deleted</a:t>
            </a:r>
            <a:endParaRPr lang="en-ZA" b="1" dirty="0">
              <a:solidFill>
                <a:srgbClr val="FF0000"/>
              </a:solidFill>
            </a:endParaRPr>
          </a:p>
          <a:p>
            <a:pPr lvl="1"/>
            <a:r>
              <a:rPr lang="en-GB" dirty="0" smtClean="0"/>
              <a:t>Not considered </a:t>
            </a:r>
            <a:r>
              <a:rPr lang="en-GB" dirty="0"/>
              <a:t>pragmatic to recommend oxytocin augmentation at primary level.</a:t>
            </a:r>
            <a:endParaRPr lang="en-ZA" dirty="0"/>
          </a:p>
          <a:p>
            <a:pPr lvl="1"/>
            <a:r>
              <a:rPr lang="en-GB" dirty="0"/>
              <a:t> S</a:t>
            </a:r>
            <a:r>
              <a:rPr lang="en-GB" dirty="0" smtClean="0"/>
              <a:t>ection deleted.</a:t>
            </a:r>
            <a:endParaRPr lang="en-ZA" dirty="0"/>
          </a:p>
          <a:p>
            <a:pPr marL="0" indent="0">
              <a:buNone/>
            </a:pPr>
            <a:r>
              <a:rPr lang="en-ZA" sz="4000" b="1" dirty="0">
                <a:solidFill>
                  <a:srgbClr val="3366FF"/>
                </a:solidFill>
              </a:rPr>
              <a:t>Level of Evidence: III Expert </a:t>
            </a:r>
            <a:r>
              <a:rPr lang="en-ZA" sz="4000" b="1" dirty="0" smtClean="0">
                <a:solidFill>
                  <a:srgbClr val="3366FF"/>
                </a:solidFill>
              </a:rPr>
              <a:t>opinion</a:t>
            </a:r>
            <a:endParaRPr lang="en-ZA" sz="4000" dirty="0"/>
          </a:p>
        </p:txBody>
      </p:sp>
      <p:sp>
        <p:nvSpPr>
          <p:cNvPr id="5" name="Footer Placeholder 4"/>
          <p:cNvSpPr>
            <a:spLocks noGrp="1"/>
          </p:cNvSpPr>
          <p:nvPr>
            <p:ph type="ftr" sz="quarter" idx="11"/>
          </p:nvPr>
        </p:nvSpPr>
        <p:spPr/>
        <p:txBody>
          <a:bodyPr/>
          <a:lstStyle/>
          <a:p>
            <a:pPr algn="ctr"/>
            <a:r>
              <a:rPr lang="en-ZA" sz="1100" dirty="0" smtClean="0"/>
              <a:t>PRIMARY HEALTHCARE IMPLEMENTATION SLIDES 2014: OBSTETRICS &amp; GYNAECOLOGY</a:t>
            </a:r>
            <a:endParaRPr lang="en-ZA" sz="1100"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100" smtClean="0"/>
              <a:pPr algn="ctr"/>
              <a:t>37</a:t>
            </a:fld>
            <a:endParaRPr lang="en-ZA" sz="1100" dirty="0"/>
          </a:p>
        </p:txBody>
      </p:sp>
      <p:sp>
        <p:nvSpPr>
          <p:cNvPr id="8" name="Title 1"/>
          <p:cNvSpPr>
            <a:spLocks noGrp="1"/>
          </p:cNvSpPr>
          <p:nvPr>
            <p:ph type="title"/>
          </p:nvPr>
        </p:nvSpPr>
        <p:spPr>
          <a:xfrm>
            <a:off x="0" y="0"/>
            <a:ext cx="8229600" cy="1143000"/>
          </a:xfrm>
        </p:spPr>
        <p:txBody>
          <a:bodyPr/>
          <a:lstStyle/>
          <a:p>
            <a:pPr algn="l"/>
            <a:r>
              <a:rPr lang="en-ZA" b="1" dirty="0" smtClean="0">
                <a:solidFill>
                  <a:schemeClr val="bg1"/>
                </a:solidFill>
              </a:rPr>
              <a:t>     6.5 </a:t>
            </a:r>
            <a:r>
              <a:rPr lang="en-ZA" b="1" dirty="0">
                <a:solidFill>
                  <a:schemeClr val="bg1"/>
                </a:solidFill>
              </a:rPr>
              <a:t>INTRAPARTUM CARE</a:t>
            </a:r>
          </a:p>
        </p:txBody>
      </p:sp>
    </p:spTree>
    <p:extLst>
      <p:ext uri="{BB962C8B-B14F-4D97-AF65-F5344CB8AC3E}">
        <p14:creationId xmlns="" xmlns:p14="http://schemas.microsoft.com/office/powerpoint/2010/main" val="8568580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1071546"/>
            <a:ext cx="8733656" cy="4968552"/>
          </a:xfrm>
        </p:spPr>
        <p:txBody>
          <a:bodyPr>
            <a:normAutofit fontScale="92500"/>
          </a:bodyPr>
          <a:lstStyle/>
          <a:p>
            <a:pPr marL="0" indent="0">
              <a:buNone/>
            </a:pPr>
            <a:r>
              <a:rPr lang="en-ZA" b="1" dirty="0"/>
              <a:t>Post-partum haemorrhage (PPH)</a:t>
            </a:r>
          </a:p>
          <a:p>
            <a:r>
              <a:rPr lang="en-ZA" u="sng" dirty="0"/>
              <a:t>Oxytocin</a:t>
            </a:r>
            <a:r>
              <a:rPr lang="en-ZA" dirty="0"/>
              <a:t>:</a:t>
            </a:r>
            <a:r>
              <a:rPr lang="en-ZA" b="1" i="1" dirty="0">
                <a:solidFill>
                  <a:srgbClr val="00B0F0"/>
                </a:solidFill>
              </a:rPr>
              <a:t> </a:t>
            </a:r>
            <a:r>
              <a:rPr lang="en-ZA" b="1" i="1" dirty="0" smtClean="0">
                <a:solidFill>
                  <a:srgbClr val="00B0F0"/>
                </a:solidFill>
              </a:rPr>
              <a:t>retained </a:t>
            </a:r>
            <a:r>
              <a:rPr lang="en-ZA" b="1" dirty="0" smtClean="0"/>
              <a:t>&amp;</a:t>
            </a:r>
            <a:r>
              <a:rPr lang="en-ZA" dirty="0" smtClean="0"/>
              <a:t> </a:t>
            </a:r>
            <a:r>
              <a:rPr lang="en-ZA" b="1" i="1" dirty="0" smtClean="0">
                <a:solidFill>
                  <a:srgbClr val="9966FF"/>
                </a:solidFill>
              </a:rPr>
              <a:t>directions </a:t>
            </a:r>
            <a:r>
              <a:rPr lang="en-ZA" b="1" i="1" dirty="0">
                <a:solidFill>
                  <a:srgbClr val="9966FF"/>
                </a:solidFill>
              </a:rPr>
              <a:t>for use amended</a:t>
            </a:r>
          </a:p>
          <a:p>
            <a:r>
              <a:rPr lang="en-ZA" u="sng" dirty="0" smtClean="0"/>
              <a:t>Ringers- </a:t>
            </a:r>
            <a:r>
              <a:rPr lang="en-ZA" u="sng" dirty="0"/>
              <a:t>Lactate:</a:t>
            </a:r>
            <a:r>
              <a:rPr lang="en-ZA" i="1" dirty="0"/>
              <a:t> </a:t>
            </a:r>
            <a:r>
              <a:rPr lang="en-ZA" b="1" i="1" dirty="0">
                <a:solidFill>
                  <a:srgbClr val="FF0000"/>
                </a:solidFill>
              </a:rPr>
              <a:t>deleted</a:t>
            </a:r>
            <a:endParaRPr lang="en-ZA" b="1" dirty="0">
              <a:solidFill>
                <a:srgbClr val="FF0000"/>
              </a:solidFill>
            </a:endParaRPr>
          </a:p>
          <a:p>
            <a:r>
              <a:rPr lang="en-ZA" u="sng" dirty="0"/>
              <a:t>Sodium chloride, 0.9%:</a:t>
            </a:r>
            <a:r>
              <a:rPr lang="en-ZA" i="1" dirty="0"/>
              <a:t> </a:t>
            </a:r>
            <a:r>
              <a:rPr lang="en-ZA" b="1" i="1" dirty="0">
                <a:solidFill>
                  <a:srgbClr val="00B050"/>
                </a:solidFill>
              </a:rPr>
              <a:t>added</a:t>
            </a:r>
            <a:endParaRPr lang="en-ZA" b="1" dirty="0">
              <a:solidFill>
                <a:srgbClr val="00B050"/>
              </a:solidFill>
            </a:endParaRPr>
          </a:p>
          <a:p>
            <a:pPr lvl="1"/>
            <a:r>
              <a:rPr lang="en-ZA" dirty="0" smtClean="0"/>
              <a:t>Aligned </a:t>
            </a:r>
            <a:r>
              <a:rPr lang="en-ZA" dirty="0"/>
              <a:t>with the Essential Steps in Managing Obstetric Emergencies (ESMOE) guidelines</a:t>
            </a:r>
            <a:r>
              <a:rPr lang="en-ZA" dirty="0" smtClean="0"/>
              <a:t>.</a:t>
            </a:r>
          </a:p>
          <a:p>
            <a:pPr lvl="1"/>
            <a:r>
              <a:rPr lang="en-ZA" dirty="0"/>
              <a:t>S</a:t>
            </a:r>
            <a:r>
              <a:rPr lang="en-ZA" dirty="0" smtClean="0"/>
              <a:t>ystematic </a:t>
            </a:r>
            <a:r>
              <a:rPr lang="en-ZA" dirty="0"/>
              <a:t>review that suggested superiority of oxytocin over misoprostol for vaginal births. Misoprostol was considered more toxic. </a:t>
            </a:r>
          </a:p>
          <a:p>
            <a:pPr marL="57150" indent="0">
              <a:buNone/>
            </a:pPr>
            <a:r>
              <a:rPr lang="en-ZA" b="1" dirty="0">
                <a:solidFill>
                  <a:srgbClr val="3366FF"/>
                </a:solidFill>
              </a:rPr>
              <a:t>Level of Evidence: </a:t>
            </a:r>
            <a:r>
              <a:rPr lang="en-ZA" b="1" dirty="0" smtClean="0">
                <a:solidFill>
                  <a:srgbClr val="3366FF"/>
                </a:solidFill>
              </a:rPr>
              <a:t>I, III Systematic Review, Guidelines</a:t>
            </a:r>
            <a:endParaRPr lang="en-ZA" dirty="0"/>
          </a:p>
        </p:txBody>
      </p:sp>
      <p:sp>
        <p:nvSpPr>
          <p:cNvPr id="5" name="Footer Placeholder 4"/>
          <p:cNvSpPr>
            <a:spLocks noGrp="1"/>
          </p:cNvSpPr>
          <p:nvPr>
            <p:ph type="ftr" sz="quarter" idx="11"/>
          </p:nvPr>
        </p:nvSpPr>
        <p:spPr/>
        <p:txBody>
          <a:bodyPr/>
          <a:lstStyle/>
          <a:p>
            <a:pPr algn="ctr"/>
            <a:r>
              <a:rPr lang="en-ZA" sz="1100" dirty="0" smtClean="0"/>
              <a:t>PRIMARY HEALTHCARE IMPLEMENTATION SLIDES 2014: OBSTETRICS &amp; GYNAECOLOGY</a:t>
            </a:r>
            <a:endParaRPr lang="en-ZA" sz="1100"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38</a:t>
            </a:fld>
            <a:endParaRPr lang="en-ZA"/>
          </a:p>
        </p:txBody>
      </p:sp>
      <p:sp>
        <p:nvSpPr>
          <p:cNvPr id="8" name="Title 1"/>
          <p:cNvSpPr>
            <a:spLocks noGrp="1"/>
          </p:cNvSpPr>
          <p:nvPr>
            <p:ph type="title"/>
          </p:nvPr>
        </p:nvSpPr>
        <p:spPr>
          <a:xfrm>
            <a:off x="0" y="0"/>
            <a:ext cx="8229600" cy="1143000"/>
          </a:xfrm>
        </p:spPr>
        <p:txBody>
          <a:bodyPr/>
          <a:lstStyle/>
          <a:p>
            <a:pPr algn="l"/>
            <a:r>
              <a:rPr lang="en-ZA" b="1" dirty="0" smtClean="0">
                <a:solidFill>
                  <a:schemeClr val="bg1"/>
                </a:solidFill>
              </a:rPr>
              <a:t>     6.5 </a:t>
            </a:r>
            <a:r>
              <a:rPr lang="en-ZA" b="1" dirty="0">
                <a:solidFill>
                  <a:schemeClr val="bg1"/>
                </a:solidFill>
              </a:rPr>
              <a:t>INTRAPARTUM CARE</a:t>
            </a:r>
          </a:p>
        </p:txBody>
      </p:sp>
      <p:sp>
        <p:nvSpPr>
          <p:cNvPr id="7" name="Rectangle 6"/>
          <p:cNvSpPr/>
          <p:nvPr/>
        </p:nvSpPr>
        <p:spPr>
          <a:xfrm>
            <a:off x="6444208" y="5889848"/>
            <a:ext cx="9144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rgbClr val="3366FF"/>
                </a:solidFill>
              </a:rPr>
              <a:t>Ref 25</a:t>
            </a:r>
            <a:endParaRPr lang="en-ZA" dirty="0">
              <a:solidFill>
                <a:srgbClr val="3366FF"/>
              </a:solidFill>
            </a:endParaRPr>
          </a:p>
        </p:txBody>
      </p:sp>
    </p:spTree>
    <p:extLst>
      <p:ext uri="{BB962C8B-B14F-4D97-AF65-F5344CB8AC3E}">
        <p14:creationId xmlns="" xmlns:p14="http://schemas.microsoft.com/office/powerpoint/2010/main" val="41306617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0" indent="0">
              <a:buNone/>
            </a:pPr>
            <a:r>
              <a:rPr lang="en-ZA" b="1" dirty="0"/>
              <a:t>If no </a:t>
            </a:r>
            <a:r>
              <a:rPr lang="en-ZA" b="1" dirty="0" smtClean="0"/>
              <a:t>response to oxytocin</a:t>
            </a:r>
            <a:endParaRPr lang="en-ZA" b="1" dirty="0"/>
          </a:p>
          <a:p>
            <a:r>
              <a:rPr lang="en-ZA" u="sng" dirty="0" err="1"/>
              <a:t>Ergometrine</a:t>
            </a:r>
            <a:r>
              <a:rPr lang="en-ZA" dirty="0"/>
              <a:t>: </a:t>
            </a:r>
            <a:r>
              <a:rPr lang="en-ZA" b="1" i="1" dirty="0">
                <a:solidFill>
                  <a:srgbClr val="9966FF"/>
                </a:solidFill>
              </a:rPr>
              <a:t>prescriber level &amp; precaution </a:t>
            </a:r>
            <a:r>
              <a:rPr lang="en-ZA" b="1" i="1" dirty="0" smtClean="0">
                <a:solidFill>
                  <a:srgbClr val="9966FF"/>
                </a:solidFill>
              </a:rPr>
              <a:t>amended</a:t>
            </a:r>
          </a:p>
          <a:p>
            <a:r>
              <a:rPr lang="en-GB" u="sng" dirty="0" err="1" smtClean="0"/>
              <a:t>Oxytocin</a:t>
            </a:r>
            <a:r>
              <a:rPr lang="en-GB" u="sng" dirty="0" smtClean="0"/>
              <a:t>/</a:t>
            </a:r>
            <a:r>
              <a:rPr lang="en-GB" u="sng" dirty="0" err="1" smtClean="0"/>
              <a:t>Ergometrine</a:t>
            </a:r>
            <a:r>
              <a:rPr lang="en-GB" u="sng" dirty="0" smtClean="0"/>
              <a:t>: </a:t>
            </a:r>
            <a:r>
              <a:rPr lang="en-GB" b="1" i="1" dirty="0" smtClean="0">
                <a:solidFill>
                  <a:srgbClr val="00B050"/>
                </a:solidFill>
              </a:rPr>
              <a:t>added</a:t>
            </a:r>
            <a:endParaRPr lang="en-ZA" b="1" i="1" dirty="0">
              <a:solidFill>
                <a:srgbClr val="00B050"/>
              </a:solidFill>
            </a:endParaRPr>
          </a:p>
          <a:p>
            <a:pPr lvl="1"/>
            <a:r>
              <a:rPr lang="en-ZA" dirty="0"/>
              <a:t>Midwives are trained in the use of </a:t>
            </a:r>
            <a:r>
              <a:rPr lang="en-ZA" dirty="0" err="1"/>
              <a:t>ergometrine</a:t>
            </a:r>
            <a:r>
              <a:rPr lang="en-ZA" dirty="0"/>
              <a:t> and should not be restricted to doctor initiated.</a:t>
            </a:r>
          </a:p>
          <a:p>
            <a:pPr lvl="1"/>
            <a:r>
              <a:rPr lang="en-ZA" dirty="0" smtClean="0"/>
              <a:t>Amended to align </a:t>
            </a:r>
            <a:r>
              <a:rPr lang="en-ZA" dirty="0"/>
              <a:t>with the Adult Hospital level STG, 2012 and </a:t>
            </a:r>
            <a:r>
              <a:rPr lang="en-ZA" dirty="0" err="1"/>
              <a:t>ergometrine</a:t>
            </a:r>
            <a:r>
              <a:rPr lang="en-ZA" dirty="0"/>
              <a:t> package insert.</a:t>
            </a:r>
          </a:p>
          <a:p>
            <a:pPr lvl="1"/>
            <a:r>
              <a:rPr lang="en-ZA" dirty="0" smtClean="0"/>
              <a:t>Avoid </a:t>
            </a:r>
            <a:r>
              <a:rPr lang="en-ZA" dirty="0" err="1"/>
              <a:t>ergometrine</a:t>
            </a:r>
            <a:r>
              <a:rPr lang="en-ZA" dirty="0"/>
              <a:t> in </a:t>
            </a:r>
            <a:r>
              <a:rPr lang="en-ZA" dirty="0" smtClean="0"/>
              <a:t>heart </a:t>
            </a:r>
            <a:r>
              <a:rPr lang="en-ZA" dirty="0"/>
              <a:t>disease, unless </a:t>
            </a:r>
            <a:r>
              <a:rPr lang="en-ZA" dirty="0" smtClean="0"/>
              <a:t>haemorrhage </a:t>
            </a:r>
            <a:r>
              <a:rPr lang="en-ZA" dirty="0"/>
              <a:t>is life threatening.</a:t>
            </a:r>
          </a:p>
          <a:p>
            <a:pPr marL="0" indent="0">
              <a:buNone/>
            </a:pPr>
            <a:r>
              <a:rPr lang="en-ZA" b="1" dirty="0">
                <a:solidFill>
                  <a:srgbClr val="3366FF"/>
                </a:solidFill>
              </a:rPr>
              <a:t>Level of Evidence: III Guidelines, Expert </a:t>
            </a:r>
            <a:r>
              <a:rPr lang="en-ZA" b="1" dirty="0" smtClean="0">
                <a:solidFill>
                  <a:srgbClr val="3366FF"/>
                </a:solidFill>
              </a:rPr>
              <a:t>opinion</a:t>
            </a:r>
            <a:endParaRPr lang="en-ZA" b="1" dirty="0">
              <a:solidFill>
                <a:srgbClr val="3366FF"/>
              </a:solidFill>
            </a:endParaRPr>
          </a:p>
        </p:txBody>
      </p:sp>
      <p:sp>
        <p:nvSpPr>
          <p:cNvPr id="5" name="Footer Placeholder 4"/>
          <p:cNvSpPr>
            <a:spLocks noGrp="1"/>
          </p:cNvSpPr>
          <p:nvPr>
            <p:ph type="ftr" sz="quarter" idx="11"/>
          </p:nvPr>
        </p:nvSpPr>
        <p:spPr/>
        <p:txBody>
          <a:bodyPr/>
          <a:lstStyle/>
          <a:p>
            <a:pPr algn="ctr"/>
            <a:r>
              <a:rPr lang="en-ZA" sz="1100" dirty="0" smtClean="0"/>
              <a:t>PRIMARY HEALTHCARE IMPLEMENTATION SLIDES 2014: OBSTETRICS &amp; GYNAECOLOGY</a:t>
            </a:r>
            <a:endParaRPr lang="en-ZA" sz="1100"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39</a:t>
            </a:fld>
            <a:endParaRPr lang="en-ZA"/>
          </a:p>
        </p:txBody>
      </p:sp>
      <p:sp>
        <p:nvSpPr>
          <p:cNvPr id="8" name="Title 1"/>
          <p:cNvSpPr>
            <a:spLocks noGrp="1"/>
          </p:cNvSpPr>
          <p:nvPr>
            <p:ph type="title"/>
          </p:nvPr>
        </p:nvSpPr>
        <p:spPr>
          <a:xfrm>
            <a:off x="0" y="0"/>
            <a:ext cx="8229600" cy="1143000"/>
          </a:xfrm>
        </p:spPr>
        <p:txBody>
          <a:bodyPr/>
          <a:lstStyle/>
          <a:p>
            <a:pPr algn="l"/>
            <a:r>
              <a:rPr lang="en-ZA" b="1" dirty="0" smtClean="0">
                <a:solidFill>
                  <a:schemeClr val="bg1"/>
                </a:solidFill>
              </a:rPr>
              <a:t>     6.5 </a:t>
            </a:r>
            <a:r>
              <a:rPr lang="en-ZA" b="1" dirty="0">
                <a:solidFill>
                  <a:schemeClr val="bg1"/>
                </a:solidFill>
              </a:rPr>
              <a:t>INTRAPARTUM CARE</a:t>
            </a:r>
          </a:p>
        </p:txBody>
      </p:sp>
      <p:sp>
        <p:nvSpPr>
          <p:cNvPr id="7" name="Rectangle 6"/>
          <p:cNvSpPr/>
          <p:nvPr/>
        </p:nvSpPr>
        <p:spPr>
          <a:xfrm>
            <a:off x="6444208" y="5895363"/>
            <a:ext cx="9144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rgbClr val="3366FF"/>
                </a:solidFill>
              </a:rPr>
              <a:t>Ref 26</a:t>
            </a:r>
            <a:endParaRPr lang="en-ZA" dirty="0">
              <a:solidFill>
                <a:srgbClr val="3366FF"/>
              </a:solidFill>
            </a:endParaRPr>
          </a:p>
        </p:txBody>
      </p:sp>
    </p:spTree>
    <p:extLst>
      <p:ext uri="{BB962C8B-B14F-4D97-AF65-F5344CB8AC3E}">
        <p14:creationId xmlns="" xmlns:p14="http://schemas.microsoft.com/office/powerpoint/2010/main" val="19864427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noAutofit/>
          </a:bodyPr>
          <a:lstStyle/>
          <a:p>
            <a:pPr algn="l"/>
            <a:r>
              <a:rPr lang="en-ZA" sz="3600" b="1" dirty="0">
                <a:solidFill>
                  <a:schemeClr val="bg1"/>
                </a:solidFill>
              </a:rPr>
              <a:t>6.4 </a:t>
            </a:r>
            <a:r>
              <a:rPr lang="en-ZA" sz="3600" b="1" dirty="0" smtClean="0">
                <a:solidFill>
                  <a:schemeClr val="bg1"/>
                </a:solidFill>
              </a:rPr>
              <a:t>PRELABOUR RUPTURE OF MEMBRANES AT TERM (</a:t>
            </a:r>
            <a:r>
              <a:rPr lang="en-ZA" sz="3600" b="1" dirty="0">
                <a:solidFill>
                  <a:schemeClr val="bg1"/>
                </a:solidFill>
              </a:rPr>
              <a:t>PROM</a:t>
            </a:r>
            <a:r>
              <a:rPr lang="en-ZA" sz="3600" b="1" dirty="0" smtClean="0">
                <a:solidFill>
                  <a:schemeClr val="bg1"/>
                </a:solidFill>
              </a:rPr>
              <a:t>)</a:t>
            </a:r>
            <a:endParaRPr lang="en-ZA" sz="3600" dirty="0">
              <a:solidFill>
                <a:schemeClr val="bg1"/>
              </a:solidFill>
            </a:endParaRPr>
          </a:p>
        </p:txBody>
      </p:sp>
      <p:sp>
        <p:nvSpPr>
          <p:cNvPr id="3" name="Content Placeholder 2"/>
          <p:cNvSpPr>
            <a:spLocks noGrp="1"/>
          </p:cNvSpPr>
          <p:nvPr>
            <p:ph idx="1"/>
          </p:nvPr>
        </p:nvSpPr>
        <p:spPr>
          <a:xfrm>
            <a:off x="467544" y="1258991"/>
            <a:ext cx="8229600" cy="5088057"/>
          </a:xfrm>
        </p:spPr>
        <p:txBody>
          <a:bodyPr>
            <a:normAutofit/>
          </a:bodyPr>
          <a:lstStyle/>
          <a:p>
            <a:r>
              <a:rPr lang="en-ZA" sz="2800" u="sng" dirty="0" smtClean="0"/>
              <a:t>Ampicillin IV</a:t>
            </a:r>
            <a:r>
              <a:rPr lang="en-ZA" sz="2800" i="1" dirty="0" smtClean="0"/>
              <a:t>: </a:t>
            </a:r>
            <a:r>
              <a:rPr lang="en-ZA" sz="2800" b="1" i="1" dirty="0" smtClean="0">
                <a:solidFill>
                  <a:srgbClr val="00B050"/>
                </a:solidFill>
              </a:rPr>
              <a:t>added</a:t>
            </a:r>
          </a:p>
          <a:p>
            <a:r>
              <a:rPr lang="en-ZA" sz="2800" u="sng" dirty="0" smtClean="0"/>
              <a:t>Metronidazole, oral</a:t>
            </a:r>
            <a:r>
              <a:rPr lang="en-ZA" sz="2800" dirty="0" smtClean="0"/>
              <a:t>: </a:t>
            </a:r>
            <a:r>
              <a:rPr lang="en-ZA" sz="2800" b="1" i="1" dirty="0" smtClean="0">
                <a:solidFill>
                  <a:srgbClr val="00B050"/>
                </a:solidFill>
              </a:rPr>
              <a:t>added</a:t>
            </a:r>
          </a:p>
          <a:p>
            <a:r>
              <a:rPr lang="en-ZA" sz="2800" u="sng" dirty="0" smtClean="0"/>
              <a:t>Erythromycin, oral:</a:t>
            </a:r>
            <a:r>
              <a:rPr lang="en-ZA" sz="2800" dirty="0" smtClean="0"/>
              <a:t> </a:t>
            </a:r>
            <a:r>
              <a:rPr lang="en-ZA" sz="2800" b="1" i="1" dirty="0" smtClean="0">
                <a:solidFill>
                  <a:schemeClr val="accent6">
                    <a:lumMod val="75000"/>
                  </a:schemeClr>
                </a:solidFill>
              </a:rPr>
              <a:t>not added</a:t>
            </a:r>
          </a:p>
          <a:p>
            <a:pPr marL="0" indent="0">
              <a:buNone/>
            </a:pPr>
            <a:endParaRPr lang="en-ZA" sz="2800" b="1" i="1" dirty="0" smtClean="0">
              <a:solidFill>
                <a:schemeClr val="accent6">
                  <a:lumMod val="75000"/>
                </a:schemeClr>
              </a:solidFill>
            </a:endParaRPr>
          </a:p>
          <a:p>
            <a:pPr lvl="1"/>
            <a:r>
              <a:rPr lang="en-ZA" sz="2000" dirty="0" smtClean="0"/>
              <a:t>Prolonged </a:t>
            </a:r>
            <a:r>
              <a:rPr lang="en-ZA" sz="2000" dirty="0"/>
              <a:t>rupture of membranes present regularly at clinics </a:t>
            </a:r>
            <a:r>
              <a:rPr lang="en-ZA" sz="2000" dirty="0" smtClean="0"/>
              <a:t>&amp; </a:t>
            </a:r>
            <a:r>
              <a:rPr lang="en-ZA" sz="2000" dirty="0"/>
              <a:t>are not managed </a:t>
            </a:r>
            <a:r>
              <a:rPr lang="en-ZA" sz="2000" dirty="0" smtClean="0"/>
              <a:t>appropriately.</a:t>
            </a:r>
          </a:p>
          <a:p>
            <a:pPr lvl="1"/>
            <a:r>
              <a:rPr lang="en-GB" sz="2000" dirty="0" smtClean="0"/>
              <a:t>Oracle </a:t>
            </a:r>
            <a:r>
              <a:rPr lang="en-GB" sz="2000" dirty="0"/>
              <a:t>study evaluated antibiotics for the management of </a:t>
            </a:r>
            <a:r>
              <a:rPr lang="en-GB" sz="2000" dirty="0" smtClean="0"/>
              <a:t>PPROM</a:t>
            </a:r>
            <a:r>
              <a:rPr lang="en-GB" sz="2000" dirty="0"/>
              <a:t>, not PROM. E</a:t>
            </a:r>
            <a:r>
              <a:rPr lang="en-ZA" sz="2000" dirty="0" err="1" smtClean="0"/>
              <a:t>rythromycin</a:t>
            </a:r>
            <a:r>
              <a:rPr lang="en-ZA" sz="2000" dirty="0" smtClean="0"/>
              <a:t> </a:t>
            </a:r>
            <a:r>
              <a:rPr lang="en-ZA" sz="2000" dirty="0"/>
              <a:t>cannot be used in the setting of PROM at term. The PHC STG recommends referral of all cases of </a:t>
            </a:r>
            <a:r>
              <a:rPr lang="en-ZA" sz="2000" dirty="0" smtClean="0"/>
              <a:t>PPROM.</a:t>
            </a:r>
          </a:p>
          <a:p>
            <a:pPr marL="0" lvl="2" indent="0">
              <a:buNone/>
            </a:pPr>
            <a:r>
              <a:rPr lang="en-ZA" sz="4800" b="1" dirty="0" smtClean="0">
                <a:solidFill>
                  <a:srgbClr val="3366FF"/>
                </a:solidFill>
              </a:rPr>
              <a:t>Level </a:t>
            </a:r>
            <a:r>
              <a:rPr lang="en-ZA" sz="4800" b="1" dirty="0">
                <a:solidFill>
                  <a:srgbClr val="3366FF"/>
                </a:solidFill>
              </a:rPr>
              <a:t>of </a:t>
            </a:r>
            <a:r>
              <a:rPr lang="en-ZA" sz="4800" b="1" dirty="0" smtClean="0">
                <a:solidFill>
                  <a:srgbClr val="3366FF"/>
                </a:solidFill>
              </a:rPr>
              <a:t>Evidence</a:t>
            </a:r>
            <a:r>
              <a:rPr lang="en-ZA" sz="4800" b="1" dirty="0">
                <a:solidFill>
                  <a:srgbClr val="3366FF"/>
                </a:solidFill>
              </a:rPr>
              <a:t>: III </a:t>
            </a:r>
            <a:r>
              <a:rPr lang="en-ZA" sz="4800" b="1" dirty="0" smtClean="0">
                <a:solidFill>
                  <a:srgbClr val="3366FF"/>
                </a:solidFill>
              </a:rPr>
              <a:t>Guidelines</a:t>
            </a:r>
            <a:endParaRPr lang="en-ZA" sz="4800" b="1" dirty="0">
              <a:solidFill>
                <a:srgbClr val="3366FF"/>
              </a:solidFill>
            </a:endParaRPr>
          </a:p>
        </p:txBody>
      </p:sp>
      <p:sp>
        <p:nvSpPr>
          <p:cNvPr id="6" name="Footer Placeholder 5"/>
          <p:cNvSpPr>
            <a:spLocks noGrp="1"/>
          </p:cNvSpPr>
          <p:nvPr>
            <p:ph type="ftr" sz="quarter" idx="11"/>
          </p:nvPr>
        </p:nvSpPr>
        <p:spPr/>
        <p:txBody>
          <a:bodyPr/>
          <a:lstStyle/>
          <a:p>
            <a:pPr algn="ctr"/>
            <a:r>
              <a:rPr lang="en-ZA" sz="1100" dirty="0" smtClean="0"/>
              <a:t>PRIMARY HEALTHCARE IMPLEMENTATION SLIDES 2014: OBSTETRICS &amp; GYNAECOLOGY</a:t>
            </a:r>
            <a:endParaRPr lang="en-ZA" sz="1100" dirty="0"/>
          </a:p>
        </p:txBody>
      </p:sp>
      <p:sp>
        <p:nvSpPr>
          <p:cNvPr id="5" name="Slide Number Placeholder 4"/>
          <p:cNvSpPr>
            <a:spLocks noGrp="1"/>
          </p:cNvSpPr>
          <p:nvPr>
            <p:ph type="sldNum" sz="quarter" idx="12"/>
          </p:nvPr>
        </p:nvSpPr>
        <p:spPr/>
        <p:txBody>
          <a:bodyPr/>
          <a:lstStyle/>
          <a:p>
            <a:fld id="{42FB03B2-953D-4068-99A6-8707FB8FE3E1}" type="slidenum">
              <a:rPr lang="en-ZA" smtClean="0"/>
              <a:pPr/>
              <a:t>4</a:t>
            </a:fld>
            <a:endParaRPr lang="en-ZA"/>
          </a:p>
        </p:txBody>
      </p:sp>
      <p:sp>
        <p:nvSpPr>
          <p:cNvPr id="7" name="Rectangle 6"/>
          <p:cNvSpPr/>
          <p:nvPr/>
        </p:nvSpPr>
        <p:spPr>
          <a:xfrm rot="20830919">
            <a:off x="6007451" y="1343619"/>
            <a:ext cx="2808312" cy="1656184"/>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r>
              <a:rPr lang="en-ZA" b="1" u="sng" dirty="0">
                <a:solidFill>
                  <a:srgbClr val="FFFF00"/>
                </a:solidFill>
              </a:rPr>
              <a:t> </a:t>
            </a:r>
            <a:r>
              <a:rPr lang="en-ZA" b="1" u="sng" dirty="0" smtClean="0">
                <a:solidFill>
                  <a:srgbClr val="FFFF00"/>
                </a:solidFill>
              </a:rPr>
              <a:t>PROM</a:t>
            </a:r>
            <a:r>
              <a:rPr lang="en-ZA" b="1" dirty="0" smtClean="0">
                <a:solidFill>
                  <a:srgbClr val="FFFF00"/>
                </a:solidFill>
              </a:rPr>
              <a:t> = </a:t>
            </a:r>
            <a:r>
              <a:rPr lang="en-ZA" b="1" dirty="0" err="1" smtClean="0">
                <a:solidFill>
                  <a:srgbClr val="FFFF00"/>
                </a:solidFill>
              </a:rPr>
              <a:t>Prelabour</a:t>
            </a:r>
            <a:r>
              <a:rPr lang="en-ZA" b="1" dirty="0" smtClean="0">
                <a:solidFill>
                  <a:srgbClr val="FFFF00"/>
                </a:solidFill>
              </a:rPr>
              <a:t> rupture of membranes at term</a:t>
            </a:r>
          </a:p>
          <a:p>
            <a:endParaRPr lang="en-ZA" b="1" dirty="0" smtClean="0">
              <a:solidFill>
                <a:srgbClr val="FFFF00"/>
              </a:solidFill>
            </a:endParaRPr>
          </a:p>
          <a:p>
            <a:r>
              <a:rPr lang="en-ZA" b="1" u="sng" dirty="0" smtClean="0">
                <a:solidFill>
                  <a:srgbClr val="FFFF00"/>
                </a:solidFill>
              </a:rPr>
              <a:t>PPROM</a:t>
            </a:r>
            <a:r>
              <a:rPr lang="en-ZA" b="1" dirty="0" smtClean="0">
                <a:solidFill>
                  <a:srgbClr val="FFFF00"/>
                </a:solidFill>
              </a:rPr>
              <a:t> = Preterm </a:t>
            </a:r>
            <a:r>
              <a:rPr lang="en-ZA" b="1" dirty="0" err="1" smtClean="0">
                <a:solidFill>
                  <a:srgbClr val="FFFF00"/>
                </a:solidFill>
              </a:rPr>
              <a:t>prelabour</a:t>
            </a:r>
            <a:r>
              <a:rPr lang="en-ZA" b="1" dirty="0" smtClean="0">
                <a:solidFill>
                  <a:srgbClr val="FFFF00"/>
                </a:solidFill>
              </a:rPr>
              <a:t> rupture of membranes</a:t>
            </a:r>
            <a:endParaRPr lang="en-ZA" b="1" dirty="0">
              <a:solidFill>
                <a:srgbClr val="FFFF00"/>
              </a:solidFill>
            </a:endParaRPr>
          </a:p>
        </p:txBody>
      </p:sp>
      <p:sp>
        <p:nvSpPr>
          <p:cNvPr id="8" name="Rectangle 7"/>
          <p:cNvSpPr/>
          <p:nvPr/>
        </p:nvSpPr>
        <p:spPr>
          <a:xfrm>
            <a:off x="6497207" y="6118448"/>
            <a:ext cx="9144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rgbClr val="3366FF"/>
                </a:solidFill>
              </a:rPr>
              <a:t>Ref 2</a:t>
            </a:r>
            <a:endParaRPr lang="en-ZA" dirty="0">
              <a:solidFill>
                <a:srgbClr val="3366FF"/>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196752"/>
            <a:ext cx="8928992" cy="4929411"/>
          </a:xfrm>
        </p:spPr>
        <p:txBody>
          <a:bodyPr>
            <a:normAutofit fontScale="70000" lnSpcReduction="20000"/>
          </a:bodyPr>
          <a:lstStyle/>
          <a:p>
            <a:pPr marL="0" indent="0">
              <a:buNone/>
            </a:pPr>
            <a:r>
              <a:rPr lang="en-GB" b="1" dirty="0"/>
              <a:t>Only in settings where oxytocin is not available</a:t>
            </a:r>
            <a:endParaRPr lang="en-ZA" dirty="0"/>
          </a:p>
          <a:p>
            <a:r>
              <a:rPr lang="en-GB" u="sng" dirty="0"/>
              <a:t>Misoprostol</a:t>
            </a:r>
            <a:r>
              <a:rPr lang="en-GB" dirty="0"/>
              <a:t>: </a:t>
            </a:r>
            <a:r>
              <a:rPr lang="en-GB" b="1" i="1" dirty="0" smtClean="0">
                <a:solidFill>
                  <a:srgbClr val="00B0F0"/>
                </a:solidFill>
              </a:rPr>
              <a:t>retained </a:t>
            </a:r>
            <a:r>
              <a:rPr lang="en-GB" b="1" i="1" dirty="0" smtClean="0"/>
              <a:t>&amp; </a:t>
            </a:r>
            <a:r>
              <a:rPr lang="en-GB" b="1" i="1" dirty="0" smtClean="0">
                <a:solidFill>
                  <a:srgbClr val="9966FF"/>
                </a:solidFill>
              </a:rPr>
              <a:t>prescriber </a:t>
            </a:r>
            <a:r>
              <a:rPr lang="en-GB" b="1" i="1" dirty="0">
                <a:solidFill>
                  <a:srgbClr val="9966FF"/>
                </a:solidFill>
              </a:rPr>
              <a:t>level </a:t>
            </a:r>
            <a:r>
              <a:rPr lang="en-GB" b="1" i="1" dirty="0" smtClean="0">
                <a:solidFill>
                  <a:srgbClr val="9966FF"/>
                </a:solidFill>
              </a:rPr>
              <a:t>&amp; dose amended</a:t>
            </a:r>
            <a:endParaRPr lang="en-ZA" b="1" dirty="0">
              <a:solidFill>
                <a:srgbClr val="9966FF"/>
              </a:solidFill>
            </a:endParaRPr>
          </a:p>
          <a:p>
            <a:pPr lvl="1"/>
            <a:r>
              <a:rPr lang="en-US" dirty="0" smtClean="0"/>
              <a:t>Most </a:t>
            </a:r>
            <a:r>
              <a:rPr lang="en-US" dirty="0"/>
              <a:t>primary care clinics do not have doctors in maternity and are run by </a:t>
            </a:r>
            <a:r>
              <a:rPr lang="en-US" dirty="0" smtClean="0"/>
              <a:t>midwives.</a:t>
            </a:r>
          </a:p>
          <a:p>
            <a:pPr lvl="1"/>
            <a:r>
              <a:rPr lang="en-ZA" dirty="0"/>
              <a:t>ESMOE, FIGO, National Maternity Guidelines, and WHO guidelines recommend misoprostol for treatment of post-partum haemorrhage only when no oxytocin is available. </a:t>
            </a:r>
          </a:p>
          <a:p>
            <a:pPr lvl="1"/>
            <a:r>
              <a:rPr lang="en-ZA" dirty="0" smtClean="0"/>
              <a:t>Oxytocin requires refrigeration.</a:t>
            </a:r>
          </a:p>
          <a:p>
            <a:pPr lvl="1"/>
            <a:r>
              <a:rPr lang="en-ZA" dirty="0" smtClean="0"/>
              <a:t>Where </a:t>
            </a:r>
            <a:r>
              <a:rPr lang="en-ZA" dirty="0"/>
              <a:t>stock-outs of oxytocin occur, misoprostol should be made available (Maternal mortality countered</a:t>
            </a:r>
            <a:r>
              <a:rPr lang="en-ZA" dirty="0" smtClean="0"/>
              <a:t>).</a:t>
            </a:r>
          </a:p>
          <a:p>
            <a:pPr lvl="1"/>
            <a:r>
              <a:rPr lang="en-ZA" dirty="0"/>
              <a:t>D</a:t>
            </a:r>
            <a:r>
              <a:rPr lang="en-ZA" dirty="0" smtClean="0"/>
              <a:t>ose amended </a:t>
            </a:r>
            <a:r>
              <a:rPr lang="en-ZA" dirty="0"/>
              <a:t>from “</a:t>
            </a:r>
            <a:r>
              <a:rPr lang="en-ZA" i="1" dirty="0"/>
              <a:t>400 mcg</a:t>
            </a:r>
            <a:r>
              <a:rPr lang="en-ZA" dirty="0"/>
              <a:t>” to “</a:t>
            </a:r>
            <a:r>
              <a:rPr lang="en-ZA" i="1" dirty="0"/>
              <a:t>600 mcg</a:t>
            </a:r>
            <a:r>
              <a:rPr lang="en-ZA" dirty="0"/>
              <a:t>”, aligned with WHO 2012 recommendations.</a:t>
            </a:r>
          </a:p>
          <a:p>
            <a:pPr marL="0" indent="0">
              <a:buNone/>
            </a:pPr>
            <a:endParaRPr lang="en-ZA" sz="1700" dirty="0" smtClean="0"/>
          </a:p>
          <a:p>
            <a:pPr marL="0" indent="0">
              <a:buNone/>
            </a:pPr>
            <a:r>
              <a:rPr lang="en-ZA" sz="4600" b="1" dirty="0">
                <a:solidFill>
                  <a:srgbClr val="3366FF"/>
                </a:solidFill>
              </a:rPr>
              <a:t>Level of Evidence: III Guidelines, Expert </a:t>
            </a:r>
            <a:r>
              <a:rPr lang="en-ZA" sz="4600" b="1" dirty="0" smtClean="0">
                <a:solidFill>
                  <a:srgbClr val="3366FF"/>
                </a:solidFill>
              </a:rPr>
              <a:t>opinion</a:t>
            </a:r>
            <a:endParaRPr lang="en-ZA" sz="4600" dirty="0" smtClean="0"/>
          </a:p>
        </p:txBody>
      </p:sp>
      <p:sp>
        <p:nvSpPr>
          <p:cNvPr id="5" name="Footer Placeholder 4"/>
          <p:cNvSpPr>
            <a:spLocks noGrp="1"/>
          </p:cNvSpPr>
          <p:nvPr>
            <p:ph type="ftr" sz="quarter" idx="11"/>
          </p:nvPr>
        </p:nvSpPr>
        <p:spPr/>
        <p:txBody>
          <a:bodyPr/>
          <a:lstStyle/>
          <a:p>
            <a:pPr algn="ctr"/>
            <a:r>
              <a:rPr lang="en-ZA" sz="1100" dirty="0" smtClean="0"/>
              <a:t>PRIMARY HEALTHCARE IMPLEMENTATION SLIDES 2014: OBSTETRICS &amp; GYNAECOLOGY</a:t>
            </a:r>
            <a:endParaRPr lang="en-ZA" sz="1100"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40</a:t>
            </a:fld>
            <a:endParaRPr lang="en-ZA"/>
          </a:p>
        </p:txBody>
      </p:sp>
      <p:sp>
        <p:nvSpPr>
          <p:cNvPr id="8" name="Title 1"/>
          <p:cNvSpPr>
            <a:spLocks noGrp="1"/>
          </p:cNvSpPr>
          <p:nvPr>
            <p:ph type="title"/>
          </p:nvPr>
        </p:nvSpPr>
        <p:spPr>
          <a:xfrm>
            <a:off x="0" y="0"/>
            <a:ext cx="8229600" cy="1143000"/>
          </a:xfrm>
        </p:spPr>
        <p:txBody>
          <a:bodyPr/>
          <a:lstStyle/>
          <a:p>
            <a:pPr algn="l"/>
            <a:r>
              <a:rPr lang="en-ZA" b="1" dirty="0" smtClean="0">
                <a:solidFill>
                  <a:schemeClr val="bg1"/>
                </a:solidFill>
              </a:rPr>
              <a:t>     6.5 </a:t>
            </a:r>
            <a:r>
              <a:rPr lang="en-ZA" b="1" dirty="0">
                <a:solidFill>
                  <a:schemeClr val="bg1"/>
                </a:solidFill>
              </a:rPr>
              <a:t>INTRAPARTUM CARE</a:t>
            </a:r>
          </a:p>
        </p:txBody>
      </p:sp>
      <p:sp>
        <p:nvSpPr>
          <p:cNvPr id="7" name="Rectangle 6"/>
          <p:cNvSpPr/>
          <p:nvPr/>
        </p:nvSpPr>
        <p:spPr>
          <a:xfrm>
            <a:off x="6444208" y="5661248"/>
            <a:ext cx="9144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rgbClr val="3366FF"/>
                </a:solidFill>
              </a:rPr>
              <a:t>Ref 27</a:t>
            </a:r>
            <a:endParaRPr lang="en-ZA" dirty="0">
              <a:solidFill>
                <a:srgbClr val="3366FF"/>
              </a:solidFill>
            </a:endParaRPr>
          </a:p>
        </p:txBody>
      </p:sp>
    </p:spTree>
    <p:extLst>
      <p:ext uri="{BB962C8B-B14F-4D97-AF65-F5344CB8AC3E}">
        <p14:creationId xmlns="" xmlns:p14="http://schemas.microsoft.com/office/powerpoint/2010/main" val="355559110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0" y="0"/>
            <a:ext cx="8229600" cy="1143000"/>
          </a:xfrm>
        </p:spPr>
        <p:txBody>
          <a:bodyPr/>
          <a:lstStyle/>
          <a:p>
            <a:pPr algn="l"/>
            <a:r>
              <a:rPr lang="en-ZA" b="1" dirty="0" smtClean="0">
                <a:solidFill>
                  <a:schemeClr val="bg1"/>
                </a:solidFill>
              </a:rPr>
              <a:t>     6.5 </a:t>
            </a:r>
            <a:r>
              <a:rPr lang="en-ZA" b="1" dirty="0">
                <a:solidFill>
                  <a:schemeClr val="bg1"/>
                </a:solidFill>
              </a:rPr>
              <a:t>INTRAPARTUM CARE</a:t>
            </a:r>
          </a:p>
        </p:txBody>
      </p:sp>
      <p:sp>
        <p:nvSpPr>
          <p:cNvPr id="3" name="Content Placeholder 2"/>
          <p:cNvSpPr>
            <a:spLocks noGrp="1"/>
          </p:cNvSpPr>
          <p:nvPr>
            <p:ph idx="1"/>
          </p:nvPr>
        </p:nvSpPr>
        <p:spPr>
          <a:xfrm>
            <a:off x="251520" y="1412776"/>
            <a:ext cx="8640960" cy="4713387"/>
          </a:xfrm>
        </p:spPr>
        <p:txBody>
          <a:bodyPr>
            <a:normAutofit/>
          </a:bodyPr>
          <a:lstStyle/>
          <a:p>
            <a:pPr marL="0" indent="0">
              <a:buNone/>
            </a:pPr>
            <a:r>
              <a:rPr lang="en-GB" b="1" dirty="0" smtClean="0"/>
              <a:t>Note </a:t>
            </a:r>
            <a:r>
              <a:rPr lang="en-GB" b="1" dirty="0"/>
              <a:t>for HIV positive patients</a:t>
            </a:r>
            <a:r>
              <a:rPr lang="en-GB" b="1" dirty="0" smtClean="0"/>
              <a:t>: </a:t>
            </a:r>
            <a:r>
              <a:rPr lang="en-GB" b="1" i="1" dirty="0" smtClean="0">
                <a:solidFill>
                  <a:srgbClr val="FF0000"/>
                </a:solidFill>
              </a:rPr>
              <a:t>deleted</a:t>
            </a:r>
            <a:endParaRPr lang="en-ZA" i="1" dirty="0">
              <a:solidFill>
                <a:srgbClr val="FF0000"/>
              </a:solidFill>
            </a:endParaRPr>
          </a:p>
          <a:p>
            <a:pPr lvl="1"/>
            <a:r>
              <a:rPr lang="en-ZA" dirty="0" smtClean="0"/>
              <a:t>The message </a:t>
            </a:r>
            <a:r>
              <a:rPr lang="en-ZA" dirty="0"/>
              <a:t>regarding episiotomy is the same for all women in labour irrespective of HIV </a:t>
            </a:r>
            <a:r>
              <a:rPr lang="en-ZA" dirty="0" smtClean="0"/>
              <a:t>status.</a:t>
            </a:r>
          </a:p>
          <a:p>
            <a:pPr marL="57150" indent="0">
              <a:buNone/>
            </a:pPr>
            <a:r>
              <a:rPr lang="en-ZA" sz="4400" b="1" dirty="0">
                <a:solidFill>
                  <a:srgbClr val="3366FF"/>
                </a:solidFill>
              </a:rPr>
              <a:t>Level of Evidence: III Expert </a:t>
            </a:r>
            <a:r>
              <a:rPr lang="en-ZA" sz="4400" b="1" dirty="0" smtClean="0">
                <a:solidFill>
                  <a:srgbClr val="3366FF"/>
                </a:solidFill>
              </a:rPr>
              <a:t>opinion</a:t>
            </a:r>
            <a:endParaRPr lang="en-ZA" sz="4400" dirty="0"/>
          </a:p>
          <a:p>
            <a:endParaRPr lang="en-ZA" dirty="0"/>
          </a:p>
        </p:txBody>
      </p:sp>
      <p:sp>
        <p:nvSpPr>
          <p:cNvPr id="5" name="Footer Placeholder 4"/>
          <p:cNvSpPr>
            <a:spLocks noGrp="1"/>
          </p:cNvSpPr>
          <p:nvPr>
            <p:ph type="ftr" sz="quarter" idx="11"/>
          </p:nvPr>
        </p:nvSpPr>
        <p:spPr/>
        <p:txBody>
          <a:bodyPr/>
          <a:lstStyle/>
          <a:p>
            <a:pPr algn="ctr"/>
            <a:r>
              <a:rPr lang="en-ZA" sz="1100" dirty="0" smtClean="0"/>
              <a:t>PRIMARY HEALTHCARE IMPLEMENTATION SLIDES 2014: OBSTETRICS &amp; GYNAECOLOGY</a:t>
            </a:r>
            <a:endParaRPr lang="en-ZA" sz="1100"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41</a:t>
            </a:fld>
            <a:endParaRPr lang="en-ZA"/>
          </a:p>
        </p:txBody>
      </p:sp>
    </p:spTree>
    <p:extLst>
      <p:ext uri="{BB962C8B-B14F-4D97-AF65-F5344CB8AC3E}">
        <p14:creationId xmlns="" xmlns:p14="http://schemas.microsoft.com/office/powerpoint/2010/main" val="420188749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0" y="142860"/>
            <a:ext cx="8229600" cy="1143000"/>
          </a:xfrm>
        </p:spPr>
        <p:txBody>
          <a:bodyPr>
            <a:normAutofit/>
          </a:bodyPr>
          <a:lstStyle/>
          <a:p>
            <a:pPr algn="l"/>
            <a:r>
              <a:rPr lang="en-ZA" sz="3600" b="1" dirty="0">
                <a:solidFill>
                  <a:schemeClr val="bg1"/>
                </a:solidFill>
              </a:rPr>
              <a:t>6.6.1 ROUTINE CARE OF THE NEONATE</a:t>
            </a:r>
          </a:p>
        </p:txBody>
      </p:sp>
      <p:sp>
        <p:nvSpPr>
          <p:cNvPr id="3" name="Content Placeholder 2"/>
          <p:cNvSpPr>
            <a:spLocks noGrp="1"/>
          </p:cNvSpPr>
          <p:nvPr>
            <p:ph idx="1"/>
          </p:nvPr>
        </p:nvSpPr>
        <p:spPr/>
        <p:txBody>
          <a:bodyPr/>
          <a:lstStyle/>
          <a:p>
            <a:r>
              <a:rPr lang="en-ZA" dirty="0"/>
              <a:t>A</a:t>
            </a:r>
            <a:r>
              <a:rPr lang="en-ZA" dirty="0" smtClean="0"/>
              <a:t>ligned </a:t>
            </a:r>
            <a:r>
              <a:rPr lang="en-ZA" dirty="0"/>
              <a:t>with the South African Initiative for Newborn Care, previously known as the Limpopo Initiative for Newborn Care</a:t>
            </a:r>
            <a:r>
              <a:rPr lang="en-ZA" dirty="0" smtClean="0"/>
              <a:t>.</a:t>
            </a:r>
            <a:endParaRPr lang="en-ZA" dirty="0"/>
          </a:p>
        </p:txBody>
      </p:sp>
      <p:sp>
        <p:nvSpPr>
          <p:cNvPr id="5" name="Footer Placeholder 4"/>
          <p:cNvSpPr>
            <a:spLocks noGrp="1"/>
          </p:cNvSpPr>
          <p:nvPr>
            <p:ph type="ftr" sz="quarter" idx="11"/>
          </p:nvPr>
        </p:nvSpPr>
        <p:spPr/>
        <p:txBody>
          <a:bodyPr/>
          <a:lstStyle/>
          <a:p>
            <a:pPr algn="ctr"/>
            <a:r>
              <a:rPr lang="en-ZA" sz="1100" dirty="0" smtClean="0"/>
              <a:t>PRIMARY HEALTHCARE IMPLEMENTATION SLIDES 2014: OBSTETRICS &amp; GYNAECOLOGY</a:t>
            </a:r>
            <a:endParaRPr lang="en-ZA" sz="1100"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42</a:t>
            </a:fld>
            <a:endParaRPr lang="en-ZA"/>
          </a:p>
        </p:txBody>
      </p:sp>
    </p:spTree>
    <p:extLst>
      <p:ext uri="{BB962C8B-B14F-4D97-AF65-F5344CB8AC3E}">
        <p14:creationId xmlns="" xmlns:p14="http://schemas.microsoft.com/office/powerpoint/2010/main" val="6078760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2852"/>
            <a:ext cx="8229600" cy="1143000"/>
          </a:xfrm>
        </p:spPr>
        <p:txBody>
          <a:bodyPr/>
          <a:lstStyle/>
          <a:p>
            <a:pPr algn="l"/>
            <a:r>
              <a:rPr lang="en-ZA" sz="4000" b="1" dirty="0">
                <a:solidFill>
                  <a:schemeClr val="bg1"/>
                </a:solidFill>
              </a:rPr>
              <a:t>6.6.2 NEONATAL RESUSCITATION</a:t>
            </a:r>
            <a:endParaRPr lang="en-ZA" sz="4000" dirty="0">
              <a:solidFill>
                <a:schemeClr val="bg1"/>
              </a:solidFill>
            </a:endParaRPr>
          </a:p>
        </p:txBody>
      </p:sp>
      <p:sp>
        <p:nvSpPr>
          <p:cNvPr id="3" name="Content Placeholder 2"/>
          <p:cNvSpPr>
            <a:spLocks noGrp="1"/>
          </p:cNvSpPr>
          <p:nvPr>
            <p:ph idx="1"/>
          </p:nvPr>
        </p:nvSpPr>
        <p:spPr>
          <a:xfrm>
            <a:off x="251520" y="1340768"/>
            <a:ext cx="8712968" cy="4785395"/>
          </a:xfrm>
        </p:spPr>
        <p:txBody>
          <a:bodyPr>
            <a:normAutofit fontScale="92500"/>
          </a:bodyPr>
          <a:lstStyle/>
          <a:p>
            <a:r>
              <a:rPr lang="en-ZA" dirty="0" smtClean="0"/>
              <a:t>Aligned </a:t>
            </a:r>
            <a:r>
              <a:rPr lang="en-ZA" dirty="0"/>
              <a:t>with the current SAPA </a:t>
            </a:r>
            <a:r>
              <a:rPr lang="en-ZA" dirty="0" smtClean="0"/>
              <a:t>handbook &amp; </a:t>
            </a:r>
            <a:r>
              <a:rPr lang="en-ZA" dirty="0"/>
              <a:t>Resuscitation Council’s algorithm for newborn </a:t>
            </a:r>
            <a:r>
              <a:rPr lang="en-ZA" dirty="0" smtClean="0"/>
              <a:t>resuscitation, relevant to primary care level. </a:t>
            </a:r>
          </a:p>
          <a:p>
            <a:r>
              <a:rPr lang="en-ZA" dirty="0" smtClean="0"/>
              <a:t>The following </a:t>
            </a:r>
            <a:r>
              <a:rPr lang="en-ZA" dirty="0"/>
              <a:t>three questions to evaluate the infant were retained in the text of the STG, </a:t>
            </a:r>
            <a:endParaRPr lang="en-ZA" dirty="0" smtClean="0"/>
          </a:p>
          <a:p>
            <a:pPr lvl="1"/>
            <a:r>
              <a:rPr lang="en-ZA" i="1" dirty="0" smtClean="0"/>
              <a:t>1</a:t>
            </a:r>
            <a:r>
              <a:rPr lang="en-ZA" i="1" dirty="0"/>
              <a:t>. Is the baby breathing adequately and not just </a:t>
            </a:r>
            <a:r>
              <a:rPr lang="en-ZA" i="1" dirty="0" smtClean="0"/>
              <a:t>gasping?</a:t>
            </a:r>
            <a:endParaRPr lang="en-ZA" dirty="0"/>
          </a:p>
          <a:p>
            <a:pPr lvl="1"/>
            <a:r>
              <a:rPr lang="en-ZA" i="1" dirty="0" smtClean="0"/>
              <a:t>2</a:t>
            </a:r>
            <a:r>
              <a:rPr lang="en-ZA" i="1" dirty="0"/>
              <a:t>. Is the baby’s heart rate (HR) &gt; 100 </a:t>
            </a:r>
            <a:r>
              <a:rPr lang="en-ZA" i="1" dirty="0" smtClean="0"/>
              <a:t>beats/minute?</a:t>
            </a:r>
            <a:endParaRPr lang="en-ZA" dirty="0"/>
          </a:p>
          <a:p>
            <a:pPr lvl="1"/>
            <a:r>
              <a:rPr lang="en-ZA" i="1" dirty="0" smtClean="0"/>
              <a:t>3</a:t>
            </a:r>
            <a:r>
              <a:rPr lang="en-ZA" i="1" dirty="0"/>
              <a:t>. Is the baby centrally pink, i.e. no central cyanosis</a:t>
            </a:r>
            <a:r>
              <a:rPr lang="en-ZA" i="1" dirty="0" smtClean="0"/>
              <a:t>?”</a:t>
            </a:r>
          </a:p>
          <a:p>
            <a:pPr marL="457200" lvl="1" indent="0">
              <a:buNone/>
            </a:pPr>
            <a:r>
              <a:rPr lang="en-ZA" sz="4400" b="1" dirty="0">
                <a:solidFill>
                  <a:srgbClr val="3366FF"/>
                </a:solidFill>
              </a:rPr>
              <a:t>Level of Evidence: III </a:t>
            </a:r>
            <a:r>
              <a:rPr lang="en-ZA" sz="4400" b="1" dirty="0" smtClean="0">
                <a:solidFill>
                  <a:srgbClr val="3366FF"/>
                </a:solidFill>
              </a:rPr>
              <a:t>Guidelines</a:t>
            </a:r>
          </a:p>
          <a:p>
            <a:endParaRPr lang="en-ZA" dirty="0"/>
          </a:p>
        </p:txBody>
      </p:sp>
      <p:sp>
        <p:nvSpPr>
          <p:cNvPr id="5" name="Footer Placeholder 4"/>
          <p:cNvSpPr>
            <a:spLocks noGrp="1"/>
          </p:cNvSpPr>
          <p:nvPr>
            <p:ph type="ftr" sz="quarter" idx="11"/>
          </p:nvPr>
        </p:nvSpPr>
        <p:spPr/>
        <p:txBody>
          <a:bodyPr/>
          <a:lstStyle/>
          <a:p>
            <a:pPr algn="ctr"/>
            <a:r>
              <a:rPr lang="en-ZA" sz="1100" dirty="0" smtClean="0"/>
              <a:t>PRIMARY HEALTHCARE IMPLEMENTATION SLIDES 2014: OBSTETRICS &amp; GYNAECOLOGY</a:t>
            </a:r>
            <a:endParaRPr lang="en-ZA" sz="1100"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43</a:t>
            </a:fld>
            <a:endParaRPr lang="en-ZA"/>
          </a:p>
        </p:txBody>
      </p:sp>
      <p:sp>
        <p:nvSpPr>
          <p:cNvPr id="7" name="Rectangle 6"/>
          <p:cNvSpPr/>
          <p:nvPr/>
        </p:nvSpPr>
        <p:spPr>
          <a:xfrm>
            <a:off x="6485325" y="6118448"/>
            <a:ext cx="9144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rgbClr val="3366FF"/>
                </a:solidFill>
              </a:rPr>
              <a:t>Ref 28</a:t>
            </a:r>
            <a:endParaRPr lang="en-ZA" dirty="0">
              <a:solidFill>
                <a:srgbClr val="3366FF"/>
              </a:solidFill>
            </a:endParaRPr>
          </a:p>
        </p:txBody>
      </p:sp>
    </p:spTree>
    <p:extLst>
      <p:ext uri="{BB962C8B-B14F-4D97-AF65-F5344CB8AC3E}">
        <p14:creationId xmlns="" xmlns:p14="http://schemas.microsoft.com/office/powerpoint/2010/main" val="395060980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noAutofit/>
          </a:bodyPr>
          <a:lstStyle/>
          <a:p>
            <a:pPr algn="l"/>
            <a:r>
              <a:rPr lang="en-ZA" sz="3600" b="1" dirty="0" smtClean="0">
                <a:solidFill>
                  <a:schemeClr val="bg1"/>
                </a:solidFill>
              </a:rPr>
              <a:t>  6.7.1 </a:t>
            </a:r>
            <a:r>
              <a:rPr lang="en-ZA" sz="3600" b="1" dirty="0">
                <a:solidFill>
                  <a:schemeClr val="bg1"/>
                </a:solidFill>
              </a:rPr>
              <a:t>CRACKED NIPPLES DURING </a:t>
            </a:r>
            <a:r>
              <a:rPr lang="en-ZA" sz="3600" b="1" dirty="0" smtClean="0">
                <a:solidFill>
                  <a:schemeClr val="bg1"/>
                </a:solidFill>
              </a:rPr>
              <a:t>     </a:t>
            </a:r>
            <a:br>
              <a:rPr lang="en-ZA" sz="3600" b="1" dirty="0" smtClean="0">
                <a:solidFill>
                  <a:schemeClr val="bg1"/>
                </a:solidFill>
              </a:rPr>
            </a:br>
            <a:r>
              <a:rPr lang="en-ZA" sz="3600" b="1" dirty="0" smtClean="0">
                <a:solidFill>
                  <a:schemeClr val="bg1"/>
                </a:solidFill>
              </a:rPr>
              <a:t>            BREASTFEEDING</a:t>
            </a:r>
            <a:endParaRPr lang="en-ZA" sz="3600" dirty="0">
              <a:solidFill>
                <a:schemeClr val="bg1"/>
              </a:solidFill>
            </a:endParaRPr>
          </a:p>
        </p:txBody>
      </p:sp>
      <p:sp>
        <p:nvSpPr>
          <p:cNvPr id="3" name="Content Placeholder 2"/>
          <p:cNvSpPr>
            <a:spLocks noGrp="1"/>
          </p:cNvSpPr>
          <p:nvPr>
            <p:ph idx="1"/>
          </p:nvPr>
        </p:nvSpPr>
        <p:spPr>
          <a:xfrm>
            <a:off x="251520" y="1600200"/>
            <a:ext cx="8712968" cy="4525963"/>
          </a:xfrm>
        </p:spPr>
        <p:txBody>
          <a:bodyPr>
            <a:normAutofit/>
          </a:bodyPr>
          <a:lstStyle/>
          <a:p>
            <a:r>
              <a:rPr lang="en-ZA" u="sng" dirty="0" err="1"/>
              <a:t>Nystatin</a:t>
            </a:r>
            <a:r>
              <a:rPr lang="en-ZA" u="sng" dirty="0"/>
              <a:t>:</a:t>
            </a:r>
            <a:r>
              <a:rPr lang="en-ZA" dirty="0"/>
              <a:t> </a:t>
            </a:r>
            <a:r>
              <a:rPr lang="en-ZA" b="1" i="1" dirty="0">
                <a:solidFill>
                  <a:srgbClr val="00B050"/>
                </a:solidFill>
              </a:rPr>
              <a:t>added</a:t>
            </a:r>
            <a:endParaRPr lang="en-ZA" b="1" dirty="0">
              <a:solidFill>
                <a:srgbClr val="00B050"/>
              </a:solidFill>
            </a:endParaRPr>
          </a:p>
          <a:p>
            <a:r>
              <a:rPr lang="en-ZA" u="sng" dirty="0"/>
              <a:t>Zinc and castor oil ointment:</a:t>
            </a:r>
            <a:r>
              <a:rPr lang="en-ZA" dirty="0"/>
              <a:t> </a:t>
            </a:r>
            <a:r>
              <a:rPr lang="en-ZA" b="1" i="1" dirty="0">
                <a:solidFill>
                  <a:srgbClr val="00B050"/>
                </a:solidFill>
              </a:rPr>
              <a:t>added</a:t>
            </a:r>
          </a:p>
          <a:p>
            <a:pPr lvl="1"/>
            <a:r>
              <a:rPr lang="en-ZA" dirty="0"/>
              <a:t>C</a:t>
            </a:r>
            <a:r>
              <a:rPr lang="en-ZA" dirty="0" smtClean="0"/>
              <a:t>ross </a:t>
            </a:r>
            <a:r>
              <a:rPr lang="en-ZA" dirty="0"/>
              <a:t>referenced to Section 1.2: Candidiasis, oral (thrush) for the management of neonatal oral thrush in this clinical setting.</a:t>
            </a:r>
          </a:p>
          <a:p>
            <a:pPr lvl="1"/>
            <a:r>
              <a:rPr lang="en-ZA" dirty="0" smtClean="0"/>
              <a:t>Zinc </a:t>
            </a:r>
            <a:r>
              <a:rPr lang="en-ZA" dirty="0"/>
              <a:t>and castor oil ointment, applied between feeds </a:t>
            </a:r>
          </a:p>
          <a:p>
            <a:pPr marL="0" indent="0">
              <a:buNone/>
            </a:pPr>
            <a:endParaRPr lang="en-ZA" sz="1200" b="1" dirty="0" smtClean="0">
              <a:solidFill>
                <a:srgbClr val="3366FF"/>
              </a:solidFill>
            </a:endParaRPr>
          </a:p>
          <a:p>
            <a:pPr marL="0" indent="0">
              <a:buNone/>
            </a:pPr>
            <a:r>
              <a:rPr lang="en-ZA" sz="3400" b="1" dirty="0" smtClean="0">
                <a:solidFill>
                  <a:srgbClr val="3366FF"/>
                </a:solidFill>
              </a:rPr>
              <a:t>Level </a:t>
            </a:r>
            <a:r>
              <a:rPr lang="en-ZA" sz="3400" b="1" dirty="0">
                <a:solidFill>
                  <a:srgbClr val="3366FF"/>
                </a:solidFill>
              </a:rPr>
              <a:t>of evidence: III </a:t>
            </a:r>
            <a:r>
              <a:rPr lang="en-ZA" sz="3400" b="1" dirty="0" smtClean="0">
                <a:solidFill>
                  <a:srgbClr val="3366FF"/>
                </a:solidFill>
              </a:rPr>
              <a:t>Guidelines, Expert opinion</a:t>
            </a:r>
            <a:endParaRPr lang="en-ZA" sz="3400" dirty="0">
              <a:solidFill>
                <a:srgbClr val="3366FF"/>
              </a:solidFill>
            </a:endParaRPr>
          </a:p>
        </p:txBody>
      </p:sp>
      <p:sp>
        <p:nvSpPr>
          <p:cNvPr id="5" name="Footer Placeholder 4"/>
          <p:cNvSpPr>
            <a:spLocks noGrp="1"/>
          </p:cNvSpPr>
          <p:nvPr>
            <p:ph type="ftr" sz="quarter" idx="11"/>
          </p:nvPr>
        </p:nvSpPr>
        <p:spPr/>
        <p:txBody>
          <a:bodyPr/>
          <a:lstStyle/>
          <a:p>
            <a:pPr algn="ctr"/>
            <a:r>
              <a:rPr lang="en-ZA" sz="1100" dirty="0" smtClean="0"/>
              <a:t>PRIMARY HEALTHCARE IMPLEMENTATION SLIDES 2014: OBSTETRICS &amp; GYNAECOLOGY</a:t>
            </a:r>
            <a:endParaRPr lang="en-ZA" sz="1100"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44</a:t>
            </a:fld>
            <a:endParaRPr lang="en-ZA"/>
          </a:p>
        </p:txBody>
      </p:sp>
    </p:spTree>
    <p:extLst>
      <p:ext uri="{BB962C8B-B14F-4D97-AF65-F5344CB8AC3E}">
        <p14:creationId xmlns="" xmlns:p14="http://schemas.microsoft.com/office/powerpoint/2010/main" val="329543668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noAutofit/>
          </a:bodyPr>
          <a:lstStyle/>
          <a:p>
            <a:pPr algn="l"/>
            <a:r>
              <a:rPr lang="en-ZA" sz="3600" b="1" dirty="0">
                <a:solidFill>
                  <a:schemeClr val="bg1"/>
                </a:solidFill>
              </a:rPr>
              <a:t>6.8.1 </a:t>
            </a:r>
            <a:r>
              <a:rPr lang="en-GB" sz="3600" b="1" dirty="0">
                <a:solidFill>
                  <a:schemeClr val="bg1"/>
                </a:solidFill>
              </a:rPr>
              <a:t>ABNORMAL VAGINAL BLEEDING </a:t>
            </a:r>
            <a:r>
              <a:rPr lang="en-GB" sz="3600" b="1" dirty="0" smtClean="0">
                <a:solidFill>
                  <a:schemeClr val="bg1"/>
                </a:solidFill>
              </a:rPr>
              <a:t>  </a:t>
            </a:r>
            <a:br>
              <a:rPr lang="en-GB" sz="3600" b="1" dirty="0" smtClean="0">
                <a:solidFill>
                  <a:schemeClr val="bg1"/>
                </a:solidFill>
              </a:rPr>
            </a:br>
            <a:r>
              <a:rPr lang="en-GB" sz="3600" b="1" dirty="0" smtClean="0">
                <a:solidFill>
                  <a:schemeClr val="bg1"/>
                </a:solidFill>
              </a:rPr>
              <a:t>          DURING </a:t>
            </a:r>
            <a:r>
              <a:rPr lang="en-GB" sz="3600" b="1" dirty="0">
                <a:solidFill>
                  <a:schemeClr val="bg1"/>
                </a:solidFill>
              </a:rPr>
              <a:t>FERTILE YEARS</a:t>
            </a:r>
            <a:endParaRPr lang="en-ZA" sz="3600" dirty="0">
              <a:solidFill>
                <a:schemeClr val="bg1"/>
              </a:solidFill>
            </a:endParaRPr>
          </a:p>
        </p:txBody>
      </p:sp>
      <p:sp>
        <p:nvSpPr>
          <p:cNvPr id="3" name="Content Placeholder 2"/>
          <p:cNvSpPr>
            <a:spLocks noGrp="1"/>
          </p:cNvSpPr>
          <p:nvPr>
            <p:ph idx="1"/>
          </p:nvPr>
        </p:nvSpPr>
        <p:spPr/>
        <p:txBody>
          <a:bodyPr/>
          <a:lstStyle/>
          <a:p>
            <a:r>
              <a:rPr lang="en-GB" u="sng" dirty="0"/>
              <a:t>Ibuprofen:</a:t>
            </a:r>
            <a:r>
              <a:rPr lang="en-GB" i="1" dirty="0"/>
              <a:t> </a:t>
            </a:r>
            <a:r>
              <a:rPr lang="en-GB" b="1" i="1" dirty="0">
                <a:solidFill>
                  <a:srgbClr val="7030A0"/>
                </a:solidFill>
              </a:rPr>
              <a:t>dose amended</a:t>
            </a:r>
            <a:endParaRPr lang="en-ZA" b="1" dirty="0">
              <a:solidFill>
                <a:srgbClr val="7030A0"/>
              </a:solidFill>
            </a:endParaRPr>
          </a:p>
          <a:p>
            <a:pPr lvl="1"/>
            <a:r>
              <a:rPr lang="en-GB" dirty="0" smtClean="0"/>
              <a:t>Dose amended </a:t>
            </a:r>
            <a:r>
              <a:rPr lang="en-GB" dirty="0"/>
              <a:t>from “</a:t>
            </a:r>
            <a:r>
              <a:rPr lang="en-GB" b="1" i="1" dirty="0">
                <a:solidFill>
                  <a:srgbClr val="7030A0"/>
                </a:solidFill>
              </a:rPr>
              <a:t>200–400 mg 8 hourly</a:t>
            </a:r>
            <a:r>
              <a:rPr lang="en-GB" dirty="0"/>
              <a:t>” to “</a:t>
            </a:r>
            <a:r>
              <a:rPr lang="en-GB" b="1" i="1" dirty="0">
                <a:solidFill>
                  <a:srgbClr val="7030A0"/>
                </a:solidFill>
              </a:rPr>
              <a:t>400 mg 8 </a:t>
            </a:r>
            <a:r>
              <a:rPr lang="en-GB" b="1" i="1" dirty="0" smtClean="0">
                <a:solidFill>
                  <a:srgbClr val="7030A0"/>
                </a:solidFill>
              </a:rPr>
              <a:t>hourly</a:t>
            </a:r>
            <a:r>
              <a:rPr lang="en-GB" dirty="0" smtClean="0"/>
              <a:t>”.</a:t>
            </a:r>
          </a:p>
          <a:p>
            <a:pPr lvl="1"/>
            <a:r>
              <a:rPr lang="en-GB" dirty="0" smtClean="0"/>
              <a:t>Aligned </a:t>
            </a:r>
            <a:r>
              <a:rPr lang="en-GB" dirty="0"/>
              <a:t>with the Adult Hospital level STGs and EML, 2012.</a:t>
            </a:r>
            <a:endParaRPr lang="en-ZA" dirty="0"/>
          </a:p>
          <a:p>
            <a:pPr marL="0" indent="0">
              <a:buNone/>
            </a:pPr>
            <a:endParaRPr lang="en-ZA" sz="1200" dirty="0" smtClean="0"/>
          </a:p>
          <a:p>
            <a:pPr marL="0" indent="0">
              <a:buNone/>
            </a:pPr>
            <a:r>
              <a:rPr lang="en-ZA" sz="4000" b="1" dirty="0">
                <a:solidFill>
                  <a:srgbClr val="3366FF"/>
                </a:solidFill>
              </a:rPr>
              <a:t>Level of evidence: III </a:t>
            </a:r>
            <a:r>
              <a:rPr lang="en-ZA" sz="4000" b="1" dirty="0" smtClean="0">
                <a:solidFill>
                  <a:srgbClr val="3366FF"/>
                </a:solidFill>
              </a:rPr>
              <a:t>Guidelines</a:t>
            </a:r>
          </a:p>
        </p:txBody>
      </p:sp>
      <p:sp>
        <p:nvSpPr>
          <p:cNvPr id="5" name="Footer Placeholder 4"/>
          <p:cNvSpPr>
            <a:spLocks noGrp="1"/>
          </p:cNvSpPr>
          <p:nvPr>
            <p:ph type="ftr" sz="quarter" idx="11"/>
          </p:nvPr>
        </p:nvSpPr>
        <p:spPr/>
        <p:txBody>
          <a:bodyPr/>
          <a:lstStyle/>
          <a:p>
            <a:pPr algn="ctr"/>
            <a:r>
              <a:rPr lang="en-ZA" sz="1100" dirty="0" smtClean="0"/>
              <a:t>PRIMARY HEALTHCARE IMPLEMENTATION SLIDES 2014: OBSTETRICS &amp; GYNAECOLOGY</a:t>
            </a:r>
            <a:endParaRPr lang="en-ZA" sz="1100"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45</a:t>
            </a:fld>
            <a:endParaRPr lang="en-ZA"/>
          </a:p>
        </p:txBody>
      </p:sp>
      <p:sp>
        <p:nvSpPr>
          <p:cNvPr id="7" name="Rectangle 6"/>
          <p:cNvSpPr/>
          <p:nvPr/>
        </p:nvSpPr>
        <p:spPr>
          <a:xfrm>
            <a:off x="6444208" y="5661248"/>
            <a:ext cx="9144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rgbClr val="3366FF"/>
                </a:solidFill>
              </a:rPr>
              <a:t>Ref 29</a:t>
            </a:r>
            <a:endParaRPr lang="en-ZA" dirty="0">
              <a:solidFill>
                <a:srgbClr val="3366FF"/>
              </a:solidFill>
            </a:endParaRPr>
          </a:p>
        </p:txBody>
      </p:sp>
    </p:spTree>
    <p:extLst>
      <p:ext uri="{BB962C8B-B14F-4D97-AF65-F5344CB8AC3E}">
        <p14:creationId xmlns="" xmlns:p14="http://schemas.microsoft.com/office/powerpoint/2010/main" val="330915210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412776"/>
            <a:ext cx="8784976" cy="4896544"/>
          </a:xfrm>
        </p:spPr>
        <p:txBody>
          <a:bodyPr>
            <a:normAutofit fontScale="85000" lnSpcReduction="20000"/>
          </a:bodyPr>
          <a:lstStyle/>
          <a:p>
            <a:pPr marL="0" indent="0">
              <a:buNone/>
            </a:pPr>
            <a:r>
              <a:rPr lang="en-GB" b="1" u="sng" dirty="0"/>
              <a:t>Sequentially opposed therapy:</a:t>
            </a:r>
            <a:endParaRPr lang="en-ZA" dirty="0"/>
          </a:p>
          <a:p>
            <a:r>
              <a:rPr lang="en-ZA" u="sng" dirty="0"/>
              <a:t>Cyproterone acetate, oral, 1 mg:</a:t>
            </a:r>
            <a:r>
              <a:rPr lang="en-ZA" i="1" dirty="0"/>
              <a:t> </a:t>
            </a:r>
            <a:r>
              <a:rPr lang="en-ZA" b="1" i="1" dirty="0">
                <a:solidFill>
                  <a:srgbClr val="00B050"/>
                </a:solidFill>
              </a:rPr>
              <a:t>added</a:t>
            </a:r>
            <a:endParaRPr lang="en-ZA" b="1" dirty="0">
              <a:solidFill>
                <a:srgbClr val="00B050"/>
              </a:solidFill>
            </a:endParaRPr>
          </a:p>
          <a:p>
            <a:r>
              <a:rPr lang="en-ZA" u="sng" dirty="0" err="1"/>
              <a:t>Norethisterone</a:t>
            </a:r>
            <a:r>
              <a:rPr lang="en-ZA" u="sng" dirty="0"/>
              <a:t> acetate, oral 1mg:</a:t>
            </a:r>
            <a:r>
              <a:rPr lang="en-ZA" i="1" dirty="0"/>
              <a:t> </a:t>
            </a:r>
            <a:r>
              <a:rPr lang="en-ZA" b="1" i="1" dirty="0">
                <a:solidFill>
                  <a:srgbClr val="00B050"/>
                </a:solidFill>
              </a:rPr>
              <a:t>added</a:t>
            </a:r>
            <a:endParaRPr lang="en-ZA" b="1" dirty="0">
              <a:solidFill>
                <a:srgbClr val="00B050"/>
              </a:solidFill>
            </a:endParaRPr>
          </a:p>
          <a:p>
            <a:r>
              <a:rPr lang="en-ZA" u="sng" dirty="0" err="1"/>
              <a:t>Medroxyprogesterone</a:t>
            </a:r>
            <a:r>
              <a:rPr lang="en-ZA" u="sng" dirty="0"/>
              <a:t> acetate, oral:</a:t>
            </a:r>
            <a:r>
              <a:rPr lang="en-ZA" i="1" dirty="0"/>
              <a:t> </a:t>
            </a:r>
            <a:r>
              <a:rPr lang="en-ZA" b="1" i="1" dirty="0">
                <a:solidFill>
                  <a:srgbClr val="9966FF"/>
                </a:solidFill>
              </a:rPr>
              <a:t>dose amended</a:t>
            </a:r>
            <a:endParaRPr lang="en-ZA" b="1" dirty="0">
              <a:solidFill>
                <a:srgbClr val="9966FF"/>
              </a:solidFill>
            </a:endParaRPr>
          </a:p>
          <a:p>
            <a:pPr lvl="1"/>
            <a:r>
              <a:rPr lang="en-GB" sz="2600" dirty="0" smtClean="0"/>
              <a:t>FDC</a:t>
            </a:r>
            <a:r>
              <a:rPr lang="en-GB" sz="2600" dirty="0"/>
              <a:t>: </a:t>
            </a:r>
            <a:r>
              <a:rPr lang="en-GB" sz="2600" dirty="0" err="1"/>
              <a:t>estradiol</a:t>
            </a:r>
            <a:r>
              <a:rPr lang="en-GB" sz="2600" dirty="0"/>
              <a:t> </a:t>
            </a:r>
            <a:r>
              <a:rPr lang="en-GB" sz="2600" dirty="0" err="1"/>
              <a:t>valerate</a:t>
            </a:r>
            <a:r>
              <a:rPr lang="en-GB" sz="2600" dirty="0"/>
              <a:t> 2mg + </a:t>
            </a:r>
            <a:r>
              <a:rPr lang="en-GB" sz="2600" dirty="0" err="1"/>
              <a:t>cyproterone</a:t>
            </a:r>
            <a:r>
              <a:rPr lang="en-GB" sz="2600" dirty="0"/>
              <a:t> acetate </a:t>
            </a:r>
            <a:endParaRPr lang="en-GB" sz="2600" dirty="0" smtClean="0"/>
          </a:p>
          <a:p>
            <a:pPr marL="457200" lvl="1" indent="0">
              <a:buNone/>
            </a:pPr>
            <a:r>
              <a:rPr lang="en-GB" sz="2600" dirty="0" smtClean="0"/>
              <a:t>		cheaper than</a:t>
            </a:r>
          </a:p>
          <a:p>
            <a:pPr marL="457200" lvl="1" indent="0">
              <a:buNone/>
            </a:pPr>
            <a:r>
              <a:rPr lang="en-GB" sz="2600" dirty="0" smtClean="0"/>
              <a:t>             conj. </a:t>
            </a:r>
            <a:r>
              <a:rPr lang="en-GB" sz="2600" dirty="0" err="1" smtClean="0"/>
              <a:t>estrogens</a:t>
            </a:r>
            <a:r>
              <a:rPr lang="en-GB" sz="2600" dirty="0" smtClean="0"/>
              <a:t> 0.3 mg + MPA 10 mg</a:t>
            </a:r>
          </a:p>
          <a:p>
            <a:pPr lvl="1"/>
            <a:r>
              <a:rPr lang="en-GB" sz="2600" dirty="0"/>
              <a:t>Text aligned with the </a:t>
            </a:r>
            <a:r>
              <a:rPr lang="en-ZA" sz="2600" dirty="0"/>
              <a:t>Adult Hospital </a:t>
            </a:r>
          </a:p>
          <a:p>
            <a:pPr marL="457200" lvl="1" indent="0">
              <a:buNone/>
            </a:pPr>
            <a:r>
              <a:rPr lang="en-ZA" sz="2600" dirty="0"/>
              <a:t>	level STG and EML, 2012 edition.</a:t>
            </a:r>
          </a:p>
          <a:p>
            <a:pPr lvl="1">
              <a:buNone/>
            </a:pPr>
            <a:endParaRPr lang="en-ZA" dirty="0" smtClean="0"/>
          </a:p>
          <a:p>
            <a:pPr lvl="1">
              <a:buNone/>
            </a:pPr>
            <a:endParaRPr lang="en-ZA" dirty="0" smtClean="0"/>
          </a:p>
          <a:p>
            <a:pPr marL="0" indent="0">
              <a:buNone/>
            </a:pPr>
            <a:r>
              <a:rPr lang="en-ZA" sz="4000" b="1" dirty="0">
                <a:solidFill>
                  <a:srgbClr val="3366FF"/>
                </a:solidFill>
              </a:rPr>
              <a:t>Level of evidence: III </a:t>
            </a:r>
            <a:r>
              <a:rPr lang="en-ZA" sz="4000" b="1" dirty="0" smtClean="0">
                <a:solidFill>
                  <a:srgbClr val="3366FF"/>
                </a:solidFill>
              </a:rPr>
              <a:t>Guidelines</a:t>
            </a:r>
            <a:endParaRPr lang="en-ZA" sz="4000" b="1" dirty="0">
              <a:solidFill>
                <a:srgbClr val="3366FF"/>
              </a:solidFill>
            </a:endParaRPr>
          </a:p>
        </p:txBody>
      </p:sp>
      <p:sp>
        <p:nvSpPr>
          <p:cNvPr id="5" name="Footer Placeholder 4"/>
          <p:cNvSpPr>
            <a:spLocks noGrp="1"/>
          </p:cNvSpPr>
          <p:nvPr>
            <p:ph type="ftr" sz="quarter" idx="11"/>
          </p:nvPr>
        </p:nvSpPr>
        <p:spPr/>
        <p:txBody>
          <a:bodyPr/>
          <a:lstStyle/>
          <a:p>
            <a:pPr algn="ctr"/>
            <a:r>
              <a:rPr lang="en-ZA" sz="1100" dirty="0" smtClean="0"/>
              <a:t>PRIMARY HEALTHCARE IMPLEMENTATION SLIDES 2014: OBSTETRICS &amp; GYNAECOLOGY</a:t>
            </a:r>
            <a:endParaRPr lang="en-ZA" sz="1100"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46</a:t>
            </a:fld>
            <a:endParaRPr lang="en-ZA"/>
          </a:p>
        </p:txBody>
      </p:sp>
      <p:graphicFrame>
        <p:nvGraphicFramePr>
          <p:cNvPr id="8" name="Content Placeholder 5"/>
          <p:cNvGraphicFramePr>
            <a:graphicFrameLocks/>
          </p:cNvGraphicFramePr>
          <p:nvPr>
            <p:extLst>
              <p:ext uri="{D42A27DB-BD31-4B8C-83A1-F6EECF244321}">
                <p14:modId xmlns="" xmlns:p14="http://schemas.microsoft.com/office/powerpoint/2010/main" val="1906216571"/>
              </p:ext>
            </p:extLst>
          </p:nvPr>
        </p:nvGraphicFramePr>
        <p:xfrm>
          <a:off x="5940152" y="3501008"/>
          <a:ext cx="2952328" cy="3168352"/>
        </p:xfrm>
        <a:graphic>
          <a:graphicData uri="http://schemas.openxmlformats.org/drawingml/2006/chart">
            <c:chart xmlns:c="http://schemas.openxmlformats.org/drawingml/2006/chart" xmlns:r="http://schemas.openxmlformats.org/officeDocument/2006/relationships" r:id="rId3"/>
          </a:graphicData>
        </a:graphic>
      </p:graphicFrame>
      <p:sp>
        <p:nvSpPr>
          <p:cNvPr id="10" name="Title 1"/>
          <p:cNvSpPr>
            <a:spLocks noGrp="1"/>
          </p:cNvSpPr>
          <p:nvPr>
            <p:ph type="title"/>
          </p:nvPr>
        </p:nvSpPr>
        <p:spPr>
          <a:xfrm>
            <a:off x="0" y="-71462"/>
            <a:ext cx="8229600" cy="1143000"/>
          </a:xfrm>
        </p:spPr>
        <p:txBody>
          <a:bodyPr>
            <a:noAutofit/>
          </a:bodyPr>
          <a:lstStyle/>
          <a:p>
            <a:pPr algn="l"/>
            <a:r>
              <a:rPr lang="en-ZA" sz="3600" b="1" dirty="0" smtClean="0">
                <a:solidFill>
                  <a:schemeClr val="bg1"/>
                </a:solidFill>
              </a:rPr>
              <a:t>  6.11 </a:t>
            </a:r>
            <a:r>
              <a:rPr lang="en-ZA" sz="3600" b="1" dirty="0">
                <a:solidFill>
                  <a:schemeClr val="bg1"/>
                </a:solidFill>
              </a:rPr>
              <a:t>HORMONE REPLACEMENT </a:t>
            </a:r>
            <a:r>
              <a:rPr lang="en-ZA" sz="3600" b="1" dirty="0" smtClean="0">
                <a:solidFill>
                  <a:schemeClr val="bg1"/>
                </a:solidFill>
              </a:rPr>
              <a:t/>
            </a:r>
            <a:br>
              <a:rPr lang="en-ZA" sz="3600" b="1" dirty="0" smtClean="0">
                <a:solidFill>
                  <a:schemeClr val="bg1"/>
                </a:solidFill>
              </a:rPr>
            </a:br>
            <a:r>
              <a:rPr lang="en-ZA" sz="3600" b="1" dirty="0" smtClean="0">
                <a:solidFill>
                  <a:schemeClr val="bg1"/>
                </a:solidFill>
              </a:rPr>
              <a:t>           THERAPY </a:t>
            </a:r>
            <a:r>
              <a:rPr lang="en-ZA" sz="3600" b="1" dirty="0">
                <a:solidFill>
                  <a:schemeClr val="bg1"/>
                </a:solidFill>
              </a:rPr>
              <a:t>(HT)</a:t>
            </a:r>
            <a:endParaRPr lang="en-ZA" sz="3600" dirty="0">
              <a:solidFill>
                <a:schemeClr val="bg1"/>
              </a:solidFill>
            </a:endParaRPr>
          </a:p>
        </p:txBody>
      </p:sp>
      <p:sp>
        <p:nvSpPr>
          <p:cNvPr id="7" name="Rectangle 6"/>
          <p:cNvSpPr/>
          <p:nvPr/>
        </p:nvSpPr>
        <p:spPr>
          <a:xfrm>
            <a:off x="4716016" y="5889848"/>
            <a:ext cx="9144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rgbClr val="3366FF"/>
                </a:solidFill>
              </a:rPr>
              <a:t>Ref 30</a:t>
            </a:r>
            <a:endParaRPr lang="en-ZA" dirty="0">
              <a:solidFill>
                <a:srgbClr val="3366FF"/>
              </a:solidFill>
            </a:endParaRPr>
          </a:p>
        </p:txBody>
      </p:sp>
    </p:spTree>
    <p:extLst>
      <p:ext uri="{BB962C8B-B14F-4D97-AF65-F5344CB8AC3E}">
        <p14:creationId xmlns="" xmlns:p14="http://schemas.microsoft.com/office/powerpoint/2010/main" val="306120876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600200"/>
            <a:ext cx="8784976" cy="4637112"/>
          </a:xfrm>
        </p:spPr>
        <p:txBody>
          <a:bodyPr>
            <a:normAutofit fontScale="85000" lnSpcReduction="10000"/>
          </a:bodyPr>
          <a:lstStyle/>
          <a:p>
            <a:pPr marL="0" indent="0">
              <a:buNone/>
            </a:pPr>
            <a:r>
              <a:rPr lang="en-ZA" b="1" u="sng" dirty="0"/>
              <a:t>Continuous combined therapy</a:t>
            </a:r>
            <a:endParaRPr lang="en-ZA" dirty="0"/>
          </a:p>
          <a:p>
            <a:r>
              <a:rPr lang="en-ZA" dirty="0"/>
              <a:t>T</a:t>
            </a:r>
            <a:r>
              <a:rPr lang="en-ZA" dirty="0" smtClean="0"/>
              <a:t>ext aligned </a:t>
            </a:r>
            <a:r>
              <a:rPr lang="en-ZA" dirty="0"/>
              <a:t>with </a:t>
            </a:r>
            <a:r>
              <a:rPr lang="en-ZA" dirty="0" smtClean="0"/>
              <a:t>Adult </a:t>
            </a:r>
            <a:r>
              <a:rPr lang="en-ZA" dirty="0"/>
              <a:t>Hospital level </a:t>
            </a:r>
            <a:r>
              <a:rPr lang="en-ZA" dirty="0" smtClean="0"/>
              <a:t>STG, 2012.</a:t>
            </a:r>
          </a:p>
          <a:p>
            <a:pPr marL="0" indent="0">
              <a:buNone/>
            </a:pPr>
            <a:endParaRPr lang="en-ZA" sz="1200" dirty="0" smtClean="0"/>
          </a:p>
          <a:p>
            <a:pPr marL="0" indent="0">
              <a:buNone/>
            </a:pPr>
            <a:r>
              <a:rPr lang="en-ZA" b="1" u="sng" dirty="0"/>
              <a:t>Women with no uterus (post-hysterectomy):</a:t>
            </a:r>
            <a:endParaRPr lang="en-ZA" dirty="0"/>
          </a:p>
          <a:p>
            <a:r>
              <a:rPr lang="en-ZA" u="sng" dirty="0" err="1"/>
              <a:t>Estradiol</a:t>
            </a:r>
            <a:r>
              <a:rPr lang="en-ZA" u="sng" dirty="0"/>
              <a:t> </a:t>
            </a:r>
            <a:r>
              <a:rPr lang="en-ZA" u="sng" dirty="0" err="1"/>
              <a:t>valerate</a:t>
            </a:r>
            <a:r>
              <a:rPr lang="en-ZA" u="sng" dirty="0"/>
              <a:t>, oral:</a:t>
            </a:r>
            <a:r>
              <a:rPr lang="en-ZA" dirty="0"/>
              <a:t> </a:t>
            </a:r>
            <a:r>
              <a:rPr lang="en-ZA" b="1" i="1" dirty="0">
                <a:solidFill>
                  <a:srgbClr val="9966FF"/>
                </a:solidFill>
              </a:rPr>
              <a:t>dose amended</a:t>
            </a:r>
            <a:endParaRPr lang="en-ZA" b="1" dirty="0">
              <a:solidFill>
                <a:srgbClr val="9966FF"/>
              </a:solidFill>
            </a:endParaRPr>
          </a:p>
          <a:p>
            <a:r>
              <a:rPr lang="en-ZA" u="sng" dirty="0"/>
              <a:t>Conjugated </a:t>
            </a:r>
            <a:r>
              <a:rPr lang="en-ZA" u="sng" dirty="0" err="1"/>
              <a:t>estrogens</a:t>
            </a:r>
            <a:r>
              <a:rPr lang="en-ZA" u="sng" dirty="0"/>
              <a:t>, oral</a:t>
            </a:r>
            <a:r>
              <a:rPr lang="en-ZA" dirty="0"/>
              <a:t>: </a:t>
            </a:r>
            <a:r>
              <a:rPr lang="en-ZA" b="1" i="1" dirty="0">
                <a:solidFill>
                  <a:srgbClr val="9966FF"/>
                </a:solidFill>
              </a:rPr>
              <a:t>directions for use </a:t>
            </a:r>
            <a:r>
              <a:rPr lang="en-ZA" b="1" i="1" dirty="0" smtClean="0">
                <a:solidFill>
                  <a:srgbClr val="9966FF"/>
                </a:solidFill>
              </a:rPr>
              <a:t>amended</a:t>
            </a:r>
          </a:p>
          <a:p>
            <a:pPr lvl="1"/>
            <a:r>
              <a:rPr lang="en-ZA" dirty="0"/>
              <a:t>A</a:t>
            </a:r>
            <a:r>
              <a:rPr lang="en-ZA" dirty="0" smtClean="0"/>
              <a:t>ligned </a:t>
            </a:r>
            <a:r>
              <a:rPr lang="en-ZA" dirty="0"/>
              <a:t>with the Adult Hospital level </a:t>
            </a:r>
            <a:r>
              <a:rPr lang="en-ZA" dirty="0" smtClean="0"/>
              <a:t>STG, 2012.</a:t>
            </a:r>
          </a:p>
          <a:p>
            <a:pPr marL="457200" lvl="1" indent="0">
              <a:buNone/>
            </a:pPr>
            <a:endParaRPr lang="en-ZA" dirty="0" smtClean="0"/>
          </a:p>
          <a:p>
            <a:pPr marL="0" indent="0">
              <a:buNone/>
            </a:pPr>
            <a:r>
              <a:rPr lang="en-ZA" sz="5600" b="1" dirty="0">
                <a:solidFill>
                  <a:srgbClr val="3366FF"/>
                </a:solidFill>
              </a:rPr>
              <a:t>Level of evidence: III Guidelines</a:t>
            </a:r>
          </a:p>
          <a:p>
            <a:pPr marL="0" indent="0">
              <a:buNone/>
            </a:pPr>
            <a:r>
              <a:rPr lang="en-ZA" dirty="0" smtClean="0"/>
              <a:t>	</a:t>
            </a:r>
            <a:endParaRPr lang="en-ZA" dirty="0"/>
          </a:p>
        </p:txBody>
      </p:sp>
      <p:sp>
        <p:nvSpPr>
          <p:cNvPr id="5" name="Footer Placeholder 4"/>
          <p:cNvSpPr>
            <a:spLocks noGrp="1"/>
          </p:cNvSpPr>
          <p:nvPr>
            <p:ph type="ftr" sz="quarter" idx="11"/>
          </p:nvPr>
        </p:nvSpPr>
        <p:spPr/>
        <p:txBody>
          <a:bodyPr/>
          <a:lstStyle/>
          <a:p>
            <a:pPr algn="ctr"/>
            <a:r>
              <a:rPr lang="en-ZA" sz="1100" dirty="0" smtClean="0"/>
              <a:t>PRIMARY HEALTHCARE IMPLEMENTATION SLIDES 2014: OBSTETRICS &amp; GYNAECOLOGY</a:t>
            </a:r>
            <a:endParaRPr lang="en-ZA" sz="1100"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47</a:t>
            </a:fld>
            <a:endParaRPr lang="en-ZA"/>
          </a:p>
        </p:txBody>
      </p:sp>
      <p:sp>
        <p:nvSpPr>
          <p:cNvPr id="8" name="Title 1"/>
          <p:cNvSpPr>
            <a:spLocks noGrp="1"/>
          </p:cNvSpPr>
          <p:nvPr>
            <p:ph type="title"/>
          </p:nvPr>
        </p:nvSpPr>
        <p:spPr>
          <a:xfrm>
            <a:off x="0" y="-71462"/>
            <a:ext cx="8229600" cy="1143000"/>
          </a:xfrm>
        </p:spPr>
        <p:txBody>
          <a:bodyPr>
            <a:noAutofit/>
          </a:bodyPr>
          <a:lstStyle/>
          <a:p>
            <a:pPr algn="l"/>
            <a:r>
              <a:rPr lang="en-ZA" sz="3600" b="1" dirty="0" smtClean="0">
                <a:solidFill>
                  <a:schemeClr val="bg1"/>
                </a:solidFill>
              </a:rPr>
              <a:t>  6.11 </a:t>
            </a:r>
            <a:r>
              <a:rPr lang="en-ZA" sz="3600" b="1" dirty="0">
                <a:solidFill>
                  <a:schemeClr val="bg1"/>
                </a:solidFill>
              </a:rPr>
              <a:t>HORMONE REPLACEMENT </a:t>
            </a:r>
            <a:r>
              <a:rPr lang="en-ZA" sz="3600" b="1" dirty="0" smtClean="0">
                <a:solidFill>
                  <a:schemeClr val="bg1"/>
                </a:solidFill>
              </a:rPr>
              <a:t/>
            </a:r>
            <a:br>
              <a:rPr lang="en-ZA" sz="3600" b="1" dirty="0" smtClean="0">
                <a:solidFill>
                  <a:schemeClr val="bg1"/>
                </a:solidFill>
              </a:rPr>
            </a:br>
            <a:r>
              <a:rPr lang="en-ZA" sz="3600" b="1" dirty="0" smtClean="0">
                <a:solidFill>
                  <a:schemeClr val="bg1"/>
                </a:solidFill>
              </a:rPr>
              <a:t>           THERAPY </a:t>
            </a:r>
            <a:r>
              <a:rPr lang="en-ZA" sz="3600" b="1" dirty="0">
                <a:solidFill>
                  <a:schemeClr val="bg1"/>
                </a:solidFill>
              </a:rPr>
              <a:t>(HT)</a:t>
            </a:r>
            <a:endParaRPr lang="en-ZA" sz="3600" dirty="0">
              <a:solidFill>
                <a:schemeClr val="bg1"/>
              </a:solidFill>
            </a:endParaRPr>
          </a:p>
        </p:txBody>
      </p:sp>
      <p:sp>
        <p:nvSpPr>
          <p:cNvPr id="7" name="Rectangle 6"/>
          <p:cNvSpPr/>
          <p:nvPr/>
        </p:nvSpPr>
        <p:spPr>
          <a:xfrm>
            <a:off x="6444208" y="5661248"/>
            <a:ext cx="9144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rgbClr val="3366FF"/>
                </a:solidFill>
              </a:rPr>
              <a:t>Ref 31</a:t>
            </a:r>
            <a:endParaRPr lang="en-ZA" dirty="0">
              <a:solidFill>
                <a:srgbClr val="3366FF"/>
              </a:solidFill>
            </a:endParaRPr>
          </a:p>
        </p:txBody>
      </p:sp>
    </p:spTree>
    <p:extLst>
      <p:ext uri="{BB962C8B-B14F-4D97-AF65-F5344CB8AC3E}">
        <p14:creationId xmlns="" xmlns:p14="http://schemas.microsoft.com/office/powerpoint/2010/main" val="230153528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143000"/>
            <a:ext cx="8610600" cy="4983163"/>
          </a:xfrm>
        </p:spPr>
        <p:txBody>
          <a:bodyPr>
            <a:normAutofit/>
          </a:bodyPr>
          <a:lstStyle/>
          <a:p>
            <a:r>
              <a:rPr lang="en-ZA" dirty="0" smtClean="0"/>
              <a:t>Considered </a:t>
            </a:r>
            <a:r>
              <a:rPr lang="en-ZA" dirty="0"/>
              <a:t>impractical to refer all HT cases to secondary level facilities, burdening these facilities with patients that can be managed at primary level of care. </a:t>
            </a:r>
            <a:endParaRPr lang="en-ZA" dirty="0" smtClean="0"/>
          </a:p>
          <a:p>
            <a:r>
              <a:rPr lang="en-ZA" dirty="0" smtClean="0"/>
              <a:t>STG </a:t>
            </a:r>
            <a:r>
              <a:rPr lang="en-ZA" dirty="0"/>
              <a:t>recommends that HT only be indicated for </a:t>
            </a:r>
            <a:r>
              <a:rPr lang="en-ZA" b="1" u="sng" dirty="0"/>
              <a:t>“Short term symptomatic relief for severe menopausal symptoms</a:t>
            </a:r>
            <a:r>
              <a:rPr lang="en-ZA" b="1" u="sng" dirty="0" smtClean="0"/>
              <a:t>”.</a:t>
            </a:r>
          </a:p>
          <a:p>
            <a:pPr lvl="1"/>
            <a:r>
              <a:rPr lang="en-ZA" dirty="0"/>
              <a:t>M</a:t>
            </a:r>
            <a:r>
              <a:rPr lang="en-ZA" dirty="0" smtClean="0"/>
              <a:t>ammogram done </a:t>
            </a:r>
            <a:r>
              <a:rPr lang="en-ZA" dirty="0"/>
              <a:t>at commencement of HT, and then once a year, </a:t>
            </a:r>
            <a:r>
              <a:rPr lang="en-ZA" i="1" dirty="0">
                <a:solidFill>
                  <a:srgbClr val="FF0000"/>
                </a:solidFill>
              </a:rPr>
              <a:t>if available. </a:t>
            </a:r>
            <a:endParaRPr lang="en-ZA" b="1" i="1" dirty="0">
              <a:solidFill>
                <a:srgbClr val="FF0000"/>
              </a:solidFill>
            </a:endParaRPr>
          </a:p>
        </p:txBody>
      </p:sp>
      <p:sp>
        <p:nvSpPr>
          <p:cNvPr id="5" name="Footer Placeholder 4"/>
          <p:cNvSpPr>
            <a:spLocks noGrp="1"/>
          </p:cNvSpPr>
          <p:nvPr>
            <p:ph type="ftr" sz="quarter" idx="11"/>
          </p:nvPr>
        </p:nvSpPr>
        <p:spPr/>
        <p:txBody>
          <a:bodyPr/>
          <a:lstStyle/>
          <a:p>
            <a:r>
              <a:rPr lang="en-ZA" sz="1100" dirty="0" smtClean="0"/>
              <a:t>PRIMARY HEALTHCARE IMPLEMENTATION SLIDES 2014: OBSTETRICS &amp; GYNAECOLOGY</a:t>
            </a:r>
            <a:endParaRPr lang="en-ZA" sz="1100"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48</a:t>
            </a:fld>
            <a:endParaRPr lang="en-ZA"/>
          </a:p>
        </p:txBody>
      </p:sp>
      <p:sp>
        <p:nvSpPr>
          <p:cNvPr id="8" name="Title 1"/>
          <p:cNvSpPr>
            <a:spLocks noGrp="1"/>
          </p:cNvSpPr>
          <p:nvPr>
            <p:ph type="title"/>
          </p:nvPr>
        </p:nvSpPr>
        <p:spPr>
          <a:xfrm>
            <a:off x="0" y="-71462"/>
            <a:ext cx="8229600" cy="1143000"/>
          </a:xfrm>
        </p:spPr>
        <p:txBody>
          <a:bodyPr>
            <a:noAutofit/>
          </a:bodyPr>
          <a:lstStyle/>
          <a:p>
            <a:pPr algn="l"/>
            <a:r>
              <a:rPr lang="en-ZA" sz="3600" b="1" dirty="0" smtClean="0">
                <a:solidFill>
                  <a:schemeClr val="bg1"/>
                </a:solidFill>
              </a:rPr>
              <a:t>  6.11 </a:t>
            </a:r>
            <a:r>
              <a:rPr lang="en-ZA" sz="3600" b="1" dirty="0">
                <a:solidFill>
                  <a:schemeClr val="bg1"/>
                </a:solidFill>
              </a:rPr>
              <a:t>HORMONE REPLACEMENT </a:t>
            </a:r>
            <a:r>
              <a:rPr lang="en-ZA" sz="3600" b="1" dirty="0" smtClean="0">
                <a:solidFill>
                  <a:schemeClr val="bg1"/>
                </a:solidFill>
              </a:rPr>
              <a:t/>
            </a:r>
            <a:br>
              <a:rPr lang="en-ZA" sz="3600" b="1" dirty="0" smtClean="0">
                <a:solidFill>
                  <a:schemeClr val="bg1"/>
                </a:solidFill>
              </a:rPr>
            </a:br>
            <a:r>
              <a:rPr lang="en-ZA" sz="3600" b="1" dirty="0" smtClean="0">
                <a:solidFill>
                  <a:schemeClr val="bg1"/>
                </a:solidFill>
              </a:rPr>
              <a:t>           THERAPY </a:t>
            </a:r>
            <a:r>
              <a:rPr lang="en-ZA" sz="3600" b="1" dirty="0">
                <a:solidFill>
                  <a:schemeClr val="bg1"/>
                </a:solidFill>
              </a:rPr>
              <a:t>(HT)</a:t>
            </a:r>
            <a:endParaRPr lang="en-ZA" sz="3600" dirty="0">
              <a:solidFill>
                <a:schemeClr val="bg1"/>
              </a:solidFill>
            </a:endParaRPr>
          </a:p>
        </p:txBody>
      </p:sp>
    </p:spTree>
    <p:extLst>
      <p:ext uri="{BB962C8B-B14F-4D97-AF65-F5344CB8AC3E}">
        <p14:creationId xmlns="" xmlns:p14="http://schemas.microsoft.com/office/powerpoint/2010/main" val="90172798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1462"/>
            <a:ext cx="8229600" cy="1143000"/>
          </a:xfrm>
        </p:spPr>
        <p:txBody>
          <a:bodyPr>
            <a:noAutofit/>
          </a:bodyPr>
          <a:lstStyle/>
          <a:p>
            <a:pPr algn="l"/>
            <a:r>
              <a:rPr lang="en-ZA" sz="3600" b="1" dirty="0" smtClean="0">
                <a:solidFill>
                  <a:schemeClr val="bg1"/>
                </a:solidFill>
              </a:rPr>
              <a:t>  6.11 </a:t>
            </a:r>
            <a:r>
              <a:rPr lang="en-ZA" sz="3600" b="1" dirty="0">
                <a:solidFill>
                  <a:schemeClr val="bg1"/>
                </a:solidFill>
              </a:rPr>
              <a:t>HORMONE REPLACEMENT </a:t>
            </a:r>
            <a:r>
              <a:rPr lang="en-ZA" sz="3600" b="1" dirty="0" smtClean="0">
                <a:solidFill>
                  <a:schemeClr val="bg1"/>
                </a:solidFill>
              </a:rPr>
              <a:t/>
            </a:r>
            <a:br>
              <a:rPr lang="en-ZA" sz="3600" b="1" dirty="0" smtClean="0">
                <a:solidFill>
                  <a:schemeClr val="bg1"/>
                </a:solidFill>
              </a:rPr>
            </a:br>
            <a:r>
              <a:rPr lang="en-ZA" sz="3600" b="1" dirty="0" smtClean="0">
                <a:solidFill>
                  <a:schemeClr val="bg1"/>
                </a:solidFill>
              </a:rPr>
              <a:t>           THERAPY </a:t>
            </a:r>
            <a:r>
              <a:rPr lang="en-ZA" sz="3600" b="1" dirty="0">
                <a:solidFill>
                  <a:schemeClr val="bg1"/>
                </a:solidFill>
              </a:rPr>
              <a:t>(HT)</a:t>
            </a:r>
            <a:endParaRPr lang="en-ZA" sz="3600" dirty="0">
              <a:solidFill>
                <a:schemeClr val="bg1"/>
              </a:solidFill>
            </a:endParaRPr>
          </a:p>
        </p:txBody>
      </p:sp>
      <p:sp>
        <p:nvSpPr>
          <p:cNvPr id="3" name="Content Placeholder 2"/>
          <p:cNvSpPr>
            <a:spLocks noGrp="1"/>
          </p:cNvSpPr>
          <p:nvPr>
            <p:ph idx="1"/>
          </p:nvPr>
        </p:nvSpPr>
        <p:spPr>
          <a:xfrm>
            <a:off x="179512" y="1412776"/>
            <a:ext cx="8784976" cy="4713387"/>
          </a:xfrm>
        </p:spPr>
        <p:txBody>
          <a:bodyPr>
            <a:normAutofit fontScale="70000" lnSpcReduction="20000"/>
          </a:bodyPr>
          <a:lstStyle/>
          <a:p>
            <a:pPr marL="0" indent="0">
              <a:buNone/>
            </a:pPr>
            <a:r>
              <a:rPr lang="en-ZA" sz="4400" b="1" dirty="0" smtClean="0"/>
              <a:t>Safety of cyproterone</a:t>
            </a:r>
          </a:p>
          <a:p>
            <a:r>
              <a:rPr lang="en-US" dirty="0" smtClean="0"/>
              <a:t>Studies show that venous </a:t>
            </a:r>
            <a:r>
              <a:rPr lang="en-US" dirty="0" err="1" smtClean="0"/>
              <a:t>thrombolic</a:t>
            </a:r>
            <a:r>
              <a:rPr lang="en-US" dirty="0" smtClean="0"/>
              <a:t> events occur </a:t>
            </a:r>
            <a:r>
              <a:rPr lang="en-US" dirty="0"/>
              <a:t>3 times more frequently with </a:t>
            </a:r>
            <a:r>
              <a:rPr lang="en-US" dirty="0" err="1"/>
              <a:t>levonorgestrel</a:t>
            </a:r>
            <a:r>
              <a:rPr lang="en-US" dirty="0"/>
              <a:t> within the first year compared with non-users. </a:t>
            </a:r>
            <a:endParaRPr lang="en-US" dirty="0" smtClean="0"/>
          </a:p>
          <a:p>
            <a:r>
              <a:rPr lang="en-US" dirty="0" smtClean="0"/>
              <a:t>This </a:t>
            </a:r>
            <a:r>
              <a:rPr lang="en-US" dirty="0"/>
              <a:t>risk increases to 6-fold with newer generation </a:t>
            </a:r>
            <a:r>
              <a:rPr lang="en-US" dirty="0" err="1"/>
              <a:t>progestogens</a:t>
            </a:r>
            <a:r>
              <a:rPr lang="en-US" dirty="0"/>
              <a:t>. </a:t>
            </a:r>
            <a:endParaRPr lang="en-US" dirty="0" smtClean="0"/>
          </a:p>
          <a:p>
            <a:pPr lvl="1"/>
            <a:r>
              <a:rPr lang="en-US" dirty="0"/>
              <a:t>Extrapolation of data regarding VTE coincident with </a:t>
            </a:r>
            <a:r>
              <a:rPr lang="en-US" dirty="0" err="1"/>
              <a:t>cyproterone</a:t>
            </a:r>
            <a:r>
              <a:rPr lang="en-US" dirty="0"/>
              <a:t> amongst young women, using </a:t>
            </a:r>
            <a:r>
              <a:rPr lang="en-US" dirty="0" err="1"/>
              <a:t>cyproterone</a:t>
            </a:r>
            <a:r>
              <a:rPr lang="en-US" dirty="0"/>
              <a:t> as contraceptives, to menopausal women using </a:t>
            </a:r>
            <a:r>
              <a:rPr lang="en-US" dirty="0" err="1"/>
              <a:t>cyproterone</a:t>
            </a:r>
            <a:r>
              <a:rPr lang="en-US" dirty="0"/>
              <a:t> for HT considered inappropriate.</a:t>
            </a:r>
          </a:p>
          <a:p>
            <a:pPr lvl="1"/>
            <a:r>
              <a:rPr lang="en-GB" dirty="0"/>
              <a:t>No clear data was available for different </a:t>
            </a:r>
            <a:r>
              <a:rPr lang="en-GB" dirty="0" err="1"/>
              <a:t>progestogens</a:t>
            </a:r>
            <a:r>
              <a:rPr lang="en-GB" dirty="0"/>
              <a:t> on the risk of VTE</a:t>
            </a:r>
            <a:r>
              <a:rPr lang="en-GB" dirty="0" smtClean="0"/>
              <a:t>.</a:t>
            </a:r>
            <a:endParaRPr lang="en-US" dirty="0" smtClean="0"/>
          </a:p>
          <a:p>
            <a:r>
              <a:rPr lang="en-US" dirty="0" err="1"/>
              <a:t>Cyproterone</a:t>
            </a:r>
            <a:r>
              <a:rPr lang="en-US" dirty="0"/>
              <a:t> is not recommended for contraception in the PHC STG</a:t>
            </a:r>
            <a:r>
              <a:rPr lang="en-US" dirty="0" smtClean="0"/>
              <a:t>.</a:t>
            </a:r>
          </a:p>
          <a:p>
            <a:r>
              <a:rPr lang="en-US" dirty="0" smtClean="0"/>
              <a:t>Dose of </a:t>
            </a:r>
            <a:r>
              <a:rPr lang="en-ZA" dirty="0"/>
              <a:t>1 mg is administered for 10 </a:t>
            </a:r>
            <a:r>
              <a:rPr lang="en-ZA" dirty="0" smtClean="0"/>
              <a:t>days.</a:t>
            </a:r>
          </a:p>
          <a:p>
            <a:pPr lvl="0"/>
            <a:r>
              <a:rPr lang="en-GB" dirty="0"/>
              <a:t>Recommended duration of therapy is limited to five years.</a:t>
            </a:r>
            <a:endParaRPr lang="en-ZA" dirty="0"/>
          </a:p>
          <a:p>
            <a:pPr marL="0" indent="0">
              <a:buNone/>
            </a:pPr>
            <a:r>
              <a:rPr lang="en-ZA" sz="5800" b="1" dirty="0" smtClean="0">
                <a:solidFill>
                  <a:srgbClr val="3366FF"/>
                </a:solidFill>
              </a:rPr>
              <a:t>Level </a:t>
            </a:r>
            <a:r>
              <a:rPr lang="en-ZA" sz="5800" b="1" dirty="0">
                <a:solidFill>
                  <a:srgbClr val="3366FF"/>
                </a:solidFill>
              </a:rPr>
              <a:t>of evidence</a:t>
            </a:r>
            <a:r>
              <a:rPr lang="en-ZA" sz="5800" b="1" dirty="0" smtClean="0">
                <a:solidFill>
                  <a:srgbClr val="3366FF"/>
                </a:solidFill>
              </a:rPr>
              <a:t>: III Expert opinion</a:t>
            </a:r>
            <a:endParaRPr lang="en-US" sz="5800" dirty="0" smtClean="0"/>
          </a:p>
          <a:p>
            <a:endParaRPr lang="en-ZA" b="1" dirty="0"/>
          </a:p>
        </p:txBody>
      </p:sp>
      <p:sp>
        <p:nvSpPr>
          <p:cNvPr id="5" name="Footer Placeholder 4"/>
          <p:cNvSpPr>
            <a:spLocks noGrp="1"/>
          </p:cNvSpPr>
          <p:nvPr>
            <p:ph type="ftr" sz="quarter" idx="11"/>
          </p:nvPr>
        </p:nvSpPr>
        <p:spPr/>
        <p:txBody>
          <a:bodyPr/>
          <a:lstStyle/>
          <a:p>
            <a:pPr algn="ctr"/>
            <a:r>
              <a:rPr lang="en-ZA" sz="1100" dirty="0" smtClean="0"/>
              <a:t>PRIMARY HEALTHCARE IMPLEMENTATION SLIDES 2014: OBSTETRICS &amp; GYNAECOLOGY</a:t>
            </a:r>
            <a:endParaRPr lang="en-ZA" sz="1100"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49</a:t>
            </a:fld>
            <a:endParaRPr lang="en-ZA" dirty="0"/>
          </a:p>
        </p:txBody>
      </p:sp>
      <p:sp>
        <p:nvSpPr>
          <p:cNvPr id="7" name="Rectangle 6"/>
          <p:cNvSpPr/>
          <p:nvPr/>
        </p:nvSpPr>
        <p:spPr>
          <a:xfrm>
            <a:off x="6444208" y="5889848"/>
            <a:ext cx="9144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rgbClr val="3366FF"/>
                </a:solidFill>
              </a:rPr>
              <a:t>Ref 32</a:t>
            </a:r>
            <a:endParaRPr lang="en-ZA" dirty="0">
              <a:solidFill>
                <a:srgbClr val="3366FF"/>
              </a:solidFill>
            </a:endParaRPr>
          </a:p>
        </p:txBody>
      </p:sp>
    </p:spTree>
    <p:extLst>
      <p:ext uri="{BB962C8B-B14F-4D97-AF65-F5344CB8AC3E}">
        <p14:creationId xmlns="" xmlns:p14="http://schemas.microsoft.com/office/powerpoint/2010/main" val="16360131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354162"/>
          </a:xfrm>
        </p:spPr>
        <p:txBody>
          <a:bodyPr>
            <a:noAutofit/>
          </a:bodyPr>
          <a:lstStyle/>
          <a:p>
            <a:pPr algn="l">
              <a:lnSpc>
                <a:spcPct val="115000"/>
              </a:lnSpc>
              <a:spcAft>
                <a:spcPts val="1000"/>
              </a:spcAft>
            </a:pPr>
            <a:r>
              <a:rPr lang="en-GB" sz="3600" b="1" dirty="0" smtClean="0">
                <a:solidFill>
                  <a:schemeClr val="bg1"/>
                </a:solidFill>
                <a:ea typeface="Calibri"/>
                <a:cs typeface="Calibri"/>
              </a:rPr>
              <a:t>    6.7.2  </a:t>
            </a:r>
            <a:r>
              <a:rPr lang="en-GB" sz="3600" b="1" dirty="0">
                <a:solidFill>
                  <a:schemeClr val="bg1"/>
                </a:solidFill>
                <a:ea typeface="Calibri"/>
                <a:cs typeface="Calibri"/>
              </a:rPr>
              <a:t>MASTITIS</a:t>
            </a:r>
            <a:endParaRPr lang="en-ZA" sz="3600" dirty="0">
              <a:solidFill>
                <a:schemeClr val="bg1"/>
              </a:solidFill>
              <a:ea typeface="Calibri"/>
              <a:cs typeface="Times New Roman"/>
            </a:endParaRPr>
          </a:p>
        </p:txBody>
      </p:sp>
      <p:sp>
        <p:nvSpPr>
          <p:cNvPr id="3" name="Content Placeholder 2"/>
          <p:cNvSpPr>
            <a:spLocks noGrp="1"/>
          </p:cNvSpPr>
          <p:nvPr>
            <p:ph idx="1"/>
          </p:nvPr>
        </p:nvSpPr>
        <p:spPr>
          <a:xfrm>
            <a:off x="251520" y="1196752"/>
            <a:ext cx="8640960" cy="4641379"/>
          </a:xfrm>
        </p:spPr>
        <p:txBody>
          <a:bodyPr>
            <a:normAutofit fontScale="92500"/>
          </a:bodyPr>
          <a:lstStyle/>
          <a:p>
            <a:pPr lvl="0"/>
            <a:r>
              <a:rPr lang="en-US" u="sng" dirty="0" err="1" smtClean="0"/>
              <a:t>Flucloxacillin</a:t>
            </a:r>
            <a:r>
              <a:rPr lang="en-US" dirty="0" smtClean="0"/>
              <a:t>: </a:t>
            </a:r>
            <a:r>
              <a:rPr lang="en-US" b="1" i="1" dirty="0" smtClean="0">
                <a:solidFill>
                  <a:srgbClr val="00B050"/>
                </a:solidFill>
              </a:rPr>
              <a:t>added</a:t>
            </a:r>
          </a:p>
          <a:p>
            <a:pPr lvl="0"/>
            <a:r>
              <a:rPr lang="en-US" u="sng" dirty="0" smtClean="0"/>
              <a:t>Azithromycin</a:t>
            </a:r>
            <a:r>
              <a:rPr lang="en-US" dirty="0" smtClean="0"/>
              <a:t>: </a:t>
            </a:r>
            <a:r>
              <a:rPr lang="en-US" b="1" i="1" dirty="0" smtClean="0">
                <a:solidFill>
                  <a:srgbClr val="00B050"/>
                </a:solidFill>
              </a:rPr>
              <a:t>added</a:t>
            </a:r>
          </a:p>
          <a:p>
            <a:pPr lvl="0"/>
            <a:r>
              <a:rPr lang="en-US" u="sng" dirty="0" smtClean="0"/>
              <a:t>Paracetamol</a:t>
            </a:r>
            <a:r>
              <a:rPr lang="en-ZA" dirty="0" smtClean="0"/>
              <a:t>: </a:t>
            </a:r>
            <a:r>
              <a:rPr lang="en-ZA" b="1" i="1" dirty="0" smtClean="0">
                <a:solidFill>
                  <a:srgbClr val="00B050"/>
                </a:solidFill>
              </a:rPr>
              <a:t>added</a:t>
            </a:r>
            <a:endParaRPr lang="en-ZA" b="1" i="1" dirty="0">
              <a:solidFill>
                <a:srgbClr val="00B050"/>
              </a:solidFill>
            </a:endParaRPr>
          </a:p>
          <a:p>
            <a:pPr lvl="1"/>
            <a:r>
              <a:rPr lang="en-GB" sz="2600" dirty="0"/>
              <a:t>C</a:t>
            </a:r>
            <a:r>
              <a:rPr lang="en-GB" sz="2600" dirty="0" smtClean="0"/>
              <a:t>ondition </a:t>
            </a:r>
            <a:r>
              <a:rPr lang="en-GB" sz="2600" dirty="0"/>
              <a:t>commonly presents at primary level</a:t>
            </a:r>
            <a:r>
              <a:rPr lang="en-GB" sz="2600" dirty="0" smtClean="0"/>
              <a:t>.</a:t>
            </a:r>
          </a:p>
          <a:p>
            <a:pPr lvl="1"/>
            <a:r>
              <a:rPr lang="en-GB" sz="2600" dirty="0"/>
              <a:t>Mastitis is a focal infection of breast tissue </a:t>
            </a:r>
            <a:r>
              <a:rPr lang="en-GB" sz="2600" dirty="0" smtClean="0"/>
              <a:t>&amp; </a:t>
            </a:r>
            <a:r>
              <a:rPr lang="en-GB" sz="2600" dirty="0"/>
              <a:t>infectious mastitis only occurs when milk ducts are infected. The STG recommends breastfeeding be stopped when a breast abscess has developed, requiring referral for incision and drainage.</a:t>
            </a:r>
            <a:endParaRPr lang="en-ZA" sz="2600" dirty="0"/>
          </a:p>
          <a:p>
            <a:pPr marL="457200" lvl="1" indent="0">
              <a:buNone/>
            </a:pPr>
            <a:endParaRPr lang="en-GB" sz="1900" b="1" dirty="0">
              <a:solidFill>
                <a:srgbClr val="3366FF"/>
              </a:solidFill>
            </a:endParaRPr>
          </a:p>
          <a:p>
            <a:pPr marL="457200" lvl="1" indent="0">
              <a:buNone/>
            </a:pPr>
            <a:r>
              <a:rPr lang="en-ZA" sz="3600" b="1" dirty="0" smtClean="0">
                <a:solidFill>
                  <a:srgbClr val="3366FF"/>
                </a:solidFill>
              </a:rPr>
              <a:t>Level of Evidence: III Expert opinion</a:t>
            </a:r>
          </a:p>
          <a:p>
            <a:pPr lvl="2">
              <a:buNone/>
            </a:pPr>
            <a:endParaRPr lang="en-ZA" dirty="0" smtClean="0"/>
          </a:p>
          <a:p>
            <a:pPr lvl="2">
              <a:buNone/>
            </a:pPr>
            <a:endParaRPr lang="en-ZA" dirty="0"/>
          </a:p>
          <a:p>
            <a:pPr lvl="2"/>
            <a:endParaRPr lang="en-ZA" dirty="0" smtClean="0"/>
          </a:p>
        </p:txBody>
      </p:sp>
      <p:sp>
        <p:nvSpPr>
          <p:cNvPr id="6" name="Footer Placeholder 5"/>
          <p:cNvSpPr>
            <a:spLocks noGrp="1"/>
          </p:cNvSpPr>
          <p:nvPr>
            <p:ph type="ftr" sz="quarter" idx="11"/>
          </p:nvPr>
        </p:nvSpPr>
        <p:spPr/>
        <p:txBody>
          <a:bodyPr/>
          <a:lstStyle/>
          <a:p>
            <a:pPr algn="ctr"/>
            <a:r>
              <a:rPr lang="en-ZA" sz="1100" dirty="0" smtClean="0"/>
              <a:t>PRIMARY HEALTHCARE IMPLEMENTATION SLIDES 2014: OBSTETRICS &amp; GYNAECOLOGY</a:t>
            </a:r>
            <a:endParaRPr lang="en-ZA" sz="1100" dirty="0"/>
          </a:p>
        </p:txBody>
      </p:sp>
      <p:sp>
        <p:nvSpPr>
          <p:cNvPr id="5" name="Slide Number Placeholder 4"/>
          <p:cNvSpPr>
            <a:spLocks noGrp="1"/>
          </p:cNvSpPr>
          <p:nvPr>
            <p:ph type="sldNum" sz="quarter" idx="12"/>
          </p:nvPr>
        </p:nvSpPr>
        <p:spPr/>
        <p:txBody>
          <a:bodyPr/>
          <a:lstStyle/>
          <a:p>
            <a:fld id="{42FB03B2-953D-4068-99A6-8707FB8FE3E1}" type="slidenum">
              <a:rPr lang="en-ZA" smtClean="0"/>
              <a:pPr/>
              <a:t>5</a:t>
            </a:fld>
            <a:endParaRPr lang="en-ZA"/>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algn="l" eaLnBrk="1" hangingPunct="1">
              <a:defRPr/>
            </a:pPr>
            <a:r>
              <a:rPr lang="en-US" b="1" dirty="0" smtClean="0">
                <a:solidFill>
                  <a:schemeClr val="bg1"/>
                </a:solidFill>
              </a:rPr>
              <a:t>CASE STUDY</a:t>
            </a:r>
          </a:p>
        </p:txBody>
      </p:sp>
      <p:sp>
        <p:nvSpPr>
          <p:cNvPr id="30723" name="Rectangle 3"/>
          <p:cNvSpPr>
            <a:spLocks noGrp="1" noChangeArrowheads="1"/>
          </p:cNvSpPr>
          <p:nvPr>
            <p:ph type="body" idx="1"/>
          </p:nvPr>
        </p:nvSpPr>
        <p:spPr>
          <a:xfrm>
            <a:off x="152400" y="1066800"/>
            <a:ext cx="8839200" cy="5059363"/>
          </a:xfrm>
        </p:spPr>
        <p:txBody>
          <a:bodyPr/>
          <a:lstStyle/>
          <a:p>
            <a:pPr>
              <a:buNone/>
              <a:defRPr/>
            </a:pPr>
            <a:r>
              <a:rPr lang="en-US" sz="2400" dirty="0" smtClean="0"/>
              <a:t> 26 year old G2 P1 18 wks pregnant female came  for a pre-natal visit at the clinic. She is single, unemployed and  lives with her children. She is on chronic methyldopa to manage her blood pressure. During her last pregnancy she was induced at 37 wks due to severe HELLP syndrome*. She is not taking prenatal vitamin and has a history of lactose intolerance. </a:t>
            </a:r>
          </a:p>
          <a:p>
            <a:pPr>
              <a:buNone/>
              <a:defRPr/>
            </a:pPr>
            <a:r>
              <a:rPr lang="en-ZA" sz="2400" b="1" dirty="0" smtClean="0"/>
              <a:t>What medication would you prescribe for her? </a:t>
            </a:r>
            <a:endParaRPr lang="en-US" sz="2400" dirty="0" smtClean="0"/>
          </a:p>
          <a:p>
            <a:pPr marL="457200" indent="-457200">
              <a:buFont typeface="+mj-lt"/>
              <a:buAutoNum type="alphaUcPeriod"/>
              <a:defRPr/>
            </a:pPr>
            <a:r>
              <a:rPr lang="en-US" sz="2400" dirty="0" smtClean="0"/>
              <a:t>Aspirin</a:t>
            </a:r>
          </a:p>
          <a:p>
            <a:pPr marL="457200" indent="-457200">
              <a:buFont typeface="+mj-lt"/>
              <a:buAutoNum type="alphaUcPeriod"/>
              <a:defRPr/>
            </a:pPr>
            <a:r>
              <a:rPr lang="en-US" sz="2400" dirty="0" smtClean="0"/>
              <a:t>Folic Acid</a:t>
            </a:r>
          </a:p>
          <a:p>
            <a:pPr marL="457200" indent="-457200">
              <a:buFont typeface="+mj-lt"/>
              <a:buAutoNum type="alphaUcPeriod"/>
              <a:defRPr/>
            </a:pPr>
            <a:r>
              <a:rPr lang="en-US" sz="2400" dirty="0" smtClean="0"/>
              <a:t>Calcium</a:t>
            </a:r>
          </a:p>
          <a:p>
            <a:pPr marL="457200" indent="-457200">
              <a:buFont typeface="+mj-lt"/>
              <a:buAutoNum type="alphaUcPeriod"/>
              <a:defRPr/>
            </a:pPr>
            <a:r>
              <a:rPr lang="en-US" sz="2400" dirty="0" smtClean="0"/>
              <a:t>All of the above</a:t>
            </a:r>
          </a:p>
          <a:p>
            <a:pPr>
              <a:buNone/>
              <a:defRPr/>
            </a:pPr>
            <a:r>
              <a:rPr lang="en-US" sz="1100" dirty="0" smtClean="0"/>
              <a:t>(* HELLP syndrome is characterized by </a:t>
            </a:r>
            <a:r>
              <a:rPr lang="en-US" sz="1100" dirty="0" err="1" smtClean="0"/>
              <a:t>haemolysis</a:t>
            </a:r>
            <a:r>
              <a:rPr lang="en-US" sz="1100" dirty="0" smtClean="0"/>
              <a:t>, abnormal </a:t>
            </a:r>
            <a:r>
              <a:rPr lang="en-US" sz="1100" dirty="0" err="1" smtClean="0"/>
              <a:t>aminotransferases</a:t>
            </a:r>
            <a:r>
              <a:rPr lang="en-US" sz="1100" dirty="0" smtClean="0"/>
              <a:t>, and a low platelet count. It occurs in 5% of women with preeclampsia, although it can develop as a separate entity in the absence of preeclampsia. </a:t>
            </a:r>
            <a:r>
              <a:rPr lang="en-US" sz="1100" dirty="0" err="1" smtClean="0"/>
              <a:t>Egerman</a:t>
            </a:r>
            <a:r>
              <a:rPr lang="en-US" sz="1100" dirty="0" smtClean="0"/>
              <a:t> RS, </a:t>
            </a:r>
            <a:r>
              <a:rPr lang="en-US" sz="1100" dirty="0" err="1" smtClean="0"/>
              <a:t>Sibai</a:t>
            </a:r>
            <a:r>
              <a:rPr lang="en-US" sz="1100" dirty="0" smtClean="0"/>
              <a:t> BM. HELLP syndrome. </a:t>
            </a:r>
            <a:r>
              <a:rPr lang="en-US" sz="1100" dirty="0" err="1" smtClean="0"/>
              <a:t>Clin</a:t>
            </a:r>
            <a:r>
              <a:rPr lang="en-US" sz="1100" dirty="0" smtClean="0"/>
              <a:t> </a:t>
            </a:r>
            <a:r>
              <a:rPr lang="en-US" sz="1100" dirty="0" err="1" smtClean="0"/>
              <a:t>Obstet</a:t>
            </a:r>
            <a:r>
              <a:rPr lang="en-US" sz="1100" dirty="0" smtClean="0"/>
              <a:t> Gynecol. 1999;42:381-389).</a:t>
            </a:r>
          </a:p>
          <a:p>
            <a:pPr>
              <a:buNone/>
              <a:defRPr/>
            </a:pPr>
            <a:endParaRPr lang="en-US" sz="1100" baseline="30000" dirty="0" smtClean="0"/>
          </a:p>
          <a:p>
            <a:pPr>
              <a:buNone/>
              <a:defRPr/>
            </a:pPr>
            <a:endParaRPr lang="en-US" sz="2400" dirty="0" smtClean="0"/>
          </a:p>
        </p:txBody>
      </p:sp>
      <p:sp>
        <p:nvSpPr>
          <p:cNvPr id="4" name="Footer Placeholder 4"/>
          <p:cNvSpPr>
            <a:spLocks noGrp="1"/>
          </p:cNvSpPr>
          <p:nvPr>
            <p:ph type="ftr" sz="quarter" idx="11"/>
          </p:nvPr>
        </p:nvSpPr>
        <p:spPr>
          <a:xfrm>
            <a:off x="3124200" y="6356350"/>
            <a:ext cx="2895600" cy="365125"/>
          </a:xfrm>
        </p:spPr>
        <p:txBody>
          <a:bodyPr/>
          <a:lstStyle/>
          <a:p>
            <a:r>
              <a:rPr lang="en-ZA" sz="1100" dirty="0" smtClean="0"/>
              <a:t>PRIMARY HEALTHCARE IMPLEMENTATION SLIDES 2014: OBSTETRICS &amp; GYNAECOLOGY</a:t>
            </a:r>
            <a:endParaRPr lang="en-ZA" sz="1100" dirty="0"/>
          </a:p>
        </p:txBody>
      </p:sp>
      <p:sp>
        <p:nvSpPr>
          <p:cNvPr id="5" name="Slide Number Placeholder 5"/>
          <p:cNvSpPr>
            <a:spLocks noGrp="1"/>
          </p:cNvSpPr>
          <p:nvPr>
            <p:ph type="sldNum" sz="quarter" idx="12"/>
          </p:nvPr>
        </p:nvSpPr>
        <p:spPr>
          <a:xfrm>
            <a:off x="6553200" y="6356350"/>
            <a:ext cx="2133600" cy="365125"/>
          </a:xfrm>
        </p:spPr>
        <p:txBody>
          <a:bodyPr/>
          <a:lstStyle/>
          <a:p>
            <a:fld id="{42FB03B2-953D-4068-99A6-8707FB8FE3E1}" type="slidenum">
              <a:rPr lang="en-ZA" smtClean="0"/>
              <a:pPr/>
              <a:t>50</a:t>
            </a:fld>
            <a:endParaRPr lang="en-ZA"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type="body" idx="1"/>
          </p:nvPr>
        </p:nvSpPr>
        <p:spPr>
          <a:xfrm>
            <a:off x="228600" y="1219200"/>
            <a:ext cx="8610600" cy="4724400"/>
          </a:xfrm>
        </p:spPr>
        <p:txBody>
          <a:bodyPr/>
          <a:lstStyle/>
          <a:p>
            <a:pPr marL="514350" indent="-514350">
              <a:buFont typeface="+mj-lt"/>
              <a:buAutoNum type="alphaUcPeriod"/>
              <a:defRPr/>
            </a:pPr>
            <a:r>
              <a:rPr lang="en-US" dirty="0" smtClean="0"/>
              <a:t>Aspirin</a:t>
            </a:r>
          </a:p>
          <a:p>
            <a:pPr marL="514350" indent="-514350">
              <a:buFont typeface="+mj-lt"/>
              <a:buAutoNum type="alphaUcPeriod"/>
              <a:defRPr/>
            </a:pPr>
            <a:r>
              <a:rPr lang="en-US" dirty="0" smtClean="0"/>
              <a:t>Folic Acid</a:t>
            </a:r>
          </a:p>
          <a:p>
            <a:pPr marL="514350" indent="-514350">
              <a:buFont typeface="+mj-lt"/>
              <a:buAutoNum type="alphaUcPeriod"/>
              <a:defRPr/>
            </a:pPr>
            <a:r>
              <a:rPr lang="en-US" dirty="0" smtClean="0"/>
              <a:t>Calcium</a:t>
            </a:r>
          </a:p>
          <a:p>
            <a:pPr marL="514350" indent="-514350">
              <a:buFont typeface="+mj-lt"/>
              <a:buAutoNum type="alphaUcPeriod"/>
              <a:defRPr/>
            </a:pPr>
            <a:r>
              <a:rPr lang="en-US" b="1" dirty="0" smtClean="0"/>
              <a:t>All of the above</a:t>
            </a:r>
          </a:p>
          <a:p>
            <a:pPr lvl="1">
              <a:defRPr/>
            </a:pPr>
            <a:r>
              <a:rPr lang="en-US" sz="2400" dirty="0" smtClean="0"/>
              <a:t>Aspirin for moderate to high risk of preeclampsia.</a:t>
            </a:r>
          </a:p>
          <a:p>
            <a:pPr lvl="1">
              <a:defRPr/>
            </a:pPr>
            <a:r>
              <a:rPr lang="en-US" sz="2400" dirty="0" smtClean="0"/>
              <a:t>Calcium for low intake in diet &amp; high risk patients of preeclampsia.</a:t>
            </a:r>
          </a:p>
          <a:p>
            <a:pPr marL="514350" indent="-514350">
              <a:buNone/>
              <a:defRPr/>
            </a:pPr>
            <a:endParaRPr lang="en-US" b="1" dirty="0" smtClean="0"/>
          </a:p>
          <a:p>
            <a:pPr eaLnBrk="1" hangingPunct="1">
              <a:buNone/>
              <a:defRPr/>
            </a:pPr>
            <a:endParaRPr lang="en-US" dirty="0" smtClean="0"/>
          </a:p>
        </p:txBody>
      </p:sp>
      <p:sp>
        <p:nvSpPr>
          <p:cNvPr id="4" name="Footer Placeholder 4"/>
          <p:cNvSpPr>
            <a:spLocks noGrp="1"/>
          </p:cNvSpPr>
          <p:nvPr>
            <p:ph type="ftr" sz="quarter" idx="11"/>
          </p:nvPr>
        </p:nvSpPr>
        <p:spPr>
          <a:xfrm>
            <a:off x="3124200" y="6356350"/>
            <a:ext cx="2895600" cy="365125"/>
          </a:xfrm>
        </p:spPr>
        <p:txBody>
          <a:bodyPr/>
          <a:lstStyle/>
          <a:p>
            <a:r>
              <a:rPr lang="en-ZA" sz="1100" dirty="0" smtClean="0"/>
              <a:t>PRIMARY HEALTHCARE IMPLEMENTATION SLIDES 2014: OBSTETRICS &amp; GYNAECOLOGY</a:t>
            </a:r>
            <a:endParaRPr lang="en-ZA" sz="1100" dirty="0"/>
          </a:p>
        </p:txBody>
      </p:sp>
      <p:sp>
        <p:nvSpPr>
          <p:cNvPr id="5" name="Slide Number Placeholder 5"/>
          <p:cNvSpPr>
            <a:spLocks noGrp="1"/>
          </p:cNvSpPr>
          <p:nvPr>
            <p:ph type="sldNum" sz="quarter" idx="12"/>
          </p:nvPr>
        </p:nvSpPr>
        <p:spPr>
          <a:xfrm>
            <a:off x="6553200" y="6356350"/>
            <a:ext cx="2133600" cy="365125"/>
          </a:xfrm>
        </p:spPr>
        <p:txBody>
          <a:bodyPr/>
          <a:lstStyle/>
          <a:p>
            <a:fld id="{42FB03B2-953D-4068-99A6-8707FB8FE3E1}" type="slidenum">
              <a:rPr lang="en-ZA" smtClean="0"/>
              <a:pPr/>
              <a:t>51</a:t>
            </a:fld>
            <a:endParaRPr lang="en-ZA" dirty="0"/>
          </a:p>
        </p:txBody>
      </p:sp>
      <p:sp>
        <p:nvSpPr>
          <p:cNvPr id="6" name="Rectangle 2"/>
          <p:cNvSpPr>
            <a:spLocks noGrp="1" noChangeArrowheads="1"/>
          </p:cNvSpPr>
          <p:nvPr>
            <p:ph type="title"/>
          </p:nvPr>
        </p:nvSpPr>
        <p:spPr>
          <a:xfrm>
            <a:off x="457200" y="274638"/>
            <a:ext cx="8229600" cy="1143000"/>
          </a:xfrm>
        </p:spPr>
        <p:txBody>
          <a:bodyPr/>
          <a:lstStyle/>
          <a:p>
            <a:pPr algn="l" eaLnBrk="1" hangingPunct="1">
              <a:defRPr/>
            </a:pPr>
            <a:r>
              <a:rPr lang="en-US" b="1" dirty="0" smtClean="0">
                <a:solidFill>
                  <a:schemeClr val="bg1"/>
                </a:solidFill>
              </a:rPr>
              <a:t>CASE STUDY - SOLUTION</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 xmlns:p14="http://schemas.microsoft.com/office/powerpoint/2010/main" val="873977972"/>
              </p:ext>
            </p:extLst>
          </p:nvPr>
        </p:nvGraphicFramePr>
        <p:xfrm>
          <a:off x="76200" y="54254"/>
          <a:ext cx="9029899" cy="6272728"/>
        </p:xfrm>
        <a:graphic>
          <a:graphicData uri="http://schemas.openxmlformats.org/drawingml/2006/table">
            <a:tbl>
              <a:tblPr firstRow="1" bandRow="1">
                <a:tableStyleId>{8799B23B-EC83-4686-B30A-512413B5E67A}</a:tableStyleId>
              </a:tblPr>
              <a:tblGrid>
                <a:gridCol w="518050"/>
                <a:gridCol w="576064"/>
                <a:gridCol w="7935785"/>
              </a:tblGrid>
              <a:tr h="288032">
                <a:tc>
                  <a:txBody>
                    <a:bodyPr/>
                    <a:lstStyle/>
                    <a:p>
                      <a:r>
                        <a:rPr lang="en-ZA" sz="1100" dirty="0" smtClean="0"/>
                        <a:t>Slide</a:t>
                      </a:r>
                      <a:r>
                        <a:rPr lang="en-ZA" sz="1100" baseline="0" dirty="0" smtClean="0"/>
                        <a:t> </a:t>
                      </a:r>
                      <a:endParaRPr lang="en-ZA" sz="1100" dirty="0"/>
                    </a:p>
                  </a:txBody>
                  <a:tcPr/>
                </a:tc>
                <a:tc>
                  <a:txBody>
                    <a:bodyPr/>
                    <a:lstStyle/>
                    <a:p>
                      <a:r>
                        <a:rPr lang="en-ZA" sz="1100" dirty="0" smtClean="0"/>
                        <a:t>Ref #</a:t>
                      </a:r>
                      <a:endParaRPr lang="en-ZA" sz="1100" dirty="0"/>
                    </a:p>
                  </a:txBody>
                  <a:tcPr/>
                </a:tc>
                <a:tc>
                  <a:txBody>
                    <a:bodyPr/>
                    <a:lstStyle/>
                    <a:p>
                      <a:r>
                        <a:rPr lang="en-ZA" sz="1100" dirty="0" smtClean="0"/>
                        <a:t>Reference</a:t>
                      </a:r>
                      <a:endParaRPr lang="en-ZA" sz="1100" dirty="0"/>
                    </a:p>
                  </a:txBody>
                  <a:tcPr/>
                </a:tc>
              </a:tr>
              <a:tr h="261462">
                <a:tc gridSpan="3">
                  <a:txBody>
                    <a:bodyPr/>
                    <a:lstStyle/>
                    <a:p>
                      <a:r>
                        <a:rPr lang="en-ZA" sz="1100" b="1" dirty="0" smtClean="0">
                          <a:solidFill>
                            <a:schemeClr val="tx1"/>
                          </a:solidFill>
                        </a:rPr>
                        <a:t>6.1.2.1 INCOMPLETE MISCARRIAGE IN THE FIRST TRIMESTER (≤ 12 WEEKS GESTATION)</a:t>
                      </a:r>
                      <a:endParaRPr lang="en-ZA" sz="1100" dirty="0">
                        <a:solidFill>
                          <a:schemeClr val="tx1"/>
                        </a:solidFill>
                      </a:endParaRPr>
                    </a:p>
                  </a:txBody>
                  <a:tcPr/>
                </a:tc>
                <a:tc hMerge="1">
                  <a:txBody>
                    <a:bodyPr/>
                    <a:lstStyle/>
                    <a:p>
                      <a:endParaRPr lang="en-ZA"/>
                    </a:p>
                  </a:txBody>
                  <a:tcPr/>
                </a:tc>
                <a:tc hMerge="1">
                  <a:txBody>
                    <a:bodyPr/>
                    <a:lstStyle/>
                    <a:p>
                      <a:endParaRPr lang="en-ZA"/>
                    </a:p>
                  </a:txBody>
                  <a:tcPr/>
                </a:tc>
              </a:tr>
              <a:tr h="378908">
                <a:tc>
                  <a:txBody>
                    <a:bodyPr/>
                    <a:lstStyle/>
                    <a:p>
                      <a:r>
                        <a:rPr lang="en-ZA" sz="1100" dirty="0" smtClean="0"/>
                        <a:t>3</a:t>
                      </a:r>
                      <a:endParaRPr lang="en-ZA" sz="1100" dirty="0"/>
                    </a:p>
                  </a:txBody>
                  <a:tcPr/>
                </a:tc>
                <a:tc>
                  <a:txBody>
                    <a:bodyPr/>
                    <a:lstStyle/>
                    <a:p>
                      <a:r>
                        <a:rPr lang="en-ZA" sz="1100" dirty="0" smtClean="0"/>
                        <a:t>1</a:t>
                      </a:r>
                      <a:endParaRPr lang="en-ZA" sz="1100" dirty="0"/>
                    </a:p>
                  </a:txBody>
                  <a:tcPr/>
                </a:tc>
                <a:tc>
                  <a:txBody>
                    <a:bodyPr/>
                    <a:lstStyle/>
                    <a:p>
                      <a:pPr marL="5715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100" b="1" u="sng" dirty="0" smtClean="0"/>
                        <a:t>MISOPROSTOL</a:t>
                      </a:r>
                    </a:p>
                    <a:p>
                      <a:pPr marL="22860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100" dirty="0" smtClean="0"/>
                        <a:t>Adult Hospital level STG, 2012</a:t>
                      </a:r>
                    </a:p>
                  </a:txBody>
                  <a:tcPr/>
                </a:tc>
              </a:tr>
              <a:tr h="204584">
                <a:tc gridSpan="3">
                  <a:txBody>
                    <a:bodyPr/>
                    <a:lstStyle/>
                    <a:p>
                      <a:r>
                        <a:rPr lang="en-ZA" sz="1100" b="1" dirty="0" smtClean="0">
                          <a:solidFill>
                            <a:schemeClr val="tx1"/>
                          </a:solidFill>
                        </a:rPr>
                        <a:t>6.4 PRELABOUR RUPTURE OF MEMBRANES AT TERM (PROM)</a:t>
                      </a:r>
                      <a:endParaRPr lang="en-ZA" sz="1100" dirty="0">
                        <a:solidFill>
                          <a:schemeClr val="tx1"/>
                        </a:solidFill>
                      </a:endParaRPr>
                    </a:p>
                  </a:txBody>
                  <a:tcPr/>
                </a:tc>
                <a:tc hMerge="1">
                  <a:txBody>
                    <a:bodyPr/>
                    <a:lstStyle/>
                    <a:p>
                      <a:endParaRPr lang="en-ZA"/>
                    </a:p>
                  </a:txBody>
                  <a:tcPr/>
                </a:tc>
                <a:tc hMerge="1">
                  <a:txBody>
                    <a:bodyPr/>
                    <a:lstStyle/>
                    <a:p>
                      <a:endParaRPr lang="en-ZA"/>
                    </a:p>
                  </a:txBody>
                  <a:tcPr/>
                </a:tc>
              </a:tr>
              <a:tr h="386610">
                <a:tc>
                  <a:txBody>
                    <a:bodyPr/>
                    <a:lstStyle/>
                    <a:p>
                      <a:r>
                        <a:rPr lang="en-ZA" sz="1100" dirty="0" smtClean="0"/>
                        <a:t>4</a:t>
                      </a:r>
                      <a:endParaRPr lang="en-ZA" sz="1100" dirty="0"/>
                    </a:p>
                  </a:txBody>
                  <a:tcPr/>
                </a:tc>
                <a:tc>
                  <a:txBody>
                    <a:bodyPr/>
                    <a:lstStyle/>
                    <a:p>
                      <a:r>
                        <a:rPr lang="en-ZA" sz="1100" dirty="0" smtClean="0"/>
                        <a:t>2</a:t>
                      </a:r>
                      <a:endParaRPr lang="en-ZA" sz="1100" dirty="0"/>
                    </a:p>
                  </a:txBody>
                  <a:tcPr/>
                </a:tc>
                <a:tc>
                  <a:txBody>
                    <a:bodyPr/>
                    <a:lstStyle/>
                    <a:p>
                      <a:pPr marL="171450" indent="-171450">
                        <a:buFont typeface="Arial" pitchFamily="34" charset="0"/>
                        <a:buChar char="•"/>
                      </a:pPr>
                      <a:r>
                        <a:rPr lang="en-ZA" sz="1100" dirty="0" smtClean="0"/>
                        <a:t>Adult Hospital level STG, 2012</a:t>
                      </a:r>
                    </a:p>
                    <a:p>
                      <a:pPr marL="171450" indent="-171450">
                        <a:buFont typeface="Arial" pitchFamily="34" charset="0"/>
                        <a:buChar char="•"/>
                      </a:pPr>
                      <a:r>
                        <a:rPr lang="en-ZA" sz="1100" dirty="0" smtClean="0"/>
                        <a:t>Kenyon SL, Taylor DJ, Tarnow-</a:t>
                      </a:r>
                      <a:r>
                        <a:rPr lang="en-ZA" sz="1100" dirty="0" err="1" smtClean="0"/>
                        <a:t>Mordi</a:t>
                      </a:r>
                      <a:r>
                        <a:rPr lang="en-ZA" sz="1100" dirty="0" smtClean="0"/>
                        <a:t> W; ORACLE Collaborative </a:t>
                      </a:r>
                      <a:r>
                        <a:rPr lang="en-ZA" sz="1100" dirty="0" err="1" smtClean="0"/>
                        <a:t>Group.Broad</a:t>
                      </a:r>
                      <a:r>
                        <a:rPr lang="en-ZA" sz="1100" dirty="0" smtClean="0"/>
                        <a:t>-spectrum antibiotics for preterm, </a:t>
                      </a:r>
                      <a:r>
                        <a:rPr lang="en-ZA" sz="1100" dirty="0" err="1" smtClean="0"/>
                        <a:t>prelabour</a:t>
                      </a:r>
                      <a:r>
                        <a:rPr lang="en-ZA" sz="1100" dirty="0" smtClean="0"/>
                        <a:t> rupture of </a:t>
                      </a:r>
                      <a:r>
                        <a:rPr lang="en-ZA" sz="1100" dirty="0" err="1" smtClean="0"/>
                        <a:t>fetal</a:t>
                      </a:r>
                      <a:r>
                        <a:rPr lang="en-ZA" sz="1100" dirty="0" smtClean="0"/>
                        <a:t> membranes: the ORACLE I randomised trial. ORACLE Collaborative </a:t>
                      </a:r>
                      <a:r>
                        <a:rPr lang="en-ZA" sz="1100" dirty="0" err="1" smtClean="0"/>
                        <a:t>Group.Lancet</a:t>
                      </a:r>
                      <a:r>
                        <a:rPr lang="en-ZA" sz="1100" dirty="0" smtClean="0"/>
                        <a:t>. 2001 Mar 31;357(9261):979-88.</a:t>
                      </a:r>
                    </a:p>
                  </a:txBody>
                  <a:tcPr/>
                </a:tc>
              </a:tr>
              <a:tr h="220568">
                <a:tc gridSpan="3">
                  <a:txBody>
                    <a:bodyPr/>
                    <a:lstStyle/>
                    <a:p>
                      <a:r>
                        <a:rPr lang="en-US" sz="1100" b="1" dirty="0" smtClean="0">
                          <a:solidFill>
                            <a:schemeClr val="tx1"/>
                          </a:solidFill>
                        </a:rPr>
                        <a:t>CHRONIC  HYPERTENSION</a:t>
                      </a:r>
                      <a:endParaRPr lang="en-ZA" sz="1100" dirty="0">
                        <a:solidFill>
                          <a:schemeClr val="tx1"/>
                        </a:solidFill>
                      </a:endParaRPr>
                    </a:p>
                  </a:txBody>
                  <a:tcPr/>
                </a:tc>
                <a:tc hMerge="1">
                  <a:txBody>
                    <a:bodyPr/>
                    <a:lstStyle/>
                    <a:p>
                      <a:endParaRPr lang="en-ZA"/>
                    </a:p>
                  </a:txBody>
                  <a:tcPr/>
                </a:tc>
                <a:tc hMerge="1">
                  <a:txBody>
                    <a:bodyPr/>
                    <a:lstStyle/>
                    <a:p>
                      <a:endParaRPr lang="en-ZA"/>
                    </a:p>
                  </a:txBody>
                  <a:tcPr/>
                </a:tc>
              </a:tr>
              <a:tr h="386610">
                <a:tc>
                  <a:txBody>
                    <a:bodyPr/>
                    <a:lstStyle/>
                    <a:p>
                      <a:r>
                        <a:rPr lang="en-ZA" sz="1100" dirty="0" smtClean="0"/>
                        <a:t>6</a:t>
                      </a:r>
                      <a:endParaRPr lang="en-ZA" sz="1100" dirty="0"/>
                    </a:p>
                  </a:txBody>
                  <a:tcPr/>
                </a:tc>
                <a:tc>
                  <a:txBody>
                    <a:bodyPr/>
                    <a:lstStyle/>
                    <a:p>
                      <a:r>
                        <a:rPr lang="en-ZA" sz="1100" dirty="0" smtClean="0"/>
                        <a:t>3</a:t>
                      </a:r>
                      <a:endParaRPr lang="en-ZA" sz="1100" dirty="0"/>
                    </a:p>
                  </a:txBody>
                  <a:tcPr/>
                </a:tc>
                <a:tc>
                  <a:txBody>
                    <a:bodyPr/>
                    <a:lstStyle/>
                    <a:p>
                      <a:pPr marL="171450" indent="-171450">
                        <a:buFont typeface="Arial" pitchFamily="34" charset="0"/>
                        <a:buChar char="•"/>
                      </a:pPr>
                      <a:r>
                        <a:rPr lang="en-ZA" sz="1100" dirty="0" smtClean="0"/>
                        <a:t>Adult Hospital level STG, 2012</a:t>
                      </a:r>
                    </a:p>
                    <a:p>
                      <a:pPr marL="171450" indent="-171450">
                        <a:buFont typeface="Arial" pitchFamily="34" charset="0"/>
                        <a:buChar char="•"/>
                      </a:pPr>
                      <a:r>
                        <a:rPr lang="en-ZA" sz="1100" kern="1200" dirty="0" smtClean="0">
                          <a:solidFill>
                            <a:schemeClr val="tx1"/>
                          </a:solidFill>
                          <a:latin typeface="+mn-lt"/>
                          <a:ea typeface="+mn-ea"/>
                          <a:cs typeface="+mn-cs"/>
                        </a:rPr>
                        <a:t>National Department of Health, Republic of South Africa. 2014. Guidelines for Maternity care in South Africa, 4th edition.</a:t>
                      </a:r>
                    </a:p>
                  </a:txBody>
                  <a:tcPr/>
                </a:tc>
              </a:tr>
              <a:tr h="232862">
                <a:tc gridSpan="3">
                  <a:txBody>
                    <a:bodyPr/>
                    <a:lstStyle/>
                    <a:p>
                      <a:r>
                        <a:rPr lang="en-ZA" sz="1100" b="1" dirty="0" smtClean="0">
                          <a:solidFill>
                            <a:schemeClr val="tx1"/>
                          </a:solidFill>
                        </a:rPr>
                        <a:t>6.1.1 MISCARRIAGE</a:t>
                      </a:r>
                      <a:endParaRPr lang="en-ZA" sz="1100" dirty="0">
                        <a:solidFill>
                          <a:schemeClr val="tx1"/>
                        </a:solidFill>
                      </a:endParaRPr>
                    </a:p>
                  </a:txBody>
                  <a:tcPr/>
                </a:tc>
                <a:tc hMerge="1">
                  <a:txBody>
                    <a:bodyPr/>
                    <a:lstStyle/>
                    <a:p>
                      <a:endParaRPr lang="en-ZA"/>
                    </a:p>
                  </a:txBody>
                  <a:tcPr/>
                </a:tc>
                <a:tc hMerge="1">
                  <a:txBody>
                    <a:bodyPr/>
                    <a:lstStyle/>
                    <a:p>
                      <a:endParaRPr lang="en-ZA"/>
                    </a:p>
                  </a:txBody>
                  <a:tcPr/>
                </a:tc>
              </a:tr>
              <a:tr h="386610">
                <a:tc>
                  <a:txBody>
                    <a:bodyPr/>
                    <a:lstStyle/>
                    <a:p>
                      <a:r>
                        <a:rPr lang="en-ZA" sz="1100" dirty="0" smtClean="0"/>
                        <a:t>8</a:t>
                      </a:r>
                      <a:endParaRPr lang="en-ZA" sz="1100" dirty="0"/>
                    </a:p>
                  </a:txBody>
                  <a:tcPr/>
                </a:tc>
                <a:tc>
                  <a:txBody>
                    <a:bodyPr/>
                    <a:lstStyle/>
                    <a:p>
                      <a:r>
                        <a:rPr lang="en-ZA" sz="1100" dirty="0" smtClean="0"/>
                        <a:t>4</a:t>
                      </a:r>
                      <a:endParaRPr lang="en-ZA"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100" b="1" u="sng" dirty="0" smtClean="0"/>
                        <a:t>CEFTRIAXONE</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100" dirty="0" smtClean="0"/>
                        <a:t>FDA safety alert: Ceftriaxone, 21 April 2009. Available at: </a:t>
                      </a:r>
                      <a:r>
                        <a:rPr lang="en-ZA" sz="1100" dirty="0" smtClean="0">
                          <a:hlinkClick r:id="rId3"/>
                        </a:rPr>
                        <a:t>http://www.fda.gov/Drugs/DrugSafety/PostmarketDrugSafetyInformationforPatientsandProviders/DrugSafetyInformationforHeathcareProfessionals/ucm084263.htm</a:t>
                      </a:r>
                      <a:r>
                        <a:rPr lang="en-ZA" sz="1100" dirty="0" smtClean="0"/>
                        <a:t> </a:t>
                      </a:r>
                    </a:p>
                  </a:txBody>
                  <a:tcPr/>
                </a:tc>
              </a:tr>
              <a:tr h="282554">
                <a:tc gridSpan="3">
                  <a:txBody>
                    <a:bodyPr/>
                    <a:lstStyle/>
                    <a:p>
                      <a:pPr marL="0" indent="0">
                        <a:buFont typeface="Arial" pitchFamily="34" charset="0"/>
                        <a:buNone/>
                      </a:pPr>
                      <a:r>
                        <a:rPr lang="en-ZA" sz="1100" b="1" dirty="0" smtClean="0">
                          <a:solidFill>
                            <a:schemeClr val="tx1"/>
                          </a:solidFill>
                        </a:rPr>
                        <a:t>6.2.1 CARE OF HIV-INFECTED PREGNANT WOMAN</a:t>
                      </a:r>
                      <a:endParaRPr lang="en-ZA" sz="1100" kern="1200" dirty="0" smtClean="0">
                        <a:solidFill>
                          <a:schemeClr val="tx1"/>
                        </a:solidFill>
                        <a:latin typeface="+mn-lt"/>
                        <a:ea typeface="+mn-ea"/>
                        <a:cs typeface="+mn-cs"/>
                      </a:endParaRPr>
                    </a:p>
                  </a:txBody>
                  <a:tcPr/>
                </a:tc>
                <a:tc hMerge="1">
                  <a:txBody>
                    <a:bodyPr/>
                    <a:lstStyle/>
                    <a:p>
                      <a:endParaRPr lang="en-ZA"/>
                    </a:p>
                  </a:txBody>
                  <a:tcPr/>
                </a:tc>
                <a:tc hMerge="1">
                  <a:txBody>
                    <a:bodyPr/>
                    <a:lstStyle/>
                    <a:p>
                      <a:endParaRPr lang="en-ZA"/>
                    </a:p>
                  </a:txBody>
                  <a:tcPr/>
                </a:tc>
              </a:tr>
              <a:tr h="386610">
                <a:tc>
                  <a:txBody>
                    <a:bodyPr/>
                    <a:lstStyle/>
                    <a:p>
                      <a:r>
                        <a:rPr lang="en-ZA" sz="1100" dirty="0" smtClean="0"/>
                        <a:t>10</a:t>
                      </a:r>
                      <a:endParaRPr lang="en-ZA" sz="1100" dirty="0"/>
                    </a:p>
                  </a:txBody>
                  <a:tcPr/>
                </a:tc>
                <a:tc>
                  <a:txBody>
                    <a:bodyPr/>
                    <a:lstStyle/>
                    <a:p>
                      <a:r>
                        <a:rPr lang="en-ZA" sz="1100" dirty="0" smtClean="0"/>
                        <a:t>5</a:t>
                      </a:r>
                      <a:endParaRPr lang="en-ZA"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100" b="1" u="sng" dirty="0" smtClean="0"/>
                        <a:t>ISONIAZID</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100" dirty="0" err="1" smtClean="0"/>
                        <a:t>Rangaka</a:t>
                      </a:r>
                      <a:r>
                        <a:rPr lang="en-ZA" sz="1100" dirty="0" smtClean="0"/>
                        <a:t> MX, </a:t>
                      </a:r>
                      <a:r>
                        <a:rPr lang="en-ZA" sz="1100" dirty="0" err="1" smtClean="0"/>
                        <a:t>Boulle</a:t>
                      </a:r>
                      <a:r>
                        <a:rPr lang="en-ZA" sz="1100" dirty="0" smtClean="0"/>
                        <a:t> A, Wilkinson RJ </a:t>
                      </a:r>
                      <a:r>
                        <a:rPr lang="en-ZA" sz="1100" i="1" dirty="0" smtClean="0"/>
                        <a:t>et al. </a:t>
                      </a:r>
                      <a:r>
                        <a:rPr lang="en-ZA" sz="1100" dirty="0" smtClean="0"/>
                        <a:t>Randomized controlled trial of isoniazid preventive therapy in HIV-infected persons on antiretroviral therapy. THLBB03 - Oral Abstract </a:t>
                      </a:r>
                      <a:r>
                        <a:rPr lang="en-ZA" sz="1100" dirty="0" err="1" smtClean="0"/>
                        <a:t>Session.XIX</a:t>
                      </a:r>
                      <a:r>
                        <a:rPr lang="en-ZA" sz="1100" dirty="0" smtClean="0"/>
                        <a:t> International AIDS Conference, 2012. Available at: </a:t>
                      </a:r>
                      <a:r>
                        <a:rPr lang="en-ZA" sz="1100" dirty="0" smtClean="0">
                          <a:hlinkClick r:id="rId4"/>
                        </a:rPr>
                        <a:t>http://pag.aids2012.org/Abstracts.aspx?AID=21471</a:t>
                      </a:r>
                      <a:endParaRPr lang="en-ZA" sz="1100" dirty="0" smtClean="0"/>
                    </a:p>
                  </a:txBody>
                  <a:tcPr/>
                </a:tc>
              </a:tr>
              <a:tr h="241458">
                <a:tc gridSpan="3">
                  <a:txBody>
                    <a:bodyPr/>
                    <a:lstStyle/>
                    <a:p>
                      <a:pPr marL="0" indent="0">
                        <a:buFont typeface="Arial" pitchFamily="34" charset="0"/>
                        <a:buNone/>
                      </a:pPr>
                      <a:r>
                        <a:rPr lang="en-ZA" sz="1100" b="1" dirty="0" smtClean="0">
                          <a:solidFill>
                            <a:schemeClr val="tx1"/>
                          </a:solidFill>
                        </a:rPr>
                        <a:t>6.2.1 CARE OF HIV-INFECTED PREGNANT WOMAN</a:t>
                      </a:r>
                      <a:endParaRPr lang="en-ZA" sz="1100" kern="1200" dirty="0" smtClean="0">
                        <a:solidFill>
                          <a:schemeClr val="tx1"/>
                        </a:solidFill>
                        <a:latin typeface="+mn-lt"/>
                        <a:ea typeface="+mn-ea"/>
                        <a:cs typeface="+mn-cs"/>
                      </a:endParaRPr>
                    </a:p>
                  </a:txBody>
                  <a:tcPr/>
                </a:tc>
                <a:tc hMerge="1">
                  <a:txBody>
                    <a:bodyPr/>
                    <a:lstStyle/>
                    <a:p>
                      <a:endParaRPr lang="en-ZA"/>
                    </a:p>
                  </a:txBody>
                  <a:tcPr/>
                </a:tc>
                <a:tc hMerge="1">
                  <a:txBody>
                    <a:bodyPr/>
                    <a:lstStyle/>
                    <a:p>
                      <a:endParaRPr lang="en-ZA"/>
                    </a:p>
                  </a:txBody>
                  <a:tcPr/>
                </a:tc>
              </a:tr>
              <a:tr h="386610">
                <a:tc>
                  <a:txBody>
                    <a:bodyPr/>
                    <a:lstStyle/>
                    <a:p>
                      <a:r>
                        <a:rPr lang="en-ZA" sz="1100" dirty="0" smtClean="0"/>
                        <a:t>11</a:t>
                      </a:r>
                      <a:endParaRPr lang="en-ZA" sz="1100" dirty="0"/>
                    </a:p>
                  </a:txBody>
                  <a:tcPr/>
                </a:tc>
                <a:tc>
                  <a:txBody>
                    <a:bodyPr/>
                    <a:lstStyle/>
                    <a:p>
                      <a:r>
                        <a:rPr lang="en-ZA" sz="1100" dirty="0" smtClean="0"/>
                        <a:t>6</a:t>
                      </a:r>
                      <a:endParaRPr lang="en-ZA" sz="1100" dirty="0"/>
                    </a:p>
                  </a:txBody>
                  <a:tcPr/>
                </a:tc>
                <a:tc>
                  <a:txBody>
                    <a:bodyPr/>
                    <a:lstStyle/>
                    <a:p>
                      <a:pPr marL="0" indent="0">
                        <a:buFont typeface="Arial" pitchFamily="34" charset="0"/>
                        <a:buNone/>
                      </a:pPr>
                      <a:r>
                        <a:rPr lang="en-US" sz="1100" b="1" u="sng" dirty="0" smtClean="0"/>
                        <a:t>PYRIDOXINE</a:t>
                      </a:r>
                    </a:p>
                    <a:p>
                      <a:pPr marL="171450" indent="-171450">
                        <a:buFont typeface="Arial" pitchFamily="34" charset="0"/>
                        <a:buChar char="•"/>
                      </a:pPr>
                      <a:r>
                        <a:rPr lang="en-US" sz="1100" dirty="0" smtClean="0"/>
                        <a:t>Snider DE Jr. Pyridoxine supplementation during isoniazid therapy.Tubercle.1980 Dec;61(4):191-6. Carlson HB, Anthony EM, Russell WF </a:t>
                      </a:r>
                      <a:r>
                        <a:rPr lang="en-US" sz="1100" dirty="0" err="1" smtClean="0"/>
                        <a:t>jr</a:t>
                      </a:r>
                      <a:r>
                        <a:rPr lang="en-US" sz="1100" dirty="0" smtClean="0"/>
                        <a:t>, </a:t>
                      </a:r>
                      <a:r>
                        <a:rPr lang="en-US" sz="1100" dirty="0" err="1" smtClean="0"/>
                        <a:t>MiddlebrookG</a:t>
                      </a:r>
                      <a:r>
                        <a:rPr lang="en-US" sz="1100" dirty="0" smtClean="0"/>
                        <a:t>. Prophylaxis of isoniazid neuropathy with pyridoxine. N </a:t>
                      </a:r>
                      <a:r>
                        <a:rPr lang="en-US" sz="1100" dirty="0" err="1" smtClean="0"/>
                        <a:t>Engl</a:t>
                      </a:r>
                      <a:r>
                        <a:rPr lang="en-US" sz="1100" dirty="0" smtClean="0"/>
                        <a:t> J Med. 1956 Jul 19;255(3):119-22.</a:t>
                      </a:r>
                    </a:p>
                    <a:p>
                      <a:pPr marL="171450" indent="-171450">
                        <a:buFont typeface="Arial" pitchFamily="34" charset="0"/>
                        <a:buChar char="•"/>
                      </a:pPr>
                      <a:r>
                        <a:rPr lang="en-US" sz="1100" dirty="0" err="1" smtClean="0"/>
                        <a:t>Zilber</a:t>
                      </a:r>
                      <a:r>
                        <a:rPr lang="en-US" sz="1100" dirty="0" smtClean="0"/>
                        <a:t> LA, </a:t>
                      </a:r>
                      <a:r>
                        <a:rPr lang="en-US" sz="1100" dirty="0" err="1" smtClean="0"/>
                        <a:t>Bajdakova</a:t>
                      </a:r>
                      <a:r>
                        <a:rPr lang="en-US" sz="1100" dirty="0" smtClean="0"/>
                        <a:t> ZL, </a:t>
                      </a:r>
                      <a:r>
                        <a:rPr lang="en-US" sz="1100" dirty="0" err="1" smtClean="0"/>
                        <a:t>Gardasjan</a:t>
                      </a:r>
                      <a:r>
                        <a:rPr lang="en-US" sz="1100" dirty="0" smtClean="0"/>
                        <a:t> AN, </a:t>
                      </a:r>
                      <a:r>
                        <a:rPr lang="en-US" sz="1100" dirty="0" err="1" smtClean="0"/>
                        <a:t>Konovalov</a:t>
                      </a:r>
                      <a:r>
                        <a:rPr lang="en-US" sz="1100" dirty="0" smtClean="0"/>
                        <a:t> NV, </a:t>
                      </a:r>
                      <a:r>
                        <a:rPr lang="en-US" sz="1100" dirty="0" err="1" smtClean="0"/>
                        <a:t>Bunina</a:t>
                      </a:r>
                      <a:r>
                        <a:rPr lang="en-US" sz="1100" dirty="0" smtClean="0"/>
                        <a:t> TL, </a:t>
                      </a:r>
                      <a:r>
                        <a:rPr lang="en-US" sz="1100" dirty="0" err="1" smtClean="0"/>
                        <a:t>Barabadze</a:t>
                      </a:r>
                      <a:r>
                        <a:rPr lang="en-US" sz="1100" dirty="0" smtClean="0"/>
                        <a:t> EM. The prevention and treatment of isoniazid toxicity in the therapy of pulmonary tuberculosis. 2. An assessment of the prophylactic effect of pyridoxine in low dosage. Bull World Health Organ. 1963;29:457-81.</a:t>
                      </a:r>
                    </a:p>
                    <a:p>
                      <a:pPr marL="171450" indent="-171450">
                        <a:buFont typeface="Arial" pitchFamily="34" charset="0"/>
                        <a:buChar char="•"/>
                      </a:pPr>
                      <a:r>
                        <a:rPr lang="en-US" sz="1100" dirty="0" smtClean="0"/>
                        <a:t>Carlson HB, Anthony EM, Russell WF </a:t>
                      </a:r>
                      <a:r>
                        <a:rPr lang="en-US" sz="1100" dirty="0" err="1" smtClean="0"/>
                        <a:t>Jr</a:t>
                      </a:r>
                      <a:r>
                        <a:rPr lang="en-US" sz="1100" dirty="0" smtClean="0"/>
                        <a:t>, </a:t>
                      </a:r>
                      <a:r>
                        <a:rPr lang="en-US" sz="1100" dirty="0" err="1" smtClean="0"/>
                        <a:t>Middlebrook</a:t>
                      </a:r>
                      <a:r>
                        <a:rPr lang="en-US" sz="1100" dirty="0" smtClean="0"/>
                        <a:t> G. Prophylaxis of isoniazid neuropathy with pyridoxine. N </a:t>
                      </a:r>
                      <a:r>
                        <a:rPr lang="en-US" sz="1100" dirty="0" err="1" smtClean="0"/>
                        <a:t>Engl</a:t>
                      </a:r>
                      <a:r>
                        <a:rPr lang="en-US" sz="1100" dirty="0" smtClean="0"/>
                        <a:t> J Med. 1956 Jul 19;255(3):119-22.</a:t>
                      </a:r>
                    </a:p>
                  </a:txBody>
                  <a:tcPr/>
                </a:tc>
              </a:tr>
            </a:tbl>
          </a:graphicData>
        </a:graphic>
      </p:graphicFrame>
      <p:sp>
        <p:nvSpPr>
          <p:cNvPr id="3" name="Footer Placeholder 4"/>
          <p:cNvSpPr>
            <a:spLocks noGrp="1"/>
          </p:cNvSpPr>
          <p:nvPr>
            <p:ph type="ftr" sz="quarter" idx="11"/>
          </p:nvPr>
        </p:nvSpPr>
        <p:spPr>
          <a:xfrm>
            <a:off x="3124200" y="6356350"/>
            <a:ext cx="2895600" cy="365125"/>
          </a:xfrm>
        </p:spPr>
        <p:txBody>
          <a:bodyPr/>
          <a:lstStyle/>
          <a:p>
            <a:r>
              <a:rPr lang="en-ZA" sz="1100" dirty="0" smtClean="0"/>
              <a:t>PRIMARY HEALTHCARE IMPLEMENTATION SLIDES 2014: OBSTETRICS &amp; GYNAECOLOGY</a:t>
            </a:r>
            <a:endParaRPr lang="en-ZA" sz="1100" dirty="0"/>
          </a:p>
        </p:txBody>
      </p:sp>
      <p:sp>
        <p:nvSpPr>
          <p:cNvPr id="5" name="Slide Number Placeholder 5"/>
          <p:cNvSpPr>
            <a:spLocks noGrp="1"/>
          </p:cNvSpPr>
          <p:nvPr>
            <p:ph type="sldNum" sz="quarter" idx="12"/>
          </p:nvPr>
        </p:nvSpPr>
        <p:spPr>
          <a:xfrm>
            <a:off x="6553200" y="6356350"/>
            <a:ext cx="2133600" cy="365125"/>
          </a:xfrm>
        </p:spPr>
        <p:txBody>
          <a:bodyPr/>
          <a:lstStyle/>
          <a:p>
            <a:fld id="{42FB03B2-953D-4068-99A6-8707FB8FE3E1}" type="slidenum">
              <a:rPr lang="en-ZA" smtClean="0"/>
              <a:pPr/>
              <a:t>52</a:t>
            </a:fld>
            <a:endParaRPr lang="en-ZA" dirty="0"/>
          </a:p>
        </p:txBody>
      </p:sp>
    </p:spTree>
    <p:extLst>
      <p:ext uri="{BB962C8B-B14F-4D97-AF65-F5344CB8AC3E}">
        <p14:creationId xmlns="" xmlns:p14="http://schemas.microsoft.com/office/powerpoint/2010/main" val="31767100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 xmlns:p14="http://schemas.microsoft.com/office/powerpoint/2010/main" val="3348890328"/>
              </p:ext>
            </p:extLst>
          </p:nvPr>
        </p:nvGraphicFramePr>
        <p:xfrm>
          <a:off x="0" y="0"/>
          <a:ext cx="9029899" cy="6475472"/>
        </p:xfrm>
        <a:graphic>
          <a:graphicData uri="http://schemas.openxmlformats.org/drawingml/2006/table">
            <a:tbl>
              <a:tblPr firstRow="1" bandRow="1">
                <a:tableStyleId>{8799B23B-EC83-4686-B30A-512413B5E67A}</a:tableStyleId>
              </a:tblPr>
              <a:tblGrid>
                <a:gridCol w="518050"/>
                <a:gridCol w="576064"/>
                <a:gridCol w="7935785"/>
              </a:tblGrid>
              <a:tr h="288032">
                <a:tc>
                  <a:txBody>
                    <a:bodyPr/>
                    <a:lstStyle/>
                    <a:p>
                      <a:r>
                        <a:rPr lang="en-ZA" sz="1100" dirty="0" smtClean="0"/>
                        <a:t>Slide</a:t>
                      </a:r>
                      <a:r>
                        <a:rPr lang="en-ZA" sz="1100" baseline="0" dirty="0" smtClean="0"/>
                        <a:t> </a:t>
                      </a:r>
                      <a:endParaRPr lang="en-ZA" sz="1100" dirty="0"/>
                    </a:p>
                  </a:txBody>
                  <a:tcPr/>
                </a:tc>
                <a:tc>
                  <a:txBody>
                    <a:bodyPr/>
                    <a:lstStyle/>
                    <a:p>
                      <a:r>
                        <a:rPr lang="en-ZA" sz="1100" dirty="0" smtClean="0"/>
                        <a:t>Ref #</a:t>
                      </a:r>
                      <a:endParaRPr lang="en-ZA" sz="1100" dirty="0"/>
                    </a:p>
                  </a:txBody>
                  <a:tcPr/>
                </a:tc>
                <a:tc>
                  <a:txBody>
                    <a:bodyPr/>
                    <a:lstStyle/>
                    <a:p>
                      <a:r>
                        <a:rPr lang="en-ZA" sz="1100" dirty="0" smtClean="0"/>
                        <a:t>Reference</a:t>
                      </a:r>
                      <a:endParaRPr lang="en-ZA" sz="1100" dirty="0"/>
                    </a:p>
                  </a:txBody>
                  <a:tcPr/>
                </a:tc>
              </a:tr>
              <a:tr h="386610">
                <a:tc>
                  <a:txBody>
                    <a:bodyPr/>
                    <a:lstStyle/>
                    <a:p>
                      <a:r>
                        <a:rPr lang="en-ZA" sz="1100" dirty="0" smtClean="0"/>
                        <a:t>12</a:t>
                      </a:r>
                      <a:endParaRPr lang="en-ZA" sz="1100" dirty="0"/>
                    </a:p>
                  </a:txBody>
                  <a:tcPr/>
                </a:tc>
                <a:tc>
                  <a:txBody>
                    <a:bodyPr/>
                    <a:lstStyle/>
                    <a:p>
                      <a:r>
                        <a:rPr lang="en-ZA" sz="1100" dirty="0" smtClean="0"/>
                        <a:t>7</a:t>
                      </a:r>
                      <a:endParaRPr lang="en-ZA" sz="1100" dirty="0"/>
                    </a:p>
                  </a:txBody>
                  <a:tcPr/>
                </a:tc>
                <a:tc>
                  <a:txBody>
                    <a:bodyPr/>
                    <a:lstStyle/>
                    <a:p>
                      <a:pPr marL="0" marR="0" lvl="2"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100" b="1" u="sng" kern="1200" dirty="0" smtClean="0">
                          <a:solidFill>
                            <a:schemeClr val="tx1"/>
                          </a:solidFill>
                          <a:latin typeface="+mn-lt"/>
                          <a:ea typeface="+mn-ea"/>
                          <a:cs typeface="+mn-cs"/>
                        </a:rPr>
                        <a:t>COTRIMOXAZOLE and FLUCONAZOLE</a:t>
                      </a:r>
                    </a:p>
                    <a:p>
                      <a:pPr marL="171450" marR="0" lvl="2"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100" kern="1200" dirty="0" smtClean="0">
                          <a:solidFill>
                            <a:schemeClr val="tx1"/>
                          </a:solidFill>
                          <a:latin typeface="+mn-lt"/>
                          <a:ea typeface="+mn-ea"/>
                          <a:cs typeface="+mn-cs"/>
                        </a:rPr>
                        <a:t>National Department of Health. National consolidated guidelines for the prevention of mother-to-child transmission of HIV (PMTCT) and the management of HIV in children, adolescents and adults, 2014.</a:t>
                      </a:r>
                      <a:endParaRPr lang="en-US" sz="1100" dirty="0" smtClean="0"/>
                    </a:p>
                  </a:txBody>
                  <a:tcPr/>
                </a:tc>
              </a:tr>
              <a:tr h="386610">
                <a:tc>
                  <a:txBody>
                    <a:bodyPr/>
                    <a:lstStyle/>
                    <a:p>
                      <a:r>
                        <a:rPr lang="en-ZA" sz="1100" dirty="0" smtClean="0"/>
                        <a:t>13</a:t>
                      </a:r>
                      <a:endParaRPr lang="en-ZA" sz="1100" dirty="0"/>
                    </a:p>
                  </a:txBody>
                  <a:tcPr/>
                </a:tc>
                <a:tc>
                  <a:txBody>
                    <a:bodyPr/>
                    <a:lstStyle/>
                    <a:p>
                      <a:r>
                        <a:rPr lang="en-ZA" sz="1100" dirty="0" smtClean="0"/>
                        <a:t>8</a:t>
                      </a:r>
                      <a:endParaRPr lang="en-ZA" sz="1100" dirty="0"/>
                    </a:p>
                  </a:txBody>
                  <a:tcPr/>
                </a:tc>
                <a:tc>
                  <a:txBody>
                    <a:bodyPr/>
                    <a:lstStyle/>
                    <a:p>
                      <a:pPr marL="0" indent="0">
                        <a:buNone/>
                      </a:pPr>
                      <a:r>
                        <a:rPr lang="en-ZA" sz="1100" b="1" u="sng" dirty="0" smtClean="0"/>
                        <a:t>FLUCONAZOLE</a:t>
                      </a:r>
                    </a:p>
                    <a:p>
                      <a:pPr marL="171450" indent="-171450">
                        <a:buFont typeface="Arial" pitchFamily="34" charset="0"/>
                        <a:buChar char="•"/>
                      </a:pPr>
                      <a:r>
                        <a:rPr lang="en-ZA" sz="1100" dirty="0" smtClean="0"/>
                        <a:t>Lopez-Rangel E, Van Allen MI. Prenatal exposure to fluconazole: an identifiable </a:t>
                      </a:r>
                      <a:r>
                        <a:rPr lang="en-ZA" sz="1100" dirty="0" err="1" smtClean="0"/>
                        <a:t>dysmorphic</a:t>
                      </a:r>
                      <a:r>
                        <a:rPr lang="en-ZA" sz="1100" dirty="0" smtClean="0"/>
                        <a:t> phenotype. </a:t>
                      </a:r>
                      <a:r>
                        <a:rPr lang="en-ZA" sz="1100" i="1" dirty="0" smtClean="0"/>
                        <a:t>Birth Defects Res A </a:t>
                      </a:r>
                      <a:r>
                        <a:rPr lang="en-ZA" sz="1100" i="1" dirty="0" err="1" smtClean="0"/>
                        <a:t>ClinMolTeratol</a:t>
                      </a:r>
                      <a:r>
                        <a:rPr lang="en-ZA" sz="1100" dirty="0" smtClean="0"/>
                        <a:t>. 2005;73:919-23. </a:t>
                      </a:r>
                    </a:p>
                    <a:p>
                      <a:pPr marL="171450" indent="-171450">
                        <a:buFont typeface="Arial" pitchFamily="34" charset="0"/>
                        <a:buChar char="•"/>
                      </a:pPr>
                      <a:r>
                        <a:rPr lang="en-ZA" sz="1100" dirty="0" err="1" smtClean="0"/>
                        <a:t>Pursley</a:t>
                      </a:r>
                      <a:r>
                        <a:rPr lang="en-ZA" sz="1100" dirty="0" smtClean="0"/>
                        <a:t> TJ, </a:t>
                      </a:r>
                      <a:r>
                        <a:rPr lang="en-ZA" sz="1100" dirty="0" err="1" smtClean="0"/>
                        <a:t>Blomquist</a:t>
                      </a:r>
                      <a:r>
                        <a:rPr lang="en-ZA" sz="1100" dirty="0" smtClean="0"/>
                        <a:t> IK, Abraham J, Andersen HF, Bartley JA. Fluconazole-induced congenital anomalies in three </a:t>
                      </a:r>
                      <a:r>
                        <a:rPr lang="en-ZA" sz="1100" dirty="0" err="1" smtClean="0"/>
                        <a:t>infants.</a:t>
                      </a:r>
                      <a:r>
                        <a:rPr lang="en-ZA" sz="1100" i="1" dirty="0" err="1" smtClean="0"/>
                        <a:t>Clin</a:t>
                      </a:r>
                      <a:r>
                        <a:rPr lang="en-ZA" sz="1100" i="1" dirty="0" smtClean="0"/>
                        <a:t> Infect Dis</a:t>
                      </a:r>
                      <a:r>
                        <a:rPr lang="en-ZA" sz="1100" dirty="0" smtClean="0"/>
                        <a:t>. 1996;22:336-40. </a:t>
                      </a:r>
                    </a:p>
                    <a:p>
                      <a:pPr marL="171450" indent="-171450">
                        <a:buFont typeface="Arial" pitchFamily="34" charset="0"/>
                        <a:buChar char="•"/>
                      </a:pPr>
                      <a:r>
                        <a:rPr lang="en-ZA" sz="1100" dirty="0" smtClean="0"/>
                        <a:t>Lee BE, Feinberg M, Abraham JJ, Murthy AR. Congenital malformations in an infant born to a woman treated with fluconazole. </a:t>
                      </a:r>
                      <a:r>
                        <a:rPr lang="en-ZA" sz="1100" i="1" dirty="0" err="1" smtClean="0"/>
                        <a:t>Pediatr</a:t>
                      </a:r>
                      <a:r>
                        <a:rPr lang="en-ZA" sz="1100" i="1" dirty="0" smtClean="0"/>
                        <a:t> Infect Dis J</a:t>
                      </a:r>
                      <a:r>
                        <a:rPr lang="en-ZA" sz="1100" dirty="0" smtClean="0"/>
                        <a:t>. 1992;11:1062-4. </a:t>
                      </a:r>
                    </a:p>
                    <a:p>
                      <a:pPr marL="171450" indent="-171450">
                        <a:buFont typeface="Arial" pitchFamily="34" charset="0"/>
                        <a:buChar char="•"/>
                      </a:pPr>
                      <a:r>
                        <a:rPr lang="en-ZA" sz="1100" dirty="0" smtClean="0"/>
                        <a:t>Aleck KA, Bartley DL. Multiple malformation syndrome following fluconazole use in pregnancy: report of an additional patient. </a:t>
                      </a:r>
                      <a:r>
                        <a:rPr lang="en-ZA" sz="1100" i="1" dirty="0" smtClean="0"/>
                        <a:t>Am J Med Genet</a:t>
                      </a:r>
                      <a:r>
                        <a:rPr lang="en-ZA" sz="1100" dirty="0" smtClean="0"/>
                        <a:t>. 1997;72:253-6. </a:t>
                      </a:r>
                    </a:p>
                    <a:p>
                      <a:pPr marL="171450" indent="-171450">
                        <a:buFont typeface="Arial" pitchFamily="34" charset="0"/>
                        <a:buChar char="•"/>
                      </a:pPr>
                      <a:r>
                        <a:rPr lang="en-ZA" sz="1100" dirty="0" err="1" smtClean="0"/>
                        <a:t>Mølgaard</a:t>
                      </a:r>
                      <a:r>
                        <a:rPr lang="en-ZA" sz="1100" dirty="0" smtClean="0"/>
                        <a:t>-Nielsen D, Pasternak B, </a:t>
                      </a:r>
                      <a:r>
                        <a:rPr lang="en-ZA" sz="1100" dirty="0" err="1" smtClean="0"/>
                        <a:t>Hviid</a:t>
                      </a:r>
                      <a:r>
                        <a:rPr lang="en-ZA" sz="1100" dirty="0" smtClean="0"/>
                        <a:t> A. Oral fluconazole during pregnancy and risk of birth defects. N </a:t>
                      </a:r>
                      <a:r>
                        <a:rPr lang="en-ZA" sz="1100" dirty="0" err="1" smtClean="0"/>
                        <a:t>Engl</a:t>
                      </a:r>
                      <a:r>
                        <a:rPr lang="en-ZA" sz="1100" dirty="0" smtClean="0"/>
                        <a:t> J Med. 2013 Nov 21;369(21):2061-2.</a:t>
                      </a:r>
                    </a:p>
                  </a:txBody>
                  <a:tcPr/>
                </a:tc>
              </a:tr>
              <a:tr h="386610">
                <a:tc>
                  <a:txBody>
                    <a:bodyPr/>
                    <a:lstStyle/>
                    <a:p>
                      <a:r>
                        <a:rPr lang="en-ZA" sz="1100" dirty="0" smtClean="0"/>
                        <a:t>14</a:t>
                      </a:r>
                      <a:endParaRPr lang="en-ZA" sz="1100" dirty="0"/>
                    </a:p>
                  </a:txBody>
                  <a:tcPr/>
                </a:tc>
                <a:tc>
                  <a:txBody>
                    <a:bodyPr/>
                    <a:lstStyle/>
                    <a:p>
                      <a:r>
                        <a:rPr lang="en-ZA" sz="1100" dirty="0" smtClean="0"/>
                        <a:t>9</a:t>
                      </a:r>
                      <a:endParaRPr lang="en-ZA" sz="1100" dirty="0"/>
                    </a:p>
                  </a:txBody>
                  <a:tcPr/>
                </a:tc>
                <a:tc>
                  <a:txBody>
                    <a:bodyPr/>
                    <a:lstStyle/>
                    <a:p>
                      <a:pPr marL="0" marR="0" lvl="2"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100" b="1" u="sng" kern="1200" dirty="0" smtClean="0">
                          <a:solidFill>
                            <a:schemeClr val="tx1"/>
                          </a:solidFill>
                          <a:latin typeface="+mn-lt"/>
                          <a:ea typeface="+mn-ea"/>
                          <a:cs typeface="+mn-cs"/>
                        </a:rPr>
                        <a:t>ZIDOVUDINE, NEVIRAPINE, TENOFOVIR,</a:t>
                      </a:r>
                      <a:r>
                        <a:rPr lang="en-ZA" sz="1100" b="1" u="sng" kern="1200" baseline="0" dirty="0" smtClean="0">
                          <a:solidFill>
                            <a:schemeClr val="tx1"/>
                          </a:solidFill>
                          <a:latin typeface="+mn-lt"/>
                          <a:ea typeface="+mn-ea"/>
                          <a:cs typeface="+mn-cs"/>
                        </a:rPr>
                        <a:t> EMTRACITABINE </a:t>
                      </a:r>
                      <a:endParaRPr lang="en-ZA" sz="1100" b="1" u="sng" kern="1200" dirty="0" smtClean="0">
                        <a:solidFill>
                          <a:schemeClr val="tx1"/>
                        </a:solidFill>
                        <a:latin typeface="+mn-lt"/>
                        <a:ea typeface="+mn-ea"/>
                        <a:cs typeface="+mn-cs"/>
                      </a:endParaRPr>
                    </a:p>
                    <a:p>
                      <a:pPr marL="171450" marR="0" lvl="2"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100" kern="1200" dirty="0" smtClean="0">
                          <a:solidFill>
                            <a:schemeClr val="tx1"/>
                          </a:solidFill>
                          <a:latin typeface="+mn-lt"/>
                          <a:ea typeface="+mn-ea"/>
                          <a:cs typeface="+mn-cs"/>
                        </a:rPr>
                        <a:t>National Department of Health. National consolidated guidelines for the prevention of mother-to-child transmission of HIV (PMTCT) and the management of HIV in children, adolescents and adults, 2014.</a:t>
                      </a:r>
                      <a:endParaRPr lang="en-US" sz="1100" dirty="0" smtClean="0"/>
                    </a:p>
                  </a:txBody>
                  <a:tcPr/>
                </a:tc>
              </a:tr>
              <a:tr h="386610">
                <a:tc>
                  <a:txBody>
                    <a:bodyPr/>
                    <a:lstStyle/>
                    <a:p>
                      <a:r>
                        <a:rPr lang="en-ZA" sz="1100" dirty="0" smtClean="0"/>
                        <a:t>15</a:t>
                      </a:r>
                      <a:endParaRPr lang="en-ZA" sz="1100" dirty="0"/>
                    </a:p>
                  </a:txBody>
                  <a:tcPr/>
                </a:tc>
                <a:tc>
                  <a:txBody>
                    <a:bodyPr/>
                    <a:lstStyle/>
                    <a:p>
                      <a:r>
                        <a:rPr lang="en-ZA" sz="1100" dirty="0" smtClean="0"/>
                        <a:t>10</a:t>
                      </a:r>
                      <a:endParaRPr lang="en-ZA" sz="1100" dirty="0"/>
                    </a:p>
                  </a:txBody>
                  <a:tcPr/>
                </a:tc>
                <a:tc>
                  <a:txBody>
                    <a:bodyPr/>
                    <a:lstStyle/>
                    <a:p>
                      <a:pPr marL="0" marR="0" lvl="2"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100" b="1" u="sng" kern="1200" dirty="0" smtClean="0">
                          <a:solidFill>
                            <a:schemeClr val="tx1"/>
                          </a:solidFill>
                          <a:latin typeface="+mn-lt"/>
                          <a:ea typeface="+mn-ea"/>
                          <a:cs typeface="+mn-cs"/>
                        </a:rPr>
                        <a:t>ZIDOVUDINE, NEVIRAPINE, TENOFOVIR,</a:t>
                      </a:r>
                      <a:r>
                        <a:rPr lang="en-ZA" sz="1100" b="1" u="sng" kern="1200" baseline="0" dirty="0" smtClean="0">
                          <a:solidFill>
                            <a:schemeClr val="tx1"/>
                          </a:solidFill>
                          <a:latin typeface="+mn-lt"/>
                          <a:ea typeface="+mn-ea"/>
                          <a:cs typeface="+mn-cs"/>
                        </a:rPr>
                        <a:t> EMTRACITABINE </a:t>
                      </a:r>
                      <a:endParaRPr lang="en-ZA" sz="1100" b="1" u="sng" kern="1200" dirty="0" smtClean="0">
                        <a:solidFill>
                          <a:schemeClr val="tx1"/>
                        </a:solidFill>
                        <a:latin typeface="+mn-lt"/>
                        <a:ea typeface="+mn-ea"/>
                        <a:cs typeface="+mn-cs"/>
                      </a:endParaRPr>
                    </a:p>
                    <a:p>
                      <a:pPr marL="171450" marR="0" lvl="2"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100" kern="1200" dirty="0" smtClean="0">
                          <a:solidFill>
                            <a:schemeClr val="tx1"/>
                          </a:solidFill>
                          <a:latin typeface="+mn-lt"/>
                          <a:ea typeface="+mn-ea"/>
                          <a:cs typeface="+mn-cs"/>
                        </a:rPr>
                        <a:t>National Department of Health. National consolidated guidelines for the prevention of mother-to-child transmission of HIV (PMTCT) and the management of HIV in children, adolescents and adults, 2014.</a:t>
                      </a:r>
                      <a:endParaRPr lang="en-US" sz="1100" dirty="0" smtClean="0"/>
                    </a:p>
                  </a:txBody>
                  <a:tcPr/>
                </a:tc>
              </a:tr>
              <a:tr h="386610">
                <a:tc>
                  <a:txBody>
                    <a:bodyPr/>
                    <a:lstStyle/>
                    <a:p>
                      <a:r>
                        <a:rPr lang="en-ZA" sz="1100" dirty="0" smtClean="0"/>
                        <a:t>17</a:t>
                      </a:r>
                      <a:endParaRPr lang="en-ZA" sz="1100" dirty="0"/>
                    </a:p>
                  </a:txBody>
                  <a:tcPr/>
                </a:tc>
                <a:tc>
                  <a:txBody>
                    <a:bodyPr/>
                    <a:lstStyle/>
                    <a:p>
                      <a:r>
                        <a:rPr lang="en-ZA" sz="1100" dirty="0" smtClean="0"/>
                        <a:t>11</a:t>
                      </a:r>
                      <a:endParaRPr lang="en-ZA" sz="1100" dirty="0"/>
                    </a:p>
                  </a:txBody>
                  <a:tcPr/>
                </a:tc>
                <a:tc>
                  <a:txBody>
                    <a:bodyPr/>
                    <a:lstStyle/>
                    <a:p>
                      <a:pPr marL="0" marR="0" lvl="2"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100" b="1" u="sng" dirty="0" smtClean="0"/>
                        <a:t>NEVIRAPINE</a:t>
                      </a:r>
                    </a:p>
                    <a:p>
                      <a:pPr marL="171450" marR="0" lvl="2"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100" dirty="0" smtClean="0"/>
                        <a:t>European Collaborative </a:t>
                      </a:r>
                      <a:r>
                        <a:rPr lang="en-ZA" sz="1100" dirty="0" err="1" smtClean="0"/>
                        <a:t>Study.Mother</a:t>
                      </a:r>
                      <a:r>
                        <a:rPr lang="en-ZA" sz="1100" dirty="0" smtClean="0"/>
                        <a:t>-to-child transmission of HIV infection in the era of highly active antiretroviral </a:t>
                      </a:r>
                      <a:r>
                        <a:rPr lang="en-ZA" sz="1100" dirty="0" err="1" smtClean="0"/>
                        <a:t>therapy.Clin</a:t>
                      </a:r>
                      <a:r>
                        <a:rPr lang="en-ZA" sz="1100" dirty="0" smtClean="0"/>
                        <a:t> Infect Dis. 2005 Feb 1;40(3):458-65.</a:t>
                      </a:r>
                    </a:p>
                  </a:txBody>
                  <a:tcPr/>
                </a:tc>
              </a:tr>
              <a:tr h="199648">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100" b="1" i="0" u="none" strike="noStrike" kern="1200" cap="none" spc="0" normalizeH="0" baseline="0" noProof="0" dirty="0" smtClean="0">
                          <a:ln>
                            <a:noFill/>
                          </a:ln>
                          <a:solidFill>
                            <a:schemeClr val="tx1"/>
                          </a:solidFill>
                          <a:effectLst/>
                          <a:uLnTx/>
                          <a:uFillTx/>
                          <a:latin typeface="+mn-lt"/>
                          <a:ea typeface="+mn-ea"/>
                          <a:cs typeface="+mn-cs"/>
                        </a:rPr>
                        <a:t>6.2.1 CARE OF HIV-INFECTED PREGNANT WOMAN</a:t>
                      </a:r>
                      <a:endParaRPr kumimoji="0" lang="en-ZA" sz="1100" b="0" i="0" u="none" strike="noStrike" kern="1200" cap="none" spc="0" normalizeH="0" baseline="0" noProof="0" dirty="0" smtClean="0">
                        <a:ln>
                          <a:noFill/>
                        </a:ln>
                        <a:solidFill>
                          <a:schemeClr val="tx1"/>
                        </a:solidFill>
                        <a:effectLst/>
                        <a:uLnTx/>
                        <a:uFillTx/>
                        <a:latin typeface="+mn-lt"/>
                        <a:ea typeface="+mn-ea"/>
                        <a:cs typeface="+mn-cs"/>
                      </a:endParaRPr>
                    </a:p>
                  </a:txBody>
                  <a:tcPr/>
                </a:tc>
                <a:tc hMerge="1">
                  <a:txBody>
                    <a:bodyPr/>
                    <a:lstStyle/>
                    <a:p>
                      <a:endParaRPr lang="en-ZA"/>
                    </a:p>
                  </a:txBody>
                  <a:tcPr/>
                </a:tc>
                <a:tc hMerge="1">
                  <a:txBody>
                    <a:bodyPr/>
                    <a:lstStyle/>
                    <a:p>
                      <a:endParaRPr lang="en-ZA"/>
                    </a:p>
                  </a:txBody>
                  <a:tcPr/>
                </a:tc>
              </a:tr>
              <a:tr h="386610">
                <a:tc>
                  <a:txBody>
                    <a:bodyPr/>
                    <a:lstStyle/>
                    <a:p>
                      <a:r>
                        <a:rPr lang="en-ZA" sz="1100" dirty="0" smtClean="0"/>
                        <a:t>18</a:t>
                      </a:r>
                      <a:endParaRPr lang="en-ZA" sz="1100" dirty="0"/>
                    </a:p>
                  </a:txBody>
                  <a:tcPr/>
                </a:tc>
                <a:tc>
                  <a:txBody>
                    <a:bodyPr/>
                    <a:lstStyle/>
                    <a:p>
                      <a:r>
                        <a:rPr lang="en-ZA" sz="1100" dirty="0" smtClean="0"/>
                        <a:t>12</a:t>
                      </a:r>
                      <a:endParaRPr lang="en-ZA" sz="1100" dirty="0"/>
                    </a:p>
                  </a:txBody>
                  <a:tcPr/>
                </a:tc>
                <a:tc>
                  <a:txBody>
                    <a:bodyPr/>
                    <a:lstStyle/>
                    <a:p>
                      <a:pPr marL="5715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100" b="1" u="sng" kern="1200" dirty="0" smtClean="0">
                          <a:solidFill>
                            <a:schemeClr val="tx1"/>
                          </a:solidFill>
                          <a:latin typeface="+mn-lt"/>
                          <a:ea typeface="+mn-ea"/>
                          <a:cs typeface="+mn-cs"/>
                        </a:rPr>
                        <a:t>BREASTFEEDING</a:t>
                      </a:r>
                    </a:p>
                    <a:p>
                      <a:pPr marL="22860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100" kern="1200" dirty="0" smtClean="0">
                          <a:solidFill>
                            <a:schemeClr val="tx1"/>
                          </a:solidFill>
                          <a:latin typeface="+mn-lt"/>
                          <a:ea typeface="+mn-ea"/>
                          <a:cs typeface="+mn-cs"/>
                        </a:rPr>
                        <a:t>National Department of Health. National consolidated guidelines for the prevention of mother-to-child transmission of HIV (PMTCT) and the management of HIV in children, adolescents and adults, 2014.</a:t>
                      </a:r>
                      <a:endParaRPr lang="en-US" sz="1100" dirty="0" smtClean="0"/>
                    </a:p>
                  </a:txBody>
                  <a:tcPr/>
                </a:tc>
              </a:tr>
              <a:tr h="245368">
                <a:tc gridSpan="3">
                  <a:txBody>
                    <a:bodyPr/>
                    <a:lstStyle/>
                    <a:p>
                      <a:r>
                        <a:rPr lang="en-ZA" sz="1100" b="1" dirty="0" smtClean="0">
                          <a:solidFill>
                            <a:schemeClr val="tx1"/>
                          </a:solidFill>
                        </a:rPr>
                        <a:t>6.2.2 HYPERTENSIVE DISORDERS OF PREGNANCY</a:t>
                      </a:r>
                      <a:endParaRPr lang="en-ZA" sz="1100" dirty="0">
                        <a:solidFill>
                          <a:schemeClr val="tx1"/>
                        </a:solidFill>
                      </a:endParaRPr>
                    </a:p>
                  </a:txBody>
                  <a:tcPr/>
                </a:tc>
                <a:tc hMerge="1">
                  <a:txBody>
                    <a:bodyPr/>
                    <a:lstStyle/>
                    <a:p>
                      <a:endParaRPr lang="en-ZA" dirty="0"/>
                    </a:p>
                  </a:txBody>
                  <a:tcPr/>
                </a:tc>
                <a:tc hMerge="1">
                  <a:txBody>
                    <a:bodyPr/>
                    <a:lstStyle/>
                    <a:p>
                      <a:pPr marL="0" indent="0">
                        <a:buFont typeface="Arial" pitchFamily="34" charset="0"/>
                        <a:buNone/>
                      </a:pPr>
                      <a:endParaRPr lang="en-ZA" sz="1200" dirty="0"/>
                    </a:p>
                  </a:txBody>
                  <a:tcPr/>
                </a:tc>
              </a:tr>
              <a:tr h="386610">
                <a:tc>
                  <a:txBody>
                    <a:bodyPr/>
                    <a:lstStyle/>
                    <a:p>
                      <a:r>
                        <a:rPr lang="en-ZA" sz="1100" dirty="0" smtClean="0"/>
                        <a:t>20</a:t>
                      </a:r>
                      <a:endParaRPr lang="en-ZA" sz="1100" dirty="0"/>
                    </a:p>
                  </a:txBody>
                  <a:tcPr/>
                </a:tc>
                <a:tc>
                  <a:txBody>
                    <a:bodyPr/>
                    <a:lstStyle/>
                    <a:p>
                      <a:r>
                        <a:rPr lang="en-ZA" sz="1100" dirty="0" smtClean="0"/>
                        <a:t>13</a:t>
                      </a:r>
                      <a:endParaRPr lang="en-ZA" sz="1100" dirty="0"/>
                    </a:p>
                  </a:txBody>
                  <a:tcPr/>
                </a:tc>
                <a:tc>
                  <a:txBody>
                    <a:bodyPr/>
                    <a:lstStyle/>
                    <a:p>
                      <a:pPr marL="0" indent="0">
                        <a:buFont typeface="Arial" pitchFamily="34" charset="0"/>
                        <a:buNone/>
                      </a:pPr>
                      <a:r>
                        <a:rPr lang="en-ZA" sz="1100" b="1" u="sng" dirty="0" smtClean="0"/>
                        <a:t>NIFEDIPINE</a:t>
                      </a:r>
                    </a:p>
                    <a:p>
                      <a:pPr marL="171450" indent="-171450">
                        <a:buFont typeface="Arial" pitchFamily="34" charset="0"/>
                        <a:buChar char="•"/>
                      </a:pPr>
                      <a:r>
                        <a:rPr lang="en-ZA" sz="1100" dirty="0" smtClean="0"/>
                        <a:t>SAMF, 10</a:t>
                      </a:r>
                      <a:r>
                        <a:rPr lang="en-ZA" sz="1100" baseline="30000" dirty="0" smtClean="0"/>
                        <a:t>th</a:t>
                      </a:r>
                      <a:r>
                        <a:rPr lang="en-ZA" sz="1100" dirty="0" smtClean="0"/>
                        <a:t> edition (2012)</a:t>
                      </a:r>
                    </a:p>
                    <a:p>
                      <a:pPr marL="171450" indent="-171450">
                        <a:buFont typeface="Arial" pitchFamily="34" charset="0"/>
                        <a:buChar char="•"/>
                      </a:pPr>
                      <a:r>
                        <a:rPr lang="en-ZA" sz="1100" dirty="0" smtClean="0"/>
                        <a:t>Contract circular HP09-2014SD, 1Aug2014to31Jul2016</a:t>
                      </a:r>
                    </a:p>
                    <a:p>
                      <a:pPr marL="171450" indent="-171450">
                        <a:buFont typeface="Arial" pitchFamily="34" charset="0"/>
                        <a:buChar char="•"/>
                      </a:pPr>
                      <a:r>
                        <a:rPr lang="en-ZA" sz="1100" dirty="0" smtClean="0"/>
                        <a:t>National Department of Health, Republic of South Africa. 2014. Guidelines for Maternity care in South Africa, 4th edition.</a:t>
                      </a:r>
                      <a:endParaRPr lang="en-US" sz="1100" dirty="0" smtClean="0"/>
                    </a:p>
                  </a:txBody>
                  <a:tcPr/>
                </a:tc>
              </a:tr>
            </a:tbl>
          </a:graphicData>
        </a:graphic>
      </p:graphicFrame>
      <p:sp>
        <p:nvSpPr>
          <p:cNvPr id="3" name="Footer Placeholder 4"/>
          <p:cNvSpPr>
            <a:spLocks noGrp="1"/>
          </p:cNvSpPr>
          <p:nvPr>
            <p:ph type="ftr" sz="quarter" idx="11"/>
          </p:nvPr>
        </p:nvSpPr>
        <p:spPr>
          <a:xfrm>
            <a:off x="3124200" y="6477000"/>
            <a:ext cx="2895600" cy="365125"/>
          </a:xfrm>
        </p:spPr>
        <p:txBody>
          <a:bodyPr/>
          <a:lstStyle/>
          <a:p>
            <a:r>
              <a:rPr lang="en-ZA" sz="1000" dirty="0" smtClean="0"/>
              <a:t>PRIMARY HEALTHCARE IMPLEMENTATION </a:t>
            </a:r>
          </a:p>
          <a:p>
            <a:r>
              <a:rPr lang="en-ZA" sz="1000" dirty="0" smtClean="0"/>
              <a:t>SLIDES 2014: OBSTETRICS &amp; GYNAECOLOGY</a:t>
            </a:r>
            <a:endParaRPr lang="en-ZA" sz="1000" dirty="0"/>
          </a:p>
        </p:txBody>
      </p:sp>
      <p:sp>
        <p:nvSpPr>
          <p:cNvPr id="5" name="Slide Number Placeholder 5"/>
          <p:cNvSpPr>
            <a:spLocks noGrp="1"/>
          </p:cNvSpPr>
          <p:nvPr>
            <p:ph type="sldNum" sz="quarter" idx="12"/>
          </p:nvPr>
        </p:nvSpPr>
        <p:spPr>
          <a:xfrm>
            <a:off x="6553200" y="6356350"/>
            <a:ext cx="2133600" cy="365125"/>
          </a:xfrm>
        </p:spPr>
        <p:txBody>
          <a:bodyPr/>
          <a:lstStyle/>
          <a:p>
            <a:fld id="{42FB03B2-953D-4068-99A6-8707FB8FE3E1}" type="slidenum">
              <a:rPr lang="en-ZA" smtClean="0"/>
              <a:pPr/>
              <a:t>53</a:t>
            </a:fld>
            <a:endParaRPr lang="en-ZA" dirty="0"/>
          </a:p>
        </p:txBody>
      </p:sp>
    </p:spTree>
    <p:extLst>
      <p:ext uri="{BB962C8B-B14F-4D97-AF65-F5344CB8AC3E}">
        <p14:creationId xmlns="" xmlns:p14="http://schemas.microsoft.com/office/powerpoint/2010/main" val="150846031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 xmlns:p14="http://schemas.microsoft.com/office/powerpoint/2010/main" val="910782591"/>
              </p:ext>
            </p:extLst>
          </p:nvPr>
        </p:nvGraphicFramePr>
        <p:xfrm>
          <a:off x="21502" y="0"/>
          <a:ext cx="9014995" cy="6481966"/>
        </p:xfrm>
        <a:graphic>
          <a:graphicData uri="http://schemas.openxmlformats.org/drawingml/2006/table">
            <a:tbl>
              <a:tblPr firstRow="1" bandRow="1">
                <a:tableStyleId>{8799B23B-EC83-4686-B30A-512413B5E67A}</a:tableStyleId>
              </a:tblPr>
              <a:tblGrid>
                <a:gridCol w="619986"/>
                <a:gridCol w="584001"/>
                <a:gridCol w="7811008"/>
              </a:tblGrid>
              <a:tr h="264368">
                <a:tc>
                  <a:txBody>
                    <a:bodyPr/>
                    <a:lstStyle/>
                    <a:p>
                      <a:pPr>
                        <a:lnSpc>
                          <a:spcPct val="100000"/>
                        </a:lnSpc>
                      </a:pPr>
                      <a:r>
                        <a:rPr lang="en-ZA" sz="1100" dirty="0" smtClean="0"/>
                        <a:t>Slide</a:t>
                      </a:r>
                      <a:r>
                        <a:rPr lang="en-ZA" sz="1100" baseline="0" dirty="0" smtClean="0"/>
                        <a:t> </a:t>
                      </a:r>
                      <a:endParaRPr lang="en-ZA" sz="1100" dirty="0"/>
                    </a:p>
                  </a:txBody>
                  <a:tcPr/>
                </a:tc>
                <a:tc>
                  <a:txBody>
                    <a:bodyPr/>
                    <a:lstStyle/>
                    <a:p>
                      <a:pPr>
                        <a:lnSpc>
                          <a:spcPct val="100000"/>
                        </a:lnSpc>
                      </a:pPr>
                      <a:r>
                        <a:rPr lang="en-ZA" sz="1100" dirty="0" smtClean="0"/>
                        <a:t>Ref #</a:t>
                      </a:r>
                      <a:endParaRPr lang="en-ZA" sz="1100" dirty="0"/>
                    </a:p>
                  </a:txBody>
                  <a:tcPr/>
                </a:tc>
                <a:tc>
                  <a:txBody>
                    <a:bodyPr/>
                    <a:lstStyle/>
                    <a:p>
                      <a:pPr>
                        <a:lnSpc>
                          <a:spcPct val="100000"/>
                        </a:lnSpc>
                      </a:pPr>
                      <a:r>
                        <a:rPr lang="en-ZA" sz="1100" dirty="0" smtClean="0"/>
                        <a:t>Reference</a:t>
                      </a:r>
                      <a:endParaRPr lang="en-ZA" sz="1100" dirty="0"/>
                    </a:p>
                  </a:txBody>
                  <a:tcPr/>
                </a:tc>
              </a:tr>
              <a:tr h="386610">
                <a:tc>
                  <a:txBody>
                    <a:bodyPr/>
                    <a:lstStyle/>
                    <a:p>
                      <a:pPr>
                        <a:lnSpc>
                          <a:spcPct val="100000"/>
                        </a:lnSpc>
                      </a:pPr>
                      <a:r>
                        <a:rPr lang="en-ZA" sz="1100" dirty="0" smtClean="0"/>
                        <a:t>21</a:t>
                      </a:r>
                      <a:endParaRPr lang="en-ZA" sz="1100" dirty="0"/>
                    </a:p>
                  </a:txBody>
                  <a:tcPr/>
                </a:tc>
                <a:tc>
                  <a:txBody>
                    <a:bodyPr/>
                    <a:lstStyle/>
                    <a:p>
                      <a:pPr>
                        <a:lnSpc>
                          <a:spcPct val="100000"/>
                        </a:lnSpc>
                      </a:pPr>
                      <a:r>
                        <a:rPr lang="en-ZA" sz="1100" dirty="0" smtClean="0"/>
                        <a:t>14</a:t>
                      </a:r>
                      <a:endParaRPr lang="en-ZA" sz="1100" dirty="0"/>
                    </a:p>
                  </a:txBody>
                  <a:tcPr/>
                </a:tc>
                <a:tc>
                  <a:txBody>
                    <a:bodyPr/>
                    <a:lstStyle/>
                    <a:p>
                      <a:pPr marL="0" indent="0">
                        <a:lnSpc>
                          <a:spcPct val="100000"/>
                        </a:lnSpc>
                        <a:buFont typeface="Arial" pitchFamily="34" charset="0"/>
                        <a:buNone/>
                      </a:pPr>
                      <a:r>
                        <a:rPr lang="en-ZA" sz="1100" b="1" u="sng" dirty="0" smtClean="0"/>
                        <a:t>METHYLDOPA</a:t>
                      </a:r>
                    </a:p>
                    <a:p>
                      <a:pPr marL="171450" indent="-171450">
                        <a:lnSpc>
                          <a:spcPct val="100000"/>
                        </a:lnSpc>
                        <a:buFont typeface="Arial" pitchFamily="34" charset="0"/>
                        <a:buChar char="•"/>
                      </a:pPr>
                      <a:r>
                        <a:rPr lang="en-ZA" sz="1100" dirty="0" smtClean="0"/>
                        <a:t>SAMF, 10</a:t>
                      </a:r>
                      <a:r>
                        <a:rPr lang="en-ZA" sz="1100" baseline="30000" dirty="0" smtClean="0"/>
                        <a:t>th</a:t>
                      </a:r>
                      <a:r>
                        <a:rPr lang="en-ZA" sz="1100" dirty="0" smtClean="0"/>
                        <a:t> edition (2012)</a:t>
                      </a:r>
                      <a:endParaRPr lang="en-ZA" sz="1100" dirty="0"/>
                    </a:p>
                  </a:txBody>
                  <a:tcPr/>
                </a:tc>
              </a:tr>
              <a:tr h="386610">
                <a:tc>
                  <a:txBody>
                    <a:bodyPr/>
                    <a:lstStyle/>
                    <a:p>
                      <a:pPr>
                        <a:lnSpc>
                          <a:spcPct val="100000"/>
                        </a:lnSpc>
                      </a:pPr>
                      <a:r>
                        <a:rPr lang="en-ZA" sz="1100" dirty="0" smtClean="0"/>
                        <a:t>22</a:t>
                      </a:r>
                      <a:endParaRPr lang="en-ZA" sz="1100" dirty="0"/>
                    </a:p>
                  </a:txBody>
                  <a:tcPr/>
                </a:tc>
                <a:tc>
                  <a:txBody>
                    <a:bodyPr/>
                    <a:lstStyle/>
                    <a:p>
                      <a:pPr>
                        <a:lnSpc>
                          <a:spcPct val="100000"/>
                        </a:lnSpc>
                      </a:pPr>
                      <a:r>
                        <a:rPr lang="en-ZA" sz="1100" dirty="0" smtClean="0"/>
                        <a:t>15</a:t>
                      </a:r>
                      <a:endParaRPr lang="en-ZA" sz="1100" dirty="0"/>
                    </a:p>
                  </a:txBody>
                  <a:tcPr/>
                </a:tc>
                <a:tc>
                  <a:txBody>
                    <a:bodyPr/>
                    <a:lstStyle/>
                    <a:p>
                      <a:pPr marL="5715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100" b="1" u="sng" dirty="0" smtClean="0"/>
                        <a:t>NIFEDIPINE</a:t>
                      </a:r>
                    </a:p>
                    <a:p>
                      <a:pPr marL="34290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100" dirty="0" smtClean="0"/>
                        <a:t>Adult Hospital Guidelines, 2012</a:t>
                      </a:r>
                    </a:p>
                  </a:txBody>
                  <a:tcPr/>
                </a:tc>
              </a:tr>
              <a:tr h="386610">
                <a:tc>
                  <a:txBody>
                    <a:bodyPr/>
                    <a:lstStyle/>
                    <a:p>
                      <a:pPr>
                        <a:lnSpc>
                          <a:spcPct val="100000"/>
                        </a:lnSpc>
                      </a:pPr>
                      <a:r>
                        <a:rPr lang="en-ZA" sz="1100" dirty="0" smtClean="0"/>
                        <a:t>24</a:t>
                      </a:r>
                      <a:endParaRPr lang="en-ZA" sz="1100" dirty="0"/>
                    </a:p>
                  </a:txBody>
                  <a:tcPr/>
                </a:tc>
                <a:tc>
                  <a:txBody>
                    <a:bodyPr/>
                    <a:lstStyle/>
                    <a:p>
                      <a:pPr>
                        <a:lnSpc>
                          <a:spcPct val="100000"/>
                        </a:lnSpc>
                      </a:pPr>
                      <a:r>
                        <a:rPr lang="en-ZA" sz="1100" dirty="0" smtClean="0"/>
                        <a:t>16</a:t>
                      </a:r>
                      <a:endParaRPr lang="en-ZA" sz="1100" dirty="0"/>
                    </a:p>
                  </a:txBody>
                  <a:tcPr/>
                </a:tc>
                <a:tc>
                  <a:txBody>
                    <a:bodyPr/>
                    <a:lstStyle/>
                    <a:p>
                      <a:pPr marL="57150" indent="0">
                        <a:lnSpc>
                          <a:spcPct val="100000"/>
                        </a:lnSpc>
                        <a:buFont typeface="Arial" pitchFamily="34" charset="0"/>
                        <a:buNone/>
                      </a:pPr>
                      <a:r>
                        <a:rPr lang="en-ZA" sz="1100" b="1" u="sng" dirty="0" smtClean="0"/>
                        <a:t>CALCIUM</a:t>
                      </a:r>
                    </a:p>
                    <a:p>
                      <a:pPr marL="228600" indent="-171450">
                        <a:lnSpc>
                          <a:spcPct val="100000"/>
                        </a:lnSpc>
                        <a:buFont typeface="Arial" pitchFamily="34" charset="0"/>
                        <a:buChar char="•"/>
                      </a:pPr>
                      <a:r>
                        <a:rPr lang="en-ZA" sz="1100" dirty="0" smtClean="0"/>
                        <a:t>Adult Hospital level STG, 2012</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100" dirty="0" err="1" smtClean="0"/>
                        <a:t>Hofmeyr</a:t>
                      </a:r>
                      <a:r>
                        <a:rPr lang="en-ZA" sz="1100" dirty="0" smtClean="0"/>
                        <a:t> GJ, </a:t>
                      </a:r>
                      <a:r>
                        <a:rPr lang="en-ZA" sz="1100" dirty="0" err="1" smtClean="0"/>
                        <a:t>Lawrie</a:t>
                      </a:r>
                      <a:r>
                        <a:rPr lang="en-ZA" sz="1100" dirty="0" smtClean="0"/>
                        <a:t> TA, </a:t>
                      </a:r>
                      <a:r>
                        <a:rPr lang="en-ZA" sz="1100" dirty="0" err="1" smtClean="0"/>
                        <a:t>Atallah</a:t>
                      </a:r>
                      <a:r>
                        <a:rPr lang="en-ZA" sz="1100" dirty="0" smtClean="0"/>
                        <a:t> AN, </a:t>
                      </a:r>
                      <a:r>
                        <a:rPr lang="en-ZA" sz="1100" dirty="0" err="1" smtClean="0"/>
                        <a:t>Duley</a:t>
                      </a:r>
                      <a:r>
                        <a:rPr lang="en-ZA" sz="1100" dirty="0" smtClean="0"/>
                        <a:t> L, </a:t>
                      </a:r>
                      <a:r>
                        <a:rPr lang="en-ZA" sz="1100" dirty="0" err="1" smtClean="0"/>
                        <a:t>Torloni</a:t>
                      </a:r>
                      <a:r>
                        <a:rPr lang="en-ZA" sz="1100" dirty="0" smtClean="0"/>
                        <a:t> MR. Calcium supplementation during pregnancy for preventing hypertensive disorders and related problems. </a:t>
                      </a:r>
                      <a:r>
                        <a:rPr lang="en-ZA" sz="1100" i="1" dirty="0" smtClean="0"/>
                        <a:t>Cochrane Database </a:t>
                      </a:r>
                      <a:r>
                        <a:rPr lang="en-ZA" sz="1100" i="1" dirty="0" err="1" smtClean="0"/>
                        <a:t>Syst</a:t>
                      </a:r>
                      <a:r>
                        <a:rPr lang="en-ZA" sz="1100" i="1" dirty="0" smtClean="0"/>
                        <a:t> Rev</a:t>
                      </a:r>
                      <a:r>
                        <a:rPr lang="en-ZA" sz="1100" dirty="0" smtClean="0"/>
                        <a:t>. 2014 Jun 24;6:CD001059.</a:t>
                      </a:r>
                      <a:endParaRPr lang="en-US" sz="1100" b="1" u="sng" dirty="0" smtClean="0"/>
                    </a:p>
                    <a:p>
                      <a:pPr marL="0" indent="0">
                        <a:lnSpc>
                          <a:spcPct val="100000"/>
                        </a:lnSpc>
                        <a:buFont typeface="Arial" pitchFamily="34" charset="0"/>
                        <a:buNone/>
                      </a:pPr>
                      <a:r>
                        <a:rPr lang="en-US" sz="1100" b="1" u="sng" dirty="0" smtClean="0"/>
                        <a:t>ASPIRIN</a:t>
                      </a:r>
                    </a:p>
                    <a:p>
                      <a:pPr marL="22860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100" dirty="0" err="1" smtClean="0"/>
                        <a:t>Coomarasamy</a:t>
                      </a:r>
                      <a:r>
                        <a:rPr lang="en-US" sz="1100" dirty="0" smtClean="0"/>
                        <a:t> A, Honest H, </a:t>
                      </a:r>
                      <a:r>
                        <a:rPr lang="en-US" sz="1100" dirty="0" err="1" smtClean="0"/>
                        <a:t>Papaioannou</a:t>
                      </a:r>
                      <a:r>
                        <a:rPr lang="en-US" sz="1100" dirty="0" smtClean="0"/>
                        <a:t> S, Gee H, Khan KS. Aspirin for prevention of preeclampsia in women with historical risk factors: a systematic review. </a:t>
                      </a:r>
                      <a:r>
                        <a:rPr lang="en-US" sz="1100" dirty="0" err="1" smtClean="0"/>
                        <a:t>Obstet</a:t>
                      </a:r>
                      <a:r>
                        <a:rPr lang="en-US" sz="1100" dirty="0" smtClean="0"/>
                        <a:t> Gynecol. 2003 Jun;101(6):1319-32.</a:t>
                      </a:r>
                      <a:endParaRPr lang="en-ZA" sz="1100" dirty="0" smtClean="0"/>
                    </a:p>
                  </a:txBody>
                  <a:tcPr/>
                </a:tc>
              </a:tr>
              <a:tr h="386610">
                <a:tc>
                  <a:txBody>
                    <a:bodyPr/>
                    <a:lstStyle/>
                    <a:p>
                      <a:pPr>
                        <a:lnSpc>
                          <a:spcPct val="100000"/>
                        </a:lnSpc>
                      </a:pPr>
                      <a:r>
                        <a:rPr lang="en-ZA" sz="1100" dirty="0" smtClean="0"/>
                        <a:t>25</a:t>
                      </a:r>
                      <a:endParaRPr lang="en-ZA" sz="1100" dirty="0"/>
                    </a:p>
                  </a:txBody>
                  <a:tcPr/>
                </a:tc>
                <a:tc>
                  <a:txBody>
                    <a:bodyPr/>
                    <a:lstStyle/>
                    <a:p>
                      <a:pPr>
                        <a:lnSpc>
                          <a:spcPct val="100000"/>
                        </a:lnSpc>
                      </a:pPr>
                      <a:r>
                        <a:rPr lang="en-ZA" sz="1100" dirty="0" smtClean="0"/>
                        <a:t>17</a:t>
                      </a:r>
                      <a:endParaRPr lang="en-ZA" sz="1100" dirty="0"/>
                    </a:p>
                  </a:txBody>
                  <a:tcPr/>
                </a:tc>
                <a:tc>
                  <a:txBody>
                    <a:bodyPr/>
                    <a:lstStyle/>
                    <a:p>
                      <a:pPr marL="0" indent="0">
                        <a:lnSpc>
                          <a:spcPct val="100000"/>
                        </a:lnSpc>
                        <a:buFont typeface="Arial" pitchFamily="34" charset="0"/>
                        <a:buNone/>
                      </a:pPr>
                      <a:r>
                        <a:rPr lang="en-ZA" sz="1100" b="1" u="sng" kern="1200" dirty="0" smtClean="0">
                          <a:solidFill>
                            <a:schemeClr val="tx1"/>
                          </a:solidFill>
                          <a:latin typeface="+mn-lt"/>
                          <a:ea typeface="+mn-ea"/>
                          <a:cs typeface="+mn-cs"/>
                        </a:rPr>
                        <a:t>METHYLDOPA</a:t>
                      </a:r>
                    </a:p>
                    <a:p>
                      <a:pPr marL="171450" indent="-171450">
                        <a:lnSpc>
                          <a:spcPct val="100000"/>
                        </a:lnSpc>
                        <a:buFont typeface="Arial" pitchFamily="34" charset="0"/>
                        <a:buChar char="•"/>
                      </a:pPr>
                      <a:r>
                        <a:rPr lang="en-ZA" sz="1100" kern="1200" dirty="0" smtClean="0">
                          <a:solidFill>
                            <a:schemeClr val="tx1"/>
                          </a:solidFill>
                          <a:latin typeface="+mn-lt"/>
                          <a:ea typeface="+mn-ea"/>
                          <a:cs typeface="+mn-cs"/>
                        </a:rPr>
                        <a:t>National Department of Health, Republic of South Africa. 2014. Guidelines for Maternity care in South Africa, 4th edition.</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100" dirty="0" smtClean="0"/>
                        <a:t>Adult Hospital level STG, 2012</a:t>
                      </a:r>
                    </a:p>
                  </a:txBody>
                  <a:tcPr/>
                </a:tc>
              </a:tr>
              <a:tr h="273998">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100" b="1" dirty="0" smtClean="0">
                          <a:solidFill>
                            <a:schemeClr val="tx1"/>
                          </a:solidFill>
                        </a:rPr>
                        <a:t>6.2.3 ANAEMIA IN PREGNANCY</a:t>
                      </a:r>
                      <a:endParaRPr kumimoji="0" lang="en-ZA" sz="1100" b="0" i="0" u="none" strike="noStrike" kern="1200" cap="none" spc="0" normalizeH="0" baseline="0" noProof="0" dirty="0" smtClean="0">
                        <a:ln>
                          <a:noFill/>
                        </a:ln>
                        <a:solidFill>
                          <a:schemeClr val="tx1"/>
                        </a:solidFill>
                        <a:effectLst/>
                        <a:uLnTx/>
                        <a:uFillTx/>
                        <a:latin typeface="+mn-lt"/>
                        <a:ea typeface="+mn-ea"/>
                        <a:cs typeface="+mn-cs"/>
                      </a:endParaRPr>
                    </a:p>
                  </a:txBody>
                  <a:tcPr/>
                </a:tc>
                <a:tc hMerge="1">
                  <a:txBody>
                    <a:bodyPr/>
                    <a:lstStyle/>
                    <a:p>
                      <a:endParaRPr lang="en-ZA"/>
                    </a:p>
                  </a:txBody>
                  <a:tcPr/>
                </a:tc>
                <a:tc hMerge="1">
                  <a:txBody>
                    <a:bodyPr/>
                    <a:lstStyle/>
                    <a:p>
                      <a:endParaRPr lang="en-ZA"/>
                    </a:p>
                  </a:txBody>
                  <a:tcPr/>
                </a:tc>
              </a:tr>
              <a:tr h="386610">
                <a:tc>
                  <a:txBody>
                    <a:bodyPr/>
                    <a:lstStyle/>
                    <a:p>
                      <a:pPr>
                        <a:lnSpc>
                          <a:spcPct val="100000"/>
                        </a:lnSpc>
                      </a:pPr>
                      <a:r>
                        <a:rPr lang="en-ZA" sz="1100" dirty="0" smtClean="0"/>
                        <a:t>26</a:t>
                      </a:r>
                      <a:endParaRPr lang="en-ZA" sz="1100" dirty="0"/>
                    </a:p>
                  </a:txBody>
                  <a:tcPr/>
                </a:tc>
                <a:tc>
                  <a:txBody>
                    <a:bodyPr/>
                    <a:lstStyle/>
                    <a:p>
                      <a:pPr>
                        <a:lnSpc>
                          <a:spcPct val="100000"/>
                        </a:lnSpc>
                      </a:pPr>
                      <a:r>
                        <a:rPr lang="en-ZA" sz="1100" dirty="0" smtClean="0"/>
                        <a:t>18</a:t>
                      </a:r>
                      <a:endParaRPr lang="en-ZA" sz="1100" dirty="0"/>
                    </a:p>
                  </a:txBody>
                  <a:tcPr/>
                </a:tc>
                <a:tc>
                  <a:txBody>
                    <a:bodyPr/>
                    <a:lstStyle/>
                    <a:p>
                      <a:pPr marL="5715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100" b="1" u="sng" dirty="0" smtClean="0"/>
                        <a:t>FERROUS</a:t>
                      </a:r>
                      <a:r>
                        <a:rPr lang="en-ZA" sz="1100" b="1" u="sng" baseline="0" dirty="0" smtClean="0"/>
                        <a:t> FUMARATE</a:t>
                      </a:r>
                      <a:endParaRPr lang="en-ZA" sz="1100" b="1" u="sng" dirty="0" smtClean="0"/>
                    </a:p>
                    <a:p>
                      <a:pPr marL="22860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100" dirty="0" smtClean="0"/>
                        <a:t>Contract circular HP09-2014SD</a:t>
                      </a:r>
                    </a:p>
                  </a:txBody>
                  <a:tcPr/>
                </a:tc>
              </a:tr>
              <a:tr h="228278">
                <a:tc gridSpan="3">
                  <a:txBody>
                    <a:bodyPr/>
                    <a:lstStyle/>
                    <a:p>
                      <a:pPr>
                        <a:lnSpc>
                          <a:spcPct val="100000"/>
                        </a:lnSpc>
                      </a:pPr>
                      <a:r>
                        <a:rPr lang="en-ZA" sz="1100" b="1" dirty="0" smtClean="0">
                          <a:solidFill>
                            <a:schemeClr val="tx1"/>
                          </a:solidFill>
                        </a:rPr>
                        <a:t>6.2.4 SYPHILIS IN PREGNANCY</a:t>
                      </a:r>
                      <a:endParaRPr lang="en-ZA" sz="1100" dirty="0">
                        <a:solidFill>
                          <a:schemeClr val="tx1"/>
                        </a:solidFill>
                      </a:endParaRPr>
                    </a:p>
                  </a:txBody>
                  <a:tcPr/>
                </a:tc>
                <a:tc hMerge="1">
                  <a:txBody>
                    <a:bodyPr/>
                    <a:lstStyle/>
                    <a:p>
                      <a:endParaRPr lang="en-ZA" dirty="0"/>
                    </a:p>
                  </a:txBody>
                  <a:tcPr/>
                </a:tc>
                <a:tc hMerge="1">
                  <a:txBody>
                    <a:bodyPr/>
                    <a:lstStyle/>
                    <a:p>
                      <a:pPr marL="0" indent="0">
                        <a:buFont typeface="Arial" pitchFamily="34" charset="0"/>
                        <a:buNone/>
                      </a:pPr>
                      <a:endParaRPr lang="en-ZA" sz="1200" dirty="0"/>
                    </a:p>
                  </a:txBody>
                  <a:tcPr/>
                </a:tc>
              </a:tr>
              <a:tr h="386610">
                <a:tc>
                  <a:txBody>
                    <a:bodyPr/>
                    <a:lstStyle/>
                    <a:p>
                      <a:pPr>
                        <a:lnSpc>
                          <a:spcPct val="100000"/>
                        </a:lnSpc>
                      </a:pPr>
                      <a:r>
                        <a:rPr lang="en-ZA" sz="1100" dirty="0" smtClean="0"/>
                        <a:t>28</a:t>
                      </a:r>
                      <a:endParaRPr lang="en-ZA" sz="1100" dirty="0"/>
                    </a:p>
                  </a:txBody>
                  <a:tcPr/>
                </a:tc>
                <a:tc>
                  <a:txBody>
                    <a:bodyPr/>
                    <a:lstStyle/>
                    <a:p>
                      <a:pPr>
                        <a:lnSpc>
                          <a:spcPct val="100000"/>
                        </a:lnSpc>
                      </a:pPr>
                      <a:r>
                        <a:rPr lang="en-ZA" sz="1100" dirty="0" smtClean="0"/>
                        <a:t>19</a:t>
                      </a:r>
                      <a:endParaRPr lang="en-ZA" sz="1100" dirty="0"/>
                    </a:p>
                  </a:txBody>
                  <a:tcPr/>
                </a:tc>
                <a:tc>
                  <a:txBody>
                    <a:bodyPr/>
                    <a:lstStyle/>
                    <a:p>
                      <a:pPr marL="57150" indent="0">
                        <a:lnSpc>
                          <a:spcPct val="100000"/>
                        </a:lnSpc>
                        <a:buFont typeface="Arial" pitchFamily="34" charset="0"/>
                        <a:buNone/>
                      </a:pPr>
                      <a:r>
                        <a:rPr lang="en-GB" sz="1100" b="1" u="sng" dirty="0" smtClean="0"/>
                        <a:t>BENZATHINE BENZYLPENICILLIN</a:t>
                      </a:r>
                    </a:p>
                    <a:p>
                      <a:pPr marL="342900" indent="-285750">
                        <a:lnSpc>
                          <a:spcPct val="100000"/>
                        </a:lnSpc>
                        <a:buFont typeface="Arial" pitchFamily="34" charset="0"/>
                        <a:buChar char="•"/>
                      </a:pPr>
                      <a:r>
                        <a:rPr lang="en-GB" sz="1100" dirty="0" smtClean="0"/>
                        <a:t>MCC registered package insert for </a:t>
                      </a:r>
                      <a:r>
                        <a:rPr lang="en-GB" sz="1100" dirty="0" err="1" smtClean="0"/>
                        <a:t>Bicillin</a:t>
                      </a:r>
                      <a:r>
                        <a:rPr lang="en-GB" sz="1100" dirty="0" smtClean="0"/>
                        <a:t>® L-A 2,4 Injection</a:t>
                      </a:r>
                    </a:p>
                    <a:p>
                      <a:pPr marL="342900" indent="-285750">
                        <a:lnSpc>
                          <a:spcPct val="100000"/>
                        </a:lnSpc>
                        <a:buFont typeface="Arial" pitchFamily="34" charset="0"/>
                        <a:buChar char="•"/>
                      </a:pPr>
                      <a:r>
                        <a:rPr lang="en-GB" sz="1100" dirty="0" smtClean="0"/>
                        <a:t>PHC STG, 2014: Section </a:t>
                      </a:r>
                      <a:r>
                        <a:rPr lang="en-ZA" sz="1100" dirty="0" smtClean="0"/>
                        <a:t>4.9 Rheumatic fever, acute</a:t>
                      </a:r>
                    </a:p>
                  </a:txBody>
                  <a:tcPr/>
                </a:tc>
              </a:tr>
              <a:tr h="386610">
                <a:tc>
                  <a:txBody>
                    <a:bodyPr/>
                    <a:lstStyle/>
                    <a:p>
                      <a:pPr>
                        <a:lnSpc>
                          <a:spcPct val="100000"/>
                        </a:lnSpc>
                      </a:pPr>
                      <a:r>
                        <a:rPr lang="en-ZA" sz="1100" dirty="0" smtClean="0"/>
                        <a:t>29</a:t>
                      </a:r>
                      <a:endParaRPr lang="en-ZA" sz="1100" dirty="0"/>
                    </a:p>
                  </a:txBody>
                  <a:tcPr/>
                </a:tc>
                <a:tc>
                  <a:txBody>
                    <a:bodyPr/>
                    <a:lstStyle/>
                    <a:p>
                      <a:pPr>
                        <a:lnSpc>
                          <a:spcPct val="100000"/>
                        </a:lnSpc>
                      </a:pPr>
                      <a:r>
                        <a:rPr lang="en-ZA" sz="1100" dirty="0" smtClean="0"/>
                        <a:t>20</a:t>
                      </a:r>
                      <a:endParaRPr lang="en-ZA"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100" b="1" u="sng" dirty="0" smtClean="0"/>
                        <a:t>PENICILLIN DESENSITISATION</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100" dirty="0" smtClean="0"/>
                        <a:t>Adult Hospital level STG, 2012</a:t>
                      </a:r>
                    </a:p>
                  </a:txBody>
                  <a:tcPr/>
                </a:tc>
              </a:tr>
              <a:tr h="386610">
                <a:tc>
                  <a:txBody>
                    <a:bodyPr/>
                    <a:lstStyle/>
                    <a:p>
                      <a:pPr>
                        <a:lnSpc>
                          <a:spcPct val="100000"/>
                        </a:lnSpc>
                      </a:pPr>
                      <a:r>
                        <a:rPr lang="en-ZA" sz="1100" dirty="0" smtClean="0"/>
                        <a:t>30</a:t>
                      </a:r>
                      <a:endParaRPr lang="en-ZA" sz="1100" dirty="0"/>
                    </a:p>
                  </a:txBody>
                  <a:tcPr/>
                </a:tc>
                <a:tc>
                  <a:txBody>
                    <a:bodyPr/>
                    <a:lstStyle/>
                    <a:p>
                      <a:pPr>
                        <a:lnSpc>
                          <a:spcPct val="100000"/>
                        </a:lnSpc>
                      </a:pPr>
                      <a:r>
                        <a:rPr lang="en-ZA" sz="1100" dirty="0" smtClean="0"/>
                        <a:t>21</a:t>
                      </a:r>
                      <a:endParaRPr lang="en-ZA"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GB" sz="1100" b="1" u="sng" dirty="0" smtClean="0"/>
                        <a:t>BENZATHINE BENZYLPENICILLIN</a:t>
                      </a:r>
                    </a:p>
                    <a:p>
                      <a:pPr marL="285750" indent="-285750">
                        <a:lnSpc>
                          <a:spcPct val="100000"/>
                        </a:lnSpc>
                        <a:buFont typeface="Arial" pitchFamily="34" charset="0"/>
                        <a:buChar char="•"/>
                      </a:pPr>
                      <a:r>
                        <a:rPr lang="en-ZA" sz="1100" dirty="0" err="1" smtClean="0"/>
                        <a:t>Workowski</a:t>
                      </a:r>
                      <a:r>
                        <a:rPr lang="en-ZA" sz="1100" dirty="0" smtClean="0"/>
                        <a:t> KA, Berman S; </a:t>
                      </a:r>
                      <a:r>
                        <a:rPr lang="en-ZA" sz="1100" dirty="0" err="1" smtClean="0"/>
                        <a:t>Centers</a:t>
                      </a:r>
                      <a:r>
                        <a:rPr lang="en-ZA" sz="1100" dirty="0" smtClean="0"/>
                        <a:t> for Disease Control and Prevention (CDC). Sexually transmitted diseases treatment guidelines, 2010. </a:t>
                      </a:r>
                      <a:r>
                        <a:rPr lang="en-ZA" sz="1100" i="1" dirty="0" smtClean="0"/>
                        <a:t>MMWR </a:t>
                      </a:r>
                      <a:r>
                        <a:rPr lang="en-ZA" sz="1100" i="1" dirty="0" err="1" smtClean="0"/>
                        <a:t>Recomm</a:t>
                      </a:r>
                      <a:r>
                        <a:rPr lang="en-ZA" sz="1100" i="1" dirty="0" smtClean="0"/>
                        <a:t> Rep. </a:t>
                      </a:r>
                      <a:r>
                        <a:rPr lang="en-ZA" sz="1100" dirty="0" smtClean="0"/>
                        <a:t>2010 Dec 17;59(RR-12):1-110. Erratum in: </a:t>
                      </a:r>
                      <a:r>
                        <a:rPr lang="en-ZA" sz="1100" i="1" dirty="0" smtClean="0"/>
                        <a:t>MMWR </a:t>
                      </a:r>
                      <a:r>
                        <a:rPr lang="en-ZA" sz="1100" i="1" dirty="0" err="1" smtClean="0"/>
                        <a:t>Recomm</a:t>
                      </a:r>
                      <a:r>
                        <a:rPr lang="en-ZA" sz="1100" i="1" dirty="0" smtClean="0"/>
                        <a:t> Rep. </a:t>
                      </a:r>
                      <a:r>
                        <a:rPr lang="en-ZA" sz="1100" dirty="0" smtClean="0"/>
                        <a:t>2011 Jan 14;60(1):18. Dosage error in article text.</a:t>
                      </a:r>
                    </a:p>
                  </a:txBody>
                  <a:tcPr/>
                </a:tc>
              </a:tr>
              <a:tr h="386610">
                <a:tc>
                  <a:txBody>
                    <a:bodyPr/>
                    <a:lstStyle/>
                    <a:p>
                      <a:pPr>
                        <a:lnSpc>
                          <a:spcPct val="100000"/>
                        </a:lnSpc>
                      </a:pPr>
                      <a:r>
                        <a:rPr lang="en-ZA" sz="1100" dirty="0" smtClean="0"/>
                        <a:t>31</a:t>
                      </a:r>
                      <a:endParaRPr lang="en-ZA" sz="1100" dirty="0"/>
                    </a:p>
                  </a:txBody>
                  <a:tcPr/>
                </a:tc>
                <a:tc>
                  <a:txBody>
                    <a:bodyPr/>
                    <a:lstStyle/>
                    <a:p>
                      <a:pPr>
                        <a:lnSpc>
                          <a:spcPct val="100000"/>
                        </a:lnSpc>
                      </a:pPr>
                      <a:r>
                        <a:rPr lang="en-ZA" sz="1100" dirty="0" smtClean="0"/>
                        <a:t>22</a:t>
                      </a:r>
                      <a:endParaRPr lang="en-ZA" sz="1100" dirty="0"/>
                    </a:p>
                  </a:txBody>
                  <a:tcPr/>
                </a:tc>
                <a:tc>
                  <a:txBody>
                    <a:bodyPr/>
                    <a:lstStyle/>
                    <a:p>
                      <a:pPr marL="5715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GB" sz="1100" b="1" u="sng" dirty="0" smtClean="0"/>
                        <a:t>BENZATHINE BENZYLPENICILLIN</a:t>
                      </a:r>
                    </a:p>
                    <a:p>
                      <a:pPr marL="342900" indent="-285750">
                        <a:lnSpc>
                          <a:spcPct val="100000"/>
                        </a:lnSpc>
                        <a:buFont typeface="Arial" pitchFamily="34" charset="0"/>
                        <a:buChar char="•"/>
                      </a:pPr>
                      <a:r>
                        <a:rPr lang="en-GB" sz="1100" dirty="0" smtClean="0"/>
                        <a:t>MCC registered package insert for </a:t>
                      </a:r>
                      <a:r>
                        <a:rPr lang="en-GB" sz="1100" dirty="0" err="1" smtClean="0"/>
                        <a:t>Bicillin</a:t>
                      </a:r>
                      <a:r>
                        <a:rPr lang="en-GB" sz="1100" dirty="0" smtClean="0"/>
                        <a:t>® L-A 2,4 Injection</a:t>
                      </a:r>
                    </a:p>
                    <a:p>
                      <a:pPr marL="342900" indent="-285750">
                        <a:lnSpc>
                          <a:spcPct val="100000"/>
                        </a:lnSpc>
                        <a:buFont typeface="Arial" pitchFamily="34" charset="0"/>
                        <a:buChar char="•"/>
                      </a:pPr>
                      <a:r>
                        <a:rPr lang="en-GB" sz="1100" dirty="0" smtClean="0"/>
                        <a:t>WHO 2004 bulletin</a:t>
                      </a:r>
                    </a:p>
                    <a:p>
                      <a:pPr marL="342900" indent="-285750">
                        <a:lnSpc>
                          <a:spcPct val="100000"/>
                        </a:lnSpc>
                        <a:buFont typeface="Arial" pitchFamily="34" charset="0"/>
                        <a:buChar char="•"/>
                      </a:pPr>
                      <a:r>
                        <a:rPr lang="en-GB" sz="1100" dirty="0" smtClean="0"/>
                        <a:t>CDC, 2006 statement</a:t>
                      </a:r>
                      <a:endParaRPr lang="en-ZA" sz="1100" dirty="0" smtClean="0"/>
                    </a:p>
                  </a:txBody>
                  <a:tcPr/>
                </a:tc>
              </a:tr>
            </a:tbl>
          </a:graphicData>
        </a:graphic>
      </p:graphicFrame>
      <p:sp>
        <p:nvSpPr>
          <p:cNvPr id="3" name="Footer Placeholder 4"/>
          <p:cNvSpPr>
            <a:spLocks noGrp="1"/>
          </p:cNvSpPr>
          <p:nvPr>
            <p:ph type="ftr" sz="quarter" idx="11"/>
          </p:nvPr>
        </p:nvSpPr>
        <p:spPr>
          <a:xfrm>
            <a:off x="3124200" y="6492875"/>
            <a:ext cx="2895600" cy="365125"/>
          </a:xfrm>
        </p:spPr>
        <p:txBody>
          <a:bodyPr/>
          <a:lstStyle/>
          <a:p>
            <a:r>
              <a:rPr lang="en-ZA" sz="1000" dirty="0" smtClean="0"/>
              <a:t>PRIMARY HEALTHCARE IMPLEMENTATION </a:t>
            </a:r>
          </a:p>
          <a:p>
            <a:r>
              <a:rPr lang="en-ZA" sz="1000" dirty="0" smtClean="0"/>
              <a:t>SLIDES 2014: OBSTETRICS &amp; GYNAECOLOGY</a:t>
            </a:r>
            <a:endParaRPr lang="en-ZA" sz="1000" dirty="0"/>
          </a:p>
        </p:txBody>
      </p:sp>
      <p:sp>
        <p:nvSpPr>
          <p:cNvPr id="5" name="Slide Number Placeholder 5"/>
          <p:cNvSpPr>
            <a:spLocks noGrp="1"/>
          </p:cNvSpPr>
          <p:nvPr>
            <p:ph type="sldNum" sz="quarter" idx="12"/>
          </p:nvPr>
        </p:nvSpPr>
        <p:spPr>
          <a:xfrm>
            <a:off x="6553200" y="6492875"/>
            <a:ext cx="2133600" cy="365125"/>
          </a:xfrm>
        </p:spPr>
        <p:txBody>
          <a:bodyPr/>
          <a:lstStyle/>
          <a:p>
            <a:fld id="{42FB03B2-953D-4068-99A6-8707FB8FE3E1}" type="slidenum">
              <a:rPr lang="en-ZA" smtClean="0"/>
              <a:pPr/>
              <a:t>54</a:t>
            </a:fld>
            <a:endParaRPr lang="en-ZA" dirty="0"/>
          </a:p>
        </p:txBody>
      </p:sp>
    </p:spTree>
    <p:extLst>
      <p:ext uri="{BB962C8B-B14F-4D97-AF65-F5344CB8AC3E}">
        <p14:creationId xmlns="" xmlns:p14="http://schemas.microsoft.com/office/powerpoint/2010/main" val="145921594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 xmlns:p14="http://schemas.microsoft.com/office/powerpoint/2010/main" val="1757843708"/>
              </p:ext>
            </p:extLst>
          </p:nvPr>
        </p:nvGraphicFramePr>
        <p:xfrm>
          <a:off x="21502" y="74610"/>
          <a:ext cx="9014995" cy="6010170"/>
        </p:xfrm>
        <a:graphic>
          <a:graphicData uri="http://schemas.openxmlformats.org/drawingml/2006/table">
            <a:tbl>
              <a:tblPr firstRow="1" bandRow="1">
                <a:tableStyleId>{8799B23B-EC83-4686-B30A-512413B5E67A}</a:tableStyleId>
              </a:tblPr>
              <a:tblGrid>
                <a:gridCol w="619986"/>
                <a:gridCol w="584001"/>
                <a:gridCol w="7811008"/>
              </a:tblGrid>
              <a:tr h="386610">
                <a:tc>
                  <a:txBody>
                    <a:bodyPr/>
                    <a:lstStyle/>
                    <a:p>
                      <a:r>
                        <a:rPr lang="en-ZA" sz="1100" dirty="0" smtClean="0"/>
                        <a:t>Slide</a:t>
                      </a:r>
                      <a:r>
                        <a:rPr lang="en-ZA" sz="1100" baseline="0" dirty="0" smtClean="0"/>
                        <a:t> </a:t>
                      </a:r>
                      <a:endParaRPr lang="en-ZA" sz="1100" dirty="0"/>
                    </a:p>
                  </a:txBody>
                  <a:tcPr/>
                </a:tc>
                <a:tc>
                  <a:txBody>
                    <a:bodyPr/>
                    <a:lstStyle/>
                    <a:p>
                      <a:r>
                        <a:rPr lang="en-ZA" sz="1100" dirty="0" smtClean="0"/>
                        <a:t>Ref #</a:t>
                      </a:r>
                      <a:endParaRPr lang="en-ZA" sz="1100" dirty="0"/>
                    </a:p>
                  </a:txBody>
                  <a:tcPr/>
                </a:tc>
                <a:tc>
                  <a:txBody>
                    <a:bodyPr/>
                    <a:lstStyle/>
                    <a:p>
                      <a:r>
                        <a:rPr lang="en-ZA" sz="1100" dirty="0" smtClean="0"/>
                        <a:t>Reference</a:t>
                      </a:r>
                      <a:endParaRPr lang="en-ZA" sz="1100" dirty="0"/>
                    </a:p>
                  </a:txBody>
                  <a:tcPr/>
                </a:tc>
              </a:tr>
              <a:tr h="224580">
                <a:tc gridSpan="3">
                  <a:txBody>
                    <a:bodyPr/>
                    <a:lstStyle/>
                    <a:p>
                      <a:r>
                        <a:rPr lang="en-ZA" sz="1100" b="1" dirty="0" smtClean="0">
                          <a:solidFill>
                            <a:schemeClr val="tx1"/>
                          </a:solidFill>
                        </a:rPr>
                        <a:t>6.3.1 PRETERMLABOUR (PTL)</a:t>
                      </a:r>
                      <a:endParaRPr lang="en-ZA" sz="1100" dirty="0">
                        <a:solidFill>
                          <a:schemeClr val="tx1"/>
                        </a:solidFill>
                      </a:endParaRPr>
                    </a:p>
                  </a:txBody>
                  <a:tcPr/>
                </a:tc>
                <a:tc hMerge="1">
                  <a:txBody>
                    <a:bodyPr/>
                    <a:lstStyle/>
                    <a:p>
                      <a:endParaRPr lang="en-ZA" dirty="0"/>
                    </a:p>
                  </a:txBody>
                  <a:tcPr/>
                </a:tc>
                <a:tc hMerge="1">
                  <a:txBody>
                    <a:bodyPr/>
                    <a:lstStyle/>
                    <a:p>
                      <a:pPr marL="342900" indent="-285750">
                        <a:buFont typeface="Arial" pitchFamily="34" charset="0"/>
                        <a:buChar char="•"/>
                      </a:pPr>
                      <a:endParaRPr lang="en-ZA" sz="1600" dirty="0" smtClean="0"/>
                    </a:p>
                  </a:txBody>
                  <a:tcPr/>
                </a:tc>
              </a:tr>
              <a:tr h="386610">
                <a:tc>
                  <a:txBody>
                    <a:bodyPr/>
                    <a:lstStyle/>
                    <a:p>
                      <a:r>
                        <a:rPr lang="en-ZA" sz="1100" dirty="0" smtClean="0"/>
                        <a:t>33</a:t>
                      </a:r>
                      <a:endParaRPr lang="en-ZA" sz="1100" dirty="0"/>
                    </a:p>
                  </a:txBody>
                  <a:tcPr/>
                </a:tc>
                <a:tc>
                  <a:txBody>
                    <a:bodyPr/>
                    <a:lstStyle/>
                    <a:p>
                      <a:r>
                        <a:rPr lang="en-ZA" sz="1100" dirty="0" smtClean="0"/>
                        <a:t>23</a:t>
                      </a:r>
                      <a:endParaRPr lang="en-ZA" sz="1100" dirty="0"/>
                    </a:p>
                  </a:txBody>
                  <a:tcPr/>
                </a:tc>
                <a:tc>
                  <a:txBody>
                    <a:bodyPr/>
                    <a:lstStyle/>
                    <a:p>
                      <a:pPr marL="5715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100" b="1" u="sng" dirty="0" smtClean="0"/>
                        <a:t>NIFEDIPINE</a:t>
                      </a:r>
                    </a:p>
                    <a:p>
                      <a:pPr marL="34290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100" dirty="0" smtClean="0"/>
                        <a:t>Adult Hospital level STG, 2012.</a:t>
                      </a:r>
                    </a:p>
                  </a:txBody>
                  <a:tcPr/>
                </a:tc>
              </a:tr>
              <a:tr h="142770">
                <a:tc gridSpan="3">
                  <a:txBody>
                    <a:bodyPr/>
                    <a:lstStyle/>
                    <a:p>
                      <a:r>
                        <a:rPr lang="en-GB" sz="1100" b="1" dirty="0" smtClean="0">
                          <a:solidFill>
                            <a:schemeClr val="tx1"/>
                          </a:solidFill>
                        </a:rPr>
                        <a:t>6.4 PRELABOUR RUPTURE OF MEMBRANES AT TERM (PROM)</a:t>
                      </a:r>
                      <a:endParaRPr lang="en-ZA" sz="1100" dirty="0">
                        <a:solidFill>
                          <a:schemeClr val="tx1"/>
                        </a:solidFill>
                      </a:endParaRPr>
                    </a:p>
                  </a:txBody>
                  <a:tcPr/>
                </a:tc>
                <a:tc hMerge="1">
                  <a:txBody>
                    <a:bodyPr/>
                    <a:lstStyle/>
                    <a:p>
                      <a:endParaRPr lang="en-ZA" sz="1200" dirty="0"/>
                    </a:p>
                  </a:txBody>
                  <a:tcPr/>
                </a:tc>
                <a:tc hMerge="1">
                  <a:txBody>
                    <a:bodyPr/>
                    <a:lstStyle/>
                    <a:p>
                      <a:pPr marL="342900" indent="-285750">
                        <a:buFont typeface="Arial" pitchFamily="34" charset="0"/>
                        <a:buChar char="•"/>
                      </a:pPr>
                      <a:endParaRPr lang="en-ZA" sz="1200" dirty="0" smtClean="0"/>
                    </a:p>
                  </a:txBody>
                  <a:tcPr/>
                </a:tc>
              </a:tr>
              <a:tr h="386610">
                <a:tc>
                  <a:txBody>
                    <a:bodyPr/>
                    <a:lstStyle/>
                    <a:p>
                      <a:r>
                        <a:rPr lang="en-ZA" sz="1100" dirty="0" smtClean="0"/>
                        <a:t>34</a:t>
                      </a:r>
                      <a:endParaRPr lang="en-ZA" sz="1100" dirty="0"/>
                    </a:p>
                  </a:txBody>
                  <a:tcPr/>
                </a:tc>
                <a:tc>
                  <a:txBody>
                    <a:bodyPr/>
                    <a:lstStyle/>
                    <a:p>
                      <a:r>
                        <a:rPr lang="en-ZA" sz="1100" dirty="0" smtClean="0"/>
                        <a:t>24</a:t>
                      </a:r>
                      <a:endParaRPr lang="en-ZA"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100" b="1" u="sng" dirty="0" smtClean="0"/>
                        <a:t>ERYTHROMYCIN</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100" dirty="0" smtClean="0"/>
                        <a:t>Kenyon SL, Taylor DJ, Tarnow-</a:t>
                      </a:r>
                      <a:r>
                        <a:rPr lang="en-ZA" sz="1100" dirty="0" err="1" smtClean="0"/>
                        <a:t>Mordi</a:t>
                      </a:r>
                      <a:r>
                        <a:rPr lang="en-ZA" sz="1100" dirty="0" smtClean="0"/>
                        <a:t> W; ORACLE Collaborative </a:t>
                      </a:r>
                      <a:r>
                        <a:rPr lang="en-ZA" sz="1100" dirty="0" err="1" smtClean="0"/>
                        <a:t>Group.Broad</a:t>
                      </a:r>
                      <a:r>
                        <a:rPr lang="en-ZA" sz="1100" dirty="0" smtClean="0"/>
                        <a:t>-spectrum antibiotics for preterm, </a:t>
                      </a:r>
                      <a:r>
                        <a:rPr lang="en-ZA" sz="1100" dirty="0" err="1" smtClean="0"/>
                        <a:t>prelabour</a:t>
                      </a:r>
                      <a:r>
                        <a:rPr lang="en-ZA" sz="1100" dirty="0" smtClean="0"/>
                        <a:t> rupture of </a:t>
                      </a:r>
                      <a:r>
                        <a:rPr lang="en-ZA" sz="1100" dirty="0" err="1" smtClean="0"/>
                        <a:t>fetal</a:t>
                      </a:r>
                      <a:r>
                        <a:rPr lang="en-ZA" sz="1100" dirty="0" smtClean="0"/>
                        <a:t> membranes: the ORACLE I randomised trial. ORACLE Collaborative </a:t>
                      </a:r>
                      <a:r>
                        <a:rPr lang="en-ZA" sz="1100" dirty="0" err="1" smtClean="0"/>
                        <a:t>Group.Lancet</a:t>
                      </a:r>
                      <a:r>
                        <a:rPr lang="en-ZA" sz="1100" dirty="0" smtClean="0"/>
                        <a:t>. 2001 Mar 31;357(9261):979-88.</a:t>
                      </a:r>
                    </a:p>
                  </a:txBody>
                  <a:tcPr/>
                </a:tc>
              </a:tr>
              <a:tr h="228600">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100" b="1" dirty="0" smtClean="0">
                          <a:solidFill>
                            <a:schemeClr val="tx1"/>
                          </a:solidFill>
                        </a:rPr>
                        <a:t>6.5 INTRAPARTUM CARE</a:t>
                      </a:r>
                      <a:endParaRPr kumimoji="0" lang="en-ZA" sz="1100" b="0" i="0" u="none" strike="noStrike" kern="1200" cap="none" spc="0" normalizeH="0" baseline="0" noProof="0" dirty="0" smtClean="0">
                        <a:ln>
                          <a:noFill/>
                        </a:ln>
                        <a:solidFill>
                          <a:schemeClr val="tx1"/>
                        </a:solidFill>
                        <a:effectLst/>
                        <a:uLnTx/>
                        <a:uFillTx/>
                        <a:latin typeface="+mn-lt"/>
                        <a:ea typeface="+mn-ea"/>
                        <a:cs typeface="+mn-cs"/>
                      </a:endParaRPr>
                    </a:p>
                  </a:txBody>
                  <a:tcPr/>
                </a:tc>
                <a:tc hMerge="1">
                  <a:txBody>
                    <a:bodyPr/>
                    <a:lstStyle/>
                    <a:p>
                      <a:endParaRPr lang="en-ZA"/>
                    </a:p>
                  </a:txBody>
                  <a:tcPr/>
                </a:tc>
                <a:tc hMerge="1">
                  <a:txBody>
                    <a:bodyPr/>
                    <a:lstStyle/>
                    <a:p>
                      <a:endParaRPr lang="en-ZA"/>
                    </a:p>
                  </a:txBody>
                  <a:tcPr/>
                </a:tc>
              </a:tr>
              <a:tr h="386610">
                <a:tc>
                  <a:txBody>
                    <a:bodyPr/>
                    <a:lstStyle/>
                    <a:p>
                      <a:r>
                        <a:rPr lang="en-ZA" sz="1100" dirty="0" smtClean="0"/>
                        <a:t>38</a:t>
                      </a:r>
                      <a:endParaRPr lang="en-ZA" sz="1100" dirty="0"/>
                    </a:p>
                  </a:txBody>
                  <a:tcPr/>
                </a:tc>
                <a:tc>
                  <a:txBody>
                    <a:bodyPr/>
                    <a:lstStyle/>
                    <a:p>
                      <a:r>
                        <a:rPr lang="en-ZA" sz="1100" dirty="0" smtClean="0"/>
                        <a:t>25</a:t>
                      </a:r>
                      <a:endParaRPr lang="en-ZA" sz="1100" dirty="0"/>
                    </a:p>
                  </a:txBody>
                  <a:tcPr/>
                </a:tc>
                <a:tc>
                  <a:txBody>
                    <a:bodyPr/>
                    <a:lstStyle/>
                    <a:p>
                      <a:pPr marL="57150" indent="0">
                        <a:buFont typeface="Arial" pitchFamily="34" charset="0"/>
                        <a:buNone/>
                      </a:pPr>
                      <a:r>
                        <a:rPr lang="en-ZA" sz="1100" b="1" u="sng" dirty="0" smtClean="0"/>
                        <a:t>OXYTOCIN</a:t>
                      </a:r>
                    </a:p>
                    <a:p>
                      <a:pPr marL="228600" indent="-171450">
                        <a:buFont typeface="Arial" pitchFamily="34" charset="0"/>
                        <a:buChar char="•"/>
                      </a:pPr>
                      <a:r>
                        <a:rPr lang="en-ZA" sz="1100" dirty="0" err="1" smtClean="0"/>
                        <a:t>Tunçalp</a:t>
                      </a:r>
                      <a:r>
                        <a:rPr lang="en-ZA" sz="1100" dirty="0" smtClean="0"/>
                        <a:t> Ö, </a:t>
                      </a:r>
                      <a:r>
                        <a:rPr lang="en-ZA" sz="1100" dirty="0" err="1" smtClean="0"/>
                        <a:t>Hofmeyr</a:t>
                      </a:r>
                      <a:r>
                        <a:rPr lang="en-ZA" sz="1100" dirty="0" smtClean="0"/>
                        <a:t> GJ, </a:t>
                      </a:r>
                      <a:r>
                        <a:rPr lang="en-ZA" sz="1100" dirty="0" err="1" smtClean="0"/>
                        <a:t>Gülmezoglu</a:t>
                      </a:r>
                      <a:r>
                        <a:rPr lang="en-ZA" sz="1100" dirty="0" smtClean="0"/>
                        <a:t> AM. Prostaglandins for preventing postpartum haemorrhage. </a:t>
                      </a:r>
                      <a:r>
                        <a:rPr lang="en-ZA" sz="1100" i="1" dirty="0" smtClean="0"/>
                        <a:t>Cochrane Database of Systematic Reviews </a:t>
                      </a:r>
                      <a:r>
                        <a:rPr lang="en-ZA" sz="1100" dirty="0" smtClean="0"/>
                        <a:t>2012, Issue 8. Art. No.: CD000494.</a:t>
                      </a:r>
                    </a:p>
                    <a:p>
                      <a:pPr marL="171450" indent="-171450">
                        <a:buFont typeface="Arial" pitchFamily="34" charset="0"/>
                        <a:buChar char="•"/>
                      </a:pPr>
                      <a:r>
                        <a:rPr lang="en-ZA" sz="1100" dirty="0" smtClean="0"/>
                        <a:t>Essential Steps in Managing Obstetric Emergencies, facilitator’s guide</a:t>
                      </a:r>
                    </a:p>
                  </a:txBody>
                  <a:tcPr/>
                </a:tc>
              </a:tr>
              <a:tr h="386610">
                <a:tc>
                  <a:txBody>
                    <a:bodyPr/>
                    <a:lstStyle/>
                    <a:p>
                      <a:r>
                        <a:rPr lang="en-ZA" sz="1100" dirty="0" smtClean="0"/>
                        <a:t>39</a:t>
                      </a:r>
                      <a:endParaRPr lang="en-ZA" sz="1100" dirty="0"/>
                    </a:p>
                  </a:txBody>
                  <a:tcPr/>
                </a:tc>
                <a:tc>
                  <a:txBody>
                    <a:bodyPr/>
                    <a:lstStyle/>
                    <a:p>
                      <a:r>
                        <a:rPr lang="en-ZA" sz="1100" dirty="0" smtClean="0"/>
                        <a:t>26</a:t>
                      </a:r>
                      <a:endParaRPr lang="en-ZA"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100" b="1" u="sng" dirty="0" smtClean="0"/>
                        <a:t>ERGOMETRINE</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100" dirty="0" smtClean="0"/>
                        <a:t>Adult Hospital level STG, 2012</a:t>
                      </a:r>
                    </a:p>
                  </a:txBody>
                  <a:tcPr/>
                </a:tc>
              </a:tr>
              <a:tr h="386610">
                <a:tc>
                  <a:txBody>
                    <a:bodyPr/>
                    <a:lstStyle/>
                    <a:p>
                      <a:r>
                        <a:rPr lang="en-ZA" sz="1100" dirty="0" smtClean="0"/>
                        <a:t>40</a:t>
                      </a:r>
                      <a:endParaRPr lang="en-ZA" sz="1100" dirty="0"/>
                    </a:p>
                  </a:txBody>
                  <a:tcPr/>
                </a:tc>
                <a:tc>
                  <a:txBody>
                    <a:bodyPr/>
                    <a:lstStyle/>
                    <a:p>
                      <a:r>
                        <a:rPr lang="en-ZA" sz="1100" dirty="0" smtClean="0"/>
                        <a:t>27</a:t>
                      </a:r>
                      <a:endParaRPr lang="en-ZA" sz="1100" dirty="0"/>
                    </a:p>
                  </a:txBody>
                  <a:tcPr/>
                </a:tc>
                <a:tc>
                  <a:txBody>
                    <a:bodyPr/>
                    <a:lstStyle/>
                    <a:p>
                      <a:pPr marL="0" indent="0">
                        <a:buFont typeface="Arial" pitchFamily="34" charset="0"/>
                        <a:buNone/>
                      </a:pPr>
                      <a:r>
                        <a:rPr lang="en-ZA" sz="1100" b="1" u="sng" dirty="0" smtClean="0"/>
                        <a:t>MISOPROSTOL</a:t>
                      </a:r>
                    </a:p>
                    <a:p>
                      <a:pPr marL="285750" indent="-285750">
                        <a:buFont typeface="Arial" pitchFamily="34" charset="0"/>
                        <a:buChar char="•"/>
                      </a:pPr>
                      <a:r>
                        <a:rPr lang="en-ZA" sz="1100" dirty="0" smtClean="0"/>
                        <a:t>Essential Steps in Managing Obstetric Emergencies (ESMOE), facilitator’s guide</a:t>
                      </a:r>
                    </a:p>
                    <a:p>
                      <a:pPr marL="285750" indent="-285750">
                        <a:buFont typeface="Arial" pitchFamily="34" charset="0"/>
                        <a:buChar char="•"/>
                      </a:pPr>
                      <a:r>
                        <a:rPr lang="en-ZA" sz="1100" dirty="0" smtClean="0"/>
                        <a:t>International Federation of </a:t>
                      </a:r>
                      <a:r>
                        <a:rPr lang="en-ZA" sz="1100" dirty="0" err="1" smtClean="0"/>
                        <a:t>Gynecology</a:t>
                      </a:r>
                      <a:r>
                        <a:rPr lang="en-ZA" sz="1100" dirty="0" smtClean="0"/>
                        <a:t> and Obstetrics. Treatment of Post-Partum Haemorrhage with Misoprostol. May 2012</a:t>
                      </a:r>
                    </a:p>
                    <a:p>
                      <a:pPr marL="285750" indent="-285750">
                        <a:buFont typeface="Arial" pitchFamily="34" charset="0"/>
                        <a:buChar char="•"/>
                      </a:pPr>
                      <a:r>
                        <a:rPr lang="en-ZA" sz="1100" kern="1200" dirty="0" smtClean="0">
                          <a:solidFill>
                            <a:schemeClr val="tx1"/>
                          </a:solidFill>
                          <a:latin typeface="+mn-lt"/>
                          <a:ea typeface="+mn-ea"/>
                          <a:cs typeface="+mn-cs"/>
                        </a:rPr>
                        <a:t>National Department of Health, Republic of South Africa. 2014. Guidelines for Maternity care in South Africa, 4th edition.</a:t>
                      </a:r>
                    </a:p>
                    <a:p>
                      <a:pPr marL="285750" indent="-285750">
                        <a:buFont typeface="Arial" pitchFamily="34" charset="0"/>
                        <a:buChar char="•"/>
                      </a:pPr>
                      <a:r>
                        <a:rPr lang="en-ZA" sz="1100" dirty="0" err="1" smtClean="0"/>
                        <a:t>Hofmeyr</a:t>
                      </a:r>
                      <a:r>
                        <a:rPr lang="en-ZA" sz="1100" dirty="0" smtClean="0"/>
                        <a:t> GJ et al. Misoprostol to prevent and treat postpartum haemorrhage: a systematic review and meta-analysis of maternal deaths and dose-related effects. </a:t>
                      </a:r>
                      <a:r>
                        <a:rPr lang="en-ZA" sz="1100" i="1" dirty="0" smtClean="0"/>
                        <a:t>Bulletin of the World Health Organization</a:t>
                      </a:r>
                      <a:r>
                        <a:rPr lang="en-ZA" sz="1100" dirty="0" smtClean="0"/>
                        <a:t> 2009;87:666-677. </a:t>
                      </a:r>
                      <a:r>
                        <a:rPr lang="en-ZA" sz="1100" dirty="0" err="1" smtClean="0"/>
                        <a:t>doi</a:t>
                      </a:r>
                      <a:r>
                        <a:rPr lang="en-ZA" sz="1100" dirty="0" smtClean="0"/>
                        <a:t>: 10.2471/BLT.08.055715</a:t>
                      </a:r>
                    </a:p>
                  </a:txBody>
                  <a:tcPr/>
                </a:tc>
              </a:tr>
              <a:tr h="222990">
                <a:tc gridSpan="3">
                  <a:txBody>
                    <a:bodyPr/>
                    <a:lstStyle/>
                    <a:p>
                      <a:r>
                        <a:rPr lang="en-ZA" sz="1100" b="1" dirty="0" smtClean="0">
                          <a:solidFill>
                            <a:schemeClr val="tx1"/>
                          </a:solidFill>
                        </a:rPr>
                        <a:t>6.6.2 NEONATAL RESUSCITATION</a:t>
                      </a:r>
                      <a:endParaRPr lang="en-ZA" sz="1100" dirty="0">
                        <a:solidFill>
                          <a:schemeClr val="tx1"/>
                        </a:solidFill>
                      </a:endParaRPr>
                    </a:p>
                  </a:txBody>
                  <a:tcPr/>
                </a:tc>
                <a:tc hMerge="1">
                  <a:txBody>
                    <a:bodyPr/>
                    <a:lstStyle/>
                    <a:p>
                      <a:endParaRPr lang="en-ZA" dirty="0"/>
                    </a:p>
                  </a:txBody>
                  <a:tcPr/>
                </a:tc>
                <a:tc hMerge="1">
                  <a:txBody>
                    <a:bodyPr/>
                    <a:lstStyle/>
                    <a:p>
                      <a:endParaRPr lang="en-ZA" dirty="0"/>
                    </a:p>
                  </a:txBody>
                  <a:tcPr/>
                </a:tc>
              </a:tr>
              <a:tr h="386610">
                <a:tc>
                  <a:txBody>
                    <a:bodyPr/>
                    <a:lstStyle/>
                    <a:p>
                      <a:r>
                        <a:rPr lang="en-ZA" sz="1100" dirty="0" smtClean="0"/>
                        <a:t>43</a:t>
                      </a:r>
                      <a:endParaRPr lang="en-ZA" sz="1100" dirty="0"/>
                    </a:p>
                  </a:txBody>
                  <a:tcPr/>
                </a:tc>
                <a:tc>
                  <a:txBody>
                    <a:bodyPr/>
                    <a:lstStyle/>
                    <a:p>
                      <a:r>
                        <a:rPr lang="en-ZA" sz="1100" dirty="0" smtClean="0"/>
                        <a:t>28</a:t>
                      </a:r>
                      <a:endParaRPr lang="en-ZA" sz="1100" dirty="0"/>
                    </a:p>
                  </a:txBody>
                  <a:tcPr/>
                </a:tc>
                <a:tc>
                  <a:txBody>
                    <a:bodyPr/>
                    <a:lstStyle/>
                    <a:p>
                      <a:pPr marL="0" lvl="0" indent="0">
                        <a:buFont typeface="Arial" pitchFamily="34" charset="0"/>
                        <a:buNone/>
                      </a:pPr>
                      <a:r>
                        <a:rPr lang="en-ZA" sz="1100" b="1" u="sng" dirty="0" smtClean="0"/>
                        <a:t>NEONATAL RESUSCITATION</a:t>
                      </a:r>
                    </a:p>
                    <a:p>
                      <a:pPr marL="285750" lvl="0" indent="-285750">
                        <a:buFont typeface="Arial" pitchFamily="34" charset="0"/>
                        <a:buChar char="•"/>
                      </a:pPr>
                      <a:r>
                        <a:rPr lang="en-ZA" sz="1100" dirty="0" smtClean="0"/>
                        <a:t>SAPA handbook</a:t>
                      </a:r>
                    </a:p>
                    <a:p>
                      <a:pPr marL="285750" lvl="0" indent="-285750">
                        <a:buFont typeface="Arial" pitchFamily="34" charset="0"/>
                        <a:buChar char="•"/>
                      </a:pPr>
                      <a:r>
                        <a:rPr lang="en-ZA" sz="1100" dirty="0" smtClean="0"/>
                        <a:t>Resuscitation Council: Algorithm for </a:t>
                      </a:r>
                      <a:r>
                        <a:rPr lang="en-ZA" sz="1100" dirty="0" err="1" smtClean="0"/>
                        <a:t>newborn</a:t>
                      </a:r>
                      <a:r>
                        <a:rPr lang="en-ZA" sz="1100" dirty="0" smtClean="0"/>
                        <a:t> resuscitation </a:t>
                      </a:r>
                    </a:p>
                  </a:txBody>
                  <a:tcPr/>
                </a:tc>
              </a:tr>
              <a:tr h="255060">
                <a:tc gridSpan="3">
                  <a:txBody>
                    <a:bodyPr/>
                    <a:lstStyle/>
                    <a:p>
                      <a:r>
                        <a:rPr lang="en-ZA" sz="1100" b="1" dirty="0" smtClean="0">
                          <a:solidFill>
                            <a:schemeClr val="tx1"/>
                          </a:solidFill>
                        </a:rPr>
                        <a:t>6.8.1 </a:t>
                      </a:r>
                      <a:r>
                        <a:rPr lang="en-GB" sz="1100" b="1" dirty="0" smtClean="0">
                          <a:solidFill>
                            <a:schemeClr val="tx1"/>
                          </a:solidFill>
                        </a:rPr>
                        <a:t>ABNORMAL VAGINAL BLEEDING DURING FERTILE YEARS</a:t>
                      </a:r>
                      <a:endParaRPr lang="en-ZA" sz="1100" dirty="0">
                        <a:solidFill>
                          <a:schemeClr val="tx1"/>
                        </a:solidFill>
                      </a:endParaRPr>
                    </a:p>
                  </a:txBody>
                  <a:tcPr/>
                </a:tc>
                <a:tc hMerge="1">
                  <a:txBody>
                    <a:bodyPr/>
                    <a:lstStyle/>
                    <a:p>
                      <a:endParaRPr lang="en-ZA" dirty="0"/>
                    </a:p>
                  </a:txBody>
                  <a:tcPr/>
                </a:tc>
                <a:tc hMerge="1">
                  <a:txBody>
                    <a:bodyPr/>
                    <a:lstStyle/>
                    <a:p>
                      <a:pPr marL="342900" indent="-285750">
                        <a:buFont typeface="Arial" pitchFamily="34" charset="0"/>
                        <a:buChar char="•"/>
                      </a:pPr>
                      <a:endParaRPr lang="en-ZA" sz="1600" dirty="0" smtClean="0"/>
                    </a:p>
                  </a:txBody>
                  <a:tcPr/>
                </a:tc>
              </a:tr>
              <a:tr h="386610">
                <a:tc>
                  <a:txBody>
                    <a:bodyPr/>
                    <a:lstStyle/>
                    <a:p>
                      <a:r>
                        <a:rPr lang="en-ZA" sz="1100" dirty="0" smtClean="0"/>
                        <a:t>45</a:t>
                      </a:r>
                      <a:endParaRPr lang="en-ZA" sz="1100" dirty="0"/>
                    </a:p>
                  </a:txBody>
                  <a:tcPr/>
                </a:tc>
                <a:tc>
                  <a:txBody>
                    <a:bodyPr/>
                    <a:lstStyle/>
                    <a:p>
                      <a:r>
                        <a:rPr lang="en-ZA" sz="1100" dirty="0" smtClean="0"/>
                        <a:t>29</a:t>
                      </a:r>
                      <a:endParaRPr lang="en-ZA" sz="1100" dirty="0"/>
                    </a:p>
                  </a:txBody>
                  <a:tcPr/>
                </a:tc>
                <a:tc>
                  <a:txBody>
                    <a:bodyPr/>
                    <a:lstStyle/>
                    <a:p>
                      <a:pPr marL="5715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100" b="1" u="sng" dirty="0" smtClean="0"/>
                        <a:t>IBUPROFEN</a:t>
                      </a:r>
                    </a:p>
                    <a:p>
                      <a:pPr marL="22860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100" dirty="0" smtClean="0"/>
                        <a:t>Adult Hospital level STG, 2012</a:t>
                      </a:r>
                    </a:p>
                  </a:txBody>
                  <a:tcPr/>
                </a:tc>
              </a:tr>
            </a:tbl>
          </a:graphicData>
        </a:graphic>
      </p:graphicFrame>
      <p:sp>
        <p:nvSpPr>
          <p:cNvPr id="3" name="Footer Placeholder 4"/>
          <p:cNvSpPr>
            <a:spLocks noGrp="1"/>
          </p:cNvSpPr>
          <p:nvPr>
            <p:ph type="ftr" sz="quarter" idx="11"/>
          </p:nvPr>
        </p:nvSpPr>
        <p:spPr>
          <a:xfrm>
            <a:off x="3124200" y="6356350"/>
            <a:ext cx="2895600" cy="365125"/>
          </a:xfrm>
        </p:spPr>
        <p:txBody>
          <a:bodyPr/>
          <a:lstStyle/>
          <a:p>
            <a:r>
              <a:rPr lang="en-ZA" sz="1100" dirty="0" smtClean="0"/>
              <a:t>PRIMARY HEALTHCARE IMPLEMENTATION SLIDES 2014: OBSTETRICS &amp; GYNAECOLOGY</a:t>
            </a:r>
            <a:endParaRPr lang="en-ZA" sz="1100" dirty="0"/>
          </a:p>
        </p:txBody>
      </p:sp>
      <p:sp>
        <p:nvSpPr>
          <p:cNvPr id="5" name="Slide Number Placeholder 5"/>
          <p:cNvSpPr>
            <a:spLocks noGrp="1"/>
          </p:cNvSpPr>
          <p:nvPr>
            <p:ph type="sldNum" sz="quarter" idx="12"/>
          </p:nvPr>
        </p:nvSpPr>
        <p:spPr>
          <a:xfrm>
            <a:off x="6553200" y="6356350"/>
            <a:ext cx="2133600" cy="365125"/>
          </a:xfrm>
        </p:spPr>
        <p:txBody>
          <a:bodyPr/>
          <a:lstStyle/>
          <a:p>
            <a:fld id="{42FB03B2-953D-4068-99A6-8707FB8FE3E1}" type="slidenum">
              <a:rPr lang="en-ZA" smtClean="0"/>
              <a:pPr/>
              <a:t>55</a:t>
            </a:fld>
            <a:endParaRPr lang="en-ZA" dirty="0"/>
          </a:p>
        </p:txBody>
      </p:sp>
    </p:spTree>
    <p:extLst>
      <p:ext uri="{BB962C8B-B14F-4D97-AF65-F5344CB8AC3E}">
        <p14:creationId xmlns="" xmlns:p14="http://schemas.microsoft.com/office/powerpoint/2010/main" val="356129595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 xmlns:p14="http://schemas.microsoft.com/office/powerpoint/2010/main" val="437161165"/>
              </p:ext>
            </p:extLst>
          </p:nvPr>
        </p:nvGraphicFramePr>
        <p:xfrm>
          <a:off x="21502" y="116632"/>
          <a:ext cx="9014995" cy="3963920"/>
        </p:xfrm>
        <a:graphic>
          <a:graphicData uri="http://schemas.openxmlformats.org/drawingml/2006/table">
            <a:tbl>
              <a:tblPr firstRow="1" bandRow="1">
                <a:tableStyleId>{8799B23B-EC83-4686-B30A-512413B5E67A}</a:tableStyleId>
              </a:tblPr>
              <a:tblGrid>
                <a:gridCol w="619986"/>
                <a:gridCol w="584001"/>
                <a:gridCol w="7811008"/>
              </a:tblGrid>
              <a:tr h="288032">
                <a:tc>
                  <a:txBody>
                    <a:bodyPr/>
                    <a:lstStyle/>
                    <a:p>
                      <a:r>
                        <a:rPr lang="en-ZA" sz="1100" dirty="0" smtClean="0"/>
                        <a:t>Slide</a:t>
                      </a:r>
                      <a:r>
                        <a:rPr lang="en-ZA" sz="1100" baseline="0" dirty="0" smtClean="0"/>
                        <a:t> </a:t>
                      </a:r>
                      <a:endParaRPr lang="en-ZA" sz="1100" dirty="0"/>
                    </a:p>
                  </a:txBody>
                  <a:tcPr/>
                </a:tc>
                <a:tc>
                  <a:txBody>
                    <a:bodyPr/>
                    <a:lstStyle/>
                    <a:p>
                      <a:r>
                        <a:rPr lang="en-ZA" sz="1100" dirty="0" smtClean="0"/>
                        <a:t>Ref #</a:t>
                      </a:r>
                      <a:endParaRPr lang="en-ZA" sz="1100" dirty="0"/>
                    </a:p>
                  </a:txBody>
                  <a:tcPr/>
                </a:tc>
                <a:tc>
                  <a:txBody>
                    <a:bodyPr/>
                    <a:lstStyle/>
                    <a:p>
                      <a:r>
                        <a:rPr lang="en-ZA" sz="1100" dirty="0" smtClean="0"/>
                        <a:t>Reference</a:t>
                      </a:r>
                      <a:endParaRPr lang="en-ZA" sz="1100" dirty="0"/>
                    </a:p>
                  </a:txBody>
                  <a:tcPr/>
                </a:tc>
              </a:tr>
              <a:tr h="246816">
                <a:tc gridSpan="3">
                  <a:txBody>
                    <a:bodyPr/>
                    <a:lstStyle/>
                    <a:p>
                      <a:r>
                        <a:rPr lang="en-ZA" sz="1100" b="1" dirty="0" smtClean="0">
                          <a:solidFill>
                            <a:schemeClr val="tx1"/>
                          </a:solidFill>
                        </a:rPr>
                        <a:t>6.11 HORMONE REPLACEMENT THERAPY (HT)</a:t>
                      </a:r>
                      <a:endParaRPr lang="en-ZA" sz="1100" dirty="0">
                        <a:solidFill>
                          <a:schemeClr val="tx1"/>
                        </a:solidFill>
                      </a:endParaRPr>
                    </a:p>
                  </a:txBody>
                  <a:tcPr/>
                </a:tc>
                <a:tc hMerge="1">
                  <a:txBody>
                    <a:bodyPr/>
                    <a:lstStyle/>
                    <a:p>
                      <a:endParaRPr lang="en-ZA" sz="1200" dirty="0"/>
                    </a:p>
                  </a:txBody>
                  <a:tcPr/>
                </a:tc>
                <a:tc hMerge="1">
                  <a:txBody>
                    <a:bodyPr/>
                    <a:lstStyle/>
                    <a:p>
                      <a:pPr marL="342900" indent="-285750">
                        <a:buFont typeface="Arial" pitchFamily="34" charset="0"/>
                        <a:buChar char="•"/>
                      </a:pPr>
                      <a:endParaRPr lang="en-ZA" sz="1200" dirty="0" smtClean="0"/>
                    </a:p>
                  </a:txBody>
                  <a:tcPr/>
                </a:tc>
              </a:tr>
              <a:tr h="386610">
                <a:tc>
                  <a:txBody>
                    <a:bodyPr/>
                    <a:lstStyle/>
                    <a:p>
                      <a:r>
                        <a:rPr lang="en-ZA" sz="1100" dirty="0" smtClean="0"/>
                        <a:t>46</a:t>
                      </a:r>
                      <a:endParaRPr lang="en-ZA" sz="1100" dirty="0"/>
                    </a:p>
                  </a:txBody>
                  <a:tcPr/>
                </a:tc>
                <a:tc>
                  <a:txBody>
                    <a:bodyPr/>
                    <a:lstStyle/>
                    <a:p>
                      <a:r>
                        <a:rPr lang="en-ZA" sz="1100" dirty="0" smtClean="0"/>
                        <a:t>30</a:t>
                      </a:r>
                      <a:endParaRPr lang="en-ZA" sz="1100" dirty="0"/>
                    </a:p>
                  </a:txBody>
                  <a:tcPr/>
                </a:tc>
                <a:tc>
                  <a:txBody>
                    <a:bodyPr/>
                    <a:lstStyle/>
                    <a:p>
                      <a:pPr marL="0" indent="0">
                        <a:buFont typeface="Arial" pitchFamily="34" charset="0"/>
                        <a:buNone/>
                      </a:pPr>
                      <a:r>
                        <a:rPr lang="en-ZA" sz="1100" b="1" u="sng" dirty="0" smtClean="0"/>
                        <a:t>ESTRADIOL VALERATE</a:t>
                      </a:r>
                    </a:p>
                    <a:p>
                      <a:pPr marL="171450" indent="-171450">
                        <a:buFont typeface="Arial" pitchFamily="34" charset="0"/>
                        <a:buChar char="•"/>
                      </a:pPr>
                      <a:r>
                        <a:rPr lang="en-ZA" sz="1100" dirty="0" smtClean="0"/>
                        <a:t>Adult Hospital level STG, 2012</a:t>
                      </a:r>
                    </a:p>
                    <a:p>
                      <a:pPr marL="171450" indent="-171450">
                        <a:buFont typeface="Arial" pitchFamily="34" charset="0"/>
                        <a:buChar char="•"/>
                      </a:pPr>
                      <a:r>
                        <a:rPr lang="en-ZA" sz="1100" dirty="0" smtClean="0"/>
                        <a:t>Contract circular HP09-2014SD</a:t>
                      </a:r>
                    </a:p>
                  </a:txBody>
                  <a:tcPr/>
                </a:tc>
              </a:tr>
              <a:tr h="386610">
                <a:tc>
                  <a:txBody>
                    <a:bodyPr/>
                    <a:lstStyle/>
                    <a:p>
                      <a:r>
                        <a:rPr lang="en-ZA" sz="1100" dirty="0" smtClean="0"/>
                        <a:t>47</a:t>
                      </a:r>
                      <a:endParaRPr lang="en-ZA" sz="1100" dirty="0"/>
                    </a:p>
                  </a:txBody>
                  <a:tcPr/>
                </a:tc>
                <a:tc>
                  <a:txBody>
                    <a:bodyPr/>
                    <a:lstStyle/>
                    <a:p>
                      <a:r>
                        <a:rPr lang="en-ZA" sz="1100" dirty="0" smtClean="0"/>
                        <a:t>31</a:t>
                      </a:r>
                      <a:endParaRPr lang="en-ZA" sz="1100" dirty="0"/>
                    </a:p>
                  </a:txBody>
                  <a:tcPr/>
                </a:tc>
                <a:tc>
                  <a:txBody>
                    <a:bodyPr/>
                    <a:lstStyle/>
                    <a:p>
                      <a:pPr marL="0" indent="0">
                        <a:buFont typeface="Arial" pitchFamily="34" charset="0"/>
                        <a:buNone/>
                      </a:pPr>
                      <a:r>
                        <a:rPr lang="en-ZA" sz="1100" b="1" u="sng" dirty="0" smtClean="0"/>
                        <a:t>ESTRADIOL VALERATE and CONJUGATED ESTROGENS</a:t>
                      </a:r>
                    </a:p>
                    <a:p>
                      <a:pPr marL="171450" indent="-171450">
                        <a:buFont typeface="Arial" pitchFamily="34" charset="0"/>
                        <a:buChar char="•"/>
                      </a:pPr>
                      <a:r>
                        <a:rPr lang="en-ZA" sz="1100" dirty="0" smtClean="0"/>
                        <a:t>Adult Hospital level STG, 2012</a:t>
                      </a:r>
                    </a:p>
                  </a:txBody>
                  <a:tcPr/>
                </a:tc>
              </a:tr>
              <a:tr h="220176">
                <a:tc gridSpan="3">
                  <a:txBody>
                    <a:bodyPr/>
                    <a:lstStyle/>
                    <a:p>
                      <a:r>
                        <a:rPr lang="en-ZA" sz="1100" b="1" dirty="0" smtClean="0">
                          <a:solidFill>
                            <a:schemeClr val="tx1"/>
                          </a:solidFill>
                        </a:rPr>
                        <a:t>6.11 HORMONE REPLACEMENT THERAPY (HT)</a:t>
                      </a:r>
                      <a:endParaRPr lang="en-ZA" sz="1100" dirty="0">
                        <a:solidFill>
                          <a:schemeClr val="tx1"/>
                        </a:solidFill>
                      </a:endParaRPr>
                    </a:p>
                  </a:txBody>
                  <a:tcPr/>
                </a:tc>
                <a:tc hMerge="1">
                  <a:txBody>
                    <a:bodyPr/>
                    <a:lstStyle/>
                    <a:p>
                      <a:endParaRPr lang="en-ZA" sz="1200" dirty="0"/>
                    </a:p>
                  </a:txBody>
                  <a:tcPr/>
                </a:tc>
                <a:tc hMerge="1">
                  <a:txBody>
                    <a:bodyPr/>
                    <a:lstStyle/>
                    <a:p>
                      <a:pPr marL="342900" indent="-285750">
                        <a:buFont typeface="Arial" pitchFamily="34" charset="0"/>
                        <a:buChar char="•"/>
                      </a:pPr>
                      <a:endParaRPr lang="en-ZA" sz="1200" dirty="0" smtClean="0"/>
                    </a:p>
                  </a:txBody>
                  <a:tcPr/>
                </a:tc>
              </a:tr>
              <a:tr h="386610">
                <a:tc>
                  <a:txBody>
                    <a:bodyPr/>
                    <a:lstStyle/>
                    <a:p>
                      <a:r>
                        <a:rPr lang="en-ZA" sz="1100" dirty="0" smtClean="0"/>
                        <a:t>49</a:t>
                      </a:r>
                      <a:endParaRPr lang="en-ZA" sz="1100" dirty="0"/>
                    </a:p>
                  </a:txBody>
                  <a:tcPr/>
                </a:tc>
                <a:tc>
                  <a:txBody>
                    <a:bodyPr/>
                    <a:lstStyle/>
                    <a:p>
                      <a:r>
                        <a:rPr lang="en-ZA" sz="1100" dirty="0" smtClean="0"/>
                        <a:t>32</a:t>
                      </a:r>
                      <a:endParaRPr lang="en-ZA" sz="1100" dirty="0"/>
                    </a:p>
                  </a:txBody>
                  <a:tcPr/>
                </a:tc>
                <a:tc>
                  <a:txBody>
                    <a:bodyPr/>
                    <a:lstStyle/>
                    <a:p>
                      <a:pPr marL="0" indent="0">
                        <a:lnSpc>
                          <a:spcPct val="120000"/>
                        </a:lnSpc>
                        <a:buFont typeface="Arial" pitchFamily="34" charset="0"/>
                        <a:buNone/>
                      </a:pPr>
                      <a:r>
                        <a:rPr lang="en-ZA" sz="1100" b="1" u="sng" dirty="0" smtClean="0"/>
                        <a:t>CYPROTERONE</a:t>
                      </a:r>
                    </a:p>
                    <a:p>
                      <a:pPr marL="285750" indent="-285750">
                        <a:lnSpc>
                          <a:spcPct val="100000"/>
                        </a:lnSpc>
                        <a:buFont typeface="Arial" pitchFamily="34" charset="0"/>
                        <a:buChar char="•"/>
                      </a:pPr>
                      <a:r>
                        <a:rPr lang="en-ZA" sz="1100" dirty="0" err="1" smtClean="0"/>
                        <a:t>Lidegaard</a:t>
                      </a:r>
                      <a:r>
                        <a:rPr lang="en-ZA" sz="1100" dirty="0" smtClean="0"/>
                        <a:t> O, </a:t>
                      </a:r>
                      <a:r>
                        <a:rPr lang="en-ZA" sz="1100" dirty="0" err="1" smtClean="0"/>
                        <a:t>Lokkegaard</a:t>
                      </a:r>
                      <a:r>
                        <a:rPr lang="en-ZA" sz="1100" dirty="0" smtClean="0"/>
                        <a:t> E, </a:t>
                      </a:r>
                      <a:r>
                        <a:rPr lang="en-ZA" sz="1100" dirty="0" err="1" smtClean="0"/>
                        <a:t>Svendsen</a:t>
                      </a:r>
                      <a:r>
                        <a:rPr lang="en-ZA" sz="1100" dirty="0" smtClean="0"/>
                        <a:t> AL, </a:t>
                      </a:r>
                      <a:r>
                        <a:rPr lang="en-ZA" sz="1100" dirty="0" err="1" smtClean="0"/>
                        <a:t>Agger</a:t>
                      </a:r>
                      <a:r>
                        <a:rPr lang="en-ZA" sz="1100" dirty="0" smtClean="0"/>
                        <a:t> C. Hormonal contraception and risk of venous thromboembolism: national follow-up study. BMJ 2009; 339: b2890.</a:t>
                      </a:r>
                    </a:p>
                    <a:p>
                      <a:pPr marL="285750" indent="-285750">
                        <a:lnSpc>
                          <a:spcPct val="100000"/>
                        </a:lnSpc>
                        <a:buFont typeface="Arial" pitchFamily="34" charset="0"/>
                        <a:buChar char="•"/>
                      </a:pPr>
                      <a:r>
                        <a:rPr lang="en-ZA" sz="1100" dirty="0" smtClean="0"/>
                        <a:t>van </a:t>
                      </a:r>
                      <a:r>
                        <a:rPr lang="en-ZA" sz="1100" dirty="0" err="1" smtClean="0"/>
                        <a:t>Hylckama</a:t>
                      </a:r>
                      <a:r>
                        <a:rPr lang="en-ZA" sz="1100" dirty="0" smtClean="0"/>
                        <a:t> A, </a:t>
                      </a:r>
                      <a:r>
                        <a:rPr lang="en-ZA" sz="1100" dirty="0" err="1" smtClean="0"/>
                        <a:t>Helmelhorst</a:t>
                      </a:r>
                      <a:r>
                        <a:rPr lang="en-ZA" sz="1100" dirty="0" smtClean="0"/>
                        <a:t> FM, </a:t>
                      </a:r>
                      <a:r>
                        <a:rPr lang="en-ZA" sz="1100" dirty="0" err="1" smtClean="0"/>
                        <a:t>Vandenbroucke</a:t>
                      </a:r>
                      <a:r>
                        <a:rPr lang="en-ZA" sz="1100" dirty="0" smtClean="0"/>
                        <a:t> JP, et al. The venous thrombotic risk of oral contraceptives, effects of oestrogen dose and </a:t>
                      </a:r>
                      <a:r>
                        <a:rPr lang="en-ZA" sz="1100" dirty="0" err="1" smtClean="0"/>
                        <a:t>progestogen</a:t>
                      </a:r>
                      <a:r>
                        <a:rPr lang="en-ZA" sz="1100" dirty="0" smtClean="0"/>
                        <a:t> type: results of the MEGA case-control study. BMJ 2009; 339: b2921.</a:t>
                      </a:r>
                    </a:p>
                    <a:p>
                      <a:pPr marL="285750" indent="-285750">
                        <a:lnSpc>
                          <a:spcPct val="100000"/>
                        </a:lnSpc>
                        <a:buFont typeface="Arial" pitchFamily="34" charset="0"/>
                        <a:buChar char="•"/>
                      </a:pPr>
                      <a:r>
                        <a:rPr lang="en-ZA" sz="1100" dirty="0" err="1" smtClean="0"/>
                        <a:t>Lidegaard</a:t>
                      </a:r>
                      <a:r>
                        <a:rPr lang="en-ZA" sz="1100" dirty="0" smtClean="0"/>
                        <a:t> O, </a:t>
                      </a:r>
                      <a:r>
                        <a:rPr lang="en-ZA" sz="1100" dirty="0" err="1" smtClean="0"/>
                        <a:t>Neilsen</a:t>
                      </a:r>
                      <a:r>
                        <a:rPr lang="en-ZA" sz="1100" dirty="0" smtClean="0"/>
                        <a:t> LH, </a:t>
                      </a:r>
                      <a:r>
                        <a:rPr lang="en-ZA" sz="1100" dirty="0" err="1" smtClean="0"/>
                        <a:t>Skovlund</a:t>
                      </a:r>
                      <a:r>
                        <a:rPr lang="en-ZA" sz="1100" dirty="0" smtClean="0"/>
                        <a:t> CW, et al. Risk of venous thromboembolism from use of oral contraceptives containing different </a:t>
                      </a:r>
                      <a:r>
                        <a:rPr lang="en-ZA" sz="1100" dirty="0" err="1" smtClean="0"/>
                        <a:t>progestogens</a:t>
                      </a:r>
                      <a:r>
                        <a:rPr lang="en-ZA" sz="1100" dirty="0" smtClean="0"/>
                        <a:t> and oestrogen doses: Danish cohort study 2001-9. BMJ 2011; 343: d6423. </a:t>
                      </a:r>
                    </a:p>
                    <a:p>
                      <a:pPr marL="285750" indent="-285750">
                        <a:lnSpc>
                          <a:spcPct val="100000"/>
                        </a:lnSpc>
                        <a:buFont typeface="Arial" pitchFamily="34" charset="0"/>
                        <a:buChar char="•"/>
                      </a:pPr>
                      <a:r>
                        <a:rPr lang="en-ZA" sz="1100" dirty="0" err="1" smtClean="0"/>
                        <a:t>Manzoli</a:t>
                      </a:r>
                      <a:r>
                        <a:rPr lang="en-ZA" sz="1100" dirty="0" smtClean="0"/>
                        <a:t> L, De Vito C, </a:t>
                      </a:r>
                      <a:r>
                        <a:rPr lang="en-ZA" sz="1100" dirty="0" err="1" smtClean="0"/>
                        <a:t>Marzuillo</a:t>
                      </a:r>
                      <a:r>
                        <a:rPr lang="en-ZA" sz="1100" dirty="0" smtClean="0"/>
                        <a:t> C, et </a:t>
                      </a:r>
                      <a:r>
                        <a:rPr lang="en-ZA" sz="1100" dirty="0" err="1" smtClean="0"/>
                        <a:t>al.Oral</a:t>
                      </a:r>
                      <a:r>
                        <a:rPr lang="en-ZA" sz="1100" dirty="0" smtClean="0"/>
                        <a:t> contraceptives and venous thromboembolism: a systematic review and meta-analysis. Drug </a:t>
                      </a:r>
                      <a:r>
                        <a:rPr lang="en-ZA" sz="1100" dirty="0" err="1" smtClean="0"/>
                        <a:t>Saf</a:t>
                      </a:r>
                      <a:r>
                        <a:rPr lang="en-ZA" sz="1100" dirty="0" smtClean="0"/>
                        <a:t> 2012; 35: 191-205.</a:t>
                      </a:r>
                    </a:p>
                    <a:p>
                      <a:pPr marL="285750" indent="-285750">
                        <a:lnSpc>
                          <a:spcPct val="100000"/>
                        </a:lnSpc>
                        <a:buFont typeface="Arial" pitchFamily="34" charset="0"/>
                        <a:buChar char="•"/>
                      </a:pPr>
                      <a:r>
                        <a:rPr lang="en-ZA" sz="1100" dirty="0" smtClean="0"/>
                        <a:t>Seaman HE, de </a:t>
                      </a:r>
                      <a:r>
                        <a:rPr lang="en-ZA" sz="1100" dirty="0" err="1" smtClean="0"/>
                        <a:t>Vries</a:t>
                      </a:r>
                      <a:r>
                        <a:rPr lang="en-ZA" sz="1100" dirty="0" smtClean="0"/>
                        <a:t> CS, Farmer RDT. Venous thromboembolism associated with cyproterone acetate in combination with ethinyloestradiol: observational studies using the UK General Practice Research Database. </a:t>
                      </a:r>
                      <a:r>
                        <a:rPr lang="en-ZA" sz="1100" dirty="0" err="1" smtClean="0"/>
                        <a:t>Pharmacoepidemiol</a:t>
                      </a:r>
                      <a:r>
                        <a:rPr lang="en-ZA" sz="1100" dirty="0" smtClean="0"/>
                        <a:t> Drug Safe 2004; 13: 427-436</a:t>
                      </a:r>
                      <a:endParaRPr lang="en-US" sz="1100" dirty="0" smtClean="0"/>
                    </a:p>
                  </a:txBody>
                  <a:tcPr/>
                </a:tc>
              </a:tr>
            </a:tbl>
          </a:graphicData>
        </a:graphic>
      </p:graphicFrame>
      <p:sp>
        <p:nvSpPr>
          <p:cNvPr id="3" name="Slide Number Placeholder 5"/>
          <p:cNvSpPr>
            <a:spLocks noGrp="1"/>
          </p:cNvSpPr>
          <p:nvPr>
            <p:ph type="sldNum" sz="quarter" idx="12"/>
          </p:nvPr>
        </p:nvSpPr>
        <p:spPr>
          <a:xfrm>
            <a:off x="6553200" y="6356350"/>
            <a:ext cx="2133600" cy="365125"/>
          </a:xfrm>
        </p:spPr>
        <p:txBody>
          <a:bodyPr/>
          <a:lstStyle/>
          <a:p>
            <a:fld id="{42FB03B2-953D-4068-99A6-8707FB8FE3E1}" type="slidenum">
              <a:rPr lang="en-ZA" smtClean="0"/>
              <a:pPr/>
              <a:t>56</a:t>
            </a:fld>
            <a:endParaRPr lang="en-ZA" dirty="0"/>
          </a:p>
        </p:txBody>
      </p:sp>
      <p:sp>
        <p:nvSpPr>
          <p:cNvPr id="5" name="Footer Placeholder 4"/>
          <p:cNvSpPr>
            <a:spLocks noGrp="1"/>
          </p:cNvSpPr>
          <p:nvPr>
            <p:ph type="ftr" sz="quarter" idx="11"/>
          </p:nvPr>
        </p:nvSpPr>
        <p:spPr>
          <a:xfrm>
            <a:off x="3124200" y="6356350"/>
            <a:ext cx="2895600" cy="365125"/>
          </a:xfrm>
        </p:spPr>
        <p:txBody>
          <a:bodyPr/>
          <a:lstStyle/>
          <a:p>
            <a:r>
              <a:rPr lang="en-ZA" sz="1100" dirty="0" smtClean="0"/>
              <a:t>PRIMARY HEALTHCARE IMPLEMENTATION SLIDES 2014: OBSTETRICS &amp; GYNAECOLOGY</a:t>
            </a:r>
            <a:endParaRPr lang="en-ZA" sz="1100" dirty="0"/>
          </a:p>
        </p:txBody>
      </p:sp>
    </p:spTree>
    <p:extLst>
      <p:ext uri="{BB962C8B-B14F-4D97-AF65-F5344CB8AC3E}">
        <p14:creationId xmlns="" xmlns:p14="http://schemas.microsoft.com/office/powerpoint/2010/main" val="377599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noAutofit/>
          </a:bodyPr>
          <a:lstStyle/>
          <a:p>
            <a:pPr algn="l"/>
            <a:r>
              <a:rPr lang="en-US" sz="3600" b="1" dirty="0" smtClean="0">
                <a:solidFill>
                  <a:schemeClr val="bg1"/>
                </a:solidFill>
              </a:rPr>
              <a:t>CHRONIC  HYPERTENSION</a:t>
            </a:r>
            <a:endParaRPr lang="en-ZA" sz="3600" dirty="0">
              <a:solidFill>
                <a:schemeClr val="bg1"/>
              </a:solidFill>
            </a:endParaRPr>
          </a:p>
        </p:txBody>
      </p:sp>
      <p:sp>
        <p:nvSpPr>
          <p:cNvPr id="3" name="Content Placeholder 2"/>
          <p:cNvSpPr>
            <a:spLocks noGrp="1"/>
          </p:cNvSpPr>
          <p:nvPr>
            <p:ph idx="1"/>
          </p:nvPr>
        </p:nvSpPr>
        <p:spPr>
          <a:xfrm>
            <a:off x="0" y="1124744"/>
            <a:ext cx="8856984" cy="4525963"/>
          </a:xfrm>
        </p:spPr>
        <p:txBody>
          <a:bodyPr>
            <a:normAutofit fontScale="85000" lnSpcReduction="10000"/>
          </a:bodyPr>
          <a:lstStyle/>
          <a:p>
            <a:pPr marL="0" indent="0">
              <a:buNone/>
            </a:pPr>
            <a:r>
              <a:rPr lang="en-ZA" b="1" dirty="0" smtClean="0"/>
              <a:t>Prevention </a:t>
            </a:r>
            <a:r>
              <a:rPr lang="en-ZA" b="1" dirty="0"/>
              <a:t>of pre-</a:t>
            </a:r>
            <a:r>
              <a:rPr lang="en-ZA" b="1" dirty="0" err="1"/>
              <a:t>eclampsia</a:t>
            </a:r>
            <a:endParaRPr lang="en-ZA" dirty="0"/>
          </a:p>
          <a:p>
            <a:pPr lvl="0"/>
            <a:r>
              <a:rPr lang="en-ZA" u="sng" dirty="0" smtClean="0"/>
              <a:t>Aspirin: </a:t>
            </a:r>
            <a:r>
              <a:rPr lang="en-ZA" b="1" i="1" dirty="0" smtClean="0">
                <a:solidFill>
                  <a:srgbClr val="00B050"/>
                </a:solidFill>
              </a:rPr>
              <a:t>added </a:t>
            </a:r>
          </a:p>
          <a:p>
            <a:pPr lvl="0"/>
            <a:r>
              <a:rPr lang="en-ZA" u="sng" dirty="0" smtClean="0"/>
              <a:t>Calcium</a:t>
            </a:r>
            <a:r>
              <a:rPr lang="en-ZA" dirty="0" smtClean="0"/>
              <a:t>: </a:t>
            </a:r>
            <a:r>
              <a:rPr lang="en-ZA" b="1" i="1" dirty="0" smtClean="0">
                <a:solidFill>
                  <a:srgbClr val="00B050"/>
                </a:solidFill>
              </a:rPr>
              <a:t>added</a:t>
            </a:r>
          </a:p>
          <a:p>
            <a:pPr marL="0" lvl="0" indent="0">
              <a:buNone/>
            </a:pPr>
            <a:endParaRPr lang="en-ZA" b="1" dirty="0" smtClean="0"/>
          </a:p>
          <a:p>
            <a:pPr marL="0" lvl="0" indent="0">
              <a:buNone/>
            </a:pPr>
            <a:r>
              <a:rPr lang="en-ZA" b="1" dirty="0" smtClean="0"/>
              <a:t>Treatment</a:t>
            </a:r>
            <a:endParaRPr lang="en-ZA" b="1" dirty="0"/>
          </a:p>
          <a:p>
            <a:pPr lvl="0"/>
            <a:r>
              <a:rPr lang="en-GB" dirty="0" smtClean="0"/>
              <a:t>Methyldopa</a:t>
            </a:r>
            <a:r>
              <a:rPr lang="en-ZA" dirty="0" smtClean="0"/>
              <a:t>: </a:t>
            </a:r>
            <a:r>
              <a:rPr lang="en-ZA" b="1" i="1" dirty="0" smtClean="0">
                <a:solidFill>
                  <a:srgbClr val="00B050"/>
                </a:solidFill>
              </a:rPr>
              <a:t>added</a:t>
            </a:r>
            <a:endParaRPr lang="en-ZA" b="1" i="1" dirty="0">
              <a:solidFill>
                <a:srgbClr val="00B050"/>
              </a:solidFill>
            </a:endParaRPr>
          </a:p>
          <a:p>
            <a:pPr lvl="1"/>
            <a:r>
              <a:rPr lang="en-US" sz="2600" dirty="0" smtClean="0"/>
              <a:t>Ease </a:t>
            </a:r>
            <a:r>
              <a:rPr lang="en-US" sz="2600" dirty="0"/>
              <a:t>of reference for healthcare workers at PHC </a:t>
            </a:r>
            <a:r>
              <a:rPr lang="en-US" sz="2600" dirty="0" smtClean="0"/>
              <a:t>level.</a:t>
            </a:r>
          </a:p>
          <a:p>
            <a:pPr lvl="1"/>
            <a:r>
              <a:rPr lang="en-US" sz="2600" dirty="0"/>
              <a:t>Poorly</a:t>
            </a:r>
            <a:r>
              <a:rPr lang="en-US" sz="2600" dirty="0" smtClean="0"/>
              <a:t> </a:t>
            </a:r>
            <a:r>
              <a:rPr lang="en-US" sz="2600" dirty="0"/>
              <a:t>controlled hypertension </a:t>
            </a:r>
            <a:r>
              <a:rPr lang="en-US" sz="2600" dirty="0" smtClean="0"/>
              <a:t>&amp; chronic </a:t>
            </a:r>
            <a:r>
              <a:rPr lang="en-US" sz="2600" dirty="0"/>
              <a:t>hypertension superimposed with pre-</a:t>
            </a:r>
            <a:r>
              <a:rPr lang="en-US" sz="2600" dirty="0" err="1"/>
              <a:t>eclampsia</a:t>
            </a:r>
            <a:r>
              <a:rPr lang="en-US" sz="2600" dirty="0"/>
              <a:t> be referred to secondary level of care.</a:t>
            </a:r>
            <a:endParaRPr lang="en-ZA" sz="2600" dirty="0" smtClean="0"/>
          </a:p>
          <a:p>
            <a:pPr marL="0" lvl="2" indent="0">
              <a:buNone/>
            </a:pPr>
            <a:r>
              <a:rPr lang="en-ZA" sz="4800" b="1" dirty="0">
                <a:solidFill>
                  <a:srgbClr val="3366FF"/>
                </a:solidFill>
              </a:rPr>
              <a:t>Level of </a:t>
            </a:r>
            <a:r>
              <a:rPr lang="en-ZA" sz="4800" b="1" dirty="0" smtClean="0">
                <a:solidFill>
                  <a:srgbClr val="3366FF"/>
                </a:solidFill>
              </a:rPr>
              <a:t>Evidence</a:t>
            </a:r>
            <a:r>
              <a:rPr lang="en-ZA" sz="4800" b="1" dirty="0">
                <a:solidFill>
                  <a:srgbClr val="3366FF"/>
                </a:solidFill>
              </a:rPr>
              <a:t>: III Guidelines</a:t>
            </a:r>
          </a:p>
          <a:p>
            <a:pPr>
              <a:buNone/>
            </a:pPr>
            <a:endParaRPr lang="en-ZA" sz="1300" dirty="0"/>
          </a:p>
          <a:p>
            <a:pPr>
              <a:buNone/>
            </a:pPr>
            <a:endParaRPr lang="en-ZA" dirty="0"/>
          </a:p>
        </p:txBody>
      </p:sp>
      <p:sp>
        <p:nvSpPr>
          <p:cNvPr id="6" name="Footer Placeholder 5"/>
          <p:cNvSpPr>
            <a:spLocks noGrp="1"/>
          </p:cNvSpPr>
          <p:nvPr>
            <p:ph type="ftr" sz="quarter" idx="11"/>
          </p:nvPr>
        </p:nvSpPr>
        <p:spPr/>
        <p:txBody>
          <a:bodyPr/>
          <a:lstStyle/>
          <a:p>
            <a:pPr algn="ctr"/>
            <a:r>
              <a:rPr lang="en-ZA" sz="1100" dirty="0" smtClean="0"/>
              <a:t>PRIMARY HEALTHCARE IMPLEMENTATION SLIDES 2014: OBSTETRICS &amp; GYNAECOLOGY</a:t>
            </a:r>
            <a:endParaRPr lang="en-ZA" sz="1100" dirty="0"/>
          </a:p>
        </p:txBody>
      </p:sp>
      <p:sp>
        <p:nvSpPr>
          <p:cNvPr id="5" name="Slide Number Placeholder 4"/>
          <p:cNvSpPr>
            <a:spLocks noGrp="1"/>
          </p:cNvSpPr>
          <p:nvPr>
            <p:ph type="sldNum" sz="quarter" idx="12"/>
          </p:nvPr>
        </p:nvSpPr>
        <p:spPr/>
        <p:txBody>
          <a:bodyPr/>
          <a:lstStyle/>
          <a:p>
            <a:fld id="{42FB03B2-953D-4068-99A6-8707FB8FE3E1}" type="slidenum">
              <a:rPr lang="en-ZA" smtClean="0"/>
              <a:pPr/>
              <a:t>6</a:t>
            </a:fld>
            <a:endParaRPr lang="en-ZA"/>
          </a:p>
        </p:txBody>
      </p:sp>
      <p:sp>
        <p:nvSpPr>
          <p:cNvPr id="7" name="Rectangle 6"/>
          <p:cNvSpPr/>
          <p:nvPr/>
        </p:nvSpPr>
        <p:spPr>
          <a:xfrm>
            <a:off x="6444208" y="5929229"/>
            <a:ext cx="9144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rgbClr val="3366FF"/>
                </a:solidFill>
              </a:rPr>
              <a:t>Ref 3</a:t>
            </a:r>
            <a:endParaRPr lang="en-ZA" dirty="0">
              <a:solidFill>
                <a:srgbClr val="3366FF"/>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3" name="Content Placeholder 2"/>
          <p:cNvSpPr>
            <a:spLocks noGrp="1"/>
          </p:cNvSpPr>
          <p:nvPr>
            <p:ph idx="1"/>
          </p:nvPr>
        </p:nvSpPr>
        <p:spPr/>
        <p:txBody>
          <a:bodyPr>
            <a:normAutofit/>
          </a:bodyPr>
          <a:lstStyle/>
          <a:p>
            <a:pPr marL="0" indent="0" algn="ctr">
              <a:buNone/>
            </a:pPr>
            <a:endParaRPr lang="en-ZA" sz="4400" b="1" dirty="0" smtClean="0"/>
          </a:p>
          <a:p>
            <a:pPr marL="0" indent="0" algn="ctr">
              <a:buNone/>
            </a:pPr>
            <a:r>
              <a:rPr lang="en-ZA" sz="4400" b="1" dirty="0" smtClean="0"/>
              <a:t>AMENDMENTS </a:t>
            </a:r>
            <a:endParaRPr lang="en-ZA" sz="4400" b="1" dirty="0"/>
          </a:p>
        </p:txBody>
      </p:sp>
      <p:sp>
        <p:nvSpPr>
          <p:cNvPr id="4" name="Date Placeholder 3"/>
          <p:cNvSpPr>
            <a:spLocks noGrp="1"/>
          </p:cNvSpPr>
          <p:nvPr>
            <p:ph type="dt" sz="half" idx="4294967295"/>
          </p:nvPr>
        </p:nvSpPr>
        <p:spPr>
          <a:xfrm>
            <a:off x="457200" y="6356350"/>
            <a:ext cx="2133600" cy="365125"/>
          </a:xfrm>
          <a:prstGeom prst="rect">
            <a:avLst/>
          </a:prstGeom>
        </p:spPr>
        <p:txBody>
          <a:bodyPr/>
          <a:lstStyle/>
          <a:p>
            <a:r>
              <a:rPr lang="en-US" smtClean="0"/>
              <a:t>2014</a:t>
            </a:r>
            <a:endParaRPr lang="en-ZA"/>
          </a:p>
        </p:txBody>
      </p:sp>
      <p:sp>
        <p:nvSpPr>
          <p:cNvPr id="5" name="Footer Placeholder 4"/>
          <p:cNvSpPr>
            <a:spLocks noGrp="1"/>
          </p:cNvSpPr>
          <p:nvPr>
            <p:ph type="ftr" sz="quarter" idx="11"/>
          </p:nvPr>
        </p:nvSpPr>
        <p:spPr/>
        <p:txBody>
          <a:bodyPr/>
          <a:lstStyle/>
          <a:p>
            <a:pPr algn="ctr"/>
            <a:r>
              <a:rPr lang="en-ZA" sz="1100" dirty="0" smtClean="0"/>
              <a:t>PRIMARY HEALTHCARE IMPLEMENTATION SLIDES 2014: OBSTETRICS &amp; GYNAECOLOGY</a:t>
            </a:r>
            <a:endParaRPr lang="en-ZA" sz="1100"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7</a:t>
            </a:fld>
            <a:endParaRPr lang="en-ZA"/>
          </a:p>
        </p:txBody>
      </p:sp>
    </p:spTree>
    <p:extLst>
      <p:ext uri="{BB962C8B-B14F-4D97-AF65-F5344CB8AC3E}">
        <p14:creationId xmlns="" xmlns:p14="http://schemas.microsoft.com/office/powerpoint/2010/main" val="34855979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1422"/>
            <a:ext cx="8229600" cy="1143000"/>
          </a:xfrm>
        </p:spPr>
        <p:txBody>
          <a:bodyPr/>
          <a:lstStyle/>
          <a:p>
            <a:pPr algn="l"/>
            <a:r>
              <a:rPr lang="en-ZA" sz="3600" b="1" dirty="0" smtClean="0">
                <a:solidFill>
                  <a:schemeClr val="bg1"/>
                </a:solidFill>
              </a:rPr>
              <a:t>    6.1.1 </a:t>
            </a:r>
            <a:r>
              <a:rPr lang="en-ZA" sz="3600" b="1" dirty="0">
                <a:solidFill>
                  <a:schemeClr val="bg1"/>
                </a:solidFill>
              </a:rPr>
              <a:t>MISCARRIAGE</a:t>
            </a:r>
          </a:p>
        </p:txBody>
      </p:sp>
      <p:sp>
        <p:nvSpPr>
          <p:cNvPr id="3" name="Content Placeholder 2"/>
          <p:cNvSpPr>
            <a:spLocks noGrp="1"/>
          </p:cNvSpPr>
          <p:nvPr>
            <p:ph idx="1"/>
          </p:nvPr>
        </p:nvSpPr>
        <p:spPr>
          <a:xfrm>
            <a:off x="179512" y="1340768"/>
            <a:ext cx="8712968" cy="4785395"/>
          </a:xfrm>
        </p:spPr>
        <p:txBody>
          <a:bodyPr>
            <a:normAutofit fontScale="77500" lnSpcReduction="20000"/>
          </a:bodyPr>
          <a:lstStyle/>
          <a:p>
            <a:r>
              <a:rPr lang="en-ZA" sz="3400" u="sng" dirty="0"/>
              <a:t>Ceftriaxone:</a:t>
            </a:r>
            <a:r>
              <a:rPr lang="en-ZA" sz="3400" dirty="0"/>
              <a:t> </a:t>
            </a:r>
            <a:r>
              <a:rPr lang="en-ZA" sz="3400" b="1" i="1" dirty="0">
                <a:solidFill>
                  <a:srgbClr val="9966FF"/>
                </a:solidFill>
              </a:rPr>
              <a:t>caution amended</a:t>
            </a:r>
            <a:endParaRPr lang="en-ZA" sz="3400" b="1" dirty="0">
              <a:solidFill>
                <a:srgbClr val="9966FF"/>
              </a:solidFill>
            </a:endParaRPr>
          </a:p>
          <a:p>
            <a:pPr lvl="1">
              <a:lnSpc>
                <a:spcPct val="120000"/>
              </a:lnSpc>
            </a:pPr>
            <a:r>
              <a:rPr lang="en-ZA" sz="2600" b="1" i="1" dirty="0">
                <a:solidFill>
                  <a:srgbClr val="FF0000"/>
                </a:solidFill>
              </a:rPr>
              <a:t>R</a:t>
            </a:r>
            <a:r>
              <a:rPr lang="en-ZA" sz="2600" b="1" i="1" dirty="0" smtClean="0">
                <a:solidFill>
                  <a:srgbClr val="FF0000"/>
                </a:solidFill>
              </a:rPr>
              <a:t>evised FDA warning</a:t>
            </a:r>
            <a:r>
              <a:rPr lang="en-ZA" sz="2600" dirty="0" smtClean="0"/>
              <a:t>: risk </a:t>
            </a:r>
            <a:r>
              <a:rPr lang="en-ZA" sz="2600" dirty="0"/>
              <a:t>of calcium-ceftriaxone precipitation is low in </a:t>
            </a:r>
            <a:r>
              <a:rPr lang="en-ZA" sz="2600" dirty="0" smtClean="0"/>
              <a:t>adults. Ceftriaxone          calcium-containing </a:t>
            </a:r>
            <a:r>
              <a:rPr lang="en-ZA" sz="2600" dirty="0"/>
              <a:t>products may be administered </a:t>
            </a:r>
            <a:r>
              <a:rPr lang="en-ZA" sz="2600" dirty="0" smtClean="0"/>
              <a:t>sequentially.</a:t>
            </a:r>
          </a:p>
          <a:p>
            <a:pPr marL="0" indent="0">
              <a:buNone/>
            </a:pPr>
            <a:endParaRPr lang="en-GB" sz="2600" dirty="0" smtClean="0"/>
          </a:p>
          <a:p>
            <a:pPr marL="0" indent="0">
              <a:buNone/>
            </a:pPr>
            <a:r>
              <a:rPr lang="en-GB" b="1" dirty="0" smtClean="0"/>
              <a:t>In </a:t>
            </a:r>
            <a:r>
              <a:rPr lang="en-GB" b="1" dirty="0"/>
              <a:t>Rh-negative, non sensitised women</a:t>
            </a:r>
            <a:endParaRPr lang="en-ZA" b="1" dirty="0"/>
          </a:p>
          <a:p>
            <a:r>
              <a:rPr lang="en-ZA" sz="3400" u="sng" dirty="0"/>
              <a:t>Anti-D immunoglobulin, IM:</a:t>
            </a:r>
            <a:r>
              <a:rPr lang="en-ZA" sz="3400" dirty="0"/>
              <a:t> </a:t>
            </a:r>
            <a:r>
              <a:rPr lang="en-ZA" sz="3400" b="1" i="1" dirty="0">
                <a:solidFill>
                  <a:srgbClr val="00B0F0"/>
                </a:solidFill>
              </a:rPr>
              <a:t>dose retained</a:t>
            </a:r>
          </a:p>
          <a:p>
            <a:pPr lvl="1"/>
            <a:r>
              <a:rPr lang="en-ZA" sz="2600" dirty="0" smtClean="0"/>
              <a:t>The </a:t>
            </a:r>
            <a:r>
              <a:rPr lang="en-ZA" sz="2600" dirty="0"/>
              <a:t>usual dose is 50 </a:t>
            </a:r>
            <a:r>
              <a:rPr lang="en-ZA" sz="2600" dirty="0" smtClean="0"/>
              <a:t>mcg before 20 weeks &amp; 100 mcg after 20 weeks, but only  </a:t>
            </a:r>
            <a:r>
              <a:rPr lang="en-ZA" sz="2600" dirty="0"/>
              <a:t>100 mcg vial is available on the South African market. Once the vial is opened, it must be used within 24 hours. </a:t>
            </a:r>
          </a:p>
          <a:p>
            <a:pPr marL="342900" lvl="2" indent="-342900">
              <a:buNone/>
            </a:pPr>
            <a:r>
              <a:rPr lang="en-ZA" sz="5700" b="1" dirty="0">
                <a:solidFill>
                  <a:srgbClr val="3366FF"/>
                </a:solidFill>
              </a:rPr>
              <a:t>Level of </a:t>
            </a:r>
            <a:r>
              <a:rPr lang="en-ZA" sz="5700" b="1" dirty="0" smtClean="0">
                <a:solidFill>
                  <a:srgbClr val="3366FF"/>
                </a:solidFill>
              </a:rPr>
              <a:t>Evidence</a:t>
            </a:r>
            <a:r>
              <a:rPr lang="en-ZA" sz="5700" b="1" dirty="0">
                <a:solidFill>
                  <a:srgbClr val="3366FF"/>
                </a:solidFill>
              </a:rPr>
              <a:t>: III </a:t>
            </a:r>
            <a:r>
              <a:rPr lang="en-ZA" sz="5700" b="1" dirty="0" smtClean="0">
                <a:solidFill>
                  <a:srgbClr val="3366FF"/>
                </a:solidFill>
              </a:rPr>
              <a:t>Expert opinion</a:t>
            </a:r>
            <a:endParaRPr lang="en-ZA" sz="5700" dirty="0">
              <a:solidFill>
                <a:prstClr val="black"/>
              </a:solidFill>
            </a:endParaRPr>
          </a:p>
          <a:p>
            <a:pPr marL="457200" lvl="1" indent="0">
              <a:buNone/>
            </a:pPr>
            <a:endParaRPr lang="en-ZA" sz="1200" dirty="0" smtClean="0"/>
          </a:p>
          <a:p>
            <a:pPr marL="457200" lvl="1" indent="0">
              <a:buNone/>
            </a:pPr>
            <a:endParaRPr lang="en-ZA" sz="1200" dirty="0"/>
          </a:p>
          <a:p>
            <a:pPr marL="457200" lvl="1" indent="0">
              <a:buNone/>
            </a:pPr>
            <a:endParaRPr lang="en-ZA" sz="1200" dirty="0" smtClean="0"/>
          </a:p>
        </p:txBody>
      </p:sp>
      <p:sp>
        <p:nvSpPr>
          <p:cNvPr id="5" name="Footer Placeholder 4"/>
          <p:cNvSpPr>
            <a:spLocks noGrp="1"/>
          </p:cNvSpPr>
          <p:nvPr>
            <p:ph type="ftr" sz="quarter" idx="11"/>
          </p:nvPr>
        </p:nvSpPr>
        <p:spPr/>
        <p:txBody>
          <a:bodyPr/>
          <a:lstStyle/>
          <a:p>
            <a:pPr algn="ctr"/>
            <a:r>
              <a:rPr lang="en-ZA" sz="1100" dirty="0" smtClean="0"/>
              <a:t>PRIMARY HEALTHCARE IMPLEMENTATION SLIDES 2014: OBSTETRICS &amp; GYNAECOLOGY</a:t>
            </a:r>
            <a:endParaRPr lang="en-ZA" sz="1100"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8</a:t>
            </a:fld>
            <a:endParaRPr lang="en-ZA"/>
          </a:p>
        </p:txBody>
      </p:sp>
      <p:sp>
        <p:nvSpPr>
          <p:cNvPr id="8" name="Plus 7"/>
          <p:cNvSpPr/>
          <p:nvPr/>
        </p:nvSpPr>
        <p:spPr>
          <a:xfrm>
            <a:off x="2996374" y="2000240"/>
            <a:ext cx="504056" cy="504056"/>
          </a:xfrm>
          <a:prstGeom prst="mathPlus">
            <a:avLst/>
          </a:prstGeom>
          <a:solidFill>
            <a:srgbClr val="9966FF"/>
          </a:solidFill>
          <a:effectLst>
            <a:glow rad="63500">
              <a:schemeClr val="accent1">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7" name="Rectangle 6"/>
          <p:cNvSpPr/>
          <p:nvPr/>
        </p:nvSpPr>
        <p:spPr>
          <a:xfrm>
            <a:off x="6444208" y="5661248"/>
            <a:ext cx="9144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rgbClr val="3366FF"/>
                </a:solidFill>
              </a:rPr>
              <a:t>Ref 4</a:t>
            </a:r>
            <a:endParaRPr lang="en-ZA" dirty="0">
              <a:solidFill>
                <a:srgbClr val="3366FF"/>
              </a:solidFill>
            </a:endParaRPr>
          </a:p>
        </p:txBody>
      </p:sp>
    </p:spTree>
    <p:extLst>
      <p:ext uri="{BB962C8B-B14F-4D97-AF65-F5344CB8AC3E}">
        <p14:creationId xmlns="" xmlns:p14="http://schemas.microsoft.com/office/powerpoint/2010/main" val="17195675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2860"/>
            <a:ext cx="8229600" cy="1143000"/>
          </a:xfrm>
        </p:spPr>
        <p:txBody>
          <a:bodyPr>
            <a:normAutofit/>
          </a:bodyPr>
          <a:lstStyle/>
          <a:p>
            <a:pPr algn="l"/>
            <a:r>
              <a:rPr lang="en-ZA" sz="3600" b="1" dirty="0">
                <a:solidFill>
                  <a:schemeClr val="bg1"/>
                </a:solidFill>
              </a:rPr>
              <a:t>6.1.3 ANTEPARTUM HAEMORRHAGE</a:t>
            </a:r>
            <a:endParaRPr lang="en-ZA" sz="3600" dirty="0">
              <a:solidFill>
                <a:schemeClr val="bg1"/>
              </a:solidFill>
            </a:endParaRPr>
          </a:p>
        </p:txBody>
      </p:sp>
      <p:sp>
        <p:nvSpPr>
          <p:cNvPr id="3" name="Content Placeholder 2"/>
          <p:cNvSpPr>
            <a:spLocks noGrp="1"/>
          </p:cNvSpPr>
          <p:nvPr>
            <p:ph idx="1"/>
          </p:nvPr>
        </p:nvSpPr>
        <p:spPr>
          <a:xfrm>
            <a:off x="251520" y="1428736"/>
            <a:ext cx="8712968" cy="4664560"/>
          </a:xfrm>
        </p:spPr>
        <p:txBody>
          <a:bodyPr>
            <a:normAutofit fontScale="92500" lnSpcReduction="10000"/>
          </a:bodyPr>
          <a:lstStyle/>
          <a:p>
            <a:r>
              <a:rPr lang="en-ZA" sz="3000" u="sng" dirty="0"/>
              <a:t>Sodium chloride 0.9%, IV</a:t>
            </a:r>
            <a:r>
              <a:rPr lang="en-ZA" sz="3000" u="sng" dirty="0" smtClean="0"/>
              <a:t>: </a:t>
            </a:r>
            <a:r>
              <a:rPr lang="en-ZA" sz="3000" b="1" i="1" dirty="0" smtClean="0">
                <a:solidFill>
                  <a:srgbClr val="7030A0"/>
                </a:solidFill>
              </a:rPr>
              <a:t>amended</a:t>
            </a:r>
            <a:endParaRPr lang="en-ZA" sz="3000" b="1" i="1" dirty="0">
              <a:solidFill>
                <a:srgbClr val="7030A0"/>
              </a:solidFill>
            </a:endParaRPr>
          </a:p>
          <a:p>
            <a:pPr lvl="1"/>
            <a:r>
              <a:rPr lang="en-ZA" sz="3400" dirty="0" smtClean="0"/>
              <a:t>Following </a:t>
            </a:r>
            <a:r>
              <a:rPr lang="en-ZA" sz="3400" dirty="0"/>
              <a:t>text was amended:</a:t>
            </a:r>
          </a:p>
          <a:p>
            <a:pPr marL="0" indent="0">
              <a:buNone/>
            </a:pPr>
            <a:r>
              <a:rPr lang="en-ZA" sz="3800" dirty="0"/>
              <a:t> </a:t>
            </a:r>
            <a:r>
              <a:rPr lang="en-ZA" sz="3800" dirty="0" smtClean="0"/>
              <a:t>      </a:t>
            </a:r>
            <a:r>
              <a:rPr lang="en-ZA" sz="2800" dirty="0" smtClean="0"/>
              <a:t>» “</a:t>
            </a:r>
            <a:r>
              <a:rPr lang="en-ZA" sz="2800" i="1" dirty="0" smtClean="0"/>
              <a:t>Avoid </a:t>
            </a:r>
            <a:r>
              <a:rPr lang="en-ZA" sz="2800" i="1" dirty="0"/>
              <a:t>vaginal examination, </a:t>
            </a:r>
            <a:r>
              <a:rPr lang="en-ZA" sz="2800" i="1" u="sng" dirty="0" smtClean="0"/>
              <a:t>unless placenta </a:t>
            </a:r>
            <a:r>
              <a:rPr lang="en-ZA" sz="2800" i="1" u="sng" dirty="0" err="1" smtClean="0"/>
              <a:t>praevia</a:t>
            </a:r>
            <a:r>
              <a:rPr lang="en-ZA" sz="2800" i="1" u="sng" dirty="0" smtClean="0"/>
              <a:t> </a:t>
            </a:r>
            <a:r>
              <a:rPr lang="en-ZA" sz="2800" dirty="0" smtClean="0"/>
              <a:t>	</a:t>
            </a:r>
            <a:r>
              <a:rPr lang="en-ZA" sz="2800" i="1" u="sng" dirty="0" smtClean="0"/>
              <a:t>excluded</a:t>
            </a:r>
            <a:r>
              <a:rPr lang="en-ZA" sz="2800" dirty="0" smtClean="0"/>
              <a:t>”.</a:t>
            </a:r>
          </a:p>
          <a:p>
            <a:pPr marL="0" indent="0">
              <a:buNone/>
            </a:pPr>
            <a:endParaRPr lang="en-ZA" sz="2800" dirty="0" smtClean="0"/>
          </a:p>
          <a:p>
            <a:r>
              <a:rPr lang="en-ZA" sz="3000" u="sng" dirty="0"/>
              <a:t>Prostaglandins</a:t>
            </a:r>
            <a:r>
              <a:rPr lang="en-ZA" sz="3000" dirty="0" smtClean="0"/>
              <a:t>: </a:t>
            </a:r>
            <a:r>
              <a:rPr lang="en-ZA" sz="3000" b="1" i="1" dirty="0" smtClean="0">
                <a:solidFill>
                  <a:srgbClr val="FF0000"/>
                </a:solidFill>
              </a:rPr>
              <a:t>caution </a:t>
            </a:r>
            <a:r>
              <a:rPr lang="en-ZA" sz="3000" b="1" i="1" dirty="0">
                <a:solidFill>
                  <a:srgbClr val="FF0000"/>
                </a:solidFill>
              </a:rPr>
              <a:t>box deleted</a:t>
            </a:r>
          </a:p>
          <a:p>
            <a:pPr lvl="1"/>
            <a:r>
              <a:rPr lang="en-ZA" sz="2600" dirty="0"/>
              <a:t>Antepartum haemorrhage is not managed at primary level. All patients are referred. </a:t>
            </a:r>
            <a:endParaRPr lang="en-ZA" sz="2800" dirty="0"/>
          </a:p>
          <a:p>
            <a:pPr marL="0" indent="0">
              <a:buNone/>
            </a:pPr>
            <a:endParaRPr lang="en-ZA" sz="2200" dirty="0"/>
          </a:p>
          <a:p>
            <a:pPr marL="342900" lvl="2" indent="-342900">
              <a:buNone/>
            </a:pPr>
            <a:r>
              <a:rPr lang="en-ZA" sz="4000" b="1" dirty="0" smtClean="0">
                <a:solidFill>
                  <a:srgbClr val="3366FF"/>
                </a:solidFill>
              </a:rPr>
              <a:t>Level of Evidence: III Expert opinion</a:t>
            </a:r>
            <a:endParaRPr lang="en-ZA" sz="4000" dirty="0"/>
          </a:p>
        </p:txBody>
      </p:sp>
      <p:sp>
        <p:nvSpPr>
          <p:cNvPr id="6" name="Footer Placeholder 5"/>
          <p:cNvSpPr>
            <a:spLocks noGrp="1"/>
          </p:cNvSpPr>
          <p:nvPr>
            <p:ph type="ftr" sz="quarter" idx="11"/>
          </p:nvPr>
        </p:nvSpPr>
        <p:spPr/>
        <p:txBody>
          <a:bodyPr/>
          <a:lstStyle/>
          <a:p>
            <a:pPr algn="ctr"/>
            <a:r>
              <a:rPr lang="en-ZA" sz="1100" dirty="0" smtClean="0"/>
              <a:t>PRIMARY HEALTHCARE IMPLEMENTATION SLIDES 2014: OBSTETRICS &amp; GYNAECOLOGY</a:t>
            </a:r>
            <a:endParaRPr lang="en-ZA" sz="1100" dirty="0"/>
          </a:p>
        </p:txBody>
      </p:sp>
      <p:sp>
        <p:nvSpPr>
          <p:cNvPr id="5" name="Slide Number Placeholder 4"/>
          <p:cNvSpPr>
            <a:spLocks noGrp="1"/>
          </p:cNvSpPr>
          <p:nvPr>
            <p:ph type="sldNum" sz="quarter" idx="12"/>
          </p:nvPr>
        </p:nvSpPr>
        <p:spPr/>
        <p:txBody>
          <a:bodyPr/>
          <a:lstStyle/>
          <a:p>
            <a:fld id="{42FB03B2-953D-4068-99A6-8707FB8FE3E1}" type="slidenum">
              <a:rPr lang="en-ZA" smtClean="0"/>
              <a:pPr/>
              <a:t>9</a:t>
            </a:fld>
            <a:endParaRPr lang="en-ZA"/>
          </a:p>
        </p:txBody>
      </p:sp>
    </p:spTree>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NDOH VS 1</Template>
  <TotalTime>2346</TotalTime>
  <Words>5179</Words>
  <Application>Microsoft Office PowerPoint</Application>
  <PresentationFormat>On-screen Show (4:3)</PresentationFormat>
  <Paragraphs>803</Paragraphs>
  <Slides>56</Slides>
  <Notes>37</Notes>
  <HiddenSlides>0</HiddenSlides>
  <MMClips>0</MMClips>
  <ScaleCrop>false</ScaleCrop>
  <HeadingPairs>
    <vt:vector size="4" baseType="variant">
      <vt:variant>
        <vt:lpstr>Theme</vt:lpstr>
      </vt:variant>
      <vt:variant>
        <vt:i4>2</vt:i4>
      </vt:variant>
      <vt:variant>
        <vt:lpstr>Slide Titles</vt:lpstr>
      </vt:variant>
      <vt:variant>
        <vt:i4>56</vt:i4>
      </vt:variant>
    </vt:vector>
  </HeadingPairs>
  <TitlesOfParts>
    <vt:vector size="58" baseType="lpstr">
      <vt:lpstr>1_Office Theme</vt:lpstr>
      <vt:lpstr>Custom Design</vt:lpstr>
      <vt:lpstr>Slide 1</vt:lpstr>
      <vt:lpstr>    6.1.1 MISCARRIAGE</vt:lpstr>
      <vt:lpstr>6.1.2.1 INCOMPLETE MISCARRIAGE IN THE FIRST TRIMESTER (≤ 12 WEEKS GESTATION)</vt:lpstr>
      <vt:lpstr>6.4 PRELABOUR RUPTURE OF MEMBRANES AT TERM (PROM)</vt:lpstr>
      <vt:lpstr>    6.7.2  MASTITIS</vt:lpstr>
      <vt:lpstr>CHRONIC  HYPERTENSION</vt:lpstr>
      <vt:lpstr>Slide 7</vt:lpstr>
      <vt:lpstr>    6.1.1 MISCARRIAGE</vt:lpstr>
      <vt:lpstr>6.1.3 ANTEPARTUM HAEMORRHAGE</vt:lpstr>
      <vt:lpstr>     6.2.1 CARE OF HIV-INFECTED                 PREGNANT WOMAN</vt:lpstr>
      <vt:lpstr>Slide 11</vt:lpstr>
      <vt:lpstr>Slide 12</vt:lpstr>
      <vt:lpstr>Slide 13</vt:lpstr>
      <vt:lpstr>Slide 14</vt:lpstr>
      <vt:lpstr>Slide 15</vt:lpstr>
      <vt:lpstr>Slide 16</vt:lpstr>
      <vt:lpstr>Slide 17</vt:lpstr>
      <vt:lpstr>Slide 18</vt:lpstr>
      <vt:lpstr>Slide 19</vt:lpstr>
      <vt:lpstr>6.2.2 HYPERTENSIVE DISORDERS OF              PREGNANCY</vt:lpstr>
      <vt:lpstr>6.2.2 HYPERTENSIVE DISORDERS OF              PREGNANCY</vt:lpstr>
      <vt:lpstr>6.2.2 HYPERTENSIVE DISORDERS OF              PREGNANCY</vt:lpstr>
      <vt:lpstr>6.2.2 HYPERTENSIVE DISORDERS OF              PREGNANCY</vt:lpstr>
      <vt:lpstr>6.2.2 HYPERTENSIVE DISORDERS OF              PREGNANCY</vt:lpstr>
      <vt:lpstr>6.2.2 HYPERTENSIVE DISORDERS OF              PREGNANCY</vt:lpstr>
      <vt:lpstr>6.2.3 ANAEMIA IN PREGNANCY</vt:lpstr>
      <vt:lpstr>6.2.3 ANAEMIA IN PREGNANCY</vt:lpstr>
      <vt:lpstr>6.2.4 SYPHILIS IN PREGNANCY</vt:lpstr>
      <vt:lpstr>6.2.4 SYPHILIS IN PREGNANCY</vt:lpstr>
      <vt:lpstr>6.2.4 SYPHILIS IN PREGNANCY</vt:lpstr>
      <vt:lpstr>6.2.4 SYPHILIS IN PREGNANCY</vt:lpstr>
      <vt:lpstr>6.2.4 SYPHILIS IN PREGNANCY</vt:lpstr>
      <vt:lpstr>6.3.1 PRETERM LABOUR (PTL)</vt:lpstr>
      <vt:lpstr>6.4 PRELABOUR RUPTURE OF         MEMBRANES AT TERM (PROM)</vt:lpstr>
      <vt:lpstr>     6.5 INTRAPARTUM CARE</vt:lpstr>
      <vt:lpstr>     6.5 INTRAPARTUM CARE</vt:lpstr>
      <vt:lpstr>     6.5 INTRAPARTUM CARE</vt:lpstr>
      <vt:lpstr>     6.5 INTRAPARTUM CARE</vt:lpstr>
      <vt:lpstr>     6.5 INTRAPARTUM CARE</vt:lpstr>
      <vt:lpstr>     6.5 INTRAPARTUM CARE</vt:lpstr>
      <vt:lpstr>     6.5 INTRAPARTUM CARE</vt:lpstr>
      <vt:lpstr>6.6.1 ROUTINE CARE OF THE NEONATE</vt:lpstr>
      <vt:lpstr>6.6.2 NEONATAL RESUSCITATION</vt:lpstr>
      <vt:lpstr>  6.7.1 CRACKED NIPPLES DURING                   BREASTFEEDING</vt:lpstr>
      <vt:lpstr>6.8.1 ABNORMAL VAGINAL BLEEDING              DURING FERTILE YEARS</vt:lpstr>
      <vt:lpstr>  6.11 HORMONE REPLACEMENT             THERAPY (HT)</vt:lpstr>
      <vt:lpstr>  6.11 HORMONE REPLACEMENT             THERAPY (HT)</vt:lpstr>
      <vt:lpstr>  6.11 HORMONE REPLACEMENT             THERAPY (HT)</vt:lpstr>
      <vt:lpstr>  6.11 HORMONE REPLACEMENT             THERAPY (HT)</vt:lpstr>
      <vt:lpstr>CASE STUDY</vt:lpstr>
      <vt:lpstr>CASE STUDY - SOLUTION</vt:lpstr>
      <vt:lpstr>Slide 52</vt:lpstr>
      <vt:lpstr>Slide 53</vt:lpstr>
      <vt:lpstr>Slide 54</vt:lpstr>
      <vt:lpstr>Slide 55</vt:lpstr>
      <vt:lpstr>Slide 56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Trudy</dc:creator>
  <cp:lastModifiedBy>LeongT</cp:lastModifiedBy>
  <cp:revision>141</cp:revision>
  <dcterms:created xsi:type="dcterms:W3CDTF">2014-04-22T12:08:09Z</dcterms:created>
  <dcterms:modified xsi:type="dcterms:W3CDTF">2015-03-30T19:46:16Z</dcterms:modified>
</cp:coreProperties>
</file>