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1"/>
    <p:sldMasterId id="2147483666" r:id="rId2"/>
  </p:sldMasterIdLst>
  <p:notesMasterIdLst>
    <p:notesMasterId r:id="rId65"/>
  </p:notesMasterIdLst>
  <p:handoutMasterIdLst>
    <p:handoutMasterId r:id="rId66"/>
  </p:handoutMasterIdLst>
  <p:sldIdLst>
    <p:sldId id="310"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50" r:id="rId42"/>
    <p:sldId id="351" r:id="rId43"/>
    <p:sldId id="352" r:id="rId44"/>
    <p:sldId id="353" r:id="rId45"/>
    <p:sldId id="354" r:id="rId46"/>
    <p:sldId id="355" r:id="rId47"/>
    <p:sldId id="356" r:id="rId48"/>
    <p:sldId id="357" r:id="rId49"/>
    <p:sldId id="358" r:id="rId50"/>
    <p:sldId id="359" r:id="rId51"/>
    <p:sldId id="360" r:id="rId52"/>
    <p:sldId id="361" r:id="rId53"/>
    <p:sldId id="362" r:id="rId54"/>
    <p:sldId id="363" r:id="rId55"/>
    <p:sldId id="364" r:id="rId56"/>
    <p:sldId id="371" r:id="rId57"/>
    <p:sldId id="372" r:id="rId58"/>
    <p:sldId id="373" r:id="rId59"/>
    <p:sldId id="374" r:id="rId60"/>
    <p:sldId id="366" r:id="rId61"/>
    <p:sldId id="367" r:id="rId62"/>
    <p:sldId id="368" r:id="rId63"/>
    <p:sldId id="369"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i" initials="J" lastIdx="20" clrIdx="0">
    <p:extLst>
      <p:ext uri="{19B8F6BF-5375-455C-9EA6-DF929625EA0E}">
        <p15:presenceInfo xmlns="" xmlns:p15="http://schemas.microsoft.com/office/powerpoint/2012/main" userId="Jacqui" providerId="None"/>
      </p:ext>
    </p:extLst>
  </p:cmAuthor>
  <p:cmAuthor id="2" name="LeongT"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66FF"/>
    <a:srgbClr val="99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83" autoAdjust="0"/>
  </p:normalViewPr>
  <p:slideViewPr>
    <p:cSldViewPr>
      <p:cViewPr varScale="1">
        <p:scale>
          <a:sx n="57" d="100"/>
          <a:sy n="57" d="100"/>
        </p:scale>
        <p:origin x="-87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image" Target="../media/image6.jpeg"/></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1"/>
  <c:chart>
    <c:view3D>
      <c:rotX val="20"/>
      <c:rAngAx val="1"/>
    </c:view3D>
    <c:plotArea>
      <c:layout>
        <c:manualLayout>
          <c:layoutTarget val="inner"/>
          <c:xMode val="edge"/>
          <c:yMode val="edge"/>
          <c:x val="0.31175943818635993"/>
          <c:y val="4.1188191733485549E-2"/>
          <c:w val="0.68824056181363991"/>
          <c:h val="0.82260040570371462"/>
        </c:manualLayout>
      </c:layout>
      <c:bar3DChart>
        <c:barDir val="col"/>
        <c:grouping val="clustered"/>
        <c:ser>
          <c:idx val="0"/>
          <c:order val="0"/>
          <c:tx>
            <c:strRef>
              <c:f>Sheet1!$B$1</c:f>
              <c:strCache>
                <c:ptCount val="1"/>
                <c:pt idx="0">
                  <c:v>Cetomacrogol cream BP</c:v>
                </c:pt>
              </c:strCache>
            </c:strRef>
          </c:tx>
          <c:spPr>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6200000" scaled="1"/>
              <a:tileRect/>
            </a:gradFill>
          </c:spPr>
          <c:dLbls>
            <c:dLbl>
              <c:idx val="0"/>
              <c:layout>
                <c:manualLayout>
                  <c:x val="3.513398219620047E-3"/>
                  <c:y val="0"/>
                </c:manualLayout>
              </c:layout>
              <c:showVal val="1"/>
              <c:extLst>
                <c:ext xmlns:c15="http://schemas.microsoft.com/office/drawing/2012/chart" uri="{CE6537A1-D6FC-4f65-9D91-7224C49458BB}">
                  <c15:layout/>
                </c:ext>
              </c:extLst>
            </c:dLbl>
            <c:spPr>
              <a:noFill/>
              <a:ln>
                <a:noFill/>
              </a:ln>
              <a:effectLst/>
            </c:spPr>
            <c:txPr>
              <a:bodyPr rot="-5400000" vert="horz"/>
              <a:lstStyle/>
              <a:p>
                <a:pPr>
                  <a:defRPr lang="en-ZA" sz="1200" b="1" baseline="0"/>
                </a:pPr>
                <a:endParaRPr lang="en-US"/>
              </a:p>
            </c:txPr>
            <c:showVal val="1"/>
            <c:extLst>
              <c:ext xmlns:c15="http://schemas.microsoft.com/office/drawing/2012/chart" uri="{CE6537A1-D6FC-4f65-9D91-7224C49458BB}">
                <c15:showLeaderLines val="0"/>
              </c:ext>
            </c:extLst>
          </c:dLbls>
          <c:cat>
            <c:numRef>
              <c:f>Sheet1!$A$2:$A$3</c:f>
              <c:numCache>
                <c:formatCode>General</c:formatCode>
                <c:ptCount val="2"/>
              </c:numCache>
            </c:numRef>
          </c:cat>
          <c:val>
            <c:numRef>
              <c:f>Sheet1!$B$2:$B$3</c:f>
              <c:numCache>
                <c:formatCode>General</c:formatCode>
                <c:ptCount val="2"/>
                <c:pt idx="0" formatCode="_ [$R-1C09]\ * #,##0.00_ ;_ [$R-1C09]\ * \-#,##0.00_ ;_ [$R-1C09]\ * &quot;-&quot;??_ ;_ @_ ">
                  <c:v>21.99</c:v>
                </c:pt>
              </c:numCache>
            </c:numRef>
          </c:val>
        </c:ser>
        <c:ser>
          <c:idx val="1"/>
          <c:order val="1"/>
          <c:tx>
            <c:strRef>
              <c:f>Sheet1!$C$1</c:f>
              <c:strCache>
                <c:ptCount val="1"/>
                <c:pt idx="0">
                  <c:v>Emulsifying ointment BP</c:v>
                </c:pt>
              </c:strCache>
            </c:strRef>
          </c:tx>
          <c:spPr>
            <a:gradFill>
              <a:gsLst>
                <a:gs pos="0">
                  <a:srgbClr val="0D5EFF">
                    <a:alpha val="70980"/>
                  </a:srgbClr>
                </a:gs>
                <a:gs pos="25000">
                  <a:srgbClr val="21D6E0"/>
                </a:gs>
                <a:gs pos="75000">
                  <a:srgbClr val="0087E6"/>
                </a:gs>
                <a:gs pos="100000">
                  <a:srgbClr val="005CBF"/>
                </a:gs>
              </a:gsLst>
              <a:lin ang="3000000" scaled="0"/>
            </a:gradFill>
          </c:spPr>
          <c:dLbls>
            <c:dLbl>
              <c:idx val="0"/>
              <c:layout>
                <c:manualLayout>
                  <c:x val="2.1847301215732612E-3"/>
                  <c:y val="-5.7860666596370354E-3"/>
                </c:manualLayout>
              </c:layout>
              <c:showVal val="1"/>
              <c:extLst>
                <c:ext xmlns:c15="http://schemas.microsoft.com/office/drawing/2012/chart" uri="{CE6537A1-D6FC-4f65-9D91-7224C49458BB}">
                  <c15:layout/>
                </c:ext>
              </c:extLst>
            </c:dLbl>
            <c:spPr>
              <a:noFill/>
              <a:ln>
                <a:noFill/>
              </a:ln>
              <a:effectLst/>
            </c:spPr>
            <c:txPr>
              <a:bodyPr rot="-5400000" vert="horz"/>
              <a:lstStyle/>
              <a:p>
                <a:pPr>
                  <a:defRPr lang="en-ZA" sz="1200" b="1" baseline="0"/>
                </a:pPr>
                <a:endParaRPr lang="en-US"/>
              </a:p>
            </c:txPr>
            <c:showVal val="1"/>
            <c:extLst>
              <c:ext xmlns:c15="http://schemas.microsoft.com/office/drawing/2012/chart" uri="{CE6537A1-D6FC-4f65-9D91-7224C49458BB}">
                <c15:showLeaderLines val="0"/>
              </c:ext>
            </c:extLst>
          </c:dLbls>
          <c:cat>
            <c:numRef>
              <c:f>Sheet1!$A$2:$A$3</c:f>
              <c:numCache>
                <c:formatCode>General</c:formatCode>
                <c:ptCount val="2"/>
              </c:numCache>
            </c:numRef>
          </c:cat>
          <c:val>
            <c:numRef>
              <c:f>Sheet1!$C$2:$C$3</c:f>
              <c:numCache>
                <c:formatCode>General</c:formatCode>
                <c:ptCount val="2"/>
                <c:pt idx="0" formatCode="&quot;R&quot;#,##0.00_);[Red]\(&quot;R&quot;#,##0.00\)">
                  <c:v>18.501000000000001</c:v>
                </c:pt>
              </c:numCache>
            </c:numRef>
          </c:val>
        </c:ser>
        <c:shape val="box"/>
        <c:axId val="82102144"/>
        <c:axId val="82103680"/>
        <c:axId val="0"/>
      </c:bar3DChart>
      <c:catAx>
        <c:axId val="82102144"/>
        <c:scaling>
          <c:orientation val="minMax"/>
        </c:scaling>
        <c:axPos val="b"/>
        <c:numFmt formatCode="General" sourceLinked="1"/>
        <c:tickLblPos val="nextTo"/>
        <c:txPr>
          <a:bodyPr/>
          <a:lstStyle/>
          <a:p>
            <a:pPr>
              <a:defRPr lang="en-ZA"/>
            </a:pPr>
            <a:endParaRPr lang="en-US"/>
          </a:p>
        </c:txPr>
        <c:crossAx val="82103680"/>
        <c:crossesAt val="0"/>
        <c:auto val="1"/>
        <c:lblAlgn val="ctr"/>
        <c:lblOffset val="100"/>
      </c:catAx>
      <c:valAx>
        <c:axId val="82103680"/>
        <c:scaling>
          <c:orientation val="minMax"/>
        </c:scaling>
        <c:axPos val="l"/>
        <c:majorGridlines>
          <c:spPr>
            <a:ln>
              <a:solidFill>
                <a:schemeClr val="bg1"/>
              </a:solidFill>
            </a:ln>
          </c:spPr>
        </c:majorGridlines>
        <c:numFmt formatCode="_-[$R-1C09]* #,##0.00_-;\-[$R-1C09]* #,##0.00_-;_-[$R-1C09]* &quot;-&quot;??_-;_-@_-" sourceLinked="0"/>
        <c:tickLblPos val="nextTo"/>
        <c:spPr>
          <a:effectLst/>
        </c:spPr>
        <c:txPr>
          <a:bodyPr/>
          <a:lstStyle/>
          <a:p>
            <a:pPr>
              <a:defRPr lang="en-ZA" sz="1400" baseline="0"/>
            </a:pPr>
            <a:endParaRPr lang="en-US"/>
          </a:p>
        </c:txPr>
        <c:crossAx val="82102144"/>
        <c:crosses val="autoZero"/>
        <c:crossBetween val="between"/>
      </c:valAx>
    </c:plotArea>
    <c:legend>
      <c:legendPos val="tr"/>
      <c:layout>
        <c:manualLayout>
          <c:xMode val="edge"/>
          <c:yMode val="edge"/>
          <c:x val="0.53604479382170744"/>
          <c:y val="3.5059636420315621E-2"/>
          <c:w val="0.40827032732098861"/>
          <c:h val="0.41224897425190327"/>
        </c:manualLayout>
      </c:layout>
      <c:spPr>
        <a:ln w="3175">
          <a:noFill/>
        </a:ln>
      </c:spPr>
      <c:txPr>
        <a:bodyPr/>
        <a:lstStyle/>
        <a:p>
          <a:pPr>
            <a:defRPr lang="en-ZA" sz="1200" baseline="0"/>
          </a:pPr>
          <a:endParaRPr lang="en-US"/>
        </a:p>
      </c:txPr>
    </c:legend>
    <c:plotVisOnly val="1"/>
    <c:dispBlanksAs val="gap"/>
  </c:chart>
  <c:spPr>
    <a:blipFill>
      <a:blip xmlns:r="http://schemas.openxmlformats.org/officeDocument/2006/relationships" r:embed="rId1"/>
      <a:tile tx="0" ty="0" sx="100000" sy="100000" flip="none" algn="tl"/>
    </a:blipFill>
    <a:ln w="12700" cap="rnd" cmpd="tri">
      <a:solidFill>
        <a:schemeClr val="tx2">
          <a:lumMod val="20000"/>
          <a:lumOff val="80000"/>
        </a:schemeClr>
      </a:solidFill>
      <a:bevel/>
    </a:ln>
    <a:scene3d>
      <a:camera prst="orthographicFront"/>
      <a:lightRig rig="threePt" dir="t"/>
    </a:scene3d>
    <a:sp3d>
      <a:bevelT w="165100" prst="coolSlant"/>
    </a:sp3d>
  </c:spPr>
  <c:txPr>
    <a:bodyPr/>
    <a:lstStyle/>
    <a:p>
      <a:pPr>
        <a:defRPr sz="18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0.04746</cdr:x>
      <cdr:y>0.88679</cdr:y>
    </cdr:from>
    <cdr:to>
      <cdr:x>0.94599</cdr:x>
      <cdr:y>0.96486</cdr:y>
    </cdr:to>
    <cdr:sp macro="" textlink="">
      <cdr:nvSpPr>
        <cdr:cNvPr id="2" name="TextBox 1"/>
        <cdr:cNvSpPr txBox="1"/>
      </cdr:nvSpPr>
      <cdr:spPr>
        <a:xfrm xmlns:a="http://schemas.openxmlformats.org/drawingml/2006/main">
          <a:off x="144016" y="3384376"/>
          <a:ext cx="2726751" cy="2979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ZA" sz="1400" b="1" dirty="0" smtClean="0"/>
            <a:t>Price comparison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0FF873-A247-4A95-9304-7BE8D86E2049}" type="datetimeFigureOut">
              <a:rPr lang="en-US" smtClean="0"/>
              <a:pPr/>
              <a:t>3/30/2015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0B3D3A-C80B-434C-A7B9-BCDEFB3F02C7}" type="slidenum">
              <a:rPr lang="en-US" smtClean="0"/>
              <a:pPr/>
              <a:t>‹#›</a:t>
            </a:fld>
            <a:endParaRPr lang="en-US"/>
          </a:p>
        </p:txBody>
      </p:sp>
    </p:spTree>
    <p:extLst>
      <p:ext uri="{BB962C8B-B14F-4D97-AF65-F5344CB8AC3E}">
        <p14:creationId xmlns="" xmlns:p14="http://schemas.microsoft.com/office/powerpoint/2010/main" val="1700949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FE979-5120-4E1A-8690-156A92E8BC4D}" type="datetimeFigureOut">
              <a:rPr lang="en-US" smtClean="0"/>
              <a:pPr/>
              <a:t>3/30/2015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0204B-497E-4794-AA58-A31DBCDDE6E9}" type="slidenum">
              <a:rPr lang="en-ZA" smtClean="0"/>
              <a:pPr/>
              <a:t>‹#›</a:t>
            </a:fld>
            <a:endParaRPr lang="en-ZA"/>
          </a:p>
        </p:txBody>
      </p:sp>
    </p:spTree>
    <p:extLst>
      <p:ext uri="{BB962C8B-B14F-4D97-AF65-F5344CB8AC3E}">
        <p14:creationId xmlns="" xmlns:p14="http://schemas.microsoft.com/office/powerpoint/2010/main" val="40289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100" dirty="0" smtClean="0"/>
              <a:t>DISCLAIMER</a:t>
            </a:r>
          </a:p>
          <a:p>
            <a:pPr>
              <a:lnSpc>
                <a:spcPct val="80000"/>
              </a:lnSpc>
            </a:pPr>
            <a:r>
              <a:rPr lang="en-GB" sz="1100" dirty="0" smtClean="0"/>
              <a:t>This slide set is an implementation tool and should be used alongside the published STG. This information does not supersede or replace the STG itself.</a:t>
            </a:r>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a:solidFill>
                <a:prstClr val="black"/>
              </a:solidFill>
            </a:endParaRPr>
          </a:p>
        </p:txBody>
      </p:sp>
      <p:sp>
        <p:nvSpPr>
          <p:cNvPr id="5" name="Footer Placeholder 4"/>
          <p:cNvSpPr>
            <a:spLocks noGrp="1"/>
          </p:cNvSpPr>
          <p:nvPr>
            <p:ph type="ftr" sz="quarter" idx="11"/>
          </p:nvPr>
        </p:nvSpPr>
        <p:spPr/>
        <p:txBody>
          <a:bodyPr/>
          <a:lstStyle/>
          <a:p>
            <a:endParaRPr lang="en-ZA">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a:solidFill>
                <a:prstClr val="black"/>
              </a:solidFill>
            </a:endParaRPr>
          </a:p>
        </p:txBody>
      </p:sp>
    </p:spTree>
    <p:extLst>
      <p:ext uri="{BB962C8B-B14F-4D97-AF65-F5344CB8AC3E}">
        <p14:creationId xmlns="" xmlns:p14="http://schemas.microsoft.com/office/powerpoint/2010/main" val="39896680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9690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100"/>
            </a:lvl1pPr>
          </a:lstStyle>
          <a:p>
            <a:r>
              <a:rPr lang="en-ZA" smtClean="0"/>
              <a:t>PRIMARY HEALTHCARE 2014 IMPLEMENTATION SLIDES: STI</a:t>
            </a:r>
            <a:endParaRPr lang="en-Z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100"/>
            </a:lvl1pPr>
          </a:lstStyle>
          <a:p>
            <a:fld id="{42FB03B2-953D-4068-99A6-8707FB8FE3E1}"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a:t>
            </a:r>
            <a:endParaRPr lang="en-ZA"/>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a:p>
        </p:txBody>
      </p:sp>
    </p:spTree>
    <p:extLst>
      <p:ext uri="{BB962C8B-B14F-4D97-AF65-F5344CB8AC3E}">
        <p14:creationId xmlns="" xmlns:p14="http://schemas.microsoft.com/office/powerpoint/2010/main" val="1959495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20279221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gov.ns.ca/hpp"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9144000" cy="11430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4400" b="1" dirty="0" smtClean="0">
              <a:solidFill>
                <a:prstClr val="white"/>
              </a:solidFill>
              <a:latin typeface="Arial" pitchFamily="34" charset="0"/>
              <a:cs typeface="Arial" pitchFamily="34" charset="0"/>
            </a:endParaRPr>
          </a:p>
        </p:txBody>
      </p:sp>
      <p:sp>
        <p:nvSpPr>
          <p:cNvPr id="4" name="TextBox 3"/>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6" name="TextBox 5"/>
          <p:cNvSpPr txBox="1"/>
          <p:nvPr/>
        </p:nvSpPr>
        <p:spPr>
          <a:xfrm>
            <a:off x="2209800" y="3068421"/>
            <a:ext cx="6705600" cy="646331"/>
          </a:xfrm>
          <a:prstGeom prst="rect">
            <a:avLst/>
          </a:prstGeom>
          <a:noFill/>
        </p:spPr>
        <p:txBody>
          <a:bodyPr wrap="square" rtlCol="0">
            <a:spAutoFit/>
          </a:bodyPr>
          <a:lstStyle/>
          <a:p>
            <a:pPr algn="ctr"/>
            <a:r>
              <a:rPr lang="en-US" dirty="0" smtClean="0">
                <a:latin typeface="Arial" pitchFamily="34" charset="0"/>
                <a:cs typeface="Arial" pitchFamily="34" charset="0"/>
              </a:rPr>
              <a:t>AFFORDABLE MEDICINES</a:t>
            </a:r>
          </a:p>
          <a:p>
            <a:pPr algn="ctr"/>
            <a:r>
              <a:rPr lang="en-US" dirty="0" smtClean="0">
                <a:latin typeface="Arial" pitchFamily="34" charset="0"/>
                <a:cs typeface="Arial" pitchFamily="34" charset="0"/>
              </a:rPr>
              <a:t>ESSENTIAL MEDICINES PROGRAMME</a:t>
            </a:r>
          </a:p>
        </p:txBody>
      </p:sp>
      <p:sp>
        <p:nvSpPr>
          <p:cNvPr id="8" name="TextBox 7"/>
          <p:cNvSpPr txBox="1"/>
          <p:nvPr/>
        </p:nvSpPr>
        <p:spPr>
          <a:xfrm>
            <a:off x="2571736" y="4429132"/>
            <a:ext cx="57912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PRIMARY HEALTHCARE 2014</a:t>
            </a:r>
          </a:p>
          <a:p>
            <a:pPr algn="ctr"/>
            <a:endParaRPr lang="en-US" sz="2000" dirty="0" smtClean="0">
              <a:latin typeface="Arial" pitchFamily="34" charset="0"/>
              <a:cs typeface="Arial" pitchFamily="34" charset="0"/>
            </a:endParaRPr>
          </a:p>
          <a:p>
            <a:pPr algn="ctr"/>
            <a:r>
              <a:rPr lang="en-US" sz="2000" dirty="0" smtClean="0">
                <a:latin typeface="Arial" pitchFamily="34" charset="0"/>
                <a:cs typeface="Arial" pitchFamily="34" charset="0"/>
              </a:rPr>
              <a:t>Updates to the 2008 PHC STG &amp; EML</a:t>
            </a:r>
            <a:endParaRPr lang="en-US" sz="2000" dirty="0">
              <a:latin typeface="Arial" pitchFamily="34" charset="0"/>
              <a:cs typeface="Arial" pitchFamily="34" charset="0"/>
            </a:endParaRPr>
          </a:p>
        </p:txBody>
      </p:sp>
      <p:sp>
        <p:nvSpPr>
          <p:cNvPr id="9" name="Title 1"/>
          <p:cNvSpPr txBox="1">
            <a:spLocks/>
          </p:cNvSpPr>
          <p:nvPr/>
        </p:nvSpPr>
        <p:spPr>
          <a:xfrm>
            <a:off x="0" y="18993"/>
            <a:ext cx="9144000" cy="112400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ZA" b="1" dirty="0" smtClean="0">
                <a:solidFill>
                  <a:schemeClr val="bg1"/>
                </a:solidFill>
              </a:rPr>
              <a:t>CHAPTER 5: SKIN CONDITIONS</a:t>
            </a:r>
            <a:endParaRPr lang="en-ZA" b="1" dirty="0">
              <a:solidFill>
                <a:schemeClr val="bg1"/>
              </a:solidFill>
            </a:endParaRPr>
          </a:p>
        </p:txBody>
      </p:sp>
    </p:spTree>
    <p:extLst>
      <p:ext uri="{BB962C8B-B14F-4D97-AF65-F5344CB8AC3E}">
        <p14:creationId xmlns="" xmlns:p14="http://schemas.microsoft.com/office/powerpoint/2010/main" val="427302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5" y="0"/>
            <a:ext cx="8229600" cy="1143000"/>
          </a:xfrm>
        </p:spPr>
        <p:txBody>
          <a:bodyPr/>
          <a:lstStyle/>
          <a:p>
            <a:pPr algn="l"/>
            <a:r>
              <a:rPr lang="en-ZA" sz="3600" b="1" dirty="0">
                <a:solidFill>
                  <a:schemeClr val="bg1"/>
                </a:solidFill>
              </a:rPr>
              <a:t>5.4.1 </a:t>
            </a:r>
            <a:r>
              <a:rPr lang="en-ZA" sz="3600" b="1" dirty="0" smtClean="0">
                <a:solidFill>
                  <a:schemeClr val="bg1"/>
                </a:solidFill>
              </a:rPr>
              <a:t>BOIL</a:t>
            </a:r>
            <a:r>
              <a:rPr lang="en-ZA" sz="3600" b="1" dirty="0">
                <a:solidFill>
                  <a:schemeClr val="bg1"/>
                </a:solidFill>
              </a:rPr>
              <a:t>, ABSCESS</a:t>
            </a:r>
          </a:p>
        </p:txBody>
      </p:sp>
      <p:sp>
        <p:nvSpPr>
          <p:cNvPr id="3" name="Content Placeholder 2"/>
          <p:cNvSpPr>
            <a:spLocks noGrp="1"/>
          </p:cNvSpPr>
          <p:nvPr>
            <p:ph idx="1"/>
          </p:nvPr>
        </p:nvSpPr>
        <p:spPr>
          <a:xfrm>
            <a:off x="251520" y="1340768"/>
            <a:ext cx="8784976" cy="4785395"/>
          </a:xfrm>
        </p:spPr>
        <p:txBody>
          <a:bodyPr>
            <a:normAutofit/>
          </a:bodyPr>
          <a:lstStyle/>
          <a:p>
            <a:r>
              <a:rPr lang="en-ZA" u="sng" dirty="0" err="1"/>
              <a:t>Flucloxacillin</a:t>
            </a:r>
            <a:r>
              <a:rPr lang="en-ZA" dirty="0"/>
              <a:t>: </a:t>
            </a:r>
            <a:r>
              <a:rPr lang="en-ZA" i="1" dirty="0">
                <a:solidFill>
                  <a:srgbClr val="0070C0"/>
                </a:solidFill>
              </a:rPr>
              <a:t>retained</a:t>
            </a:r>
          </a:p>
          <a:p>
            <a:r>
              <a:rPr lang="en-ZA" u="sng" dirty="0"/>
              <a:t>Cephalexin</a:t>
            </a:r>
            <a:r>
              <a:rPr lang="en-ZA" dirty="0"/>
              <a:t>: </a:t>
            </a:r>
            <a:r>
              <a:rPr lang="en-ZA" i="1" dirty="0">
                <a:solidFill>
                  <a:srgbClr val="00B050"/>
                </a:solidFill>
              </a:rPr>
              <a:t>added</a:t>
            </a:r>
          </a:p>
          <a:p>
            <a:pPr lvl="1"/>
            <a:r>
              <a:rPr lang="en-ZA" dirty="0"/>
              <a:t>This aligns with the Adult Hospital </a:t>
            </a:r>
            <a:r>
              <a:rPr lang="en-ZA" dirty="0" smtClean="0"/>
              <a:t>level (2012) and </a:t>
            </a:r>
            <a:r>
              <a:rPr lang="en-ZA" dirty="0"/>
              <a:t>Paediatric Hospital </a:t>
            </a:r>
            <a:r>
              <a:rPr lang="en-ZA" dirty="0" smtClean="0"/>
              <a:t>level (2013) </a:t>
            </a:r>
            <a:r>
              <a:rPr lang="en-ZA" dirty="0"/>
              <a:t>EDLs and STGs. </a:t>
            </a:r>
            <a:endParaRPr lang="en-ZA" dirty="0" smtClean="0"/>
          </a:p>
          <a:p>
            <a:pPr lvl="1"/>
            <a:r>
              <a:rPr lang="en-ZA" dirty="0" smtClean="0"/>
              <a:t>Furthermore</a:t>
            </a:r>
            <a:r>
              <a:rPr lang="en-ZA" dirty="0"/>
              <a:t>, only cephalexin is available as a liquid formulation.</a:t>
            </a:r>
          </a:p>
          <a:p>
            <a:pPr marL="0" lvl="1" indent="0">
              <a:buNone/>
            </a:pPr>
            <a:r>
              <a:rPr lang="en-ZA" sz="4200" b="1" dirty="0" smtClean="0">
                <a:solidFill>
                  <a:srgbClr val="3366FF"/>
                </a:solidFill>
              </a:rPr>
              <a:t>Level </a:t>
            </a:r>
            <a:r>
              <a:rPr lang="en-ZA" sz="4200" b="1" dirty="0">
                <a:solidFill>
                  <a:srgbClr val="3366FF"/>
                </a:solidFill>
              </a:rPr>
              <a:t>of evidence: III Expert opinion &amp; Guidelines</a:t>
            </a:r>
            <a:endParaRPr lang="en-ZA" dirty="0"/>
          </a:p>
          <a:p>
            <a:pPr marL="0" indent="0">
              <a:buNone/>
            </a:pPr>
            <a:endParaRPr lang="en-ZA" dirty="0"/>
          </a:p>
          <a:p>
            <a:endParaRPr lang="en-ZA" dirty="0"/>
          </a:p>
          <a:p>
            <a:endParaRPr lang="en-ZA" dirty="0"/>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10</a:t>
            </a:fld>
            <a:endParaRPr lang="en-ZA"/>
          </a:p>
        </p:txBody>
      </p:sp>
    </p:spTree>
    <p:extLst>
      <p:ext uri="{BB962C8B-B14F-4D97-AF65-F5344CB8AC3E}">
        <p14:creationId xmlns="" xmlns:p14="http://schemas.microsoft.com/office/powerpoint/2010/main" val="288144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GB" sz="3600" b="1" dirty="0">
                <a:solidFill>
                  <a:schemeClr val="bg1"/>
                </a:solidFill>
              </a:rPr>
              <a:t>5.4.2 </a:t>
            </a:r>
            <a:r>
              <a:rPr lang="en-GB" sz="3600" b="1" dirty="0" smtClean="0">
                <a:solidFill>
                  <a:schemeClr val="bg1"/>
                </a:solidFill>
              </a:rPr>
              <a:t>IMPETIGO</a:t>
            </a:r>
            <a:endParaRPr lang="en-ZA" sz="3600" dirty="0">
              <a:solidFill>
                <a:schemeClr val="bg1"/>
              </a:solidFill>
            </a:endParaRPr>
          </a:p>
        </p:txBody>
      </p:sp>
      <p:sp>
        <p:nvSpPr>
          <p:cNvPr id="5" name="Content Placeholder 2"/>
          <p:cNvSpPr>
            <a:spLocks noGrp="1"/>
          </p:cNvSpPr>
          <p:nvPr>
            <p:ph idx="1"/>
          </p:nvPr>
        </p:nvSpPr>
        <p:spPr>
          <a:xfrm>
            <a:off x="251520" y="1340768"/>
            <a:ext cx="8784976" cy="4785395"/>
          </a:xfrm>
        </p:spPr>
        <p:txBody>
          <a:bodyPr>
            <a:normAutofit/>
          </a:bodyPr>
          <a:lstStyle/>
          <a:p>
            <a:r>
              <a:rPr lang="en-ZA" u="sng" dirty="0" err="1"/>
              <a:t>Flucloxacillin</a:t>
            </a:r>
            <a:r>
              <a:rPr lang="en-ZA" dirty="0"/>
              <a:t>: </a:t>
            </a:r>
            <a:r>
              <a:rPr lang="en-ZA" i="1" dirty="0">
                <a:solidFill>
                  <a:srgbClr val="0070C0"/>
                </a:solidFill>
              </a:rPr>
              <a:t>retained</a:t>
            </a:r>
          </a:p>
          <a:p>
            <a:r>
              <a:rPr lang="en-ZA" u="sng" dirty="0"/>
              <a:t>Cephalexin</a:t>
            </a:r>
            <a:r>
              <a:rPr lang="en-ZA" dirty="0"/>
              <a:t>: </a:t>
            </a:r>
            <a:r>
              <a:rPr lang="en-ZA" i="1" dirty="0">
                <a:solidFill>
                  <a:srgbClr val="00B050"/>
                </a:solidFill>
              </a:rPr>
              <a:t>added</a:t>
            </a:r>
          </a:p>
          <a:p>
            <a:pPr lvl="1"/>
            <a:r>
              <a:rPr lang="en-ZA" dirty="0"/>
              <a:t>This aligns with the Adult Hospital </a:t>
            </a:r>
            <a:r>
              <a:rPr lang="en-ZA" dirty="0" smtClean="0"/>
              <a:t>level (2012) and </a:t>
            </a:r>
            <a:r>
              <a:rPr lang="en-ZA" dirty="0"/>
              <a:t>Paediatric Hospital </a:t>
            </a:r>
            <a:r>
              <a:rPr lang="en-ZA" dirty="0" smtClean="0"/>
              <a:t>level (2013) </a:t>
            </a:r>
            <a:r>
              <a:rPr lang="en-ZA" dirty="0"/>
              <a:t>EDLs and STGs. </a:t>
            </a:r>
            <a:endParaRPr lang="en-ZA" dirty="0" smtClean="0"/>
          </a:p>
          <a:p>
            <a:pPr lvl="1"/>
            <a:r>
              <a:rPr lang="en-ZA" dirty="0" smtClean="0"/>
              <a:t>Furthermore</a:t>
            </a:r>
            <a:r>
              <a:rPr lang="en-ZA" dirty="0"/>
              <a:t>, only cephalexin is available as a liquid formulation.</a:t>
            </a:r>
          </a:p>
          <a:p>
            <a:pPr marL="0" lvl="1" indent="0">
              <a:buNone/>
            </a:pPr>
            <a:r>
              <a:rPr lang="en-ZA" sz="4200" b="1" dirty="0" smtClean="0">
                <a:solidFill>
                  <a:srgbClr val="3366FF"/>
                </a:solidFill>
              </a:rPr>
              <a:t>Level </a:t>
            </a:r>
            <a:r>
              <a:rPr lang="en-ZA" sz="4200" b="1" dirty="0">
                <a:solidFill>
                  <a:srgbClr val="3366FF"/>
                </a:solidFill>
              </a:rPr>
              <a:t>of evidence: III Expert opinion &amp; Guidelines</a:t>
            </a:r>
            <a:endParaRPr lang="en-ZA" dirty="0"/>
          </a:p>
          <a:p>
            <a:pPr marL="0" indent="0">
              <a:buNone/>
            </a:pPr>
            <a:endParaRPr lang="en-ZA" dirty="0"/>
          </a:p>
          <a:p>
            <a:endParaRPr lang="en-ZA" dirty="0"/>
          </a:p>
          <a:p>
            <a:endParaRPr lang="en-ZA" dirty="0"/>
          </a:p>
        </p:txBody>
      </p:sp>
      <p:sp>
        <p:nvSpPr>
          <p:cNvPr id="6" name="Footer Placeholder 5"/>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7" name="Slide Number Placeholder 6"/>
          <p:cNvSpPr>
            <a:spLocks noGrp="1"/>
          </p:cNvSpPr>
          <p:nvPr>
            <p:ph type="sldNum" sz="quarter" idx="12"/>
          </p:nvPr>
        </p:nvSpPr>
        <p:spPr/>
        <p:txBody>
          <a:bodyPr/>
          <a:lstStyle/>
          <a:p>
            <a:fld id="{42FB03B2-953D-4068-99A6-8707FB8FE3E1}" type="slidenum">
              <a:rPr lang="en-ZA" smtClean="0"/>
              <a:pPr/>
              <a:t>11</a:t>
            </a:fld>
            <a:endParaRPr lang="en-ZA"/>
          </a:p>
        </p:txBody>
      </p:sp>
    </p:spTree>
    <p:extLst>
      <p:ext uri="{BB962C8B-B14F-4D97-AF65-F5344CB8AC3E}">
        <p14:creationId xmlns="" xmlns:p14="http://schemas.microsoft.com/office/powerpoint/2010/main" val="41896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sz="3600" b="1" dirty="0">
                <a:solidFill>
                  <a:schemeClr val="bg1"/>
                </a:solidFill>
              </a:rPr>
              <a:t>5.4.2 IMPETIGO</a:t>
            </a:r>
            <a:endParaRPr lang="en-ZA" sz="3600" dirty="0">
              <a:solidFill>
                <a:schemeClr val="bg1"/>
              </a:solidFill>
            </a:endParaRPr>
          </a:p>
        </p:txBody>
      </p:sp>
      <p:sp>
        <p:nvSpPr>
          <p:cNvPr id="3" name="Content Placeholder 2"/>
          <p:cNvSpPr>
            <a:spLocks noGrp="1"/>
          </p:cNvSpPr>
          <p:nvPr>
            <p:ph idx="1"/>
          </p:nvPr>
        </p:nvSpPr>
        <p:spPr/>
        <p:txBody>
          <a:bodyPr>
            <a:normAutofit/>
          </a:bodyPr>
          <a:lstStyle/>
          <a:p>
            <a:r>
              <a:rPr lang="en-GB" u="sng" dirty="0" err="1"/>
              <a:t>Povidone</a:t>
            </a:r>
            <a:r>
              <a:rPr lang="en-GB" u="sng" dirty="0"/>
              <a:t> iodine 5%, cream:</a:t>
            </a:r>
            <a:r>
              <a:rPr lang="en-GB" dirty="0"/>
              <a:t> </a:t>
            </a:r>
            <a:r>
              <a:rPr lang="en-GB" i="1" dirty="0"/>
              <a:t>retained</a:t>
            </a:r>
            <a:endParaRPr lang="en-ZA" dirty="0"/>
          </a:p>
          <a:p>
            <a:r>
              <a:rPr lang="en-GB" u="sng" dirty="0" err="1"/>
              <a:t>Povidone</a:t>
            </a:r>
            <a:r>
              <a:rPr lang="en-GB" u="sng" dirty="0"/>
              <a:t> iodine 10%, ointment:</a:t>
            </a:r>
            <a:r>
              <a:rPr lang="en-GB" dirty="0"/>
              <a:t> </a:t>
            </a:r>
            <a:r>
              <a:rPr lang="en-GB" i="1" dirty="0"/>
              <a:t>added</a:t>
            </a:r>
            <a:endParaRPr lang="en-ZA" dirty="0"/>
          </a:p>
          <a:p>
            <a:pPr marL="0" indent="0">
              <a:buNone/>
            </a:pPr>
            <a:endParaRPr lang="en-ZA" dirty="0"/>
          </a:p>
          <a:p>
            <a:pPr lvl="1"/>
            <a:r>
              <a:rPr lang="en-GB" i="1" dirty="0" err="1"/>
              <a:t>Povidone</a:t>
            </a:r>
            <a:r>
              <a:rPr lang="en-GB" i="1" dirty="0"/>
              <a:t> iodine 10%, ointment:</a:t>
            </a:r>
            <a:r>
              <a:rPr lang="en-GB" dirty="0"/>
              <a:t> </a:t>
            </a:r>
            <a:r>
              <a:rPr lang="en-ZA" dirty="0"/>
              <a:t>The PHC Committee recommended the addition of the ointment to the PHC STG, as the availability of cream was known to be sporadic compared to the more commonly used ointment.</a:t>
            </a:r>
          </a:p>
          <a:p>
            <a:endParaRPr lang="en-ZA" dirty="0"/>
          </a:p>
        </p:txBody>
      </p:sp>
      <p:sp>
        <p:nvSpPr>
          <p:cNvPr id="5" name="Footer Placeholder 4"/>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12</a:t>
            </a:fld>
            <a:endParaRPr lang="en-ZA"/>
          </a:p>
        </p:txBody>
      </p:sp>
    </p:spTree>
    <p:extLst>
      <p:ext uri="{BB962C8B-B14F-4D97-AF65-F5344CB8AC3E}">
        <p14:creationId xmlns="" xmlns:p14="http://schemas.microsoft.com/office/powerpoint/2010/main" val="1028565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4" y="0"/>
            <a:ext cx="8229600" cy="1143000"/>
          </a:xfrm>
        </p:spPr>
        <p:txBody>
          <a:bodyPr/>
          <a:lstStyle/>
          <a:p>
            <a:pPr algn="l"/>
            <a:r>
              <a:rPr lang="en-GB" sz="3600" b="1" dirty="0">
                <a:solidFill>
                  <a:schemeClr val="bg1"/>
                </a:solidFill>
              </a:rPr>
              <a:t>5.4.2 IMPETIGO</a:t>
            </a:r>
            <a:endParaRPr lang="en-ZA" sz="3600" dirty="0">
              <a:solidFill>
                <a:schemeClr val="bg1"/>
              </a:solidFill>
            </a:endParaRPr>
          </a:p>
        </p:txBody>
      </p:sp>
      <p:sp>
        <p:nvSpPr>
          <p:cNvPr id="3" name="Content Placeholder 2"/>
          <p:cNvSpPr>
            <a:spLocks noGrp="1"/>
          </p:cNvSpPr>
          <p:nvPr>
            <p:ph idx="1"/>
          </p:nvPr>
        </p:nvSpPr>
        <p:spPr>
          <a:xfrm>
            <a:off x="35496" y="1196752"/>
            <a:ext cx="9036496" cy="5256584"/>
          </a:xfrm>
        </p:spPr>
        <p:txBody>
          <a:bodyPr>
            <a:normAutofit/>
          </a:bodyPr>
          <a:lstStyle/>
          <a:p>
            <a:r>
              <a:rPr lang="en-ZA" sz="3400" u="sng" dirty="0"/>
              <a:t>Amoxicillin:</a:t>
            </a:r>
            <a:r>
              <a:rPr lang="en-ZA" sz="3400" i="1" dirty="0"/>
              <a:t> </a:t>
            </a:r>
            <a:r>
              <a:rPr lang="en-ZA" sz="3400" i="1" dirty="0" smtClean="0">
                <a:solidFill>
                  <a:srgbClr val="FF0000"/>
                </a:solidFill>
              </a:rPr>
              <a:t>deleted</a:t>
            </a:r>
            <a:endParaRPr lang="en-ZA" sz="3400" dirty="0">
              <a:solidFill>
                <a:srgbClr val="FF0000"/>
              </a:solidFill>
            </a:endParaRPr>
          </a:p>
          <a:p>
            <a:pPr lvl="1"/>
            <a:r>
              <a:rPr lang="en-ZA" dirty="0" smtClean="0"/>
              <a:t>Cochrane </a:t>
            </a:r>
            <a:r>
              <a:rPr lang="en-ZA" dirty="0"/>
              <a:t>review </a:t>
            </a:r>
            <a:r>
              <a:rPr lang="en-ZA" dirty="0" smtClean="0"/>
              <a:t>(68 RCTs; n=5578) </a:t>
            </a:r>
            <a:r>
              <a:rPr lang="en-ZA" dirty="0"/>
              <a:t>of treatments for </a:t>
            </a:r>
            <a:r>
              <a:rPr lang="en-ZA" dirty="0" smtClean="0"/>
              <a:t>impetigo </a:t>
            </a:r>
            <a:r>
              <a:rPr lang="en-ZA" dirty="0"/>
              <a:t>including non-pharmacological interventions and </a:t>
            </a:r>
            <a:r>
              <a:rPr lang="en-ZA" dirty="0" smtClean="0"/>
              <a:t>“waiting </a:t>
            </a:r>
            <a:r>
              <a:rPr lang="en-ZA" dirty="0"/>
              <a:t>for natural </a:t>
            </a:r>
            <a:r>
              <a:rPr lang="en-ZA" dirty="0" smtClean="0"/>
              <a:t>resolution” suggests penicillin not as effective as most other  antibiotics. </a:t>
            </a:r>
            <a:endParaRPr lang="en-ZA" dirty="0"/>
          </a:p>
          <a:p>
            <a:pPr lvl="2"/>
            <a:r>
              <a:rPr lang="en-GB" dirty="0" smtClean="0"/>
              <a:t>topical antibiotics: better </a:t>
            </a:r>
            <a:r>
              <a:rPr lang="en-GB" dirty="0"/>
              <a:t>cure rates </a:t>
            </a:r>
            <a:r>
              <a:rPr lang="en-GB" i="1" dirty="0" smtClean="0"/>
              <a:t>vs. </a:t>
            </a:r>
            <a:r>
              <a:rPr lang="en-GB" dirty="0"/>
              <a:t>placebo </a:t>
            </a:r>
            <a:r>
              <a:rPr lang="en-GB" dirty="0" smtClean="0"/>
              <a:t>(pooled RR 2.24, </a:t>
            </a:r>
            <a:r>
              <a:rPr lang="en-GB" dirty="0"/>
              <a:t>95% CI </a:t>
            </a:r>
            <a:r>
              <a:rPr lang="en-GB" dirty="0" smtClean="0"/>
              <a:t>1.61 to 3.13)</a:t>
            </a:r>
            <a:endParaRPr lang="en-ZA" dirty="0"/>
          </a:p>
          <a:p>
            <a:pPr lvl="2"/>
            <a:r>
              <a:rPr lang="en-GB" dirty="0" smtClean="0"/>
              <a:t>topical antibiotics were comparable (RR of </a:t>
            </a:r>
            <a:r>
              <a:rPr lang="en-GB" dirty="0" err="1"/>
              <a:t>mupirocin</a:t>
            </a:r>
            <a:r>
              <a:rPr lang="en-GB" dirty="0"/>
              <a:t> </a:t>
            </a:r>
            <a:r>
              <a:rPr lang="en-GB" i="1" dirty="0" smtClean="0"/>
              <a:t>vs. </a:t>
            </a:r>
            <a:r>
              <a:rPr lang="en-GB" dirty="0" err="1"/>
              <a:t>fusidic</a:t>
            </a:r>
            <a:r>
              <a:rPr lang="en-GB" dirty="0"/>
              <a:t> acid </a:t>
            </a:r>
            <a:r>
              <a:rPr lang="en-GB" dirty="0" smtClean="0"/>
              <a:t>1.03, </a:t>
            </a:r>
            <a:r>
              <a:rPr lang="en-GB" dirty="0"/>
              <a:t>95% CI </a:t>
            </a:r>
            <a:r>
              <a:rPr lang="en-GB" dirty="0" smtClean="0"/>
              <a:t>0.95 </a:t>
            </a:r>
            <a:r>
              <a:rPr lang="en-GB" dirty="0"/>
              <a:t>to </a:t>
            </a:r>
            <a:r>
              <a:rPr lang="en-GB" dirty="0" smtClean="0"/>
              <a:t>1.11)</a:t>
            </a:r>
            <a:endParaRPr lang="en-ZA" dirty="0"/>
          </a:p>
          <a:p>
            <a:pPr lvl="2"/>
            <a:r>
              <a:rPr lang="en-GB" dirty="0"/>
              <a:t>topical </a:t>
            </a:r>
            <a:r>
              <a:rPr lang="en-GB" dirty="0" err="1"/>
              <a:t>mupirocin</a:t>
            </a:r>
            <a:r>
              <a:rPr lang="en-GB" dirty="0"/>
              <a:t> was </a:t>
            </a:r>
            <a:r>
              <a:rPr lang="en-GB" dirty="0" smtClean="0"/>
              <a:t>slightly superior </a:t>
            </a:r>
            <a:r>
              <a:rPr lang="en-GB" dirty="0"/>
              <a:t>to oral erythromycin (pooled </a:t>
            </a:r>
            <a:r>
              <a:rPr lang="en-GB" dirty="0" smtClean="0"/>
              <a:t>RR 1.07, </a:t>
            </a:r>
            <a:r>
              <a:rPr lang="en-GB" dirty="0"/>
              <a:t>95% CI </a:t>
            </a:r>
            <a:r>
              <a:rPr lang="en-GB" dirty="0" smtClean="0"/>
              <a:t>1.01 </a:t>
            </a:r>
            <a:r>
              <a:rPr lang="en-GB" dirty="0"/>
              <a:t>to </a:t>
            </a:r>
            <a:r>
              <a:rPr lang="en-GB" dirty="0" smtClean="0"/>
              <a:t>1.13)</a:t>
            </a:r>
            <a:endParaRPr lang="en-ZA" dirty="0"/>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13</a:t>
            </a:fld>
            <a:endParaRPr lang="en-ZA"/>
          </a:p>
        </p:txBody>
      </p:sp>
    </p:spTree>
    <p:extLst>
      <p:ext uri="{BB962C8B-B14F-4D97-AF65-F5344CB8AC3E}">
        <p14:creationId xmlns="" xmlns:p14="http://schemas.microsoft.com/office/powerpoint/2010/main" val="2132838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98" y="0"/>
            <a:ext cx="8229600" cy="1143000"/>
          </a:xfrm>
        </p:spPr>
        <p:txBody>
          <a:bodyPr/>
          <a:lstStyle/>
          <a:p>
            <a:pPr algn="l"/>
            <a:r>
              <a:rPr lang="en-GB" sz="3600" b="1" dirty="0">
                <a:solidFill>
                  <a:schemeClr val="bg1"/>
                </a:solidFill>
              </a:rPr>
              <a:t>5.4.2 IMPETIGO</a:t>
            </a:r>
            <a:endParaRPr lang="en-ZA" sz="3600" dirty="0">
              <a:solidFill>
                <a:schemeClr val="bg1"/>
              </a:solidFill>
            </a:endParaRPr>
          </a:p>
        </p:txBody>
      </p:sp>
      <p:sp>
        <p:nvSpPr>
          <p:cNvPr id="3" name="Content Placeholder 2"/>
          <p:cNvSpPr>
            <a:spLocks noGrp="1"/>
          </p:cNvSpPr>
          <p:nvPr>
            <p:ph idx="1"/>
          </p:nvPr>
        </p:nvSpPr>
        <p:spPr>
          <a:xfrm>
            <a:off x="179512" y="1268760"/>
            <a:ext cx="8784976" cy="4857403"/>
          </a:xfrm>
        </p:spPr>
        <p:txBody>
          <a:bodyPr>
            <a:normAutofit/>
          </a:bodyPr>
          <a:lstStyle/>
          <a:p>
            <a:pPr lvl="1"/>
            <a:r>
              <a:rPr lang="en-GB" sz="2400" dirty="0">
                <a:solidFill>
                  <a:prstClr val="black"/>
                </a:solidFill>
              </a:rPr>
              <a:t>topical &amp; oral antibiotics did not show significantly different cure </a:t>
            </a:r>
            <a:r>
              <a:rPr lang="en-GB" sz="2400" dirty="0" smtClean="0">
                <a:solidFill>
                  <a:prstClr val="black"/>
                </a:solidFill>
              </a:rPr>
              <a:t>rates</a:t>
            </a:r>
          </a:p>
          <a:p>
            <a:pPr lvl="1"/>
            <a:r>
              <a:rPr lang="en-GB" sz="2400" dirty="0" smtClean="0">
                <a:solidFill>
                  <a:prstClr val="black"/>
                </a:solidFill>
              </a:rPr>
              <a:t>penicillin </a:t>
            </a:r>
            <a:r>
              <a:rPr lang="en-GB" sz="2400" dirty="0">
                <a:solidFill>
                  <a:prstClr val="black"/>
                </a:solidFill>
              </a:rPr>
              <a:t>was inferior to erythromycin </a:t>
            </a:r>
            <a:r>
              <a:rPr lang="en-GB" sz="2400" dirty="0" smtClean="0">
                <a:solidFill>
                  <a:prstClr val="black"/>
                </a:solidFill>
              </a:rPr>
              <a:t>(2 studies; n=79; pooled RR 1.29, 95% CI 1.07 to 1.56)</a:t>
            </a:r>
          </a:p>
          <a:p>
            <a:pPr lvl="1"/>
            <a:r>
              <a:rPr lang="en-GB" sz="2400" dirty="0">
                <a:solidFill>
                  <a:prstClr val="black"/>
                </a:solidFill>
              </a:rPr>
              <a:t>penicillin was inferior to </a:t>
            </a:r>
            <a:r>
              <a:rPr lang="en-GB" sz="2400" dirty="0" err="1" smtClean="0">
                <a:solidFill>
                  <a:prstClr val="black"/>
                </a:solidFill>
              </a:rPr>
              <a:t>cloxacillin</a:t>
            </a:r>
            <a:r>
              <a:rPr lang="en-GB" sz="2400" dirty="0" smtClean="0">
                <a:solidFill>
                  <a:prstClr val="black"/>
                </a:solidFill>
              </a:rPr>
              <a:t> </a:t>
            </a:r>
            <a:r>
              <a:rPr lang="en-GB" sz="2400" dirty="0">
                <a:solidFill>
                  <a:prstClr val="black"/>
                </a:solidFill>
              </a:rPr>
              <a:t>(2 studies; </a:t>
            </a:r>
            <a:r>
              <a:rPr lang="en-GB" sz="2400" dirty="0" smtClean="0">
                <a:solidFill>
                  <a:prstClr val="black"/>
                </a:solidFill>
              </a:rPr>
              <a:t>n=292; </a:t>
            </a:r>
            <a:r>
              <a:rPr lang="en-GB" sz="2400" dirty="0">
                <a:solidFill>
                  <a:prstClr val="black"/>
                </a:solidFill>
              </a:rPr>
              <a:t>pooled RR </a:t>
            </a:r>
            <a:r>
              <a:rPr lang="en-GB" sz="2400" dirty="0" smtClean="0">
                <a:solidFill>
                  <a:prstClr val="black"/>
                </a:solidFill>
              </a:rPr>
              <a:t>1.15, </a:t>
            </a:r>
            <a:r>
              <a:rPr lang="en-GB" sz="2400" dirty="0">
                <a:solidFill>
                  <a:prstClr val="black"/>
                </a:solidFill>
              </a:rPr>
              <a:t>95% CI </a:t>
            </a:r>
            <a:r>
              <a:rPr lang="en-GB" sz="2400" dirty="0" smtClean="0">
                <a:solidFill>
                  <a:prstClr val="black"/>
                </a:solidFill>
              </a:rPr>
              <a:t>1.01 </a:t>
            </a:r>
            <a:r>
              <a:rPr lang="en-GB" sz="2400" dirty="0">
                <a:solidFill>
                  <a:prstClr val="black"/>
                </a:solidFill>
              </a:rPr>
              <a:t>to </a:t>
            </a:r>
            <a:r>
              <a:rPr lang="en-GB" sz="2400" dirty="0" smtClean="0">
                <a:solidFill>
                  <a:prstClr val="black"/>
                </a:solidFill>
              </a:rPr>
              <a:t>1.32)</a:t>
            </a:r>
          </a:p>
          <a:p>
            <a:pPr lvl="1"/>
            <a:r>
              <a:rPr lang="en-GB" sz="2400" dirty="0" smtClean="0">
                <a:solidFill>
                  <a:prstClr val="black"/>
                </a:solidFill>
              </a:rPr>
              <a:t>Lack of </a:t>
            </a:r>
            <a:r>
              <a:rPr lang="en-GB" sz="2400" dirty="0">
                <a:solidFill>
                  <a:prstClr val="black"/>
                </a:solidFill>
              </a:rPr>
              <a:t>evidence </a:t>
            </a:r>
            <a:r>
              <a:rPr lang="en-GB" sz="2400" dirty="0" smtClean="0">
                <a:solidFill>
                  <a:prstClr val="black"/>
                </a:solidFill>
              </a:rPr>
              <a:t>for the benefit of </a:t>
            </a:r>
            <a:r>
              <a:rPr lang="en-GB" sz="2400" dirty="0">
                <a:solidFill>
                  <a:prstClr val="black"/>
                </a:solidFill>
              </a:rPr>
              <a:t>using disinfectant </a:t>
            </a:r>
            <a:r>
              <a:rPr lang="en-GB" sz="2400" dirty="0" smtClean="0">
                <a:solidFill>
                  <a:prstClr val="black"/>
                </a:solidFill>
              </a:rPr>
              <a:t>solutions.</a:t>
            </a:r>
          </a:p>
          <a:p>
            <a:pPr marL="57150" indent="0">
              <a:buNone/>
            </a:pPr>
            <a:r>
              <a:rPr lang="en-ZA" sz="4400" b="1" dirty="0" smtClean="0">
                <a:solidFill>
                  <a:srgbClr val="3366FF"/>
                </a:solidFill>
              </a:rPr>
              <a:t>Level </a:t>
            </a:r>
            <a:r>
              <a:rPr lang="en-ZA" sz="4400" b="1" dirty="0">
                <a:solidFill>
                  <a:srgbClr val="3366FF"/>
                </a:solidFill>
              </a:rPr>
              <a:t>of evidence: I Meta-analysis</a:t>
            </a:r>
            <a:r>
              <a:rPr lang="en-ZA" sz="4400" b="1" dirty="0" smtClean="0">
                <a:solidFill>
                  <a:srgbClr val="3366FF"/>
                </a:solidFill>
              </a:rPr>
              <a:t>.</a:t>
            </a:r>
            <a:endParaRPr lang="en-ZA" sz="4400" dirty="0">
              <a:solidFill>
                <a:srgbClr val="3366FF"/>
              </a:solidFill>
            </a:endParaRPr>
          </a:p>
        </p:txBody>
      </p:sp>
      <p:sp>
        <p:nvSpPr>
          <p:cNvPr id="5" name="Footer Placeholder 4"/>
          <p:cNvSpPr>
            <a:spLocks noGrp="1"/>
          </p:cNvSpPr>
          <p:nvPr>
            <p:ph type="ftr" sz="quarter" idx="11"/>
          </p:nvPr>
        </p:nvSpPr>
        <p:spPr>
          <a:xfrm>
            <a:off x="3124200" y="6356350"/>
            <a:ext cx="353603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14</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7</a:t>
            </a:r>
            <a:endParaRPr lang="en-ZA" dirty="0">
              <a:solidFill>
                <a:srgbClr val="3366FF"/>
              </a:solidFill>
            </a:endParaRPr>
          </a:p>
        </p:txBody>
      </p:sp>
    </p:spTree>
    <p:extLst>
      <p:ext uri="{BB962C8B-B14F-4D97-AF65-F5344CB8AC3E}">
        <p14:creationId xmlns="" xmlns:p14="http://schemas.microsoft.com/office/powerpoint/2010/main" val="2780930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GB" sz="3600" b="1" dirty="0">
                <a:solidFill>
                  <a:schemeClr val="bg1"/>
                </a:solidFill>
              </a:rPr>
              <a:t>5.4.3 CELLULITIS</a:t>
            </a:r>
            <a:endParaRPr lang="en-ZA" sz="3600" dirty="0">
              <a:solidFill>
                <a:schemeClr val="bg1"/>
              </a:solidFill>
            </a:endParaRPr>
          </a:p>
        </p:txBody>
      </p:sp>
      <p:sp>
        <p:nvSpPr>
          <p:cNvPr id="5" name="Content Placeholder 2"/>
          <p:cNvSpPr>
            <a:spLocks noGrp="1"/>
          </p:cNvSpPr>
          <p:nvPr>
            <p:ph idx="1"/>
          </p:nvPr>
        </p:nvSpPr>
        <p:spPr>
          <a:xfrm>
            <a:off x="251520" y="1340768"/>
            <a:ext cx="8784976" cy="4785395"/>
          </a:xfrm>
        </p:spPr>
        <p:txBody>
          <a:bodyPr>
            <a:normAutofit/>
          </a:bodyPr>
          <a:lstStyle/>
          <a:p>
            <a:r>
              <a:rPr lang="en-ZA" u="sng" dirty="0" err="1"/>
              <a:t>Flucloxacillin</a:t>
            </a:r>
            <a:r>
              <a:rPr lang="en-ZA" dirty="0"/>
              <a:t>: </a:t>
            </a:r>
            <a:r>
              <a:rPr lang="en-ZA" i="1" dirty="0">
                <a:solidFill>
                  <a:srgbClr val="0070C0"/>
                </a:solidFill>
              </a:rPr>
              <a:t>retained</a:t>
            </a:r>
          </a:p>
          <a:p>
            <a:r>
              <a:rPr lang="en-ZA" u="sng" dirty="0"/>
              <a:t>Cephalexin</a:t>
            </a:r>
            <a:r>
              <a:rPr lang="en-ZA" dirty="0"/>
              <a:t>: </a:t>
            </a:r>
            <a:r>
              <a:rPr lang="en-ZA" i="1" dirty="0">
                <a:solidFill>
                  <a:srgbClr val="00B050"/>
                </a:solidFill>
              </a:rPr>
              <a:t>added</a:t>
            </a:r>
          </a:p>
          <a:p>
            <a:pPr lvl="1"/>
            <a:r>
              <a:rPr lang="en-ZA" dirty="0"/>
              <a:t>This aligns with the Adult Hospital </a:t>
            </a:r>
            <a:r>
              <a:rPr lang="en-ZA" dirty="0" smtClean="0"/>
              <a:t>level (2012) and </a:t>
            </a:r>
            <a:r>
              <a:rPr lang="en-ZA" dirty="0"/>
              <a:t>Paediatric Hospital </a:t>
            </a:r>
            <a:r>
              <a:rPr lang="en-ZA" dirty="0" smtClean="0"/>
              <a:t>level (2013) </a:t>
            </a:r>
            <a:r>
              <a:rPr lang="en-ZA" dirty="0"/>
              <a:t>EDLs and STGs. </a:t>
            </a:r>
            <a:endParaRPr lang="en-ZA" dirty="0" smtClean="0"/>
          </a:p>
          <a:p>
            <a:pPr lvl="1"/>
            <a:r>
              <a:rPr lang="en-ZA" dirty="0" smtClean="0"/>
              <a:t>Furthermore</a:t>
            </a:r>
            <a:r>
              <a:rPr lang="en-ZA" dirty="0"/>
              <a:t>, only cephalexin is available as a liquid formulation.</a:t>
            </a:r>
          </a:p>
          <a:p>
            <a:pPr marL="0" lvl="1" indent="0">
              <a:buNone/>
            </a:pPr>
            <a:r>
              <a:rPr lang="en-ZA" sz="4200" b="1" dirty="0" smtClean="0">
                <a:solidFill>
                  <a:srgbClr val="3366FF"/>
                </a:solidFill>
              </a:rPr>
              <a:t>Level </a:t>
            </a:r>
            <a:r>
              <a:rPr lang="en-ZA" sz="4200" b="1" dirty="0">
                <a:solidFill>
                  <a:srgbClr val="3366FF"/>
                </a:solidFill>
              </a:rPr>
              <a:t>of evidence: III Expert opinion &amp; Guidelines</a:t>
            </a:r>
            <a:endParaRPr lang="en-ZA" dirty="0"/>
          </a:p>
          <a:p>
            <a:pPr marL="0" indent="0">
              <a:buNone/>
            </a:pPr>
            <a:endParaRPr lang="en-ZA" dirty="0"/>
          </a:p>
          <a:p>
            <a:endParaRPr lang="en-ZA" dirty="0"/>
          </a:p>
          <a:p>
            <a:endParaRPr lang="en-ZA" dirty="0"/>
          </a:p>
        </p:txBody>
      </p:sp>
      <p:sp>
        <p:nvSpPr>
          <p:cNvPr id="7" name="Footer Placeholder 6"/>
          <p:cNvSpPr>
            <a:spLocks noGrp="1"/>
          </p:cNvSpPr>
          <p:nvPr>
            <p:ph type="ftr" sz="quarter" idx="11"/>
          </p:nvPr>
        </p:nvSpPr>
        <p:spPr>
          <a:xfrm>
            <a:off x="3124200" y="6356350"/>
            <a:ext cx="3536032" cy="365125"/>
          </a:xfrm>
        </p:spPr>
        <p:txBody>
          <a:bodyPr/>
          <a:lstStyle/>
          <a:p>
            <a:r>
              <a:rPr lang="en-ZA" dirty="0" smtClean="0"/>
              <a:t>PRIMARY HEALTHCARE 2014 IMPLEMENTATION SLIDES: SKIN CONDITIONS</a:t>
            </a:r>
            <a:endParaRPr lang="en-ZA" dirty="0"/>
          </a:p>
        </p:txBody>
      </p:sp>
      <p:sp>
        <p:nvSpPr>
          <p:cNvPr id="8" name="Slide Number Placeholder 7"/>
          <p:cNvSpPr>
            <a:spLocks noGrp="1"/>
          </p:cNvSpPr>
          <p:nvPr>
            <p:ph type="sldNum" sz="quarter" idx="12"/>
          </p:nvPr>
        </p:nvSpPr>
        <p:spPr/>
        <p:txBody>
          <a:bodyPr/>
          <a:lstStyle/>
          <a:p>
            <a:fld id="{42FB03B2-953D-4068-99A6-8707FB8FE3E1}" type="slidenum">
              <a:rPr lang="en-ZA" smtClean="0"/>
              <a:pPr/>
              <a:t>15</a:t>
            </a:fld>
            <a:endParaRPr lang="en-ZA"/>
          </a:p>
        </p:txBody>
      </p:sp>
    </p:spTree>
    <p:extLst>
      <p:ext uri="{BB962C8B-B14F-4D97-AF65-F5344CB8AC3E}">
        <p14:creationId xmlns="" xmlns:p14="http://schemas.microsoft.com/office/powerpoint/2010/main" val="3206988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GB" sz="3600" b="1" dirty="0">
                <a:solidFill>
                  <a:schemeClr val="bg1"/>
                </a:solidFill>
              </a:rPr>
              <a:t>5.4.4 CHRONIC LOWER LIMB </a:t>
            </a:r>
            <a:r>
              <a:rPr lang="en-GB" sz="3600" b="1" dirty="0" smtClean="0">
                <a:solidFill>
                  <a:schemeClr val="bg1"/>
                </a:solidFill>
              </a:rPr>
              <a:t>ULCERS</a:t>
            </a:r>
            <a:endParaRPr lang="en-ZA" sz="3600" dirty="0">
              <a:solidFill>
                <a:schemeClr val="bg1"/>
              </a:solidFill>
            </a:endParaRPr>
          </a:p>
        </p:txBody>
      </p:sp>
      <p:sp>
        <p:nvSpPr>
          <p:cNvPr id="3" name="Content Placeholder 2"/>
          <p:cNvSpPr>
            <a:spLocks noGrp="1"/>
          </p:cNvSpPr>
          <p:nvPr>
            <p:ph idx="1"/>
          </p:nvPr>
        </p:nvSpPr>
        <p:spPr>
          <a:xfrm>
            <a:off x="179512" y="1124744"/>
            <a:ext cx="8856984" cy="5001419"/>
          </a:xfrm>
        </p:spPr>
        <p:txBody>
          <a:bodyPr>
            <a:normAutofit fontScale="92500" lnSpcReduction="20000"/>
          </a:bodyPr>
          <a:lstStyle/>
          <a:p>
            <a:r>
              <a:rPr lang="en-ZA" sz="4000" u="sng" dirty="0" smtClean="0"/>
              <a:t>Sodium </a:t>
            </a:r>
            <a:r>
              <a:rPr lang="en-ZA" sz="4000" u="sng" dirty="0"/>
              <a:t>chloride 0.9%: </a:t>
            </a:r>
            <a:r>
              <a:rPr lang="en-ZA" sz="4000" i="1" dirty="0">
                <a:solidFill>
                  <a:srgbClr val="00B050"/>
                </a:solidFill>
              </a:rPr>
              <a:t>added</a:t>
            </a:r>
          </a:p>
          <a:p>
            <a:r>
              <a:rPr lang="en-ZA" sz="4000" u="sng" dirty="0" err="1"/>
              <a:t>Povidone</a:t>
            </a:r>
            <a:r>
              <a:rPr lang="en-ZA" sz="4000" u="sng" dirty="0"/>
              <a:t>-iodine 5% cream</a:t>
            </a:r>
            <a:r>
              <a:rPr lang="en-ZA" sz="4000" dirty="0"/>
              <a:t>: </a:t>
            </a:r>
            <a:r>
              <a:rPr lang="en-ZA" sz="4000" i="1" dirty="0" smtClean="0">
                <a:solidFill>
                  <a:schemeClr val="accent6">
                    <a:lumMod val="75000"/>
                  </a:schemeClr>
                </a:solidFill>
              </a:rPr>
              <a:t>not added</a:t>
            </a:r>
            <a:endParaRPr lang="en-ZA" sz="4000" i="1" dirty="0">
              <a:solidFill>
                <a:schemeClr val="accent6">
                  <a:lumMod val="75000"/>
                </a:schemeClr>
              </a:solidFill>
            </a:endParaRPr>
          </a:p>
          <a:p>
            <a:pPr marL="0" indent="0">
              <a:buNone/>
            </a:pPr>
            <a:endParaRPr lang="en-ZA" sz="1200" dirty="0" smtClean="0"/>
          </a:p>
          <a:p>
            <a:pPr lvl="1"/>
            <a:r>
              <a:rPr lang="en-ZA" sz="3100" dirty="0" smtClean="0"/>
              <a:t>Sodium </a:t>
            </a:r>
            <a:r>
              <a:rPr lang="en-ZA" sz="3100" dirty="0"/>
              <a:t>chloride 0.9% </a:t>
            </a:r>
            <a:r>
              <a:rPr lang="en-ZA" sz="3100" dirty="0" smtClean="0"/>
              <a:t>added </a:t>
            </a:r>
            <a:r>
              <a:rPr lang="en-ZA" sz="3100" dirty="0"/>
              <a:t>to clean uninfected </a:t>
            </a:r>
            <a:r>
              <a:rPr lang="en-ZA" sz="3100" dirty="0" smtClean="0"/>
              <a:t>wounds.</a:t>
            </a:r>
          </a:p>
          <a:p>
            <a:pPr lvl="1"/>
            <a:r>
              <a:rPr lang="en-ZA" sz="3100" dirty="0" smtClean="0"/>
              <a:t>Paucity </a:t>
            </a:r>
            <a:r>
              <a:rPr lang="en-ZA" sz="3100" dirty="0"/>
              <a:t>of good quality evidence regarding </a:t>
            </a:r>
            <a:r>
              <a:rPr lang="en-ZA" sz="3100" dirty="0" err="1"/>
              <a:t>povidone</a:t>
            </a:r>
            <a:r>
              <a:rPr lang="en-ZA" sz="3100" dirty="0"/>
              <a:t>-iodine’s efficacy and safety for treatment of exudative, infected </a:t>
            </a:r>
            <a:r>
              <a:rPr lang="en-ZA" sz="3100" dirty="0" smtClean="0"/>
              <a:t>wounds:</a:t>
            </a:r>
            <a:endParaRPr lang="en-ZA" sz="3100" dirty="0"/>
          </a:p>
          <a:p>
            <a:pPr lvl="2"/>
            <a:r>
              <a:rPr lang="en-ZA" sz="2600" dirty="0"/>
              <a:t>1. Animal trials: there is inhibition of wound healing and marked cellular toxicity. </a:t>
            </a:r>
            <a:endParaRPr lang="en-ZA" sz="2600" dirty="0" smtClean="0"/>
          </a:p>
          <a:p>
            <a:pPr lvl="2"/>
            <a:r>
              <a:rPr lang="en-ZA" sz="2600" dirty="0"/>
              <a:t>2. </a:t>
            </a:r>
            <a:r>
              <a:rPr lang="en-ZA" sz="2600" i="1" dirty="0"/>
              <a:t>In vivo </a:t>
            </a:r>
            <a:r>
              <a:rPr lang="en-ZA" sz="2600" dirty="0"/>
              <a:t>studies conducted on experimentally or surgically induced acute wounds:  </a:t>
            </a:r>
            <a:r>
              <a:rPr lang="en-ZA" sz="2600" dirty="0" err="1"/>
              <a:t>povidone</a:t>
            </a:r>
            <a:r>
              <a:rPr lang="en-ZA" sz="2600" dirty="0"/>
              <a:t>-iodine does not interfere with healing, at concentrations of 0.1% to 5</a:t>
            </a:r>
            <a:r>
              <a:rPr lang="en-ZA" sz="2600" dirty="0" smtClean="0"/>
              <a:t>%.</a:t>
            </a:r>
            <a:endParaRPr lang="en-ZA" sz="2600" dirty="0"/>
          </a:p>
          <a:p>
            <a:endParaRPr lang="en-ZA" dirty="0"/>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16</a:t>
            </a:fld>
            <a:endParaRPr lang="en-ZA"/>
          </a:p>
        </p:txBody>
      </p:sp>
    </p:spTree>
    <p:extLst>
      <p:ext uri="{BB962C8B-B14F-4D97-AF65-F5344CB8AC3E}">
        <p14:creationId xmlns="" xmlns:p14="http://schemas.microsoft.com/office/powerpoint/2010/main" val="1630435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9"/>
            <a:ext cx="8229600" cy="1143000"/>
          </a:xfrm>
        </p:spPr>
        <p:txBody>
          <a:bodyPr>
            <a:normAutofit/>
          </a:bodyPr>
          <a:lstStyle/>
          <a:p>
            <a:pPr algn="l"/>
            <a:r>
              <a:rPr lang="en-ZA" sz="3600" b="1" dirty="0">
                <a:solidFill>
                  <a:schemeClr val="bg1"/>
                </a:solidFill>
              </a:rPr>
              <a:t>5.4.4 CHRONIC LOWER LIMB ULCERS</a:t>
            </a:r>
          </a:p>
        </p:txBody>
      </p:sp>
      <p:sp>
        <p:nvSpPr>
          <p:cNvPr id="3" name="Content Placeholder 2"/>
          <p:cNvSpPr>
            <a:spLocks noGrp="1"/>
          </p:cNvSpPr>
          <p:nvPr>
            <p:ph idx="1"/>
          </p:nvPr>
        </p:nvSpPr>
        <p:spPr>
          <a:xfrm>
            <a:off x="287016" y="1124744"/>
            <a:ext cx="8856984" cy="5040560"/>
          </a:xfrm>
        </p:spPr>
        <p:txBody>
          <a:bodyPr>
            <a:normAutofit fontScale="77500" lnSpcReduction="20000"/>
          </a:bodyPr>
          <a:lstStyle/>
          <a:p>
            <a:pPr lvl="1">
              <a:buFont typeface="Arial" pitchFamily="34" charset="0"/>
              <a:buChar char="•"/>
            </a:pPr>
            <a:r>
              <a:rPr lang="en-ZA" dirty="0" smtClean="0"/>
              <a:t>3</a:t>
            </a:r>
            <a:r>
              <a:rPr lang="en-ZA" dirty="0"/>
              <a:t>. </a:t>
            </a:r>
            <a:r>
              <a:rPr lang="en-ZA" dirty="0" err="1"/>
              <a:t>Povidone</a:t>
            </a:r>
            <a:r>
              <a:rPr lang="en-ZA" dirty="0"/>
              <a:t>-iodine solution relatively safe for the treatment of small acute wounds; but safety in the treatment of extensive, chronic wounds not been adequately investigated.</a:t>
            </a:r>
          </a:p>
          <a:p>
            <a:pPr lvl="1">
              <a:buFont typeface="Arial" pitchFamily="34" charset="0"/>
              <a:buChar char="•"/>
            </a:pPr>
            <a:r>
              <a:rPr lang="en-ZA" dirty="0"/>
              <a:t>4. Literature regarding the cytotoxicity of </a:t>
            </a:r>
            <a:r>
              <a:rPr lang="en-ZA" dirty="0" err="1"/>
              <a:t>povidone</a:t>
            </a:r>
            <a:r>
              <a:rPr lang="en-ZA" dirty="0"/>
              <a:t>-iodine conflicting; some studies showing impairment of wound healing &amp; other studies, improved wound healing .</a:t>
            </a:r>
          </a:p>
          <a:p>
            <a:pPr lvl="1">
              <a:buFont typeface="Arial" pitchFamily="34" charset="0"/>
              <a:buChar char="•"/>
            </a:pPr>
            <a:r>
              <a:rPr lang="en-ZA" dirty="0" smtClean="0"/>
              <a:t>5</a:t>
            </a:r>
            <a:r>
              <a:rPr lang="en-ZA" dirty="0"/>
              <a:t>. Cochrane review  for treatments of venous leg ulcers (42 RCTs) concluded: no significant difference in healing rates between hydrocolloid dressings and simple, low-adherent dressings when used with </a:t>
            </a:r>
            <a:r>
              <a:rPr lang="en-ZA" dirty="0" smtClean="0"/>
              <a:t>compression; decisions </a:t>
            </a:r>
            <a:r>
              <a:rPr lang="en-ZA" dirty="0"/>
              <a:t>regarding which dressing to apply should be based on local costs of dressings </a:t>
            </a:r>
            <a:r>
              <a:rPr lang="en-ZA" dirty="0" smtClean="0"/>
              <a:t>&amp; </a:t>
            </a:r>
            <a:r>
              <a:rPr lang="en-ZA" dirty="0"/>
              <a:t>practitioner or patient preferences. </a:t>
            </a:r>
            <a:endParaRPr lang="en-ZA" dirty="0" smtClean="0"/>
          </a:p>
          <a:p>
            <a:pPr lvl="1">
              <a:buFont typeface="Arial" pitchFamily="34" charset="0"/>
              <a:buChar char="•"/>
            </a:pPr>
            <a:r>
              <a:rPr lang="en-ZA" dirty="0">
                <a:solidFill>
                  <a:prstClr val="black"/>
                </a:solidFill>
              </a:rPr>
              <a:t>6. RCT  included in the Cochrane review: compared hydrocolloids (n=99) </a:t>
            </a:r>
            <a:r>
              <a:rPr lang="en-ZA" i="1" dirty="0">
                <a:solidFill>
                  <a:prstClr val="black"/>
                </a:solidFill>
              </a:rPr>
              <a:t>vs. </a:t>
            </a:r>
            <a:r>
              <a:rPr lang="en-ZA" dirty="0">
                <a:solidFill>
                  <a:prstClr val="black"/>
                </a:solidFill>
              </a:rPr>
              <a:t>paraffin impregnated tulle with </a:t>
            </a:r>
            <a:r>
              <a:rPr lang="en-ZA" dirty="0" err="1">
                <a:solidFill>
                  <a:prstClr val="black"/>
                </a:solidFill>
              </a:rPr>
              <a:t>povidone</a:t>
            </a:r>
            <a:r>
              <a:rPr lang="en-ZA" dirty="0">
                <a:solidFill>
                  <a:prstClr val="black"/>
                </a:solidFill>
              </a:rPr>
              <a:t>-iodine (n=101) showed that for large ulcers only that there was a statistically significant increase in the proportion of ulcer healing with the hydrocolloid dressing, 34% </a:t>
            </a:r>
            <a:r>
              <a:rPr lang="en-ZA" dirty="0" err="1">
                <a:solidFill>
                  <a:prstClr val="black"/>
                </a:solidFill>
              </a:rPr>
              <a:t>vs</a:t>
            </a:r>
            <a:r>
              <a:rPr lang="en-ZA" dirty="0">
                <a:solidFill>
                  <a:prstClr val="black"/>
                </a:solidFill>
              </a:rPr>
              <a:t> 10%, (p=0.02</a:t>
            </a:r>
            <a:r>
              <a:rPr lang="en-ZA" dirty="0" smtClean="0">
                <a:solidFill>
                  <a:prstClr val="black"/>
                </a:solidFill>
              </a:rPr>
              <a:t>).</a:t>
            </a:r>
            <a:endParaRPr lang="en-ZA" dirty="0"/>
          </a:p>
          <a:p>
            <a:pPr marL="914400" lvl="2" indent="0">
              <a:buNone/>
            </a:pPr>
            <a:endParaRPr lang="en-ZA" sz="1800" dirty="0"/>
          </a:p>
        </p:txBody>
      </p:sp>
      <p:sp>
        <p:nvSpPr>
          <p:cNvPr id="5" name="Footer Placeholder 4"/>
          <p:cNvSpPr>
            <a:spLocks noGrp="1"/>
          </p:cNvSpPr>
          <p:nvPr>
            <p:ph type="ftr" sz="quarter" idx="11"/>
          </p:nvPr>
        </p:nvSpPr>
        <p:spPr/>
        <p:txBody>
          <a:bodyPr/>
          <a:lstStyle/>
          <a:p>
            <a:r>
              <a:rPr lang="en-ZA" smtClean="0"/>
              <a:t>PRIMARY HEALTHCARE 2014 IMPLEMENTATION SLIDES: SKIN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17</a:t>
            </a:fld>
            <a:endParaRPr lang="en-ZA"/>
          </a:p>
        </p:txBody>
      </p:sp>
    </p:spTree>
    <p:extLst>
      <p:ext uri="{BB962C8B-B14F-4D97-AF65-F5344CB8AC3E}">
        <p14:creationId xmlns="" xmlns:p14="http://schemas.microsoft.com/office/powerpoint/2010/main" val="2498976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 y="0"/>
            <a:ext cx="8229600" cy="1143000"/>
          </a:xfrm>
        </p:spPr>
        <p:txBody>
          <a:bodyPr>
            <a:normAutofit/>
          </a:bodyPr>
          <a:lstStyle/>
          <a:p>
            <a:pPr algn="l"/>
            <a:r>
              <a:rPr lang="en-ZA" sz="3600" b="1" dirty="0">
                <a:solidFill>
                  <a:schemeClr val="bg1"/>
                </a:solidFill>
              </a:rPr>
              <a:t>5.4.4 CHRONIC LOWER LIMB ULCERS</a:t>
            </a:r>
          </a:p>
        </p:txBody>
      </p:sp>
      <p:sp>
        <p:nvSpPr>
          <p:cNvPr id="3" name="Content Placeholder 2"/>
          <p:cNvSpPr>
            <a:spLocks noGrp="1"/>
          </p:cNvSpPr>
          <p:nvPr>
            <p:ph idx="1"/>
          </p:nvPr>
        </p:nvSpPr>
        <p:spPr>
          <a:xfrm>
            <a:off x="179512" y="1196752"/>
            <a:ext cx="8712968" cy="5256584"/>
          </a:xfrm>
        </p:spPr>
        <p:txBody>
          <a:bodyPr>
            <a:normAutofit/>
          </a:bodyPr>
          <a:lstStyle/>
          <a:p>
            <a:pPr lvl="2"/>
            <a:r>
              <a:rPr lang="en-ZA" sz="1800" dirty="0" smtClean="0">
                <a:solidFill>
                  <a:prstClr val="black"/>
                </a:solidFill>
              </a:rPr>
              <a:t>7</a:t>
            </a:r>
            <a:r>
              <a:rPr lang="en-ZA" sz="1800" dirty="0">
                <a:solidFill>
                  <a:prstClr val="black"/>
                </a:solidFill>
              </a:rPr>
              <a:t>. BMJ review  (including a study with an intervention of polyvinyl iodine cream) suggested that in the absence of evidence; cost and/or patient and practitioner preferences should be used as the deciding factor(s).</a:t>
            </a:r>
          </a:p>
          <a:p>
            <a:pPr marL="0" lvl="0" indent="0">
              <a:spcBef>
                <a:spcPts val="0"/>
              </a:spcBef>
              <a:buNone/>
            </a:pPr>
            <a:endParaRPr lang="en-ZA" sz="4200" b="1" dirty="0" smtClean="0">
              <a:solidFill>
                <a:srgbClr val="3366FF"/>
              </a:solidFill>
            </a:endParaRPr>
          </a:p>
          <a:p>
            <a:pPr marL="0" lvl="0" indent="0">
              <a:spcBef>
                <a:spcPts val="0"/>
              </a:spcBef>
              <a:buNone/>
            </a:pPr>
            <a:r>
              <a:rPr lang="en-ZA" sz="4200" b="1" dirty="0" smtClean="0">
                <a:solidFill>
                  <a:srgbClr val="3366FF"/>
                </a:solidFill>
              </a:rPr>
              <a:t>Level </a:t>
            </a:r>
            <a:r>
              <a:rPr lang="en-ZA" sz="4200" b="1" dirty="0">
                <a:solidFill>
                  <a:srgbClr val="3366FF"/>
                </a:solidFill>
              </a:rPr>
              <a:t>of evidence: III Expert opinion</a:t>
            </a:r>
            <a:endParaRPr lang="en-ZA" sz="1000" dirty="0" smtClean="0">
              <a:solidFill>
                <a:prstClr val="black"/>
              </a:solidFill>
            </a:endParaRPr>
          </a:p>
          <a:p>
            <a:pPr marL="0" lvl="0" indent="0">
              <a:spcBef>
                <a:spcPts val="0"/>
              </a:spcBef>
              <a:buNone/>
            </a:pPr>
            <a:endParaRPr lang="en-ZA" sz="1000" dirty="0">
              <a:solidFill>
                <a:prstClr val="black"/>
              </a:solidFill>
            </a:endParaRPr>
          </a:p>
        </p:txBody>
      </p:sp>
      <p:sp>
        <p:nvSpPr>
          <p:cNvPr id="5" name="Footer Placeholder 4"/>
          <p:cNvSpPr>
            <a:spLocks noGrp="1"/>
          </p:cNvSpPr>
          <p:nvPr>
            <p:ph type="ftr" sz="quarter" idx="11"/>
          </p:nvPr>
        </p:nvSpPr>
        <p:spPr>
          <a:xfrm>
            <a:off x="3124200" y="6356350"/>
            <a:ext cx="3824064"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18</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8</a:t>
            </a:r>
            <a:endParaRPr lang="en-ZA" dirty="0">
              <a:solidFill>
                <a:srgbClr val="3366FF"/>
              </a:solidFill>
            </a:endParaRPr>
          </a:p>
        </p:txBody>
      </p:sp>
    </p:spTree>
    <p:extLst>
      <p:ext uri="{BB962C8B-B14F-4D97-AF65-F5344CB8AC3E}">
        <p14:creationId xmlns="" xmlns:p14="http://schemas.microsoft.com/office/powerpoint/2010/main" val="2271511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9"/>
            <a:ext cx="8229600" cy="1143000"/>
          </a:xfrm>
        </p:spPr>
        <p:txBody>
          <a:bodyPr>
            <a:normAutofit/>
          </a:bodyPr>
          <a:lstStyle/>
          <a:p>
            <a:pPr algn="l"/>
            <a:r>
              <a:rPr lang="en-ZA" sz="3600" b="1" dirty="0">
                <a:solidFill>
                  <a:schemeClr val="bg1"/>
                </a:solidFill>
              </a:rPr>
              <a:t>5.4.4 CHRONIC LOWER LIMB ULCERS</a:t>
            </a:r>
          </a:p>
        </p:txBody>
      </p:sp>
      <p:sp>
        <p:nvSpPr>
          <p:cNvPr id="3" name="Content Placeholder 2"/>
          <p:cNvSpPr>
            <a:spLocks noGrp="1"/>
          </p:cNvSpPr>
          <p:nvPr>
            <p:ph idx="1"/>
          </p:nvPr>
        </p:nvSpPr>
        <p:spPr>
          <a:xfrm>
            <a:off x="107504" y="1196752"/>
            <a:ext cx="8856984" cy="4929411"/>
          </a:xfrm>
        </p:spPr>
        <p:txBody>
          <a:bodyPr>
            <a:normAutofit/>
          </a:bodyPr>
          <a:lstStyle/>
          <a:p>
            <a:r>
              <a:rPr lang="en-ZA" u="sng" dirty="0" smtClean="0"/>
              <a:t>Paraffin gauze dressings: </a:t>
            </a:r>
            <a:r>
              <a:rPr lang="en-ZA" i="1" dirty="0" smtClean="0">
                <a:solidFill>
                  <a:srgbClr val="00B050"/>
                </a:solidFill>
              </a:rPr>
              <a:t>added</a:t>
            </a:r>
          </a:p>
          <a:p>
            <a:pPr lvl="1"/>
            <a:r>
              <a:rPr lang="en-ZA" dirty="0"/>
              <a:t>Encourage moist wound healing measures.</a:t>
            </a:r>
          </a:p>
          <a:p>
            <a:pPr lvl="1"/>
            <a:r>
              <a:rPr lang="en-ZA" dirty="0" smtClean="0"/>
              <a:t>Cochrane </a:t>
            </a:r>
            <a:r>
              <a:rPr lang="en-ZA" dirty="0"/>
              <a:t>&amp; HTA  reviews: insufficient evidence of effectiveness of any particular dressing or topical agent for the treatment of chronic wounds. Trials reviewed too small to provide conclusive results and many had methodological problems</a:t>
            </a:r>
            <a:r>
              <a:rPr lang="en-ZA" dirty="0" smtClean="0"/>
              <a:t>.</a:t>
            </a:r>
          </a:p>
          <a:p>
            <a:pPr marL="457200" lvl="1" indent="0">
              <a:buNone/>
            </a:pPr>
            <a:endParaRPr lang="en-ZA" sz="1900" dirty="0"/>
          </a:p>
          <a:p>
            <a:pPr marL="0" lvl="0" indent="0">
              <a:buNone/>
            </a:pPr>
            <a:r>
              <a:rPr lang="en-ZA" sz="3900" b="1" dirty="0">
                <a:solidFill>
                  <a:srgbClr val="3366FF"/>
                </a:solidFill>
              </a:rPr>
              <a:t>Level of evidence: III Expert </a:t>
            </a:r>
            <a:r>
              <a:rPr lang="en-ZA" sz="3900" b="1" dirty="0" smtClean="0">
                <a:solidFill>
                  <a:srgbClr val="3366FF"/>
                </a:solidFill>
              </a:rPr>
              <a:t>opinion</a:t>
            </a:r>
            <a:endParaRPr lang="en-ZA" sz="3900" dirty="0">
              <a:solidFill>
                <a:prstClr val="black"/>
              </a:solidFill>
            </a:endParaRPr>
          </a:p>
        </p:txBody>
      </p:sp>
      <p:sp>
        <p:nvSpPr>
          <p:cNvPr id="5" name="Footer Placeholder 4"/>
          <p:cNvSpPr>
            <a:spLocks noGrp="1"/>
          </p:cNvSpPr>
          <p:nvPr>
            <p:ph type="ftr" sz="quarter" idx="11"/>
          </p:nvPr>
        </p:nvSpPr>
        <p:spPr/>
        <p:txBody>
          <a:bodyPr/>
          <a:lstStyle/>
          <a:p>
            <a:r>
              <a:rPr lang="en-ZA" smtClean="0"/>
              <a:t>PRIMARY HEALTHCARE 2014 IMPLEMENTATION SLIDES: SKIN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19</a:t>
            </a:fld>
            <a:endParaRPr lang="en-ZA"/>
          </a:p>
        </p:txBody>
      </p:sp>
      <p:sp>
        <p:nvSpPr>
          <p:cNvPr id="7" name="Rectangle 6"/>
          <p:cNvSpPr/>
          <p:nvPr/>
        </p:nvSpPr>
        <p:spPr>
          <a:xfrm>
            <a:off x="6325344" y="6076461"/>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9</a:t>
            </a:r>
            <a:endParaRPr lang="en-ZA" dirty="0">
              <a:solidFill>
                <a:srgbClr val="3366FF"/>
              </a:solidFill>
            </a:endParaRPr>
          </a:p>
        </p:txBody>
      </p:sp>
    </p:spTree>
    <p:extLst>
      <p:ext uri="{BB962C8B-B14F-4D97-AF65-F5344CB8AC3E}">
        <p14:creationId xmlns="" xmlns:p14="http://schemas.microsoft.com/office/powerpoint/2010/main" val="156856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smtClean="0">
                <a:solidFill>
                  <a:schemeClr val="bg1"/>
                </a:solidFill>
              </a:rPr>
              <a:t>NEW STGS</a:t>
            </a:r>
            <a:endParaRPr lang="en-ZA" sz="36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38056463"/>
              </p:ext>
            </p:extLst>
          </p:nvPr>
        </p:nvGraphicFramePr>
        <p:xfrm>
          <a:off x="251521" y="1650194"/>
          <a:ext cx="8640959" cy="4206240"/>
        </p:xfrm>
        <a:graphic>
          <a:graphicData uri="http://schemas.openxmlformats.org/drawingml/2006/table">
            <a:tbl>
              <a:tblPr firstRow="1" firstCol="1" bandRow="1">
                <a:tableStyleId>{8799B23B-EC83-4686-B30A-512413B5E67A}</a:tableStyleId>
              </a:tblPr>
              <a:tblGrid>
                <a:gridCol w="1364362"/>
                <a:gridCol w="4175317"/>
                <a:gridCol w="3101280"/>
              </a:tblGrid>
              <a:tr h="357256">
                <a:tc>
                  <a:txBody>
                    <a:bodyPr/>
                    <a:lstStyle/>
                    <a:p>
                      <a:pPr algn="just">
                        <a:lnSpc>
                          <a:spcPct val="115000"/>
                        </a:lnSpc>
                        <a:spcAft>
                          <a:spcPts val="0"/>
                        </a:spcAft>
                      </a:pPr>
                      <a:r>
                        <a:rPr lang="en-ZA" sz="2400" dirty="0">
                          <a:effectLst/>
                        </a:rPr>
                        <a:t>SECTION</a:t>
                      </a:r>
                      <a:endParaRPr lang="en-ZA" sz="2400" b="1"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a:effectLst/>
                        </a:rPr>
                        <a:t>CONDITION</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a:effectLst/>
                        </a:rPr>
                        <a:t>MEDICINE MANAGEMENT</a:t>
                      </a:r>
                      <a:endParaRPr lang="en-ZA" sz="2400" b="1">
                        <a:effectLst/>
                        <a:latin typeface="Calibri"/>
                        <a:ea typeface="Times New Roman"/>
                        <a:cs typeface="Times New Roman"/>
                      </a:endParaRPr>
                    </a:p>
                  </a:txBody>
                  <a:tcPr marL="68580" marR="68580" marT="0" marB="0"/>
                </a:tc>
              </a:tr>
              <a:tr h="357256">
                <a:tc>
                  <a:txBody>
                    <a:bodyPr/>
                    <a:lstStyle/>
                    <a:p>
                      <a:pPr algn="just">
                        <a:lnSpc>
                          <a:spcPct val="115000"/>
                        </a:lnSpc>
                        <a:spcAft>
                          <a:spcPts val="0"/>
                        </a:spcAft>
                      </a:pPr>
                      <a:r>
                        <a:rPr lang="en-ZA" sz="2400">
                          <a:effectLst/>
                        </a:rPr>
                        <a:t>5.4.4</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US" sz="2400" dirty="0">
                          <a:effectLst/>
                        </a:rPr>
                        <a:t>CHRONIC LEG ULCERS</a:t>
                      </a:r>
                      <a:endParaRPr lang="en-ZA" sz="2400" b="1"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a:effectLst/>
                        </a:rPr>
                        <a:t>Yes</a:t>
                      </a:r>
                      <a:endParaRPr lang="en-ZA" sz="2400" b="1">
                        <a:effectLst/>
                        <a:latin typeface="Calibri"/>
                        <a:ea typeface="Times New Roman"/>
                        <a:cs typeface="Times New Roman"/>
                      </a:endParaRPr>
                    </a:p>
                  </a:txBody>
                  <a:tcPr marL="68580" marR="68580" marT="0" marB="0"/>
                </a:tc>
              </a:tr>
              <a:tr h="357256">
                <a:tc>
                  <a:txBody>
                    <a:bodyPr/>
                    <a:lstStyle/>
                    <a:p>
                      <a:pPr algn="just">
                        <a:lnSpc>
                          <a:spcPct val="115000"/>
                        </a:lnSpc>
                        <a:spcAft>
                          <a:spcPts val="0"/>
                        </a:spcAft>
                      </a:pPr>
                      <a:r>
                        <a:rPr lang="en-ZA" sz="2400">
                          <a:effectLst/>
                        </a:rPr>
                        <a:t>5.10.1</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US" sz="2400">
                          <a:effectLst/>
                        </a:rPr>
                        <a:t>ANGIOEDEMA</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a:effectLst/>
                        </a:rPr>
                        <a:t>Yes</a:t>
                      </a:r>
                      <a:endParaRPr lang="en-ZA" sz="2400" b="1">
                        <a:effectLst/>
                        <a:latin typeface="Calibri"/>
                        <a:ea typeface="Times New Roman"/>
                        <a:cs typeface="Times New Roman"/>
                      </a:endParaRPr>
                    </a:p>
                  </a:txBody>
                  <a:tcPr marL="68580" marR="68580" marT="0" marB="0"/>
                </a:tc>
              </a:tr>
              <a:tr h="357256">
                <a:tc>
                  <a:txBody>
                    <a:bodyPr/>
                    <a:lstStyle/>
                    <a:p>
                      <a:pPr algn="just">
                        <a:lnSpc>
                          <a:spcPct val="115000"/>
                        </a:lnSpc>
                        <a:spcAft>
                          <a:spcPts val="0"/>
                        </a:spcAft>
                      </a:pPr>
                      <a:r>
                        <a:rPr lang="en-ZA" sz="2400">
                          <a:effectLst/>
                        </a:rPr>
                        <a:t>5.10.2</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US" sz="2400">
                          <a:effectLst/>
                        </a:rPr>
                        <a:t>FIXED DRUG ERUPTIONS</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a:effectLst/>
                        </a:rPr>
                        <a:t>Yes</a:t>
                      </a:r>
                      <a:endParaRPr lang="en-ZA" sz="2400" b="1">
                        <a:effectLst/>
                        <a:latin typeface="Calibri"/>
                        <a:ea typeface="Times New Roman"/>
                        <a:cs typeface="Times New Roman"/>
                      </a:endParaRPr>
                    </a:p>
                  </a:txBody>
                  <a:tcPr marL="68580" marR="68580" marT="0" marB="0"/>
                </a:tc>
              </a:tr>
              <a:tr h="357256">
                <a:tc>
                  <a:txBody>
                    <a:bodyPr/>
                    <a:lstStyle/>
                    <a:p>
                      <a:pPr algn="just">
                        <a:lnSpc>
                          <a:spcPct val="115000"/>
                        </a:lnSpc>
                        <a:spcAft>
                          <a:spcPts val="0"/>
                        </a:spcAft>
                      </a:pPr>
                      <a:r>
                        <a:rPr lang="en-ZA" sz="2400">
                          <a:effectLst/>
                        </a:rPr>
                        <a:t>5.10.3</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US" sz="2400">
                          <a:effectLst/>
                        </a:rPr>
                        <a:t>PAPULAR URTICARIA</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a:effectLst/>
                        </a:rPr>
                        <a:t>Yes</a:t>
                      </a:r>
                      <a:endParaRPr lang="en-ZA" sz="2400" b="1">
                        <a:effectLst/>
                        <a:latin typeface="Calibri"/>
                        <a:ea typeface="Times New Roman"/>
                        <a:cs typeface="Times New Roman"/>
                      </a:endParaRPr>
                    </a:p>
                  </a:txBody>
                  <a:tcPr marL="68580" marR="68580" marT="0" marB="0"/>
                </a:tc>
              </a:tr>
              <a:tr h="736788">
                <a:tc>
                  <a:txBody>
                    <a:bodyPr/>
                    <a:lstStyle/>
                    <a:p>
                      <a:pPr algn="just">
                        <a:lnSpc>
                          <a:spcPct val="115000"/>
                        </a:lnSpc>
                        <a:spcAft>
                          <a:spcPts val="0"/>
                        </a:spcAft>
                      </a:pPr>
                      <a:r>
                        <a:rPr lang="en-ZA" sz="2400">
                          <a:effectLst/>
                        </a:rPr>
                        <a:t>5.10.4</a:t>
                      </a:r>
                      <a:endParaRPr lang="en-ZA" sz="2400" b="1">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US" sz="2400" dirty="0" smtClean="0">
                          <a:effectLst/>
                        </a:rPr>
                        <a:t>ERYTHEMA</a:t>
                      </a:r>
                      <a:r>
                        <a:rPr lang="en-US" sz="2400" baseline="0" dirty="0" smtClean="0">
                          <a:effectLst/>
                        </a:rPr>
                        <a:t> </a:t>
                      </a:r>
                      <a:r>
                        <a:rPr lang="en-US" sz="2400" dirty="0" smtClean="0">
                          <a:effectLst/>
                        </a:rPr>
                        <a:t>MULTIFORME</a:t>
                      </a:r>
                      <a:r>
                        <a:rPr lang="en-US" sz="2400" dirty="0">
                          <a:effectLst/>
                        </a:rPr>
                        <a:t>, STEVENS JOHNSON SYNDROME</a:t>
                      </a:r>
                      <a:endParaRPr lang="en-ZA" sz="2400" b="1"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a:effectLst/>
                        </a:rPr>
                        <a:t>No – referral</a:t>
                      </a:r>
                      <a:endParaRPr lang="en-ZA" sz="2400" b="1">
                        <a:effectLst/>
                        <a:latin typeface="Calibri"/>
                        <a:ea typeface="Times New Roman"/>
                        <a:cs typeface="Times New Roman"/>
                      </a:endParaRPr>
                    </a:p>
                  </a:txBody>
                  <a:tcPr marL="68580" marR="68580" marT="0" marB="0"/>
                </a:tc>
              </a:tr>
              <a:tr h="357256">
                <a:tc>
                  <a:txBody>
                    <a:bodyPr/>
                    <a:lstStyle/>
                    <a:p>
                      <a:pPr algn="just">
                        <a:lnSpc>
                          <a:spcPct val="115000"/>
                        </a:lnSpc>
                        <a:spcAft>
                          <a:spcPts val="0"/>
                        </a:spcAft>
                      </a:pPr>
                      <a:r>
                        <a:rPr lang="en-ZA" sz="2400">
                          <a:effectLst/>
                        </a:rPr>
                        <a:t>5.16</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US" sz="2400">
                          <a:effectLst/>
                        </a:rPr>
                        <a:t>PSORIASIS</a:t>
                      </a:r>
                      <a:endParaRPr lang="en-ZA" sz="2400" b="1">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ZA" sz="2400" dirty="0">
                          <a:effectLst/>
                        </a:rPr>
                        <a:t>Yes – only if delay in referral</a:t>
                      </a:r>
                      <a:endParaRPr lang="en-ZA" sz="2400" b="1" dirty="0">
                        <a:effectLst/>
                        <a:latin typeface="Calibri"/>
                        <a:ea typeface="Times New Roman"/>
                        <a:cs typeface="Times New Roman"/>
                      </a:endParaRPr>
                    </a:p>
                  </a:txBody>
                  <a:tcPr marL="68580" marR="68580" marT="0" marB="0"/>
                </a:tc>
              </a:tr>
            </a:tbl>
          </a:graphicData>
        </a:graphic>
      </p:graphicFrame>
      <p:sp>
        <p:nvSpPr>
          <p:cNvPr id="5" name="TextBox 4"/>
          <p:cNvSpPr txBox="1"/>
          <p:nvPr/>
        </p:nvSpPr>
        <p:spPr>
          <a:xfrm>
            <a:off x="611560" y="1003863"/>
            <a:ext cx="7848872" cy="646331"/>
          </a:xfrm>
          <a:prstGeom prst="rect">
            <a:avLst/>
          </a:prstGeom>
          <a:noFill/>
        </p:spPr>
        <p:txBody>
          <a:bodyPr wrap="square" rtlCol="0">
            <a:spAutoFit/>
          </a:bodyPr>
          <a:lstStyle/>
          <a:p>
            <a:r>
              <a:rPr lang="en-ZA" dirty="0"/>
              <a:t>The management of </a:t>
            </a:r>
            <a:r>
              <a:rPr lang="en-ZA" dirty="0" smtClean="0"/>
              <a:t>these conditions </a:t>
            </a:r>
            <a:r>
              <a:rPr lang="en-ZA" dirty="0"/>
              <a:t>are aligned to the Adult Hospital level STGs and EML, 2012</a:t>
            </a:r>
          </a:p>
        </p:txBody>
      </p:sp>
      <p:sp>
        <p:nvSpPr>
          <p:cNvPr id="7" name="Footer Placeholder 6"/>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8" name="Slide Number Placeholder 7"/>
          <p:cNvSpPr>
            <a:spLocks noGrp="1"/>
          </p:cNvSpPr>
          <p:nvPr>
            <p:ph type="sldNum" sz="quarter" idx="12"/>
          </p:nvPr>
        </p:nvSpPr>
        <p:spPr/>
        <p:txBody>
          <a:bodyPr/>
          <a:lstStyle/>
          <a:p>
            <a:fld id="{42FB03B2-953D-4068-99A6-8707FB8FE3E1}" type="slidenum">
              <a:rPr lang="en-ZA" smtClean="0"/>
              <a:pPr/>
              <a:t>2</a:t>
            </a:fld>
            <a:endParaRPr lang="en-ZA"/>
          </a:p>
        </p:txBody>
      </p:sp>
    </p:spTree>
    <p:extLst>
      <p:ext uri="{BB962C8B-B14F-4D97-AF65-F5344CB8AC3E}">
        <p14:creationId xmlns="" xmlns:p14="http://schemas.microsoft.com/office/powerpoint/2010/main" val="1541596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ea typeface="Calibri"/>
                <a:cs typeface="Calibri"/>
              </a:rPr>
              <a:t>5.5.2 CANDIDIASIS, SKIN</a:t>
            </a:r>
            <a:endParaRPr lang="en-ZA" sz="3600" dirty="0">
              <a:solidFill>
                <a:schemeClr val="bg1"/>
              </a:solidFill>
            </a:endParaRPr>
          </a:p>
        </p:txBody>
      </p:sp>
      <p:sp>
        <p:nvSpPr>
          <p:cNvPr id="3" name="Content Placeholder 2"/>
          <p:cNvSpPr>
            <a:spLocks noGrp="1"/>
          </p:cNvSpPr>
          <p:nvPr>
            <p:ph idx="1"/>
          </p:nvPr>
        </p:nvSpPr>
        <p:spPr>
          <a:xfrm>
            <a:off x="107504" y="1268760"/>
            <a:ext cx="8784976" cy="4857403"/>
          </a:xfrm>
        </p:spPr>
        <p:txBody>
          <a:bodyPr>
            <a:normAutofit/>
          </a:bodyPr>
          <a:lstStyle/>
          <a:p>
            <a:r>
              <a:rPr lang="en-ZA" u="sng" dirty="0" err="1" smtClean="0"/>
              <a:t>Nystatin</a:t>
            </a:r>
            <a:r>
              <a:rPr lang="en-ZA" u="sng" dirty="0" smtClean="0"/>
              <a:t> </a:t>
            </a:r>
            <a:r>
              <a:rPr lang="en-ZA" u="sng" dirty="0"/>
              <a:t>cream:</a:t>
            </a:r>
            <a:r>
              <a:rPr lang="en-ZA" dirty="0"/>
              <a:t> </a:t>
            </a:r>
            <a:r>
              <a:rPr lang="en-ZA" i="1" dirty="0">
                <a:solidFill>
                  <a:schemeClr val="accent6">
                    <a:lumMod val="75000"/>
                  </a:schemeClr>
                </a:solidFill>
              </a:rPr>
              <a:t>not added</a:t>
            </a:r>
            <a:endParaRPr lang="en-ZA" dirty="0">
              <a:solidFill>
                <a:schemeClr val="accent6">
                  <a:lumMod val="75000"/>
                </a:schemeClr>
              </a:solidFill>
            </a:endParaRPr>
          </a:p>
          <a:p>
            <a:r>
              <a:rPr lang="en-ZA" u="sng" dirty="0" err="1"/>
              <a:t>Clotrimazole</a:t>
            </a:r>
            <a:r>
              <a:rPr lang="en-ZA" u="sng" dirty="0"/>
              <a:t> cream:</a:t>
            </a:r>
            <a:r>
              <a:rPr lang="en-ZA" dirty="0"/>
              <a:t> </a:t>
            </a:r>
            <a:r>
              <a:rPr lang="en-ZA" i="1" dirty="0">
                <a:solidFill>
                  <a:srgbClr val="0070C0"/>
                </a:solidFill>
              </a:rPr>
              <a:t>retained</a:t>
            </a:r>
            <a:endParaRPr lang="en-ZA" dirty="0">
              <a:solidFill>
                <a:srgbClr val="0070C0"/>
              </a:solidFill>
            </a:endParaRPr>
          </a:p>
          <a:p>
            <a:pPr marL="0" indent="0">
              <a:buNone/>
            </a:pPr>
            <a:endParaRPr lang="en-ZA" sz="2400" dirty="0"/>
          </a:p>
          <a:p>
            <a:pPr lvl="1"/>
            <a:r>
              <a:rPr lang="en-ZA" sz="2400" dirty="0" err="1"/>
              <a:t>Nystatin</a:t>
            </a:r>
            <a:r>
              <a:rPr lang="en-ZA" sz="2400" dirty="0"/>
              <a:t> cream was not added to the PHC EML because of concerns relating to cost (</a:t>
            </a:r>
            <a:r>
              <a:rPr lang="en-ZA" sz="2400" dirty="0" err="1"/>
              <a:t>Nystatin</a:t>
            </a:r>
            <a:r>
              <a:rPr lang="en-ZA" sz="2400" dirty="0"/>
              <a:t> cream 15g = </a:t>
            </a:r>
            <a:r>
              <a:rPr lang="en-ZA" sz="2400" dirty="0" smtClean="0"/>
              <a:t>R15.618 </a:t>
            </a:r>
            <a:r>
              <a:rPr lang="en-ZA" sz="2400" dirty="0"/>
              <a:t>and </a:t>
            </a:r>
            <a:r>
              <a:rPr lang="en-ZA" sz="2400" dirty="0" err="1"/>
              <a:t>clotrimazole</a:t>
            </a:r>
            <a:r>
              <a:rPr lang="en-ZA" sz="2400" dirty="0"/>
              <a:t> cream 20g = R2.48)</a:t>
            </a:r>
          </a:p>
          <a:p>
            <a:pPr marL="0" indent="0">
              <a:buNone/>
            </a:pPr>
            <a:endParaRPr lang="en-ZA" sz="1200" dirty="0" smtClean="0"/>
          </a:p>
          <a:p>
            <a:pPr marL="0" lvl="0" indent="0">
              <a:buNone/>
            </a:pPr>
            <a:r>
              <a:rPr lang="en-ZA" sz="3600" b="1" dirty="0">
                <a:solidFill>
                  <a:srgbClr val="3366FF"/>
                </a:solidFill>
              </a:rPr>
              <a:t>Level of evidence: III Expert opinion</a:t>
            </a:r>
            <a:endParaRPr lang="en-ZA" sz="3600" dirty="0">
              <a:solidFill>
                <a:prstClr val="black"/>
              </a:solidFill>
            </a:endParaRPr>
          </a:p>
          <a:p>
            <a:pPr marL="0" indent="0">
              <a:buNone/>
            </a:pPr>
            <a:endParaRPr lang="en-ZA" sz="1200" dirty="0"/>
          </a:p>
          <a:p>
            <a:pPr marL="0" indent="0">
              <a:buNone/>
            </a:pPr>
            <a:endParaRPr lang="en-ZA" sz="1200" dirty="0" smtClean="0"/>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20</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10</a:t>
            </a:r>
            <a:endParaRPr lang="en-ZA" dirty="0">
              <a:solidFill>
                <a:srgbClr val="3366FF"/>
              </a:solidFill>
            </a:endParaRPr>
          </a:p>
        </p:txBody>
      </p:sp>
    </p:spTree>
    <p:extLst>
      <p:ext uri="{BB962C8B-B14F-4D97-AF65-F5344CB8AC3E}">
        <p14:creationId xmlns="" xmlns:p14="http://schemas.microsoft.com/office/powerpoint/2010/main" val="226812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18" y="32048"/>
            <a:ext cx="8229600" cy="1020688"/>
          </a:xfrm>
        </p:spPr>
        <p:txBody>
          <a:bodyPr>
            <a:noAutofit/>
          </a:bodyPr>
          <a:lstStyle/>
          <a:p>
            <a:pPr algn="l"/>
            <a:r>
              <a:rPr lang="fr-FR" sz="3600" b="1" dirty="0">
                <a:solidFill>
                  <a:schemeClr val="bg1"/>
                </a:solidFill>
              </a:rPr>
              <a:t>5.5.2.3 SCALP INFECTIONS – TINEA CAPITIS</a:t>
            </a:r>
            <a:endParaRPr lang="en-ZA" sz="3600" b="1" dirty="0">
              <a:solidFill>
                <a:schemeClr val="bg1"/>
              </a:solidFill>
            </a:endParaRPr>
          </a:p>
        </p:txBody>
      </p:sp>
      <p:sp>
        <p:nvSpPr>
          <p:cNvPr id="3" name="Content Placeholder 2"/>
          <p:cNvSpPr>
            <a:spLocks noGrp="1"/>
          </p:cNvSpPr>
          <p:nvPr>
            <p:ph idx="1"/>
          </p:nvPr>
        </p:nvSpPr>
        <p:spPr>
          <a:xfrm>
            <a:off x="251520" y="1124744"/>
            <a:ext cx="8712968" cy="5112568"/>
          </a:xfrm>
        </p:spPr>
        <p:txBody>
          <a:bodyPr>
            <a:normAutofit fontScale="47500" lnSpcReduction="20000"/>
          </a:bodyPr>
          <a:lstStyle/>
          <a:p>
            <a:r>
              <a:rPr lang="en-ZA" sz="5100" u="sng" dirty="0" smtClean="0"/>
              <a:t>Fluconazole</a:t>
            </a:r>
            <a:r>
              <a:rPr lang="en-ZA" sz="5100" u="sng" dirty="0"/>
              <a:t>:</a:t>
            </a:r>
            <a:r>
              <a:rPr lang="en-ZA" sz="5100" dirty="0"/>
              <a:t> </a:t>
            </a:r>
            <a:r>
              <a:rPr lang="en-ZA" sz="5100" i="1" dirty="0" smtClean="0">
                <a:solidFill>
                  <a:srgbClr val="9966FF"/>
                </a:solidFill>
              </a:rPr>
              <a:t>prescriber amended</a:t>
            </a:r>
            <a:endParaRPr lang="en-ZA" sz="5100" dirty="0">
              <a:solidFill>
                <a:srgbClr val="9966FF"/>
              </a:solidFill>
            </a:endParaRPr>
          </a:p>
          <a:p>
            <a:r>
              <a:rPr lang="en-ZA" sz="5100" u="sng" dirty="0" err="1"/>
              <a:t>Terbinafine</a:t>
            </a:r>
            <a:r>
              <a:rPr lang="en-ZA" sz="5100" u="sng" dirty="0"/>
              <a:t>:</a:t>
            </a:r>
            <a:r>
              <a:rPr lang="en-ZA" sz="5100" dirty="0"/>
              <a:t> </a:t>
            </a:r>
            <a:r>
              <a:rPr lang="en-ZA" sz="5100" i="1" dirty="0">
                <a:solidFill>
                  <a:schemeClr val="accent6">
                    <a:lumMod val="75000"/>
                  </a:schemeClr>
                </a:solidFill>
              </a:rPr>
              <a:t>not </a:t>
            </a:r>
            <a:r>
              <a:rPr lang="en-ZA" sz="5100" i="1" dirty="0" smtClean="0">
                <a:solidFill>
                  <a:schemeClr val="accent6">
                    <a:lumMod val="75000"/>
                  </a:schemeClr>
                </a:solidFill>
              </a:rPr>
              <a:t>added</a:t>
            </a:r>
          </a:p>
          <a:p>
            <a:r>
              <a:rPr lang="en-ZA" sz="5100" u="sng" dirty="0" err="1"/>
              <a:t>Griseofulvin</a:t>
            </a:r>
            <a:r>
              <a:rPr lang="en-ZA" sz="5100" u="sng" dirty="0"/>
              <a:t>, oral</a:t>
            </a:r>
            <a:r>
              <a:rPr lang="en-ZA" sz="5100" dirty="0"/>
              <a:t>: </a:t>
            </a:r>
            <a:r>
              <a:rPr lang="en-ZA" sz="5100" i="1" dirty="0">
                <a:solidFill>
                  <a:schemeClr val="accent6">
                    <a:lumMod val="75000"/>
                  </a:schemeClr>
                </a:solidFill>
              </a:rPr>
              <a:t>not added</a:t>
            </a:r>
            <a:endParaRPr lang="en-ZA" sz="5100" dirty="0">
              <a:solidFill>
                <a:schemeClr val="accent6">
                  <a:lumMod val="75000"/>
                </a:schemeClr>
              </a:solidFill>
            </a:endParaRPr>
          </a:p>
          <a:p>
            <a:pPr marL="0" indent="0">
              <a:buNone/>
            </a:pPr>
            <a:endParaRPr lang="en-ZA" dirty="0"/>
          </a:p>
          <a:p>
            <a:pPr lvl="1"/>
            <a:r>
              <a:rPr lang="en-ZA" sz="4200" dirty="0" smtClean="0"/>
              <a:t>Aligned with the </a:t>
            </a:r>
            <a:r>
              <a:rPr lang="en-ZA" sz="4200" dirty="0"/>
              <a:t>Adult </a:t>
            </a:r>
            <a:r>
              <a:rPr lang="en-ZA" sz="4200" dirty="0" smtClean="0"/>
              <a:t>Hospital level STG, 2012. </a:t>
            </a:r>
          </a:p>
          <a:p>
            <a:pPr lvl="1"/>
            <a:r>
              <a:rPr lang="en-ZA" sz="4200" dirty="0" smtClean="0"/>
              <a:t>Fluconazole more affordable compared to </a:t>
            </a:r>
            <a:r>
              <a:rPr lang="en-ZA" sz="4200" dirty="0" err="1" smtClean="0"/>
              <a:t>terbinafine</a:t>
            </a:r>
            <a:r>
              <a:rPr lang="en-ZA" sz="4200" dirty="0" smtClean="0"/>
              <a:t>: </a:t>
            </a:r>
          </a:p>
          <a:p>
            <a:pPr lvl="2"/>
            <a:r>
              <a:rPr lang="en-ZA" sz="3400" dirty="0" err="1" smtClean="0"/>
              <a:t>Terbinafine</a:t>
            </a:r>
            <a:r>
              <a:rPr lang="en-ZA" sz="3400" dirty="0" smtClean="0"/>
              <a:t>  </a:t>
            </a:r>
            <a:r>
              <a:rPr lang="en-ZA" sz="3400" dirty="0"/>
              <a:t>250 mg daily, for 28 days = R </a:t>
            </a:r>
            <a:r>
              <a:rPr lang="en-ZA" sz="3400" dirty="0" smtClean="0"/>
              <a:t>72.00</a:t>
            </a:r>
            <a:endParaRPr lang="en-ZA" sz="3400" dirty="0"/>
          </a:p>
          <a:p>
            <a:pPr lvl="2"/>
            <a:r>
              <a:rPr lang="en-ZA" sz="3400" dirty="0"/>
              <a:t>Fluconazole 200 mg daily, for 28 days = R </a:t>
            </a:r>
            <a:r>
              <a:rPr lang="en-ZA" sz="3400" dirty="0" smtClean="0"/>
              <a:t>21.66</a:t>
            </a:r>
            <a:endParaRPr lang="en-ZA" sz="3400" dirty="0"/>
          </a:p>
          <a:p>
            <a:pPr lvl="1"/>
            <a:r>
              <a:rPr lang="en-ZA" sz="4200" dirty="0" smtClean="0"/>
              <a:t>Fluconazole: </a:t>
            </a:r>
            <a:r>
              <a:rPr lang="en-GB" sz="4200" dirty="0" smtClean="0"/>
              <a:t>Nurse </a:t>
            </a:r>
            <a:r>
              <a:rPr lang="en-GB" sz="4200" dirty="0"/>
              <a:t>practitioner </a:t>
            </a:r>
            <a:r>
              <a:rPr lang="en-ZA" sz="4200" dirty="0" smtClean="0"/>
              <a:t>&amp; doctor prescribed, </a:t>
            </a:r>
            <a:r>
              <a:rPr lang="en-ZA" sz="4200" dirty="0"/>
              <a:t>as fluconazole is not a toxic drug </a:t>
            </a:r>
            <a:r>
              <a:rPr lang="en-ZA" sz="4200" dirty="0" smtClean="0"/>
              <a:t>&amp; </a:t>
            </a:r>
            <a:r>
              <a:rPr lang="en-ZA" sz="4200" i="1" dirty="0" err="1"/>
              <a:t>tinea</a:t>
            </a:r>
            <a:r>
              <a:rPr lang="en-ZA" sz="4200" i="1" dirty="0"/>
              <a:t> </a:t>
            </a:r>
            <a:r>
              <a:rPr lang="en-ZA" sz="4200" i="1" dirty="0" err="1"/>
              <a:t>capitis</a:t>
            </a:r>
            <a:r>
              <a:rPr lang="en-ZA" sz="4200" dirty="0"/>
              <a:t> is </a:t>
            </a:r>
            <a:r>
              <a:rPr lang="en-ZA" sz="4200" dirty="0" smtClean="0"/>
              <a:t>a common condition &amp; easily diagnosed &amp; managed. </a:t>
            </a:r>
          </a:p>
          <a:p>
            <a:pPr lvl="1"/>
            <a:r>
              <a:rPr lang="en-ZA" sz="4200" dirty="0" err="1" smtClean="0"/>
              <a:t>Griseofulvin</a:t>
            </a:r>
            <a:r>
              <a:rPr lang="en-ZA" sz="4200" dirty="0" smtClean="0"/>
              <a:t>: Decision </a:t>
            </a:r>
            <a:r>
              <a:rPr lang="en-ZA" sz="4200" dirty="0"/>
              <a:t>to remove </a:t>
            </a:r>
            <a:r>
              <a:rPr lang="en-ZA" sz="4200" dirty="0" err="1"/>
              <a:t>griseofulvin</a:t>
            </a:r>
            <a:r>
              <a:rPr lang="en-ZA" sz="4200" dirty="0"/>
              <a:t> </a:t>
            </a:r>
            <a:r>
              <a:rPr lang="en-ZA" sz="4200" dirty="0" smtClean="0"/>
              <a:t>made </a:t>
            </a:r>
            <a:r>
              <a:rPr lang="en-ZA" sz="4200" dirty="0"/>
              <a:t>in </a:t>
            </a:r>
            <a:r>
              <a:rPr lang="en-ZA" sz="4200" dirty="0" smtClean="0"/>
              <a:t>2008; based </a:t>
            </a:r>
            <a:r>
              <a:rPr lang="en-ZA" sz="4200" dirty="0"/>
              <a:t>on cost </a:t>
            </a:r>
            <a:r>
              <a:rPr lang="en-ZA" sz="4200" dirty="0" smtClean="0"/>
              <a:t>&amp; availability &amp; duration </a:t>
            </a:r>
            <a:r>
              <a:rPr lang="en-ZA" sz="4200" dirty="0"/>
              <a:t>of treatment (28 days vs. 8 weeks). </a:t>
            </a:r>
          </a:p>
          <a:p>
            <a:pPr marL="0" indent="0">
              <a:buNone/>
            </a:pPr>
            <a:endParaRPr lang="en-ZA" sz="5900" dirty="0" smtClean="0"/>
          </a:p>
          <a:p>
            <a:pPr marL="0" lvl="0" indent="0">
              <a:buNone/>
            </a:pPr>
            <a:r>
              <a:rPr lang="en-ZA" sz="5900" b="1" dirty="0">
                <a:solidFill>
                  <a:srgbClr val="3366FF"/>
                </a:solidFill>
              </a:rPr>
              <a:t>Level of evidence: III </a:t>
            </a:r>
            <a:r>
              <a:rPr lang="en-ZA" sz="5900" b="1" dirty="0" smtClean="0">
                <a:solidFill>
                  <a:srgbClr val="3366FF"/>
                </a:solidFill>
              </a:rPr>
              <a:t>Guidelines</a:t>
            </a:r>
            <a:endParaRPr lang="en-ZA" sz="5900" dirty="0">
              <a:solidFill>
                <a:prstClr val="black"/>
              </a:solidFill>
            </a:endParaRPr>
          </a:p>
          <a:p>
            <a:pPr marL="0" indent="0">
              <a:buNone/>
            </a:pPr>
            <a:endParaRPr lang="en-ZA" sz="1900" dirty="0" smtClean="0"/>
          </a:p>
        </p:txBody>
      </p:sp>
      <p:sp>
        <p:nvSpPr>
          <p:cNvPr id="5" name="Footer Placeholder 4"/>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21</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11</a:t>
            </a:r>
            <a:endParaRPr lang="en-ZA" dirty="0">
              <a:solidFill>
                <a:srgbClr val="3366FF"/>
              </a:solidFill>
            </a:endParaRPr>
          </a:p>
        </p:txBody>
      </p:sp>
    </p:spTree>
    <p:extLst>
      <p:ext uri="{BB962C8B-B14F-4D97-AF65-F5344CB8AC3E}">
        <p14:creationId xmlns="" xmlns:p14="http://schemas.microsoft.com/office/powerpoint/2010/main" val="1450736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48"/>
            <a:ext cx="8229600" cy="1092696"/>
          </a:xfrm>
        </p:spPr>
        <p:txBody>
          <a:bodyPr>
            <a:noAutofit/>
          </a:bodyPr>
          <a:lstStyle/>
          <a:p>
            <a:pPr algn="l"/>
            <a:r>
              <a:rPr lang="en-ZA" sz="3600" b="1" dirty="0">
                <a:solidFill>
                  <a:schemeClr val="bg1"/>
                </a:solidFill>
                <a:ea typeface="Calibri"/>
                <a:cs typeface="Calibri"/>
              </a:rPr>
              <a:t>5.5.2.4 </a:t>
            </a:r>
            <a:r>
              <a:rPr lang="en-GB" sz="3600" b="1" dirty="0">
                <a:solidFill>
                  <a:schemeClr val="bg1"/>
                </a:solidFill>
                <a:ea typeface="Calibri"/>
                <a:cs typeface="Calibri"/>
              </a:rPr>
              <a:t>PITYRIASIS VERSICOLOR – </a:t>
            </a:r>
            <a:r>
              <a:rPr lang="en-GB" sz="3600" b="1" dirty="0" smtClean="0">
                <a:solidFill>
                  <a:schemeClr val="bg1"/>
                </a:solidFill>
                <a:ea typeface="Calibri"/>
                <a:cs typeface="Calibri"/>
              </a:rPr>
              <a:t/>
            </a:r>
            <a:br>
              <a:rPr lang="en-GB" sz="3600" b="1" dirty="0" smtClean="0">
                <a:solidFill>
                  <a:schemeClr val="bg1"/>
                </a:solidFill>
                <a:ea typeface="Calibri"/>
                <a:cs typeface="Calibri"/>
              </a:rPr>
            </a:br>
            <a:r>
              <a:rPr lang="en-GB" sz="3600" b="1" dirty="0" smtClean="0">
                <a:solidFill>
                  <a:schemeClr val="bg1"/>
                </a:solidFill>
                <a:ea typeface="Calibri"/>
                <a:cs typeface="Calibri"/>
              </a:rPr>
              <a:t>TINEA </a:t>
            </a:r>
            <a:r>
              <a:rPr lang="en-GB" sz="3600" b="1" dirty="0">
                <a:solidFill>
                  <a:schemeClr val="bg1"/>
                </a:solidFill>
                <a:ea typeface="Calibri"/>
                <a:cs typeface="Calibri"/>
              </a:rPr>
              <a:t>VERSICOLOR</a:t>
            </a:r>
            <a:endParaRPr lang="en-ZA" sz="3600" dirty="0">
              <a:solidFill>
                <a:schemeClr val="bg1"/>
              </a:solidFill>
            </a:endParaRPr>
          </a:p>
        </p:txBody>
      </p:sp>
      <p:sp>
        <p:nvSpPr>
          <p:cNvPr id="3" name="Content Placeholder 2"/>
          <p:cNvSpPr>
            <a:spLocks noGrp="1"/>
          </p:cNvSpPr>
          <p:nvPr>
            <p:ph idx="1"/>
          </p:nvPr>
        </p:nvSpPr>
        <p:spPr/>
        <p:txBody>
          <a:bodyPr>
            <a:normAutofit/>
          </a:bodyPr>
          <a:lstStyle/>
          <a:p>
            <a:r>
              <a:rPr lang="en-ZA" u="sng" dirty="0"/>
              <a:t>Selenium sulphide shampoo, 2.5% suspension</a:t>
            </a:r>
            <a:r>
              <a:rPr lang="en-ZA" dirty="0"/>
              <a:t>: </a:t>
            </a:r>
            <a:r>
              <a:rPr lang="en-ZA" i="1" dirty="0">
                <a:solidFill>
                  <a:srgbClr val="9966FF"/>
                </a:solidFill>
              </a:rPr>
              <a:t>directions amended</a:t>
            </a:r>
          </a:p>
          <a:p>
            <a:pPr marL="0" indent="0">
              <a:buNone/>
            </a:pPr>
            <a:endParaRPr lang="en-ZA" sz="1200" dirty="0"/>
          </a:p>
          <a:p>
            <a:pPr lvl="1"/>
            <a:r>
              <a:rPr lang="en-ZA" dirty="0" smtClean="0"/>
              <a:t>Text amended </a:t>
            </a:r>
            <a:r>
              <a:rPr lang="en-ZA" dirty="0"/>
              <a:t>to describe a more practical </a:t>
            </a:r>
            <a:r>
              <a:rPr lang="en-ZA" dirty="0" smtClean="0"/>
              <a:t>regimen:</a:t>
            </a:r>
          </a:p>
          <a:p>
            <a:pPr lvl="2"/>
            <a:r>
              <a:rPr lang="en-ZA" dirty="0" smtClean="0"/>
              <a:t>Lather </a:t>
            </a:r>
            <a:r>
              <a:rPr lang="en-ZA" dirty="0"/>
              <a:t>shampoo on affected </a:t>
            </a:r>
            <a:r>
              <a:rPr lang="en-ZA" dirty="0" smtClean="0"/>
              <a:t>parts</a:t>
            </a:r>
          </a:p>
          <a:p>
            <a:pPr lvl="2"/>
            <a:r>
              <a:rPr lang="en-ZA" dirty="0" smtClean="0"/>
              <a:t>Leave </a:t>
            </a:r>
            <a:r>
              <a:rPr lang="en-ZA" dirty="0"/>
              <a:t>on for 30 minutes, then wash </a:t>
            </a:r>
            <a:r>
              <a:rPr lang="en-ZA" dirty="0" smtClean="0"/>
              <a:t>off</a:t>
            </a:r>
          </a:p>
        </p:txBody>
      </p:sp>
      <p:sp>
        <p:nvSpPr>
          <p:cNvPr id="8" name="Footer Placeholder 7"/>
          <p:cNvSpPr>
            <a:spLocks noGrp="1"/>
          </p:cNvSpPr>
          <p:nvPr>
            <p:ph type="ftr" sz="quarter" idx="11"/>
          </p:nvPr>
        </p:nvSpPr>
        <p:spPr>
          <a:xfrm>
            <a:off x="3124200" y="6356350"/>
            <a:ext cx="3031976" cy="365125"/>
          </a:xfrm>
        </p:spPr>
        <p:txBody>
          <a:bodyPr/>
          <a:lstStyle/>
          <a:p>
            <a:r>
              <a:rPr lang="en-ZA" dirty="0" smtClean="0"/>
              <a:t>PRIMARY HEALTHCARE 2014 IMPLEMENTATION SLIDES: SKIN CONDITIONS</a:t>
            </a:r>
            <a:endParaRPr lang="en-ZA" dirty="0"/>
          </a:p>
        </p:txBody>
      </p:sp>
      <p:sp>
        <p:nvSpPr>
          <p:cNvPr id="9" name="Slide Number Placeholder 8"/>
          <p:cNvSpPr>
            <a:spLocks noGrp="1"/>
          </p:cNvSpPr>
          <p:nvPr>
            <p:ph type="sldNum" sz="quarter" idx="12"/>
          </p:nvPr>
        </p:nvSpPr>
        <p:spPr/>
        <p:txBody>
          <a:bodyPr/>
          <a:lstStyle/>
          <a:p>
            <a:fld id="{42FB03B2-953D-4068-99A6-8707FB8FE3E1}" type="slidenum">
              <a:rPr lang="en-ZA" smtClean="0"/>
              <a:pPr/>
              <a:t>22</a:t>
            </a:fld>
            <a:endParaRPr lang="en-ZA"/>
          </a:p>
        </p:txBody>
      </p:sp>
    </p:spTree>
    <p:extLst>
      <p:ext uri="{BB962C8B-B14F-4D97-AF65-F5344CB8AC3E}">
        <p14:creationId xmlns="" xmlns:p14="http://schemas.microsoft.com/office/powerpoint/2010/main" val="3345186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GB" sz="3600" b="1" dirty="0">
                <a:solidFill>
                  <a:schemeClr val="bg1"/>
                </a:solidFill>
              </a:rPr>
              <a:t>5.6.1 	PARONYCHIA, </a:t>
            </a:r>
            <a:r>
              <a:rPr lang="en-GB" sz="3600" b="1" dirty="0" smtClean="0">
                <a:solidFill>
                  <a:schemeClr val="bg1"/>
                </a:solidFill>
              </a:rPr>
              <a:t>CHRONIC</a:t>
            </a:r>
            <a:endParaRPr lang="en-ZA" sz="3600" dirty="0">
              <a:solidFill>
                <a:schemeClr val="bg1"/>
              </a:solidFill>
            </a:endParaRPr>
          </a:p>
        </p:txBody>
      </p:sp>
      <p:sp>
        <p:nvSpPr>
          <p:cNvPr id="3" name="Content Placeholder 2"/>
          <p:cNvSpPr>
            <a:spLocks noGrp="1"/>
          </p:cNvSpPr>
          <p:nvPr>
            <p:ph idx="1"/>
          </p:nvPr>
        </p:nvSpPr>
        <p:spPr>
          <a:xfrm>
            <a:off x="467544" y="1268760"/>
            <a:ext cx="8229600" cy="4525963"/>
          </a:xfrm>
        </p:spPr>
        <p:txBody>
          <a:bodyPr/>
          <a:lstStyle/>
          <a:p>
            <a:r>
              <a:rPr lang="en-GB" u="sng" dirty="0"/>
              <a:t>Imidazole, e.g. </a:t>
            </a:r>
            <a:r>
              <a:rPr lang="en-GB" u="sng" dirty="0" err="1"/>
              <a:t>clotrimazole</a:t>
            </a:r>
            <a:r>
              <a:rPr lang="en-GB" u="sng" dirty="0"/>
              <a:t> 2% cream, </a:t>
            </a:r>
            <a:r>
              <a:rPr lang="en-GB" u="sng" dirty="0" smtClean="0"/>
              <a:t>topical: </a:t>
            </a:r>
            <a:r>
              <a:rPr lang="en-GB" i="1" dirty="0" smtClean="0">
                <a:solidFill>
                  <a:srgbClr val="00B050"/>
                </a:solidFill>
              </a:rPr>
              <a:t>added</a:t>
            </a:r>
          </a:p>
          <a:p>
            <a:pPr marL="0" indent="0">
              <a:buNone/>
            </a:pPr>
            <a:endParaRPr lang="en-GB" i="1" dirty="0" smtClean="0">
              <a:solidFill>
                <a:srgbClr val="00B050"/>
              </a:solidFill>
            </a:endParaRPr>
          </a:p>
          <a:p>
            <a:pPr lvl="1"/>
            <a:r>
              <a:rPr lang="en-ZA" dirty="0" smtClean="0"/>
              <a:t>Paronychia </a:t>
            </a:r>
            <a:r>
              <a:rPr lang="en-ZA" dirty="0"/>
              <a:t>is a common condition, especially in HIV infected </a:t>
            </a:r>
            <a:r>
              <a:rPr lang="en-ZA" dirty="0" smtClean="0"/>
              <a:t>patients.</a:t>
            </a:r>
          </a:p>
          <a:p>
            <a:pPr lvl="1"/>
            <a:endParaRPr lang="en-ZA" i="1" dirty="0">
              <a:solidFill>
                <a:srgbClr val="00B050"/>
              </a:solidFill>
            </a:endParaRPr>
          </a:p>
          <a:p>
            <a:pPr marL="57150" lvl="0" indent="0">
              <a:buNone/>
            </a:pPr>
            <a:r>
              <a:rPr lang="en-ZA" sz="4000" b="1" dirty="0">
                <a:solidFill>
                  <a:srgbClr val="3366FF"/>
                </a:solidFill>
              </a:rPr>
              <a:t>Level of evidence: III Expert opinion</a:t>
            </a:r>
            <a:endParaRPr lang="en-ZA" sz="4000" dirty="0">
              <a:solidFill>
                <a:prstClr val="black"/>
              </a:solidFill>
            </a:endParaRPr>
          </a:p>
          <a:p>
            <a:pPr marL="57150" indent="0">
              <a:buNone/>
            </a:pPr>
            <a:endParaRPr lang="en-ZA" i="1" dirty="0">
              <a:solidFill>
                <a:srgbClr val="00B050"/>
              </a:solidFill>
            </a:endParaRPr>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23</a:t>
            </a:fld>
            <a:endParaRPr lang="en-ZA"/>
          </a:p>
        </p:txBody>
      </p:sp>
    </p:spTree>
    <p:extLst>
      <p:ext uri="{BB962C8B-B14F-4D97-AF65-F5344CB8AC3E}">
        <p14:creationId xmlns="" xmlns:p14="http://schemas.microsoft.com/office/powerpoint/2010/main" val="652733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smtClean="0">
                <a:solidFill>
                  <a:schemeClr val="bg1"/>
                </a:solidFill>
                <a:ea typeface="Calibri"/>
                <a:cs typeface="Calibri"/>
              </a:rPr>
              <a:t>5.6.2 </a:t>
            </a:r>
            <a:r>
              <a:rPr lang="en-ZA" sz="3600" b="1" dirty="0">
                <a:solidFill>
                  <a:schemeClr val="bg1"/>
                </a:solidFill>
                <a:ea typeface="Calibri"/>
                <a:cs typeface="Calibri"/>
              </a:rPr>
              <a:t>PARONYCHIA, </a:t>
            </a:r>
            <a:r>
              <a:rPr lang="en-ZA" sz="3600" b="1" dirty="0" smtClean="0">
                <a:solidFill>
                  <a:schemeClr val="bg1"/>
                </a:solidFill>
                <a:ea typeface="Calibri"/>
                <a:cs typeface="Calibri"/>
              </a:rPr>
              <a:t>ACUTE</a:t>
            </a:r>
            <a:endParaRPr lang="en-ZA" sz="3600" dirty="0">
              <a:solidFill>
                <a:schemeClr val="bg1"/>
              </a:solidFill>
            </a:endParaRPr>
          </a:p>
        </p:txBody>
      </p:sp>
      <p:sp>
        <p:nvSpPr>
          <p:cNvPr id="3" name="Content Placeholder 2"/>
          <p:cNvSpPr>
            <a:spLocks noGrp="1"/>
          </p:cNvSpPr>
          <p:nvPr>
            <p:ph idx="1"/>
          </p:nvPr>
        </p:nvSpPr>
        <p:spPr/>
        <p:txBody>
          <a:bodyPr/>
          <a:lstStyle/>
          <a:p>
            <a:r>
              <a:rPr lang="en-GB" u="sng" dirty="0" err="1" smtClean="0"/>
              <a:t>Flucloxacillin</a:t>
            </a:r>
            <a:r>
              <a:rPr lang="en-GB" u="sng" dirty="0" smtClean="0"/>
              <a:t>, oral</a:t>
            </a:r>
            <a:r>
              <a:rPr lang="en-GB" dirty="0" smtClean="0"/>
              <a:t>: </a:t>
            </a:r>
            <a:r>
              <a:rPr lang="en-GB" i="1" dirty="0" smtClean="0">
                <a:solidFill>
                  <a:srgbClr val="00B050"/>
                </a:solidFill>
              </a:rPr>
              <a:t>added</a:t>
            </a:r>
          </a:p>
          <a:p>
            <a:pPr marL="0" indent="0">
              <a:buNone/>
            </a:pPr>
            <a:endParaRPr lang="en-GB" i="1" dirty="0">
              <a:solidFill>
                <a:srgbClr val="00B050"/>
              </a:solidFill>
            </a:endParaRPr>
          </a:p>
          <a:p>
            <a:pPr lvl="1"/>
            <a:r>
              <a:rPr lang="en-ZA" dirty="0"/>
              <a:t>Paronychia is a common condition, especially in HIV infected patients</a:t>
            </a:r>
            <a:r>
              <a:rPr lang="en-ZA" dirty="0" smtClean="0"/>
              <a:t>.</a:t>
            </a:r>
          </a:p>
          <a:p>
            <a:pPr marL="457200" lvl="1" indent="0">
              <a:buNone/>
            </a:pPr>
            <a:endParaRPr lang="en-ZA" i="1" dirty="0" smtClean="0">
              <a:solidFill>
                <a:srgbClr val="00B050"/>
              </a:solidFill>
            </a:endParaRPr>
          </a:p>
          <a:p>
            <a:pPr marL="457200" lvl="1" indent="0">
              <a:buNone/>
            </a:pPr>
            <a:endParaRPr lang="en-ZA" i="1" dirty="0" smtClean="0">
              <a:solidFill>
                <a:srgbClr val="00B050"/>
              </a:solidFill>
            </a:endParaRPr>
          </a:p>
          <a:p>
            <a:pPr marL="0" lvl="0" indent="0">
              <a:buNone/>
            </a:pPr>
            <a:r>
              <a:rPr lang="en-ZA" sz="4000" b="1" dirty="0">
                <a:solidFill>
                  <a:srgbClr val="3366FF"/>
                </a:solidFill>
              </a:rPr>
              <a:t>Level of evidence: III Expert </a:t>
            </a:r>
            <a:r>
              <a:rPr lang="en-ZA" sz="4000" b="1" dirty="0" smtClean="0">
                <a:solidFill>
                  <a:srgbClr val="3366FF"/>
                </a:solidFill>
              </a:rPr>
              <a:t>opinion</a:t>
            </a:r>
            <a:endParaRPr lang="en-ZA" sz="4000" i="1" dirty="0">
              <a:solidFill>
                <a:srgbClr val="00B050"/>
              </a:solidFill>
            </a:endParaRPr>
          </a:p>
          <a:p>
            <a:pPr marL="0" indent="0">
              <a:buNone/>
            </a:pPr>
            <a:endParaRPr lang="en-ZA" dirty="0"/>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24</a:t>
            </a:fld>
            <a:endParaRPr lang="en-ZA"/>
          </a:p>
        </p:txBody>
      </p:sp>
    </p:spTree>
    <p:extLst>
      <p:ext uri="{BB962C8B-B14F-4D97-AF65-F5344CB8AC3E}">
        <p14:creationId xmlns="" xmlns:p14="http://schemas.microsoft.com/office/powerpoint/2010/main" val="1416399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GB" sz="3600" b="1" dirty="0">
                <a:solidFill>
                  <a:schemeClr val="bg1"/>
                </a:solidFill>
              </a:rPr>
              <a:t>5.6.3 	NAIL INFECTIONS – TINEA </a:t>
            </a:r>
            <a:r>
              <a:rPr lang="en-GB" sz="3600" b="1" dirty="0" smtClean="0">
                <a:solidFill>
                  <a:schemeClr val="bg1"/>
                </a:solidFill>
              </a:rPr>
              <a:t>UNGUIUM</a:t>
            </a:r>
            <a:endParaRPr lang="en-ZA" sz="3600" dirty="0">
              <a:solidFill>
                <a:schemeClr val="bg1"/>
              </a:solidFill>
            </a:endParaRPr>
          </a:p>
        </p:txBody>
      </p:sp>
      <p:sp>
        <p:nvSpPr>
          <p:cNvPr id="4" name="Content Placeholder 2"/>
          <p:cNvSpPr>
            <a:spLocks noGrp="1"/>
          </p:cNvSpPr>
          <p:nvPr>
            <p:ph idx="1"/>
          </p:nvPr>
        </p:nvSpPr>
        <p:spPr>
          <a:xfrm>
            <a:off x="467544" y="1268760"/>
            <a:ext cx="8229600" cy="4525963"/>
          </a:xfrm>
        </p:spPr>
        <p:txBody>
          <a:bodyPr>
            <a:normAutofit fontScale="92500" lnSpcReduction="20000"/>
          </a:bodyPr>
          <a:lstStyle/>
          <a:p>
            <a:r>
              <a:rPr lang="en-ZA" u="sng" dirty="0"/>
              <a:t>Fluconazole, oral:</a:t>
            </a:r>
            <a:r>
              <a:rPr lang="en-ZA" dirty="0"/>
              <a:t> </a:t>
            </a:r>
            <a:r>
              <a:rPr lang="en-ZA" i="1" dirty="0" smtClean="0"/>
              <a:t>not added</a:t>
            </a:r>
            <a:endParaRPr lang="en-ZA" dirty="0"/>
          </a:p>
          <a:p>
            <a:pPr marL="0" indent="0">
              <a:buNone/>
            </a:pPr>
            <a:endParaRPr lang="en-ZA" dirty="0"/>
          </a:p>
          <a:p>
            <a:r>
              <a:rPr lang="en-US" dirty="0" smtClean="0"/>
              <a:t>Evidence reviewed </a:t>
            </a:r>
            <a:r>
              <a:rPr lang="en-US" dirty="0"/>
              <a:t>by the</a:t>
            </a:r>
            <a:r>
              <a:rPr lang="en-US" b="1" dirty="0"/>
              <a:t> </a:t>
            </a:r>
            <a:r>
              <a:rPr lang="en-US" dirty="0"/>
              <a:t>Adult Hospital level Expert Review </a:t>
            </a:r>
            <a:r>
              <a:rPr lang="en-US" dirty="0" smtClean="0"/>
              <a:t>Committee (2012) indicated minimal benefit of fluconazole for </a:t>
            </a:r>
            <a:r>
              <a:rPr lang="en-US" dirty="0" err="1" smtClean="0"/>
              <a:t>tinea</a:t>
            </a:r>
            <a:r>
              <a:rPr lang="en-US" dirty="0" smtClean="0"/>
              <a:t> </a:t>
            </a:r>
            <a:r>
              <a:rPr lang="en-US" dirty="0" err="1" smtClean="0"/>
              <a:t>unguium</a:t>
            </a:r>
            <a:r>
              <a:rPr lang="en-US" dirty="0" smtClean="0"/>
              <a:t>. </a:t>
            </a:r>
          </a:p>
          <a:p>
            <a:pPr lvl="1"/>
            <a:r>
              <a:rPr lang="en-US" dirty="0" smtClean="0"/>
              <a:t>Open </a:t>
            </a:r>
            <a:r>
              <a:rPr lang="en-US" dirty="0"/>
              <a:t>label studies, had higher cure rates than the RCTs and the few RCTs showed a cure rate of less than 50</a:t>
            </a:r>
            <a:r>
              <a:rPr lang="en-US" dirty="0" smtClean="0"/>
              <a:t>%.</a:t>
            </a:r>
          </a:p>
          <a:p>
            <a:pPr lvl="1"/>
            <a:r>
              <a:rPr lang="en-US" dirty="0" smtClean="0"/>
              <a:t>Therapy </a:t>
            </a:r>
            <a:r>
              <a:rPr lang="en-ZA" dirty="0" smtClean="0"/>
              <a:t>is costly.</a:t>
            </a:r>
            <a:endParaRPr lang="en-ZA" dirty="0"/>
          </a:p>
          <a:p>
            <a:pPr marL="0" indent="0">
              <a:buNone/>
            </a:pPr>
            <a:endParaRPr lang="en-ZA" dirty="0"/>
          </a:p>
          <a:p>
            <a:pPr marL="0" lvl="0" indent="0">
              <a:buNone/>
            </a:pPr>
            <a:r>
              <a:rPr lang="en-ZA" b="1" dirty="0">
                <a:solidFill>
                  <a:srgbClr val="3366FF"/>
                </a:solidFill>
              </a:rPr>
              <a:t>Level of evidence: III Guidelines</a:t>
            </a:r>
            <a:endParaRPr lang="en-ZA" dirty="0">
              <a:solidFill>
                <a:prstClr val="black"/>
              </a:solidFill>
            </a:endParaRPr>
          </a:p>
          <a:p>
            <a:pPr marL="0" indent="0">
              <a:buNone/>
            </a:pPr>
            <a:endParaRPr lang="en-ZA" dirty="0"/>
          </a:p>
        </p:txBody>
      </p:sp>
      <p:sp>
        <p:nvSpPr>
          <p:cNvPr id="6" name="Footer Placeholder 5"/>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7" name="Slide Number Placeholder 6"/>
          <p:cNvSpPr>
            <a:spLocks noGrp="1"/>
          </p:cNvSpPr>
          <p:nvPr>
            <p:ph type="sldNum" sz="quarter" idx="12"/>
          </p:nvPr>
        </p:nvSpPr>
        <p:spPr/>
        <p:txBody>
          <a:bodyPr/>
          <a:lstStyle/>
          <a:p>
            <a:fld id="{42FB03B2-953D-4068-99A6-8707FB8FE3E1}" type="slidenum">
              <a:rPr lang="en-ZA" smtClean="0"/>
              <a:pPr/>
              <a:t>25</a:t>
            </a:fld>
            <a:endParaRPr lang="en-ZA"/>
          </a:p>
        </p:txBody>
      </p:sp>
    </p:spTree>
    <p:extLst>
      <p:ext uri="{BB962C8B-B14F-4D97-AF65-F5344CB8AC3E}">
        <p14:creationId xmlns="" xmlns:p14="http://schemas.microsoft.com/office/powerpoint/2010/main" val="2310547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2" y="32048"/>
            <a:ext cx="8229600" cy="1143000"/>
          </a:xfrm>
        </p:spPr>
        <p:txBody>
          <a:bodyPr/>
          <a:lstStyle/>
          <a:p>
            <a:pPr algn="l"/>
            <a:r>
              <a:rPr lang="en-ZA" sz="3600" b="1" dirty="0">
                <a:solidFill>
                  <a:schemeClr val="bg1"/>
                </a:solidFill>
              </a:rPr>
              <a:t>5.7.1.1 </a:t>
            </a:r>
            <a:r>
              <a:rPr lang="en-GB" sz="3600" b="1" dirty="0">
                <a:solidFill>
                  <a:schemeClr val="bg1"/>
                </a:solidFill>
              </a:rPr>
              <a:t>HEAD LICE</a:t>
            </a:r>
            <a:endParaRPr lang="en-ZA" sz="3600" dirty="0">
              <a:solidFill>
                <a:schemeClr val="bg1"/>
              </a:solidFill>
            </a:endParaRPr>
          </a:p>
        </p:txBody>
      </p:sp>
      <p:sp>
        <p:nvSpPr>
          <p:cNvPr id="3" name="Content Placeholder 2"/>
          <p:cNvSpPr>
            <a:spLocks noGrp="1"/>
          </p:cNvSpPr>
          <p:nvPr>
            <p:ph idx="1"/>
          </p:nvPr>
        </p:nvSpPr>
        <p:spPr>
          <a:xfrm>
            <a:off x="539552" y="1196752"/>
            <a:ext cx="8229600" cy="4525963"/>
          </a:xfrm>
        </p:spPr>
        <p:txBody>
          <a:bodyPr>
            <a:normAutofit fontScale="70000" lnSpcReduction="20000"/>
          </a:bodyPr>
          <a:lstStyle/>
          <a:p>
            <a:r>
              <a:rPr lang="en-ZA" u="sng" dirty="0" err="1"/>
              <a:t>Permethrin</a:t>
            </a:r>
            <a:r>
              <a:rPr lang="en-ZA" u="sng" dirty="0"/>
              <a:t> 1% cream rinse:</a:t>
            </a:r>
            <a:r>
              <a:rPr lang="en-ZA" i="1" dirty="0"/>
              <a:t> </a:t>
            </a:r>
            <a:r>
              <a:rPr lang="en-ZA" i="1" dirty="0" smtClean="0">
                <a:solidFill>
                  <a:srgbClr val="FF0000"/>
                </a:solidFill>
              </a:rPr>
              <a:t>deleted</a:t>
            </a:r>
            <a:endParaRPr lang="en-ZA" dirty="0">
              <a:solidFill>
                <a:srgbClr val="FF0000"/>
              </a:solidFill>
            </a:endParaRPr>
          </a:p>
          <a:p>
            <a:pPr marL="0" indent="0">
              <a:buNone/>
            </a:pPr>
            <a:endParaRPr lang="en-ZA" dirty="0"/>
          </a:p>
          <a:p>
            <a:pPr lvl="1"/>
            <a:r>
              <a:rPr lang="en-ZA" dirty="0" err="1"/>
              <a:t>Permethrin</a:t>
            </a:r>
            <a:r>
              <a:rPr lang="en-ZA" dirty="0"/>
              <a:t> 1% cream rinse </a:t>
            </a:r>
            <a:r>
              <a:rPr lang="en-ZA" dirty="0" smtClean="0"/>
              <a:t>&amp; </a:t>
            </a:r>
            <a:r>
              <a:rPr lang="en-ZA" dirty="0" err="1"/>
              <a:t>permethrin</a:t>
            </a:r>
            <a:r>
              <a:rPr lang="en-ZA" dirty="0"/>
              <a:t> 2% shampoo have been </a:t>
            </a:r>
            <a:r>
              <a:rPr lang="en-ZA" dirty="0" smtClean="0"/>
              <a:t>discontinued.</a:t>
            </a:r>
          </a:p>
          <a:p>
            <a:pPr lvl="1"/>
            <a:r>
              <a:rPr lang="en-ZA" dirty="0" err="1" smtClean="0"/>
              <a:t>Permethrin</a:t>
            </a:r>
            <a:r>
              <a:rPr lang="en-ZA" dirty="0" smtClean="0"/>
              <a:t> </a:t>
            </a:r>
            <a:r>
              <a:rPr lang="en-ZA" dirty="0"/>
              <a:t>0.2% combined with </a:t>
            </a:r>
            <a:r>
              <a:rPr lang="en-ZA" dirty="0" err="1"/>
              <a:t>piperonyl</a:t>
            </a:r>
            <a:r>
              <a:rPr lang="en-ZA" dirty="0"/>
              <a:t> </a:t>
            </a:r>
            <a:r>
              <a:rPr lang="en-ZA" dirty="0" err="1"/>
              <a:t>butoxide</a:t>
            </a:r>
            <a:r>
              <a:rPr lang="en-ZA" dirty="0"/>
              <a:t> 0.8% </a:t>
            </a:r>
            <a:r>
              <a:rPr lang="en-ZA" dirty="0" smtClean="0"/>
              <a:t>/ </a:t>
            </a:r>
            <a:r>
              <a:rPr lang="en-ZA" dirty="0" err="1"/>
              <a:t>dimethicone</a:t>
            </a:r>
            <a:r>
              <a:rPr lang="en-ZA" dirty="0"/>
              <a:t> spray are not effective. </a:t>
            </a:r>
            <a:endParaRPr lang="en-ZA" dirty="0" smtClean="0"/>
          </a:p>
          <a:p>
            <a:pPr lvl="1"/>
            <a:r>
              <a:rPr lang="en-ZA" dirty="0" smtClean="0"/>
              <a:t>No </a:t>
            </a:r>
            <a:r>
              <a:rPr lang="en-ZA" dirty="0"/>
              <a:t>other preparations available on the South African market, evidence for </a:t>
            </a:r>
            <a:r>
              <a:rPr lang="en-ZA" dirty="0" err="1"/>
              <a:t>permethrin</a:t>
            </a:r>
            <a:r>
              <a:rPr lang="en-ZA" dirty="0"/>
              <a:t> 5% lotion was investigated. </a:t>
            </a:r>
            <a:r>
              <a:rPr lang="en-ZA" dirty="0" err="1"/>
              <a:t>Permethrin</a:t>
            </a:r>
            <a:r>
              <a:rPr lang="en-ZA" dirty="0"/>
              <a:t> 5% lotion is registered in South Africa for scabies. </a:t>
            </a:r>
            <a:endParaRPr lang="en-ZA" dirty="0" smtClean="0"/>
          </a:p>
          <a:p>
            <a:pPr lvl="1"/>
            <a:r>
              <a:rPr lang="en-ZA" dirty="0" smtClean="0"/>
              <a:t>Globally</a:t>
            </a:r>
            <a:r>
              <a:rPr lang="en-ZA" dirty="0"/>
              <a:t>, resistance to </a:t>
            </a:r>
            <a:r>
              <a:rPr lang="en-ZA" dirty="0" err="1"/>
              <a:t>permethrin</a:t>
            </a:r>
            <a:r>
              <a:rPr lang="en-ZA" dirty="0"/>
              <a:t>, benzyl benzoate </a:t>
            </a:r>
            <a:r>
              <a:rPr lang="en-ZA" dirty="0" smtClean="0"/>
              <a:t>&amp; </a:t>
            </a:r>
            <a:r>
              <a:rPr lang="en-ZA" dirty="0"/>
              <a:t>gamma benzene </a:t>
            </a:r>
            <a:r>
              <a:rPr lang="en-ZA" dirty="0" err="1"/>
              <a:t>hexachloride</a:t>
            </a:r>
            <a:r>
              <a:rPr lang="en-ZA" dirty="0"/>
              <a:t> has developed. </a:t>
            </a:r>
          </a:p>
          <a:p>
            <a:pPr lvl="1"/>
            <a:r>
              <a:rPr lang="en-ZA" dirty="0" smtClean="0"/>
              <a:t>Alternate </a:t>
            </a:r>
            <a:r>
              <a:rPr lang="en-ZA" dirty="0"/>
              <a:t>products, </a:t>
            </a:r>
            <a:r>
              <a:rPr lang="en-ZA" dirty="0" err="1"/>
              <a:t>ivermectin</a:t>
            </a:r>
            <a:r>
              <a:rPr lang="en-ZA" dirty="0"/>
              <a:t> </a:t>
            </a:r>
            <a:r>
              <a:rPr lang="en-ZA" dirty="0" smtClean="0"/>
              <a:t>&amp; </a:t>
            </a:r>
            <a:r>
              <a:rPr lang="en-ZA" dirty="0" err="1"/>
              <a:t>malathion</a:t>
            </a:r>
            <a:r>
              <a:rPr lang="en-ZA" dirty="0"/>
              <a:t> are not available in South Africa. </a:t>
            </a:r>
            <a:endParaRPr lang="en-ZA" dirty="0" smtClean="0"/>
          </a:p>
          <a:p>
            <a:pPr lvl="1"/>
            <a:r>
              <a:rPr lang="en-ZA" dirty="0" err="1" smtClean="0"/>
              <a:t>Malathion</a:t>
            </a:r>
            <a:r>
              <a:rPr lang="en-ZA" dirty="0" smtClean="0"/>
              <a:t> </a:t>
            </a:r>
            <a:r>
              <a:rPr lang="en-ZA" dirty="0"/>
              <a:t>lotion has a contact time of 8-10 hours, making it more effective than </a:t>
            </a:r>
            <a:r>
              <a:rPr lang="en-ZA" dirty="0" err="1"/>
              <a:t>permethrin</a:t>
            </a:r>
            <a:r>
              <a:rPr lang="en-ZA" dirty="0"/>
              <a:t> cream rinse (contact time of 10 minutes). </a:t>
            </a:r>
          </a:p>
          <a:p>
            <a:pPr marL="0" indent="0">
              <a:buNone/>
            </a:pPr>
            <a:endParaRPr lang="en-ZA" dirty="0"/>
          </a:p>
          <a:p>
            <a:endParaRPr lang="en-ZA" dirty="0"/>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26</a:t>
            </a:fld>
            <a:endParaRPr lang="en-ZA"/>
          </a:p>
        </p:txBody>
      </p:sp>
    </p:spTree>
    <p:extLst>
      <p:ext uri="{BB962C8B-B14F-4D97-AF65-F5344CB8AC3E}">
        <p14:creationId xmlns="" xmlns:p14="http://schemas.microsoft.com/office/powerpoint/2010/main" val="1032278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34" y="0"/>
            <a:ext cx="8229600" cy="1143000"/>
          </a:xfrm>
        </p:spPr>
        <p:txBody>
          <a:bodyPr/>
          <a:lstStyle/>
          <a:p>
            <a:pPr algn="l"/>
            <a:r>
              <a:rPr lang="en-ZA" sz="3600" b="1" dirty="0">
                <a:solidFill>
                  <a:schemeClr val="bg1"/>
                </a:solidFill>
              </a:rPr>
              <a:t>5.7.1.1 </a:t>
            </a:r>
            <a:r>
              <a:rPr lang="en-GB" sz="3600" b="1" dirty="0">
                <a:solidFill>
                  <a:schemeClr val="bg1"/>
                </a:solidFill>
              </a:rPr>
              <a:t>HEAD LICE</a:t>
            </a:r>
            <a:endParaRPr lang="en-ZA" sz="3600" dirty="0">
              <a:solidFill>
                <a:schemeClr val="bg1"/>
              </a:solidFill>
            </a:endParaRPr>
          </a:p>
        </p:txBody>
      </p:sp>
      <p:sp>
        <p:nvSpPr>
          <p:cNvPr id="3" name="Content Placeholder 2"/>
          <p:cNvSpPr>
            <a:spLocks noGrp="1"/>
          </p:cNvSpPr>
          <p:nvPr>
            <p:ph idx="1"/>
          </p:nvPr>
        </p:nvSpPr>
        <p:spPr>
          <a:xfrm>
            <a:off x="395536" y="1052736"/>
            <a:ext cx="8568952" cy="4929411"/>
          </a:xfrm>
        </p:spPr>
        <p:txBody>
          <a:bodyPr>
            <a:normAutofit fontScale="55000" lnSpcReduction="20000"/>
          </a:bodyPr>
          <a:lstStyle/>
          <a:p>
            <a:r>
              <a:rPr lang="en-ZA" sz="4400" u="sng" dirty="0" err="1"/>
              <a:t>Permethrin</a:t>
            </a:r>
            <a:r>
              <a:rPr lang="en-ZA" sz="4400" u="sng" dirty="0"/>
              <a:t> 5% lotion:</a:t>
            </a:r>
            <a:r>
              <a:rPr lang="en-ZA" sz="4400" dirty="0"/>
              <a:t> </a:t>
            </a:r>
            <a:r>
              <a:rPr lang="en-ZA" sz="4400" i="1" dirty="0" smtClean="0">
                <a:solidFill>
                  <a:srgbClr val="00B050"/>
                </a:solidFill>
              </a:rPr>
              <a:t>added</a:t>
            </a:r>
          </a:p>
          <a:p>
            <a:pPr marL="0" indent="0">
              <a:buNone/>
            </a:pPr>
            <a:endParaRPr lang="en-ZA" sz="1500" dirty="0">
              <a:solidFill>
                <a:srgbClr val="00B050"/>
              </a:solidFill>
            </a:endParaRPr>
          </a:p>
          <a:p>
            <a:pPr lvl="1"/>
            <a:r>
              <a:rPr lang="en-ZA" sz="3300" i="1" dirty="0" smtClean="0"/>
              <a:t>Efficacy </a:t>
            </a:r>
            <a:r>
              <a:rPr lang="en-ZA" sz="3300" i="1" dirty="0"/>
              <a:t>and safety:</a:t>
            </a:r>
            <a:r>
              <a:rPr lang="en-ZA" sz="3300" dirty="0"/>
              <a:t> </a:t>
            </a:r>
            <a:endParaRPr lang="en-ZA" sz="3300" dirty="0" smtClean="0"/>
          </a:p>
          <a:p>
            <a:pPr lvl="2"/>
            <a:r>
              <a:rPr lang="en-ZA" sz="3300" dirty="0" smtClean="0"/>
              <a:t>A </a:t>
            </a:r>
            <a:r>
              <a:rPr lang="en-ZA" sz="3300" dirty="0"/>
              <a:t>literature review did not identify any RCT's comparing the effectiveness </a:t>
            </a:r>
            <a:r>
              <a:rPr lang="en-ZA" sz="3300" dirty="0" smtClean="0"/>
              <a:t>&amp; </a:t>
            </a:r>
            <a:r>
              <a:rPr lang="en-ZA" sz="3300" dirty="0"/>
              <a:t>safety of </a:t>
            </a:r>
            <a:r>
              <a:rPr lang="en-ZA" sz="3300" dirty="0" err="1"/>
              <a:t>permethrin</a:t>
            </a:r>
            <a:r>
              <a:rPr lang="en-ZA" sz="3300" dirty="0"/>
              <a:t> 1</a:t>
            </a:r>
            <a:r>
              <a:rPr lang="en-ZA" sz="3300" i="1" dirty="0"/>
              <a:t> vs</a:t>
            </a:r>
            <a:r>
              <a:rPr lang="en-ZA" sz="3300" dirty="0"/>
              <a:t>. 5% for the treatment of head lice. </a:t>
            </a:r>
          </a:p>
          <a:p>
            <a:pPr lvl="2"/>
            <a:r>
              <a:rPr lang="en-ZA" sz="3300" dirty="0"/>
              <a:t>On the basis of the trials pertaining to </a:t>
            </a:r>
            <a:r>
              <a:rPr lang="en-ZA" sz="3300" dirty="0" err="1"/>
              <a:t>permethrin</a:t>
            </a:r>
            <a:r>
              <a:rPr lang="en-ZA" sz="3300" dirty="0"/>
              <a:t> 1% </a:t>
            </a:r>
            <a:r>
              <a:rPr lang="en-ZA" sz="3300" dirty="0" smtClean="0"/>
              <a:t>&amp; </a:t>
            </a:r>
            <a:r>
              <a:rPr lang="en-ZA" sz="3300" dirty="0"/>
              <a:t>articles (which includes reviews and guidelines):</a:t>
            </a:r>
          </a:p>
          <a:p>
            <a:pPr lvl="3"/>
            <a:r>
              <a:rPr lang="en-GB" dirty="0" smtClean="0"/>
              <a:t>Studies demonstrate </a:t>
            </a:r>
            <a:r>
              <a:rPr lang="en-GB" dirty="0"/>
              <a:t>efficacy of </a:t>
            </a:r>
            <a:r>
              <a:rPr lang="en-GB" dirty="0" err="1"/>
              <a:t>permethrin</a:t>
            </a:r>
            <a:r>
              <a:rPr lang="en-GB" dirty="0"/>
              <a:t> 1% in treatment of head lice, but no studies </a:t>
            </a:r>
            <a:r>
              <a:rPr lang="en-GB" dirty="0" smtClean="0"/>
              <a:t>identified </a:t>
            </a:r>
            <a:r>
              <a:rPr lang="en-GB" dirty="0"/>
              <a:t>that evaluated the efficacy </a:t>
            </a:r>
            <a:r>
              <a:rPr lang="en-GB" dirty="0" smtClean="0"/>
              <a:t>&amp; safety </a:t>
            </a:r>
            <a:r>
              <a:rPr lang="en-GB" dirty="0"/>
              <a:t>of </a:t>
            </a:r>
            <a:r>
              <a:rPr lang="en-GB" dirty="0" err="1"/>
              <a:t>permethrin</a:t>
            </a:r>
            <a:r>
              <a:rPr lang="en-GB" dirty="0"/>
              <a:t> </a:t>
            </a:r>
            <a:r>
              <a:rPr lang="en-GB" dirty="0" smtClean="0"/>
              <a:t>5%.</a:t>
            </a:r>
          </a:p>
          <a:p>
            <a:pPr lvl="3"/>
            <a:r>
              <a:rPr lang="en-GB" dirty="0" smtClean="0"/>
              <a:t>Following </a:t>
            </a:r>
            <a:r>
              <a:rPr lang="en-GB" dirty="0"/>
              <a:t>resistance to </a:t>
            </a:r>
            <a:r>
              <a:rPr lang="en-GB" dirty="0" err="1"/>
              <a:t>permethrin</a:t>
            </a:r>
            <a:r>
              <a:rPr lang="en-GB" dirty="0"/>
              <a:t> 1%, alternative treatment options have been studied e.g. </a:t>
            </a:r>
            <a:r>
              <a:rPr lang="en-GB" dirty="0" err="1"/>
              <a:t>malathion</a:t>
            </a:r>
            <a:r>
              <a:rPr lang="en-GB" dirty="0"/>
              <a:t>. No studies were identified that evaluated the effectiveness </a:t>
            </a:r>
            <a:r>
              <a:rPr lang="en-GB" dirty="0" smtClean="0"/>
              <a:t>&amp; </a:t>
            </a:r>
            <a:r>
              <a:rPr lang="en-GB" dirty="0"/>
              <a:t>safety of </a:t>
            </a:r>
            <a:r>
              <a:rPr lang="en-GB" dirty="0" err="1"/>
              <a:t>permethrin</a:t>
            </a:r>
            <a:r>
              <a:rPr lang="en-GB" dirty="0"/>
              <a:t> 5% as a treatment option for head lice following resistance to </a:t>
            </a:r>
            <a:r>
              <a:rPr lang="en-GB" dirty="0" err="1"/>
              <a:t>permethrin</a:t>
            </a:r>
            <a:r>
              <a:rPr lang="en-GB" dirty="0"/>
              <a:t> 1%.  It has been suggested that by increasing the strength of </a:t>
            </a:r>
            <a:r>
              <a:rPr lang="en-GB" dirty="0" err="1"/>
              <a:t>permethrin</a:t>
            </a:r>
            <a:r>
              <a:rPr lang="en-GB" dirty="0"/>
              <a:t> from 1 to 5% it is unlikely to be more effective.</a:t>
            </a:r>
            <a:endParaRPr lang="en-ZA" dirty="0"/>
          </a:p>
          <a:p>
            <a:pPr lvl="2"/>
            <a:r>
              <a:rPr lang="en-GB" dirty="0"/>
              <a:t> </a:t>
            </a:r>
            <a:r>
              <a:rPr lang="en-GB" dirty="0" err="1" smtClean="0"/>
              <a:t>Permethrin</a:t>
            </a:r>
            <a:r>
              <a:rPr lang="en-GB" dirty="0" smtClean="0"/>
              <a:t> </a:t>
            </a:r>
            <a:r>
              <a:rPr lang="en-GB" dirty="0"/>
              <a:t>5% is not registered in South Africa for the treatment of head lice. </a:t>
            </a:r>
            <a:r>
              <a:rPr lang="en-GB" dirty="0" smtClean="0"/>
              <a:t>A </a:t>
            </a:r>
            <a:r>
              <a:rPr lang="en-GB" dirty="0"/>
              <a:t>number of articles </a:t>
            </a:r>
            <a:r>
              <a:rPr lang="en-GB" dirty="0" smtClean="0"/>
              <a:t>mention that </a:t>
            </a:r>
            <a:r>
              <a:rPr lang="en-GB" dirty="0" err="1"/>
              <a:t>permethrin</a:t>
            </a:r>
            <a:r>
              <a:rPr lang="en-GB" dirty="0"/>
              <a:t> 5% has been used off-label for this indication. The local supplier of </a:t>
            </a:r>
            <a:r>
              <a:rPr lang="en-GB" dirty="0" err="1"/>
              <a:t>permethrin</a:t>
            </a:r>
            <a:r>
              <a:rPr lang="en-GB" dirty="0"/>
              <a:t> 5% suggests that the product has been found to be safe for use in infants </a:t>
            </a:r>
            <a:r>
              <a:rPr lang="en-GB" dirty="0" smtClean="0"/>
              <a:t>≥ 2 for </a:t>
            </a:r>
            <a:r>
              <a:rPr lang="en-GB" dirty="0"/>
              <a:t>the treatment of scabies. </a:t>
            </a:r>
            <a:endParaRPr lang="en-ZA" dirty="0"/>
          </a:p>
          <a:p>
            <a:pPr marL="0" indent="0">
              <a:buNone/>
            </a:pPr>
            <a:endParaRPr lang="en-ZA" sz="1500" dirty="0"/>
          </a:p>
          <a:p>
            <a:pPr lvl="1"/>
            <a:r>
              <a:rPr lang="en-ZA" sz="3300" i="1" dirty="0"/>
              <a:t>Safety of </a:t>
            </a:r>
            <a:r>
              <a:rPr lang="en-ZA" sz="3300" i="1" dirty="0" err="1"/>
              <a:t>permethrin</a:t>
            </a:r>
            <a:r>
              <a:rPr lang="en-ZA" sz="3300" i="1" dirty="0"/>
              <a:t> 5% in children:</a:t>
            </a:r>
            <a:r>
              <a:rPr lang="en-ZA" sz="3300" dirty="0"/>
              <a:t> </a:t>
            </a:r>
            <a:endParaRPr lang="en-ZA" sz="3300" dirty="0" smtClean="0"/>
          </a:p>
          <a:p>
            <a:pPr lvl="2"/>
            <a:r>
              <a:rPr lang="en-ZA" sz="3300" dirty="0" smtClean="0"/>
              <a:t>BNF </a:t>
            </a:r>
            <a:r>
              <a:rPr lang="en-ZA" sz="3300" dirty="0"/>
              <a:t>for children (2011-2012) recommends the application of </a:t>
            </a:r>
            <a:r>
              <a:rPr lang="en-ZA" sz="3300" dirty="0" err="1"/>
              <a:t>permethrin</a:t>
            </a:r>
            <a:r>
              <a:rPr lang="en-ZA" sz="3300" dirty="0"/>
              <a:t> 5% to the whole body including the scalp, neck, face, and ears to treat scabies.</a:t>
            </a:r>
          </a:p>
          <a:p>
            <a:pPr marL="0" indent="0">
              <a:buNone/>
            </a:pPr>
            <a:endParaRPr lang="en-ZA" sz="5100" b="1" dirty="0" smtClean="0">
              <a:solidFill>
                <a:srgbClr val="3366FF"/>
              </a:solidFill>
            </a:endParaRPr>
          </a:p>
          <a:p>
            <a:pPr marL="0" indent="0">
              <a:buNone/>
            </a:pPr>
            <a:r>
              <a:rPr lang="en-ZA" sz="5100" b="1" dirty="0" smtClean="0">
                <a:solidFill>
                  <a:srgbClr val="3366FF"/>
                </a:solidFill>
              </a:rPr>
              <a:t>Level </a:t>
            </a:r>
            <a:r>
              <a:rPr lang="en-ZA" sz="5100" b="1" dirty="0">
                <a:solidFill>
                  <a:srgbClr val="3366FF"/>
                </a:solidFill>
              </a:rPr>
              <a:t>of evidence: III Expert </a:t>
            </a:r>
            <a:r>
              <a:rPr lang="en-ZA" sz="5100" b="1" dirty="0" smtClean="0">
                <a:solidFill>
                  <a:srgbClr val="3366FF"/>
                </a:solidFill>
              </a:rPr>
              <a:t>opinion</a:t>
            </a:r>
            <a:endParaRPr lang="en-ZA" sz="5100" dirty="0">
              <a:solidFill>
                <a:srgbClr val="3366FF"/>
              </a:solidFill>
            </a:endParaRPr>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27</a:t>
            </a:fld>
            <a:endParaRPr lang="en-ZA"/>
          </a:p>
        </p:txBody>
      </p:sp>
    </p:spTree>
    <p:extLst>
      <p:ext uri="{BB962C8B-B14F-4D97-AF65-F5344CB8AC3E}">
        <p14:creationId xmlns="" xmlns:p14="http://schemas.microsoft.com/office/powerpoint/2010/main" val="808006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5.7.1.1 </a:t>
            </a:r>
            <a:r>
              <a:rPr lang="en-GB" sz="3600" b="1" dirty="0">
                <a:solidFill>
                  <a:schemeClr val="bg1"/>
                </a:solidFill>
              </a:rPr>
              <a:t>HEAD LICE</a:t>
            </a:r>
            <a:endParaRPr lang="en-ZA" sz="3600" dirty="0">
              <a:solidFill>
                <a:schemeClr val="bg1"/>
              </a:solidFill>
            </a:endParaRPr>
          </a:p>
        </p:txBody>
      </p:sp>
      <p:sp>
        <p:nvSpPr>
          <p:cNvPr id="3" name="Content Placeholder 2"/>
          <p:cNvSpPr>
            <a:spLocks noGrp="1"/>
          </p:cNvSpPr>
          <p:nvPr>
            <p:ph idx="1"/>
          </p:nvPr>
        </p:nvSpPr>
        <p:spPr>
          <a:xfrm>
            <a:off x="395536" y="1196752"/>
            <a:ext cx="8229600" cy="4525963"/>
          </a:xfrm>
        </p:spPr>
        <p:txBody>
          <a:bodyPr>
            <a:normAutofit fontScale="47500" lnSpcReduction="20000"/>
          </a:bodyPr>
          <a:lstStyle/>
          <a:p>
            <a:r>
              <a:rPr lang="en-GB" sz="3400" dirty="0" err="1"/>
              <a:t>Meinking</a:t>
            </a:r>
            <a:r>
              <a:rPr lang="en-GB" sz="3400" dirty="0"/>
              <a:t>, T.L., </a:t>
            </a:r>
            <a:r>
              <a:rPr lang="en-GB" sz="3400" dirty="0" err="1"/>
              <a:t>Vicaria</a:t>
            </a:r>
            <a:r>
              <a:rPr lang="en-GB" sz="3400" dirty="0"/>
              <a:t>, M., </a:t>
            </a:r>
            <a:r>
              <a:rPr lang="en-GB" sz="3400" dirty="0" err="1"/>
              <a:t>Eyerdam</a:t>
            </a:r>
            <a:r>
              <a:rPr lang="en-GB" sz="3400" dirty="0"/>
              <a:t>, D.H. et al. (2004) Efficacy of a reduced application time of </a:t>
            </a:r>
            <a:r>
              <a:rPr lang="en-GB" sz="3400" dirty="0" err="1"/>
              <a:t>Ovide</a:t>
            </a:r>
            <a:r>
              <a:rPr lang="en-GB" sz="3400" dirty="0"/>
              <a:t>  </a:t>
            </a:r>
            <a:r>
              <a:rPr lang="en-GB" sz="3400" dirty="0" smtClean="0"/>
              <a:t>lotion </a:t>
            </a:r>
            <a:r>
              <a:rPr lang="en-GB" sz="3400" dirty="0"/>
              <a:t>(0.5% </a:t>
            </a:r>
            <a:r>
              <a:rPr lang="en-GB" sz="3400" dirty="0" err="1"/>
              <a:t>malathion</a:t>
            </a:r>
            <a:r>
              <a:rPr lang="en-GB" sz="3400" dirty="0"/>
              <a:t>) compared to Nix </a:t>
            </a:r>
            <a:r>
              <a:rPr lang="en-GB" sz="3400" dirty="0" err="1"/>
              <a:t>creme</a:t>
            </a:r>
            <a:r>
              <a:rPr lang="en-GB" sz="3400" dirty="0"/>
              <a:t> rinse (1% </a:t>
            </a:r>
            <a:r>
              <a:rPr lang="en-GB" sz="3400" dirty="0" err="1"/>
              <a:t>permethrin</a:t>
            </a:r>
            <a:r>
              <a:rPr lang="en-GB" sz="3400" dirty="0"/>
              <a:t>) for the treatment of head lice. </a:t>
            </a:r>
            <a:r>
              <a:rPr lang="en-GB" sz="3400" i="1" dirty="0" err="1"/>
              <a:t>Pediatric</a:t>
            </a:r>
            <a:r>
              <a:rPr lang="en-GB" sz="3400" i="1" dirty="0"/>
              <a:t> Dermatology</a:t>
            </a:r>
            <a:r>
              <a:rPr lang="en-GB" sz="3400" b="1" dirty="0"/>
              <a:t> 21</a:t>
            </a:r>
            <a:r>
              <a:rPr lang="en-GB" sz="3400" dirty="0"/>
              <a:t>(6), 670-674.</a:t>
            </a:r>
            <a:endParaRPr lang="en-ZA" sz="3400" dirty="0"/>
          </a:p>
          <a:p>
            <a:r>
              <a:rPr lang="en-ZA" sz="3400" dirty="0" err="1"/>
              <a:t>Frankowski</a:t>
            </a:r>
            <a:r>
              <a:rPr lang="en-ZA" sz="3400" dirty="0"/>
              <a:t> BL, </a:t>
            </a:r>
            <a:r>
              <a:rPr lang="en-ZA" sz="3400" dirty="0" err="1"/>
              <a:t>Bocchini</a:t>
            </a:r>
            <a:r>
              <a:rPr lang="en-ZA" sz="3400" dirty="0"/>
              <a:t> Jr. JA and Council on School Health and Committee on Infectious Diseases. Head lice. </a:t>
            </a:r>
            <a:r>
              <a:rPr lang="en-ZA" sz="3400" i="1" dirty="0" err="1"/>
              <a:t>Pediatrics</a:t>
            </a:r>
            <a:r>
              <a:rPr lang="en-ZA" sz="3400" i="1" dirty="0"/>
              <a:t> </a:t>
            </a:r>
            <a:r>
              <a:rPr lang="en-ZA" sz="3400" dirty="0"/>
              <a:t>2010;126:392-403.</a:t>
            </a:r>
          </a:p>
          <a:p>
            <a:r>
              <a:rPr lang="en-ZA" sz="3400" dirty="0"/>
              <a:t>Mark </a:t>
            </a:r>
            <a:r>
              <a:rPr lang="en-ZA" sz="3400" dirty="0" err="1"/>
              <a:t>Lebwohl</a:t>
            </a:r>
            <a:r>
              <a:rPr lang="en-ZA" sz="3400" dirty="0"/>
              <a:t>, Lily Clark and Jacob Levitt. Therapy for Head Lice Based on Life Cycle, Resistance, and Safety Considerations. </a:t>
            </a:r>
            <a:r>
              <a:rPr lang="en-ZA" sz="3400" i="1" dirty="0" err="1"/>
              <a:t>Pediatrics</a:t>
            </a:r>
            <a:r>
              <a:rPr lang="en-ZA" sz="3400" i="1" dirty="0"/>
              <a:t> </a:t>
            </a:r>
            <a:r>
              <a:rPr lang="en-ZA" sz="3400" dirty="0"/>
              <a:t>2007;119(5):965-974.</a:t>
            </a:r>
          </a:p>
          <a:p>
            <a:r>
              <a:rPr lang="en-ZA" sz="3400" dirty="0"/>
              <a:t>Nova Scotia District health authority public health services and the department of health promotion and protection. Guidelines for treatment of </a:t>
            </a:r>
            <a:r>
              <a:rPr lang="en-ZA" sz="3400" dirty="0" err="1"/>
              <a:t>pediculosis</a:t>
            </a:r>
            <a:r>
              <a:rPr lang="en-ZA" sz="3400" dirty="0"/>
              <a:t> </a:t>
            </a:r>
            <a:r>
              <a:rPr lang="en-ZA" sz="3400" dirty="0" err="1"/>
              <a:t>capitis</a:t>
            </a:r>
            <a:r>
              <a:rPr lang="en-ZA" sz="3400" dirty="0"/>
              <a:t> (head lice). August 2008. Available at: </a:t>
            </a:r>
            <a:r>
              <a:rPr lang="en-ZA" sz="3400" dirty="0">
                <a:hlinkClick r:id="rId2"/>
              </a:rPr>
              <a:t>www.gov.ns.ca/hpp</a:t>
            </a:r>
            <a:endParaRPr lang="en-ZA" sz="3400" dirty="0"/>
          </a:p>
          <a:p>
            <a:r>
              <a:rPr lang="en-ZA" sz="3400" dirty="0"/>
              <a:t>Roberts RJ. Head lice. </a:t>
            </a:r>
            <a:r>
              <a:rPr lang="en-ZA" sz="3400" i="1" dirty="0"/>
              <a:t>N </a:t>
            </a:r>
            <a:r>
              <a:rPr lang="en-ZA" sz="3400" i="1" dirty="0" err="1"/>
              <a:t>Engl</a:t>
            </a:r>
            <a:r>
              <a:rPr lang="en-ZA" sz="3400" i="1" dirty="0"/>
              <a:t> J Med</a:t>
            </a:r>
            <a:r>
              <a:rPr lang="en-ZA" sz="3400" dirty="0"/>
              <a:t> 2002;346(21):1645-1650.</a:t>
            </a:r>
          </a:p>
          <a:p>
            <a:r>
              <a:rPr lang="en-ZA" sz="3400" dirty="0"/>
              <a:t>MCC registered package insert for </a:t>
            </a:r>
            <a:r>
              <a:rPr lang="en-ZA" sz="3400" dirty="0" err="1"/>
              <a:t>Skabi</a:t>
            </a:r>
            <a:r>
              <a:rPr lang="en-ZA" sz="3400" dirty="0"/>
              <a:t>-rid®.</a:t>
            </a:r>
          </a:p>
          <a:p>
            <a:r>
              <a:rPr lang="en-ZA" sz="3400" dirty="0" err="1"/>
              <a:t>Diamantis</a:t>
            </a:r>
            <a:r>
              <a:rPr lang="en-ZA" sz="3400" dirty="0"/>
              <a:t> SA, Morrell DS, Burkhart CN.</a:t>
            </a:r>
            <a:r>
              <a:rPr lang="en-ZA" sz="3400" b="1" dirty="0"/>
              <a:t> </a:t>
            </a:r>
            <a:r>
              <a:rPr lang="en-ZA" sz="3400" dirty="0"/>
              <a:t>Treatment of head lice</a:t>
            </a:r>
            <a:r>
              <a:rPr lang="en-ZA" sz="3400" b="1" dirty="0"/>
              <a:t>. </a:t>
            </a:r>
            <a:r>
              <a:rPr lang="en-ZA" sz="3400" i="1" dirty="0"/>
              <a:t>Dermatologic Therapy</a:t>
            </a:r>
            <a:r>
              <a:rPr lang="en-ZA" sz="3400" dirty="0"/>
              <a:t> 2009;22:273–278.</a:t>
            </a:r>
          </a:p>
          <a:p>
            <a:r>
              <a:rPr lang="en-ZA" sz="3400" dirty="0"/>
              <a:t>Jones KN, English III JC. Review of Common Therapeutic Options in the United States for the Treatment of </a:t>
            </a:r>
            <a:r>
              <a:rPr lang="en-ZA" sz="3400" dirty="0" err="1"/>
              <a:t>Pediculosis</a:t>
            </a:r>
            <a:r>
              <a:rPr lang="en-ZA" sz="3400" dirty="0"/>
              <a:t> </a:t>
            </a:r>
            <a:r>
              <a:rPr lang="en-ZA" sz="3400" dirty="0" err="1" smtClean="0"/>
              <a:t>Capitis</a:t>
            </a:r>
            <a:r>
              <a:rPr lang="en-ZA" sz="3400" dirty="0" smtClean="0"/>
              <a:t>. </a:t>
            </a:r>
            <a:r>
              <a:rPr lang="en-ZA" sz="3400" i="1" dirty="0" smtClean="0"/>
              <a:t>Clinical </a:t>
            </a:r>
            <a:r>
              <a:rPr lang="en-ZA" sz="3400" i="1" dirty="0"/>
              <a:t>Infectious Diseases</a:t>
            </a:r>
            <a:r>
              <a:rPr lang="en-ZA" sz="3400" dirty="0"/>
              <a:t> 2003; 36:1355–61</a:t>
            </a:r>
          </a:p>
          <a:p>
            <a:r>
              <a:rPr lang="en-ZA" sz="3400" dirty="0" err="1"/>
              <a:t>Madke</a:t>
            </a:r>
            <a:r>
              <a:rPr lang="en-ZA" sz="3400" dirty="0"/>
              <a:t> B, </a:t>
            </a:r>
            <a:r>
              <a:rPr lang="en-ZA" sz="3400" dirty="0" err="1"/>
              <a:t>Khopkar</a:t>
            </a:r>
            <a:r>
              <a:rPr lang="en-ZA" sz="3400" dirty="0"/>
              <a:t> U. </a:t>
            </a:r>
            <a:r>
              <a:rPr lang="en-ZA" sz="3400" dirty="0" err="1"/>
              <a:t>Pediculosis</a:t>
            </a:r>
            <a:r>
              <a:rPr lang="en-ZA" sz="3400" dirty="0"/>
              <a:t> </a:t>
            </a:r>
            <a:r>
              <a:rPr lang="en-ZA" sz="3400" dirty="0" err="1"/>
              <a:t>capitis</a:t>
            </a:r>
            <a:r>
              <a:rPr lang="en-ZA" sz="3400" dirty="0"/>
              <a:t>: An update. </a:t>
            </a:r>
            <a:r>
              <a:rPr lang="en-ZA" sz="3400" i="1" dirty="0"/>
              <a:t>Indian J </a:t>
            </a:r>
            <a:r>
              <a:rPr lang="en-ZA" sz="3400" i="1" dirty="0" err="1"/>
              <a:t>Dermatol</a:t>
            </a:r>
            <a:r>
              <a:rPr lang="en-ZA" sz="3400" i="1" dirty="0"/>
              <a:t> </a:t>
            </a:r>
            <a:r>
              <a:rPr lang="en-ZA" sz="3400" i="1" dirty="0" err="1"/>
              <a:t>Venereol</a:t>
            </a:r>
            <a:r>
              <a:rPr lang="en-ZA" sz="3400" i="1" dirty="0"/>
              <a:t> </a:t>
            </a:r>
            <a:r>
              <a:rPr lang="en-ZA" sz="3400" i="1" dirty="0" err="1"/>
              <a:t>Leprol</a:t>
            </a:r>
            <a:r>
              <a:rPr lang="en-ZA" sz="3400" i="1" dirty="0"/>
              <a:t> 2012;78:429-38.</a:t>
            </a:r>
            <a:endParaRPr lang="en-ZA" sz="3400" dirty="0"/>
          </a:p>
          <a:p>
            <a:r>
              <a:rPr lang="en-ZA" sz="3400" dirty="0"/>
              <a:t>BNF for children 2011-2012, </a:t>
            </a:r>
            <a:r>
              <a:rPr lang="en-ZA" sz="3400" dirty="0" err="1"/>
              <a:t>pg</a:t>
            </a:r>
            <a:r>
              <a:rPr lang="en-ZA" sz="3400" dirty="0"/>
              <a:t> 592-593</a:t>
            </a:r>
          </a:p>
          <a:p>
            <a:endParaRPr lang="en-ZA" dirty="0"/>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28</a:t>
            </a:fld>
            <a:endParaRPr lang="en-ZA"/>
          </a:p>
        </p:txBody>
      </p:sp>
    </p:spTree>
    <p:extLst>
      <p:ext uri="{BB962C8B-B14F-4D97-AF65-F5344CB8AC3E}">
        <p14:creationId xmlns="" xmlns:p14="http://schemas.microsoft.com/office/powerpoint/2010/main" val="1790578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27" y="0"/>
            <a:ext cx="8229600" cy="1143000"/>
          </a:xfrm>
        </p:spPr>
        <p:txBody>
          <a:bodyPr>
            <a:normAutofit/>
          </a:bodyPr>
          <a:lstStyle/>
          <a:p>
            <a:pPr algn="l"/>
            <a:r>
              <a:rPr lang="en-ZA" sz="3600" b="1" dirty="0">
                <a:solidFill>
                  <a:schemeClr val="bg1"/>
                </a:solidFill>
              </a:rPr>
              <a:t>5.7.1.2 BODY LICE and 5.7.2 SCABIES</a:t>
            </a:r>
            <a:endParaRPr lang="en-ZA" sz="3600" dirty="0">
              <a:solidFill>
                <a:schemeClr val="bg1"/>
              </a:solidFill>
            </a:endParaRPr>
          </a:p>
        </p:txBody>
      </p:sp>
      <p:sp>
        <p:nvSpPr>
          <p:cNvPr id="3" name="Content Placeholder 2"/>
          <p:cNvSpPr>
            <a:spLocks noGrp="1"/>
          </p:cNvSpPr>
          <p:nvPr>
            <p:ph idx="1"/>
          </p:nvPr>
        </p:nvSpPr>
        <p:spPr>
          <a:xfrm>
            <a:off x="179512" y="1000802"/>
            <a:ext cx="8640960" cy="4857403"/>
          </a:xfrm>
        </p:spPr>
        <p:txBody>
          <a:bodyPr>
            <a:normAutofit fontScale="62500" lnSpcReduction="20000"/>
          </a:bodyPr>
          <a:lstStyle/>
          <a:p>
            <a:pPr marL="0" indent="0">
              <a:buNone/>
            </a:pPr>
            <a:r>
              <a:rPr lang="en-ZA" sz="3600" u="sng" dirty="0"/>
              <a:t>Adults and adolescent children:</a:t>
            </a:r>
            <a:endParaRPr lang="en-ZA" sz="3600" dirty="0"/>
          </a:p>
          <a:p>
            <a:r>
              <a:rPr lang="en-ZA" sz="3600" u="sng" dirty="0"/>
              <a:t>Benzyl benzoate:</a:t>
            </a:r>
            <a:r>
              <a:rPr lang="en-ZA" sz="3600" i="1" u="sng" dirty="0"/>
              <a:t> </a:t>
            </a:r>
            <a:r>
              <a:rPr lang="en-ZA" sz="3600" i="1" dirty="0">
                <a:solidFill>
                  <a:srgbClr val="0070C0"/>
                </a:solidFill>
              </a:rPr>
              <a:t>retained</a:t>
            </a:r>
            <a:endParaRPr lang="en-ZA" sz="3600" dirty="0">
              <a:solidFill>
                <a:srgbClr val="0070C0"/>
              </a:solidFill>
            </a:endParaRPr>
          </a:p>
          <a:p>
            <a:r>
              <a:rPr lang="en-ZA" sz="3600" u="sng" dirty="0" err="1"/>
              <a:t>Permethrin</a:t>
            </a:r>
            <a:r>
              <a:rPr lang="en-ZA" sz="3600" u="sng" dirty="0"/>
              <a:t> 5% lotion:</a:t>
            </a:r>
            <a:r>
              <a:rPr lang="en-ZA" sz="3600" dirty="0"/>
              <a:t> </a:t>
            </a:r>
            <a:r>
              <a:rPr lang="en-ZA" sz="3600" i="1" dirty="0">
                <a:solidFill>
                  <a:srgbClr val="7030A0"/>
                </a:solidFill>
              </a:rPr>
              <a:t>not added</a:t>
            </a:r>
            <a:endParaRPr lang="en-ZA" sz="3600" dirty="0">
              <a:solidFill>
                <a:srgbClr val="7030A0"/>
              </a:solidFill>
            </a:endParaRPr>
          </a:p>
          <a:p>
            <a:pPr marL="0" indent="0">
              <a:buNone/>
            </a:pPr>
            <a:endParaRPr lang="en-ZA" dirty="0"/>
          </a:p>
          <a:p>
            <a:pPr lvl="1"/>
            <a:r>
              <a:rPr lang="en-ZA" i="1" dirty="0"/>
              <a:t>Efficacy and safety:</a:t>
            </a:r>
            <a:r>
              <a:rPr lang="en-ZA" dirty="0"/>
              <a:t> A literature survey did not identify any RCT's comparing the effectiveness </a:t>
            </a:r>
            <a:r>
              <a:rPr lang="en-ZA" dirty="0" smtClean="0"/>
              <a:t>&amp; </a:t>
            </a:r>
            <a:r>
              <a:rPr lang="en-ZA" dirty="0"/>
              <a:t>safety of </a:t>
            </a:r>
            <a:r>
              <a:rPr lang="en-ZA" dirty="0" err="1"/>
              <a:t>permethrin</a:t>
            </a:r>
            <a:r>
              <a:rPr lang="en-ZA" dirty="0"/>
              <a:t> 5%</a:t>
            </a:r>
            <a:r>
              <a:rPr lang="en-ZA" i="1" dirty="0"/>
              <a:t> vs</a:t>
            </a:r>
            <a:r>
              <a:rPr lang="en-ZA" dirty="0"/>
              <a:t>. benzyl benzoate for the treatment body lice. </a:t>
            </a:r>
            <a:endParaRPr lang="en-ZA" dirty="0" smtClean="0"/>
          </a:p>
          <a:p>
            <a:pPr lvl="1"/>
            <a:r>
              <a:rPr lang="en-ZA" dirty="0" smtClean="0"/>
              <a:t>One </a:t>
            </a:r>
            <a:r>
              <a:rPr lang="en-ZA" dirty="0"/>
              <a:t>small study compared </a:t>
            </a:r>
            <a:r>
              <a:rPr lang="en-ZA" dirty="0" smtClean="0"/>
              <a:t>25</a:t>
            </a:r>
            <a:r>
              <a:rPr lang="en-ZA" dirty="0"/>
              <a:t>% benzyl benzoate </a:t>
            </a:r>
            <a:r>
              <a:rPr lang="en-ZA" dirty="0" smtClean="0"/>
              <a:t>(n=35) </a:t>
            </a:r>
            <a:r>
              <a:rPr lang="en-ZA" i="1" dirty="0" smtClean="0"/>
              <a:t>vs. </a:t>
            </a:r>
            <a:r>
              <a:rPr lang="en-ZA" dirty="0" err="1" smtClean="0"/>
              <a:t>permethrin</a:t>
            </a:r>
            <a:r>
              <a:rPr lang="en-ZA" dirty="0" smtClean="0"/>
              <a:t> </a:t>
            </a:r>
            <a:r>
              <a:rPr lang="en-ZA" dirty="0"/>
              <a:t>5% </a:t>
            </a:r>
            <a:r>
              <a:rPr lang="en-ZA" dirty="0" smtClean="0"/>
              <a:t>(n=34) for </a:t>
            </a:r>
            <a:r>
              <a:rPr lang="en-ZA" dirty="0"/>
              <a:t>the treatment of scabies. The study reported no significant difference in treatment failure or safety between the two groups after one week. It was mentioned that observations had been made of the alleviation of </a:t>
            </a:r>
            <a:r>
              <a:rPr lang="en-ZA" dirty="0" err="1"/>
              <a:t>pruritis</a:t>
            </a:r>
            <a:r>
              <a:rPr lang="en-ZA" dirty="0"/>
              <a:t> with </a:t>
            </a:r>
            <a:r>
              <a:rPr lang="en-ZA" dirty="0" err="1"/>
              <a:t>permethrin</a:t>
            </a:r>
            <a:r>
              <a:rPr lang="en-ZA" dirty="0"/>
              <a:t> 5%.</a:t>
            </a:r>
          </a:p>
          <a:p>
            <a:pPr lvl="1"/>
            <a:r>
              <a:rPr lang="en-ZA" dirty="0" smtClean="0"/>
              <a:t>Cochrane </a:t>
            </a:r>
            <a:r>
              <a:rPr lang="en-ZA" dirty="0"/>
              <a:t>review reported </a:t>
            </a:r>
            <a:r>
              <a:rPr lang="en-ZA" dirty="0" smtClean="0"/>
              <a:t>no </a:t>
            </a:r>
            <a:r>
              <a:rPr lang="en-ZA" dirty="0"/>
              <a:t>difference in effectiveness </a:t>
            </a:r>
            <a:r>
              <a:rPr lang="en-ZA" dirty="0" smtClean="0"/>
              <a:t>between </a:t>
            </a:r>
            <a:r>
              <a:rPr lang="en-ZA" dirty="0" err="1"/>
              <a:t>permethrin</a:t>
            </a:r>
            <a:r>
              <a:rPr lang="en-ZA" dirty="0"/>
              <a:t> </a:t>
            </a:r>
            <a:r>
              <a:rPr lang="en-ZA" i="1" dirty="0" smtClean="0"/>
              <a:t>vs. </a:t>
            </a:r>
            <a:r>
              <a:rPr lang="en-ZA" dirty="0" smtClean="0"/>
              <a:t>benzyl </a:t>
            </a:r>
            <a:r>
              <a:rPr lang="en-ZA" dirty="0"/>
              <a:t>benzoate (n=53, 1 trial).</a:t>
            </a:r>
          </a:p>
          <a:p>
            <a:pPr marL="0" indent="0">
              <a:buNone/>
            </a:pPr>
            <a:endParaRPr lang="en-ZA" sz="2200" dirty="0" smtClean="0"/>
          </a:p>
          <a:p>
            <a:pPr marL="0" lvl="0" indent="0">
              <a:buNone/>
            </a:pPr>
            <a:r>
              <a:rPr lang="en-ZA" sz="5100" b="1" dirty="0" smtClean="0">
                <a:solidFill>
                  <a:srgbClr val="3366FF"/>
                </a:solidFill>
              </a:rPr>
              <a:t>Level </a:t>
            </a:r>
            <a:r>
              <a:rPr lang="en-ZA" sz="5100" b="1" dirty="0">
                <a:solidFill>
                  <a:srgbClr val="3366FF"/>
                </a:solidFill>
              </a:rPr>
              <a:t>of evidence: </a:t>
            </a:r>
            <a:r>
              <a:rPr lang="en-ZA" sz="5100" b="1" dirty="0" smtClean="0">
                <a:solidFill>
                  <a:srgbClr val="3366FF"/>
                </a:solidFill>
              </a:rPr>
              <a:t>II Systematic review of low quality RCTs</a:t>
            </a:r>
            <a:endParaRPr lang="en-ZA" sz="5100" dirty="0">
              <a:solidFill>
                <a:srgbClr val="3366FF"/>
              </a:solidFill>
            </a:endParaRPr>
          </a:p>
        </p:txBody>
      </p:sp>
      <p:sp>
        <p:nvSpPr>
          <p:cNvPr id="5" name="Footer Placeholder 4"/>
          <p:cNvSpPr>
            <a:spLocks noGrp="1"/>
          </p:cNvSpPr>
          <p:nvPr>
            <p:ph type="ftr" sz="quarter" idx="11"/>
          </p:nvPr>
        </p:nvSpPr>
        <p:spPr>
          <a:xfrm>
            <a:off x="3124200" y="6356350"/>
            <a:ext cx="353603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29</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12</a:t>
            </a:r>
            <a:endParaRPr lang="en-ZA" dirty="0">
              <a:solidFill>
                <a:srgbClr val="3366FF"/>
              </a:solidFill>
            </a:endParaRPr>
          </a:p>
        </p:txBody>
      </p:sp>
    </p:spTree>
    <p:extLst>
      <p:ext uri="{BB962C8B-B14F-4D97-AF65-F5344CB8AC3E}">
        <p14:creationId xmlns="" xmlns:p14="http://schemas.microsoft.com/office/powerpoint/2010/main" val="114056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0" y="27892"/>
            <a:ext cx="8229600" cy="1143000"/>
          </a:xfrm>
        </p:spPr>
        <p:txBody>
          <a:bodyPr>
            <a:normAutofit/>
          </a:bodyPr>
          <a:lstStyle/>
          <a:p>
            <a:pPr algn="l"/>
            <a:r>
              <a:rPr lang="en-US" sz="3600" b="1" dirty="0" smtClean="0">
                <a:solidFill>
                  <a:schemeClr val="bg1"/>
                </a:solidFill>
              </a:rPr>
              <a:t>5.1 DRY SKIN &amp; 5.8.1 ECZEMA, ATOPIC</a:t>
            </a:r>
            <a:endParaRPr lang="en-ZA" sz="3600" dirty="0">
              <a:solidFill>
                <a:schemeClr val="bg1"/>
              </a:solidFill>
            </a:endParaRPr>
          </a:p>
        </p:txBody>
      </p:sp>
      <p:sp>
        <p:nvSpPr>
          <p:cNvPr id="3" name="Content Placeholder 2"/>
          <p:cNvSpPr>
            <a:spLocks noGrp="1"/>
          </p:cNvSpPr>
          <p:nvPr>
            <p:ph idx="1"/>
          </p:nvPr>
        </p:nvSpPr>
        <p:spPr>
          <a:xfrm>
            <a:off x="179512" y="1142985"/>
            <a:ext cx="8712968" cy="3654168"/>
          </a:xfrm>
        </p:spPr>
        <p:txBody>
          <a:bodyPr>
            <a:normAutofit fontScale="25000" lnSpcReduction="20000"/>
          </a:bodyPr>
          <a:lstStyle/>
          <a:p>
            <a:r>
              <a:rPr lang="en-ZA" sz="11200" u="sng" dirty="0" smtClean="0"/>
              <a:t>Aqueous cream</a:t>
            </a:r>
            <a:r>
              <a:rPr lang="en-ZA" sz="11200" dirty="0" smtClean="0"/>
              <a:t>: </a:t>
            </a:r>
            <a:r>
              <a:rPr lang="en-ZA" sz="11200" i="1" dirty="0">
                <a:solidFill>
                  <a:schemeClr val="accent6">
                    <a:lumMod val="75000"/>
                  </a:schemeClr>
                </a:solidFill>
              </a:rPr>
              <a:t>recommended as a soap substitute</a:t>
            </a:r>
          </a:p>
          <a:p>
            <a:r>
              <a:rPr lang="en-ZA" sz="11200" u="sng" dirty="0" smtClean="0"/>
              <a:t>Emulsifying ointment: </a:t>
            </a:r>
            <a:r>
              <a:rPr lang="en-ZA" sz="11200" i="1" dirty="0">
                <a:solidFill>
                  <a:schemeClr val="accent6">
                    <a:lumMod val="75000"/>
                  </a:schemeClr>
                </a:solidFill>
              </a:rPr>
              <a:t>recommended as an </a:t>
            </a:r>
            <a:r>
              <a:rPr lang="en-ZA" sz="11200" i="1" dirty="0" smtClean="0">
                <a:solidFill>
                  <a:schemeClr val="accent6">
                    <a:lumMod val="75000"/>
                  </a:schemeClr>
                </a:solidFill>
              </a:rPr>
              <a:t>emollient</a:t>
            </a:r>
          </a:p>
          <a:p>
            <a:pPr lvl="1"/>
            <a:r>
              <a:rPr lang="en-ZA" sz="8000" dirty="0" smtClean="0"/>
              <a:t>UEA</a:t>
            </a:r>
            <a:r>
              <a:rPr lang="en-ZA" sz="8000" dirty="0"/>
              <a:t>, as an emollient could exacerbate atopic eczema due to sodium lauryl sulphate; suggested to disrupt skin barrier function by progressively thinning the stratum </a:t>
            </a:r>
            <a:r>
              <a:rPr lang="en-ZA" sz="8000" dirty="0" err="1"/>
              <a:t>corneum</a:t>
            </a:r>
            <a:r>
              <a:rPr lang="en-ZA" sz="8000" dirty="0"/>
              <a:t>, causing cutaneous irritation and elevating </a:t>
            </a:r>
            <a:r>
              <a:rPr lang="en-ZA" sz="8000" dirty="0" err="1"/>
              <a:t>transepidermal</a:t>
            </a:r>
            <a:r>
              <a:rPr lang="en-ZA" sz="8000" dirty="0"/>
              <a:t> water </a:t>
            </a:r>
            <a:r>
              <a:rPr lang="en-ZA" sz="8000" dirty="0" smtClean="0"/>
              <a:t>loss.</a:t>
            </a:r>
          </a:p>
          <a:p>
            <a:pPr lvl="1"/>
            <a:r>
              <a:rPr lang="en-ZA" sz="8000" dirty="0" smtClean="0"/>
              <a:t>NICE  </a:t>
            </a:r>
            <a:r>
              <a:rPr lang="en-ZA" sz="8000" dirty="0"/>
              <a:t>recommends first-line therapy- intensive use of emollients; replacement of soaps &amp; harsh surfactant-based wash products with emollient alternatives (ointments and oils). </a:t>
            </a:r>
            <a:endParaRPr lang="en-ZA" sz="8000" dirty="0" smtClean="0"/>
          </a:p>
          <a:p>
            <a:pPr marL="457200" lvl="1" indent="0">
              <a:buNone/>
            </a:pPr>
            <a:endParaRPr lang="en-ZA" sz="12800" b="1" dirty="0" smtClean="0">
              <a:solidFill>
                <a:srgbClr val="3366FF"/>
              </a:solidFill>
            </a:endParaRPr>
          </a:p>
          <a:p>
            <a:pPr marL="457200" lvl="1" indent="0">
              <a:buNone/>
            </a:pPr>
            <a:r>
              <a:rPr lang="en-ZA" sz="12800" b="1" dirty="0" smtClean="0">
                <a:solidFill>
                  <a:srgbClr val="3366FF"/>
                </a:solidFill>
              </a:rPr>
              <a:t>Level of evidence: III Expert opinion &amp; Guidelines</a:t>
            </a:r>
          </a:p>
        </p:txBody>
      </p:sp>
      <p:sp>
        <p:nvSpPr>
          <p:cNvPr id="5" name="Footer Placeholder 4"/>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a:t>
            </a:r>
            <a:endParaRPr lang="en-ZA" dirty="0">
              <a:solidFill>
                <a:srgbClr val="3366FF"/>
              </a:solidFill>
            </a:endParaRPr>
          </a:p>
        </p:txBody>
      </p:sp>
    </p:spTree>
    <p:extLst>
      <p:ext uri="{BB962C8B-B14F-4D97-AF65-F5344CB8AC3E}">
        <p14:creationId xmlns="" xmlns:p14="http://schemas.microsoft.com/office/powerpoint/2010/main" val="4031283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ea typeface="Calibri"/>
                <a:cs typeface="Calibri"/>
              </a:rPr>
              <a:t>5.7.2 SCABIES</a:t>
            </a:r>
            <a:endParaRPr lang="en-ZA" sz="3600" dirty="0">
              <a:solidFill>
                <a:schemeClr val="bg1"/>
              </a:solidFill>
            </a:endParaRPr>
          </a:p>
        </p:txBody>
      </p:sp>
      <p:sp>
        <p:nvSpPr>
          <p:cNvPr id="3" name="Content Placeholder 2"/>
          <p:cNvSpPr>
            <a:spLocks noGrp="1"/>
          </p:cNvSpPr>
          <p:nvPr>
            <p:ph idx="1"/>
          </p:nvPr>
        </p:nvSpPr>
        <p:spPr>
          <a:xfrm>
            <a:off x="228600" y="1196752"/>
            <a:ext cx="8763000" cy="4525963"/>
          </a:xfrm>
        </p:spPr>
        <p:txBody>
          <a:bodyPr>
            <a:normAutofit fontScale="77500" lnSpcReduction="20000"/>
          </a:bodyPr>
          <a:lstStyle/>
          <a:p>
            <a:pPr lvl="0">
              <a:buNone/>
            </a:pPr>
            <a:r>
              <a:rPr lang="en-GB" b="1" dirty="0" smtClean="0"/>
              <a:t>For adults and children &gt; 6 years</a:t>
            </a:r>
            <a:endParaRPr lang="en-ZA" dirty="0" smtClean="0"/>
          </a:p>
          <a:p>
            <a:r>
              <a:rPr lang="en-ZA" u="sng" dirty="0" smtClean="0"/>
              <a:t>Benzyl </a:t>
            </a:r>
            <a:r>
              <a:rPr lang="en-ZA" u="sng" dirty="0"/>
              <a:t>benzoate</a:t>
            </a:r>
            <a:r>
              <a:rPr lang="en-ZA" dirty="0"/>
              <a:t>:</a:t>
            </a:r>
            <a:r>
              <a:rPr lang="en-ZA" i="1" dirty="0"/>
              <a:t> </a:t>
            </a:r>
            <a:r>
              <a:rPr lang="en-ZA" i="1" dirty="0" smtClean="0">
                <a:solidFill>
                  <a:srgbClr val="3366FF"/>
                </a:solidFill>
              </a:rPr>
              <a:t>retained as 1</a:t>
            </a:r>
            <a:r>
              <a:rPr lang="en-ZA" i="1" baseline="30000" dirty="0" smtClean="0">
                <a:solidFill>
                  <a:srgbClr val="3366FF"/>
                </a:solidFill>
              </a:rPr>
              <a:t>st</a:t>
            </a:r>
            <a:r>
              <a:rPr lang="en-ZA" i="1" dirty="0" smtClean="0">
                <a:solidFill>
                  <a:srgbClr val="3366FF"/>
                </a:solidFill>
              </a:rPr>
              <a:t> line option (cost implications)</a:t>
            </a:r>
            <a:endParaRPr lang="en-ZA" dirty="0">
              <a:solidFill>
                <a:srgbClr val="3366FF"/>
              </a:solidFill>
            </a:endParaRPr>
          </a:p>
          <a:p>
            <a:r>
              <a:rPr lang="en-ZA" u="sng" dirty="0" err="1"/>
              <a:t>Permethrin</a:t>
            </a:r>
            <a:r>
              <a:rPr lang="en-ZA" u="sng" dirty="0"/>
              <a:t> 5% lotion:</a:t>
            </a:r>
            <a:r>
              <a:rPr lang="en-ZA" dirty="0"/>
              <a:t> </a:t>
            </a:r>
            <a:r>
              <a:rPr lang="en-ZA" i="1" dirty="0" smtClean="0">
                <a:solidFill>
                  <a:srgbClr val="00B050"/>
                </a:solidFill>
              </a:rPr>
              <a:t>added as 2</a:t>
            </a:r>
            <a:r>
              <a:rPr lang="en-ZA" i="1" baseline="30000" dirty="0" smtClean="0">
                <a:solidFill>
                  <a:srgbClr val="00B050"/>
                </a:solidFill>
              </a:rPr>
              <a:t>nd</a:t>
            </a:r>
            <a:r>
              <a:rPr lang="en-ZA" i="1" dirty="0" smtClean="0">
                <a:solidFill>
                  <a:srgbClr val="00B050"/>
                </a:solidFill>
              </a:rPr>
              <a:t> line option (evidence of efficacy)</a:t>
            </a:r>
            <a:endParaRPr lang="en-ZA" dirty="0">
              <a:solidFill>
                <a:srgbClr val="00B050"/>
              </a:solidFill>
            </a:endParaRPr>
          </a:p>
          <a:p>
            <a:pPr marL="0" indent="0">
              <a:buNone/>
            </a:pPr>
            <a:endParaRPr lang="en-ZA" dirty="0"/>
          </a:p>
          <a:p>
            <a:pPr marL="0" lvl="0" indent="0">
              <a:buNone/>
            </a:pPr>
            <a:r>
              <a:rPr lang="en-GB" b="1" dirty="0"/>
              <a:t>For </a:t>
            </a:r>
            <a:r>
              <a:rPr lang="en-GB" b="1" dirty="0" smtClean="0"/>
              <a:t>children &lt; 6 </a:t>
            </a:r>
            <a:r>
              <a:rPr lang="en-GB" b="1" dirty="0"/>
              <a:t>years</a:t>
            </a:r>
            <a:endParaRPr lang="en-ZA" dirty="0"/>
          </a:p>
          <a:p>
            <a:r>
              <a:rPr lang="en-ZA" u="sng" dirty="0" err="1"/>
              <a:t>Permethrin</a:t>
            </a:r>
            <a:r>
              <a:rPr lang="en-ZA" u="sng" dirty="0"/>
              <a:t> 5% lotion:</a:t>
            </a:r>
            <a:r>
              <a:rPr lang="en-ZA" dirty="0"/>
              <a:t> </a:t>
            </a:r>
            <a:r>
              <a:rPr lang="en-ZA" i="1" dirty="0" smtClean="0">
                <a:solidFill>
                  <a:srgbClr val="00B050"/>
                </a:solidFill>
              </a:rPr>
              <a:t>added (evidence of efficacy, safety, cost implications)</a:t>
            </a:r>
            <a:endParaRPr lang="en-ZA" dirty="0">
              <a:solidFill>
                <a:srgbClr val="00B050"/>
              </a:solidFill>
            </a:endParaRPr>
          </a:p>
          <a:p>
            <a:r>
              <a:rPr lang="en-ZA" u="sng" dirty="0"/>
              <a:t>Sulphur ointment:</a:t>
            </a:r>
            <a:r>
              <a:rPr lang="en-ZA" i="1" dirty="0"/>
              <a:t> </a:t>
            </a:r>
            <a:r>
              <a:rPr lang="en-ZA" i="1" dirty="0" smtClean="0">
                <a:solidFill>
                  <a:srgbClr val="FF0000"/>
                </a:solidFill>
              </a:rPr>
              <a:t>deleted (cost implications)</a:t>
            </a:r>
            <a:endParaRPr lang="en-ZA" dirty="0">
              <a:solidFill>
                <a:srgbClr val="FF0000"/>
              </a:solidFill>
            </a:endParaRPr>
          </a:p>
          <a:p>
            <a:pPr marL="0" indent="0">
              <a:buNone/>
            </a:pPr>
            <a:endParaRPr lang="en-ZA" sz="1300" dirty="0" smtClean="0"/>
          </a:p>
          <a:p>
            <a:pPr marL="0" indent="0">
              <a:buNone/>
            </a:pPr>
            <a:r>
              <a:rPr lang="en-ZA" sz="3600" b="1" dirty="0">
                <a:solidFill>
                  <a:srgbClr val="3366FF"/>
                </a:solidFill>
              </a:rPr>
              <a:t>Level of evidence: I </a:t>
            </a:r>
            <a:r>
              <a:rPr lang="en-ZA" sz="3600" b="1" dirty="0" smtClean="0">
                <a:solidFill>
                  <a:srgbClr val="3366FF"/>
                </a:solidFill>
              </a:rPr>
              <a:t>(</a:t>
            </a:r>
            <a:r>
              <a:rPr lang="en-ZA" sz="3600" b="1" dirty="0">
                <a:solidFill>
                  <a:srgbClr val="3366FF"/>
                </a:solidFill>
              </a:rPr>
              <a:t>Meta </a:t>
            </a:r>
            <a:r>
              <a:rPr lang="en-ZA" sz="3600" b="1" dirty="0" smtClean="0">
                <a:solidFill>
                  <a:srgbClr val="3366FF"/>
                </a:solidFill>
              </a:rPr>
              <a:t>analysis), III (Expert </a:t>
            </a:r>
            <a:r>
              <a:rPr lang="en-ZA" sz="3600" b="1" dirty="0">
                <a:solidFill>
                  <a:srgbClr val="3366FF"/>
                </a:solidFill>
              </a:rPr>
              <a:t>opinion</a:t>
            </a:r>
            <a:r>
              <a:rPr lang="en-ZA" sz="3600" b="1" dirty="0" smtClean="0">
                <a:solidFill>
                  <a:srgbClr val="3366FF"/>
                </a:solidFill>
              </a:rPr>
              <a:t>)</a:t>
            </a:r>
            <a:endParaRPr lang="en-ZA" sz="3600" dirty="0">
              <a:solidFill>
                <a:srgbClr val="3366FF"/>
              </a:solidFill>
            </a:endParaRPr>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30</a:t>
            </a:fld>
            <a:endParaRPr lang="en-ZA"/>
          </a:p>
        </p:txBody>
      </p:sp>
    </p:spTree>
    <p:extLst>
      <p:ext uri="{BB962C8B-B14F-4D97-AF65-F5344CB8AC3E}">
        <p14:creationId xmlns="" xmlns:p14="http://schemas.microsoft.com/office/powerpoint/2010/main" val="320541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1" y="0"/>
            <a:ext cx="8229600" cy="1143000"/>
          </a:xfrm>
        </p:spPr>
        <p:txBody>
          <a:bodyPr/>
          <a:lstStyle/>
          <a:p>
            <a:pPr algn="l"/>
            <a:r>
              <a:rPr lang="en-ZA" sz="3600" b="1" dirty="0">
                <a:solidFill>
                  <a:schemeClr val="bg1"/>
                </a:solidFill>
                <a:ea typeface="Calibri"/>
                <a:cs typeface="Calibri"/>
              </a:rPr>
              <a:t>5.7.2 SCABIES</a:t>
            </a:r>
            <a:endParaRPr lang="en-ZA" sz="3600" dirty="0">
              <a:solidFill>
                <a:schemeClr val="bg1"/>
              </a:solidFill>
            </a:endParaRPr>
          </a:p>
        </p:txBody>
      </p:sp>
      <p:sp>
        <p:nvSpPr>
          <p:cNvPr id="3" name="Content Placeholder 2"/>
          <p:cNvSpPr>
            <a:spLocks noGrp="1"/>
          </p:cNvSpPr>
          <p:nvPr>
            <p:ph idx="1"/>
          </p:nvPr>
        </p:nvSpPr>
        <p:spPr>
          <a:xfrm>
            <a:off x="251520" y="1052736"/>
            <a:ext cx="8712968" cy="4929411"/>
          </a:xfrm>
        </p:spPr>
        <p:txBody>
          <a:bodyPr>
            <a:normAutofit fontScale="62500" lnSpcReduction="20000"/>
          </a:bodyPr>
          <a:lstStyle/>
          <a:p>
            <a:pPr marL="0" indent="0">
              <a:buNone/>
            </a:pPr>
            <a:r>
              <a:rPr lang="en-ZA" i="1" u="sng" spc="-10" dirty="0" err="1">
                <a:ea typeface="Calibri"/>
                <a:cs typeface="Calibri"/>
              </a:rPr>
              <a:t>Permethrin</a:t>
            </a:r>
            <a:r>
              <a:rPr lang="en-ZA" i="1" u="sng" spc="-10" dirty="0">
                <a:ea typeface="Calibri"/>
                <a:cs typeface="Calibri"/>
              </a:rPr>
              <a:t> 5% lotion:</a:t>
            </a:r>
            <a:r>
              <a:rPr lang="en-ZA" u="sng" spc="-10" dirty="0">
                <a:ea typeface="Calibri"/>
                <a:cs typeface="Calibri"/>
              </a:rPr>
              <a:t> </a:t>
            </a:r>
          </a:p>
          <a:p>
            <a:r>
              <a:rPr lang="en-ZA" dirty="0" smtClean="0"/>
              <a:t>Cochrane </a:t>
            </a:r>
            <a:r>
              <a:rPr lang="en-ZA" dirty="0"/>
              <a:t>review, 22 small RCTS (n=2676): topical </a:t>
            </a:r>
            <a:r>
              <a:rPr lang="en-ZA" dirty="0" err="1"/>
              <a:t>permethrin</a:t>
            </a:r>
            <a:r>
              <a:rPr lang="en-ZA" dirty="0"/>
              <a:t> - most effective treatment.</a:t>
            </a:r>
          </a:p>
          <a:p>
            <a:pPr lvl="1"/>
            <a:r>
              <a:rPr lang="en-ZA" dirty="0"/>
              <a:t>Results: </a:t>
            </a:r>
          </a:p>
          <a:p>
            <a:pPr lvl="2"/>
            <a:r>
              <a:rPr lang="en-ZA" dirty="0" smtClean="0"/>
              <a:t>Fewer </a:t>
            </a:r>
            <a:r>
              <a:rPr lang="en-ZA" dirty="0"/>
              <a:t>treatment failures occurred by day seven with oral </a:t>
            </a:r>
            <a:r>
              <a:rPr lang="en-ZA" dirty="0" err="1"/>
              <a:t>ivermectin</a:t>
            </a:r>
            <a:r>
              <a:rPr lang="en-ZA" dirty="0"/>
              <a:t> compared with placebo in one small trial (n=55). </a:t>
            </a:r>
            <a:endParaRPr lang="en-ZA" dirty="0" smtClean="0"/>
          </a:p>
          <a:p>
            <a:pPr lvl="2"/>
            <a:r>
              <a:rPr lang="en-ZA" dirty="0" smtClean="0"/>
              <a:t>Topical </a:t>
            </a:r>
            <a:r>
              <a:rPr lang="en-ZA" dirty="0" err="1"/>
              <a:t>permethrin</a:t>
            </a:r>
            <a:r>
              <a:rPr lang="en-ZA" dirty="0"/>
              <a:t> 5% more effective </a:t>
            </a:r>
            <a:r>
              <a:rPr lang="en-ZA" dirty="0" err="1"/>
              <a:t>vs</a:t>
            </a:r>
            <a:r>
              <a:rPr lang="en-ZA" dirty="0"/>
              <a:t> oral </a:t>
            </a:r>
            <a:r>
              <a:rPr lang="en-ZA" dirty="0" err="1"/>
              <a:t>ivermectin</a:t>
            </a:r>
            <a:r>
              <a:rPr lang="en-ZA" dirty="0"/>
              <a:t> (n=140, two trials), topical </a:t>
            </a:r>
            <a:r>
              <a:rPr lang="en-ZA" dirty="0" err="1"/>
              <a:t>crotamiton</a:t>
            </a:r>
            <a:r>
              <a:rPr lang="en-ZA" dirty="0"/>
              <a:t> (n=194, two trials), and topical </a:t>
            </a:r>
            <a:r>
              <a:rPr lang="en-ZA" dirty="0" err="1"/>
              <a:t>lindane</a:t>
            </a:r>
            <a:r>
              <a:rPr lang="en-ZA" dirty="0"/>
              <a:t> (n=753, five trials).  </a:t>
            </a:r>
            <a:endParaRPr lang="en-ZA" dirty="0" smtClean="0"/>
          </a:p>
          <a:p>
            <a:pPr lvl="2"/>
            <a:r>
              <a:rPr lang="en-ZA" dirty="0" err="1" smtClean="0"/>
              <a:t>Permethrin</a:t>
            </a:r>
            <a:r>
              <a:rPr lang="en-ZA" dirty="0" smtClean="0"/>
              <a:t> </a:t>
            </a:r>
            <a:r>
              <a:rPr lang="en-ZA" dirty="0"/>
              <a:t>5%, topical more effective in reducing itch persistence vs. </a:t>
            </a:r>
            <a:r>
              <a:rPr lang="en-ZA" dirty="0" err="1"/>
              <a:t>crotamiton</a:t>
            </a:r>
            <a:r>
              <a:rPr lang="en-ZA" dirty="0"/>
              <a:t> (n=94, 1 RCT) or </a:t>
            </a:r>
            <a:r>
              <a:rPr lang="en-ZA" dirty="0" err="1"/>
              <a:t>lindane</a:t>
            </a:r>
            <a:r>
              <a:rPr lang="en-ZA" dirty="0"/>
              <a:t> (n=490, 2 RCTs). </a:t>
            </a:r>
            <a:endParaRPr lang="en-ZA" dirty="0" smtClean="0"/>
          </a:p>
          <a:p>
            <a:pPr lvl="2"/>
            <a:r>
              <a:rPr lang="en-ZA" dirty="0" smtClean="0"/>
              <a:t>No </a:t>
            </a:r>
            <a:r>
              <a:rPr lang="en-ZA" dirty="0"/>
              <a:t>difference between </a:t>
            </a:r>
            <a:r>
              <a:rPr lang="en-ZA" dirty="0" err="1"/>
              <a:t>permethrin</a:t>
            </a:r>
            <a:r>
              <a:rPr lang="en-ZA" dirty="0"/>
              <a:t> (synthetic </a:t>
            </a:r>
            <a:r>
              <a:rPr lang="en-ZA" dirty="0" err="1"/>
              <a:t>pyrethroid</a:t>
            </a:r>
            <a:r>
              <a:rPr lang="en-ZA" dirty="0"/>
              <a:t>) vs. natural </a:t>
            </a:r>
            <a:r>
              <a:rPr lang="en-ZA" dirty="0" err="1"/>
              <a:t>pyrethrin</a:t>
            </a:r>
            <a:r>
              <a:rPr lang="en-ZA" dirty="0"/>
              <a:t>-based topical treatment (n=40, 1 RCT), and between </a:t>
            </a:r>
            <a:r>
              <a:rPr lang="en-ZA" dirty="0" err="1"/>
              <a:t>permethrin</a:t>
            </a:r>
            <a:r>
              <a:rPr lang="en-ZA" dirty="0"/>
              <a:t> 5%, topical </a:t>
            </a:r>
            <a:r>
              <a:rPr lang="en-ZA" dirty="0" err="1"/>
              <a:t>vs</a:t>
            </a:r>
            <a:r>
              <a:rPr lang="en-ZA" dirty="0"/>
              <a:t> benzyl benzoate (n=53, 1 RCT</a:t>
            </a:r>
            <a:r>
              <a:rPr lang="en-ZA" dirty="0" smtClean="0"/>
              <a:t>).</a:t>
            </a:r>
          </a:p>
          <a:p>
            <a:pPr lvl="2"/>
            <a:r>
              <a:rPr lang="en-ZA" dirty="0" smtClean="0"/>
              <a:t>No </a:t>
            </a:r>
            <a:r>
              <a:rPr lang="en-ZA" dirty="0"/>
              <a:t>significant difference  in the number of topical treatment failures: </a:t>
            </a:r>
            <a:r>
              <a:rPr lang="en-ZA" dirty="0" err="1"/>
              <a:t>crotamiton</a:t>
            </a:r>
            <a:r>
              <a:rPr lang="en-ZA" dirty="0"/>
              <a:t> vs. </a:t>
            </a:r>
            <a:r>
              <a:rPr lang="en-ZA" dirty="0" err="1"/>
              <a:t>lindane</a:t>
            </a:r>
            <a:r>
              <a:rPr lang="en-ZA" dirty="0"/>
              <a:t> (n=100, 1 RCT), </a:t>
            </a:r>
            <a:r>
              <a:rPr lang="en-ZA" dirty="0" err="1"/>
              <a:t>lindane</a:t>
            </a:r>
            <a:r>
              <a:rPr lang="en-ZA" dirty="0"/>
              <a:t> vs. </a:t>
            </a:r>
            <a:r>
              <a:rPr lang="en-ZA" dirty="0" err="1"/>
              <a:t>sulfur</a:t>
            </a:r>
            <a:r>
              <a:rPr lang="en-ZA" dirty="0"/>
              <a:t> (n=68, 1 RCT), benzyl benzoate vs. </a:t>
            </a:r>
            <a:r>
              <a:rPr lang="en-ZA" dirty="0" err="1"/>
              <a:t>sulfur</a:t>
            </a:r>
            <a:r>
              <a:rPr lang="en-ZA" dirty="0"/>
              <a:t> (n=158, 1 RCT),  benzyl benzoate </a:t>
            </a:r>
            <a:r>
              <a:rPr lang="en-ZA" dirty="0" err="1"/>
              <a:t>vs</a:t>
            </a:r>
            <a:r>
              <a:rPr lang="en-ZA" dirty="0"/>
              <a:t> natural synergized </a:t>
            </a:r>
            <a:r>
              <a:rPr lang="en-ZA" dirty="0" err="1"/>
              <a:t>pyrethrins</a:t>
            </a:r>
            <a:r>
              <a:rPr lang="en-ZA" dirty="0"/>
              <a:t> (n=240, 1 RCT</a:t>
            </a:r>
            <a:r>
              <a:rPr lang="en-ZA" dirty="0" smtClean="0"/>
              <a:t>).</a:t>
            </a:r>
          </a:p>
          <a:p>
            <a:pPr lvl="2"/>
            <a:r>
              <a:rPr lang="en-ZA" dirty="0" smtClean="0"/>
              <a:t>No </a:t>
            </a:r>
            <a:r>
              <a:rPr lang="en-ZA" dirty="0"/>
              <a:t>serious adverse events were reported. Skin reactions and occasional reports of headache, abdominal pain, diarrhoea, vomiting, </a:t>
            </a:r>
            <a:r>
              <a:rPr lang="en-ZA" dirty="0" smtClean="0"/>
              <a:t>hypotension.</a:t>
            </a:r>
          </a:p>
          <a:p>
            <a:r>
              <a:rPr lang="en-ZA" dirty="0" err="1" smtClean="0"/>
              <a:t>Permethrin</a:t>
            </a:r>
            <a:r>
              <a:rPr lang="en-ZA" dirty="0" smtClean="0"/>
              <a:t> </a:t>
            </a:r>
            <a:r>
              <a:rPr lang="en-ZA" dirty="0"/>
              <a:t>5% considered safe for use in infants &gt; 2 months and </a:t>
            </a:r>
            <a:r>
              <a:rPr lang="en-ZA" dirty="0" smtClean="0"/>
              <a:t>older.</a:t>
            </a:r>
          </a:p>
          <a:p>
            <a:r>
              <a:rPr lang="en-ZA" dirty="0" smtClean="0"/>
              <a:t>BNF </a:t>
            </a:r>
            <a:r>
              <a:rPr lang="en-ZA" dirty="0"/>
              <a:t>for children, 2011-2012 edition: benzyl benzoate is an irritant and should be avoided in children. </a:t>
            </a:r>
            <a:endParaRPr lang="en-ZA" dirty="0" smtClean="0"/>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31</a:t>
            </a:fld>
            <a:endParaRPr lang="en-ZA"/>
          </a:p>
        </p:txBody>
      </p:sp>
    </p:spTree>
    <p:extLst>
      <p:ext uri="{BB962C8B-B14F-4D97-AF65-F5344CB8AC3E}">
        <p14:creationId xmlns="" xmlns:p14="http://schemas.microsoft.com/office/powerpoint/2010/main" val="63164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0" y="15719"/>
            <a:ext cx="8229600" cy="1143000"/>
          </a:xfrm>
        </p:spPr>
        <p:txBody>
          <a:bodyPr/>
          <a:lstStyle/>
          <a:p>
            <a:pPr algn="l"/>
            <a:r>
              <a:rPr lang="en-ZA" sz="3600" b="1" dirty="0">
                <a:solidFill>
                  <a:schemeClr val="bg1"/>
                </a:solidFill>
              </a:rPr>
              <a:t>5.7.2 SCABIES</a:t>
            </a:r>
            <a:endParaRPr lang="en-ZA" sz="3600" dirty="0">
              <a:solidFill>
                <a:schemeClr val="bg1"/>
              </a:solidFill>
            </a:endParaRPr>
          </a:p>
        </p:txBody>
      </p:sp>
      <p:sp>
        <p:nvSpPr>
          <p:cNvPr id="3" name="Content Placeholder 2"/>
          <p:cNvSpPr>
            <a:spLocks noGrp="1"/>
          </p:cNvSpPr>
          <p:nvPr>
            <p:ph idx="1"/>
          </p:nvPr>
        </p:nvSpPr>
        <p:spPr>
          <a:xfrm>
            <a:off x="228600" y="1219200"/>
            <a:ext cx="8763000" cy="4953000"/>
          </a:xfrm>
        </p:spPr>
        <p:txBody>
          <a:bodyPr>
            <a:normAutofit/>
          </a:bodyPr>
          <a:lstStyle/>
          <a:p>
            <a:pPr>
              <a:buNone/>
            </a:pPr>
            <a:r>
              <a:rPr lang="en-ZA" sz="2000" i="1" u="sng" spc="-10" dirty="0" smtClean="0">
                <a:ea typeface="Calibri"/>
                <a:cs typeface="Calibri"/>
              </a:rPr>
              <a:t>Benzyl </a:t>
            </a:r>
            <a:r>
              <a:rPr lang="en-ZA" sz="2000" i="1" u="sng" spc="-10" dirty="0">
                <a:ea typeface="Calibri"/>
                <a:cs typeface="Calibri"/>
              </a:rPr>
              <a:t>benzoate 25% </a:t>
            </a:r>
            <a:r>
              <a:rPr lang="en-ZA" sz="2000" i="1" u="sng" spc="-10" dirty="0" smtClean="0">
                <a:ea typeface="Calibri"/>
                <a:cs typeface="Calibri"/>
              </a:rPr>
              <a:t>lotion and </a:t>
            </a:r>
            <a:r>
              <a:rPr lang="en-ZA" sz="2000" i="1" u="sng" dirty="0" smtClean="0">
                <a:ea typeface="Calibri"/>
                <a:cs typeface="Calibri"/>
              </a:rPr>
              <a:t>Sulphur ointment</a:t>
            </a:r>
            <a:r>
              <a:rPr lang="en-ZA" sz="2000" i="1" u="sng" spc="-10" dirty="0" smtClean="0">
                <a:ea typeface="Calibri"/>
                <a:cs typeface="Calibri"/>
              </a:rPr>
              <a:t>:</a:t>
            </a:r>
            <a:endParaRPr lang="en-ZA" sz="2000" i="1" u="sng" dirty="0" smtClean="0">
              <a:ea typeface="Calibri"/>
              <a:cs typeface="Calibri"/>
            </a:endParaRPr>
          </a:p>
          <a:p>
            <a:pPr lvl="1"/>
            <a:r>
              <a:rPr lang="en-ZA" sz="2000" dirty="0" smtClean="0">
                <a:ea typeface="Calibri"/>
                <a:cs typeface="Calibri"/>
              </a:rPr>
              <a:t>BNF </a:t>
            </a:r>
            <a:r>
              <a:rPr lang="en-ZA" sz="2000" dirty="0">
                <a:ea typeface="Calibri"/>
                <a:cs typeface="Calibri"/>
              </a:rPr>
              <a:t>for </a:t>
            </a:r>
            <a:r>
              <a:rPr lang="en-ZA" sz="2000" dirty="0" smtClean="0">
                <a:ea typeface="Calibri"/>
                <a:cs typeface="Calibri"/>
              </a:rPr>
              <a:t>children</a:t>
            </a:r>
            <a:r>
              <a:rPr lang="en-ZA" sz="2000" dirty="0">
                <a:ea typeface="Calibri"/>
                <a:cs typeface="Calibri"/>
              </a:rPr>
              <a:t> </a:t>
            </a:r>
            <a:r>
              <a:rPr lang="en-ZA" sz="2000" dirty="0" smtClean="0">
                <a:ea typeface="Calibri"/>
                <a:cs typeface="Calibri"/>
              </a:rPr>
              <a:t>(2011-2012): benzyl </a:t>
            </a:r>
            <a:r>
              <a:rPr lang="en-ZA" sz="2000" dirty="0">
                <a:ea typeface="Calibri"/>
                <a:cs typeface="Calibri"/>
              </a:rPr>
              <a:t>benzoate is an irritant and should be avoided in </a:t>
            </a:r>
            <a:r>
              <a:rPr lang="en-ZA" sz="2000" dirty="0" smtClean="0">
                <a:ea typeface="Calibri"/>
                <a:cs typeface="Calibri"/>
              </a:rPr>
              <a:t>children. </a:t>
            </a:r>
          </a:p>
          <a:p>
            <a:pPr lvl="1"/>
            <a:r>
              <a:rPr lang="en-ZA" sz="2000" dirty="0" smtClean="0">
                <a:solidFill>
                  <a:srgbClr val="000000"/>
                </a:solidFill>
                <a:ea typeface="Calibri"/>
                <a:cs typeface="Calibri"/>
              </a:rPr>
              <a:t>Sulphur </a:t>
            </a:r>
            <a:r>
              <a:rPr lang="en-ZA" sz="2000" dirty="0">
                <a:solidFill>
                  <a:srgbClr val="000000"/>
                </a:solidFill>
                <a:ea typeface="Calibri"/>
                <a:cs typeface="Calibri"/>
              </a:rPr>
              <a:t>5% </a:t>
            </a:r>
            <a:r>
              <a:rPr lang="en-ZA" sz="2000" dirty="0" smtClean="0">
                <a:solidFill>
                  <a:srgbClr val="000000"/>
                </a:solidFill>
                <a:ea typeface="Calibri"/>
                <a:cs typeface="Calibri"/>
              </a:rPr>
              <a:t>ointment: less </a:t>
            </a:r>
            <a:r>
              <a:rPr lang="en-ZA" sz="2000" dirty="0">
                <a:solidFill>
                  <a:srgbClr val="000000"/>
                </a:solidFill>
                <a:ea typeface="Calibri"/>
                <a:cs typeface="Calibri"/>
              </a:rPr>
              <a:t>irritant to the </a:t>
            </a:r>
            <a:r>
              <a:rPr lang="en-ZA" sz="2000" dirty="0" smtClean="0">
                <a:solidFill>
                  <a:srgbClr val="000000"/>
                </a:solidFill>
                <a:ea typeface="Calibri"/>
                <a:cs typeface="Calibri"/>
              </a:rPr>
              <a:t>skin.</a:t>
            </a:r>
          </a:p>
          <a:p>
            <a:pPr lvl="1"/>
            <a:r>
              <a:rPr lang="en-ZA" sz="2000" dirty="0" smtClean="0">
                <a:solidFill>
                  <a:srgbClr val="000000"/>
                </a:solidFill>
                <a:ea typeface="Calibri"/>
                <a:cs typeface="Calibri"/>
              </a:rPr>
              <a:t>However</a:t>
            </a:r>
            <a:r>
              <a:rPr lang="en-ZA" sz="2000" dirty="0">
                <a:solidFill>
                  <a:srgbClr val="000000"/>
                </a:solidFill>
                <a:ea typeface="Calibri"/>
                <a:cs typeface="Calibri"/>
              </a:rPr>
              <a:t>, </a:t>
            </a:r>
            <a:r>
              <a:rPr lang="en-ZA" sz="2000" dirty="0" smtClean="0">
                <a:solidFill>
                  <a:srgbClr val="000000"/>
                </a:solidFill>
                <a:ea typeface="Calibri"/>
                <a:cs typeface="Calibri"/>
              </a:rPr>
              <a:t>b</a:t>
            </a:r>
            <a:r>
              <a:rPr lang="en-ZA" sz="2000" dirty="0" smtClean="0">
                <a:ea typeface="Calibri"/>
                <a:cs typeface="Calibri"/>
              </a:rPr>
              <a:t>enzyl benzoate is cheaper than sulphur ointment &amp; </a:t>
            </a:r>
            <a:r>
              <a:rPr lang="en-ZA" sz="2000" spc="-10" dirty="0" err="1" smtClean="0">
                <a:ea typeface="Calibri"/>
                <a:cs typeface="Calibri"/>
              </a:rPr>
              <a:t>permethrin</a:t>
            </a:r>
            <a:r>
              <a:rPr lang="en-ZA" sz="2000" spc="-10" dirty="0" smtClean="0">
                <a:ea typeface="Calibri"/>
                <a:cs typeface="Calibri"/>
              </a:rPr>
              <a:t> </a:t>
            </a:r>
            <a:r>
              <a:rPr lang="en-ZA" sz="2000" spc="-10" dirty="0">
                <a:ea typeface="Calibri"/>
                <a:cs typeface="Calibri"/>
              </a:rPr>
              <a:t>5% lotion 50mL </a:t>
            </a:r>
            <a:r>
              <a:rPr lang="en-ZA" sz="2000" spc="-10" dirty="0" smtClean="0">
                <a:ea typeface="Calibri"/>
                <a:cs typeface="Calibri"/>
              </a:rPr>
              <a:t>is cheaper than </a:t>
            </a:r>
            <a:r>
              <a:rPr lang="en-ZA" sz="2000" spc="-10" dirty="0">
                <a:ea typeface="Calibri"/>
                <a:cs typeface="Calibri"/>
              </a:rPr>
              <a:t>sulphur ointment 50 </a:t>
            </a:r>
            <a:r>
              <a:rPr lang="en-ZA" sz="2000" spc="-10" dirty="0" smtClean="0">
                <a:ea typeface="Calibri"/>
                <a:cs typeface="Calibri"/>
              </a:rPr>
              <a:t>g.</a:t>
            </a:r>
          </a:p>
          <a:p>
            <a:pPr>
              <a:buNone/>
            </a:pPr>
            <a:endParaRPr lang="en-ZA" sz="2000" b="1" spc="-10" dirty="0" smtClean="0">
              <a:ea typeface="Calibri"/>
              <a:cs typeface="Calibri"/>
            </a:endParaRPr>
          </a:p>
          <a:p>
            <a:pPr>
              <a:buNone/>
            </a:pPr>
            <a:r>
              <a:rPr lang="en-ZA" sz="2000" b="1" spc="-10" dirty="0" smtClean="0">
                <a:ea typeface="Calibri"/>
                <a:cs typeface="Calibri"/>
              </a:rPr>
              <a:t>Recommendations</a:t>
            </a:r>
          </a:p>
          <a:p>
            <a:r>
              <a:rPr lang="en-ZA" sz="1800" spc="-10" dirty="0" smtClean="0">
                <a:ea typeface="Calibri"/>
                <a:cs typeface="Calibri"/>
              </a:rPr>
              <a:t>Benzyl benzoate 25% lotion for use in adults and children &gt; 6 years of age, followed by </a:t>
            </a:r>
            <a:r>
              <a:rPr lang="en-ZA" sz="1800" spc="-10" dirty="0" err="1" smtClean="0">
                <a:ea typeface="Calibri"/>
                <a:cs typeface="Calibri"/>
              </a:rPr>
              <a:t>permethrin</a:t>
            </a:r>
            <a:r>
              <a:rPr lang="en-ZA" sz="1800" spc="-10" dirty="0" smtClean="0">
                <a:ea typeface="Calibri"/>
                <a:cs typeface="Calibri"/>
              </a:rPr>
              <a:t> 5% lotion if non-responsive to initial therapy.</a:t>
            </a:r>
          </a:p>
          <a:p>
            <a:r>
              <a:rPr lang="en-US" sz="1800" dirty="0" err="1" smtClean="0"/>
              <a:t>Permethrin</a:t>
            </a:r>
            <a:r>
              <a:rPr lang="en-US" sz="1800" dirty="0" smtClean="0"/>
              <a:t> 5% lotion for use in children &lt; 6 years of age.</a:t>
            </a:r>
            <a:endParaRPr lang="en-ZA" sz="1800" spc="-10" dirty="0" smtClean="0">
              <a:ea typeface="Calibri"/>
              <a:cs typeface="Calibri"/>
            </a:endParaRPr>
          </a:p>
          <a:p>
            <a:pPr lvl="1"/>
            <a:endParaRPr lang="en-ZA" sz="2000" dirty="0"/>
          </a:p>
        </p:txBody>
      </p:sp>
      <p:sp>
        <p:nvSpPr>
          <p:cNvPr id="5" name="Footer Placeholder 4"/>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32</a:t>
            </a:fld>
            <a:endParaRPr lang="en-ZA"/>
          </a:p>
        </p:txBody>
      </p:sp>
    </p:spTree>
    <p:extLst>
      <p:ext uri="{BB962C8B-B14F-4D97-AF65-F5344CB8AC3E}">
        <p14:creationId xmlns="" xmlns:p14="http://schemas.microsoft.com/office/powerpoint/2010/main" val="1923475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 y="0"/>
            <a:ext cx="8229600" cy="1143000"/>
          </a:xfrm>
        </p:spPr>
        <p:txBody>
          <a:bodyPr/>
          <a:lstStyle/>
          <a:p>
            <a:pPr algn="l"/>
            <a:r>
              <a:rPr lang="en-ZA" sz="3600" b="1" dirty="0">
                <a:solidFill>
                  <a:schemeClr val="bg1"/>
                </a:solidFill>
              </a:rPr>
              <a:t>5.7.2 SCABIES</a:t>
            </a:r>
          </a:p>
        </p:txBody>
      </p:sp>
      <p:sp>
        <p:nvSpPr>
          <p:cNvPr id="7" name="Footer Placeholder 6"/>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8" name="Slide Number Placeholder 7"/>
          <p:cNvSpPr>
            <a:spLocks noGrp="1"/>
          </p:cNvSpPr>
          <p:nvPr>
            <p:ph type="sldNum" sz="quarter" idx="12"/>
          </p:nvPr>
        </p:nvSpPr>
        <p:spPr/>
        <p:txBody>
          <a:bodyPr/>
          <a:lstStyle/>
          <a:p>
            <a:fld id="{42FB03B2-953D-4068-99A6-8707FB8FE3E1}" type="slidenum">
              <a:rPr lang="en-ZA" smtClean="0"/>
              <a:pPr/>
              <a:t>33</a:t>
            </a:fld>
            <a:endParaRPr lang="en-ZA"/>
          </a:p>
        </p:txBody>
      </p:sp>
      <p:sp>
        <p:nvSpPr>
          <p:cNvPr id="10" name="Rectangle 9"/>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13</a:t>
            </a:r>
            <a:endParaRPr lang="en-ZA" dirty="0">
              <a:solidFill>
                <a:srgbClr val="3366FF"/>
              </a:solidFill>
            </a:endParaRPr>
          </a:p>
        </p:txBody>
      </p:sp>
      <p:graphicFrame>
        <p:nvGraphicFramePr>
          <p:cNvPr id="9" name="Table 8"/>
          <p:cNvGraphicFramePr>
            <a:graphicFrameLocks noGrp="1"/>
          </p:cNvGraphicFramePr>
          <p:nvPr/>
        </p:nvGraphicFramePr>
        <p:xfrm>
          <a:off x="457200" y="1600200"/>
          <a:ext cx="8382000" cy="2743200"/>
        </p:xfrm>
        <a:graphic>
          <a:graphicData uri="http://schemas.openxmlformats.org/drawingml/2006/table">
            <a:tbl>
              <a:tblPr firstRow="1" bandRow="1">
                <a:tableStyleId>{5C22544A-7EE6-4342-B048-85BDC9FD1C3A}</a:tableStyleId>
              </a:tblPr>
              <a:tblGrid>
                <a:gridCol w="3962400"/>
                <a:gridCol w="2133600"/>
                <a:gridCol w="2286000"/>
              </a:tblGrid>
              <a:tr h="370840">
                <a:tc>
                  <a:txBody>
                    <a:bodyPr/>
                    <a:lstStyle/>
                    <a:p>
                      <a:r>
                        <a:rPr lang="en-US" sz="2400" dirty="0" smtClean="0"/>
                        <a:t>Product</a:t>
                      </a:r>
                      <a:endParaRPr lang="en-US" sz="2400" dirty="0"/>
                    </a:p>
                  </a:txBody>
                  <a:tcPr/>
                </a:tc>
                <a:tc>
                  <a:txBody>
                    <a:bodyPr/>
                    <a:lstStyle/>
                    <a:p>
                      <a:r>
                        <a:rPr lang="en-US" sz="2400" dirty="0" smtClean="0"/>
                        <a:t>Volume </a:t>
                      </a:r>
                      <a:endParaRPr lang="en-US" sz="2400" dirty="0"/>
                    </a:p>
                  </a:txBody>
                  <a:tcPr/>
                </a:tc>
                <a:tc>
                  <a:txBody>
                    <a:bodyPr/>
                    <a:lstStyle/>
                    <a:p>
                      <a:r>
                        <a:rPr lang="en-US" sz="2400" dirty="0" smtClean="0"/>
                        <a:t>Tender price</a:t>
                      </a:r>
                      <a:endParaRPr lang="en-US" sz="2400" dirty="0"/>
                    </a:p>
                  </a:txBody>
                  <a:tcPr/>
                </a:tc>
              </a:tr>
              <a:tr h="370840">
                <a:tc>
                  <a:txBody>
                    <a:bodyPr/>
                    <a:lstStyle/>
                    <a:p>
                      <a:r>
                        <a:rPr lang="en-US" sz="2400" dirty="0" err="1" smtClean="0"/>
                        <a:t>Permethrin</a:t>
                      </a:r>
                      <a:r>
                        <a:rPr lang="en-US" sz="2400" dirty="0" smtClean="0"/>
                        <a:t> 5% lotion</a:t>
                      </a:r>
                      <a:endParaRPr lang="en-US" sz="2400" dirty="0"/>
                    </a:p>
                  </a:txBody>
                  <a:tcPr/>
                </a:tc>
                <a:tc>
                  <a:txBody>
                    <a:bodyPr/>
                    <a:lstStyle/>
                    <a:p>
                      <a:r>
                        <a:rPr lang="en-US" sz="2400" dirty="0" smtClean="0"/>
                        <a:t>50 mL</a:t>
                      </a:r>
                      <a:endParaRPr lang="en-US" sz="2400" dirty="0"/>
                    </a:p>
                  </a:txBody>
                  <a:tcPr/>
                </a:tc>
                <a:tc>
                  <a:txBody>
                    <a:bodyPr/>
                    <a:lstStyle/>
                    <a:p>
                      <a:r>
                        <a:rPr lang="en-US" sz="2400" dirty="0" smtClean="0"/>
                        <a:t>R 13.11</a:t>
                      </a:r>
                      <a:endParaRPr lang="en-US" sz="2400" dirty="0"/>
                    </a:p>
                  </a:txBody>
                  <a:tcPr/>
                </a:tc>
              </a:tr>
              <a:tr h="370840">
                <a:tc>
                  <a:txBody>
                    <a:bodyPr/>
                    <a:lstStyle/>
                    <a:p>
                      <a:r>
                        <a:rPr lang="en-US" sz="2400" dirty="0" err="1" smtClean="0"/>
                        <a:t>Permethrin</a:t>
                      </a:r>
                      <a:r>
                        <a:rPr lang="en-US" sz="2400" baseline="0" dirty="0" smtClean="0"/>
                        <a:t> 5 % lotion</a:t>
                      </a:r>
                      <a:endParaRPr lang="en-US" sz="2400" dirty="0"/>
                    </a:p>
                  </a:txBody>
                  <a:tcPr/>
                </a:tc>
                <a:tc>
                  <a:txBody>
                    <a:bodyPr/>
                    <a:lstStyle/>
                    <a:p>
                      <a:r>
                        <a:rPr lang="en-US" sz="2400" dirty="0" smtClean="0"/>
                        <a:t>100 mL</a:t>
                      </a:r>
                      <a:endParaRPr lang="en-US" sz="2400" dirty="0"/>
                    </a:p>
                  </a:txBody>
                  <a:tcPr/>
                </a:tc>
                <a:tc>
                  <a:txBody>
                    <a:bodyPr/>
                    <a:lstStyle/>
                    <a:p>
                      <a:r>
                        <a:rPr lang="en-US" sz="2400" dirty="0" smtClean="0"/>
                        <a:t>R 21.66</a:t>
                      </a:r>
                      <a:endParaRPr lang="en-US" sz="2400" dirty="0"/>
                    </a:p>
                  </a:txBody>
                  <a:tcPr/>
                </a:tc>
              </a:tr>
              <a:tr h="370840">
                <a:tc>
                  <a:txBody>
                    <a:bodyPr/>
                    <a:lstStyle/>
                    <a:p>
                      <a:r>
                        <a:rPr lang="en-US" sz="2400" dirty="0" smtClean="0"/>
                        <a:t>Benzyl benzoate 25% lotion</a:t>
                      </a:r>
                      <a:endParaRPr lang="en-US" sz="2400" dirty="0"/>
                    </a:p>
                  </a:txBody>
                  <a:tcPr/>
                </a:tc>
                <a:tc>
                  <a:txBody>
                    <a:bodyPr/>
                    <a:lstStyle/>
                    <a:p>
                      <a:r>
                        <a:rPr lang="en-US" sz="2400" dirty="0" smtClean="0"/>
                        <a:t>100 mL</a:t>
                      </a:r>
                      <a:endParaRPr lang="en-US" sz="2400" dirty="0"/>
                    </a:p>
                  </a:txBody>
                  <a:tcPr/>
                </a:tc>
                <a:tc>
                  <a:txBody>
                    <a:bodyPr/>
                    <a:lstStyle/>
                    <a:p>
                      <a:r>
                        <a:rPr lang="en-US" sz="2400" dirty="0" smtClean="0"/>
                        <a:t>R 2.25</a:t>
                      </a:r>
                      <a:endParaRPr lang="en-US" sz="2400" dirty="0"/>
                    </a:p>
                  </a:txBody>
                  <a:tcPr/>
                </a:tc>
              </a:tr>
              <a:tr h="370840">
                <a:tc>
                  <a:txBody>
                    <a:bodyPr/>
                    <a:lstStyle/>
                    <a:p>
                      <a:r>
                        <a:rPr lang="en-US" sz="2400" dirty="0" err="1" smtClean="0"/>
                        <a:t>Sulphur</a:t>
                      </a:r>
                      <a:r>
                        <a:rPr lang="en-US" sz="2400" dirty="0" smtClean="0"/>
                        <a:t> ointment</a:t>
                      </a:r>
                      <a:endParaRPr lang="en-US" sz="2400" dirty="0"/>
                    </a:p>
                  </a:txBody>
                  <a:tcPr/>
                </a:tc>
                <a:tc>
                  <a:txBody>
                    <a:bodyPr/>
                    <a:lstStyle/>
                    <a:p>
                      <a:r>
                        <a:rPr lang="en-US" sz="2400" dirty="0" smtClean="0"/>
                        <a:t>80 g</a:t>
                      </a:r>
                      <a:endParaRPr lang="en-US" sz="2400" dirty="0"/>
                    </a:p>
                  </a:txBody>
                  <a:tcPr/>
                </a:tc>
                <a:tc>
                  <a:txBody>
                    <a:bodyPr/>
                    <a:lstStyle/>
                    <a:p>
                      <a:r>
                        <a:rPr lang="en-US" sz="2400" dirty="0" smtClean="0"/>
                        <a:t>R 15.00</a:t>
                      </a:r>
                      <a:endParaRPr lang="en-US" sz="2400" dirty="0"/>
                    </a:p>
                  </a:txBody>
                  <a:tcPr/>
                </a:tc>
              </a:tr>
              <a:tr h="370840">
                <a:tc>
                  <a:txBody>
                    <a:bodyPr/>
                    <a:lstStyle/>
                    <a:p>
                      <a:r>
                        <a:rPr lang="en-US" sz="2400" dirty="0" err="1" smtClean="0"/>
                        <a:t>Sulphur</a:t>
                      </a:r>
                      <a:r>
                        <a:rPr lang="en-US" sz="2400" dirty="0" smtClean="0"/>
                        <a:t> ointment</a:t>
                      </a:r>
                      <a:endParaRPr lang="en-US" sz="2400" dirty="0"/>
                    </a:p>
                  </a:txBody>
                  <a:tcPr/>
                </a:tc>
                <a:tc>
                  <a:txBody>
                    <a:bodyPr/>
                    <a:lstStyle/>
                    <a:p>
                      <a:r>
                        <a:rPr lang="en-US" sz="2400" dirty="0" smtClean="0"/>
                        <a:t>500 g</a:t>
                      </a:r>
                      <a:endParaRPr lang="en-US" sz="2400" dirty="0"/>
                    </a:p>
                  </a:txBody>
                  <a:tcPr/>
                </a:tc>
                <a:tc>
                  <a:txBody>
                    <a:bodyPr/>
                    <a:lstStyle/>
                    <a:p>
                      <a:r>
                        <a:rPr lang="en-US" sz="2400" dirty="0" smtClean="0"/>
                        <a:t>R 26.48</a:t>
                      </a:r>
                      <a:endParaRPr lang="en-US" sz="2400" dirty="0"/>
                    </a:p>
                  </a:txBody>
                  <a:tcPr/>
                </a:tc>
              </a:tr>
            </a:tbl>
          </a:graphicData>
        </a:graphic>
      </p:graphicFrame>
    </p:spTree>
    <p:extLst>
      <p:ext uri="{BB962C8B-B14F-4D97-AF65-F5344CB8AC3E}">
        <p14:creationId xmlns="" xmlns:p14="http://schemas.microsoft.com/office/powerpoint/2010/main" val="2822952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63" y="-609"/>
            <a:ext cx="8229600" cy="1143000"/>
          </a:xfrm>
        </p:spPr>
        <p:txBody>
          <a:bodyPr>
            <a:noAutofit/>
          </a:bodyPr>
          <a:lstStyle/>
          <a:p>
            <a:pPr algn="l"/>
            <a:r>
              <a:rPr lang="en-ZA" sz="3600" b="1" dirty="0">
                <a:solidFill>
                  <a:schemeClr val="bg1"/>
                </a:solidFill>
              </a:rPr>
              <a:t>5.8.2 ECZEMA, ACUTE, MOIST OR WEEPING </a:t>
            </a:r>
          </a:p>
        </p:txBody>
      </p:sp>
      <p:sp>
        <p:nvSpPr>
          <p:cNvPr id="4" name="Content Placeholder 2"/>
          <p:cNvSpPr>
            <a:spLocks noGrp="1"/>
          </p:cNvSpPr>
          <p:nvPr>
            <p:ph idx="1"/>
          </p:nvPr>
        </p:nvSpPr>
        <p:spPr>
          <a:xfrm>
            <a:off x="395536" y="1268760"/>
            <a:ext cx="8229600" cy="4525963"/>
          </a:xfrm>
        </p:spPr>
        <p:txBody>
          <a:bodyPr>
            <a:normAutofit fontScale="92500" lnSpcReduction="10000"/>
          </a:bodyPr>
          <a:lstStyle/>
          <a:p>
            <a:r>
              <a:rPr lang="en-ZA" u="sng" dirty="0" err="1"/>
              <a:t>Flucloxacillin</a:t>
            </a:r>
            <a:r>
              <a:rPr lang="en-ZA" dirty="0"/>
              <a:t>: </a:t>
            </a:r>
            <a:r>
              <a:rPr lang="en-ZA" i="1" dirty="0">
                <a:solidFill>
                  <a:srgbClr val="0070C0"/>
                </a:solidFill>
              </a:rPr>
              <a:t>retained</a:t>
            </a:r>
          </a:p>
          <a:p>
            <a:r>
              <a:rPr lang="en-ZA" u="sng" dirty="0"/>
              <a:t>Cephalexin</a:t>
            </a:r>
            <a:r>
              <a:rPr lang="en-ZA" dirty="0"/>
              <a:t>: </a:t>
            </a:r>
            <a:r>
              <a:rPr lang="en-ZA" i="1" dirty="0">
                <a:solidFill>
                  <a:srgbClr val="00B050"/>
                </a:solidFill>
              </a:rPr>
              <a:t>added</a:t>
            </a:r>
          </a:p>
          <a:p>
            <a:pPr lvl="1"/>
            <a:r>
              <a:rPr lang="en-ZA" dirty="0"/>
              <a:t>This aligns with the Adult Hospital </a:t>
            </a:r>
            <a:r>
              <a:rPr lang="en-ZA" dirty="0" smtClean="0"/>
              <a:t>level (2012) and </a:t>
            </a:r>
            <a:r>
              <a:rPr lang="en-ZA" dirty="0"/>
              <a:t>Paediatric Hospital </a:t>
            </a:r>
            <a:r>
              <a:rPr lang="en-ZA" dirty="0" smtClean="0"/>
              <a:t>level (2013) </a:t>
            </a:r>
            <a:r>
              <a:rPr lang="en-ZA" dirty="0"/>
              <a:t>EDLs and STGs. </a:t>
            </a:r>
            <a:endParaRPr lang="en-ZA" dirty="0" smtClean="0"/>
          </a:p>
          <a:p>
            <a:pPr lvl="1"/>
            <a:r>
              <a:rPr lang="en-ZA" dirty="0" smtClean="0"/>
              <a:t>Furthermore</a:t>
            </a:r>
            <a:r>
              <a:rPr lang="en-ZA" dirty="0"/>
              <a:t>, only cephalexin is available as a liquid formulation.</a:t>
            </a:r>
          </a:p>
          <a:p>
            <a:pPr marL="0" indent="0">
              <a:buNone/>
            </a:pPr>
            <a:endParaRPr lang="en-ZA" dirty="0"/>
          </a:p>
          <a:p>
            <a:pPr marL="0" lvl="1" indent="0">
              <a:buNone/>
            </a:pPr>
            <a:r>
              <a:rPr lang="en-ZA" sz="4200" b="1" dirty="0">
                <a:solidFill>
                  <a:srgbClr val="3366FF"/>
                </a:solidFill>
              </a:rPr>
              <a:t>Level of evidence: III Expert opinion &amp; Guidelines</a:t>
            </a:r>
            <a:endParaRPr lang="en-ZA" dirty="0"/>
          </a:p>
          <a:p>
            <a:pPr marL="0" indent="0">
              <a:buNone/>
            </a:pPr>
            <a:endParaRPr lang="en-ZA" dirty="0"/>
          </a:p>
          <a:p>
            <a:endParaRPr lang="en-ZA" dirty="0"/>
          </a:p>
          <a:p>
            <a:endParaRPr lang="en-ZA" dirty="0"/>
          </a:p>
        </p:txBody>
      </p:sp>
      <p:sp>
        <p:nvSpPr>
          <p:cNvPr id="8" name="Footer Placeholder 7"/>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9" name="Slide Number Placeholder 8"/>
          <p:cNvSpPr>
            <a:spLocks noGrp="1"/>
          </p:cNvSpPr>
          <p:nvPr>
            <p:ph type="sldNum" sz="quarter" idx="12"/>
          </p:nvPr>
        </p:nvSpPr>
        <p:spPr/>
        <p:txBody>
          <a:bodyPr/>
          <a:lstStyle/>
          <a:p>
            <a:fld id="{42FB03B2-953D-4068-99A6-8707FB8FE3E1}" type="slidenum">
              <a:rPr lang="en-ZA" smtClean="0"/>
              <a:pPr/>
              <a:t>34</a:t>
            </a:fld>
            <a:endParaRPr lang="en-ZA"/>
          </a:p>
        </p:txBody>
      </p:sp>
    </p:spTree>
    <p:extLst>
      <p:ext uri="{BB962C8B-B14F-4D97-AF65-F5344CB8AC3E}">
        <p14:creationId xmlns="" xmlns:p14="http://schemas.microsoft.com/office/powerpoint/2010/main" val="1713673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5.8.2 ECZEMA, ACUTE, MOIST OR WEEPING</a:t>
            </a:r>
          </a:p>
        </p:txBody>
      </p:sp>
      <p:sp>
        <p:nvSpPr>
          <p:cNvPr id="3" name="Content Placeholder 2"/>
          <p:cNvSpPr>
            <a:spLocks noGrp="1"/>
          </p:cNvSpPr>
          <p:nvPr>
            <p:ph idx="1"/>
          </p:nvPr>
        </p:nvSpPr>
        <p:spPr/>
        <p:txBody>
          <a:bodyPr/>
          <a:lstStyle/>
          <a:p>
            <a:r>
              <a:rPr lang="en-ZA" u="sng" dirty="0" smtClean="0"/>
              <a:t>Hydrocortisone </a:t>
            </a:r>
            <a:r>
              <a:rPr lang="en-ZA" u="sng" dirty="0"/>
              <a:t>1% cream: </a:t>
            </a:r>
            <a:r>
              <a:rPr lang="en-ZA" i="1" dirty="0">
                <a:solidFill>
                  <a:srgbClr val="00B050"/>
                </a:solidFill>
              </a:rPr>
              <a:t>added</a:t>
            </a:r>
          </a:p>
          <a:p>
            <a:pPr marL="0" indent="0">
              <a:buNone/>
            </a:pPr>
            <a:endParaRPr lang="en-ZA" sz="1800" dirty="0"/>
          </a:p>
          <a:p>
            <a:pPr lvl="1"/>
            <a:r>
              <a:rPr lang="en-ZA" dirty="0"/>
              <a:t>Water based topical steroids was added to the STG for the treatment of acute and weeping eczema.</a:t>
            </a:r>
          </a:p>
          <a:p>
            <a:pPr marL="0" indent="0">
              <a:buNone/>
            </a:pPr>
            <a:r>
              <a:rPr lang="en-ZA" b="1" dirty="0">
                <a:solidFill>
                  <a:srgbClr val="3366FF"/>
                </a:solidFill>
              </a:rPr>
              <a:t>Level of evidence: III Expert opinion</a:t>
            </a:r>
            <a:endParaRPr lang="en-ZA" dirty="0"/>
          </a:p>
        </p:txBody>
      </p:sp>
      <p:sp>
        <p:nvSpPr>
          <p:cNvPr id="5" name="Footer Placeholder 4"/>
          <p:cNvSpPr>
            <a:spLocks noGrp="1"/>
          </p:cNvSpPr>
          <p:nvPr>
            <p:ph type="ftr" sz="quarter" idx="11"/>
          </p:nvPr>
        </p:nvSpPr>
        <p:spPr>
          <a:xfrm>
            <a:off x="3124200" y="6356350"/>
            <a:ext cx="368004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35</a:t>
            </a:fld>
            <a:endParaRPr lang="en-ZA"/>
          </a:p>
        </p:txBody>
      </p:sp>
    </p:spTree>
    <p:extLst>
      <p:ext uri="{BB962C8B-B14F-4D97-AF65-F5344CB8AC3E}">
        <p14:creationId xmlns="" xmlns:p14="http://schemas.microsoft.com/office/powerpoint/2010/main" val="1417027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63" y="32048"/>
            <a:ext cx="8229600" cy="1143000"/>
          </a:xfrm>
        </p:spPr>
        <p:txBody>
          <a:bodyPr/>
          <a:lstStyle/>
          <a:p>
            <a:pPr algn="l"/>
            <a:r>
              <a:rPr lang="en-ZA" sz="3600" b="1" dirty="0">
                <a:solidFill>
                  <a:schemeClr val="bg1"/>
                </a:solidFill>
              </a:rPr>
              <a:t>5.8.3 DERMATITIS, SEBORRHOEIC</a:t>
            </a:r>
          </a:p>
        </p:txBody>
      </p:sp>
      <p:sp>
        <p:nvSpPr>
          <p:cNvPr id="6" name="Content Placeholder 2"/>
          <p:cNvSpPr>
            <a:spLocks noGrp="1"/>
          </p:cNvSpPr>
          <p:nvPr>
            <p:ph idx="1"/>
          </p:nvPr>
        </p:nvSpPr>
        <p:spPr>
          <a:xfrm>
            <a:off x="467544" y="1268760"/>
            <a:ext cx="8229600" cy="4525963"/>
          </a:xfrm>
        </p:spPr>
        <p:txBody>
          <a:bodyPr>
            <a:normAutofit/>
          </a:bodyPr>
          <a:lstStyle/>
          <a:p>
            <a:pPr marL="0" indent="0">
              <a:buNone/>
            </a:pPr>
            <a:r>
              <a:rPr lang="en-GB" b="1" dirty="0"/>
              <a:t>For </a:t>
            </a:r>
            <a:r>
              <a:rPr lang="en-GB" b="1" dirty="0" smtClean="0"/>
              <a:t>itching scalp, </a:t>
            </a:r>
            <a:r>
              <a:rPr lang="en-GB" b="1" dirty="0"/>
              <a:t>scaling and dandruff:</a:t>
            </a:r>
            <a:endParaRPr lang="en-ZA" dirty="0"/>
          </a:p>
          <a:p>
            <a:r>
              <a:rPr lang="en-GB" u="sng" dirty="0" smtClean="0"/>
              <a:t>Topical </a:t>
            </a:r>
            <a:r>
              <a:rPr lang="en-GB" u="sng" dirty="0"/>
              <a:t>steroid scalp application:</a:t>
            </a:r>
            <a:r>
              <a:rPr lang="en-GB" dirty="0"/>
              <a:t> </a:t>
            </a:r>
            <a:r>
              <a:rPr lang="en-GB" i="1" dirty="0">
                <a:solidFill>
                  <a:schemeClr val="accent6">
                    <a:lumMod val="75000"/>
                  </a:schemeClr>
                </a:solidFill>
              </a:rPr>
              <a:t>not added</a:t>
            </a:r>
            <a:endParaRPr lang="en-ZA" dirty="0">
              <a:solidFill>
                <a:schemeClr val="accent6">
                  <a:lumMod val="75000"/>
                </a:schemeClr>
              </a:solidFill>
            </a:endParaRPr>
          </a:p>
          <a:p>
            <a:r>
              <a:rPr lang="en-ZA" u="sng" dirty="0"/>
              <a:t>Selenium sulphide 2.5% suspension:</a:t>
            </a:r>
            <a:r>
              <a:rPr lang="en-ZA" i="1" dirty="0"/>
              <a:t> </a:t>
            </a:r>
            <a:r>
              <a:rPr lang="en-ZA" i="1" dirty="0">
                <a:solidFill>
                  <a:srgbClr val="9966FF"/>
                </a:solidFill>
              </a:rPr>
              <a:t>directions for use amended</a:t>
            </a:r>
            <a:endParaRPr lang="en-ZA" dirty="0">
              <a:solidFill>
                <a:srgbClr val="9966FF"/>
              </a:solidFill>
            </a:endParaRPr>
          </a:p>
          <a:p>
            <a:pPr marL="0" indent="0">
              <a:buNone/>
            </a:pPr>
            <a:endParaRPr lang="en-ZA" sz="1300" dirty="0"/>
          </a:p>
          <a:p>
            <a:pPr lvl="1"/>
            <a:r>
              <a:rPr lang="en-GB" dirty="0" smtClean="0"/>
              <a:t>Cost </a:t>
            </a:r>
            <a:r>
              <a:rPr lang="en-GB" dirty="0"/>
              <a:t>of topical steroid scalp application was a concern</a:t>
            </a:r>
            <a:r>
              <a:rPr lang="en-GB" dirty="0" smtClean="0"/>
              <a:t>.</a:t>
            </a:r>
          </a:p>
          <a:p>
            <a:pPr lvl="1"/>
            <a:r>
              <a:rPr lang="en-ZA" dirty="0" smtClean="0"/>
              <a:t>Selenium </a:t>
            </a:r>
            <a:r>
              <a:rPr lang="en-ZA" dirty="0"/>
              <a:t>sulphide 2.5% </a:t>
            </a:r>
            <a:r>
              <a:rPr lang="en-ZA" dirty="0" smtClean="0"/>
              <a:t>suspension: Directions </a:t>
            </a:r>
            <a:r>
              <a:rPr lang="en-ZA" dirty="0"/>
              <a:t>for use </a:t>
            </a:r>
            <a:r>
              <a:rPr lang="en-ZA" dirty="0" smtClean="0"/>
              <a:t>aligned </a:t>
            </a:r>
            <a:r>
              <a:rPr lang="en-ZA" dirty="0"/>
              <a:t>with the package insert</a:t>
            </a:r>
            <a:r>
              <a:rPr lang="en-ZA" dirty="0" smtClean="0"/>
              <a:t>.</a:t>
            </a:r>
            <a:endParaRPr lang="en-ZA" dirty="0"/>
          </a:p>
        </p:txBody>
      </p:sp>
      <p:sp>
        <p:nvSpPr>
          <p:cNvPr id="8" name="Footer Placeholder 7"/>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9" name="Slide Number Placeholder 8"/>
          <p:cNvSpPr>
            <a:spLocks noGrp="1"/>
          </p:cNvSpPr>
          <p:nvPr>
            <p:ph type="sldNum" sz="quarter" idx="12"/>
          </p:nvPr>
        </p:nvSpPr>
        <p:spPr/>
        <p:txBody>
          <a:bodyPr/>
          <a:lstStyle/>
          <a:p>
            <a:fld id="{42FB03B2-953D-4068-99A6-8707FB8FE3E1}" type="slidenum">
              <a:rPr lang="en-ZA" smtClean="0"/>
              <a:pPr/>
              <a:t>36</a:t>
            </a:fld>
            <a:endParaRPr lang="en-ZA"/>
          </a:p>
        </p:txBody>
      </p:sp>
      <p:sp>
        <p:nvSpPr>
          <p:cNvPr id="10" name="Rectangle 9"/>
          <p:cNvSpPr/>
          <p:nvPr/>
        </p:nvSpPr>
        <p:spPr>
          <a:xfrm>
            <a:off x="6516216" y="6043803"/>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14</a:t>
            </a:r>
            <a:endParaRPr lang="en-ZA" dirty="0">
              <a:solidFill>
                <a:srgbClr val="3366FF"/>
              </a:solidFill>
            </a:endParaRPr>
          </a:p>
        </p:txBody>
      </p:sp>
    </p:spTree>
    <p:extLst>
      <p:ext uri="{BB962C8B-B14F-4D97-AF65-F5344CB8AC3E}">
        <p14:creationId xmlns="" xmlns:p14="http://schemas.microsoft.com/office/powerpoint/2010/main" val="2695775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5.10.2 	ANGIOEDEMA</a:t>
            </a:r>
          </a:p>
        </p:txBody>
      </p:sp>
      <p:sp>
        <p:nvSpPr>
          <p:cNvPr id="4" name="Content Placeholder 3"/>
          <p:cNvSpPr>
            <a:spLocks noGrp="1"/>
          </p:cNvSpPr>
          <p:nvPr>
            <p:ph idx="1"/>
          </p:nvPr>
        </p:nvSpPr>
        <p:spPr>
          <a:xfrm>
            <a:off x="467544" y="1304453"/>
            <a:ext cx="8229600" cy="4525963"/>
          </a:xfrm>
        </p:spPr>
        <p:txBody>
          <a:bodyPr>
            <a:normAutofit fontScale="92500"/>
          </a:bodyPr>
          <a:lstStyle/>
          <a:p>
            <a:pPr marL="0" indent="0">
              <a:buNone/>
            </a:pPr>
            <a:r>
              <a:rPr lang="en-GB" u="sng" dirty="0"/>
              <a:t>In severe cases where airway obstruction is present</a:t>
            </a:r>
            <a:r>
              <a:rPr lang="en-GB" u="sng" dirty="0" smtClean="0"/>
              <a:t>:</a:t>
            </a:r>
          </a:p>
          <a:p>
            <a:r>
              <a:rPr lang="en-ZA" u="sng" dirty="0" smtClean="0"/>
              <a:t>Epinephrine (adrenaline), IM: </a:t>
            </a:r>
            <a:r>
              <a:rPr lang="en-ZA" i="1" dirty="0" smtClean="0">
                <a:solidFill>
                  <a:srgbClr val="00B050"/>
                </a:solidFill>
              </a:rPr>
              <a:t>added</a:t>
            </a:r>
            <a:endParaRPr lang="en-ZA" i="1" dirty="0">
              <a:solidFill>
                <a:srgbClr val="00B050"/>
              </a:solidFill>
            </a:endParaRPr>
          </a:p>
          <a:p>
            <a:pPr lvl="1"/>
            <a:r>
              <a:rPr lang="en-GB" b="1" dirty="0"/>
              <a:t>Adults</a:t>
            </a:r>
            <a:endParaRPr lang="en-ZA" sz="4400" dirty="0"/>
          </a:p>
          <a:p>
            <a:pPr lvl="2"/>
            <a:r>
              <a:rPr lang="en-GB" dirty="0"/>
              <a:t>Epinephrine (Adrenaline</a:t>
            </a:r>
            <a:r>
              <a:rPr lang="en-GB"/>
              <a:t>), </a:t>
            </a:r>
            <a:r>
              <a:rPr lang="en-GB" smtClean="0"/>
              <a:t>1:1000 </a:t>
            </a:r>
            <a:r>
              <a:rPr lang="en-GB" dirty="0"/>
              <a:t>solution, 0.5 mL into the lateral thigh, administered immediately and repeated every 5 to 15 minutes as needed</a:t>
            </a:r>
            <a:r>
              <a:rPr lang="en-GB" dirty="0" smtClean="0"/>
              <a:t>.</a:t>
            </a:r>
            <a:endParaRPr lang="en-ZA" sz="5400" dirty="0"/>
          </a:p>
          <a:p>
            <a:pPr lvl="1"/>
            <a:r>
              <a:rPr lang="en-GB" b="1" dirty="0"/>
              <a:t>Children</a:t>
            </a:r>
            <a:endParaRPr lang="en-ZA" sz="4400" dirty="0"/>
          </a:p>
          <a:p>
            <a:pPr lvl="2"/>
            <a:r>
              <a:rPr lang="en-GB" dirty="0"/>
              <a:t>Epinephrine (Adrenaline), IM, 0.01 mL/kg of 1:1000 solution, administered immediately.</a:t>
            </a:r>
            <a:endParaRPr lang="en-ZA" sz="4000" dirty="0"/>
          </a:p>
          <a:p>
            <a:pPr lvl="3"/>
            <a:r>
              <a:rPr lang="en-GB" dirty="0"/>
              <a:t>Maximum dose of 0.3 mL</a:t>
            </a:r>
            <a:endParaRPr lang="en-ZA" dirty="0"/>
          </a:p>
          <a:p>
            <a:pPr marL="0" indent="0">
              <a:buNone/>
            </a:pPr>
            <a:endParaRPr lang="en-ZA" sz="1300" dirty="0"/>
          </a:p>
        </p:txBody>
      </p:sp>
      <p:sp>
        <p:nvSpPr>
          <p:cNvPr id="6" name="Footer Placeholder 5"/>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7" name="Slide Number Placeholder 6"/>
          <p:cNvSpPr>
            <a:spLocks noGrp="1"/>
          </p:cNvSpPr>
          <p:nvPr>
            <p:ph type="sldNum" sz="quarter" idx="12"/>
          </p:nvPr>
        </p:nvSpPr>
        <p:spPr/>
        <p:txBody>
          <a:bodyPr/>
          <a:lstStyle/>
          <a:p>
            <a:fld id="{42FB03B2-953D-4068-99A6-8707FB8FE3E1}" type="slidenum">
              <a:rPr lang="en-ZA" smtClean="0"/>
              <a:pPr/>
              <a:t>37</a:t>
            </a:fld>
            <a:endParaRPr lang="en-ZA"/>
          </a:p>
        </p:txBody>
      </p:sp>
      <p:sp>
        <p:nvSpPr>
          <p:cNvPr id="8" name="Rectangle 7"/>
          <p:cNvSpPr/>
          <p:nvPr/>
        </p:nvSpPr>
        <p:spPr>
          <a:xfrm>
            <a:off x="6325344" y="5847861"/>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15</a:t>
            </a:r>
            <a:endParaRPr lang="en-ZA" dirty="0">
              <a:solidFill>
                <a:srgbClr val="3366FF"/>
              </a:solidFill>
            </a:endParaRPr>
          </a:p>
        </p:txBody>
      </p:sp>
    </p:spTree>
    <p:extLst>
      <p:ext uri="{BB962C8B-B14F-4D97-AF65-F5344CB8AC3E}">
        <p14:creationId xmlns="" xmlns:p14="http://schemas.microsoft.com/office/powerpoint/2010/main" val="1906559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27" y="0"/>
            <a:ext cx="8229600" cy="1143000"/>
          </a:xfrm>
        </p:spPr>
        <p:txBody>
          <a:bodyPr/>
          <a:lstStyle/>
          <a:p>
            <a:pPr algn="l"/>
            <a:r>
              <a:rPr lang="en-US" sz="3600" b="1" dirty="0" smtClean="0">
                <a:solidFill>
                  <a:schemeClr val="bg1"/>
                </a:solidFill>
              </a:rPr>
              <a:t>5.10.2 ANGIOEDEMA</a:t>
            </a:r>
            <a:endParaRPr lang="en-ZA" sz="3600" dirty="0">
              <a:solidFill>
                <a:schemeClr val="bg1"/>
              </a:solidFill>
            </a:endParaRPr>
          </a:p>
        </p:txBody>
      </p:sp>
      <p:sp>
        <p:nvSpPr>
          <p:cNvPr id="3" name="Content Placeholder 2"/>
          <p:cNvSpPr>
            <a:spLocks noGrp="1"/>
          </p:cNvSpPr>
          <p:nvPr>
            <p:ph idx="1"/>
          </p:nvPr>
        </p:nvSpPr>
        <p:spPr>
          <a:xfrm>
            <a:off x="467544" y="1196752"/>
            <a:ext cx="8229600" cy="4525963"/>
          </a:xfrm>
        </p:spPr>
        <p:txBody>
          <a:bodyPr>
            <a:normAutofit fontScale="92500" lnSpcReduction="20000"/>
          </a:bodyPr>
          <a:lstStyle/>
          <a:p>
            <a:pPr marL="0" indent="0">
              <a:buNone/>
            </a:pPr>
            <a:r>
              <a:rPr lang="en-ZA" dirty="0"/>
              <a:t>In all cases</a:t>
            </a:r>
            <a:r>
              <a:rPr lang="en-ZA" dirty="0" smtClean="0"/>
              <a:t>:</a:t>
            </a:r>
          </a:p>
          <a:p>
            <a:r>
              <a:rPr lang="en-ZA" sz="3000" u="sng" dirty="0"/>
              <a:t>Hydrocortisone, IV, 100 mg</a:t>
            </a:r>
            <a:r>
              <a:rPr lang="en-ZA" sz="3000" dirty="0"/>
              <a:t>: </a:t>
            </a:r>
            <a:r>
              <a:rPr lang="en-ZA" sz="3000" i="1" dirty="0">
                <a:solidFill>
                  <a:srgbClr val="00B050"/>
                </a:solidFill>
              </a:rPr>
              <a:t>added</a:t>
            </a:r>
            <a:endParaRPr lang="en-ZA" sz="3000" dirty="0">
              <a:solidFill>
                <a:srgbClr val="00B050"/>
              </a:solidFill>
            </a:endParaRPr>
          </a:p>
          <a:p>
            <a:r>
              <a:rPr lang="en-ZA" sz="3000" u="sng" dirty="0" err="1" smtClean="0"/>
              <a:t>Chlorphenamine</a:t>
            </a:r>
            <a:r>
              <a:rPr lang="en-ZA" sz="3000" u="sng" dirty="0"/>
              <a:t>, oral, 4 mg</a:t>
            </a:r>
            <a:r>
              <a:rPr lang="en-ZA" sz="3000" dirty="0"/>
              <a:t>: </a:t>
            </a:r>
            <a:r>
              <a:rPr lang="en-ZA" sz="3000" i="1" dirty="0">
                <a:solidFill>
                  <a:srgbClr val="00B050"/>
                </a:solidFill>
              </a:rPr>
              <a:t>added</a:t>
            </a:r>
            <a:endParaRPr lang="en-ZA" sz="3000" dirty="0">
              <a:solidFill>
                <a:srgbClr val="00B050"/>
              </a:solidFill>
            </a:endParaRPr>
          </a:p>
          <a:p>
            <a:r>
              <a:rPr lang="en-ZA" sz="3000" u="sng" dirty="0"/>
              <a:t>Promethazine, IM, 25-50 mg</a:t>
            </a:r>
            <a:r>
              <a:rPr lang="en-ZA" sz="3000" dirty="0"/>
              <a:t>: </a:t>
            </a:r>
            <a:r>
              <a:rPr lang="en-ZA" sz="3000" i="1" dirty="0">
                <a:solidFill>
                  <a:srgbClr val="00B050"/>
                </a:solidFill>
              </a:rPr>
              <a:t>added</a:t>
            </a:r>
            <a:endParaRPr lang="en-ZA" sz="3000" dirty="0">
              <a:solidFill>
                <a:srgbClr val="00B050"/>
              </a:solidFill>
            </a:endParaRPr>
          </a:p>
          <a:p>
            <a:r>
              <a:rPr lang="en-ZA" sz="3000" u="sng" dirty="0"/>
              <a:t>Ranitidine, oral, 150 mg immediately:</a:t>
            </a:r>
            <a:r>
              <a:rPr lang="en-ZA" sz="3000" i="1" dirty="0"/>
              <a:t> </a:t>
            </a:r>
            <a:r>
              <a:rPr lang="en-ZA" sz="3000" i="1" dirty="0">
                <a:solidFill>
                  <a:schemeClr val="accent6">
                    <a:lumMod val="75000"/>
                  </a:schemeClr>
                </a:solidFill>
              </a:rPr>
              <a:t>not </a:t>
            </a:r>
            <a:r>
              <a:rPr lang="en-ZA" sz="3000" i="1" dirty="0" smtClean="0">
                <a:solidFill>
                  <a:schemeClr val="accent6">
                    <a:lumMod val="75000"/>
                  </a:schemeClr>
                </a:solidFill>
              </a:rPr>
              <a:t>added</a:t>
            </a:r>
          </a:p>
          <a:p>
            <a:pPr marL="0" indent="0">
              <a:buNone/>
            </a:pPr>
            <a:endParaRPr lang="en-ZA" sz="3000" dirty="0"/>
          </a:p>
          <a:p>
            <a:pPr lvl="1"/>
            <a:r>
              <a:rPr lang="en-ZA" dirty="0" smtClean="0"/>
              <a:t>Aligned with the Adult Hospital level STG, 2012,</a:t>
            </a:r>
          </a:p>
          <a:p>
            <a:pPr lvl="1"/>
            <a:r>
              <a:rPr lang="en-ZA" dirty="0"/>
              <a:t>Although, a number of authorities recommend H</a:t>
            </a:r>
            <a:r>
              <a:rPr lang="en-ZA" baseline="-25000" dirty="0"/>
              <a:t>1</a:t>
            </a:r>
            <a:r>
              <a:rPr lang="en-ZA" dirty="0"/>
              <a:t> and H</a:t>
            </a:r>
            <a:r>
              <a:rPr lang="en-ZA" baseline="-25000" dirty="0"/>
              <a:t>2</a:t>
            </a:r>
            <a:r>
              <a:rPr lang="en-ZA" dirty="0"/>
              <a:t> blockade, there is lack of good quality evidence to support the use of ranitidine in this clinical setting. </a:t>
            </a:r>
          </a:p>
          <a:p>
            <a:pPr marL="0" indent="0">
              <a:buNone/>
            </a:pPr>
            <a:r>
              <a:rPr lang="en-ZA" b="1" dirty="0">
                <a:solidFill>
                  <a:srgbClr val="3366FF"/>
                </a:solidFill>
              </a:rPr>
              <a:t>Level of </a:t>
            </a:r>
            <a:r>
              <a:rPr lang="en-ZA" b="1" dirty="0" smtClean="0">
                <a:solidFill>
                  <a:srgbClr val="3366FF"/>
                </a:solidFill>
              </a:rPr>
              <a:t>evidence: III Guidelines</a:t>
            </a:r>
            <a:endParaRPr lang="en-ZA" b="1" dirty="0">
              <a:solidFill>
                <a:srgbClr val="3366FF"/>
              </a:solidFill>
            </a:endParaRPr>
          </a:p>
          <a:p>
            <a:pPr marL="0" indent="0">
              <a:buNone/>
            </a:pPr>
            <a:endParaRPr lang="en-ZA" dirty="0" smtClean="0"/>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38</a:t>
            </a:fld>
            <a:endParaRPr lang="en-ZA"/>
          </a:p>
        </p:txBody>
      </p:sp>
    </p:spTree>
    <p:extLst>
      <p:ext uri="{BB962C8B-B14F-4D97-AF65-F5344CB8AC3E}">
        <p14:creationId xmlns="" xmlns:p14="http://schemas.microsoft.com/office/powerpoint/2010/main" val="31560728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9"/>
            <a:ext cx="8229600" cy="1143000"/>
          </a:xfrm>
        </p:spPr>
        <p:txBody>
          <a:bodyPr/>
          <a:lstStyle/>
          <a:p>
            <a:pPr algn="l"/>
            <a:r>
              <a:rPr lang="en-ZA" sz="3600" b="1" dirty="0">
                <a:solidFill>
                  <a:schemeClr val="bg1"/>
                </a:solidFill>
              </a:rPr>
              <a:t>5.10.2 FIXED DRUG ERUPTIONS</a:t>
            </a:r>
            <a:r>
              <a:rPr lang="en-ZA" sz="3600" dirty="0">
                <a:solidFill>
                  <a:schemeClr val="bg1"/>
                </a:solidFill>
              </a:rPr>
              <a:t> </a:t>
            </a:r>
          </a:p>
        </p:txBody>
      </p:sp>
      <p:sp>
        <p:nvSpPr>
          <p:cNvPr id="3" name="Content Placeholder 2"/>
          <p:cNvSpPr>
            <a:spLocks noGrp="1"/>
          </p:cNvSpPr>
          <p:nvPr>
            <p:ph idx="1"/>
          </p:nvPr>
        </p:nvSpPr>
        <p:spPr>
          <a:xfrm>
            <a:off x="467544" y="1268760"/>
            <a:ext cx="8229600" cy="4525963"/>
          </a:xfrm>
        </p:spPr>
        <p:txBody>
          <a:bodyPr>
            <a:normAutofit lnSpcReduction="10000"/>
          </a:bodyPr>
          <a:lstStyle/>
          <a:p>
            <a:r>
              <a:rPr lang="en-GB" u="sng" dirty="0" err="1" smtClean="0"/>
              <a:t>Chlorphenamine</a:t>
            </a:r>
            <a:r>
              <a:rPr lang="en-GB" u="sng" dirty="0"/>
              <a:t>, oral</a:t>
            </a:r>
            <a:r>
              <a:rPr lang="en-GB" dirty="0"/>
              <a:t>: </a:t>
            </a:r>
            <a:r>
              <a:rPr lang="en-ZA" i="1" dirty="0" smtClean="0">
                <a:solidFill>
                  <a:schemeClr val="accent6">
                    <a:lumMod val="75000"/>
                  </a:schemeClr>
                </a:solidFill>
              </a:rPr>
              <a:t>not added</a:t>
            </a:r>
          </a:p>
          <a:p>
            <a:r>
              <a:rPr lang="en-GB" u="sng" dirty="0"/>
              <a:t>Topical corticosteroids e.g. </a:t>
            </a:r>
            <a:r>
              <a:rPr lang="en-ZA" u="sng" dirty="0"/>
              <a:t>Hydrocortisone 1%, </a:t>
            </a:r>
            <a:r>
              <a:rPr lang="en-ZA" u="sng" dirty="0" smtClean="0"/>
              <a:t>topical</a:t>
            </a:r>
            <a:r>
              <a:rPr lang="en-ZA" dirty="0" smtClean="0"/>
              <a:t>:</a:t>
            </a:r>
            <a:r>
              <a:rPr lang="en-ZA" i="1" dirty="0" smtClean="0">
                <a:solidFill>
                  <a:srgbClr val="00B050"/>
                </a:solidFill>
              </a:rPr>
              <a:t> added</a:t>
            </a:r>
            <a:endParaRPr lang="en-ZA" u="sng" dirty="0" smtClean="0"/>
          </a:p>
          <a:p>
            <a:pPr lvl="1"/>
            <a:r>
              <a:rPr lang="en-ZA" dirty="0" smtClean="0"/>
              <a:t>There </a:t>
            </a:r>
            <a:r>
              <a:rPr lang="en-ZA" dirty="0"/>
              <a:t>is a lack of evidence supporting the use of antihistamines. </a:t>
            </a:r>
            <a:endParaRPr lang="en-ZA" dirty="0" smtClean="0"/>
          </a:p>
          <a:p>
            <a:pPr lvl="1"/>
            <a:r>
              <a:rPr lang="en-ZA" dirty="0" smtClean="0"/>
              <a:t>In </a:t>
            </a:r>
            <a:r>
              <a:rPr lang="en-ZA" dirty="0"/>
              <a:t>clinical practice, resolution is spontaneous or topical corticosteroids are applied</a:t>
            </a:r>
            <a:r>
              <a:rPr lang="en-ZA" dirty="0" smtClean="0"/>
              <a:t>.</a:t>
            </a:r>
          </a:p>
          <a:p>
            <a:pPr lvl="1"/>
            <a:endParaRPr lang="en-ZA" dirty="0"/>
          </a:p>
          <a:p>
            <a:pPr marL="457200" lvl="1" indent="0">
              <a:buNone/>
            </a:pPr>
            <a:r>
              <a:rPr lang="en-ZA" b="1" dirty="0">
                <a:solidFill>
                  <a:srgbClr val="3366FF"/>
                </a:solidFill>
              </a:rPr>
              <a:t>Level of evidence: III </a:t>
            </a:r>
            <a:r>
              <a:rPr lang="en-ZA" b="1" dirty="0" smtClean="0">
                <a:solidFill>
                  <a:srgbClr val="3366FF"/>
                </a:solidFill>
              </a:rPr>
              <a:t>Expert opinion</a:t>
            </a:r>
            <a:endParaRPr lang="en-ZA" dirty="0"/>
          </a:p>
          <a:p>
            <a:endParaRPr lang="en-ZA" dirty="0"/>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39</a:t>
            </a:fld>
            <a:endParaRPr lang="en-ZA"/>
          </a:p>
        </p:txBody>
      </p:sp>
    </p:spTree>
    <p:extLst>
      <p:ext uri="{BB962C8B-B14F-4D97-AF65-F5344CB8AC3E}">
        <p14:creationId xmlns="" xmlns:p14="http://schemas.microsoft.com/office/powerpoint/2010/main" val="211423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8928992" cy="5184576"/>
          </a:xfrm>
        </p:spPr>
        <p:txBody>
          <a:bodyPr>
            <a:normAutofit lnSpcReduction="10000"/>
          </a:bodyPr>
          <a:lstStyle/>
          <a:p>
            <a:r>
              <a:rPr lang="en-ZA" u="sng" dirty="0"/>
              <a:t>Soft paraffin</a:t>
            </a:r>
            <a:r>
              <a:rPr lang="en-ZA" dirty="0" smtClean="0"/>
              <a:t>: </a:t>
            </a:r>
            <a:r>
              <a:rPr lang="en-ZA" i="1" dirty="0" smtClean="0">
                <a:solidFill>
                  <a:srgbClr val="9966FF"/>
                </a:solidFill>
              </a:rPr>
              <a:t>not added</a:t>
            </a:r>
            <a:endParaRPr lang="en-ZA" i="1" dirty="0">
              <a:solidFill>
                <a:srgbClr val="9966FF"/>
              </a:solidFill>
            </a:endParaRPr>
          </a:p>
          <a:p>
            <a:pPr lvl="1"/>
            <a:r>
              <a:rPr lang="en-ZA" dirty="0" smtClean="0"/>
              <a:t>Associated </a:t>
            </a:r>
            <a:r>
              <a:rPr lang="en-ZA" dirty="0"/>
              <a:t>with folliculitis in </a:t>
            </a:r>
            <a:r>
              <a:rPr lang="en-ZA" dirty="0" smtClean="0"/>
              <a:t>children.</a:t>
            </a:r>
          </a:p>
          <a:p>
            <a:pPr marL="457200" lvl="1" indent="0">
              <a:buNone/>
            </a:pPr>
            <a:endParaRPr lang="en-ZA" sz="1100" dirty="0" smtClean="0"/>
          </a:p>
          <a:p>
            <a:r>
              <a:rPr lang="en-ZA" u="sng" dirty="0" err="1" smtClean="0"/>
              <a:t>Cetomacrogol</a:t>
            </a:r>
            <a:r>
              <a:rPr lang="en-ZA" u="sng" dirty="0" smtClean="0"/>
              <a:t> </a:t>
            </a:r>
            <a:r>
              <a:rPr lang="en-ZA" u="sng" dirty="0"/>
              <a:t>cream BP</a:t>
            </a:r>
            <a:r>
              <a:rPr lang="en-ZA" dirty="0" smtClean="0"/>
              <a:t>: </a:t>
            </a:r>
            <a:r>
              <a:rPr lang="en-ZA" i="1" dirty="0">
                <a:solidFill>
                  <a:srgbClr val="9966FF"/>
                </a:solidFill>
              </a:rPr>
              <a:t>not added</a:t>
            </a:r>
          </a:p>
          <a:p>
            <a:pPr lvl="1"/>
            <a:r>
              <a:rPr lang="en-ZA" dirty="0" smtClean="0"/>
              <a:t>Methyl </a:t>
            </a:r>
            <a:r>
              <a:rPr lang="en-ZA" dirty="0" err="1"/>
              <a:t>paraben</a:t>
            </a:r>
            <a:r>
              <a:rPr lang="en-ZA" dirty="0"/>
              <a:t> BP, a </a:t>
            </a:r>
            <a:r>
              <a:rPr lang="en-ZA" dirty="0" smtClean="0"/>
              <a:t>preservative</a:t>
            </a:r>
          </a:p>
          <a:p>
            <a:pPr marL="457200" lvl="1" indent="0">
              <a:buNone/>
            </a:pPr>
            <a:r>
              <a:rPr lang="en-ZA" dirty="0" smtClean="0"/>
              <a:t> </a:t>
            </a:r>
            <a:r>
              <a:rPr lang="en-ZA" dirty="0"/>
              <a:t>in this product may cause a problem. </a:t>
            </a:r>
            <a:endParaRPr lang="en-ZA" dirty="0" smtClean="0"/>
          </a:p>
          <a:p>
            <a:pPr lvl="1"/>
            <a:r>
              <a:rPr lang="en-ZA" dirty="0" smtClean="0"/>
              <a:t>Expensive </a:t>
            </a:r>
            <a:r>
              <a:rPr lang="en-ZA" dirty="0"/>
              <a:t>emollient.</a:t>
            </a:r>
            <a:endParaRPr lang="en-ZA" dirty="0" smtClean="0"/>
          </a:p>
          <a:p>
            <a:pPr marL="114300" lvl="0" indent="0">
              <a:buNone/>
            </a:pPr>
            <a:endParaRPr lang="en-ZA" sz="3400" b="1" dirty="0" smtClean="0">
              <a:solidFill>
                <a:srgbClr val="3366FF"/>
              </a:solidFill>
            </a:endParaRPr>
          </a:p>
          <a:p>
            <a:pPr marL="114300" lvl="0" indent="0">
              <a:buNone/>
            </a:pPr>
            <a:r>
              <a:rPr lang="en-ZA" sz="3400" b="1" dirty="0" smtClean="0">
                <a:solidFill>
                  <a:srgbClr val="3366FF"/>
                </a:solidFill>
              </a:rPr>
              <a:t>Level </a:t>
            </a:r>
            <a:r>
              <a:rPr lang="en-ZA" sz="3400" b="1" dirty="0">
                <a:solidFill>
                  <a:srgbClr val="3366FF"/>
                </a:solidFill>
              </a:rPr>
              <a:t>of evidence: </a:t>
            </a:r>
            <a:endParaRPr lang="en-ZA" sz="3400" b="1" dirty="0" smtClean="0">
              <a:solidFill>
                <a:srgbClr val="3366FF"/>
              </a:solidFill>
            </a:endParaRPr>
          </a:p>
          <a:p>
            <a:pPr marL="114300" lvl="0" indent="0">
              <a:buNone/>
            </a:pPr>
            <a:r>
              <a:rPr lang="en-ZA" sz="3400" b="1" dirty="0" smtClean="0">
                <a:solidFill>
                  <a:srgbClr val="3366FF"/>
                </a:solidFill>
              </a:rPr>
              <a:t>III </a:t>
            </a:r>
            <a:r>
              <a:rPr lang="en-ZA" sz="3400" b="1" dirty="0">
                <a:solidFill>
                  <a:srgbClr val="3366FF"/>
                </a:solidFill>
              </a:rPr>
              <a:t>Expert </a:t>
            </a:r>
            <a:r>
              <a:rPr lang="en-ZA" sz="3400" b="1" dirty="0" smtClean="0">
                <a:solidFill>
                  <a:srgbClr val="3366FF"/>
                </a:solidFill>
              </a:rPr>
              <a:t>opinion</a:t>
            </a:r>
            <a:endParaRPr lang="en-ZA" dirty="0" smtClean="0"/>
          </a:p>
          <a:p>
            <a:pPr lvl="2">
              <a:buNone/>
            </a:pPr>
            <a:endParaRPr lang="en-ZA" dirty="0" smtClean="0"/>
          </a:p>
        </p:txBody>
      </p:sp>
      <p:sp>
        <p:nvSpPr>
          <p:cNvPr id="4" name="Title 3"/>
          <p:cNvSpPr>
            <a:spLocks noGrp="1"/>
          </p:cNvSpPr>
          <p:nvPr>
            <p:ph type="title"/>
          </p:nvPr>
        </p:nvSpPr>
        <p:spPr>
          <a:xfrm>
            <a:off x="-34528" y="0"/>
            <a:ext cx="8229600" cy="1143000"/>
          </a:xfrm>
        </p:spPr>
        <p:txBody>
          <a:bodyPr>
            <a:normAutofit/>
          </a:bodyPr>
          <a:lstStyle/>
          <a:p>
            <a:pPr algn="l"/>
            <a:r>
              <a:rPr lang="en-US" b="1" dirty="0">
                <a:solidFill>
                  <a:schemeClr val="bg1"/>
                </a:solidFill>
              </a:rPr>
              <a:t>5.1 DRY </a:t>
            </a:r>
            <a:r>
              <a:rPr lang="en-US" b="1" dirty="0" smtClean="0">
                <a:solidFill>
                  <a:schemeClr val="bg1"/>
                </a:solidFill>
              </a:rPr>
              <a:t>SKIN</a:t>
            </a:r>
            <a:endParaRPr lang="en-ZA" dirty="0">
              <a:solidFill>
                <a:schemeClr val="bg1"/>
              </a:solidFill>
            </a:endParaRPr>
          </a:p>
        </p:txBody>
      </p:sp>
      <p:graphicFrame>
        <p:nvGraphicFramePr>
          <p:cNvPr id="6" name="Content Placeholder 5"/>
          <p:cNvGraphicFramePr>
            <a:graphicFrameLocks/>
          </p:cNvGraphicFramePr>
          <p:nvPr>
            <p:extLst>
              <p:ext uri="{D42A27DB-BD31-4B8C-83A1-F6EECF244321}">
                <p14:modId xmlns="" xmlns:p14="http://schemas.microsoft.com/office/powerpoint/2010/main" val="361407343"/>
              </p:ext>
            </p:extLst>
          </p:nvPr>
        </p:nvGraphicFramePr>
        <p:xfrm>
          <a:off x="6300192" y="2492896"/>
          <a:ext cx="2664296"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7" name="Slide Number Placeholder 6"/>
          <p:cNvSpPr>
            <a:spLocks noGrp="1"/>
          </p:cNvSpPr>
          <p:nvPr>
            <p:ph type="sldNum" sz="quarter" idx="12"/>
          </p:nvPr>
        </p:nvSpPr>
        <p:spPr>
          <a:xfrm>
            <a:off x="6732240" y="6327648"/>
            <a:ext cx="2133600" cy="365125"/>
          </a:xfrm>
        </p:spPr>
        <p:txBody>
          <a:bodyPr/>
          <a:lstStyle/>
          <a:p>
            <a:fld id="{42FB03B2-953D-4068-99A6-8707FB8FE3E1}" type="slidenum">
              <a:rPr lang="en-ZA" smtClean="0"/>
              <a:pPr/>
              <a:t>4</a:t>
            </a:fld>
            <a:endParaRPr lang="en-ZA"/>
          </a:p>
        </p:txBody>
      </p:sp>
      <p:sp>
        <p:nvSpPr>
          <p:cNvPr id="8" name="Rectangle 7"/>
          <p:cNvSpPr/>
          <p:nvPr/>
        </p:nvSpPr>
        <p:spPr>
          <a:xfrm>
            <a:off x="6228184" y="617220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a:t>
            </a:r>
            <a:endParaRPr lang="en-ZA" dirty="0">
              <a:solidFill>
                <a:srgbClr val="3366FF"/>
              </a:solidFill>
            </a:endParaRPr>
          </a:p>
        </p:txBody>
      </p:sp>
    </p:spTree>
    <p:extLst>
      <p:ext uri="{BB962C8B-B14F-4D97-AF65-F5344CB8AC3E}">
        <p14:creationId xmlns="" xmlns:p14="http://schemas.microsoft.com/office/powerpoint/2010/main" val="25860134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US" sz="3600" b="1" dirty="0">
                <a:solidFill>
                  <a:schemeClr val="bg1"/>
                </a:solidFill>
              </a:rPr>
              <a:t>5.10.4 	PAPULAR </a:t>
            </a:r>
            <a:r>
              <a:rPr lang="en-US" sz="3600" b="1" dirty="0" smtClean="0">
                <a:solidFill>
                  <a:schemeClr val="bg1"/>
                </a:solidFill>
              </a:rPr>
              <a:t>URTICARIA</a:t>
            </a:r>
            <a:endParaRPr lang="en-ZA" sz="3600" dirty="0">
              <a:solidFill>
                <a:schemeClr val="bg1"/>
              </a:solidFill>
            </a:endParaRPr>
          </a:p>
        </p:txBody>
      </p:sp>
      <p:sp>
        <p:nvSpPr>
          <p:cNvPr id="3" name="Content Placeholder 2"/>
          <p:cNvSpPr>
            <a:spLocks noGrp="1"/>
          </p:cNvSpPr>
          <p:nvPr>
            <p:ph idx="1"/>
          </p:nvPr>
        </p:nvSpPr>
        <p:spPr>
          <a:xfrm>
            <a:off x="251520" y="1124744"/>
            <a:ext cx="8640960" cy="5001419"/>
          </a:xfrm>
        </p:spPr>
        <p:txBody>
          <a:bodyPr>
            <a:normAutofit fontScale="77500" lnSpcReduction="20000"/>
          </a:bodyPr>
          <a:lstStyle/>
          <a:p>
            <a:pPr marL="0" indent="0">
              <a:buNone/>
            </a:pPr>
            <a:r>
              <a:rPr lang="en-ZA" b="1" dirty="0" smtClean="0"/>
              <a:t>New </a:t>
            </a:r>
            <a:r>
              <a:rPr lang="en-ZA" b="1" dirty="0"/>
              <a:t>inflamed </a:t>
            </a:r>
            <a:r>
              <a:rPr lang="en-ZA" b="1" dirty="0" smtClean="0"/>
              <a:t>lesions</a:t>
            </a:r>
          </a:p>
          <a:p>
            <a:r>
              <a:rPr lang="en-ZA" u="sng" dirty="0"/>
              <a:t>Hydrocortisone 1%, topical</a:t>
            </a:r>
            <a:r>
              <a:rPr lang="en-ZA" dirty="0"/>
              <a:t>: </a:t>
            </a:r>
            <a:r>
              <a:rPr lang="en-ZA" i="1" dirty="0">
                <a:solidFill>
                  <a:srgbClr val="00B050"/>
                </a:solidFill>
              </a:rPr>
              <a:t>added</a:t>
            </a:r>
            <a:endParaRPr lang="en-ZA" dirty="0">
              <a:solidFill>
                <a:srgbClr val="00B050"/>
              </a:solidFill>
            </a:endParaRPr>
          </a:p>
          <a:p>
            <a:pPr lvl="1"/>
            <a:r>
              <a:rPr lang="en-ZA" dirty="0" smtClean="0"/>
              <a:t>Topical </a:t>
            </a:r>
            <a:r>
              <a:rPr lang="en-ZA" dirty="0"/>
              <a:t>hydrocortisone </a:t>
            </a:r>
            <a:r>
              <a:rPr lang="en-ZA" dirty="0" smtClean="0"/>
              <a:t>considered </a:t>
            </a:r>
            <a:r>
              <a:rPr lang="en-ZA" dirty="0"/>
              <a:t>adequate at primary </a:t>
            </a:r>
            <a:r>
              <a:rPr lang="en-ZA" dirty="0" smtClean="0"/>
              <a:t>level with </a:t>
            </a:r>
            <a:r>
              <a:rPr lang="en-ZA" dirty="0"/>
              <a:t>non responsive cases </a:t>
            </a:r>
            <a:r>
              <a:rPr lang="en-ZA" dirty="0" smtClean="0"/>
              <a:t>referred </a:t>
            </a:r>
            <a:r>
              <a:rPr lang="en-ZA" dirty="0"/>
              <a:t>to secondary level for </a:t>
            </a:r>
            <a:r>
              <a:rPr lang="en-ZA" dirty="0" err="1"/>
              <a:t>betametasone</a:t>
            </a:r>
            <a:r>
              <a:rPr lang="en-ZA" dirty="0"/>
              <a:t>, topical</a:t>
            </a:r>
            <a:r>
              <a:rPr lang="en-ZA" dirty="0" smtClean="0"/>
              <a:t>.</a:t>
            </a:r>
            <a:endParaRPr lang="en-GB" u="sng" dirty="0" smtClean="0"/>
          </a:p>
          <a:p>
            <a:pPr marL="0" indent="0">
              <a:buNone/>
            </a:pPr>
            <a:endParaRPr lang="en-GB" sz="1700" dirty="0" smtClean="0"/>
          </a:p>
          <a:p>
            <a:pPr marL="0" indent="0">
              <a:buNone/>
            </a:pPr>
            <a:r>
              <a:rPr lang="en-GB" b="1" dirty="0" smtClean="0"/>
              <a:t>For </a:t>
            </a:r>
            <a:r>
              <a:rPr lang="en-GB" b="1" dirty="0"/>
              <a:t>relief of </a:t>
            </a:r>
            <a:r>
              <a:rPr lang="en-GB" b="1" dirty="0" smtClean="0"/>
              <a:t>itch</a:t>
            </a:r>
            <a:endParaRPr lang="en-ZA" b="1" dirty="0"/>
          </a:p>
          <a:p>
            <a:r>
              <a:rPr lang="en-ZA" u="sng" dirty="0" err="1" smtClean="0"/>
              <a:t>Chlorphenamine</a:t>
            </a:r>
            <a:r>
              <a:rPr lang="en-ZA" u="sng" dirty="0"/>
              <a:t>, </a:t>
            </a:r>
            <a:r>
              <a:rPr lang="en-ZA" u="sng" dirty="0" smtClean="0"/>
              <a:t>oral</a:t>
            </a:r>
            <a:r>
              <a:rPr lang="en-ZA" dirty="0" smtClean="0"/>
              <a:t>: </a:t>
            </a:r>
            <a:r>
              <a:rPr lang="en-ZA" i="1" dirty="0">
                <a:solidFill>
                  <a:srgbClr val="00B050"/>
                </a:solidFill>
              </a:rPr>
              <a:t>added</a:t>
            </a:r>
          </a:p>
          <a:p>
            <a:pPr lvl="1"/>
            <a:r>
              <a:rPr lang="en-US" dirty="0" err="1" smtClean="0"/>
              <a:t>Chlorphenamine</a:t>
            </a:r>
            <a:r>
              <a:rPr lang="en-US" dirty="0"/>
              <a:t>, oral, 4 mg at night as needed </a:t>
            </a:r>
            <a:r>
              <a:rPr lang="en-US" dirty="0" smtClean="0"/>
              <a:t>for </a:t>
            </a:r>
            <a:r>
              <a:rPr lang="en-US" dirty="0"/>
              <a:t>relief of itch </a:t>
            </a:r>
            <a:r>
              <a:rPr lang="en-US" dirty="0" smtClean="0"/>
              <a:t>&amp; </a:t>
            </a:r>
            <a:r>
              <a:rPr lang="en-US" dirty="0"/>
              <a:t>sedation. </a:t>
            </a:r>
            <a:endParaRPr lang="en-GB" u="sng" dirty="0" smtClean="0"/>
          </a:p>
          <a:p>
            <a:pPr marL="0" indent="0">
              <a:buNone/>
            </a:pPr>
            <a:endParaRPr lang="en-GB" sz="1700" dirty="0" smtClean="0"/>
          </a:p>
          <a:p>
            <a:pPr marL="0" indent="0">
              <a:buNone/>
            </a:pPr>
            <a:r>
              <a:rPr lang="en-GB" b="1" dirty="0" smtClean="0"/>
              <a:t>For </a:t>
            </a:r>
            <a:r>
              <a:rPr lang="en-GB" b="1" dirty="0"/>
              <a:t>long term use in adults and school going </a:t>
            </a:r>
            <a:r>
              <a:rPr lang="en-GB" b="1" dirty="0" smtClean="0"/>
              <a:t>children</a:t>
            </a:r>
            <a:endParaRPr lang="en-ZA" sz="3600" b="1" dirty="0"/>
          </a:p>
          <a:p>
            <a:pPr lvl="0"/>
            <a:r>
              <a:rPr lang="en-GB" u="sng" dirty="0"/>
              <a:t>Cetirizine, </a:t>
            </a:r>
            <a:r>
              <a:rPr lang="en-GB" u="sng" dirty="0" smtClean="0"/>
              <a:t>oral</a:t>
            </a:r>
            <a:r>
              <a:rPr lang="en-GB" dirty="0" smtClean="0"/>
              <a:t>: </a:t>
            </a:r>
            <a:r>
              <a:rPr lang="en-GB" i="1" dirty="0" smtClean="0">
                <a:solidFill>
                  <a:srgbClr val="00B050"/>
                </a:solidFill>
              </a:rPr>
              <a:t>added</a:t>
            </a:r>
          </a:p>
          <a:p>
            <a:pPr marL="0" lvl="0" indent="0">
              <a:buNone/>
            </a:pPr>
            <a:endParaRPr lang="en-GB" sz="1700" b="1" dirty="0" smtClean="0">
              <a:solidFill>
                <a:srgbClr val="3366FF"/>
              </a:solidFill>
            </a:endParaRPr>
          </a:p>
          <a:p>
            <a:pPr marL="0" lvl="0" indent="0">
              <a:buNone/>
            </a:pPr>
            <a:r>
              <a:rPr lang="en-GB" sz="3600" b="1" dirty="0" smtClean="0">
                <a:solidFill>
                  <a:srgbClr val="3366FF"/>
                </a:solidFill>
              </a:rPr>
              <a:t>Level of Evidence: III Guidelines &amp; Expert opinion</a:t>
            </a:r>
            <a:endParaRPr lang="en-ZA" sz="3600" b="1" dirty="0">
              <a:solidFill>
                <a:srgbClr val="3366FF"/>
              </a:solidFill>
            </a:endParaRPr>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40</a:t>
            </a:fld>
            <a:endParaRPr lang="en-ZA"/>
          </a:p>
        </p:txBody>
      </p:sp>
    </p:spTree>
    <p:extLst>
      <p:ext uri="{BB962C8B-B14F-4D97-AF65-F5344CB8AC3E}">
        <p14:creationId xmlns="" xmlns:p14="http://schemas.microsoft.com/office/powerpoint/2010/main" val="2705454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5.10.5 </a:t>
            </a:r>
            <a:r>
              <a:rPr lang="en-ZA" sz="3600" b="1" dirty="0" smtClean="0">
                <a:solidFill>
                  <a:schemeClr val="bg1"/>
                </a:solidFill>
              </a:rPr>
              <a:t>ERYTHEMA </a:t>
            </a:r>
            <a:r>
              <a:rPr lang="en-ZA" sz="3600" b="1" dirty="0">
                <a:solidFill>
                  <a:schemeClr val="bg1"/>
                </a:solidFill>
              </a:rPr>
              <a:t>MULTIFORME</a:t>
            </a:r>
          </a:p>
        </p:txBody>
      </p:sp>
      <p:sp>
        <p:nvSpPr>
          <p:cNvPr id="3" name="Content Placeholder 2"/>
          <p:cNvSpPr>
            <a:spLocks noGrp="1"/>
          </p:cNvSpPr>
          <p:nvPr>
            <p:ph idx="1"/>
          </p:nvPr>
        </p:nvSpPr>
        <p:spPr/>
        <p:txBody>
          <a:bodyPr>
            <a:normAutofit/>
          </a:bodyPr>
          <a:lstStyle/>
          <a:p>
            <a:r>
              <a:rPr lang="en-ZA" sz="2000" dirty="0"/>
              <a:t>Erythema </a:t>
            </a:r>
            <a:r>
              <a:rPr lang="en-ZA" sz="2000" dirty="0" err="1"/>
              <a:t>multiforme</a:t>
            </a:r>
            <a:r>
              <a:rPr lang="en-ZA" sz="2000" dirty="0"/>
              <a:t> is not a drug eruption, but a hypersensitivity reaction commonly triggered by </a:t>
            </a:r>
            <a:r>
              <a:rPr lang="en-ZA" sz="2000" dirty="0" err="1"/>
              <a:t>herplex</a:t>
            </a:r>
            <a:r>
              <a:rPr lang="en-ZA" sz="2000" dirty="0"/>
              <a:t> simplex infection. </a:t>
            </a:r>
            <a:endParaRPr lang="en-ZA" sz="2000" dirty="0" smtClean="0"/>
          </a:p>
          <a:p>
            <a:r>
              <a:rPr lang="en-ZA" sz="2000" dirty="0" smtClean="0"/>
              <a:t>Requires </a:t>
            </a:r>
            <a:r>
              <a:rPr lang="en-ZA" sz="2000" dirty="0"/>
              <a:t>referral to secondary level.</a:t>
            </a:r>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41</a:t>
            </a:fld>
            <a:endParaRPr lang="en-ZA"/>
          </a:p>
        </p:txBody>
      </p:sp>
    </p:spTree>
    <p:extLst>
      <p:ext uri="{BB962C8B-B14F-4D97-AF65-F5344CB8AC3E}">
        <p14:creationId xmlns="" xmlns:p14="http://schemas.microsoft.com/office/powerpoint/2010/main" val="30686263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413"/>
            <a:ext cx="8229600" cy="1102331"/>
          </a:xfrm>
        </p:spPr>
        <p:txBody>
          <a:bodyPr>
            <a:normAutofit fontScale="90000"/>
          </a:bodyPr>
          <a:lstStyle/>
          <a:p>
            <a:pPr algn="l"/>
            <a:r>
              <a:rPr lang="en-ZA" sz="3200" b="1" dirty="0">
                <a:solidFill>
                  <a:schemeClr val="bg1"/>
                </a:solidFill>
              </a:rPr>
              <a:t>5.10.6.1 </a:t>
            </a:r>
            <a:r>
              <a:rPr lang="en-ZA" sz="3200" b="1" dirty="0" smtClean="0">
                <a:solidFill>
                  <a:schemeClr val="bg1"/>
                </a:solidFill>
              </a:rPr>
              <a:t>STEVENS-JOHNSON SYNDROME </a:t>
            </a:r>
            <a:br>
              <a:rPr lang="en-ZA" sz="3200" b="1" dirty="0" smtClean="0">
                <a:solidFill>
                  <a:schemeClr val="bg1"/>
                </a:solidFill>
              </a:rPr>
            </a:br>
            <a:r>
              <a:rPr lang="en-ZA" sz="3200" b="1" dirty="0" smtClean="0">
                <a:solidFill>
                  <a:schemeClr val="bg1"/>
                </a:solidFill>
              </a:rPr>
              <a:t>(</a:t>
            </a:r>
            <a:r>
              <a:rPr lang="en-ZA" sz="3200" b="1" dirty="0">
                <a:solidFill>
                  <a:schemeClr val="bg1"/>
                </a:solidFill>
              </a:rPr>
              <a:t>SJS</a:t>
            </a:r>
            <a:r>
              <a:rPr lang="en-ZA" sz="3200" b="1" dirty="0" smtClean="0">
                <a:solidFill>
                  <a:schemeClr val="bg1"/>
                </a:solidFill>
              </a:rPr>
              <a:t>)/ TOXIC EPIDERMAL </a:t>
            </a:r>
            <a:r>
              <a:rPr lang="en-ZA" sz="3200" b="1" dirty="0">
                <a:solidFill>
                  <a:schemeClr val="bg1"/>
                </a:solidFill>
              </a:rPr>
              <a:t>NECROLYSIS (TEN)</a:t>
            </a:r>
            <a:br>
              <a:rPr lang="en-ZA" sz="3200" b="1" dirty="0">
                <a:solidFill>
                  <a:schemeClr val="bg1"/>
                </a:solidFill>
              </a:rPr>
            </a:br>
            <a:endParaRPr lang="en-ZA" sz="3200" b="1" dirty="0">
              <a:solidFill>
                <a:schemeClr val="bg1"/>
              </a:solidFill>
            </a:endParaRPr>
          </a:p>
        </p:txBody>
      </p:sp>
      <p:sp>
        <p:nvSpPr>
          <p:cNvPr id="3" name="Content Placeholder 2"/>
          <p:cNvSpPr>
            <a:spLocks noGrp="1"/>
          </p:cNvSpPr>
          <p:nvPr>
            <p:ph idx="1"/>
          </p:nvPr>
        </p:nvSpPr>
        <p:spPr>
          <a:xfrm>
            <a:off x="467544" y="1340768"/>
            <a:ext cx="8229600" cy="3921299"/>
          </a:xfrm>
        </p:spPr>
        <p:txBody>
          <a:bodyPr>
            <a:normAutofit/>
          </a:bodyPr>
          <a:lstStyle/>
          <a:p>
            <a:r>
              <a:rPr lang="en-ZA" sz="2400" dirty="0"/>
              <a:t>Previously, erythema </a:t>
            </a:r>
            <a:r>
              <a:rPr lang="en-ZA" sz="2400" dirty="0" err="1"/>
              <a:t>multiforme</a:t>
            </a:r>
            <a:r>
              <a:rPr lang="en-ZA" sz="2400" dirty="0"/>
              <a:t> &amp; Steven-Johnson syndrome were defined as similar clinical disorders. </a:t>
            </a:r>
            <a:endParaRPr lang="en-ZA" sz="2400" dirty="0" smtClean="0"/>
          </a:p>
          <a:p>
            <a:r>
              <a:rPr lang="en-ZA" sz="2400" dirty="0" smtClean="0"/>
              <a:t>However</a:t>
            </a:r>
            <a:r>
              <a:rPr lang="en-ZA" sz="2400" dirty="0"/>
              <a:t>, Steven-Johnson syndrome is now distinctly categorised from erythema </a:t>
            </a:r>
            <a:r>
              <a:rPr lang="en-ZA" sz="2400" dirty="0" err="1"/>
              <a:t>multiforme</a:t>
            </a:r>
            <a:r>
              <a:rPr lang="en-ZA" sz="2400" dirty="0"/>
              <a:t>, as a severe cutaneous drug </a:t>
            </a:r>
            <a:r>
              <a:rPr lang="en-ZA" sz="2400" dirty="0" smtClean="0"/>
              <a:t>reaction.</a:t>
            </a:r>
          </a:p>
          <a:p>
            <a:r>
              <a:rPr lang="en-ZA" sz="2400" dirty="0"/>
              <a:t>Requires referral to secondary level</a:t>
            </a:r>
            <a:r>
              <a:rPr lang="en-ZA" sz="2400" dirty="0" smtClean="0"/>
              <a:t>.</a:t>
            </a:r>
            <a:endParaRPr lang="en-ZA" sz="2400" dirty="0"/>
          </a:p>
        </p:txBody>
      </p:sp>
      <p:sp>
        <p:nvSpPr>
          <p:cNvPr id="5" name="Footer Placeholder 4"/>
          <p:cNvSpPr>
            <a:spLocks noGrp="1"/>
          </p:cNvSpPr>
          <p:nvPr>
            <p:ph type="ftr" sz="quarter" idx="11"/>
          </p:nvPr>
        </p:nvSpPr>
        <p:spPr>
          <a:xfrm>
            <a:off x="3124200" y="6356350"/>
            <a:ext cx="353603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42</a:t>
            </a:fld>
            <a:endParaRPr lang="en-ZA"/>
          </a:p>
        </p:txBody>
      </p:sp>
    </p:spTree>
    <p:extLst>
      <p:ext uri="{BB962C8B-B14F-4D97-AF65-F5344CB8AC3E}">
        <p14:creationId xmlns="" xmlns:p14="http://schemas.microsoft.com/office/powerpoint/2010/main" val="1987169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052736"/>
          </a:xfrm>
        </p:spPr>
        <p:txBody>
          <a:bodyPr>
            <a:normAutofit fontScale="90000"/>
          </a:bodyPr>
          <a:lstStyle/>
          <a:p>
            <a:pPr algn="l"/>
            <a:r>
              <a:rPr lang="en-US" sz="3200" b="1" dirty="0">
                <a:solidFill>
                  <a:schemeClr val="bg1"/>
                </a:solidFill>
              </a:rPr>
              <a:t>5.10.6.2 </a:t>
            </a:r>
            <a:r>
              <a:rPr lang="en-ZA" sz="3200" b="1" dirty="0" smtClean="0">
                <a:solidFill>
                  <a:schemeClr val="bg1"/>
                </a:solidFill>
              </a:rPr>
              <a:t>DRUG </a:t>
            </a:r>
            <a:r>
              <a:rPr lang="en-ZA" sz="3200" b="1" dirty="0">
                <a:solidFill>
                  <a:schemeClr val="bg1"/>
                </a:solidFill>
              </a:rPr>
              <a:t>REACTION WITH EOSINOPHILIA </a:t>
            </a:r>
            <a:r>
              <a:rPr lang="en-ZA" sz="3200" b="1" dirty="0" smtClean="0">
                <a:solidFill>
                  <a:schemeClr val="bg1"/>
                </a:solidFill>
              </a:rPr>
              <a:t>&amp; SYSTEMIC </a:t>
            </a:r>
            <a:r>
              <a:rPr lang="en-ZA" sz="3200" b="1" dirty="0">
                <a:solidFill>
                  <a:schemeClr val="bg1"/>
                </a:solidFill>
              </a:rPr>
              <a:t>SYMPTOMS SYNDROME (DRESS</a:t>
            </a:r>
            <a:r>
              <a:rPr lang="en-ZA" sz="3200" b="1" dirty="0" smtClean="0">
                <a:solidFill>
                  <a:schemeClr val="bg1"/>
                </a:solidFill>
              </a:rPr>
              <a:t>)</a:t>
            </a:r>
            <a:endParaRPr lang="en-ZA" sz="3200" dirty="0">
              <a:solidFill>
                <a:schemeClr val="bg1"/>
              </a:solidFill>
            </a:endParaRPr>
          </a:p>
        </p:txBody>
      </p:sp>
      <p:sp>
        <p:nvSpPr>
          <p:cNvPr id="3" name="Content Placeholder 2"/>
          <p:cNvSpPr>
            <a:spLocks noGrp="1"/>
          </p:cNvSpPr>
          <p:nvPr>
            <p:ph idx="1"/>
          </p:nvPr>
        </p:nvSpPr>
        <p:spPr>
          <a:xfrm>
            <a:off x="467544" y="1556792"/>
            <a:ext cx="8229600" cy="3633267"/>
          </a:xfrm>
        </p:spPr>
        <p:txBody>
          <a:bodyPr/>
          <a:lstStyle/>
          <a:p>
            <a:r>
              <a:rPr lang="en-ZA" dirty="0"/>
              <a:t>Requires referral to secondary level.</a:t>
            </a:r>
          </a:p>
          <a:p>
            <a:pPr marL="0" indent="0">
              <a:buNone/>
            </a:pPr>
            <a:endParaRPr lang="en-ZA" dirty="0"/>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43</a:t>
            </a:fld>
            <a:endParaRPr lang="en-ZA"/>
          </a:p>
        </p:txBody>
      </p:sp>
    </p:spTree>
    <p:extLst>
      <p:ext uri="{BB962C8B-B14F-4D97-AF65-F5344CB8AC3E}">
        <p14:creationId xmlns="" xmlns:p14="http://schemas.microsoft.com/office/powerpoint/2010/main" val="1577335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1" y="0"/>
            <a:ext cx="8229600" cy="1143000"/>
          </a:xfrm>
        </p:spPr>
        <p:txBody>
          <a:bodyPr/>
          <a:lstStyle/>
          <a:p>
            <a:pPr algn="l"/>
            <a:r>
              <a:rPr lang="en-ZA" sz="3600" b="1" dirty="0">
                <a:solidFill>
                  <a:schemeClr val="bg1"/>
                </a:solidFill>
              </a:rPr>
              <a:t>5.15.1 </a:t>
            </a:r>
            <a:r>
              <a:rPr lang="en-ZA" sz="3600" b="1" dirty="0" smtClean="0">
                <a:solidFill>
                  <a:schemeClr val="bg1"/>
                </a:solidFill>
              </a:rPr>
              <a:t>COMMON </a:t>
            </a:r>
            <a:r>
              <a:rPr lang="en-ZA" sz="3600" b="1" dirty="0">
                <a:solidFill>
                  <a:schemeClr val="bg1"/>
                </a:solidFill>
              </a:rPr>
              <a:t>WARTS</a:t>
            </a:r>
          </a:p>
        </p:txBody>
      </p:sp>
      <p:sp>
        <p:nvSpPr>
          <p:cNvPr id="3" name="Content Placeholder 2"/>
          <p:cNvSpPr>
            <a:spLocks noGrp="1"/>
          </p:cNvSpPr>
          <p:nvPr>
            <p:ph idx="1"/>
          </p:nvPr>
        </p:nvSpPr>
        <p:spPr>
          <a:xfrm>
            <a:off x="467544" y="1075853"/>
            <a:ext cx="8229600" cy="4525963"/>
          </a:xfrm>
        </p:spPr>
        <p:txBody>
          <a:bodyPr>
            <a:normAutofit fontScale="92500" lnSpcReduction="20000"/>
          </a:bodyPr>
          <a:lstStyle/>
          <a:p>
            <a:r>
              <a:rPr lang="en-ZA" u="sng" dirty="0" err="1"/>
              <a:t>Podophyllum</a:t>
            </a:r>
            <a:r>
              <a:rPr lang="en-ZA" u="sng" dirty="0"/>
              <a:t> resin 20% and salicylic acid 25% </a:t>
            </a:r>
            <a:r>
              <a:rPr lang="en-ZA" u="sng" dirty="0" smtClean="0"/>
              <a:t>ointment: </a:t>
            </a:r>
            <a:r>
              <a:rPr lang="en-ZA" i="1" dirty="0" smtClean="0">
                <a:solidFill>
                  <a:srgbClr val="FF0000"/>
                </a:solidFill>
              </a:rPr>
              <a:t>deleted</a:t>
            </a:r>
          </a:p>
          <a:p>
            <a:pPr lvl="0"/>
            <a:r>
              <a:rPr lang="en-GB" u="sng" dirty="0"/>
              <a:t>Salicylic acid, 15 to 30% topical liquid </a:t>
            </a:r>
            <a:r>
              <a:rPr lang="en-GB" u="sng" dirty="0" smtClean="0"/>
              <a:t>application</a:t>
            </a:r>
            <a:r>
              <a:rPr lang="en-GB" dirty="0" smtClean="0"/>
              <a:t>: </a:t>
            </a:r>
            <a:r>
              <a:rPr lang="en-GB" i="1" dirty="0" smtClean="0">
                <a:solidFill>
                  <a:srgbClr val="00B050"/>
                </a:solidFill>
              </a:rPr>
              <a:t>added</a:t>
            </a:r>
          </a:p>
          <a:p>
            <a:r>
              <a:rPr lang="en-ZA" u="sng" dirty="0" err="1"/>
              <a:t>Imiquimod</a:t>
            </a:r>
            <a:r>
              <a:rPr lang="en-ZA" u="sng" dirty="0"/>
              <a:t> 5%, topical</a:t>
            </a:r>
            <a:r>
              <a:rPr lang="en-ZA" i="1" dirty="0"/>
              <a:t>:</a:t>
            </a:r>
            <a:r>
              <a:rPr lang="en-ZA" dirty="0"/>
              <a:t> </a:t>
            </a:r>
            <a:r>
              <a:rPr lang="en-ZA" i="1" dirty="0">
                <a:solidFill>
                  <a:schemeClr val="accent6">
                    <a:lumMod val="75000"/>
                  </a:schemeClr>
                </a:solidFill>
              </a:rPr>
              <a:t>not added</a:t>
            </a:r>
            <a:endParaRPr lang="en-ZA" dirty="0">
              <a:solidFill>
                <a:schemeClr val="accent6">
                  <a:lumMod val="75000"/>
                </a:schemeClr>
              </a:solidFill>
            </a:endParaRPr>
          </a:p>
          <a:p>
            <a:r>
              <a:rPr lang="en-ZA" i="1" u="sng" dirty="0"/>
              <a:t>Silver nitrate, topical:</a:t>
            </a:r>
            <a:r>
              <a:rPr lang="en-ZA" i="1" dirty="0"/>
              <a:t> </a:t>
            </a:r>
            <a:r>
              <a:rPr lang="en-ZA" i="1" dirty="0">
                <a:solidFill>
                  <a:schemeClr val="accent6">
                    <a:lumMod val="75000"/>
                  </a:schemeClr>
                </a:solidFill>
              </a:rPr>
              <a:t>not </a:t>
            </a:r>
            <a:r>
              <a:rPr lang="en-ZA" i="1" dirty="0" smtClean="0">
                <a:solidFill>
                  <a:schemeClr val="accent6">
                    <a:lumMod val="75000"/>
                  </a:schemeClr>
                </a:solidFill>
              </a:rPr>
              <a:t>added</a:t>
            </a:r>
          </a:p>
          <a:p>
            <a:pPr marL="0" indent="0">
              <a:buNone/>
            </a:pPr>
            <a:endParaRPr lang="en-ZA" sz="1400" dirty="0">
              <a:solidFill>
                <a:schemeClr val="accent6">
                  <a:lumMod val="75000"/>
                </a:schemeClr>
              </a:solidFill>
            </a:endParaRPr>
          </a:p>
          <a:p>
            <a:pPr lvl="1"/>
            <a:r>
              <a:rPr lang="en-GB" dirty="0" err="1"/>
              <a:t>Podophyllin</a:t>
            </a:r>
            <a:r>
              <a:rPr lang="en-GB" dirty="0"/>
              <a:t> is unavailable as the source, </a:t>
            </a:r>
            <a:r>
              <a:rPr lang="en-GB" i="1" dirty="0" err="1"/>
              <a:t>Podophyllum</a:t>
            </a:r>
            <a:r>
              <a:rPr lang="en-GB" i="1" dirty="0"/>
              <a:t> </a:t>
            </a:r>
            <a:r>
              <a:rPr lang="en-GB" i="1" dirty="0" err="1"/>
              <a:t>hexandrum</a:t>
            </a:r>
            <a:r>
              <a:rPr lang="en-GB" dirty="0"/>
              <a:t> is endangered</a:t>
            </a:r>
            <a:r>
              <a:rPr lang="en-GB" dirty="0" smtClean="0"/>
              <a:t>.</a:t>
            </a:r>
            <a:r>
              <a:rPr lang="en-ZA" dirty="0"/>
              <a:t> </a:t>
            </a:r>
            <a:endParaRPr lang="en-ZA" sz="4800" dirty="0"/>
          </a:p>
          <a:p>
            <a:pPr lvl="1"/>
            <a:r>
              <a:rPr lang="en-ZA" dirty="0" err="1"/>
              <a:t>Imiquimod</a:t>
            </a:r>
            <a:r>
              <a:rPr lang="en-ZA" dirty="0"/>
              <a:t> 5%, </a:t>
            </a:r>
            <a:r>
              <a:rPr lang="en-ZA" dirty="0" smtClean="0"/>
              <a:t>topical is expensive (</a:t>
            </a:r>
            <a:r>
              <a:rPr lang="en-ZA" dirty="0"/>
              <a:t>R424.36 for 12 sachets). </a:t>
            </a:r>
          </a:p>
          <a:p>
            <a:pPr lvl="1"/>
            <a:endParaRPr lang="en-ZA" i="1" dirty="0">
              <a:solidFill>
                <a:srgbClr val="00B050"/>
              </a:solidFill>
            </a:endParaRPr>
          </a:p>
        </p:txBody>
      </p:sp>
      <p:sp>
        <p:nvSpPr>
          <p:cNvPr id="5" name="Footer Placeholder 4"/>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44</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16</a:t>
            </a:r>
            <a:endParaRPr lang="en-ZA" dirty="0">
              <a:solidFill>
                <a:srgbClr val="3366FF"/>
              </a:solidFill>
            </a:endParaRPr>
          </a:p>
        </p:txBody>
      </p:sp>
    </p:spTree>
    <p:extLst>
      <p:ext uri="{BB962C8B-B14F-4D97-AF65-F5344CB8AC3E}">
        <p14:creationId xmlns="" xmlns:p14="http://schemas.microsoft.com/office/powerpoint/2010/main" val="3992466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2" y="0"/>
            <a:ext cx="8229600" cy="1143000"/>
          </a:xfrm>
        </p:spPr>
        <p:txBody>
          <a:bodyPr/>
          <a:lstStyle/>
          <a:p>
            <a:pPr algn="l"/>
            <a:r>
              <a:rPr lang="en-ZA" sz="3600" b="1" dirty="0">
                <a:solidFill>
                  <a:schemeClr val="bg1"/>
                </a:solidFill>
              </a:rPr>
              <a:t>5.15.1 	COMMON WARTS</a:t>
            </a:r>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r>
              <a:rPr lang="en-ZA" i="1" u="sng" dirty="0"/>
              <a:t>Salicylic acid, 15-30% topical liquid application</a:t>
            </a:r>
            <a:r>
              <a:rPr lang="en-ZA" b="1" i="1" u="sng" dirty="0"/>
              <a:t>:</a:t>
            </a:r>
            <a:r>
              <a:rPr lang="en-ZA" b="1" u="sng" dirty="0"/>
              <a:t> </a:t>
            </a:r>
            <a:endParaRPr lang="en-ZA" b="1" u="sng" dirty="0" smtClean="0"/>
          </a:p>
          <a:p>
            <a:pPr lvl="1"/>
            <a:r>
              <a:rPr lang="en-ZA" dirty="0" smtClean="0"/>
              <a:t>Comparative </a:t>
            </a:r>
            <a:r>
              <a:rPr lang="en-ZA" dirty="0"/>
              <a:t>data appears to be limited.</a:t>
            </a:r>
          </a:p>
          <a:p>
            <a:pPr lvl="2"/>
            <a:r>
              <a:rPr lang="en-ZA" dirty="0" smtClean="0"/>
              <a:t>Cochrane </a:t>
            </a:r>
            <a:r>
              <a:rPr lang="en-ZA" dirty="0"/>
              <a:t>review (including trials of  salicylic acid preparations in concentrations of 15 to 50%) suggested that although the available evidence remains more consistent for salicylic acid, salicylic acid only shows a modest therapeutic </a:t>
            </a:r>
            <a:r>
              <a:rPr lang="en-ZA" dirty="0" smtClean="0"/>
              <a:t>effect.</a:t>
            </a:r>
          </a:p>
          <a:p>
            <a:pPr lvl="3"/>
            <a:r>
              <a:rPr lang="en-ZA" dirty="0" smtClean="0"/>
              <a:t>Trials </a:t>
            </a:r>
            <a:r>
              <a:rPr lang="en-ZA" dirty="0"/>
              <a:t>of salicylic acid vs. placebo: salicylic acid significantly increased the chance of clearance of warts at all sites (RR 1.56, 95% CI 1.20 to 2.03). </a:t>
            </a:r>
            <a:endParaRPr lang="en-ZA" dirty="0" smtClean="0"/>
          </a:p>
          <a:p>
            <a:pPr lvl="3"/>
            <a:r>
              <a:rPr lang="en-ZA" dirty="0" smtClean="0"/>
              <a:t>Might </a:t>
            </a:r>
            <a:r>
              <a:rPr lang="en-ZA" dirty="0"/>
              <a:t>be more effective for hands than feet: Subgroup analysis for different sites, hands (RR 2.67, 95% CI 1.43 to 5.01); feet (RR 1.29, 95% CI 1.07 to 1.55</a:t>
            </a:r>
            <a:r>
              <a:rPr lang="en-ZA" dirty="0" smtClean="0"/>
              <a:t>),</a:t>
            </a:r>
          </a:p>
          <a:p>
            <a:pPr lvl="3"/>
            <a:r>
              <a:rPr lang="en-ZA" dirty="0" smtClean="0"/>
              <a:t>Aggressive </a:t>
            </a:r>
            <a:r>
              <a:rPr lang="en-ZA" dirty="0" err="1"/>
              <a:t>cryotherapy</a:t>
            </a:r>
            <a:r>
              <a:rPr lang="en-ZA" dirty="0"/>
              <a:t> appeared more effective than gentle </a:t>
            </a:r>
            <a:r>
              <a:rPr lang="en-ZA" dirty="0" err="1"/>
              <a:t>cryotherapy</a:t>
            </a:r>
            <a:r>
              <a:rPr lang="en-ZA" dirty="0"/>
              <a:t> (RR 1.90, 95% CI 1.15 to 3.15), but with increased adverse </a:t>
            </a:r>
            <a:r>
              <a:rPr lang="en-ZA" dirty="0" smtClean="0"/>
              <a:t>effects.</a:t>
            </a:r>
          </a:p>
          <a:p>
            <a:pPr lvl="3"/>
            <a:r>
              <a:rPr lang="en-ZA" dirty="0" smtClean="0"/>
              <a:t>Meta-analysis </a:t>
            </a:r>
            <a:r>
              <a:rPr lang="en-ZA" dirty="0"/>
              <a:t>did not demonstrate a significant difference in effectiveness between </a:t>
            </a:r>
            <a:r>
              <a:rPr lang="en-ZA" dirty="0" err="1"/>
              <a:t>cryotherapy</a:t>
            </a:r>
            <a:r>
              <a:rPr lang="en-ZA" dirty="0"/>
              <a:t> </a:t>
            </a:r>
            <a:r>
              <a:rPr lang="en-ZA" dirty="0" smtClean="0"/>
              <a:t>&amp; </a:t>
            </a:r>
            <a:r>
              <a:rPr lang="en-ZA" dirty="0"/>
              <a:t>salicylic acid at all sites (RR 1.23, 95% CI 0.88 to 1.71) or in subgroup analyses for hands and feet.</a:t>
            </a:r>
            <a:endParaRPr lang="en-ZA" sz="900" dirty="0"/>
          </a:p>
          <a:p>
            <a:pPr marL="0" indent="0">
              <a:buNone/>
            </a:pPr>
            <a:r>
              <a:rPr lang="en-GB" sz="3300" b="1" dirty="0">
                <a:solidFill>
                  <a:srgbClr val="3366FF"/>
                </a:solidFill>
              </a:rPr>
              <a:t>Level of Evidence: </a:t>
            </a:r>
            <a:r>
              <a:rPr lang="en-ZA" sz="3300" b="1" dirty="0" smtClean="0">
                <a:solidFill>
                  <a:srgbClr val="3366FF"/>
                </a:solidFill>
              </a:rPr>
              <a:t>I Meta analysis</a:t>
            </a:r>
            <a:endParaRPr lang="en-ZA" sz="1400" dirty="0" smtClean="0"/>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45</a:t>
            </a:fld>
            <a:endParaRPr lang="en-ZA"/>
          </a:p>
        </p:txBody>
      </p:sp>
      <p:sp>
        <p:nvSpPr>
          <p:cNvPr id="7" name="Rectangle 6"/>
          <p:cNvSpPr/>
          <p:nvPr/>
        </p:nvSpPr>
        <p:spPr>
          <a:xfrm>
            <a:off x="6308002" y="610911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17</a:t>
            </a:r>
            <a:endParaRPr lang="en-ZA" dirty="0">
              <a:solidFill>
                <a:srgbClr val="3366FF"/>
              </a:solidFill>
            </a:endParaRPr>
          </a:p>
        </p:txBody>
      </p:sp>
    </p:spTree>
    <p:extLst>
      <p:ext uri="{BB962C8B-B14F-4D97-AF65-F5344CB8AC3E}">
        <p14:creationId xmlns="" xmlns:p14="http://schemas.microsoft.com/office/powerpoint/2010/main" val="4111246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3" y="22413"/>
            <a:ext cx="8229600" cy="1143000"/>
          </a:xfrm>
        </p:spPr>
        <p:txBody>
          <a:bodyPr/>
          <a:lstStyle/>
          <a:p>
            <a:pPr algn="l"/>
            <a:r>
              <a:rPr lang="en-ZA" sz="3600" b="1" dirty="0">
                <a:solidFill>
                  <a:schemeClr val="bg1"/>
                </a:solidFill>
              </a:rPr>
              <a:t>5.15.1 </a:t>
            </a:r>
            <a:r>
              <a:rPr lang="en-ZA" sz="3600" b="1" dirty="0" smtClean="0">
                <a:solidFill>
                  <a:schemeClr val="bg1"/>
                </a:solidFill>
              </a:rPr>
              <a:t>COMMON </a:t>
            </a:r>
            <a:r>
              <a:rPr lang="en-ZA" sz="3600" b="1" dirty="0">
                <a:solidFill>
                  <a:schemeClr val="bg1"/>
                </a:solidFill>
              </a:rPr>
              <a:t>WARTS</a:t>
            </a:r>
          </a:p>
        </p:txBody>
      </p:sp>
      <p:sp>
        <p:nvSpPr>
          <p:cNvPr id="3" name="Content Placeholder 2"/>
          <p:cNvSpPr>
            <a:spLocks noGrp="1"/>
          </p:cNvSpPr>
          <p:nvPr>
            <p:ph idx="1"/>
          </p:nvPr>
        </p:nvSpPr>
        <p:spPr>
          <a:xfrm>
            <a:off x="467544" y="1104453"/>
            <a:ext cx="8229600" cy="4525963"/>
          </a:xfrm>
        </p:spPr>
        <p:txBody>
          <a:bodyPr>
            <a:normAutofit fontScale="92500" lnSpcReduction="10000"/>
          </a:bodyPr>
          <a:lstStyle/>
          <a:p>
            <a:r>
              <a:rPr lang="en-ZA" u="sng" dirty="0"/>
              <a:t>Silver nitrate, </a:t>
            </a:r>
            <a:r>
              <a:rPr lang="en-ZA" u="sng" dirty="0" smtClean="0"/>
              <a:t>topical</a:t>
            </a:r>
            <a:r>
              <a:rPr lang="en-ZA" dirty="0" smtClean="0"/>
              <a:t>: </a:t>
            </a:r>
            <a:r>
              <a:rPr lang="en-ZA" i="1" dirty="0" smtClean="0">
                <a:solidFill>
                  <a:schemeClr val="accent6">
                    <a:lumMod val="75000"/>
                  </a:schemeClr>
                </a:solidFill>
              </a:rPr>
              <a:t>not added </a:t>
            </a:r>
          </a:p>
          <a:p>
            <a:pPr lvl="1"/>
            <a:r>
              <a:rPr lang="en-ZA" sz="2600" dirty="0" smtClean="0"/>
              <a:t>Available </a:t>
            </a:r>
            <a:r>
              <a:rPr lang="en-ZA" sz="2600" dirty="0"/>
              <a:t>evidence  (n=60), is of poor </a:t>
            </a:r>
            <a:r>
              <a:rPr lang="en-ZA" sz="2600" dirty="0" smtClean="0"/>
              <a:t>quality; suggests </a:t>
            </a:r>
            <a:r>
              <a:rPr lang="en-ZA" sz="2600" dirty="0"/>
              <a:t>that 10% silver nitrate solution can be used effectively for the treatment of warts with no serious complications. </a:t>
            </a:r>
            <a:endParaRPr lang="en-ZA" sz="2600" dirty="0" smtClean="0"/>
          </a:p>
          <a:p>
            <a:pPr lvl="2" algn="just"/>
            <a:r>
              <a:rPr lang="en-ZA" sz="2200" i="1" dirty="0" smtClean="0"/>
              <a:t>Efficacy: </a:t>
            </a:r>
            <a:r>
              <a:rPr lang="en-ZA" sz="2200" dirty="0" smtClean="0"/>
              <a:t>10</a:t>
            </a:r>
            <a:r>
              <a:rPr lang="en-ZA" sz="2200" dirty="0"/>
              <a:t>% silver nitrate solution (n=30) </a:t>
            </a:r>
            <a:r>
              <a:rPr lang="en-ZA" sz="2200" i="1" dirty="0" smtClean="0"/>
              <a:t>vs. </a:t>
            </a:r>
            <a:r>
              <a:rPr lang="en-ZA" sz="2200" dirty="0"/>
              <a:t>black ink (placebo group, n=30). Silver nitrate solution  used every other day for 3 weeks. After 3 weeks,  patients  evaluated for healing, </a:t>
            </a:r>
            <a:r>
              <a:rPr lang="en-ZA" sz="2200" dirty="0" smtClean="0"/>
              <a:t>treatment  </a:t>
            </a:r>
            <a:r>
              <a:rPr lang="en-ZA" sz="2200" dirty="0"/>
              <a:t>continued for another 3 weeks if </a:t>
            </a:r>
            <a:r>
              <a:rPr lang="en-ZA" sz="2200" dirty="0" smtClean="0"/>
              <a:t>lesions </a:t>
            </a:r>
            <a:r>
              <a:rPr lang="en-ZA" sz="2200" dirty="0"/>
              <a:t>still present. Complete regression of lesions: 63.33% of patients treated with silver </a:t>
            </a:r>
            <a:r>
              <a:rPr lang="en-ZA" sz="2200" dirty="0" smtClean="0"/>
              <a:t>nitrate.</a:t>
            </a:r>
          </a:p>
          <a:p>
            <a:pPr lvl="2" algn="just"/>
            <a:r>
              <a:rPr lang="en-ZA" sz="2200" i="1" dirty="0" smtClean="0"/>
              <a:t>Safety</a:t>
            </a:r>
            <a:r>
              <a:rPr lang="en-ZA" sz="2200" i="1" dirty="0"/>
              <a:t>: </a:t>
            </a:r>
            <a:r>
              <a:rPr lang="en-ZA" sz="2200" dirty="0"/>
              <a:t>No significant side-effect except temporary brownish </a:t>
            </a:r>
            <a:r>
              <a:rPr lang="en-ZA" sz="2200" dirty="0" smtClean="0"/>
              <a:t>discolouration </a:t>
            </a:r>
            <a:r>
              <a:rPr lang="en-ZA" sz="2200" dirty="0"/>
              <a:t>of the skin which resolved 1 week post therapy</a:t>
            </a:r>
            <a:r>
              <a:rPr lang="en-ZA" sz="2200" dirty="0" smtClean="0"/>
              <a:t>.</a:t>
            </a:r>
          </a:p>
          <a:p>
            <a:pPr marL="114300" indent="0" algn="just">
              <a:buNone/>
            </a:pPr>
            <a:r>
              <a:rPr lang="en-GB" sz="3000" b="1" dirty="0">
                <a:solidFill>
                  <a:srgbClr val="3366FF"/>
                </a:solidFill>
              </a:rPr>
              <a:t>Level of Evidence: </a:t>
            </a:r>
            <a:r>
              <a:rPr lang="en-GB" sz="3000" b="1" dirty="0" smtClean="0">
                <a:solidFill>
                  <a:srgbClr val="3366FF"/>
                </a:solidFill>
              </a:rPr>
              <a:t>II RCT </a:t>
            </a:r>
          </a:p>
        </p:txBody>
      </p:sp>
      <p:sp>
        <p:nvSpPr>
          <p:cNvPr id="5" name="Footer Placeholder 4"/>
          <p:cNvSpPr>
            <a:spLocks noGrp="1"/>
          </p:cNvSpPr>
          <p:nvPr>
            <p:ph type="ftr" sz="quarter" idx="11"/>
          </p:nvPr>
        </p:nvSpPr>
        <p:spPr>
          <a:xfrm>
            <a:off x="3124200" y="6356350"/>
            <a:ext cx="3464024"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46</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18</a:t>
            </a:r>
            <a:endParaRPr lang="en-ZA" dirty="0">
              <a:solidFill>
                <a:srgbClr val="3366FF"/>
              </a:solidFill>
            </a:endParaRPr>
          </a:p>
        </p:txBody>
      </p:sp>
    </p:spTree>
    <p:extLst>
      <p:ext uri="{BB962C8B-B14F-4D97-AF65-F5344CB8AC3E}">
        <p14:creationId xmlns="" xmlns:p14="http://schemas.microsoft.com/office/powerpoint/2010/main" val="3544543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5.15.2 PLANE WARTS</a:t>
            </a:r>
          </a:p>
        </p:txBody>
      </p:sp>
      <p:sp>
        <p:nvSpPr>
          <p:cNvPr id="3" name="Content Placeholder 2"/>
          <p:cNvSpPr>
            <a:spLocks noGrp="1"/>
          </p:cNvSpPr>
          <p:nvPr>
            <p:ph idx="1"/>
          </p:nvPr>
        </p:nvSpPr>
        <p:spPr>
          <a:xfrm>
            <a:off x="179512" y="1124744"/>
            <a:ext cx="8784976" cy="5001419"/>
          </a:xfrm>
        </p:spPr>
        <p:txBody>
          <a:bodyPr>
            <a:normAutofit fontScale="62500" lnSpcReduction="20000"/>
          </a:bodyPr>
          <a:lstStyle/>
          <a:p>
            <a:r>
              <a:rPr lang="en-ZA" sz="3800" u="sng" dirty="0"/>
              <a:t>Salicylic acid 2%, topical:</a:t>
            </a:r>
            <a:r>
              <a:rPr lang="en-ZA" sz="3800" dirty="0"/>
              <a:t> </a:t>
            </a:r>
            <a:r>
              <a:rPr lang="en-ZA" sz="3800" i="1" dirty="0">
                <a:solidFill>
                  <a:srgbClr val="00B050"/>
                </a:solidFill>
              </a:rPr>
              <a:t>added</a:t>
            </a:r>
            <a:endParaRPr lang="en-ZA" sz="3800" dirty="0">
              <a:solidFill>
                <a:srgbClr val="00B050"/>
              </a:solidFill>
            </a:endParaRPr>
          </a:p>
          <a:p>
            <a:r>
              <a:rPr lang="en-ZA" sz="3800" u="sng" dirty="0" err="1"/>
              <a:t>Tretinoin</a:t>
            </a:r>
            <a:r>
              <a:rPr lang="en-ZA" sz="3800" u="sng" dirty="0"/>
              <a:t> 0.05%, topical: </a:t>
            </a:r>
            <a:r>
              <a:rPr lang="en-ZA" sz="3800" i="1" dirty="0">
                <a:solidFill>
                  <a:schemeClr val="accent6">
                    <a:lumMod val="75000"/>
                  </a:schemeClr>
                </a:solidFill>
              </a:rPr>
              <a:t>not added</a:t>
            </a:r>
            <a:endParaRPr lang="en-ZA" sz="3800" dirty="0">
              <a:solidFill>
                <a:schemeClr val="accent6">
                  <a:lumMod val="75000"/>
                </a:schemeClr>
              </a:solidFill>
            </a:endParaRPr>
          </a:p>
          <a:p>
            <a:r>
              <a:rPr lang="en-ZA" sz="3800" u="sng" dirty="0" err="1"/>
              <a:t>Imiquimod</a:t>
            </a:r>
            <a:r>
              <a:rPr lang="en-ZA" sz="3800" u="sng" dirty="0"/>
              <a:t> 5%, topical:</a:t>
            </a:r>
            <a:r>
              <a:rPr lang="en-ZA" sz="3800" dirty="0"/>
              <a:t> </a:t>
            </a:r>
            <a:r>
              <a:rPr lang="en-ZA" sz="3800" i="1" dirty="0">
                <a:solidFill>
                  <a:schemeClr val="accent6">
                    <a:lumMod val="75000"/>
                  </a:schemeClr>
                </a:solidFill>
              </a:rPr>
              <a:t>not added</a:t>
            </a:r>
            <a:endParaRPr lang="en-ZA" sz="3800" dirty="0">
              <a:solidFill>
                <a:schemeClr val="accent6">
                  <a:lumMod val="75000"/>
                </a:schemeClr>
              </a:solidFill>
            </a:endParaRPr>
          </a:p>
          <a:p>
            <a:r>
              <a:rPr lang="en-ZA" sz="3800" u="sng" dirty="0"/>
              <a:t>Benzoyl peroxide 10%, topical</a:t>
            </a:r>
            <a:r>
              <a:rPr lang="en-ZA" sz="3800" dirty="0"/>
              <a:t>:</a:t>
            </a:r>
            <a:r>
              <a:rPr lang="en-ZA" sz="3800" i="1" dirty="0"/>
              <a:t> </a:t>
            </a:r>
            <a:r>
              <a:rPr lang="en-ZA" sz="3800" i="1" dirty="0">
                <a:solidFill>
                  <a:schemeClr val="accent6">
                    <a:lumMod val="75000"/>
                  </a:schemeClr>
                </a:solidFill>
              </a:rPr>
              <a:t>not </a:t>
            </a:r>
            <a:r>
              <a:rPr lang="en-ZA" sz="3800" i="1" dirty="0" smtClean="0">
                <a:solidFill>
                  <a:schemeClr val="accent6">
                    <a:lumMod val="75000"/>
                  </a:schemeClr>
                </a:solidFill>
              </a:rPr>
              <a:t>added</a:t>
            </a:r>
          </a:p>
          <a:p>
            <a:pPr marL="0" indent="0">
              <a:buNone/>
            </a:pPr>
            <a:endParaRPr lang="en-ZA" sz="1100" dirty="0" smtClean="0">
              <a:solidFill>
                <a:schemeClr val="accent6">
                  <a:lumMod val="75000"/>
                </a:schemeClr>
              </a:solidFill>
            </a:endParaRPr>
          </a:p>
          <a:p>
            <a:pPr marL="0" indent="0">
              <a:buNone/>
            </a:pPr>
            <a:r>
              <a:rPr lang="en-ZA" dirty="0" smtClean="0"/>
              <a:t>A </a:t>
            </a:r>
            <a:r>
              <a:rPr lang="en-ZA" dirty="0"/>
              <a:t>literature search produced a paucity of good quality efficacy and safety data. Review articles suggest the use of topical salicylic acid for the treatment of warts. </a:t>
            </a:r>
          </a:p>
          <a:p>
            <a:pPr lvl="1"/>
            <a:r>
              <a:rPr lang="en-ZA" i="1" u="sng" dirty="0" smtClean="0"/>
              <a:t>Salicylic acid: </a:t>
            </a:r>
            <a:r>
              <a:rPr lang="en-ZA" dirty="0" smtClean="0"/>
              <a:t>Cochrane </a:t>
            </a:r>
            <a:r>
              <a:rPr lang="en-ZA" dirty="0"/>
              <a:t>review identified that none of the other reviewed treatments appeared safer or more effective than salicylic acid </a:t>
            </a:r>
            <a:r>
              <a:rPr lang="en-ZA" dirty="0" smtClean="0"/>
              <a:t>&amp; </a:t>
            </a:r>
            <a:r>
              <a:rPr lang="en-ZA" dirty="0" err="1"/>
              <a:t>cryotherapy</a:t>
            </a:r>
            <a:r>
              <a:rPr lang="en-ZA" dirty="0"/>
              <a:t>. </a:t>
            </a:r>
            <a:endParaRPr lang="en-ZA" dirty="0" smtClean="0"/>
          </a:p>
          <a:p>
            <a:pPr lvl="2"/>
            <a:r>
              <a:rPr lang="en-ZA" dirty="0" smtClean="0"/>
              <a:t>Trials </a:t>
            </a:r>
            <a:r>
              <a:rPr lang="en-ZA" dirty="0"/>
              <a:t>of salicylic acid </a:t>
            </a:r>
            <a:r>
              <a:rPr lang="en-ZA" i="1" dirty="0"/>
              <a:t>vs.</a:t>
            </a:r>
            <a:r>
              <a:rPr lang="en-ZA" dirty="0"/>
              <a:t> placebo showed that the former significantly increased the chance of clearance of warts at all sites (RR 1.56, 95% CI 1.20 to 2.03). </a:t>
            </a:r>
            <a:endParaRPr lang="en-ZA" dirty="0" smtClean="0"/>
          </a:p>
          <a:p>
            <a:pPr lvl="2"/>
            <a:r>
              <a:rPr lang="en-ZA" dirty="0" smtClean="0"/>
              <a:t>Subgroup </a:t>
            </a:r>
            <a:r>
              <a:rPr lang="en-ZA" dirty="0"/>
              <a:t>analysis for different sites, hands (RR 2.67, 95% CI 1.43 to 5.01) and feet (RR 1.29, 95% CI 1.07 to 1.55), suggested it might be more effective for hands than feet. </a:t>
            </a:r>
            <a:endParaRPr lang="en-ZA" dirty="0" smtClean="0"/>
          </a:p>
          <a:p>
            <a:pPr lvl="2"/>
            <a:r>
              <a:rPr lang="en-ZA" dirty="0" smtClean="0"/>
              <a:t>A </a:t>
            </a:r>
            <a:r>
              <a:rPr lang="en-ZA" dirty="0"/>
              <a:t>RCT (n=20) suggested that topical gel of glycolic acid 15% plus salicylic acid 2% is safe </a:t>
            </a:r>
            <a:r>
              <a:rPr lang="en-ZA" dirty="0" smtClean="0"/>
              <a:t>&amp; </a:t>
            </a:r>
            <a:r>
              <a:rPr lang="en-ZA" dirty="0"/>
              <a:t>effective when applied to facial flat warts once daily until clearance (All patients </a:t>
            </a:r>
            <a:r>
              <a:rPr lang="en-ZA" dirty="0" smtClean="0"/>
              <a:t>clinically </a:t>
            </a:r>
            <a:r>
              <a:rPr lang="en-ZA" dirty="0"/>
              <a:t>cured within </a:t>
            </a:r>
            <a:r>
              <a:rPr lang="en-ZA" dirty="0" smtClean="0"/>
              <a:t>8 weeks</a:t>
            </a:r>
            <a:r>
              <a:rPr lang="en-ZA" dirty="0"/>
              <a:t>. </a:t>
            </a:r>
            <a:r>
              <a:rPr lang="en-ZA" dirty="0" smtClean="0"/>
              <a:t>7 patients </a:t>
            </a:r>
            <a:r>
              <a:rPr lang="en-ZA" dirty="0"/>
              <a:t>cleared in </a:t>
            </a:r>
            <a:r>
              <a:rPr lang="en-ZA" dirty="0" smtClean="0"/>
              <a:t>4 </a:t>
            </a:r>
            <a:r>
              <a:rPr lang="en-ZA" dirty="0"/>
              <a:t>weeks, </a:t>
            </a:r>
            <a:r>
              <a:rPr lang="en-ZA" dirty="0" smtClean="0"/>
              <a:t>13 </a:t>
            </a:r>
            <a:r>
              <a:rPr lang="en-ZA" dirty="0"/>
              <a:t>patients cleared in </a:t>
            </a:r>
            <a:r>
              <a:rPr lang="en-ZA" dirty="0" smtClean="0"/>
              <a:t>8 </a:t>
            </a:r>
            <a:r>
              <a:rPr lang="en-ZA" dirty="0"/>
              <a:t>weeks. </a:t>
            </a:r>
            <a:endParaRPr lang="en-ZA" dirty="0" smtClean="0"/>
          </a:p>
          <a:p>
            <a:pPr lvl="1"/>
            <a:r>
              <a:rPr lang="en-ZA" i="1" u="sng" dirty="0" err="1" smtClean="0"/>
              <a:t>Tretinoin</a:t>
            </a:r>
            <a:r>
              <a:rPr lang="en-ZA" i="1" u="sng" dirty="0"/>
              <a:t>:</a:t>
            </a:r>
            <a:r>
              <a:rPr lang="en-ZA" dirty="0"/>
              <a:t> </a:t>
            </a:r>
            <a:r>
              <a:rPr lang="en-ZA" dirty="0" smtClean="0"/>
              <a:t>Underpowered </a:t>
            </a:r>
            <a:r>
              <a:rPr lang="en-ZA" dirty="0"/>
              <a:t>pilot RCT, n=25, suggested that after 12 weeks, clearance of warts was observed in 84.6% of the treated group </a:t>
            </a:r>
            <a:r>
              <a:rPr lang="en-ZA" i="1" dirty="0"/>
              <a:t>vs. </a:t>
            </a:r>
            <a:r>
              <a:rPr lang="en-ZA" dirty="0"/>
              <a:t>32% of the control group </a:t>
            </a:r>
            <a:r>
              <a:rPr lang="en-ZA" i="1" dirty="0"/>
              <a:t>(p </a:t>
            </a:r>
            <a:r>
              <a:rPr lang="en-ZA" dirty="0"/>
              <a:t>&lt; 0.01</a:t>
            </a:r>
            <a:r>
              <a:rPr lang="en-ZA" dirty="0" smtClean="0"/>
              <a:t>) – not applicable to primary level of care. </a:t>
            </a:r>
            <a:endParaRPr lang="en-ZA" dirty="0"/>
          </a:p>
          <a:p>
            <a:pPr marL="0" indent="0">
              <a:buNone/>
            </a:pPr>
            <a:endParaRPr lang="en-ZA" dirty="0"/>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47</a:t>
            </a:fld>
            <a:endParaRPr lang="en-ZA"/>
          </a:p>
        </p:txBody>
      </p:sp>
    </p:spTree>
    <p:extLst>
      <p:ext uri="{BB962C8B-B14F-4D97-AF65-F5344CB8AC3E}">
        <p14:creationId xmlns="" xmlns:p14="http://schemas.microsoft.com/office/powerpoint/2010/main" val="5710299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3" y="0"/>
            <a:ext cx="8229600" cy="1143000"/>
          </a:xfrm>
        </p:spPr>
        <p:txBody>
          <a:bodyPr/>
          <a:lstStyle/>
          <a:p>
            <a:pPr algn="l"/>
            <a:r>
              <a:rPr lang="en-ZA" sz="3600" b="1" dirty="0">
                <a:solidFill>
                  <a:schemeClr val="bg1"/>
                </a:solidFill>
              </a:rPr>
              <a:t>5.15.2 PLANE WARTS</a:t>
            </a:r>
            <a:endParaRPr lang="en-ZA" sz="3600" dirty="0">
              <a:solidFill>
                <a:schemeClr val="bg1"/>
              </a:solidFill>
            </a:endParaRPr>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pPr lvl="1"/>
            <a:r>
              <a:rPr lang="en-ZA" i="1" u="sng" dirty="0" smtClean="0"/>
              <a:t>Zinc </a:t>
            </a:r>
            <a:r>
              <a:rPr lang="en-ZA" i="1" u="sng" dirty="0"/>
              <a:t>oxide:</a:t>
            </a:r>
            <a:r>
              <a:rPr lang="en-ZA" dirty="0"/>
              <a:t> </a:t>
            </a:r>
            <a:r>
              <a:rPr lang="en-ZA" dirty="0" smtClean="0"/>
              <a:t>Small </a:t>
            </a:r>
            <a:r>
              <a:rPr lang="en-ZA" dirty="0"/>
              <a:t>RCT (n=35) showed that 50% of patients showed complete cure in the zinc oxide-treated group, </a:t>
            </a:r>
            <a:r>
              <a:rPr lang="en-ZA" i="1" dirty="0" smtClean="0"/>
              <a:t>vs. </a:t>
            </a:r>
            <a:r>
              <a:rPr lang="en-ZA" dirty="0" smtClean="0"/>
              <a:t>42</a:t>
            </a:r>
            <a:r>
              <a:rPr lang="en-ZA" dirty="0"/>
              <a:t>%, in the salicylic acid–lactic acid-treated group (p=0.64). </a:t>
            </a:r>
            <a:endParaRPr lang="en-ZA" dirty="0" smtClean="0"/>
          </a:p>
          <a:p>
            <a:pPr lvl="1"/>
            <a:r>
              <a:rPr lang="en-ZA" i="1" u="sng" dirty="0" err="1"/>
              <a:t>Imiquimod</a:t>
            </a:r>
            <a:r>
              <a:rPr lang="en-ZA" i="1" u="sng" dirty="0"/>
              <a:t>:</a:t>
            </a:r>
            <a:r>
              <a:rPr lang="en-ZA" dirty="0"/>
              <a:t> Good quality data </a:t>
            </a:r>
            <a:r>
              <a:rPr lang="en-ZA" dirty="0" smtClean="0"/>
              <a:t>lacking. Cochrane reviewers </a:t>
            </a:r>
            <a:r>
              <a:rPr lang="en-ZA" dirty="0"/>
              <a:t>could not combine data from trials of 5% </a:t>
            </a:r>
            <a:r>
              <a:rPr lang="en-ZA" dirty="0" err="1"/>
              <a:t>imiquimod</a:t>
            </a:r>
            <a:r>
              <a:rPr lang="en-ZA" dirty="0"/>
              <a:t> cream, &amp;</a:t>
            </a:r>
            <a:r>
              <a:rPr lang="en-ZA" dirty="0" smtClean="0"/>
              <a:t> </a:t>
            </a:r>
            <a:r>
              <a:rPr lang="en-ZA" dirty="0"/>
              <a:t>a single case report demonstrated resolution of facial warts after 2 weeks treatment with daily application of topical 5% </a:t>
            </a:r>
            <a:r>
              <a:rPr lang="en-ZA" dirty="0" err="1"/>
              <a:t>imiquimod</a:t>
            </a:r>
            <a:r>
              <a:rPr lang="en-ZA" dirty="0"/>
              <a:t>.</a:t>
            </a:r>
          </a:p>
          <a:p>
            <a:pPr lvl="1"/>
            <a:r>
              <a:rPr lang="en-ZA" i="1" u="sng" dirty="0"/>
              <a:t>Benzoyl peroxide 10%:</a:t>
            </a:r>
            <a:r>
              <a:rPr lang="en-ZA" dirty="0"/>
              <a:t> An extensive search of the published literature did not retrieve </a:t>
            </a:r>
            <a:r>
              <a:rPr lang="en-ZA" dirty="0" smtClean="0"/>
              <a:t>any </a:t>
            </a:r>
            <a:r>
              <a:rPr lang="en-ZA" dirty="0"/>
              <a:t>evidence </a:t>
            </a:r>
            <a:r>
              <a:rPr lang="en-ZA" dirty="0" smtClean="0"/>
              <a:t>for benzoyl </a:t>
            </a:r>
            <a:r>
              <a:rPr lang="en-ZA" dirty="0"/>
              <a:t>peroxide </a:t>
            </a:r>
            <a:r>
              <a:rPr lang="en-ZA" dirty="0" smtClean="0"/>
              <a:t>indicated for the </a:t>
            </a:r>
            <a:r>
              <a:rPr lang="en-ZA" dirty="0"/>
              <a:t>treatment of plane warts.</a:t>
            </a:r>
          </a:p>
          <a:p>
            <a:pPr marL="457200" lvl="1" indent="0">
              <a:buNone/>
            </a:pPr>
            <a:endParaRPr lang="en-ZA" dirty="0" smtClean="0"/>
          </a:p>
          <a:p>
            <a:endParaRPr lang="en-ZA" dirty="0"/>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48</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19</a:t>
            </a:r>
            <a:endParaRPr lang="en-ZA" dirty="0">
              <a:solidFill>
                <a:srgbClr val="3366FF"/>
              </a:solidFill>
            </a:endParaRPr>
          </a:p>
        </p:txBody>
      </p:sp>
    </p:spTree>
    <p:extLst>
      <p:ext uri="{BB962C8B-B14F-4D97-AF65-F5344CB8AC3E}">
        <p14:creationId xmlns="" xmlns:p14="http://schemas.microsoft.com/office/powerpoint/2010/main" val="3742454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5.15.2 PLANE WARTS</a:t>
            </a:r>
            <a:endParaRPr lang="en-ZA" sz="3600" dirty="0">
              <a:solidFill>
                <a:schemeClr val="bg1"/>
              </a:solidFill>
            </a:endParaRPr>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marL="0" indent="0">
              <a:buNone/>
            </a:pPr>
            <a:r>
              <a:rPr lang="en-ZA" dirty="0"/>
              <a:t> </a:t>
            </a:r>
            <a:r>
              <a:rPr lang="en-ZA" i="1" u="sng" dirty="0" smtClean="0"/>
              <a:t>Cost</a:t>
            </a:r>
            <a:r>
              <a:rPr lang="en-ZA" i="1" u="sng" dirty="0"/>
              <a:t>: </a:t>
            </a:r>
            <a:endParaRPr lang="en-ZA" dirty="0"/>
          </a:p>
          <a:p>
            <a:r>
              <a:rPr lang="en-ZA" dirty="0"/>
              <a:t>Salicylic acid ointment 2%, </a:t>
            </a:r>
            <a:r>
              <a:rPr lang="en-ZA" dirty="0" smtClean="0"/>
              <a:t>250g  </a:t>
            </a:r>
            <a:r>
              <a:rPr lang="en-ZA" dirty="0"/>
              <a:t>container: R12.04</a:t>
            </a:r>
          </a:p>
          <a:p>
            <a:r>
              <a:rPr lang="en-ZA" dirty="0" err="1"/>
              <a:t>Tretinoin</a:t>
            </a:r>
            <a:r>
              <a:rPr lang="en-ZA" dirty="0"/>
              <a:t> 0.05% cream, 20g tube: R28.50</a:t>
            </a:r>
          </a:p>
          <a:p>
            <a:r>
              <a:rPr lang="en-ZA" dirty="0" err="1"/>
              <a:t>Imiquimod</a:t>
            </a:r>
            <a:r>
              <a:rPr lang="en-ZA" dirty="0"/>
              <a:t> 5% cream, 12 sachets: R424.36</a:t>
            </a:r>
          </a:p>
          <a:p>
            <a:pPr marL="0" indent="0">
              <a:buNone/>
            </a:pPr>
            <a:r>
              <a:rPr lang="en-ZA" dirty="0"/>
              <a:t> </a:t>
            </a:r>
          </a:p>
          <a:p>
            <a:pPr marL="0" indent="0">
              <a:buNone/>
            </a:pPr>
            <a:r>
              <a:rPr lang="en-ZA" b="1" dirty="0"/>
              <a:t>Recommendation:</a:t>
            </a:r>
            <a:r>
              <a:rPr lang="en-ZA" dirty="0"/>
              <a:t> </a:t>
            </a:r>
            <a:r>
              <a:rPr lang="en-ZA" dirty="0" smtClean="0"/>
              <a:t>Topical </a:t>
            </a:r>
            <a:r>
              <a:rPr lang="en-ZA" dirty="0"/>
              <a:t>2% salicylic acid to treat plane warts.</a:t>
            </a:r>
          </a:p>
          <a:p>
            <a:pPr marL="0" indent="0">
              <a:buNone/>
            </a:pPr>
            <a:r>
              <a:rPr lang="en-ZA" i="1" u="sng" dirty="0"/>
              <a:t>Rationale:</a:t>
            </a:r>
            <a:r>
              <a:rPr lang="en-ZA" dirty="0"/>
              <a:t> From the limited available data retrieved, there was evidence supporting the safety and effectiveness of 2% salicylic acid, in this clinical setting. Furthermore, this intervention was the least costly intervention.</a:t>
            </a:r>
          </a:p>
          <a:p>
            <a:pPr marL="0" indent="0">
              <a:buNone/>
            </a:pPr>
            <a:r>
              <a:rPr lang="en-ZA" sz="4000" b="1" dirty="0">
                <a:solidFill>
                  <a:srgbClr val="3366FF"/>
                </a:solidFill>
              </a:rPr>
              <a:t>Level of evidence: III Expert opinion</a:t>
            </a:r>
            <a:endParaRPr lang="en-ZA" sz="4000" dirty="0">
              <a:solidFill>
                <a:srgbClr val="3366FF"/>
              </a:solidFill>
            </a:endParaRPr>
          </a:p>
          <a:p>
            <a:endParaRPr lang="en-ZA" dirty="0"/>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49</a:t>
            </a:fld>
            <a:endParaRPr lang="en-ZA"/>
          </a:p>
        </p:txBody>
      </p:sp>
      <p:sp>
        <p:nvSpPr>
          <p:cNvPr id="8" name="Rectangle 7"/>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20</a:t>
            </a:r>
            <a:endParaRPr lang="en-ZA" dirty="0">
              <a:solidFill>
                <a:srgbClr val="3366FF"/>
              </a:solidFill>
            </a:endParaRPr>
          </a:p>
        </p:txBody>
      </p:sp>
    </p:spTree>
    <p:extLst>
      <p:ext uri="{BB962C8B-B14F-4D97-AF65-F5344CB8AC3E}">
        <p14:creationId xmlns="" xmlns:p14="http://schemas.microsoft.com/office/powerpoint/2010/main" val="170181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81"/>
            <a:ext cx="8229600" cy="1143000"/>
          </a:xfrm>
        </p:spPr>
        <p:txBody>
          <a:bodyPr>
            <a:normAutofit/>
          </a:bodyPr>
          <a:lstStyle/>
          <a:p>
            <a:pPr algn="l"/>
            <a:r>
              <a:rPr lang="en-GB" sz="3600" b="1" dirty="0">
                <a:solidFill>
                  <a:schemeClr val="bg1"/>
                </a:solidFill>
              </a:rPr>
              <a:t>5.2  ITCHING (PRURITUS)</a:t>
            </a:r>
            <a:endParaRPr lang="en-ZA" sz="3600" b="1" dirty="0">
              <a:solidFill>
                <a:schemeClr val="bg1"/>
              </a:solidFill>
            </a:endParaRPr>
          </a:p>
        </p:txBody>
      </p:sp>
      <p:sp>
        <p:nvSpPr>
          <p:cNvPr id="3" name="Content Placeholder 2"/>
          <p:cNvSpPr>
            <a:spLocks noGrp="1"/>
          </p:cNvSpPr>
          <p:nvPr>
            <p:ph idx="1"/>
          </p:nvPr>
        </p:nvSpPr>
        <p:spPr>
          <a:xfrm>
            <a:off x="179512" y="1268760"/>
            <a:ext cx="8784976" cy="4857403"/>
          </a:xfrm>
        </p:spPr>
        <p:txBody>
          <a:bodyPr>
            <a:normAutofit fontScale="92500"/>
          </a:bodyPr>
          <a:lstStyle/>
          <a:p>
            <a:r>
              <a:rPr lang="en-ZA" u="sng" dirty="0" smtClean="0"/>
              <a:t>Aqueous cream:</a:t>
            </a:r>
            <a:r>
              <a:rPr lang="en-ZA" dirty="0" smtClean="0"/>
              <a:t> </a:t>
            </a:r>
            <a:r>
              <a:rPr lang="en-ZA" i="1" dirty="0" smtClean="0">
                <a:solidFill>
                  <a:schemeClr val="accent6">
                    <a:lumMod val="75000"/>
                  </a:schemeClr>
                </a:solidFill>
              </a:rPr>
              <a:t>not added</a:t>
            </a:r>
          </a:p>
          <a:p>
            <a:pPr lvl="1"/>
            <a:r>
              <a:rPr lang="en-ZA" dirty="0"/>
              <a:t>Lack of evidence that UEA is an effective emollient and concerns about its detrimental effect on the stratum </a:t>
            </a:r>
            <a:r>
              <a:rPr lang="en-ZA" dirty="0" err="1"/>
              <a:t>corneum</a:t>
            </a:r>
            <a:r>
              <a:rPr lang="en-ZA" dirty="0"/>
              <a:t>. </a:t>
            </a:r>
            <a:endParaRPr lang="en-ZA" dirty="0" smtClean="0"/>
          </a:p>
          <a:p>
            <a:r>
              <a:rPr lang="en-ZA" u="sng" dirty="0" smtClean="0"/>
              <a:t>Calamine lotion:</a:t>
            </a:r>
            <a:r>
              <a:rPr lang="en-ZA" dirty="0" smtClean="0"/>
              <a:t> </a:t>
            </a:r>
            <a:r>
              <a:rPr lang="en-ZA" i="1" dirty="0" smtClean="0">
                <a:solidFill>
                  <a:srgbClr val="00B0F0"/>
                </a:solidFill>
              </a:rPr>
              <a:t>retained</a:t>
            </a:r>
            <a:endParaRPr lang="en-ZA" i="1" dirty="0">
              <a:solidFill>
                <a:srgbClr val="00B0F0"/>
              </a:solidFill>
            </a:endParaRPr>
          </a:p>
          <a:p>
            <a:pPr lvl="1"/>
            <a:r>
              <a:rPr lang="en-ZA" dirty="0"/>
              <a:t>No available data regarding the documented safety concerns of calamine lotion BP in paediatrics. BNF  for children  mentions that “Preparations containing calamine are sometimes used but are of uncertain value”. </a:t>
            </a:r>
          </a:p>
          <a:p>
            <a:pPr marL="114300" lvl="0" indent="0">
              <a:buNone/>
            </a:pPr>
            <a:r>
              <a:rPr lang="en-ZA" sz="3600" b="1" dirty="0">
                <a:solidFill>
                  <a:srgbClr val="3366FF"/>
                </a:solidFill>
              </a:rPr>
              <a:t>Level of evidence: III Expert opinion</a:t>
            </a:r>
            <a:endParaRPr lang="en-ZA" sz="3500" dirty="0">
              <a:solidFill>
                <a:prstClr val="black"/>
              </a:solidFill>
            </a:endParaRPr>
          </a:p>
          <a:p>
            <a:pPr>
              <a:buNone/>
            </a:pPr>
            <a:endParaRPr lang="en-ZA" sz="1300" dirty="0" smtClean="0"/>
          </a:p>
        </p:txBody>
      </p:sp>
      <p:sp>
        <p:nvSpPr>
          <p:cNvPr id="5" name="Footer Placeholder 4"/>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a:t>
            </a:fld>
            <a:endParaRPr lang="en-ZA"/>
          </a:p>
        </p:txBody>
      </p:sp>
      <p:sp>
        <p:nvSpPr>
          <p:cNvPr id="7" name="Rectangle 6"/>
          <p:cNvSpPr/>
          <p:nvPr/>
        </p:nvSpPr>
        <p:spPr>
          <a:xfrm>
            <a:off x="6347875" y="60590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3</a:t>
            </a:r>
            <a:endParaRPr lang="en-ZA" dirty="0">
              <a:solidFill>
                <a:srgbClr val="3366FF"/>
              </a:solidFill>
            </a:endParaRPr>
          </a:p>
        </p:txBody>
      </p:sp>
    </p:spTree>
    <p:extLst>
      <p:ext uri="{BB962C8B-B14F-4D97-AF65-F5344CB8AC3E}">
        <p14:creationId xmlns="" xmlns:p14="http://schemas.microsoft.com/office/powerpoint/2010/main" val="3313389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48"/>
            <a:ext cx="8229600" cy="1143000"/>
          </a:xfrm>
        </p:spPr>
        <p:txBody>
          <a:bodyPr/>
          <a:lstStyle/>
          <a:p>
            <a:pPr algn="l"/>
            <a:r>
              <a:rPr lang="en-ZA" sz="3600" b="1" dirty="0">
                <a:solidFill>
                  <a:schemeClr val="bg1"/>
                </a:solidFill>
              </a:rPr>
              <a:t>5.15.3 PLANTAR WARTS</a:t>
            </a:r>
            <a:endParaRPr lang="en-ZA" sz="3600" dirty="0">
              <a:solidFill>
                <a:schemeClr val="bg1"/>
              </a:solidFill>
            </a:endParaRPr>
          </a:p>
        </p:txBody>
      </p:sp>
      <p:sp>
        <p:nvSpPr>
          <p:cNvPr id="3" name="Content Placeholder 2"/>
          <p:cNvSpPr>
            <a:spLocks noGrp="1"/>
          </p:cNvSpPr>
          <p:nvPr>
            <p:ph idx="1"/>
          </p:nvPr>
        </p:nvSpPr>
        <p:spPr>
          <a:xfrm>
            <a:off x="457200" y="1196752"/>
            <a:ext cx="8229600" cy="4929411"/>
          </a:xfrm>
        </p:spPr>
        <p:txBody>
          <a:bodyPr>
            <a:normAutofit fontScale="77500" lnSpcReduction="20000"/>
          </a:bodyPr>
          <a:lstStyle/>
          <a:p>
            <a:r>
              <a:rPr lang="en-ZA" u="sng" dirty="0" err="1"/>
              <a:t>Podophyllum</a:t>
            </a:r>
            <a:r>
              <a:rPr lang="en-ZA" u="sng" dirty="0"/>
              <a:t> resin 20% and salicylic acid 25% ointment:</a:t>
            </a:r>
            <a:r>
              <a:rPr lang="en-ZA" dirty="0"/>
              <a:t> </a:t>
            </a:r>
            <a:r>
              <a:rPr lang="en-ZA" i="1" dirty="0" smtClean="0">
                <a:solidFill>
                  <a:srgbClr val="FF0000"/>
                </a:solidFill>
              </a:rPr>
              <a:t>deleted</a:t>
            </a:r>
            <a:endParaRPr lang="en-ZA" dirty="0">
              <a:solidFill>
                <a:srgbClr val="FF0000"/>
              </a:solidFill>
            </a:endParaRPr>
          </a:p>
          <a:p>
            <a:r>
              <a:rPr lang="en-ZA" u="sng" dirty="0"/>
              <a:t>Salicylic 15 to 30%, topical: </a:t>
            </a:r>
            <a:r>
              <a:rPr lang="en-ZA" i="1" dirty="0">
                <a:solidFill>
                  <a:srgbClr val="00B050"/>
                </a:solidFill>
              </a:rPr>
              <a:t>added</a:t>
            </a:r>
            <a:endParaRPr lang="en-ZA" dirty="0">
              <a:solidFill>
                <a:srgbClr val="00B050"/>
              </a:solidFill>
            </a:endParaRPr>
          </a:p>
          <a:p>
            <a:r>
              <a:rPr lang="en-ZA" u="sng" dirty="0"/>
              <a:t>Silver nitrate applicator sticks:</a:t>
            </a:r>
            <a:r>
              <a:rPr lang="en-ZA" dirty="0"/>
              <a:t> </a:t>
            </a:r>
            <a:r>
              <a:rPr lang="en-ZA" i="1" dirty="0">
                <a:solidFill>
                  <a:schemeClr val="accent6">
                    <a:lumMod val="75000"/>
                  </a:schemeClr>
                </a:solidFill>
              </a:rPr>
              <a:t>not added</a:t>
            </a:r>
            <a:endParaRPr lang="en-ZA" dirty="0">
              <a:solidFill>
                <a:schemeClr val="accent6">
                  <a:lumMod val="75000"/>
                </a:schemeClr>
              </a:solidFill>
            </a:endParaRPr>
          </a:p>
          <a:p>
            <a:pPr marL="0" indent="0">
              <a:buNone/>
            </a:pPr>
            <a:endParaRPr lang="en-ZA" dirty="0"/>
          </a:p>
          <a:p>
            <a:pPr lvl="1"/>
            <a:r>
              <a:rPr lang="en-GB" i="1" dirty="0" err="1"/>
              <a:t>Podophyllin</a:t>
            </a:r>
            <a:r>
              <a:rPr lang="en-GB" dirty="0"/>
              <a:t> is unavailable as the source, </a:t>
            </a:r>
            <a:r>
              <a:rPr lang="en-GB" i="1" dirty="0" err="1"/>
              <a:t>Podophyllum</a:t>
            </a:r>
            <a:r>
              <a:rPr lang="en-GB" i="1" dirty="0"/>
              <a:t> </a:t>
            </a:r>
            <a:r>
              <a:rPr lang="en-GB" i="1" dirty="0" err="1"/>
              <a:t>hexandrum</a:t>
            </a:r>
            <a:r>
              <a:rPr lang="en-GB" dirty="0"/>
              <a:t> is endangered. </a:t>
            </a:r>
            <a:endParaRPr lang="en-GB" dirty="0" smtClean="0"/>
          </a:p>
          <a:p>
            <a:pPr lvl="1"/>
            <a:r>
              <a:rPr lang="en-ZA" i="1" dirty="0"/>
              <a:t>Salicylic </a:t>
            </a:r>
            <a:r>
              <a:rPr lang="en-ZA" i="1" dirty="0" smtClean="0"/>
              <a:t>15-30</a:t>
            </a:r>
            <a:r>
              <a:rPr lang="en-ZA" i="1" dirty="0"/>
              <a:t>%, topical:</a:t>
            </a:r>
            <a:r>
              <a:rPr lang="en-ZA" dirty="0"/>
              <a:t> </a:t>
            </a:r>
            <a:r>
              <a:rPr lang="en-ZA" dirty="0" smtClean="0"/>
              <a:t>Paucity of good quality efficacy &amp; safety data. Salicylic </a:t>
            </a:r>
            <a:r>
              <a:rPr lang="en-ZA" dirty="0"/>
              <a:t>acid </a:t>
            </a:r>
            <a:r>
              <a:rPr lang="en-ZA" dirty="0" smtClean="0"/>
              <a:t>15–30</a:t>
            </a:r>
            <a:r>
              <a:rPr lang="en-ZA" dirty="0"/>
              <a:t>%, topical liquid application </a:t>
            </a:r>
            <a:r>
              <a:rPr lang="en-ZA" dirty="0" smtClean="0"/>
              <a:t>listed on EML, for </a:t>
            </a:r>
            <a:r>
              <a:rPr lang="en-ZA" dirty="0"/>
              <a:t>treatment of common </a:t>
            </a:r>
            <a:r>
              <a:rPr lang="en-ZA" dirty="0" smtClean="0"/>
              <a:t>warts</a:t>
            </a:r>
            <a:r>
              <a:rPr lang="en-ZA" dirty="0"/>
              <a:t>.</a:t>
            </a:r>
          </a:p>
          <a:p>
            <a:pPr lvl="1"/>
            <a:r>
              <a:rPr lang="en-ZA" i="1" dirty="0" smtClean="0"/>
              <a:t>Silver </a:t>
            </a:r>
            <a:r>
              <a:rPr lang="en-ZA" i="1" dirty="0"/>
              <a:t>nitrate applicator sticks:</a:t>
            </a:r>
            <a:r>
              <a:rPr lang="en-ZA" dirty="0"/>
              <a:t> A survey of the literature produced a paucity of evidence supporting silver nitrate applicator sticks in this clinical setting.</a:t>
            </a:r>
          </a:p>
          <a:p>
            <a:pPr marL="0" lvl="0" indent="0">
              <a:buNone/>
            </a:pPr>
            <a:r>
              <a:rPr lang="en-ZA" sz="4000" b="1" dirty="0">
                <a:solidFill>
                  <a:srgbClr val="3366FF"/>
                </a:solidFill>
              </a:rPr>
              <a:t>Level of evidence: III Expert </a:t>
            </a:r>
            <a:r>
              <a:rPr lang="en-ZA" sz="4000" b="1" dirty="0" smtClean="0">
                <a:solidFill>
                  <a:srgbClr val="3366FF"/>
                </a:solidFill>
              </a:rPr>
              <a:t>opinion</a:t>
            </a:r>
            <a:endParaRPr lang="en-ZA" sz="4000" dirty="0">
              <a:solidFill>
                <a:srgbClr val="3366FF"/>
              </a:solidFill>
            </a:endParaRPr>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50</a:t>
            </a:fld>
            <a:endParaRPr lang="en-ZA"/>
          </a:p>
        </p:txBody>
      </p:sp>
    </p:spTree>
    <p:extLst>
      <p:ext uri="{BB962C8B-B14F-4D97-AF65-F5344CB8AC3E}">
        <p14:creationId xmlns="" xmlns:p14="http://schemas.microsoft.com/office/powerpoint/2010/main" val="33950436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48"/>
            <a:ext cx="8229600" cy="1143000"/>
          </a:xfrm>
        </p:spPr>
        <p:txBody>
          <a:bodyPr/>
          <a:lstStyle/>
          <a:p>
            <a:pPr algn="l"/>
            <a:r>
              <a:rPr lang="en-ZA" sz="3600" b="1" dirty="0">
                <a:solidFill>
                  <a:schemeClr val="bg1"/>
                </a:solidFill>
              </a:rPr>
              <a:t>5.16 PSORIASIS</a:t>
            </a:r>
            <a:endParaRPr lang="en-ZA" sz="3600" dirty="0">
              <a:solidFill>
                <a:schemeClr val="bg1"/>
              </a:solidFill>
            </a:endParaRPr>
          </a:p>
        </p:txBody>
      </p:sp>
      <p:sp>
        <p:nvSpPr>
          <p:cNvPr id="3" name="Content Placeholder 2"/>
          <p:cNvSpPr>
            <a:spLocks noGrp="1"/>
          </p:cNvSpPr>
          <p:nvPr>
            <p:ph idx="1"/>
          </p:nvPr>
        </p:nvSpPr>
        <p:spPr>
          <a:xfrm>
            <a:off x="467544" y="1180416"/>
            <a:ext cx="8229600" cy="4857403"/>
          </a:xfrm>
        </p:spPr>
        <p:txBody>
          <a:bodyPr>
            <a:normAutofit/>
          </a:bodyPr>
          <a:lstStyle/>
          <a:p>
            <a:r>
              <a:rPr lang="en-ZA" u="sng" dirty="0"/>
              <a:t>Liquor </a:t>
            </a:r>
            <a:r>
              <a:rPr lang="en-ZA" u="sng" dirty="0" err="1"/>
              <a:t>picis</a:t>
            </a:r>
            <a:r>
              <a:rPr lang="en-ZA" u="sng" dirty="0"/>
              <a:t> </a:t>
            </a:r>
            <a:r>
              <a:rPr lang="en-ZA" u="sng" dirty="0" err="1"/>
              <a:t>carbonis</a:t>
            </a:r>
            <a:r>
              <a:rPr lang="en-ZA" u="sng" dirty="0"/>
              <a:t> (LPC) 5%, topical:</a:t>
            </a:r>
            <a:r>
              <a:rPr lang="en-ZA" dirty="0"/>
              <a:t> </a:t>
            </a:r>
            <a:r>
              <a:rPr lang="en-ZA" i="1" dirty="0" smtClean="0">
                <a:solidFill>
                  <a:srgbClr val="00B050"/>
                </a:solidFill>
              </a:rPr>
              <a:t>added</a:t>
            </a:r>
          </a:p>
          <a:p>
            <a:r>
              <a:rPr lang="en-ZA" u="sng" dirty="0"/>
              <a:t>LPC with betamethasone, 9:1 </a:t>
            </a:r>
            <a:r>
              <a:rPr lang="en-ZA" u="sng" dirty="0" smtClean="0"/>
              <a:t>ratio: </a:t>
            </a:r>
            <a:r>
              <a:rPr lang="en-ZA" i="1" dirty="0" smtClean="0">
                <a:solidFill>
                  <a:schemeClr val="accent6">
                    <a:lumMod val="75000"/>
                  </a:schemeClr>
                </a:solidFill>
              </a:rPr>
              <a:t>not added</a:t>
            </a:r>
            <a:endParaRPr lang="en-ZA" i="1" dirty="0">
              <a:solidFill>
                <a:schemeClr val="accent6">
                  <a:lumMod val="75000"/>
                </a:schemeClr>
              </a:solidFill>
            </a:endParaRPr>
          </a:p>
          <a:p>
            <a:pPr marL="0" indent="0">
              <a:buNone/>
            </a:pPr>
            <a:endParaRPr lang="en-ZA" sz="1400" dirty="0"/>
          </a:p>
          <a:p>
            <a:pPr lvl="1"/>
            <a:r>
              <a:rPr lang="en-ZA" dirty="0"/>
              <a:t>LPC 5%, topical </a:t>
            </a:r>
            <a:r>
              <a:rPr lang="en-ZA" dirty="0" smtClean="0"/>
              <a:t>considered </a:t>
            </a:r>
            <a:r>
              <a:rPr lang="en-ZA" dirty="0"/>
              <a:t>standard </a:t>
            </a:r>
            <a:r>
              <a:rPr lang="en-ZA" dirty="0" smtClean="0"/>
              <a:t>practice in this clinical setting. </a:t>
            </a:r>
          </a:p>
          <a:p>
            <a:pPr lvl="1"/>
            <a:r>
              <a:rPr lang="en-ZA" dirty="0" smtClean="0"/>
              <a:t>Mixture </a:t>
            </a:r>
            <a:r>
              <a:rPr lang="en-ZA" dirty="0"/>
              <a:t>of LPC with betamethasone, 9:1 </a:t>
            </a:r>
            <a:r>
              <a:rPr lang="en-ZA" dirty="0" smtClean="0"/>
              <a:t>ratio, not appropriate </a:t>
            </a:r>
            <a:r>
              <a:rPr lang="en-ZA" dirty="0"/>
              <a:t>for primary level, as it is an extemporaneous </a:t>
            </a:r>
            <a:r>
              <a:rPr lang="en-ZA" dirty="0" smtClean="0"/>
              <a:t>preparation.</a:t>
            </a:r>
          </a:p>
          <a:p>
            <a:pPr marL="57150" indent="0">
              <a:buNone/>
            </a:pPr>
            <a:r>
              <a:rPr lang="en-ZA" b="1" dirty="0" smtClean="0">
                <a:solidFill>
                  <a:srgbClr val="3366FF"/>
                </a:solidFill>
              </a:rPr>
              <a:t>Level </a:t>
            </a:r>
            <a:r>
              <a:rPr lang="en-ZA" b="1" dirty="0">
                <a:solidFill>
                  <a:srgbClr val="3366FF"/>
                </a:solidFill>
              </a:rPr>
              <a:t>of evidence: III Expert </a:t>
            </a:r>
            <a:r>
              <a:rPr lang="en-ZA" b="1" dirty="0" smtClean="0">
                <a:solidFill>
                  <a:srgbClr val="3366FF"/>
                </a:solidFill>
              </a:rPr>
              <a:t>opinion &amp; Guidelines</a:t>
            </a:r>
            <a:endParaRPr lang="en-ZA" dirty="0">
              <a:solidFill>
                <a:srgbClr val="3366FF"/>
              </a:solidFill>
            </a:endParaRPr>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51</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21</a:t>
            </a:r>
            <a:endParaRPr lang="en-ZA" dirty="0">
              <a:solidFill>
                <a:srgbClr val="3366FF"/>
              </a:solidFill>
            </a:endParaRPr>
          </a:p>
        </p:txBody>
      </p:sp>
    </p:spTree>
    <p:extLst>
      <p:ext uri="{BB962C8B-B14F-4D97-AF65-F5344CB8AC3E}">
        <p14:creationId xmlns="" xmlns:p14="http://schemas.microsoft.com/office/powerpoint/2010/main" val="8827176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9" y="0"/>
            <a:ext cx="8229600" cy="1143000"/>
          </a:xfrm>
        </p:spPr>
        <p:txBody>
          <a:bodyPr/>
          <a:lstStyle/>
          <a:p>
            <a:pPr algn="l"/>
            <a:r>
              <a:rPr lang="en-ZA" sz="3600" b="1" dirty="0">
                <a:solidFill>
                  <a:schemeClr val="bg1"/>
                </a:solidFill>
              </a:rPr>
              <a:t>5.16 PSORIASIS</a:t>
            </a:r>
          </a:p>
        </p:txBody>
      </p:sp>
      <p:sp>
        <p:nvSpPr>
          <p:cNvPr id="3" name="Content Placeholder 2"/>
          <p:cNvSpPr>
            <a:spLocks noGrp="1"/>
          </p:cNvSpPr>
          <p:nvPr>
            <p:ph idx="1"/>
          </p:nvPr>
        </p:nvSpPr>
        <p:spPr>
          <a:xfrm>
            <a:off x="457200" y="1340768"/>
            <a:ext cx="8229600" cy="4785395"/>
          </a:xfrm>
        </p:spPr>
        <p:txBody>
          <a:bodyPr>
            <a:normAutofit/>
          </a:bodyPr>
          <a:lstStyle/>
          <a:p>
            <a:r>
              <a:rPr lang="en-US" u="sng" dirty="0" smtClean="0"/>
              <a:t>Betamethasone </a:t>
            </a:r>
            <a:r>
              <a:rPr lang="en-US" u="sng" dirty="0"/>
              <a:t>0.1%, topical</a:t>
            </a:r>
            <a:r>
              <a:rPr lang="en-US" dirty="0"/>
              <a:t>: </a:t>
            </a:r>
            <a:r>
              <a:rPr lang="en-US" i="1" dirty="0">
                <a:solidFill>
                  <a:srgbClr val="00B050"/>
                </a:solidFill>
              </a:rPr>
              <a:t>added</a:t>
            </a:r>
            <a:endParaRPr lang="en-ZA" dirty="0">
              <a:solidFill>
                <a:srgbClr val="00B050"/>
              </a:solidFill>
            </a:endParaRPr>
          </a:p>
          <a:p>
            <a:r>
              <a:rPr lang="en-US" u="sng" dirty="0"/>
              <a:t>H</a:t>
            </a:r>
            <a:r>
              <a:rPr lang="en-US" u="sng" dirty="0" smtClean="0"/>
              <a:t>ydrocortisone </a:t>
            </a:r>
            <a:r>
              <a:rPr lang="en-US" u="sng" dirty="0"/>
              <a:t>1%, topical</a:t>
            </a:r>
            <a:r>
              <a:rPr lang="en-US" dirty="0"/>
              <a:t>: </a:t>
            </a:r>
            <a:r>
              <a:rPr lang="en-US" i="1" dirty="0">
                <a:solidFill>
                  <a:srgbClr val="00B050"/>
                </a:solidFill>
              </a:rPr>
              <a:t>added</a:t>
            </a:r>
            <a:endParaRPr lang="en-ZA" dirty="0">
              <a:solidFill>
                <a:srgbClr val="00B050"/>
              </a:solidFill>
            </a:endParaRPr>
          </a:p>
          <a:p>
            <a:pPr marL="0" indent="0">
              <a:buNone/>
            </a:pPr>
            <a:endParaRPr lang="en-ZA" sz="1200" dirty="0"/>
          </a:p>
          <a:p>
            <a:pPr lvl="1"/>
            <a:r>
              <a:rPr lang="en-GB" dirty="0" smtClean="0"/>
              <a:t>Guidelines </a:t>
            </a:r>
            <a:r>
              <a:rPr lang="en-GB" dirty="0"/>
              <a:t>recommend that if a patient has a flare and  there is a delay in </a:t>
            </a:r>
            <a:r>
              <a:rPr lang="en-GB" dirty="0" smtClean="0"/>
              <a:t>referral to secondary level, </a:t>
            </a:r>
            <a:r>
              <a:rPr lang="en-US" dirty="0"/>
              <a:t>betamethasone 0.1%, topical, apply 12 hourly (Doctor </a:t>
            </a:r>
            <a:r>
              <a:rPr lang="en-US" dirty="0" smtClean="0"/>
              <a:t>initiated) </a:t>
            </a:r>
            <a:r>
              <a:rPr lang="en-US" dirty="0"/>
              <a:t>may be considered; changed to hydrocortisone 1%, once improved </a:t>
            </a:r>
            <a:r>
              <a:rPr lang="en-US" dirty="0" smtClean="0"/>
              <a:t>&amp; </a:t>
            </a:r>
            <a:r>
              <a:rPr lang="en-US" dirty="0"/>
              <a:t>stopped </a:t>
            </a:r>
            <a:r>
              <a:rPr lang="en-US" dirty="0" smtClean="0"/>
              <a:t>if </a:t>
            </a:r>
            <a:r>
              <a:rPr lang="en-US" dirty="0"/>
              <a:t>the flare subsides</a:t>
            </a:r>
            <a:r>
              <a:rPr lang="en-US" dirty="0" smtClean="0"/>
              <a:t>.</a:t>
            </a:r>
          </a:p>
          <a:p>
            <a:endParaRPr lang="en-ZA" dirty="0"/>
          </a:p>
        </p:txBody>
      </p:sp>
      <p:sp>
        <p:nvSpPr>
          <p:cNvPr id="5" name="Footer Placeholder 4"/>
          <p:cNvSpPr>
            <a:spLocks noGrp="1"/>
          </p:cNvSpPr>
          <p:nvPr>
            <p:ph type="ftr" sz="quarter" idx="11"/>
          </p:nvPr>
        </p:nvSpPr>
        <p:spPr>
          <a:xfrm>
            <a:off x="3124200" y="6356350"/>
            <a:ext cx="3464024"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52</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22</a:t>
            </a:r>
            <a:endParaRPr lang="en-ZA" dirty="0">
              <a:solidFill>
                <a:srgbClr val="3366FF"/>
              </a:solidFill>
            </a:endParaRPr>
          </a:p>
        </p:txBody>
      </p:sp>
    </p:spTree>
    <p:extLst>
      <p:ext uri="{BB962C8B-B14F-4D97-AF65-F5344CB8AC3E}">
        <p14:creationId xmlns="" xmlns:p14="http://schemas.microsoft.com/office/powerpoint/2010/main" val="26589158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9"/>
            <a:ext cx="8229600" cy="1143000"/>
          </a:xfrm>
        </p:spPr>
        <p:txBody>
          <a:bodyPr/>
          <a:lstStyle/>
          <a:p>
            <a:pPr algn="l"/>
            <a:r>
              <a:rPr lang="en-ZA" sz="3600" b="1" dirty="0">
                <a:solidFill>
                  <a:schemeClr val="bg1"/>
                </a:solidFill>
              </a:rPr>
              <a:t>5.17 HIDRADENITIS SUPPURATIVA</a:t>
            </a:r>
          </a:p>
        </p:txBody>
      </p:sp>
      <p:sp>
        <p:nvSpPr>
          <p:cNvPr id="3" name="Content Placeholder 2"/>
          <p:cNvSpPr>
            <a:spLocks noGrp="1"/>
          </p:cNvSpPr>
          <p:nvPr>
            <p:ph idx="1"/>
          </p:nvPr>
        </p:nvSpPr>
        <p:spPr/>
        <p:txBody>
          <a:bodyPr/>
          <a:lstStyle/>
          <a:p>
            <a:r>
              <a:rPr lang="en-ZA" dirty="0"/>
              <a:t>Common condition, difficult to treat and the pathophysiology is considered to be different to that of </a:t>
            </a:r>
            <a:r>
              <a:rPr lang="en-ZA" dirty="0" err="1"/>
              <a:t>furuncular</a:t>
            </a:r>
            <a:r>
              <a:rPr lang="en-ZA" dirty="0"/>
              <a:t> boils. </a:t>
            </a: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r>
              <a:rPr lang="en-US" smtClean="0"/>
              <a:t>2014</a:t>
            </a:r>
            <a:endParaRPr lang="en-ZA"/>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53</a:t>
            </a:fld>
            <a:endParaRPr lang="en-ZA"/>
          </a:p>
        </p:txBody>
      </p:sp>
    </p:spTree>
    <p:extLst>
      <p:ext uri="{BB962C8B-B14F-4D97-AF65-F5344CB8AC3E}">
        <p14:creationId xmlns="" xmlns:p14="http://schemas.microsoft.com/office/powerpoint/2010/main" val="38759599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 y="0"/>
            <a:ext cx="8229600" cy="1143000"/>
          </a:xfrm>
        </p:spPr>
        <p:txBody>
          <a:bodyPr/>
          <a:lstStyle/>
          <a:p>
            <a:pPr algn="l"/>
            <a:r>
              <a:rPr lang="en-ZA" sz="3600" b="1" dirty="0">
                <a:solidFill>
                  <a:schemeClr val="bg1"/>
                </a:solidFill>
              </a:rPr>
              <a:t>5.15.4 FILIFORM WARTS</a:t>
            </a:r>
          </a:p>
        </p:txBody>
      </p:sp>
      <p:sp>
        <p:nvSpPr>
          <p:cNvPr id="3" name="Content Placeholder 2"/>
          <p:cNvSpPr>
            <a:spLocks noGrp="1"/>
          </p:cNvSpPr>
          <p:nvPr>
            <p:ph idx="1"/>
          </p:nvPr>
        </p:nvSpPr>
        <p:spPr/>
        <p:txBody>
          <a:bodyPr>
            <a:normAutofit/>
          </a:bodyPr>
          <a:lstStyle/>
          <a:p>
            <a:r>
              <a:rPr lang="en-ZA" dirty="0"/>
              <a:t>The </a:t>
            </a:r>
            <a:r>
              <a:rPr lang="en-ZA" dirty="0" smtClean="0"/>
              <a:t>STG was </a:t>
            </a:r>
            <a:r>
              <a:rPr lang="en-ZA" dirty="0"/>
              <a:t>deleted, as the PHC Committee was of the opinion that </a:t>
            </a:r>
            <a:r>
              <a:rPr lang="en-ZA" dirty="0" err="1"/>
              <a:t>filiform</a:t>
            </a:r>
            <a:r>
              <a:rPr lang="en-ZA" dirty="0"/>
              <a:t> warts are common warts that occurs on the face.</a:t>
            </a:r>
          </a:p>
          <a:p>
            <a:endParaRPr lang="en-ZA" dirty="0"/>
          </a:p>
          <a:p>
            <a:pPr marL="0" indent="0">
              <a:buNone/>
            </a:pPr>
            <a:endParaRPr lang="en-ZA" dirty="0"/>
          </a:p>
        </p:txBody>
      </p:sp>
      <p:sp>
        <p:nvSpPr>
          <p:cNvPr id="7" name="Footer Placeholder 6"/>
          <p:cNvSpPr>
            <a:spLocks noGrp="1"/>
          </p:cNvSpPr>
          <p:nvPr>
            <p:ph type="ftr" sz="quarter" idx="11"/>
          </p:nvPr>
        </p:nvSpPr>
        <p:spPr>
          <a:xfrm>
            <a:off x="3124200" y="6356350"/>
            <a:ext cx="3464024" cy="365125"/>
          </a:xfrm>
        </p:spPr>
        <p:txBody>
          <a:bodyPr/>
          <a:lstStyle/>
          <a:p>
            <a:r>
              <a:rPr lang="en-ZA" dirty="0" smtClean="0"/>
              <a:t>PRIMARY HEALTHCARE 2014 IMPLEMENTATION SLIDES: SKIN CONDITIONS</a:t>
            </a:r>
            <a:endParaRPr lang="en-ZA" dirty="0"/>
          </a:p>
        </p:txBody>
      </p:sp>
      <p:sp>
        <p:nvSpPr>
          <p:cNvPr id="8" name="Slide Number Placeholder 7"/>
          <p:cNvSpPr>
            <a:spLocks noGrp="1"/>
          </p:cNvSpPr>
          <p:nvPr>
            <p:ph type="sldNum" sz="quarter" idx="12"/>
          </p:nvPr>
        </p:nvSpPr>
        <p:spPr/>
        <p:txBody>
          <a:bodyPr/>
          <a:lstStyle/>
          <a:p>
            <a:fld id="{42FB03B2-953D-4068-99A6-8707FB8FE3E1}" type="slidenum">
              <a:rPr lang="en-ZA" smtClean="0"/>
              <a:pPr/>
              <a:t>54</a:t>
            </a:fld>
            <a:endParaRPr lang="en-ZA"/>
          </a:p>
        </p:txBody>
      </p:sp>
    </p:spTree>
    <p:extLst>
      <p:ext uri="{BB962C8B-B14F-4D97-AF65-F5344CB8AC3E}">
        <p14:creationId xmlns="" xmlns:p14="http://schemas.microsoft.com/office/powerpoint/2010/main" val="33947604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48"/>
            <a:ext cx="8229600" cy="1143000"/>
          </a:xfrm>
        </p:spPr>
        <p:txBody>
          <a:bodyPr>
            <a:noAutofit/>
          </a:bodyPr>
          <a:lstStyle/>
          <a:p>
            <a:pPr algn="l"/>
            <a:r>
              <a:rPr lang="en-ZA" b="1" dirty="0" smtClean="0">
                <a:solidFill>
                  <a:schemeClr val="bg1"/>
                </a:solidFill>
              </a:rPr>
              <a:t>CASE STUDY (1)</a:t>
            </a:r>
            <a:endParaRPr lang="en-ZA" dirty="0">
              <a:solidFill>
                <a:schemeClr val="bg1"/>
              </a:solidFill>
            </a:endParaRPr>
          </a:p>
        </p:txBody>
      </p:sp>
      <p:sp>
        <p:nvSpPr>
          <p:cNvPr id="3" name="Content Placeholder 2"/>
          <p:cNvSpPr>
            <a:spLocks noGrp="1"/>
          </p:cNvSpPr>
          <p:nvPr>
            <p:ph idx="1"/>
          </p:nvPr>
        </p:nvSpPr>
        <p:spPr>
          <a:xfrm>
            <a:off x="457200" y="1196752"/>
            <a:ext cx="8229600" cy="4929411"/>
          </a:xfrm>
        </p:spPr>
        <p:txBody>
          <a:bodyPr>
            <a:normAutofit fontScale="77500" lnSpcReduction="20000"/>
          </a:bodyPr>
          <a:lstStyle/>
          <a:p>
            <a:pPr marL="0" indent="0">
              <a:buNone/>
            </a:pPr>
            <a:r>
              <a:rPr lang="en-ZA" dirty="0" smtClean="0"/>
              <a:t>A 33 year old non-diabetic patient presents with </a:t>
            </a:r>
            <a:r>
              <a:rPr lang="en-ZA" dirty="0"/>
              <a:t>flat, </a:t>
            </a:r>
            <a:r>
              <a:rPr lang="en-ZA" dirty="0" smtClean="0"/>
              <a:t>circular </a:t>
            </a:r>
            <a:r>
              <a:rPr lang="en-ZA" dirty="0"/>
              <a:t>lesions, with a </a:t>
            </a:r>
            <a:r>
              <a:rPr lang="en-ZA" dirty="0" smtClean="0"/>
              <a:t>rough, thick and hard covering underneath their right foot (lesions appear to predominate in areas that sustain the greatest pressure on the foot).  A differential diagnosis of plantar warts is made. Which of the following treatment actions would you follow? </a:t>
            </a:r>
          </a:p>
          <a:p>
            <a:pPr marL="0" indent="0">
              <a:buNone/>
            </a:pPr>
            <a:endParaRPr lang="en-ZA" dirty="0"/>
          </a:p>
          <a:p>
            <a:pPr marL="0" indent="0">
              <a:buNone/>
            </a:pPr>
            <a:r>
              <a:rPr lang="en-ZA" dirty="0" smtClean="0"/>
              <a:t>Select all that apply:</a:t>
            </a:r>
          </a:p>
          <a:p>
            <a:pPr marL="971550" lvl="1" indent="-514350">
              <a:buFont typeface="+mj-lt"/>
              <a:buAutoNum type="alphaLcPeriod"/>
            </a:pPr>
            <a:r>
              <a:rPr lang="en-GB" i="1" dirty="0" err="1" smtClean="0"/>
              <a:t>Podophyllum</a:t>
            </a:r>
            <a:r>
              <a:rPr lang="en-GB" i="1" dirty="0" smtClean="0"/>
              <a:t> </a:t>
            </a:r>
            <a:r>
              <a:rPr lang="en-GB" i="1" dirty="0" err="1" smtClean="0"/>
              <a:t>hexandrum</a:t>
            </a:r>
            <a:r>
              <a:rPr lang="en-GB" dirty="0" smtClean="0"/>
              <a:t> </a:t>
            </a:r>
          </a:p>
          <a:p>
            <a:pPr marL="971550" lvl="1" indent="-514350">
              <a:buFont typeface="+mj-lt"/>
              <a:buAutoNum type="alphaLcPeriod"/>
            </a:pPr>
            <a:r>
              <a:rPr lang="en-ZA" i="1" dirty="0" smtClean="0"/>
              <a:t>Topical Salicylic 15-30%</a:t>
            </a:r>
          </a:p>
          <a:p>
            <a:pPr marL="971550" lvl="1" indent="-514350">
              <a:buFont typeface="+mj-lt"/>
              <a:buAutoNum type="alphaLcPeriod"/>
            </a:pPr>
            <a:r>
              <a:rPr lang="en-ZA" i="1" dirty="0" smtClean="0"/>
              <a:t>Silver nitrate applicator sticks</a:t>
            </a:r>
          </a:p>
          <a:p>
            <a:pPr marL="971550" lvl="1" indent="-514350">
              <a:buFont typeface="+mj-lt"/>
              <a:buAutoNum type="alphaLcPeriod"/>
            </a:pPr>
            <a:r>
              <a:rPr lang="en-ZA" i="1" dirty="0" smtClean="0"/>
              <a:t>Advise patient that the condition is contagious and that walking barefoot is not recommended</a:t>
            </a:r>
            <a:endParaRPr lang="en-ZA" dirty="0" smtClean="0"/>
          </a:p>
          <a:p>
            <a:endParaRPr lang="en-ZA" dirty="0"/>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55</a:t>
            </a:fld>
            <a:endParaRPr lang="en-ZA" dirty="0"/>
          </a:p>
        </p:txBody>
      </p:sp>
    </p:spTree>
    <p:extLst>
      <p:ext uri="{BB962C8B-B14F-4D97-AF65-F5344CB8AC3E}">
        <p14:creationId xmlns="" xmlns:p14="http://schemas.microsoft.com/office/powerpoint/2010/main" val="3035753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48"/>
            <a:ext cx="8229600" cy="1143000"/>
          </a:xfrm>
        </p:spPr>
        <p:txBody>
          <a:bodyPr>
            <a:normAutofit/>
          </a:bodyPr>
          <a:lstStyle/>
          <a:p>
            <a:pPr algn="l"/>
            <a:r>
              <a:rPr lang="en-ZA" b="1" dirty="0" smtClean="0">
                <a:solidFill>
                  <a:schemeClr val="bg1"/>
                </a:solidFill>
              </a:rPr>
              <a:t>CASE STUDY SOLUTION (1)</a:t>
            </a:r>
            <a:endParaRPr lang="en-ZA" dirty="0">
              <a:solidFill>
                <a:schemeClr val="bg1"/>
              </a:solidFill>
            </a:endParaRPr>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pPr marL="0" indent="0">
              <a:buNone/>
            </a:pPr>
            <a:r>
              <a:rPr lang="en-ZA" dirty="0" smtClean="0"/>
              <a:t>A 33 year old </a:t>
            </a:r>
            <a:r>
              <a:rPr lang="en-ZA" b="1" dirty="0" smtClean="0"/>
              <a:t>non-diabetic patient </a:t>
            </a:r>
            <a:r>
              <a:rPr lang="en-ZA" dirty="0" smtClean="0"/>
              <a:t>presents with </a:t>
            </a:r>
            <a:r>
              <a:rPr lang="en-ZA" dirty="0"/>
              <a:t>flat, </a:t>
            </a:r>
            <a:r>
              <a:rPr lang="en-ZA" dirty="0" smtClean="0"/>
              <a:t>circular </a:t>
            </a:r>
            <a:r>
              <a:rPr lang="en-ZA" dirty="0"/>
              <a:t>lesions, with a </a:t>
            </a:r>
            <a:r>
              <a:rPr lang="en-ZA" dirty="0" smtClean="0"/>
              <a:t>rough, thick, and hard covering underneath their right foot (lesions appear to predominate in areas that sustain the greatest pressure on the foot).  A differential diagnosis of plantar warts is made. Which of the following treatment actions would you follow? </a:t>
            </a:r>
          </a:p>
          <a:p>
            <a:pPr marL="0" indent="0">
              <a:buNone/>
            </a:pPr>
            <a:endParaRPr lang="en-ZA" dirty="0"/>
          </a:p>
          <a:p>
            <a:pPr marL="0" indent="0">
              <a:buNone/>
            </a:pPr>
            <a:r>
              <a:rPr lang="en-ZA" dirty="0" smtClean="0"/>
              <a:t>Select all that apply:</a:t>
            </a:r>
          </a:p>
          <a:p>
            <a:pPr marL="971550" lvl="1" indent="-514350">
              <a:buFont typeface="+mj-lt"/>
              <a:buAutoNum type="alphaLcPeriod"/>
            </a:pPr>
            <a:r>
              <a:rPr lang="en-GB" i="1" dirty="0" err="1" smtClean="0"/>
              <a:t>Podophyllum</a:t>
            </a:r>
            <a:r>
              <a:rPr lang="en-GB" i="1" dirty="0" smtClean="0"/>
              <a:t> </a:t>
            </a:r>
            <a:r>
              <a:rPr lang="en-GB" i="1" dirty="0" err="1" smtClean="0"/>
              <a:t>hexandrum</a:t>
            </a:r>
            <a:r>
              <a:rPr lang="en-GB" dirty="0" smtClean="0"/>
              <a:t> </a:t>
            </a:r>
          </a:p>
          <a:p>
            <a:pPr marL="971550" lvl="1" indent="-514350">
              <a:buFont typeface="+mj-lt"/>
              <a:buAutoNum type="alphaLcPeriod"/>
            </a:pPr>
            <a:r>
              <a:rPr lang="en-ZA" b="1" i="1" dirty="0"/>
              <a:t>Topical Salicylic 15-30%</a:t>
            </a:r>
          </a:p>
          <a:p>
            <a:pPr marL="971550" lvl="1" indent="-514350">
              <a:buFont typeface="+mj-lt"/>
              <a:buAutoNum type="alphaLcPeriod"/>
            </a:pPr>
            <a:r>
              <a:rPr lang="en-ZA" i="1" dirty="0" smtClean="0"/>
              <a:t>Silver nitrate applicator sticks</a:t>
            </a:r>
          </a:p>
          <a:p>
            <a:pPr marL="971550" lvl="1" indent="-514350">
              <a:buFont typeface="+mj-lt"/>
              <a:buAutoNum type="alphaLcPeriod"/>
            </a:pPr>
            <a:r>
              <a:rPr lang="en-ZA" b="1" i="1" dirty="0" smtClean="0"/>
              <a:t>Advise patient that the condition is contagious and that walking barefoot is not recommended</a:t>
            </a:r>
            <a:endParaRPr lang="en-ZA" b="1" dirty="0" smtClean="0"/>
          </a:p>
          <a:p>
            <a:endParaRPr lang="en-ZA" dirty="0" smtClean="0"/>
          </a:p>
          <a:p>
            <a:pPr>
              <a:buNone/>
            </a:pPr>
            <a:r>
              <a:rPr lang="en-ZA" b="1" dirty="0" smtClean="0"/>
              <a:t>Note: </a:t>
            </a:r>
            <a:r>
              <a:rPr lang="en-ZA" b="1" dirty="0" smtClean="0">
                <a:solidFill>
                  <a:srgbClr val="FF0000"/>
                </a:solidFill>
              </a:rPr>
              <a:t>non diabetic indicates that the patient does not require referral. </a:t>
            </a:r>
            <a:endParaRPr lang="en-ZA" b="1" dirty="0">
              <a:solidFill>
                <a:srgbClr val="FF0000"/>
              </a:solidFill>
            </a:endParaRPr>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56</a:t>
            </a:fld>
            <a:endParaRPr lang="en-ZA" dirty="0"/>
          </a:p>
        </p:txBody>
      </p:sp>
    </p:spTree>
    <p:extLst>
      <p:ext uri="{BB962C8B-B14F-4D97-AF65-F5344CB8AC3E}">
        <p14:creationId xmlns="" xmlns:p14="http://schemas.microsoft.com/office/powerpoint/2010/main" val="1749605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48"/>
            <a:ext cx="8229600" cy="1143000"/>
          </a:xfrm>
        </p:spPr>
        <p:txBody>
          <a:bodyPr>
            <a:normAutofit/>
          </a:bodyPr>
          <a:lstStyle/>
          <a:p>
            <a:pPr algn="l"/>
            <a:r>
              <a:rPr lang="en-ZA" b="1" dirty="0" smtClean="0">
                <a:solidFill>
                  <a:schemeClr val="bg1"/>
                </a:solidFill>
              </a:rPr>
              <a:t>CASE STUDY (2)</a:t>
            </a:r>
            <a:endParaRPr lang="en-ZA" dirty="0">
              <a:solidFill>
                <a:schemeClr val="bg1"/>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ZA" dirty="0" smtClean="0"/>
              <a:t>A 1 year child presents with dry, itchy eczema.  What course of treatment should be followed?</a:t>
            </a:r>
          </a:p>
          <a:p>
            <a:pPr marL="0" indent="0">
              <a:buNone/>
            </a:pPr>
            <a:r>
              <a:rPr lang="en-ZA" dirty="0" smtClean="0"/>
              <a:t> </a:t>
            </a:r>
          </a:p>
          <a:p>
            <a:pPr marL="0" indent="0">
              <a:buNone/>
            </a:pPr>
            <a:r>
              <a:rPr lang="en-ZA" dirty="0" smtClean="0"/>
              <a:t>Select all that apply:</a:t>
            </a:r>
          </a:p>
          <a:p>
            <a:pPr marL="971550" lvl="1" indent="-514350">
              <a:buFont typeface="+mj-lt"/>
              <a:buAutoNum type="alphaLcPeriod"/>
            </a:pPr>
            <a:r>
              <a:rPr lang="en-GB" i="1" dirty="0" smtClean="0"/>
              <a:t>Cetirizine, oral, according to body weight </a:t>
            </a:r>
            <a:endParaRPr lang="en-GB" dirty="0" smtClean="0"/>
          </a:p>
          <a:p>
            <a:pPr marL="971550" lvl="1" indent="-514350">
              <a:buFont typeface="+mj-lt"/>
              <a:buAutoNum type="alphaLcPeriod"/>
            </a:pPr>
            <a:r>
              <a:rPr lang="en-ZA" i="1" dirty="0"/>
              <a:t>Aqueous cream as a soap substitute </a:t>
            </a:r>
          </a:p>
          <a:p>
            <a:pPr marL="971550" lvl="1" indent="-514350">
              <a:buFont typeface="+mj-lt"/>
              <a:buAutoNum type="alphaLcPeriod"/>
            </a:pPr>
            <a:r>
              <a:rPr lang="en-ZA" i="1" dirty="0"/>
              <a:t>Emulsifying ointment</a:t>
            </a:r>
          </a:p>
          <a:p>
            <a:pPr marL="457200" lvl="1" indent="0">
              <a:buNone/>
            </a:pPr>
            <a:r>
              <a:rPr lang="en-ZA" b="1" i="1" dirty="0" smtClean="0"/>
              <a:t> </a:t>
            </a:r>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57</a:t>
            </a:fld>
            <a:endParaRPr lang="en-ZA" dirty="0"/>
          </a:p>
        </p:txBody>
      </p:sp>
    </p:spTree>
    <p:extLst>
      <p:ext uri="{BB962C8B-B14F-4D97-AF65-F5344CB8AC3E}">
        <p14:creationId xmlns="" xmlns:p14="http://schemas.microsoft.com/office/powerpoint/2010/main" val="26624765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48"/>
            <a:ext cx="8229600" cy="1143000"/>
          </a:xfrm>
        </p:spPr>
        <p:txBody>
          <a:bodyPr>
            <a:normAutofit/>
          </a:bodyPr>
          <a:lstStyle/>
          <a:p>
            <a:pPr algn="l"/>
            <a:r>
              <a:rPr lang="en-ZA" b="1" dirty="0" smtClean="0">
                <a:solidFill>
                  <a:schemeClr val="bg1"/>
                </a:solidFill>
              </a:rPr>
              <a:t>CASE STUDY SOLUTION (2)</a:t>
            </a:r>
            <a:endParaRPr lang="en-ZA" dirty="0">
              <a:solidFill>
                <a:schemeClr val="bg1"/>
              </a:solidFill>
            </a:endParaRPr>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en-ZA" dirty="0" smtClean="0"/>
              <a:t>A 1 year child presents with dry, itchy eczema.  What course of treatment should be followed? </a:t>
            </a:r>
          </a:p>
          <a:p>
            <a:pPr marL="0" indent="0">
              <a:buNone/>
            </a:pPr>
            <a:endParaRPr lang="en-ZA" dirty="0" smtClean="0"/>
          </a:p>
          <a:p>
            <a:pPr marL="0" indent="0">
              <a:buNone/>
            </a:pPr>
            <a:r>
              <a:rPr lang="en-ZA" dirty="0" smtClean="0"/>
              <a:t>Select all that apply:</a:t>
            </a:r>
          </a:p>
          <a:p>
            <a:pPr marL="971550" lvl="1" indent="-514350">
              <a:buFont typeface="+mj-lt"/>
              <a:buAutoNum type="alphaLcPeriod"/>
            </a:pPr>
            <a:r>
              <a:rPr lang="en-GB" i="1" dirty="0" smtClean="0"/>
              <a:t>Cetirizine, oral, according to body weight </a:t>
            </a:r>
            <a:endParaRPr lang="en-GB" dirty="0" smtClean="0"/>
          </a:p>
          <a:p>
            <a:pPr marL="971550" lvl="1" indent="-514350">
              <a:buFont typeface="+mj-lt"/>
              <a:buAutoNum type="alphaLcPeriod"/>
            </a:pPr>
            <a:r>
              <a:rPr lang="en-ZA" b="1" i="1" dirty="0" smtClean="0"/>
              <a:t>Aqueous cream as a soap substitute </a:t>
            </a:r>
          </a:p>
          <a:p>
            <a:pPr marL="971550" lvl="1" indent="-514350">
              <a:buFont typeface="+mj-lt"/>
              <a:buAutoNum type="alphaLcPeriod"/>
            </a:pPr>
            <a:r>
              <a:rPr lang="en-ZA" b="1" i="1" dirty="0" smtClean="0"/>
              <a:t>Emulsifying ointment as an emollient</a:t>
            </a:r>
          </a:p>
          <a:p>
            <a:pPr marL="457200" lvl="1" indent="0">
              <a:buNone/>
            </a:pPr>
            <a:r>
              <a:rPr lang="en-ZA" b="1" i="1" dirty="0" smtClean="0"/>
              <a:t> </a:t>
            </a:r>
          </a:p>
          <a:p>
            <a:pPr>
              <a:buNone/>
            </a:pPr>
            <a:r>
              <a:rPr lang="en-ZA" sz="2800" b="1" dirty="0" smtClean="0"/>
              <a:t>Note: </a:t>
            </a:r>
            <a:r>
              <a:rPr lang="en-ZA" sz="2800" b="1" dirty="0" smtClean="0">
                <a:solidFill>
                  <a:srgbClr val="FF0000"/>
                </a:solidFill>
              </a:rPr>
              <a:t>Cetirizine (antihistamine) should not be given in children below the age of 2 years. </a:t>
            </a:r>
            <a:endParaRPr lang="en-ZA" sz="2800" b="1" dirty="0">
              <a:solidFill>
                <a:srgbClr val="FF0000"/>
              </a:solidFill>
            </a:endParaRPr>
          </a:p>
        </p:txBody>
      </p:sp>
      <p:sp>
        <p:nvSpPr>
          <p:cNvPr id="5"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58</a:t>
            </a:fld>
            <a:endParaRPr lang="en-ZA" dirty="0"/>
          </a:p>
        </p:txBody>
      </p:sp>
    </p:spTree>
    <p:extLst>
      <p:ext uri="{BB962C8B-B14F-4D97-AF65-F5344CB8AC3E}">
        <p14:creationId xmlns="" xmlns:p14="http://schemas.microsoft.com/office/powerpoint/2010/main" val="9769691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942312656"/>
              </p:ext>
            </p:extLst>
          </p:nvPr>
        </p:nvGraphicFramePr>
        <p:xfrm>
          <a:off x="21502" y="116632"/>
          <a:ext cx="9014995" cy="5263026"/>
        </p:xfrm>
        <a:graphic>
          <a:graphicData uri="http://schemas.openxmlformats.org/drawingml/2006/table">
            <a:tbl>
              <a:tblPr firstRow="1" bandRow="1">
                <a:tableStyleId>{8799B23B-EC83-4686-B30A-512413B5E67A}</a:tableStyleId>
              </a:tblPr>
              <a:tblGrid>
                <a:gridCol w="619986"/>
                <a:gridCol w="584001"/>
                <a:gridCol w="7811008"/>
              </a:tblGrid>
              <a:tr h="386610">
                <a:tc>
                  <a:txBody>
                    <a:bodyPr/>
                    <a:lstStyle/>
                    <a:p>
                      <a:r>
                        <a:rPr lang="en-ZA" sz="1200" dirty="0" smtClean="0"/>
                        <a:t>Slide</a:t>
                      </a:r>
                      <a:r>
                        <a:rPr lang="en-ZA" sz="1200" baseline="0" dirty="0" smtClean="0"/>
                        <a:t> </a:t>
                      </a:r>
                      <a:endParaRPr lang="en-ZA" sz="1200" dirty="0"/>
                    </a:p>
                  </a:txBody>
                  <a:tcPr/>
                </a:tc>
                <a:tc>
                  <a:txBody>
                    <a:bodyPr/>
                    <a:lstStyle/>
                    <a:p>
                      <a:r>
                        <a:rPr lang="en-ZA" sz="1200" dirty="0" smtClean="0"/>
                        <a:t>Ref #</a:t>
                      </a:r>
                      <a:endParaRPr lang="en-ZA" sz="1200" dirty="0"/>
                    </a:p>
                  </a:txBody>
                  <a:tcPr/>
                </a:tc>
                <a:tc>
                  <a:txBody>
                    <a:bodyPr/>
                    <a:lstStyle/>
                    <a:p>
                      <a:r>
                        <a:rPr lang="en-ZA" sz="1200" dirty="0" smtClean="0"/>
                        <a:t>Reference</a:t>
                      </a:r>
                      <a:endParaRPr lang="en-ZA" sz="1200" dirty="0"/>
                    </a:p>
                  </a:txBody>
                  <a:tcPr/>
                </a:tc>
              </a:tr>
              <a:tr h="386610">
                <a:tc gridSpan="3">
                  <a:txBody>
                    <a:bodyPr/>
                    <a:lstStyle/>
                    <a:p>
                      <a:r>
                        <a:rPr lang="en-US" sz="1200" b="1" dirty="0" smtClean="0">
                          <a:solidFill>
                            <a:schemeClr val="tx1"/>
                          </a:solidFill>
                        </a:rPr>
                        <a:t>5.1 DRY SKIN &amp; 5.8.1 ECZEMA, ATOPIC</a:t>
                      </a:r>
                      <a:endParaRPr lang="en-ZA" sz="1200" dirty="0">
                        <a:solidFill>
                          <a:schemeClr val="tx1"/>
                        </a:solidFill>
                      </a:endParaRPr>
                    </a:p>
                  </a:txBody>
                  <a:tcPr/>
                </a:tc>
                <a:tc hMerge="1">
                  <a:txBody>
                    <a:bodyPr/>
                    <a:lstStyle/>
                    <a:p>
                      <a:endParaRPr lang="en-ZA"/>
                    </a:p>
                  </a:txBody>
                  <a:tcPr/>
                </a:tc>
                <a:tc hMerge="1">
                  <a:txBody>
                    <a:bodyPr/>
                    <a:lstStyle/>
                    <a:p>
                      <a:endParaRPr lang="en-ZA"/>
                    </a:p>
                  </a:txBody>
                  <a:tcPr/>
                </a:tc>
              </a:tr>
              <a:tr h="2395132">
                <a:tc>
                  <a:txBody>
                    <a:bodyPr/>
                    <a:lstStyle/>
                    <a:p>
                      <a:r>
                        <a:rPr lang="en-ZA" sz="1200" dirty="0" smtClean="0"/>
                        <a:t>3</a:t>
                      </a:r>
                      <a:endParaRPr lang="en-ZA" sz="1200" dirty="0"/>
                    </a:p>
                  </a:txBody>
                  <a:tcPr/>
                </a:tc>
                <a:tc>
                  <a:txBody>
                    <a:bodyPr/>
                    <a:lstStyle/>
                    <a:p>
                      <a:r>
                        <a:rPr lang="en-ZA" sz="1200" dirty="0" smtClean="0"/>
                        <a:t>1</a:t>
                      </a:r>
                      <a:endParaRPr lang="en-ZA" sz="1200" dirty="0"/>
                    </a:p>
                  </a:txBody>
                  <a:tcPr/>
                </a:tc>
                <a:tc>
                  <a:txBody>
                    <a:bodyPr/>
                    <a:lstStyle/>
                    <a:p>
                      <a:pPr marL="57150" indent="0">
                        <a:buFont typeface="Arial" pitchFamily="34" charset="0"/>
                        <a:buNone/>
                      </a:pPr>
                      <a:r>
                        <a:rPr lang="en-ZA" sz="1200" b="1" u="sng" dirty="0" smtClean="0"/>
                        <a:t>AQUEOUS CREAM</a:t>
                      </a:r>
                    </a:p>
                    <a:p>
                      <a:pPr marL="342900" indent="-285750">
                        <a:buFont typeface="Arial" pitchFamily="34" charset="0"/>
                        <a:buChar char="•"/>
                      </a:pPr>
                      <a:r>
                        <a:rPr lang="en-ZA" sz="1200" dirty="0" smtClean="0"/>
                        <a:t>Tsang M, Guy RH. Effect of aqueous cream BP on human stratum </a:t>
                      </a:r>
                      <a:r>
                        <a:rPr lang="en-ZA" sz="1200" dirty="0" err="1" smtClean="0"/>
                        <a:t>corneum</a:t>
                      </a:r>
                      <a:r>
                        <a:rPr lang="en-ZA" sz="1200" dirty="0" smtClean="0"/>
                        <a:t> in vivo. Br J </a:t>
                      </a:r>
                      <a:r>
                        <a:rPr lang="en-ZA" sz="1200" dirty="0" err="1" smtClean="0"/>
                        <a:t>Dermatol</a:t>
                      </a:r>
                      <a:r>
                        <a:rPr lang="en-ZA" sz="1200" dirty="0" smtClean="0"/>
                        <a:t> 2010; 163:954–8.</a:t>
                      </a:r>
                    </a:p>
                    <a:p>
                      <a:pPr marL="342900" indent="-285750">
                        <a:buFont typeface="Arial" pitchFamily="34" charset="0"/>
                        <a:buChar char="•"/>
                      </a:pPr>
                      <a:r>
                        <a:rPr lang="en-ZA" sz="1200" dirty="0" smtClean="0"/>
                        <a:t>Mohammed D, Matts PJ, </a:t>
                      </a:r>
                      <a:r>
                        <a:rPr lang="en-ZA" sz="1200" dirty="0" err="1" smtClean="0"/>
                        <a:t>Hadgraft</a:t>
                      </a:r>
                      <a:r>
                        <a:rPr lang="en-ZA" sz="1200" dirty="0" smtClean="0"/>
                        <a:t> J, Lane ME. Influence of aqueous cream BP on </a:t>
                      </a:r>
                      <a:r>
                        <a:rPr lang="en-ZA" sz="1200" dirty="0" err="1" smtClean="0"/>
                        <a:t>corneocyte</a:t>
                      </a:r>
                      <a:r>
                        <a:rPr lang="en-ZA" sz="1200" dirty="0" smtClean="0"/>
                        <a:t> size, maturity, skin protease activity, protein content and </a:t>
                      </a:r>
                      <a:r>
                        <a:rPr lang="en-ZA" sz="1200" dirty="0" err="1" smtClean="0"/>
                        <a:t>transepidermal</a:t>
                      </a:r>
                      <a:r>
                        <a:rPr lang="en-ZA" sz="1200" dirty="0" smtClean="0"/>
                        <a:t> water loss. Br J </a:t>
                      </a:r>
                      <a:r>
                        <a:rPr lang="en-ZA" sz="1200" dirty="0" err="1" smtClean="0"/>
                        <a:t>Dermatol</a:t>
                      </a:r>
                      <a:r>
                        <a:rPr lang="en-ZA" sz="1200" dirty="0" smtClean="0"/>
                        <a:t> 2011; 164:1304–10.</a:t>
                      </a:r>
                    </a:p>
                    <a:p>
                      <a:pPr marL="342900" indent="-285750">
                        <a:buFont typeface="Arial" pitchFamily="34" charset="0"/>
                        <a:buChar char="•"/>
                      </a:pPr>
                      <a:r>
                        <a:rPr lang="en-ZA" sz="1200" dirty="0" smtClean="0"/>
                        <a:t>Danby S, Cork MJ. A new understanding of atopic dermatitis: the role of epidermal barrier dysfunction and subclinical inflammation. J </a:t>
                      </a:r>
                      <a:r>
                        <a:rPr lang="en-ZA" sz="1200" dirty="0" err="1" smtClean="0"/>
                        <a:t>Clin</a:t>
                      </a:r>
                      <a:r>
                        <a:rPr lang="en-ZA" sz="1200" dirty="0" smtClean="0"/>
                        <a:t> </a:t>
                      </a:r>
                      <a:r>
                        <a:rPr lang="en-ZA" sz="1200" dirty="0" err="1" smtClean="0"/>
                        <a:t>Dermatol</a:t>
                      </a:r>
                      <a:r>
                        <a:rPr lang="en-ZA" sz="1200" dirty="0" smtClean="0"/>
                        <a:t> 2010; 1:33–46.</a:t>
                      </a:r>
                    </a:p>
                    <a:p>
                      <a:pPr marL="342900" indent="-285750">
                        <a:buFont typeface="Arial" pitchFamily="34" charset="0"/>
                        <a:buChar char="•"/>
                      </a:pPr>
                      <a:r>
                        <a:rPr lang="en-ZA" sz="1200" dirty="0" smtClean="0"/>
                        <a:t>Hoare C, Li Wan Po </a:t>
                      </a:r>
                      <a:r>
                        <a:rPr lang="en-ZA" sz="1200" dirty="0" err="1" smtClean="0"/>
                        <a:t>A,Williams</a:t>
                      </a:r>
                      <a:r>
                        <a:rPr lang="en-ZA" sz="1200" dirty="0" smtClean="0"/>
                        <a:t> H. Systematic review of treatments of atopic eczema. Health </a:t>
                      </a:r>
                      <a:r>
                        <a:rPr lang="en-ZA" sz="1200" dirty="0" err="1" smtClean="0"/>
                        <a:t>Technol</a:t>
                      </a:r>
                      <a:r>
                        <a:rPr lang="en-ZA" sz="1200" dirty="0" smtClean="0"/>
                        <a:t> Assess 2000;4(37).</a:t>
                      </a:r>
                    </a:p>
                    <a:p>
                      <a:pPr marL="342900" indent="-285750">
                        <a:buFont typeface="Arial" pitchFamily="34" charset="0"/>
                        <a:buChar char="•"/>
                      </a:pPr>
                      <a:r>
                        <a:rPr lang="en-ZA" sz="1200" dirty="0" smtClean="0"/>
                        <a:t>Lewis-Jones S, Cork MJ, Clark C et al. Atopic Eczema in Children – Guideline Consultation: A Systematic Review of the Treatments for Atopic Eczema and Guideline for its Management. London: National Institute for Clinical Excellence (NICE), 2007.</a:t>
                      </a:r>
                    </a:p>
                    <a:p>
                      <a:pPr marL="342900" indent="-285750">
                        <a:buFont typeface="Arial" pitchFamily="34" charset="0"/>
                        <a:buChar char="•"/>
                      </a:pPr>
                      <a:r>
                        <a:rPr lang="en-ZA" sz="1200" dirty="0" smtClean="0"/>
                        <a:t>Contract circular HP08-2012SSD, till July 2014.</a:t>
                      </a:r>
                    </a:p>
                  </a:txBody>
                  <a:tcPr/>
                </a:tc>
              </a:tr>
              <a:tr h="540194">
                <a:tc>
                  <a:txBody>
                    <a:bodyPr/>
                    <a:lstStyle/>
                    <a:p>
                      <a:r>
                        <a:rPr lang="en-ZA" sz="1200" dirty="0" smtClean="0"/>
                        <a:t>4</a:t>
                      </a:r>
                      <a:endParaRPr lang="en-ZA" sz="1200" dirty="0"/>
                    </a:p>
                  </a:txBody>
                  <a:tcPr/>
                </a:tc>
                <a:tc>
                  <a:txBody>
                    <a:bodyPr/>
                    <a:lstStyle/>
                    <a:p>
                      <a:r>
                        <a:rPr lang="en-ZA" sz="1200" dirty="0" smtClean="0"/>
                        <a:t>2</a:t>
                      </a:r>
                      <a:endParaRPr lang="en-ZA" sz="1200" dirty="0"/>
                    </a:p>
                  </a:txBody>
                  <a:tcPr/>
                </a:tc>
                <a:tc>
                  <a:txBody>
                    <a:bodyPr/>
                    <a:lstStyle/>
                    <a:p>
                      <a:pPr marL="0" indent="0">
                        <a:buFont typeface="Arial" pitchFamily="34" charset="0"/>
                        <a:buNone/>
                      </a:pPr>
                      <a:r>
                        <a:rPr lang="en-ZA" sz="1200" b="1" u="sng" dirty="0" smtClean="0"/>
                        <a:t>CETOMACROGOL CREAM</a:t>
                      </a:r>
                    </a:p>
                    <a:p>
                      <a:pPr marL="285750" indent="-285750">
                        <a:buFont typeface="Arial" pitchFamily="34" charset="0"/>
                        <a:buChar char="•"/>
                      </a:pPr>
                      <a:r>
                        <a:rPr lang="en-ZA" sz="1200" dirty="0" smtClean="0"/>
                        <a:t>Contract circular: HP08-2012SSP; HP08-2012SSP-01</a:t>
                      </a:r>
                      <a:endParaRPr lang="en-ZA" sz="1200" dirty="0"/>
                    </a:p>
                  </a:txBody>
                  <a:tcPr/>
                </a:tc>
              </a:tr>
              <a:tr h="386610">
                <a:tc>
                  <a:txBody>
                    <a:bodyPr/>
                    <a:lstStyle/>
                    <a:p>
                      <a:r>
                        <a:rPr lang="en-ZA" sz="1200" dirty="0" smtClean="0"/>
                        <a:t>5</a:t>
                      </a:r>
                      <a:endParaRPr lang="en-ZA" sz="1200" dirty="0"/>
                    </a:p>
                  </a:txBody>
                  <a:tcPr/>
                </a:tc>
                <a:tc>
                  <a:txBody>
                    <a:bodyPr/>
                    <a:lstStyle/>
                    <a:p>
                      <a:r>
                        <a:rPr lang="en-ZA" sz="1200" dirty="0" smtClean="0"/>
                        <a:t>3</a:t>
                      </a:r>
                      <a:endParaRPr lang="en-ZA" sz="1200" dirty="0"/>
                    </a:p>
                  </a:txBody>
                  <a:tcPr/>
                </a:tc>
                <a:tc>
                  <a:txBody>
                    <a:bodyPr/>
                    <a:lstStyle/>
                    <a:p>
                      <a:pPr marL="0" indent="0">
                        <a:buFont typeface="Arial" pitchFamily="34" charset="0"/>
                        <a:buNone/>
                      </a:pPr>
                      <a:r>
                        <a:rPr lang="en-ZA" sz="1200" b="1" u="sng" dirty="0" smtClean="0"/>
                        <a:t>CALAMINE LOTION</a:t>
                      </a:r>
                    </a:p>
                    <a:p>
                      <a:pPr marL="285750" indent="-285750">
                        <a:buFont typeface="Arial" pitchFamily="34" charset="0"/>
                        <a:buChar char="•"/>
                      </a:pPr>
                      <a:r>
                        <a:rPr lang="en-ZA" sz="1200" dirty="0" smtClean="0"/>
                        <a:t>Tsang M, Guy RH. Effect of aqueous cream BP on human stratum </a:t>
                      </a:r>
                      <a:r>
                        <a:rPr lang="en-ZA" sz="1200" dirty="0" err="1" smtClean="0"/>
                        <a:t>corneum</a:t>
                      </a:r>
                      <a:r>
                        <a:rPr lang="en-ZA" sz="1200" dirty="0" smtClean="0"/>
                        <a:t> in vivo. Br J </a:t>
                      </a:r>
                      <a:r>
                        <a:rPr lang="en-ZA" sz="1200" dirty="0" err="1" smtClean="0"/>
                        <a:t>Dermatol</a:t>
                      </a:r>
                      <a:r>
                        <a:rPr lang="en-ZA" sz="1200" dirty="0" smtClean="0"/>
                        <a:t> 2010; 163:954–8.</a:t>
                      </a:r>
                    </a:p>
                    <a:p>
                      <a:pPr marL="285750" indent="-285750">
                        <a:buFont typeface="Arial" pitchFamily="34" charset="0"/>
                        <a:buChar char="•"/>
                      </a:pPr>
                      <a:r>
                        <a:rPr lang="en-ZA" sz="1200" dirty="0" smtClean="0"/>
                        <a:t> BNF for children 2011 - 2012</a:t>
                      </a:r>
                    </a:p>
                  </a:txBody>
                  <a:tcPr/>
                </a:tc>
              </a:tr>
              <a:tr h="386610">
                <a:tc>
                  <a:txBody>
                    <a:bodyPr/>
                    <a:lstStyle/>
                    <a:p>
                      <a:r>
                        <a:rPr lang="en-ZA" sz="1200" dirty="0" smtClean="0"/>
                        <a:t>6</a:t>
                      </a:r>
                      <a:endParaRPr lang="en-ZA" sz="1200" dirty="0"/>
                    </a:p>
                  </a:txBody>
                  <a:tcPr/>
                </a:tc>
                <a:tc>
                  <a:txBody>
                    <a:bodyPr/>
                    <a:lstStyle/>
                    <a:p>
                      <a:r>
                        <a:rPr lang="en-ZA" sz="1200" dirty="0" smtClean="0"/>
                        <a:t>4</a:t>
                      </a:r>
                      <a:endParaRPr lang="en-ZA" sz="1200" dirty="0"/>
                    </a:p>
                  </a:txBody>
                  <a:tcPr/>
                </a:tc>
                <a:tc>
                  <a:txBody>
                    <a:bodyPr/>
                    <a:lstStyle/>
                    <a:p>
                      <a:pPr marL="57150" indent="0">
                        <a:buNone/>
                      </a:pPr>
                      <a:r>
                        <a:rPr lang="en-ZA" sz="1200" b="1" u="sng" dirty="0" smtClean="0"/>
                        <a:t>ANTIHISTAMINES</a:t>
                      </a:r>
                    </a:p>
                    <a:p>
                      <a:pPr marL="342900" indent="-285750">
                        <a:buFont typeface="Arial" pitchFamily="34" charset="0"/>
                        <a:buChar char="•"/>
                      </a:pPr>
                      <a:r>
                        <a:rPr lang="en-ZA" sz="1200" dirty="0" smtClean="0"/>
                        <a:t>SAMF, 10th edition, 2012.</a:t>
                      </a:r>
                    </a:p>
                  </a:txBody>
                  <a:tcPr/>
                </a:tc>
              </a:tr>
              <a:tr h="386610">
                <a:tc>
                  <a:txBody>
                    <a:bodyPr/>
                    <a:lstStyle/>
                    <a:p>
                      <a:r>
                        <a:rPr lang="en-ZA" sz="1200" dirty="0" smtClean="0"/>
                        <a:t>7</a:t>
                      </a:r>
                      <a:endParaRPr lang="en-ZA" sz="1200" dirty="0"/>
                    </a:p>
                  </a:txBody>
                  <a:tcPr/>
                </a:tc>
                <a:tc>
                  <a:txBody>
                    <a:bodyPr/>
                    <a:lstStyle/>
                    <a:p>
                      <a:r>
                        <a:rPr lang="en-ZA" sz="1200" dirty="0" smtClean="0"/>
                        <a:t>5</a:t>
                      </a:r>
                      <a:endParaRPr lang="en-ZA" sz="12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BENZOYL PEROXIDE</a:t>
                      </a:r>
                    </a:p>
                    <a:p>
                      <a:pPr marL="34290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err="1" smtClean="0"/>
                        <a:t>Galderma</a:t>
                      </a:r>
                      <a:r>
                        <a:rPr lang="en-ZA" sz="1200" dirty="0" smtClean="0"/>
                        <a:t> MCC registered package insert, </a:t>
                      </a:r>
                      <a:r>
                        <a:rPr lang="en-ZA" sz="1200" dirty="0" err="1" smtClean="0"/>
                        <a:t>Benzac</a:t>
                      </a:r>
                      <a:r>
                        <a:rPr lang="en-ZA" sz="1200" dirty="0" smtClean="0"/>
                        <a:t> AC 5®</a:t>
                      </a:r>
                    </a:p>
                  </a:txBody>
                  <a:tcPr/>
                </a:tc>
              </a:tr>
            </a:tbl>
          </a:graphicData>
        </a:graphic>
      </p:graphicFrame>
      <p:sp>
        <p:nvSpPr>
          <p:cNvPr id="3"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59</a:t>
            </a:fld>
            <a:endParaRPr lang="en-ZA" dirty="0"/>
          </a:p>
        </p:txBody>
      </p:sp>
    </p:spTree>
    <p:extLst>
      <p:ext uri="{BB962C8B-B14F-4D97-AF65-F5344CB8AC3E}">
        <p14:creationId xmlns="" xmlns:p14="http://schemas.microsoft.com/office/powerpoint/2010/main" val="291417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81"/>
            <a:ext cx="8229600" cy="1143000"/>
          </a:xfrm>
        </p:spPr>
        <p:txBody>
          <a:bodyPr>
            <a:normAutofit/>
          </a:bodyPr>
          <a:lstStyle/>
          <a:p>
            <a:pPr algn="l"/>
            <a:r>
              <a:rPr lang="en-GB" sz="3600" b="1" dirty="0">
                <a:solidFill>
                  <a:schemeClr val="bg1"/>
                </a:solidFill>
              </a:rPr>
              <a:t>5.2  ITCHING (PRURITUS)</a:t>
            </a:r>
            <a:endParaRPr lang="en-ZA" sz="3600" dirty="0">
              <a:solidFill>
                <a:schemeClr val="bg1"/>
              </a:solidFill>
            </a:endParaRPr>
          </a:p>
        </p:txBody>
      </p:sp>
      <p:sp>
        <p:nvSpPr>
          <p:cNvPr id="3" name="Content Placeholder 2"/>
          <p:cNvSpPr>
            <a:spLocks noGrp="1"/>
          </p:cNvSpPr>
          <p:nvPr>
            <p:ph idx="1"/>
          </p:nvPr>
        </p:nvSpPr>
        <p:spPr>
          <a:xfrm>
            <a:off x="251520" y="1268760"/>
            <a:ext cx="8712968" cy="5017760"/>
          </a:xfrm>
        </p:spPr>
        <p:txBody>
          <a:bodyPr>
            <a:normAutofit/>
          </a:bodyPr>
          <a:lstStyle/>
          <a:p>
            <a:r>
              <a:rPr lang="en-ZA" sz="3800" u="sng" dirty="0" err="1" smtClean="0"/>
              <a:t>Chlorphenamine</a:t>
            </a:r>
            <a:r>
              <a:rPr lang="en-ZA" sz="3800" u="sng" dirty="0"/>
              <a:t>, oral:</a:t>
            </a:r>
            <a:r>
              <a:rPr lang="en-ZA" sz="3800" i="1" dirty="0" smtClean="0"/>
              <a:t> </a:t>
            </a:r>
            <a:r>
              <a:rPr lang="en-ZA" sz="3800" i="1" dirty="0" smtClean="0">
                <a:solidFill>
                  <a:schemeClr val="accent6">
                    <a:lumMod val="75000"/>
                  </a:schemeClr>
                </a:solidFill>
              </a:rPr>
              <a:t>amended</a:t>
            </a:r>
          </a:p>
          <a:p>
            <a:r>
              <a:rPr lang="en-ZA" sz="3800" u="sng" dirty="0" err="1" smtClean="0"/>
              <a:t>Cetirizine</a:t>
            </a:r>
            <a:r>
              <a:rPr lang="en-ZA" sz="3800" u="sng" dirty="0"/>
              <a:t>, </a:t>
            </a:r>
            <a:r>
              <a:rPr lang="en-ZA" sz="3800" u="sng" dirty="0" smtClean="0"/>
              <a:t>oral:</a:t>
            </a:r>
            <a:r>
              <a:rPr lang="en-ZA" sz="3800" dirty="0" smtClean="0"/>
              <a:t> </a:t>
            </a:r>
            <a:r>
              <a:rPr lang="en-ZA" sz="3800" i="1" dirty="0" smtClean="0">
                <a:solidFill>
                  <a:schemeClr val="accent6">
                    <a:lumMod val="75000"/>
                  </a:schemeClr>
                </a:solidFill>
              </a:rPr>
              <a:t>amended</a:t>
            </a:r>
            <a:endParaRPr lang="en-ZA" sz="3800" i="1" dirty="0">
              <a:solidFill>
                <a:schemeClr val="accent6">
                  <a:lumMod val="75000"/>
                </a:schemeClr>
              </a:solidFill>
            </a:endParaRPr>
          </a:p>
          <a:p>
            <a:pPr lvl="1"/>
            <a:r>
              <a:rPr lang="en-ZA" sz="3200" dirty="0"/>
              <a:t>Caution box added: Do not give an antihistamine to children under 2 </a:t>
            </a:r>
            <a:r>
              <a:rPr lang="en-ZA" sz="3200" dirty="0" smtClean="0"/>
              <a:t>years</a:t>
            </a:r>
          </a:p>
          <a:p>
            <a:pPr marL="57150" indent="0">
              <a:buNone/>
            </a:pPr>
            <a:r>
              <a:rPr lang="en-ZA" sz="4000" b="1" dirty="0" smtClean="0">
                <a:solidFill>
                  <a:srgbClr val="3366FF"/>
                </a:solidFill>
              </a:rPr>
              <a:t>Level of evidence: III Pharmacovigilance case series </a:t>
            </a:r>
          </a:p>
          <a:p>
            <a:pPr marL="57150" indent="0">
              <a:buNone/>
            </a:pPr>
            <a:endParaRPr lang="en-ZA" sz="1200" dirty="0" smtClean="0"/>
          </a:p>
        </p:txBody>
      </p:sp>
      <p:sp>
        <p:nvSpPr>
          <p:cNvPr id="5" name="Footer Placeholder 4"/>
          <p:cNvSpPr>
            <a:spLocks noGrp="1"/>
          </p:cNvSpPr>
          <p:nvPr>
            <p:ph type="ftr" sz="quarter" idx="11"/>
          </p:nvPr>
        </p:nvSpPr>
        <p:spPr>
          <a:xfrm>
            <a:off x="3124200" y="6356350"/>
            <a:ext cx="3103984"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6</a:t>
            </a:fld>
            <a:endParaRPr lang="en-ZA"/>
          </a:p>
        </p:txBody>
      </p:sp>
      <p:sp>
        <p:nvSpPr>
          <p:cNvPr id="9" name="Rectangle 8"/>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4</a:t>
            </a:r>
            <a:endParaRPr lang="en-ZA" dirty="0">
              <a:solidFill>
                <a:srgbClr val="3366FF"/>
              </a:solidFill>
            </a:endParaRPr>
          </a:p>
        </p:txBody>
      </p:sp>
    </p:spTree>
    <p:extLst>
      <p:ext uri="{BB962C8B-B14F-4D97-AF65-F5344CB8AC3E}">
        <p14:creationId xmlns="" xmlns:p14="http://schemas.microsoft.com/office/powerpoint/2010/main" val="24349943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430268350"/>
              </p:ext>
            </p:extLst>
          </p:nvPr>
        </p:nvGraphicFramePr>
        <p:xfrm>
          <a:off x="251520" y="188640"/>
          <a:ext cx="8712968" cy="6060440"/>
        </p:xfrm>
        <a:graphic>
          <a:graphicData uri="http://schemas.openxmlformats.org/drawingml/2006/table">
            <a:tbl>
              <a:tblPr firstRow="1" bandRow="1">
                <a:tableStyleId>{8799B23B-EC83-4686-B30A-512413B5E67A}</a:tableStyleId>
              </a:tblPr>
              <a:tblGrid>
                <a:gridCol w="504056"/>
                <a:gridCol w="576064"/>
                <a:gridCol w="7632848"/>
              </a:tblGrid>
              <a:tr h="370840">
                <a:tc>
                  <a:txBody>
                    <a:bodyPr/>
                    <a:lstStyle/>
                    <a:p>
                      <a:r>
                        <a:rPr lang="en-ZA" sz="1200" dirty="0" smtClean="0"/>
                        <a:t>Slide</a:t>
                      </a:r>
                      <a:endParaRPr lang="en-ZA" sz="1200" dirty="0"/>
                    </a:p>
                  </a:txBody>
                  <a:tcPr/>
                </a:tc>
                <a:tc>
                  <a:txBody>
                    <a:bodyPr/>
                    <a:lstStyle/>
                    <a:p>
                      <a:r>
                        <a:rPr lang="en-ZA" sz="1200" dirty="0" smtClean="0"/>
                        <a:t>Ref #</a:t>
                      </a:r>
                      <a:endParaRPr lang="en-ZA" sz="1200" dirty="0"/>
                    </a:p>
                  </a:txBody>
                  <a:tcPr/>
                </a:tc>
                <a:tc>
                  <a:txBody>
                    <a:bodyPr/>
                    <a:lstStyle/>
                    <a:p>
                      <a:r>
                        <a:rPr lang="en-ZA" sz="1200" dirty="0" smtClean="0"/>
                        <a:t>Reference</a:t>
                      </a:r>
                      <a:endParaRPr lang="en-ZA" sz="1200" dirty="0"/>
                    </a:p>
                  </a:txBody>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solidFill>
                            <a:schemeClr val="tx1"/>
                          </a:solidFill>
                        </a:rPr>
                        <a:t>5.4.4 CHRONIC LOWER LIMB ULCERS</a:t>
                      </a:r>
                      <a:endParaRPr lang="en-ZA" sz="1200" dirty="0" smtClean="0">
                        <a:solidFill>
                          <a:schemeClr val="tx1"/>
                        </a:solidFill>
                      </a:endParaRPr>
                    </a:p>
                  </a:txBody>
                  <a:tcPr/>
                </a:tc>
                <a:tc hMerge="1">
                  <a:txBody>
                    <a:bodyPr/>
                    <a:lstStyle/>
                    <a:p>
                      <a:endParaRPr lang="en-ZA"/>
                    </a:p>
                  </a:txBody>
                  <a:tcPr/>
                </a:tc>
                <a:tc hMerge="1">
                  <a:txBody>
                    <a:bodyPr/>
                    <a:lstStyle/>
                    <a:p>
                      <a:endParaRPr lang="en-ZA"/>
                    </a:p>
                  </a:txBody>
                  <a:tcPr/>
                </a:tc>
              </a:tr>
              <a:tr h="370840">
                <a:tc>
                  <a:txBody>
                    <a:bodyPr/>
                    <a:lstStyle/>
                    <a:p>
                      <a:r>
                        <a:rPr lang="en-ZA" sz="1200" dirty="0" smtClean="0"/>
                        <a:t>19</a:t>
                      </a:r>
                      <a:endParaRPr lang="en-ZA" sz="1200" dirty="0"/>
                    </a:p>
                  </a:txBody>
                  <a:tcPr/>
                </a:tc>
                <a:tc>
                  <a:txBody>
                    <a:bodyPr/>
                    <a:lstStyle/>
                    <a:p>
                      <a:r>
                        <a:rPr lang="en-ZA" sz="1200" dirty="0" smtClean="0"/>
                        <a:t>9</a:t>
                      </a:r>
                      <a:endParaRPr lang="en-ZA" sz="1200" dirty="0"/>
                    </a:p>
                  </a:txBody>
                  <a:tcPr/>
                </a:tc>
                <a:tc>
                  <a:txBody>
                    <a:bodyPr/>
                    <a:lstStyle/>
                    <a:p>
                      <a:pPr marL="0" indent="0">
                        <a:buFont typeface="Arial" pitchFamily="34" charset="0"/>
                        <a:buNone/>
                      </a:pPr>
                      <a:r>
                        <a:rPr lang="en-ZA" sz="1200" b="1" u="sng" dirty="0" smtClean="0"/>
                        <a:t>PARAFFIN GAUZE DRESSINGS</a:t>
                      </a:r>
                    </a:p>
                    <a:p>
                      <a:pPr marL="285750" indent="-285750">
                        <a:buFont typeface="Arial" pitchFamily="34" charset="0"/>
                        <a:buChar char="•"/>
                      </a:pPr>
                      <a:r>
                        <a:rPr lang="en-ZA" sz="1200" dirty="0" smtClean="0"/>
                        <a:t>Briggs M, Nelson EA, </a:t>
                      </a:r>
                      <a:r>
                        <a:rPr lang="en-ZA" sz="1200" dirty="0" err="1" smtClean="0"/>
                        <a:t>Martyn</a:t>
                      </a:r>
                      <a:r>
                        <a:rPr lang="en-ZA" sz="1200" dirty="0" smtClean="0"/>
                        <a:t>-St James M. Topical agents or dressings for pain in venous leg ulcers. Cochrane Database </a:t>
                      </a:r>
                      <a:r>
                        <a:rPr lang="en-ZA" sz="1200" dirty="0" err="1" smtClean="0"/>
                        <a:t>Syst</a:t>
                      </a:r>
                      <a:r>
                        <a:rPr lang="en-ZA" sz="1200" dirty="0" smtClean="0"/>
                        <a:t> Rev. 2012 Nov 14;11:CD001177.</a:t>
                      </a:r>
                    </a:p>
                    <a:p>
                      <a:pPr marL="285750" indent="-285750">
                        <a:buFont typeface="Arial" pitchFamily="34" charset="0"/>
                        <a:buChar char="•"/>
                      </a:pPr>
                      <a:r>
                        <a:rPr lang="en-ZA" sz="1200" dirty="0" smtClean="0"/>
                        <a:t>Nelson EA, Bradley MD. Dressings and topical agents for arterial leg </a:t>
                      </a:r>
                      <a:r>
                        <a:rPr lang="en-ZA" sz="1200" dirty="0" err="1" smtClean="0"/>
                        <a:t>ulcers.Cochrane</a:t>
                      </a:r>
                      <a:r>
                        <a:rPr lang="en-ZA" sz="1200" dirty="0" smtClean="0"/>
                        <a:t> Database </a:t>
                      </a:r>
                      <a:r>
                        <a:rPr lang="en-ZA" sz="1200" dirty="0" err="1" smtClean="0"/>
                        <a:t>Syst</a:t>
                      </a:r>
                      <a:r>
                        <a:rPr lang="en-ZA" sz="1200" dirty="0" smtClean="0"/>
                        <a:t> Rev. 2007 Jan 24;(1):CD001836.</a:t>
                      </a:r>
                    </a:p>
                    <a:p>
                      <a:pPr marL="285750" indent="-285750">
                        <a:buFont typeface="Arial" pitchFamily="34" charset="0"/>
                        <a:buChar char="•"/>
                      </a:pPr>
                      <a:r>
                        <a:rPr lang="en-ZA" sz="1200" dirty="0" smtClean="0"/>
                        <a:t>O'Meara S, Al-</a:t>
                      </a:r>
                      <a:r>
                        <a:rPr lang="en-ZA" sz="1200" dirty="0" err="1" smtClean="0"/>
                        <a:t>Kurdi</a:t>
                      </a:r>
                      <a:r>
                        <a:rPr lang="en-ZA" sz="1200" dirty="0" smtClean="0"/>
                        <a:t> D, </a:t>
                      </a:r>
                      <a:r>
                        <a:rPr lang="en-ZA" sz="1200" dirty="0" err="1" smtClean="0"/>
                        <a:t>Ologun</a:t>
                      </a:r>
                      <a:r>
                        <a:rPr lang="en-ZA" sz="1200" dirty="0" smtClean="0"/>
                        <a:t> Y, </a:t>
                      </a:r>
                      <a:r>
                        <a:rPr lang="en-ZA" sz="1200" dirty="0" err="1" smtClean="0"/>
                        <a:t>Ovington</a:t>
                      </a:r>
                      <a:r>
                        <a:rPr lang="en-ZA" sz="1200" dirty="0" smtClean="0"/>
                        <a:t> LG, </a:t>
                      </a:r>
                      <a:r>
                        <a:rPr lang="en-ZA" sz="1200" dirty="0" err="1" smtClean="0"/>
                        <a:t>Martyn</a:t>
                      </a:r>
                      <a:r>
                        <a:rPr lang="en-ZA" sz="1200" dirty="0" smtClean="0"/>
                        <a:t>-St James M, Richardson R. Antibiotics and antiseptics for venous leg ulcers. Cochrane Database </a:t>
                      </a:r>
                      <a:r>
                        <a:rPr lang="en-ZA" sz="1200" dirty="0" err="1" smtClean="0"/>
                        <a:t>Syst</a:t>
                      </a:r>
                      <a:r>
                        <a:rPr lang="en-ZA" sz="1200" dirty="0" smtClean="0"/>
                        <a:t> Rev. 2014 Jan 10;1:CD003557.</a:t>
                      </a:r>
                    </a:p>
                    <a:p>
                      <a:pPr marL="285750" indent="-285750">
                        <a:buFont typeface="Arial" pitchFamily="34" charset="0"/>
                        <a:buChar char="•"/>
                      </a:pPr>
                      <a:r>
                        <a:rPr lang="en-ZA" sz="1200" dirty="0" smtClean="0"/>
                        <a:t>Bradley M, Cullum N, Nelson EA, </a:t>
                      </a:r>
                      <a:r>
                        <a:rPr lang="en-ZA" sz="1200" dirty="0" err="1" smtClean="0"/>
                        <a:t>Petticrew</a:t>
                      </a:r>
                      <a:r>
                        <a:rPr lang="en-ZA" sz="1200" dirty="0" smtClean="0"/>
                        <a:t> M, Sheldon T, </a:t>
                      </a:r>
                      <a:r>
                        <a:rPr lang="en-ZA" sz="1200" dirty="0" err="1" smtClean="0"/>
                        <a:t>Torgerson</a:t>
                      </a:r>
                      <a:r>
                        <a:rPr lang="en-ZA" sz="1200" dirty="0" smtClean="0"/>
                        <a:t> D. Systematic reviews of wound care management: (2) Dressings and topical agents used in the healing of chronic wounds. Health </a:t>
                      </a:r>
                      <a:r>
                        <a:rPr lang="en-ZA" sz="1200" dirty="0" err="1" smtClean="0"/>
                        <a:t>Technol</a:t>
                      </a:r>
                      <a:r>
                        <a:rPr lang="en-ZA" sz="1200" dirty="0" smtClean="0"/>
                        <a:t> Assess 1999;3(17 </a:t>
                      </a:r>
                      <a:r>
                        <a:rPr lang="en-ZA" sz="1200" dirty="0" err="1" smtClean="0"/>
                        <a:t>Pt</a:t>
                      </a:r>
                      <a:r>
                        <a:rPr lang="en-ZA" sz="1200" dirty="0" smtClean="0"/>
                        <a:t> 2).</a:t>
                      </a:r>
                    </a:p>
                  </a:txBody>
                  <a:tcPr/>
                </a:tc>
              </a:tr>
              <a:tr h="370840">
                <a:tc gridSpan="3">
                  <a:txBody>
                    <a:bodyPr/>
                    <a:lstStyle/>
                    <a:p>
                      <a:r>
                        <a:rPr lang="en-ZA" sz="1200" b="1" dirty="0" smtClean="0">
                          <a:solidFill>
                            <a:schemeClr val="tx1"/>
                          </a:solidFill>
                          <a:ea typeface="Calibri"/>
                          <a:cs typeface="Calibri"/>
                        </a:rPr>
                        <a:t>5.5.2 CANDIDIASIS, SKIN</a:t>
                      </a:r>
                      <a:endParaRPr lang="en-ZA" sz="1200" dirty="0">
                        <a:solidFill>
                          <a:schemeClr val="tx1"/>
                        </a:solidFill>
                      </a:endParaRPr>
                    </a:p>
                  </a:txBody>
                  <a:tcPr/>
                </a:tc>
                <a:tc hMerge="1">
                  <a:txBody>
                    <a:bodyPr/>
                    <a:lstStyle/>
                    <a:p>
                      <a:endParaRPr lang="en-ZA" sz="1200" dirty="0"/>
                    </a:p>
                  </a:txBody>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dirty="0" smtClean="0"/>
                    </a:p>
                  </a:txBody>
                  <a:tcPr/>
                </a:tc>
              </a:tr>
              <a:tr h="370840">
                <a:tc>
                  <a:txBody>
                    <a:bodyPr/>
                    <a:lstStyle/>
                    <a:p>
                      <a:r>
                        <a:rPr lang="en-ZA" sz="1200" dirty="0" smtClean="0"/>
                        <a:t>20</a:t>
                      </a:r>
                      <a:endParaRPr lang="en-ZA" sz="1200" dirty="0"/>
                    </a:p>
                  </a:txBody>
                  <a:tcPr/>
                </a:tc>
                <a:tc>
                  <a:txBody>
                    <a:bodyPr/>
                    <a:lstStyle/>
                    <a:p>
                      <a:r>
                        <a:rPr lang="en-ZA" sz="1200" dirty="0" smtClean="0"/>
                        <a:t>10</a:t>
                      </a:r>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NYSTATIN CREAM</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smtClean="0"/>
                        <a:t>Contract circular HP02-2013AI, 1Aug2013 to 31Jul2015.</a:t>
                      </a:r>
                    </a:p>
                  </a:txBody>
                  <a:tcPr/>
                </a:tc>
              </a:tr>
              <a:tr h="370840">
                <a:tc gridSpan="3">
                  <a:txBody>
                    <a:bodyPr/>
                    <a:lstStyle/>
                    <a:p>
                      <a:r>
                        <a:rPr lang="fr-FR" sz="1200" b="1" dirty="0" smtClean="0">
                          <a:solidFill>
                            <a:schemeClr val="tx1"/>
                          </a:solidFill>
                        </a:rPr>
                        <a:t>5.5.2.3 SCALP INFECTIONS – TINEA CAPITIS</a:t>
                      </a:r>
                      <a:endParaRPr lang="en-ZA" sz="1200" dirty="0">
                        <a:solidFill>
                          <a:schemeClr val="tx1"/>
                        </a:solidFill>
                      </a:endParaRPr>
                    </a:p>
                  </a:txBody>
                  <a:tcPr/>
                </a:tc>
                <a:tc hMerge="1">
                  <a:txBody>
                    <a:bodyPr/>
                    <a:lstStyle/>
                    <a:p>
                      <a:endParaRPr lang="en-ZA" sz="1200" dirty="0"/>
                    </a:p>
                  </a:txBody>
                  <a:tcPr/>
                </a:tc>
                <a:tc hMerge="1">
                  <a:txBody>
                    <a:bodyPr/>
                    <a:lstStyle/>
                    <a:p>
                      <a:pPr marL="285750" indent="-285750">
                        <a:buFont typeface="Arial" pitchFamily="34" charset="0"/>
                        <a:buChar char="•"/>
                      </a:pPr>
                      <a:endParaRPr lang="en-ZA" sz="1200" dirty="0" smtClean="0"/>
                    </a:p>
                  </a:txBody>
                  <a:tcPr/>
                </a:tc>
              </a:tr>
              <a:tr h="370840">
                <a:tc>
                  <a:txBody>
                    <a:bodyPr/>
                    <a:lstStyle/>
                    <a:p>
                      <a:r>
                        <a:rPr lang="en-ZA" sz="1200" dirty="0" smtClean="0"/>
                        <a:t>21</a:t>
                      </a:r>
                      <a:endParaRPr lang="en-ZA" sz="1200" dirty="0"/>
                    </a:p>
                  </a:txBody>
                  <a:tcPr/>
                </a:tc>
                <a:tc>
                  <a:txBody>
                    <a:bodyPr/>
                    <a:lstStyle/>
                    <a:p>
                      <a:r>
                        <a:rPr lang="en-ZA" sz="1200" dirty="0" smtClean="0"/>
                        <a:t>11</a:t>
                      </a:r>
                      <a:endParaRPr lang="en-ZA" sz="1200" dirty="0"/>
                    </a:p>
                  </a:txBody>
                  <a:tcPr/>
                </a:tc>
                <a:tc>
                  <a:txBody>
                    <a:bodyPr/>
                    <a:lstStyle/>
                    <a:p>
                      <a:pPr marL="0" indent="0">
                        <a:buFont typeface="Arial" pitchFamily="34" charset="0"/>
                        <a:buNone/>
                      </a:pPr>
                      <a:r>
                        <a:rPr lang="en-ZA" sz="1200" b="1" u="sng" dirty="0" smtClean="0"/>
                        <a:t>FLUCONAZOLE</a:t>
                      </a:r>
                    </a:p>
                    <a:p>
                      <a:pPr marL="285750" indent="-285750">
                        <a:buFont typeface="Arial" pitchFamily="34" charset="0"/>
                        <a:buChar char="•"/>
                      </a:pPr>
                      <a:r>
                        <a:rPr lang="en-ZA" sz="1200" dirty="0" smtClean="0"/>
                        <a:t>Adult Hospital Level Expert Review Committee Medicine Review, </a:t>
                      </a:r>
                      <a:r>
                        <a:rPr lang="en-ZA" sz="1200" dirty="0" err="1" smtClean="0"/>
                        <a:t>Terbinafine</a:t>
                      </a:r>
                      <a:r>
                        <a:rPr lang="en-ZA" sz="1200" dirty="0" smtClean="0"/>
                        <a:t> for </a:t>
                      </a:r>
                      <a:r>
                        <a:rPr lang="en-ZA" sz="1200" dirty="0" err="1" smtClean="0"/>
                        <a:t>Dermatophyte</a:t>
                      </a:r>
                      <a:r>
                        <a:rPr lang="en-ZA" sz="1200" dirty="0" smtClean="0"/>
                        <a:t> Skin Infections</a:t>
                      </a:r>
                    </a:p>
                    <a:p>
                      <a:pPr marL="285750" indent="-285750">
                        <a:buFont typeface="Arial" pitchFamily="34" charset="0"/>
                        <a:buChar char="•"/>
                      </a:pPr>
                      <a:r>
                        <a:rPr lang="en-ZA" sz="1200" dirty="0" smtClean="0"/>
                        <a:t>Contract Circular HP02-2013AI (1August2013to31July2015)</a:t>
                      </a:r>
                    </a:p>
                    <a:p>
                      <a:pPr marL="285750" indent="-285750">
                        <a:buFont typeface="Arial" pitchFamily="34" charset="0"/>
                        <a:buChar char="•"/>
                      </a:pPr>
                      <a:r>
                        <a:rPr lang="en-ZA" sz="1200" dirty="0" smtClean="0"/>
                        <a:t>Contract Circular Number HP02 2011/03 - Supplementary tender (Period ending  31July2013)</a:t>
                      </a:r>
                    </a:p>
                  </a:txBody>
                  <a:tcPr/>
                </a:tc>
              </a:tr>
              <a:tr h="370840">
                <a:tc gridSpan="3">
                  <a:txBody>
                    <a:bodyPr/>
                    <a:lstStyle/>
                    <a:p>
                      <a:r>
                        <a:rPr lang="en-ZA" sz="1200" b="1" dirty="0" smtClean="0">
                          <a:solidFill>
                            <a:schemeClr val="tx1"/>
                          </a:solidFill>
                        </a:rPr>
                        <a:t>5.7.1.2 BODY LICE and 5.7.2 SCABIES</a:t>
                      </a:r>
                      <a:endParaRPr lang="en-ZA" sz="1200" dirty="0">
                        <a:solidFill>
                          <a:schemeClr val="tx1"/>
                        </a:solidFill>
                      </a:endParaRPr>
                    </a:p>
                  </a:txBody>
                  <a:tcPr/>
                </a:tc>
                <a:tc hMerge="1">
                  <a:txBody>
                    <a:bodyPr/>
                    <a:lstStyle/>
                    <a:p>
                      <a:endParaRPr lang="en-ZA" sz="1200" dirty="0"/>
                    </a:p>
                  </a:txBody>
                  <a:tcPr/>
                </a:tc>
                <a:tc hMerge="1">
                  <a:txBody>
                    <a:bodyPr/>
                    <a:lstStyle/>
                    <a:p>
                      <a:pPr marL="171450" indent="-171450">
                        <a:buFont typeface="Arial" pitchFamily="34" charset="0"/>
                        <a:buChar char="•"/>
                      </a:pPr>
                      <a:endParaRPr lang="en-ZA" sz="1200" dirty="0" smtClean="0"/>
                    </a:p>
                  </a:txBody>
                  <a:tcPr/>
                </a:tc>
              </a:tr>
              <a:tr h="370840">
                <a:tc>
                  <a:txBody>
                    <a:bodyPr/>
                    <a:lstStyle/>
                    <a:p>
                      <a:r>
                        <a:rPr lang="en-ZA" sz="1200" dirty="0" smtClean="0"/>
                        <a:t>29</a:t>
                      </a:r>
                      <a:endParaRPr lang="en-ZA" sz="1200" dirty="0"/>
                    </a:p>
                  </a:txBody>
                  <a:tcPr/>
                </a:tc>
                <a:tc>
                  <a:txBody>
                    <a:bodyPr/>
                    <a:lstStyle/>
                    <a:p>
                      <a:r>
                        <a:rPr lang="en-ZA" sz="1200" dirty="0" smtClean="0"/>
                        <a:t>12</a:t>
                      </a:r>
                      <a:endParaRPr lang="en-ZA" sz="1200" dirty="0"/>
                    </a:p>
                  </a:txBody>
                  <a:tcPr/>
                </a:tc>
                <a:tc>
                  <a:txBody>
                    <a:bodyPr/>
                    <a:lstStyle/>
                    <a:p>
                      <a:pPr marL="0" indent="0">
                        <a:buNone/>
                      </a:pPr>
                      <a:r>
                        <a:rPr lang="en-ZA" sz="1200" b="1" u="sng" dirty="0" smtClean="0"/>
                        <a:t>BENZYLBENZOATE</a:t>
                      </a:r>
                    </a:p>
                    <a:p>
                      <a:pPr marL="171450" indent="-171450">
                        <a:buFont typeface="Arial" pitchFamily="34" charset="0"/>
                        <a:buChar char="•"/>
                      </a:pPr>
                      <a:r>
                        <a:rPr lang="en-ZA" sz="1200" dirty="0" err="1" smtClean="0"/>
                        <a:t>Bachewar</a:t>
                      </a:r>
                      <a:r>
                        <a:rPr lang="en-ZA" sz="1200" dirty="0" smtClean="0"/>
                        <a:t> NP, </a:t>
                      </a:r>
                      <a:r>
                        <a:rPr lang="en-ZA" sz="1200" dirty="0" err="1" smtClean="0"/>
                        <a:t>Thawani</a:t>
                      </a:r>
                      <a:r>
                        <a:rPr lang="en-ZA" sz="1200" dirty="0" smtClean="0"/>
                        <a:t> VR, Mali SN, </a:t>
                      </a:r>
                      <a:r>
                        <a:rPr lang="en-ZA" sz="1200" dirty="0" err="1" smtClean="0"/>
                        <a:t>Gharpure</a:t>
                      </a:r>
                      <a:r>
                        <a:rPr lang="en-ZA" sz="1200" dirty="0" smtClean="0"/>
                        <a:t> KJ, </a:t>
                      </a:r>
                      <a:r>
                        <a:rPr lang="en-ZA" sz="1200" dirty="0" err="1" smtClean="0"/>
                        <a:t>Shingade</a:t>
                      </a:r>
                      <a:r>
                        <a:rPr lang="en-ZA" sz="1200" dirty="0" smtClean="0"/>
                        <a:t> VP, </a:t>
                      </a:r>
                      <a:r>
                        <a:rPr lang="en-ZA" sz="1200" dirty="0" err="1" smtClean="0"/>
                        <a:t>Dakhale</a:t>
                      </a:r>
                      <a:r>
                        <a:rPr lang="en-ZA" sz="1200" dirty="0" smtClean="0"/>
                        <a:t> GN. Comparison of safety, efficacy, and cost effectiveness of benzyl benzoate, </a:t>
                      </a:r>
                      <a:r>
                        <a:rPr lang="en-ZA" sz="1200" dirty="0" err="1" smtClean="0"/>
                        <a:t>permethrin</a:t>
                      </a:r>
                      <a:r>
                        <a:rPr lang="en-ZA" sz="1200" dirty="0" smtClean="0"/>
                        <a:t>, and </a:t>
                      </a:r>
                      <a:r>
                        <a:rPr lang="en-ZA" sz="1200" dirty="0" err="1" smtClean="0"/>
                        <a:t>ivermectin</a:t>
                      </a:r>
                      <a:r>
                        <a:rPr lang="en-ZA" sz="1200" dirty="0" smtClean="0"/>
                        <a:t> in patients of scabies. </a:t>
                      </a:r>
                      <a:r>
                        <a:rPr lang="en-ZA" sz="1200" i="1" dirty="0" smtClean="0"/>
                        <a:t>Indian J </a:t>
                      </a:r>
                      <a:r>
                        <a:rPr lang="en-ZA" sz="1200" i="1" dirty="0" err="1" smtClean="0"/>
                        <a:t>Pharmacol</a:t>
                      </a:r>
                      <a:r>
                        <a:rPr lang="en-ZA" sz="1200" i="1" dirty="0" smtClean="0"/>
                        <a:t>.</a:t>
                      </a:r>
                      <a:r>
                        <a:rPr lang="en-ZA" sz="1200" dirty="0" smtClean="0"/>
                        <a:t> 2009 Feb;41(1):9-14.</a:t>
                      </a:r>
                    </a:p>
                    <a:p>
                      <a:pPr marL="171450" indent="-171450">
                        <a:buFont typeface="Arial" pitchFamily="34" charset="0"/>
                        <a:buChar char="•"/>
                      </a:pPr>
                      <a:r>
                        <a:rPr lang="en-ZA" sz="1200" dirty="0" smtClean="0"/>
                        <a:t>Strong M, </a:t>
                      </a:r>
                      <a:r>
                        <a:rPr lang="en-ZA" sz="1200" dirty="0" err="1" smtClean="0"/>
                        <a:t>Johnstone</a:t>
                      </a:r>
                      <a:r>
                        <a:rPr lang="en-ZA" sz="1200" dirty="0" smtClean="0"/>
                        <a:t> P. Interventions for treating scabies. </a:t>
                      </a:r>
                      <a:r>
                        <a:rPr lang="en-ZA" sz="1200" i="1" dirty="0" smtClean="0"/>
                        <a:t>Cochrane Database </a:t>
                      </a:r>
                      <a:r>
                        <a:rPr lang="en-ZA" sz="1200" i="1" dirty="0" err="1" smtClean="0"/>
                        <a:t>Syst</a:t>
                      </a:r>
                      <a:r>
                        <a:rPr lang="en-ZA" sz="1200" i="1" dirty="0" smtClean="0"/>
                        <a:t> Rev. </a:t>
                      </a:r>
                      <a:r>
                        <a:rPr lang="en-ZA" sz="1200" dirty="0" smtClean="0"/>
                        <a:t>2007 Jul 18;(3):CD000320.</a:t>
                      </a:r>
                    </a:p>
                  </a:txBody>
                  <a:tcPr/>
                </a:tc>
              </a:tr>
            </a:tbl>
          </a:graphicData>
        </a:graphic>
      </p:graphicFrame>
      <p:sp>
        <p:nvSpPr>
          <p:cNvPr id="3"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60</a:t>
            </a:fld>
            <a:endParaRPr lang="en-ZA" dirty="0"/>
          </a:p>
        </p:txBody>
      </p:sp>
    </p:spTree>
    <p:extLst>
      <p:ext uri="{BB962C8B-B14F-4D97-AF65-F5344CB8AC3E}">
        <p14:creationId xmlns="" xmlns:p14="http://schemas.microsoft.com/office/powerpoint/2010/main" val="20095983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100807935"/>
              </p:ext>
            </p:extLst>
          </p:nvPr>
        </p:nvGraphicFramePr>
        <p:xfrm>
          <a:off x="251520" y="188640"/>
          <a:ext cx="8712968" cy="5877560"/>
        </p:xfrm>
        <a:graphic>
          <a:graphicData uri="http://schemas.openxmlformats.org/drawingml/2006/table">
            <a:tbl>
              <a:tblPr firstRow="1" bandRow="1">
                <a:tableStyleId>{8799B23B-EC83-4686-B30A-512413B5E67A}</a:tableStyleId>
              </a:tblPr>
              <a:tblGrid>
                <a:gridCol w="504056"/>
                <a:gridCol w="576064"/>
                <a:gridCol w="7632848"/>
              </a:tblGrid>
              <a:tr h="370840">
                <a:tc>
                  <a:txBody>
                    <a:bodyPr/>
                    <a:lstStyle/>
                    <a:p>
                      <a:r>
                        <a:rPr lang="en-ZA" sz="1200" dirty="0" smtClean="0"/>
                        <a:t>Slide</a:t>
                      </a:r>
                      <a:endParaRPr lang="en-ZA" sz="1200" dirty="0"/>
                    </a:p>
                  </a:txBody>
                  <a:tcPr/>
                </a:tc>
                <a:tc>
                  <a:txBody>
                    <a:bodyPr/>
                    <a:lstStyle/>
                    <a:p>
                      <a:r>
                        <a:rPr lang="en-ZA" sz="1200" dirty="0" smtClean="0"/>
                        <a:t>Ref #</a:t>
                      </a:r>
                      <a:endParaRPr lang="en-ZA" sz="1200" dirty="0"/>
                    </a:p>
                  </a:txBody>
                  <a:tcPr/>
                </a:tc>
                <a:tc>
                  <a:txBody>
                    <a:bodyPr/>
                    <a:lstStyle/>
                    <a:p>
                      <a:r>
                        <a:rPr lang="en-ZA" sz="1200" dirty="0" smtClean="0"/>
                        <a:t>Reference</a:t>
                      </a:r>
                      <a:endParaRPr lang="en-ZA" sz="1200" dirty="0"/>
                    </a:p>
                  </a:txBody>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solidFill>
                            <a:schemeClr val="tx1"/>
                          </a:solidFill>
                        </a:rPr>
                        <a:t>5.7.2 SCABIES</a:t>
                      </a:r>
                      <a:endParaRPr lang="en-ZA" sz="1200" dirty="0" smtClean="0">
                        <a:solidFill>
                          <a:schemeClr val="tx1"/>
                        </a:solidFill>
                      </a:endParaRPr>
                    </a:p>
                  </a:txBody>
                  <a:tcPr/>
                </a:tc>
                <a:tc hMerge="1">
                  <a:txBody>
                    <a:bodyPr/>
                    <a:lstStyle/>
                    <a:p>
                      <a:endParaRPr lang="en-ZA"/>
                    </a:p>
                  </a:txBody>
                  <a:tcPr/>
                </a:tc>
                <a:tc hMerge="1">
                  <a:txBody>
                    <a:bodyPr/>
                    <a:lstStyle/>
                    <a:p>
                      <a:endParaRPr lang="en-ZA"/>
                    </a:p>
                  </a:txBody>
                  <a:tcPr/>
                </a:tc>
              </a:tr>
              <a:tr h="370840">
                <a:tc>
                  <a:txBody>
                    <a:bodyPr/>
                    <a:lstStyle/>
                    <a:p>
                      <a:r>
                        <a:rPr lang="en-ZA" dirty="0" smtClean="0"/>
                        <a:t>33</a:t>
                      </a:r>
                      <a:endParaRPr lang="en-ZA" dirty="0"/>
                    </a:p>
                  </a:txBody>
                  <a:tcPr/>
                </a:tc>
                <a:tc>
                  <a:txBody>
                    <a:bodyPr/>
                    <a:lstStyle/>
                    <a:p>
                      <a:r>
                        <a:rPr lang="en-ZA" dirty="0" smtClean="0"/>
                        <a:t>13</a:t>
                      </a:r>
                      <a:endParaRPr lang="en-ZA" dirty="0"/>
                    </a:p>
                  </a:txBody>
                  <a:tcPr/>
                </a:tc>
                <a:tc>
                  <a:txBody>
                    <a:bodyPr/>
                    <a:lstStyle/>
                    <a:p>
                      <a:r>
                        <a:rPr lang="en-ZA" sz="1200" b="1" u="sng" dirty="0" smtClean="0"/>
                        <a:t>BENZYL</a:t>
                      </a:r>
                      <a:r>
                        <a:rPr lang="en-ZA" sz="1200" b="1" u="sng" baseline="0" dirty="0" smtClean="0"/>
                        <a:t> BENZOATE AND </a:t>
                      </a:r>
                      <a:r>
                        <a:rPr lang="en-ZA" sz="1200" b="1" u="sng" dirty="0" smtClean="0"/>
                        <a:t>PERMETHRIN 5%</a:t>
                      </a:r>
                    </a:p>
                    <a:p>
                      <a:pPr marL="171450" indent="-171450">
                        <a:buFont typeface="Arial" pitchFamily="34" charset="0"/>
                        <a:buChar char="•"/>
                      </a:pPr>
                      <a:r>
                        <a:rPr lang="en-ZA" sz="1200" dirty="0" smtClean="0"/>
                        <a:t>Strong M, </a:t>
                      </a:r>
                      <a:r>
                        <a:rPr lang="en-ZA" sz="1200" dirty="0" err="1" smtClean="0"/>
                        <a:t>Johnstone</a:t>
                      </a:r>
                      <a:r>
                        <a:rPr lang="en-ZA" sz="1200" dirty="0" smtClean="0"/>
                        <a:t> P. Interventions for treating scabies.  </a:t>
                      </a:r>
                      <a:r>
                        <a:rPr lang="en-ZA" sz="1200" i="1" dirty="0" smtClean="0"/>
                        <a:t>Cochrane Database </a:t>
                      </a:r>
                      <a:r>
                        <a:rPr lang="en-ZA" sz="1200" i="1" dirty="0" err="1" smtClean="0"/>
                        <a:t>Syst</a:t>
                      </a:r>
                      <a:r>
                        <a:rPr lang="en-ZA" sz="1200" i="1" dirty="0" smtClean="0"/>
                        <a:t> Rev. </a:t>
                      </a:r>
                      <a:r>
                        <a:rPr lang="en-ZA" sz="1200" dirty="0" smtClean="0"/>
                        <a:t>2007 Jul 18;(3):CD000320.</a:t>
                      </a:r>
                    </a:p>
                    <a:p>
                      <a:pPr marL="171450" indent="-171450" fontAlgn="base">
                        <a:spcBef>
                          <a:spcPct val="0"/>
                        </a:spcBef>
                        <a:spcAft>
                          <a:spcPct val="0"/>
                        </a:spcAft>
                        <a:buFont typeface="Arial" pitchFamily="34" charset="0"/>
                        <a:buChar char="•"/>
                      </a:pPr>
                      <a:r>
                        <a:rPr lang="en-ZA" sz="1200" dirty="0" smtClean="0"/>
                        <a:t>BNF for children 2011-2012, </a:t>
                      </a:r>
                      <a:r>
                        <a:rPr lang="en-ZA" sz="1200" dirty="0" err="1" smtClean="0"/>
                        <a:t>pg</a:t>
                      </a:r>
                      <a:r>
                        <a:rPr lang="en-ZA" sz="1200" dirty="0" smtClean="0"/>
                        <a:t> 592-593</a:t>
                      </a:r>
                    </a:p>
                    <a:p>
                      <a:pPr marL="171450" lvl="0" indent="-171450" fontAlgn="base">
                        <a:spcBef>
                          <a:spcPct val="0"/>
                        </a:spcBef>
                        <a:spcAft>
                          <a:spcPct val="0"/>
                        </a:spcAft>
                        <a:buFont typeface="Arial" pitchFamily="34" charset="0"/>
                        <a:buChar char="•"/>
                      </a:pPr>
                      <a:r>
                        <a:rPr lang="en-ZA" sz="1200" dirty="0" err="1" smtClean="0" bmk="">
                          <a:ea typeface="Calibri" pitchFamily="34" charset="0"/>
                          <a:cs typeface="Times New Roman" pitchFamily="18" charset="0"/>
                        </a:rPr>
                        <a:t>Tomarmed</a:t>
                      </a:r>
                      <a:r>
                        <a:rPr lang="en-ZA" sz="1200" dirty="0" smtClean="0" bmk="">
                          <a:ea typeface="Calibri" pitchFamily="34" charset="0"/>
                          <a:cs typeface="Times New Roman" pitchFamily="18" charset="0"/>
                        </a:rPr>
                        <a:t> (Pty) Ltd, 23 April 2013.</a:t>
                      </a:r>
                      <a:endParaRPr lang="en-ZA" sz="1200" dirty="0" smtClean="0" bmk="">
                        <a:cs typeface="Arial" pitchFamily="34" charset="0"/>
                      </a:endParaRPr>
                    </a:p>
                    <a:p>
                      <a:pPr marL="171450" lvl="0" indent="-171450" eaLnBrk="0" fontAlgn="base" hangingPunct="0">
                        <a:spcBef>
                          <a:spcPct val="0"/>
                        </a:spcBef>
                        <a:spcAft>
                          <a:spcPct val="0"/>
                        </a:spcAft>
                        <a:buFont typeface="Arial" pitchFamily="34" charset="0"/>
                        <a:buChar char="•"/>
                      </a:pPr>
                      <a:r>
                        <a:rPr lang="en-ZA" sz="1200" dirty="0" smtClean="0">
                          <a:ea typeface="Calibri" pitchFamily="34" charset="0"/>
                          <a:cs typeface="Times New Roman" pitchFamily="18" charset="0"/>
                        </a:rPr>
                        <a:t>Contract circular HP08-2012SSD, 1Jul2012to30Jun2014</a:t>
                      </a:r>
                      <a:endParaRPr lang="en-ZA" sz="1200" dirty="0" smtClean="0"/>
                    </a:p>
                  </a:txBody>
                  <a:tcPr/>
                </a:tc>
              </a:tr>
              <a:tr h="370840">
                <a:tc gridSpan="3">
                  <a:txBody>
                    <a:bodyPr/>
                    <a:lstStyle/>
                    <a:p>
                      <a:r>
                        <a:rPr lang="en-ZA" sz="1200" b="1" dirty="0" smtClean="0">
                          <a:solidFill>
                            <a:schemeClr val="tx1"/>
                          </a:solidFill>
                        </a:rPr>
                        <a:t>5.8.3 DERMATITIS, SEBORRHOEIC</a:t>
                      </a:r>
                      <a:endParaRPr lang="en-ZA" sz="1200" dirty="0">
                        <a:solidFill>
                          <a:schemeClr val="tx1"/>
                        </a:solidFill>
                      </a:endParaRPr>
                    </a:p>
                  </a:txBody>
                  <a:tcPr/>
                </a:tc>
                <a:tc hMerge="1">
                  <a:txBody>
                    <a:bodyPr/>
                    <a:lstStyle/>
                    <a:p>
                      <a:endParaRPr lang="en-ZA" sz="1200" dirty="0"/>
                    </a:p>
                  </a:txBody>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dirty="0" smtClean="0"/>
                    </a:p>
                  </a:txBody>
                  <a:tcPr/>
                </a:tc>
              </a:tr>
              <a:tr h="370840">
                <a:tc>
                  <a:txBody>
                    <a:bodyPr/>
                    <a:lstStyle/>
                    <a:p>
                      <a:r>
                        <a:rPr lang="en-ZA" dirty="0" smtClean="0"/>
                        <a:t>36</a:t>
                      </a:r>
                      <a:endParaRPr lang="en-ZA" dirty="0"/>
                    </a:p>
                  </a:txBody>
                  <a:tcPr/>
                </a:tc>
                <a:tc>
                  <a:txBody>
                    <a:bodyPr/>
                    <a:lstStyle/>
                    <a:p>
                      <a:r>
                        <a:rPr lang="en-ZA" dirty="0" smtClean="0"/>
                        <a:t>14</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SELENIUM SULPHIDE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smtClean="0"/>
                        <a:t>Selenium sulphide 2.5% suspension: MCC registered package insert for </a:t>
                      </a:r>
                      <a:r>
                        <a:rPr lang="en-ZA" sz="1200" dirty="0" err="1" smtClean="0"/>
                        <a:t>Selsun</a:t>
                      </a:r>
                      <a:r>
                        <a:rPr lang="en-ZA" sz="1200" dirty="0" smtClean="0"/>
                        <a:t> shampoo 2.5%®.</a:t>
                      </a:r>
                    </a:p>
                  </a:txBody>
                  <a:tcPr/>
                </a:tc>
              </a:tr>
              <a:tr h="370840">
                <a:tc gridSpan="3">
                  <a:txBody>
                    <a:bodyPr/>
                    <a:lstStyle/>
                    <a:p>
                      <a:r>
                        <a:rPr lang="en-ZA" sz="1200" b="1" dirty="0" smtClean="0"/>
                        <a:t>5.10.2 ANGIOEDEMA</a:t>
                      </a:r>
                      <a:endParaRPr lang="en-ZA" sz="1200" dirty="0">
                        <a:solidFill>
                          <a:schemeClr val="tx1"/>
                        </a:solidFill>
                      </a:endParaRPr>
                    </a:p>
                  </a:txBody>
                  <a:tcPr/>
                </a:tc>
                <a:tc hMerge="1">
                  <a:txBody>
                    <a:bodyPr/>
                    <a:lstStyle/>
                    <a:p>
                      <a:endParaRPr lang="en-ZA" sz="1200" dirty="0"/>
                    </a:p>
                  </a:txBody>
                  <a:tcPr/>
                </a:tc>
                <a:tc hMerge="1">
                  <a:txBody>
                    <a:bodyPr/>
                    <a:lstStyle/>
                    <a:p>
                      <a:pPr marL="285750" indent="-285750">
                        <a:buFont typeface="Arial" pitchFamily="34" charset="0"/>
                        <a:buChar char="•"/>
                      </a:pPr>
                      <a:endParaRPr lang="en-ZA" sz="1200" dirty="0" smtClean="0"/>
                    </a:p>
                  </a:txBody>
                  <a:tcPr/>
                </a:tc>
              </a:tr>
              <a:tr h="370840">
                <a:tc>
                  <a:txBody>
                    <a:bodyPr/>
                    <a:lstStyle/>
                    <a:p>
                      <a:r>
                        <a:rPr lang="en-ZA" dirty="0" smtClean="0"/>
                        <a:t>37</a:t>
                      </a:r>
                      <a:endParaRPr lang="en-ZA" dirty="0"/>
                    </a:p>
                  </a:txBody>
                  <a:tcPr/>
                </a:tc>
                <a:tc>
                  <a:txBody>
                    <a:bodyPr/>
                    <a:lstStyle/>
                    <a:p>
                      <a:r>
                        <a:rPr lang="en-ZA" dirty="0" smtClean="0"/>
                        <a:t>15</a:t>
                      </a:r>
                      <a:endParaRPr lang="en-ZA" dirty="0"/>
                    </a:p>
                  </a:txBody>
                  <a:tcPr/>
                </a:tc>
                <a:tc>
                  <a:txBody>
                    <a:bodyPr/>
                    <a:lstStyle/>
                    <a:p>
                      <a:pPr marL="0" indent="0">
                        <a:buNone/>
                      </a:pPr>
                      <a:r>
                        <a:rPr lang="en-ZA" sz="1200" b="1" u="sng" dirty="0" smtClean="0"/>
                        <a:t>EPINEPHRINE</a:t>
                      </a:r>
                    </a:p>
                    <a:p>
                      <a:pPr marL="171450" indent="-171450">
                        <a:buFont typeface="Arial" pitchFamily="34" charset="0"/>
                        <a:buChar char="•"/>
                      </a:pPr>
                      <a:r>
                        <a:rPr lang="en-ZA" sz="1200" dirty="0" smtClean="0"/>
                        <a:t>Paediatric Hospital level STG, 2013</a:t>
                      </a:r>
                    </a:p>
                    <a:p>
                      <a:pPr marL="171450" indent="-171450">
                        <a:buFont typeface="Arial" pitchFamily="34" charset="0"/>
                        <a:buChar char="•"/>
                      </a:pPr>
                      <a:r>
                        <a:rPr lang="en-ZA" sz="1200" dirty="0" err="1" smtClean="0"/>
                        <a:t>Pawankar</a:t>
                      </a:r>
                      <a:r>
                        <a:rPr lang="en-ZA" sz="1200" dirty="0" smtClean="0"/>
                        <a:t> RP, </a:t>
                      </a:r>
                      <a:r>
                        <a:rPr lang="en-ZA" sz="1200" dirty="0" err="1" smtClean="0"/>
                        <a:t>Canonica</a:t>
                      </a:r>
                      <a:r>
                        <a:rPr lang="en-ZA" sz="1200" dirty="0" smtClean="0"/>
                        <a:t> GW, Holgate ST, </a:t>
                      </a:r>
                      <a:r>
                        <a:rPr lang="en-ZA" sz="1200" dirty="0" err="1" smtClean="0"/>
                        <a:t>Lockey</a:t>
                      </a:r>
                      <a:r>
                        <a:rPr lang="en-ZA" sz="1200" dirty="0" smtClean="0"/>
                        <a:t> RF. WAO White Book on Allergy. </a:t>
                      </a:r>
                      <a:r>
                        <a:rPr lang="en-ZA" sz="1200" dirty="0" err="1" smtClean="0"/>
                        <a:t>Wisconsin:World</a:t>
                      </a:r>
                      <a:r>
                        <a:rPr lang="en-ZA" sz="1200" dirty="0" smtClean="0"/>
                        <a:t> Allergy Organization; 2011</a:t>
                      </a:r>
                    </a:p>
                  </a:txBody>
                  <a:tcPr/>
                </a:tc>
              </a:tr>
              <a:tr h="370840">
                <a:tc gridSpan="3">
                  <a:txBody>
                    <a:bodyPr/>
                    <a:lstStyle/>
                    <a:p>
                      <a:r>
                        <a:rPr lang="en-ZA" sz="1200" b="1" dirty="0" smtClean="0">
                          <a:solidFill>
                            <a:schemeClr val="tx1"/>
                          </a:solidFill>
                        </a:rPr>
                        <a:t>5.15.1 COMMON WARTS</a:t>
                      </a:r>
                      <a:endParaRPr lang="en-ZA" sz="1200" dirty="0">
                        <a:solidFill>
                          <a:schemeClr val="tx1"/>
                        </a:solidFill>
                      </a:endParaRPr>
                    </a:p>
                  </a:txBody>
                  <a:tcPr/>
                </a:tc>
                <a:tc hMerge="1">
                  <a:txBody>
                    <a:bodyPr/>
                    <a:lstStyle/>
                    <a:p>
                      <a:endParaRPr lang="en-ZA" sz="1200" dirty="0"/>
                    </a:p>
                  </a:txBody>
                  <a:tcPr/>
                </a:tc>
                <a:tc hMerge="1">
                  <a:txBody>
                    <a:bodyPr/>
                    <a:lstStyle/>
                    <a:p>
                      <a:pPr marL="171450" indent="-171450">
                        <a:buFont typeface="Arial" pitchFamily="34" charset="0"/>
                        <a:buChar char="•"/>
                      </a:pPr>
                      <a:endParaRPr lang="en-ZA" sz="1200" dirty="0" smtClean="0"/>
                    </a:p>
                  </a:txBody>
                  <a:tcPr/>
                </a:tc>
              </a:tr>
              <a:tr h="370840">
                <a:tc>
                  <a:txBody>
                    <a:bodyPr/>
                    <a:lstStyle/>
                    <a:p>
                      <a:r>
                        <a:rPr lang="en-ZA" dirty="0" smtClean="0"/>
                        <a:t>44</a:t>
                      </a:r>
                      <a:endParaRPr lang="en-ZA" dirty="0"/>
                    </a:p>
                  </a:txBody>
                  <a:tcPr/>
                </a:tc>
                <a:tc>
                  <a:txBody>
                    <a:bodyPr/>
                    <a:lstStyle/>
                    <a:p>
                      <a:r>
                        <a:rPr lang="en-ZA" dirty="0" smtClean="0"/>
                        <a:t>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SALICYLIC ACID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smtClean="0"/>
                        <a:t>Contract circular: HP08-2012SSD, 1Jul2012 to 30Jun2014</a:t>
                      </a:r>
                    </a:p>
                  </a:txBody>
                  <a:tcPr/>
                </a:tc>
              </a:tr>
              <a:tr h="370840">
                <a:tc>
                  <a:txBody>
                    <a:bodyPr/>
                    <a:lstStyle/>
                    <a:p>
                      <a:r>
                        <a:rPr lang="en-ZA" dirty="0" smtClean="0"/>
                        <a:t>45</a:t>
                      </a:r>
                      <a:endParaRPr lang="en-ZA" dirty="0"/>
                    </a:p>
                  </a:txBody>
                  <a:tcPr/>
                </a:tc>
                <a:tc>
                  <a:txBody>
                    <a:bodyPr/>
                    <a:lstStyle/>
                    <a:p>
                      <a:r>
                        <a:rPr lang="en-ZA" dirty="0" smtClean="0"/>
                        <a:t>17</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SALICYLIC ACID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smtClean="0"/>
                        <a:t>Kwok CS, Gibbs S, Bennett C, Holland R, Abbott R. Topical treatments for cutaneous warts. </a:t>
                      </a:r>
                      <a:r>
                        <a:rPr lang="en-ZA" sz="1200" i="1" dirty="0" smtClean="0"/>
                        <a:t>Cochrane Database </a:t>
                      </a:r>
                      <a:r>
                        <a:rPr lang="en-ZA" sz="1200" i="1" dirty="0" err="1" smtClean="0"/>
                        <a:t>Syst</a:t>
                      </a:r>
                      <a:r>
                        <a:rPr lang="en-ZA" sz="1200" i="1" dirty="0" smtClean="0"/>
                        <a:t> Rev. </a:t>
                      </a:r>
                      <a:r>
                        <a:rPr lang="en-ZA" sz="1200" dirty="0" smtClean="0"/>
                        <a:t>2012 Sep 12;9:CD001781.</a:t>
                      </a:r>
                    </a:p>
                  </a:txBody>
                  <a:tcPr/>
                </a:tc>
              </a:tr>
              <a:tr h="370840">
                <a:tc>
                  <a:txBody>
                    <a:bodyPr/>
                    <a:lstStyle/>
                    <a:p>
                      <a:r>
                        <a:rPr lang="en-ZA" dirty="0" smtClean="0"/>
                        <a:t>46</a:t>
                      </a:r>
                      <a:endParaRPr lang="en-ZA" dirty="0"/>
                    </a:p>
                  </a:txBody>
                  <a:tcPr/>
                </a:tc>
                <a:tc>
                  <a:txBody>
                    <a:bodyPr/>
                    <a:lstStyle/>
                    <a:p>
                      <a:r>
                        <a:rPr lang="en-ZA" dirty="0" smtClean="0"/>
                        <a:t>18</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SILVER NITRATE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err="1" smtClean="0"/>
                        <a:t>Ebrahimi</a:t>
                      </a:r>
                      <a:r>
                        <a:rPr lang="en-ZA" sz="1200" dirty="0" smtClean="0"/>
                        <a:t> S, </a:t>
                      </a:r>
                      <a:r>
                        <a:rPr lang="en-ZA" sz="1200" dirty="0" err="1" smtClean="0"/>
                        <a:t>Dabiri</a:t>
                      </a:r>
                      <a:r>
                        <a:rPr lang="en-ZA" sz="1200" dirty="0" smtClean="0"/>
                        <a:t> N, </a:t>
                      </a:r>
                      <a:r>
                        <a:rPr lang="en-ZA" sz="1200" dirty="0" err="1" smtClean="0"/>
                        <a:t>Jamshidnejad</a:t>
                      </a:r>
                      <a:r>
                        <a:rPr lang="en-ZA" sz="1200" dirty="0" smtClean="0"/>
                        <a:t> E, </a:t>
                      </a:r>
                      <a:r>
                        <a:rPr lang="en-ZA" sz="1200" dirty="0" err="1" smtClean="0"/>
                        <a:t>Sarkari</a:t>
                      </a:r>
                      <a:r>
                        <a:rPr lang="en-ZA" sz="1200" dirty="0" smtClean="0"/>
                        <a:t> B. Efficacy of 10% silver nitrate solution in the treatment of common warts: a placebo-controlled, randomized, clinical trial. </a:t>
                      </a:r>
                      <a:r>
                        <a:rPr lang="en-ZA" sz="1200" dirty="0" err="1" smtClean="0"/>
                        <a:t>Int</a:t>
                      </a:r>
                      <a:r>
                        <a:rPr lang="en-ZA" sz="1200" dirty="0" smtClean="0"/>
                        <a:t> J </a:t>
                      </a:r>
                      <a:r>
                        <a:rPr lang="en-ZA" sz="1200" dirty="0" err="1" smtClean="0"/>
                        <a:t>Dermatol</a:t>
                      </a:r>
                      <a:r>
                        <a:rPr lang="en-ZA" sz="1200" dirty="0" smtClean="0"/>
                        <a:t>. 2007 Feb;46(2):215-7.</a:t>
                      </a:r>
                    </a:p>
                  </a:txBody>
                  <a:tcPr/>
                </a:tc>
              </a:tr>
            </a:tbl>
          </a:graphicData>
        </a:graphic>
      </p:graphicFrame>
      <p:sp>
        <p:nvSpPr>
          <p:cNvPr id="3"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61</a:t>
            </a:fld>
            <a:endParaRPr lang="en-ZA" dirty="0"/>
          </a:p>
        </p:txBody>
      </p:sp>
    </p:spTree>
    <p:extLst>
      <p:ext uri="{BB962C8B-B14F-4D97-AF65-F5344CB8AC3E}">
        <p14:creationId xmlns="" xmlns:p14="http://schemas.microsoft.com/office/powerpoint/2010/main" val="40924547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069968224"/>
              </p:ext>
            </p:extLst>
          </p:nvPr>
        </p:nvGraphicFramePr>
        <p:xfrm>
          <a:off x="251520" y="188640"/>
          <a:ext cx="8712968" cy="5196840"/>
        </p:xfrm>
        <a:graphic>
          <a:graphicData uri="http://schemas.openxmlformats.org/drawingml/2006/table">
            <a:tbl>
              <a:tblPr firstRow="1" bandRow="1">
                <a:tableStyleId>{8799B23B-EC83-4686-B30A-512413B5E67A}</a:tableStyleId>
              </a:tblPr>
              <a:tblGrid>
                <a:gridCol w="504056"/>
                <a:gridCol w="576064"/>
                <a:gridCol w="7632848"/>
              </a:tblGrid>
              <a:tr h="370840">
                <a:tc>
                  <a:txBody>
                    <a:bodyPr/>
                    <a:lstStyle/>
                    <a:p>
                      <a:r>
                        <a:rPr lang="en-ZA" sz="1200" dirty="0" smtClean="0"/>
                        <a:t>Slide</a:t>
                      </a:r>
                      <a:endParaRPr lang="en-ZA" sz="1200" dirty="0"/>
                    </a:p>
                  </a:txBody>
                  <a:tcPr/>
                </a:tc>
                <a:tc>
                  <a:txBody>
                    <a:bodyPr/>
                    <a:lstStyle/>
                    <a:p>
                      <a:r>
                        <a:rPr lang="en-ZA" sz="1200" dirty="0" smtClean="0"/>
                        <a:t>Ref #</a:t>
                      </a:r>
                      <a:endParaRPr lang="en-ZA" sz="1200" dirty="0"/>
                    </a:p>
                  </a:txBody>
                  <a:tcPr/>
                </a:tc>
                <a:tc>
                  <a:txBody>
                    <a:bodyPr/>
                    <a:lstStyle/>
                    <a:p>
                      <a:r>
                        <a:rPr lang="en-ZA" sz="1200" dirty="0" smtClean="0"/>
                        <a:t>Reference</a:t>
                      </a:r>
                      <a:endParaRPr lang="en-ZA" sz="1200" dirty="0"/>
                    </a:p>
                  </a:txBody>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t>5.15.2 PLANE WARTS</a:t>
                      </a:r>
                      <a:endParaRPr lang="en-ZA" sz="1200" dirty="0" smtClean="0">
                        <a:solidFill>
                          <a:schemeClr val="tx1"/>
                        </a:solidFill>
                      </a:endParaRPr>
                    </a:p>
                  </a:txBody>
                  <a:tcPr/>
                </a:tc>
                <a:tc hMerge="1">
                  <a:txBody>
                    <a:bodyPr/>
                    <a:lstStyle/>
                    <a:p>
                      <a:endParaRPr lang="en-ZA"/>
                    </a:p>
                  </a:txBody>
                  <a:tcPr/>
                </a:tc>
                <a:tc hMerge="1">
                  <a:txBody>
                    <a:bodyPr/>
                    <a:lstStyle/>
                    <a:p>
                      <a:endParaRPr lang="en-ZA"/>
                    </a:p>
                  </a:txBody>
                  <a:tcPr/>
                </a:tc>
              </a:tr>
              <a:tr h="370840">
                <a:tc>
                  <a:txBody>
                    <a:bodyPr/>
                    <a:lstStyle/>
                    <a:p>
                      <a:r>
                        <a:rPr lang="en-ZA" dirty="0" smtClean="0"/>
                        <a:t>48</a:t>
                      </a:r>
                      <a:endParaRPr lang="en-ZA" dirty="0"/>
                    </a:p>
                  </a:txBody>
                  <a:tcPr/>
                </a:tc>
                <a:tc>
                  <a:txBody>
                    <a:bodyPr/>
                    <a:lstStyle/>
                    <a:p>
                      <a:r>
                        <a:rPr lang="en-ZA" dirty="0" smtClean="0"/>
                        <a:t>19</a:t>
                      </a:r>
                      <a:endParaRPr lang="en-ZA" dirty="0"/>
                    </a:p>
                  </a:txBody>
                  <a:tcPr/>
                </a:tc>
                <a:tc>
                  <a:txBody>
                    <a:bodyPr/>
                    <a:lstStyle/>
                    <a:p>
                      <a:pPr marL="0" indent="0">
                        <a:buFont typeface="Arial" pitchFamily="34" charset="0"/>
                        <a:buNone/>
                      </a:pPr>
                      <a:r>
                        <a:rPr lang="en-ZA" sz="1200" b="1" u="sng" dirty="0" smtClean="0"/>
                        <a:t>SALICYLIC ACID</a:t>
                      </a:r>
                    </a:p>
                    <a:p>
                      <a:pPr marL="171450" indent="-171450">
                        <a:buFont typeface="Arial" pitchFamily="34" charset="0"/>
                        <a:buChar char="•"/>
                      </a:pPr>
                      <a:r>
                        <a:rPr lang="en-ZA" sz="1200" dirty="0" smtClean="0"/>
                        <a:t>Kwok CS, Gibbs S, Bennett C, Holland R, Abbott R. Topical treatments for cutaneous warts. </a:t>
                      </a:r>
                      <a:r>
                        <a:rPr lang="en-ZA" sz="1200" i="1" dirty="0" smtClean="0"/>
                        <a:t>Cochrane Database </a:t>
                      </a:r>
                      <a:r>
                        <a:rPr lang="en-ZA" sz="1200" i="1" dirty="0" err="1" smtClean="0"/>
                        <a:t>Syst</a:t>
                      </a:r>
                      <a:r>
                        <a:rPr lang="en-ZA" sz="1200" i="1" dirty="0" smtClean="0"/>
                        <a:t> Rev. </a:t>
                      </a:r>
                      <a:r>
                        <a:rPr lang="en-ZA" sz="1200" dirty="0" smtClean="0"/>
                        <a:t>2012 Sep 12;9:CD001781.</a:t>
                      </a:r>
                      <a:endParaRPr lang="en-ZA" sz="1000" dirty="0" smtClean="0"/>
                    </a:p>
                    <a:p>
                      <a:pPr marL="171450" indent="-171450">
                        <a:buFont typeface="Arial" pitchFamily="34" charset="0"/>
                        <a:buChar char="•"/>
                      </a:pPr>
                      <a:r>
                        <a:rPr lang="en-ZA" sz="1200" dirty="0" smtClean="0"/>
                        <a:t>Rodríguez-</a:t>
                      </a:r>
                      <a:r>
                        <a:rPr lang="en-ZA" sz="1200" dirty="0" err="1" smtClean="0"/>
                        <a:t>Cerdeira</a:t>
                      </a:r>
                      <a:r>
                        <a:rPr lang="en-ZA" sz="1200" dirty="0" smtClean="0"/>
                        <a:t> C, Sánchez-Blanco E. Glycolic acid 15% plus salicylic acid 2%: a new therapeutic pearl for facial flat warts. J </a:t>
                      </a:r>
                      <a:r>
                        <a:rPr lang="en-ZA" sz="1200" dirty="0" err="1" smtClean="0"/>
                        <a:t>Clin</a:t>
                      </a:r>
                      <a:r>
                        <a:rPr lang="en-ZA" sz="1200" dirty="0" smtClean="0"/>
                        <a:t> </a:t>
                      </a:r>
                      <a:r>
                        <a:rPr lang="en-ZA" sz="1200" dirty="0" err="1" smtClean="0"/>
                        <a:t>Aesthet</a:t>
                      </a:r>
                      <a:r>
                        <a:rPr lang="en-ZA" sz="1200" dirty="0" smtClean="0"/>
                        <a:t> </a:t>
                      </a:r>
                      <a:r>
                        <a:rPr lang="en-ZA" sz="1200" dirty="0" err="1" smtClean="0"/>
                        <a:t>Dermatol</a:t>
                      </a:r>
                      <a:r>
                        <a:rPr lang="en-ZA" sz="1200" dirty="0" smtClean="0"/>
                        <a:t>. 2011 Sep;4(9):62-4.</a:t>
                      </a:r>
                    </a:p>
                    <a:p>
                      <a:pPr marL="171450" indent="-171450">
                        <a:buFont typeface="Arial" pitchFamily="34" charset="0"/>
                        <a:buChar char="•"/>
                      </a:pPr>
                      <a:r>
                        <a:rPr lang="en-ZA" sz="1200" dirty="0" err="1" smtClean="0"/>
                        <a:t>Khattar</a:t>
                      </a:r>
                      <a:r>
                        <a:rPr lang="en-ZA" sz="1200" dirty="0" smtClean="0"/>
                        <a:t> JA, </a:t>
                      </a:r>
                      <a:r>
                        <a:rPr lang="en-ZA" sz="1200" dirty="0" err="1" smtClean="0"/>
                        <a:t>Musharrafieh</a:t>
                      </a:r>
                      <a:r>
                        <a:rPr lang="en-ZA" sz="1200" dirty="0" smtClean="0"/>
                        <a:t> UM, </a:t>
                      </a:r>
                      <a:r>
                        <a:rPr lang="en-ZA" sz="1200" dirty="0" err="1" smtClean="0"/>
                        <a:t>Tamim</a:t>
                      </a:r>
                      <a:r>
                        <a:rPr lang="en-ZA" sz="1200" dirty="0" smtClean="0"/>
                        <a:t> H, </a:t>
                      </a:r>
                      <a:r>
                        <a:rPr lang="en-ZA" sz="1200" dirty="0" err="1" smtClean="0"/>
                        <a:t>Hamadeh</a:t>
                      </a:r>
                      <a:r>
                        <a:rPr lang="en-ZA" sz="1200" dirty="0" smtClean="0"/>
                        <a:t> GN. Topical zinc oxide vs. salicylic acid-lactic acid combination in the treatment of warts. </a:t>
                      </a:r>
                      <a:r>
                        <a:rPr lang="en-ZA" sz="1200" i="1" dirty="0" err="1" smtClean="0"/>
                        <a:t>Int</a:t>
                      </a:r>
                      <a:r>
                        <a:rPr lang="en-ZA" sz="1200" i="1" dirty="0" smtClean="0"/>
                        <a:t> J </a:t>
                      </a:r>
                      <a:r>
                        <a:rPr lang="en-ZA" sz="1200" i="1" dirty="0" err="1" smtClean="0"/>
                        <a:t>Dermatol</a:t>
                      </a:r>
                      <a:r>
                        <a:rPr lang="en-ZA" sz="1200" i="1" dirty="0" smtClean="0"/>
                        <a:t>.</a:t>
                      </a:r>
                      <a:r>
                        <a:rPr lang="en-ZA" sz="1200" dirty="0" smtClean="0"/>
                        <a:t> 2007 Apr;46(4):427-30.</a:t>
                      </a:r>
                    </a:p>
                    <a:p>
                      <a:pPr marL="171450" indent="-171450">
                        <a:buFont typeface="Arial" pitchFamily="34" charset="0"/>
                        <a:buChar char="•"/>
                      </a:pPr>
                      <a:r>
                        <a:rPr lang="en-ZA" sz="1100" dirty="0" smtClean="0"/>
                        <a:t>Khan </a:t>
                      </a:r>
                      <a:r>
                        <a:rPr lang="en-ZA" sz="1100" dirty="0" err="1" smtClean="0"/>
                        <a:t>Durani</a:t>
                      </a:r>
                      <a:r>
                        <a:rPr lang="en-ZA" sz="1100" dirty="0" smtClean="0"/>
                        <a:t> B, </a:t>
                      </a:r>
                      <a:r>
                        <a:rPr lang="en-ZA" sz="1100" dirty="0" err="1" smtClean="0"/>
                        <a:t>Jappe</a:t>
                      </a:r>
                      <a:r>
                        <a:rPr lang="en-ZA" sz="1100" dirty="0" smtClean="0"/>
                        <a:t> U. Successful treatment of facial plane warts with </a:t>
                      </a:r>
                      <a:r>
                        <a:rPr lang="en-ZA" sz="1100" dirty="0" err="1" smtClean="0"/>
                        <a:t>imiquimod</a:t>
                      </a:r>
                      <a:r>
                        <a:rPr lang="en-ZA" sz="1100" dirty="0" smtClean="0"/>
                        <a:t>. </a:t>
                      </a:r>
                      <a:r>
                        <a:rPr lang="en-ZA" sz="1100" i="1" dirty="0" smtClean="0"/>
                        <a:t>Br J </a:t>
                      </a:r>
                      <a:r>
                        <a:rPr lang="en-ZA" sz="1100" i="1" dirty="0" err="1" smtClean="0"/>
                        <a:t>Dermatol</a:t>
                      </a:r>
                      <a:r>
                        <a:rPr lang="en-ZA" sz="1100" i="1" dirty="0" smtClean="0"/>
                        <a:t>.</a:t>
                      </a:r>
                      <a:r>
                        <a:rPr lang="en-ZA" sz="1100" dirty="0" smtClean="0"/>
                        <a:t> 2002 Nov;147(5):1018.</a:t>
                      </a:r>
                    </a:p>
                    <a:p>
                      <a:pPr marL="171450" indent="-171450">
                        <a:buFont typeface="Arial" pitchFamily="34" charset="0"/>
                        <a:buChar char="•"/>
                      </a:pPr>
                      <a:r>
                        <a:rPr lang="en-ZA" sz="1100" dirty="0" err="1" smtClean="0"/>
                        <a:t>DDall'oglio</a:t>
                      </a:r>
                      <a:r>
                        <a:rPr lang="en-ZA" sz="1100" dirty="0" smtClean="0"/>
                        <a:t> F, D'Amico V, </a:t>
                      </a:r>
                      <a:r>
                        <a:rPr lang="en-ZA" sz="1100" dirty="0" err="1" smtClean="0"/>
                        <a:t>Nasca</a:t>
                      </a:r>
                      <a:r>
                        <a:rPr lang="en-ZA" sz="1100" dirty="0" smtClean="0"/>
                        <a:t> MR, </a:t>
                      </a:r>
                      <a:r>
                        <a:rPr lang="en-ZA" sz="1100" dirty="0" err="1" smtClean="0"/>
                        <a:t>Micali</a:t>
                      </a:r>
                      <a:r>
                        <a:rPr lang="en-ZA" sz="1100" dirty="0" smtClean="0"/>
                        <a:t> G. Treatment of cutaneous warts: an  evidence-based review. Am J </a:t>
                      </a:r>
                      <a:r>
                        <a:rPr lang="en-ZA" sz="1100" dirty="0" err="1" smtClean="0"/>
                        <a:t>Clin</a:t>
                      </a:r>
                      <a:r>
                        <a:rPr lang="en-ZA" sz="1100" dirty="0" smtClean="0"/>
                        <a:t> </a:t>
                      </a:r>
                      <a:r>
                        <a:rPr lang="en-ZA" sz="1100" dirty="0" err="1" smtClean="0"/>
                        <a:t>Dermatol</a:t>
                      </a:r>
                      <a:r>
                        <a:rPr lang="en-ZA" sz="1100" dirty="0" smtClean="0"/>
                        <a:t>. 2012 Apr 1;13(2):73-96.</a:t>
                      </a:r>
                    </a:p>
                    <a:p>
                      <a:pPr marL="171450" indent="-171450">
                        <a:buFont typeface="Arial" pitchFamily="34" charset="0"/>
                        <a:buChar char="•"/>
                      </a:pPr>
                      <a:r>
                        <a:rPr lang="en-ZA" sz="1100" dirty="0" smtClean="0"/>
                        <a:t>Sterling JC, </a:t>
                      </a:r>
                      <a:r>
                        <a:rPr lang="en-ZA" sz="1100" dirty="0" err="1" smtClean="0"/>
                        <a:t>Handfield</a:t>
                      </a:r>
                      <a:r>
                        <a:rPr lang="en-ZA" sz="1100" dirty="0" smtClean="0"/>
                        <a:t>-Jones S, Hudson PM; British Association of Dermatologists. Guidelines for the management of cutaneous warts. Br J </a:t>
                      </a:r>
                      <a:r>
                        <a:rPr lang="en-ZA" sz="1100" dirty="0" err="1" smtClean="0"/>
                        <a:t>Dermatol</a:t>
                      </a:r>
                      <a:r>
                        <a:rPr lang="en-ZA" sz="1100" dirty="0" smtClean="0"/>
                        <a:t>. </a:t>
                      </a:r>
                    </a:p>
                    <a:p>
                      <a:pPr marL="171450" indent="-171450">
                        <a:buFont typeface="Arial" pitchFamily="34" charset="0"/>
                        <a:buChar char="•"/>
                      </a:pPr>
                      <a:r>
                        <a:rPr lang="en-ZA" sz="1100" dirty="0" smtClean="0"/>
                        <a:t>2001 Jan;144(1):4-11.</a:t>
                      </a:r>
                    </a:p>
                    <a:p>
                      <a:pPr marL="171450" indent="-171450">
                        <a:buFont typeface="Arial" pitchFamily="34" charset="0"/>
                        <a:buChar char="•"/>
                      </a:pPr>
                      <a:r>
                        <a:rPr lang="en-ZA" sz="1100" dirty="0" err="1" smtClean="0"/>
                        <a:t>Kubeyinje</a:t>
                      </a:r>
                      <a:r>
                        <a:rPr lang="en-ZA" sz="1100" dirty="0" smtClean="0"/>
                        <a:t> EP. Evaluation of the efficacy and safety of 0.05% </a:t>
                      </a:r>
                      <a:r>
                        <a:rPr lang="en-ZA" sz="1100" dirty="0" err="1" smtClean="0"/>
                        <a:t>tretinoin</a:t>
                      </a:r>
                      <a:r>
                        <a:rPr lang="en-ZA" sz="1100" dirty="0" smtClean="0"/>
                        <a:t> cream in the treatment of plane warts in Arab children. Journal of Dermatological Treatment 1996;7: 21-22.</a:t>
                      </a:r>
                      <a:endParaRPr lang="en-ZA" sz="1200" dirty="0" smtClean="0"/>
                    </a:p>
                  </a:txBody>
                  <a:tcPr/>
                </a:tc>
              </a:tr>
              <a:tr h="370840">
                <a:tc>
                  <a:txBody>
                    <a:bodyPr/>
                    <a:lstStyle/>
                    <a:p>
                      <a:r>
                        <a:rPr lang="en-ZA" dirty="0" smtClean="0"/>
                        <a:t>49</a:t>
                      </a:r>
                      <a:endParaRPr lang="en-ZA" dirty="0"/>
                    </a:p>
                  </a:txBody>
                  <a:tcPr/>
                </a:tc>
                <a:tc>
                  <a:txBody>
                    <a:bodyPr/>
                    <a:lstStyle/>
                    <a:p>
                      <a:r>
                        <a:rPr lang="en-ZA" dirty="0" smtClean="0"/>
                        <a:t>20</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SALICYLIC ACID</a:t>
                      </a:r>
                    </a:p>
                    <a:p>
                      <a:pPr marL="171450" indent="-171450">
                        <a:buFont typeface="Arial" pitchFamily="34" charset="0"/>
                        <a:buChar char="•"/>
                      </a:pPr>
                      <a:r>
                        <a:rPr lang="en-ZA" sz="1200" dirty="0" smtClean="0"/>
                        <a:t>Contract circular HP08-2012SSD, 1July2012to30Jun2014.</a:t>
                      </a:r>
                      <a:endParaRPr lang="en-ZA" sz="1200" dirty="0"/>
                    </a:p>
                  </a:txBody>
                  <a:tcPr/>
                </a:tc>
              </a:tr>
              <a:tr h="370840">
                <a:tc gridSpan="3">
                  <a:txBody>
                    <a:bodyPr/>
                    <a:lstStyle/>
                    <a:p>
                      <a:r>
                        <a:rPr lang="en-ZA" sz="1200" b="1" dirty="0" smtClean="0"/>
                        <a:t>5.16 PSORIASIS</a:t>
                      </a:r>
                      <a:endParaRPr lang="en-ZA" sz="1200" dirty="0">
                        <a:solidFill>
                          <a:schemeClr val="tx1"/>
                        </a:solidFill>
                      </a:endParaRPr>
                    </a:p>
                  </a:txBody>
                  <a:tcPr/>
                </a:tc>
                <a:tc hMerge="1">
                  <a:txBody>
                    <a:bodyPr/>
                    <a:lstStyle/>
                    <a:p>
                      <a:endParaRPr lang="en-ZA" sz="1200" dirty="0"/>
                    </a:p>
                  </a:txBody>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dirty="0" smtClean="0"/>
                    </a:p>
                  </a:txBody>
                  <a:tcPr/>
                </a:tc>
              </a:tr>
              <a:tr h="370840">
                <a:tc>
                  <a:txBody>
                    <a:bodyPr/>
                    <a:lstStyle/>
                    <a:p>
                      <a:r>
                        <a:rPr lang="en-ZA" dirty="0" smtClean="0"/>
                        <a:t>51</a:t>
                      </a:r>
                      <a:endParaRPr lang="en-ZA" dirty="0"/>
                    </a:p>
                  </a:txBody>
                  <a:tcPr/>
                </a:tc>
                <a:tc>
                  <a:txBody>
                    <a:bodyPr/>
                    <a:lstStyle/>
                    <a:p>
                      <a:r>
                        <a:rPr lang="en-ZA" dirty="0" smtClean="0"/>
                        <a:t>21</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dirty="0" smtClean="0"/>
                        <a:t>COAL</a:t>
                      </a:r>
                      <a:r>
                        <a:rPr lang="en-US" sz="1200" b="1" u="sng" baseline="0" dirty="0" smtClean="0"/>
                        <a:t> TAR</a:t>
                      </a:r>
                      <a:endParaRPr lang="en-US" sz="12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Adult Hospital level STG, 2012</a:t>
                      </a:r>
                      <a:endParaRPr lang="en-ZA" sz="1200" dirty="0" smtClean="0"/>
                    </a:p>
                  </a:txBody>
                  <a:tcPr/>
                </a:tc>
              </a:tr>
              <a:tr h="370840">
                <a:tc>
                  <a:txBody>
                    <a:bodyPr/>
                    <a:lstStyle/>
                    <a:p>
                      <a:r>
                        <a:rPr lang="en-ZA" dirty="0" smtClean="0"/>
                        <a:t>52</a:t>
                      </a:r>
                      <a:endParaRPr lang="en-ZA" dirty="0"/>
                    </a:p>
                  </a:txBody>
                  <a:tcPr/>
                </a:tc>
                <a:tc>
                  <a:txBody>
                    <a:bodyPr/>
                    <a:lstStyle/>
                    <a:p>
                      <a:r>
                        <a:rPr lang="en-ZA" dirty="0" smtClean="0"/>
                        <a:t>22</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dirty="0" smtClean="0"/>
                        <a:t>BETHAMETHASONE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Adult Hospital level STG, 2012</a:t>
                      </a:r>
                      <a:endParaRPr lang="en-ZA" sz="1200" dirty="0" smtClean="0"/>
                    </a:p>
                  </a:txBody>
                  <a:tcPr/>
                </a:tc>
              </a:tr>
            </a:tbl>
          </a:graphicData>
        </a:graphic>
      </p:graphicFrame>
      <p:sp>
        <p:nvSpPr>
          <p:cNvPr id="3" name="Footer Placeholder 4"/>
          <p:cNvSpPr>
            <a:spLocks noGrp="1"/>
          </p:cNvSpPr>
          <p:nvPr>
            <p:ph type="ftr" sz="quarter" idx="11"/>
          </p:nvPr>
        </p:nvSpPr>
        <p:spPr>
          <a:xfrm>
            <a:off x="3124200" y="6356350"/>
            <a:ext cx="3248000" cy="365125"/>
          </a:xfrm>
        </p:spPr>
        <p:txBody>
          <a:bodyPr/>
          <a:lstStyle/>
          <a:p>
            <a:r>
              <a:rPr lang="en-ZA" dirty="0" smtClean="0"/>
              <a:t>PRIMARY HEALTHCARE 2014 IMPLEMENTATION SLIDES: SKIN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62</a:t>
            </a:fld>
            <a:endParaRPr lang="en-ZA" dirty="0"/>
          </a:p>
        </p:txBody>
      </p:sp>
    </p:spTree>
    <p:extLst>
      <p:ext uri="{BB962C8B-B14F-4D97-AF65-F5344CB8AC3E}">
        <p14:creationId xmlns="" xmlns:p14="http://schemas.microsoft.com/office/powerpoint/2010/main" val="1156582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3" y="0"/>
            <a:ext cx="8229600" cy="1143000"/>
          </a:xfrm>
        </p:spPr>
        <p:txBody>
          <a:bodyPr/>
          <a:lstStyle/>
          <a:p>
            <a:pPr algn="l"/>
            <a:r>
              <a:rPr lang="en-US" sz="3600" b="1" dirty="0">
                <a:solidFill>
                  <a:schemeClr val="bg1"/>
                </a:solidFill>
              </a:rPr>
              <a:t>5.3 	ACNE VULGARIS</a:t>
            </a:r>
            <a:endParaRPr lang="en-ZA" sz="3600" dirty="0">
              <a:solidFill>
                <a:schemeClr val="bg1"/>
              </a:solidFill>
            </a:endParaRPr>
          </a:p>
        </p:txBody>
      </p:sp>
      <p:sp>
        <p:nvSpPr>
          <p:cNvPr id="3" name="Content Placeholder 2"/>
          <p:cNvSpPr>
            <a:spLocks noGrp="1"/>
          </p:cNvSpPr>
          <p:nvPr>
            <p:ph idx="1"/>
          </p:nvPr>
        </p:nvSpPr>
        <p:spPr>
          <a:xfrm>
            <a:off x="179512" y="1268760"/>
            <a:ext cx="8784976" cy="4857403"/>
          </a:xfrm>
        </p:spPr>
        <p:txBody>
          <a:bodyPr>
            <a:normAutofit/>
          </a:bodyPr>
          <a:lstStyle/>
          <a:p>
            <a:r>
              <a:rPr lang="en-US" u="sng" dirty="0"/>
              <a:t>Benzoyl peroxide, topical:</a:t>
            </a:r>
            <a:r>
              <a:rPr lang="en-US" i="1" dirty="0" smtClean="0"/>
              <a:t> </a:t>
            </a:r>
            <a:r>
              <a:rPr lang="en-ZA" i="1" dirty="0">
                <a:solidFill>
                  <a:srgbClr val="9966FF"/>
                </a:solidFill>
              </a:rPr>
              <a:t>Caution amended</a:t>
            </a:r>
            <a:endParaRPr lang="en-ZA" u="sng" dirty="0" smtClean="0">
              <a:solidFill>
                <a:srgbClr val="9966FF"/>
              </a:solidFill>
            </a:endParaRPr>
          </a:p>
          <a:p>
            <a:pPr lvl="1"/>
            <a:r>
              <a:rPr lang="en-ZA" dirty="0" smtClean="0"/>
              <a:t>Avoid </a:t>
            </a:r>
            <a:r>
              <a:rPr lang="en-ZA" dirty="0"/>
              <a:t>contact with eyes, mouth, angles of the nose and mucous membranes; Limit exposure to sunlight</a:t>
            </a:r>
            <a:r>
              <a:rPr lang="en-ZA" dirty="0" smtClean="0"/>
              <a:t>.</a:t>
            </a:r>
          </a:p>
          <a:p>
            <a:pPr marL="457200" lvl="1" indent="0">
              <a:buNone/>
            </a:pPr>
            <a:endParaRPr lang="en-ZA" u="sng" dirty="0"/>
          </a:p>
          <a:p>
            <a:r>
              <a:rPr lang="en-ZA" u="sng" dirty="0" err="1"/>
              <a:t>Doxycyline</a:t>
            </a:r>
            <a:r>
              <a:rPr lang="en-ZA" u="sng" dirty="0"/>
              <a:t>, oral:</a:t>
            </a:r>
            <a:r>
              <a:rPr lang="en-ZA" dirty="0" smtClean="0"/>
              <a:t> </a:t>
            </a:r>
            <a:r>
              <a:rPr lang="en-ZA" i="1" dirty="0">
                <a:solidFill>
                  <a:srgbClr val="9966FF"/>
                </a:solidFill>
              </a:rPr>
              <a:t>Caution </a:t>
            </a:r>
            <a:r>
              <a:rPr lang="en-ZA" i="1" dirty="0" smtClean="0">
                <a:solidFill>
                  <a:srgbClr val="9966FF"/>
                </a:solidFill>
              </a:rPr>
              <a:t>moved</a:t>
            </a:r>
            <a:endParaRPr lang="en-ZA" i="1" dirty="0">
              <a:solidFill>
                <a:srgbClr val="9966FF"/>
              </a:solidFill>
            </a:endParaRPr>
          </a:p>
          <a:p>
            <a:pPr lvl="1"/>
            <a:r>
              <a:rPr lang="en-ZA" dirty="0" smtClean="0"/>
              <a:t>Caution </a:t>
            </a:r>
            <a:r>
              <a:rPr lang="en-ZA" dirty="0"/>
              <a:t>moved to family planning chapter: drug-drug interaction with COC.</a:t>
            </a:r>
            <a:endParaRPr lang="en-ZA" sz="1300" dirty="0" smtClean="0"/>
          </a:p>
          <a:p>
            <a:pPr>
              <a:buNone/>
            </a:pPr>
            <a:endParaRPr lang="en-ZA" sz="1300" dirty="0"/>
          </a:p>
        </p:txBody>
      </p:sp>
      <p:sp>
        <p:nvSpPr>
          <p:cNvPr id="10" name="Footer Placeholder 9"/>
          <p:cNvSpPr>
            <a:spLocks noGrp="1"/>
          </p:cNvSpPr>
          <p:nvPr>
            <p:ph type="ftr" sz="quarter" idx="11"/>
          </p:nvPr>
        </p:nvSpPr>
        <p:spPr>
          <a:xfrm>
            <a:off x="3124200" y="6356350"/>
            <a:ext cx="3175992" cy="365125"/>
          </a:xfrm>
        </p:spPr>
        <p:txBody>
          <a:bodyPr/>
          <a:lstStyle/>
          <a:p>
            <a:r>
              <a:rPr lang="en-ZA" dirty="0" smtClean="0"/>
              <a:t>PRIMARY HEALTHCARE 2014 IMPLEMENTATION SLIDES: SKIN CONDITIONS</a:t>
            </a:r>
            <a:endParaRPr lang="en-ZA" dirty="0"/>
          </a:p>
        </p:txBody>
      </p:sp>
      <p:sp>
        <p:nvSpPr>
          <p:cNvPr id="11" name="Slide Number Placeholder 10"/>
          <p:cNvSpPr>
            <a:spLocks noGrp="1"/>
          </p:cNvSpPr>
          <p:nvPr>
            <p:ph type="sldNum" sz="quarter" idx="12"/>
          </p:nvPr>
        </p:nvSpPr>
        <p:spPr/>
        <p:txBody>
          <a:bodyPr/>
          <a:lstStyle/>
          <a:p>
            <a:fld id="{42FB03B2-953D-4068-99A6-8707FB8FE3E1}" type="slidenum">
              <a:rPr lang="en-ZA" smtClean="0"/>
              <a:pPr/>
              <a:t>7</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5</a:t>
            </a:r>
            <a:endParaRPr lang="en-ZA" dirty="0">
              <a:solidFill>
                <a:srgbClr val="3366FF"/>
              </a:solidFill>
            </a:endParaRPr>
          </a:p>
        </p:txBody>
      </p:sp>
    </p:spTree>
    <p:extLst>
      <p:ext uri="{BB962C8B-B14F-4D97-AF65-F5344CB8AC3E}">
        <p14:creationId xmlns="" xmlns:p14="http://schemas.microsoft.com/office/powerpoint/2010/main" val="510156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57" y="116632"/>
            <a:ext cx="8229600" cy="926976"/>
          </a:xfrm>
        </p:spPr>
        <p:txBody>
          <a:bodyPr/>
          <a:lstStyle/>
          <a:p>
            <a:pPr algn="l"/>
            <a:r>
              <a:rPr lang="en-GB" sz="3600" b="1" dirty="0">
                <a:solidFill>
                  <a:schemeClr val="bg1"/>
                </a:solidFill>
              </a:rPr>
              <a:t>5.3 	ACNE VULGARIS</a:t>
            </a:r>
            <a:endParaRPr lang="en-ZA" sz="3600" b="1" dirty="0">
              <a:solidFill>
                <a:schemeClr val="bg1"/>
              </a:solidFill>
            </a:endParaRPr>
          </a:p>
        </p:txBody>
      </p:sp>
      <p:sp>
        <p:nvSpPr>
          <p:cNvPr id="3" name="Content Placeholder 2"/>
          <p:cNvSpPr>
            <a:spLocks noGrp="1"/>
          </p:cNvSpPr>
          <p:nvPr>
            <p:ph idx="1"/>
          </p:nvPr>
        </p:nvSpPr>
        <p:spPr>
          <a:xfrm>
            <a:off x="395536" y="1268760"/>
            <a:ext cx="8401080" cy="4886003"/>
          </a:xfrm>
        </p:spPr>
        <p:txBody>
          <a:bodyPr>
            <a:normAutofit fontScale="92500" lnSpcReduction="20000"/>
          </a:bodyPr>
          <a:lstStyle/>
          <a:p>
            <a:r>
              <a:rPr lang="en-ZA" u="sng" dirty="0" err="1"/>
              <a:t>Retinoids</a:t>
            </a:r>
            <a:r>
              <a:rPr lang="en-ZA" u="sng" dirty="0"/>
              <a:t>, topical e.g. </a:t>
            </a:r>
            <a:r>
              <a:rPr lang="en-ZA" u="sng" dirty="0" err="1"/>
              <a:t>tretinoin</a:t>
            </a:r>
            <a:r>
              <a:rPr lang="en-ZA" u="sng" dirty="0"/>
              <a:t> 0.05% cream:</a:t>
            </a:r>
            <a:r>
              <a:rPr lang="en-ZA" dirty="0" smtClean="0"/>
              <a:t> </a:t>
            </a:r>
            <a:r>
              <a:rPr lang="en-ZA" i="1" dirty="0" smtClean="0">
                <a:solidFill>
                  <a:srgbClr val="00B050"/>
                </a:solidFill>
              </a:rPr>
              <a:t>added (Doctor initiated)</a:t>
            </a:r>
          </a:p>
          <a:p>
            <a:pPr lvl="1"/>
            <a:r>
              <a:rPr lang="en-ZA" dirty="0" smtClean="0"/>
              <a:t>Acne </a:t>
            </a:r>
            <a:r>
              <a:rPr lang="en-ZA" dirty="0"/>
              <a:t>is a common condition. </a:t>
            </a:r>
          </a:p>
          <a:p>
            <a:pPr lvl="1"/>
            <a:r>
              <a:rPr lang="en-ZA" dirty="0" smtClean="0"/>
              <a:t>Oral </a:t>
            </a:r>
            <a:r>
              <a:rPr lang="en-ZA" dirty="0" err="1"/>
              <a:t>isotretinoin</a:t>
            </a:r>
            <a:r>
              <a:rPr lang="en-ZA" dirty="0"/>
              <a:t> </a:t>
            </a:r>
            <a:r>
              <a:rPr lang="en-ZA" dirty="0" smtClean="0"/>
              <a:t>excluded </a:t>
            </a:r>
            <a:r>
              <a:rPr lang="en-ZA" dirty="0"/>
              <a:t>from the tertiary essential medicines list, thus patients would not require referral for severe cases of acne. </a:t>
            </a:r>
            <a:endParaRPr lang="en-ZA" dirty="0" smtClean="0"/>
          </a:p>
          <a:p>
            <a:pPr lvl="1"/>
            <a:r>
              <a:rPr lang="en-ZA" dirty="0" smtClean="0"/>
              <a:t>Cream </a:t>
            </a:r>
            <a:r>
              <a:rPr lang="en-ZA" dirty="0"/>
              <a:t>(R28.50) </a:t>
            </a:r>
            <a:r>
              <a:rPr lang="en-ZA" dirty="0" smtClean="0"/>
              <a:t>considered more affordable compared </a:t>
            </a:r>
            <a:r>
              <a:rPr lang="en-ZA" dirty="0"/>
              <a:t>to the gel (</a:t>
            </a:r>
            <a:r>
              <a:rPr lang="en-ZA" dirty="0" smtClean="0"/>
              <a:t>R40.07). </a:t>
            </a:r>
          </a:p>
          <a:p>
            <a:pPr lvl="1"/>
            <a:r>
              <a:rPr lang="en-ZA" dirty="0" smtClean="0"/>
              <a:t>Aligned with Adult Hospital level STG, 2012.</a:t>
            </a:r>
          </a:p>
          <a:p>
            <a:pPr marL="57150" lvl="1" indent="0">
              <a:buNone/>
            </a:pPr>
            <a:r>
              <a:rPr lang="en-ZA" sz="4200" b="1" dirty="0">
                <a:solidFill>
                  <a:srgbClr val="3366FF"/>
                </a:solidFill>
              </a:rPr>
              <a:t>Level of evidence: III Expert opinion &amp; </a:t>
            </a:r>
            <a:r>
              <a:rPr lang="en-ZA" sz="4200" b="1" dirty="0" smtClean="0">
                <a:solidFill>
                  <a:srgbClr val="3366FF"/>
                </a:solidFill>
              </a:rPr>
              <a:t>Guidelines</a:t>
            </a:r>
            <a:endParaRPr lang="en-ZA" dirty="0" smtClean="0"/>
          </a:p>
        </p:txBody>
      </p:sp>
      <p:sp>
        <p:nvSpPr>
          <p:cNvPr id="5" name="Footer Placeholder 4"/>
          <p:cNvSpPr>
            <a:spLocks noGrp="1"/>
          </p:cNvSpPr>
          <p:nvPr>
            <p:ph type="ftr" sz="quarter" idx="11"/>
          </p:nvPr>
        </p:nvSpPr>
        <p:spPr/>
        <p:txBody>
          <a:bodyPr/>
          <a:lstStyle/>
          <a:p>
            <a:r>
              <a:rPr lang="en-ZA" smtClean="0"/>
              <a:t>PRIMARY HEALTHCARE 2014 IMPLEMENTATION SLIDES: SKIN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8</a:t>
            </a:fld>
            <a:endParaRPr lang="en-ZA"/>
          </a:p>
        </p:txBody>
      </p:sp>
      <p:sp>
        <p:nvSpPr>
          <p:cNvPr id="7" name="Rectangle 6"/>
          <p:cNvSpPr/>
          <p:nvPr/>
        </p:nvSpPr>
        <p:spPr>
          <a:xfrm>
            <a:off x="6325344" y="560181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6</a:t>
            </a:r>
            <a:endParaRPr lang="en-ZA" dirty="0">
              <a:solidFill>
                <a:srgbClr val="3366FF"/>
              </a:solidFill>
            </a:endParaRPr>
          </a:p>
        </p:txBody>
      </p:sp>
    </p:spTree>
    <p:extLst>
      <p:ext uri="{BB962C8B-B14F-4D97-AF65-F5344CB8AC3E}">
        <p14:creationId xmlns="" xmlns:p14="http://schemas.microsoft.com/office/powerpoint/2010/main" val="27908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9"/>
            <a:ext cx="8229600" cy="1143000"/>
          </a:xfrm>
        </p:spPr>
        <p:txBody>
          <a:bodyPr/>
          <a:lstStyle/>
          <a:p>
            <a:pPr algn="l"/>
            <a:r>
              <a:rPr lang="en-US" sz="3600" b="1" dirty="0">
                <a:solidFill>
                  <a:schemeClr val="bg1"/>
                </a:solidFill>
              </a:rPr>
              <a:t>5.2 ITCHING (PRURITUS)</a:t>
            </a:r>
            <a:endParaRPr lang="en-ZA" sz="3600" dirty="0">
              <a:solidFill>
                <a:schemeClr val="bg1"/>
              </a:solidFill>
            </a:endParaRPr>
          </a:p>
        </p:txBody>
      </p:sp>
      <p:sp>
        <p:nvSpPr>
          <p:cNvPr id="3" name="Content Placeholder 2"/>
          <p:cNvSpPr>
            <a:spLocks noGrp="1"/>
          </p:cNvSpPr>
          <p:nvPr>
            <p:ph idx="1"/>
          </p:nvPr>
        </p:nvSpPr>
        <p:spPr/>
        <p:txBody>
          <a:bodyPr/>
          <a:lstStyle/>
          <a:p>
            <a:r>
              <a:rPr lang="en-ZA" u="sng" dirty="0" smtClean="0"/>
              <a:t>Emollient e.g. emulsifying ointment (UE): </a:t>
            </a:r>
            <a:r>
              <a:rPr lang="en-ZA" i="1" dirty="0" smtClean="0">
                <a:solidFill>
                  <a:srgbClr val="00B050"/>
                </a:solidFill>
              </a:rPr>
              <a:t>added.</a:t>
            </a:r>
          </a:p>
          <a:p>
            <a:pPr lvl="1"/>
            <a:r>
              <a:rPr lang="en-ZA" dirty="0" smtClean="0"/>
              <a:t>Added </a:t>
            </a:r>
            <a:r>
              <a:rPr lang="en-ZA" dirty="0"/>
              <a:t>to the STG, rather than cross referencing to section 5.1 Dry Skin.</a:t>
            </a:r>
          </a:p>
          <a:p>
            <a:pPr marL="0" indent="0">
              <a:buNone/>
            </a:pPr>
            <a:endParaRPr lang="en-ZA" dirty="0"/>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2014 IMPLEMENTATION SLIDES: SKIN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9</a:t>
            </a:fld>
            <a:endParaRPr lang="en-ZA"/>
          </a:p>
        </p:txBody>
      </p:sp>
    </p:spTree>
    <p:extLst>
      <p:ext uri="{BB962C8B-B14F-4D97-AF65-F5344CB8AC3E}">
        <p14:creationId xmlns="" xmlns:p14="http://schemas.microsoft.com/office/powerpoint/2010/main" val="323729501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NDOH VS 1</Template>
  <TotalTime>2263</TotalTime>
  <Words>6112</Words>
  <Application>Microsoft Office PowerPoint</Application>
  <PresentationFormat>On-screen Show (4:3)</PresentationFormat>
  <Paragraphs>726</Paragraphs>
  <Slides>62</Slides>
  <Notes>1</Notes>
  <HiddenSlides>0</HiddenSlides>
  <MMClips>0</MMClips>
  <ScaleCrop>false</ScaleCrop>
  <HeadingPairs>
    <vt:vector size="4" baseType="variant">
      <vt:variant>
        <vt:lpstr>Theme</vt:lpstr>
      </vt:variant>
      <vt:variant>
        <vt:i4>2</vt:i4>
      </vt:variant>
      <vt:variant>
        <vt:lpstr>Slide Titles</vt:lpstr>
      </vt:variant>
      <vt:variant>
        <vt:i4>62</vt:i4>
      </vt:variant>
    </vt:vector>
  </HeadingPairs>
  <TitlesOfParts>
    <vt:vector size="64" baseType="lpstr">
      <vt:lpstr>1_Office Theme</vt:lpstr>
      <vt:lpstr>Custom Design</vt:lpstr>
      <vt:lpstr>Slide 1</vt:lpstr>
      <vt:lpstr>NEW STGS</vt:lpstr>
      <vt:lpstr>5.1 DRY SKIN &amp; 5.8.1 ECZEMA, ATOPIC</vt:lpstr>
      <vt:lpstr>5.1 DRY SKIN</vt:lpstr>
      <vt:lpstr>5.2  ITCHING (PRURITUS)</vt:lpstr>
      <vt:lpstr>5.2  ITCHING (PRURITUS)</vt:lpstr>
      <vt:lpstr>5.3  ACNE VULGARIS</vt:lpstr>
      <vt:lpstr>5.3  ACNE VULGARIS</vt:lpstr>
      <vt:lpstr>5.2 ITCHING (PRURITUS)</vt:lpstr>
      <vt:lpstr>5.4.1 BOIL, ABSCESS</vt:lpstr>
      <vt:lpstr>5.4.2 IMPETIGO</vt:lpstr>
      <vt:lpstr>5.4.2 IMPETIGO</vt:lpstr>
      <vt:lpstr>5.4.2 IMPETIGO</vt:lpstr>
      <vt:lpstr>5.4.2 IMPETIGO</vt:lpstr>
      <vt:lpstr>5.4.3 CELLULITIS</vt:lpstr>
      <vt:lpstr>5.4.4 CHRONIC LOWER LIMB ULCERS</vt:lpstr>
      <vt:lpstr>5.4.4 CHRONIC LOWER LIMB ULCERS</vt:lpstr>
      <vt:lpstr>5.4.4 CHRONIC LOWER LIMB ULCERS</vt:lpstr>
      <vt:lpstr>5.4.4 CHRONIC LOWER LIMB ULCERS</vt:lpstr>
      <vt:lpstr>5.5.2 CANDIDIASIS, SKIN</vt:lpstr>
      <vt:lpstr>5.5.2.3 SCALP INFECTIONS – TINEA CAPITIS</vt:lpstr>
      <vt:lpstr>5.5.2.4 PITYRIASIS VERSICOLOR –  TINEA VERSICOLOR</vt:lpstr>
      <vt:lpstr>5.6.1  PARONYCHIA, CHRONIC</vt:lpstr>
      <vt:lpstr>5.6.2 PARONYCHIA, ACUTE</vt:lpstr>
      <vt:lpstr>5.6.3  NAIL INFECTIONS – TINEA UNGUIUM</vt:lpstr>
      <vt:lpstr>5.7.1.1 HEAD LICE</vt:lpstr>
      <vt:lpstr>5.7.1.1 HEAD LICE</vt:lpstr>
      <vt:lpstr>5.7.1.1 HEAD LICE</vt:lpstr>
      <vt:lpstr>5.7.1.2 BODY LICE and 5.7.2 SCABIES</vt:lpstr>
      <vt:lpstr>5.7.2 SCABIES</vt:lpstr>
      <vt:lpstr>5.7.2 SCABIES</vt:lpstr>
      <vt:lpstr>5.7.2 SCABIES</vt:lpstr>
      <vt:lpstr>5.7.2 SCABIES</vt:lpstr>
      <vt:lpstr>5.8.2 ECZEMA, ACUTE, MOIST OR WEEPING </vt:lpstr>
      <vt:lpstr>5.8.2 ECZEMA, ACUTE, MOIST OR WEEPING</vt:lpstr>
      <vt:lpstr>5.8.3 DERMATITIS, SEBORRHOEIC</vt:lpstr>
      <vt:lpstr>5.10.2  ANGIOEDEMA</vt:lpstr>
      <vt:lpstr>5.10.2 ANGIOEDEMA</vt:lpstr>
      <vt:lpstr>5.10.2 FIXED DRUG ERUPTIONS </vt:lpstr>
      <vt:lpstr>5.10.4  PAPULAR URTICARIA</vt:lpstr>
      <vt:lpstr>5.10.5 ERYTHEMA MULTIFORME</vt:lpstr>
      <vt:lpstr>5.10.6.1 STEVENS-JOHNSON SYNDROME  (SJS)/ TOXIC EPIDERMAL NECROLYSIS (TEN) </vt:lpstr>
      <vt:lpstr>5.10.6.2 DRUG REACTION WITH EOSINOPHILIA &amp; SYSTEMIC SYMPTOMS SYNDROME (DRESS)</vt:lpstr>
      <vt:lpstr>5.15.1 COMMON WARTS</vt:lpstr>
      <vt:lpstr>5.15.1  COMMON WARTS</vt:lpstr>
      <vt:lpstr>5.15.1 COMMON WARTS</vt:lpstr>
      <vt:lpstr>5.15.2 PLANE WARTS</vt:lpstr>
      <vt:lpstr>5.15.2 PLANE WARTS</vt:lpstr>
      <vt:lpstr>5.15.2 PLANE WARTS</vt:lpstr>
      <vt:lpstr>5.15.3 PLANTAR WARTS</vt:lpstr>
      <vt:lpstr>5.16 PSORIASIS</vt:lpstr>
      <vt:lpstr>5.16 PSORIASIS</vt:lpstr>
      <vt:lpstr>5.17 HIDRADENITIS SUPPURATIVA</vt:lpstr>
      <vt:lpstr>5.15.4 FILIFORM WARTS</vt:lpstr>
      <vt:lpstr>CASE STUDY (1)</vt:lpstr>
      <vt:lpstr>CASE STUDY SOLUTION (1)</vt:lpstr>
      <vt:lpstr>CASE STUDY (2)</vt:lpstr>
      <vt:lpstr>CASE STUDY SOLUTION (2)</vt:lpstr>
      <vt:lpstr>Slide 59</vt:lpstr>
      <vt:lpstr>Slide 60</vt:lpstr>
      <vt:lpstr>Slide 61</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136</cp:revision>
  <dcterms:created xsi:type="dcterms:W3CDTF">2014-04-22T12:08:09Z</dcterms:created>
  <dcterms:modified xsi:type="dcterms:W3CDTF">2015-03-30T19:45:57Z</dcterms:modified>
</cp:coreProperties>
</file>