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6" r:id="rId2"/>
    <p:sldMasterId id="2147483670" r:id="rId3"/>
    <p:sldMasterId id="2147483675" r:id="rId4"/>
  </p:sldMasterIdLst>
  <p:notesMasterIdLst>
    <p:notesMasterId r:id="rId18"/>
  </p:notesMasterIdLst>
  <p:handoutMasterIdLst>
    <p:handoutMasterId r:id="rId19"/>
  </p:handoutMasterIdLst>
  <p:sldIdLst>
    <p:sldId id="310" r:id="rId5"/>
    <p:sldId id="269" r:id="rId6"/>
    <p:sldId id="260" r:id="rId7"/>
    <p:sldId id="261" r:id="rId8"/>
    <p:sldId id="306" r:id="rId9"/>
    <p:sldId id="309" r:id="rId10"/>
    <p:sldId id="313" r:id="rId11"/>
    <p:sldId id="314" r:id="rId12"/>
    <p:sldId id="315" r:id="rId13"/>
    <p:sldId id="316" r:id="rId14"/>
    <p:sldId id="318" r:id="rId15"/>
    <p:sldId id="321" r:id="rId16"/>
    <p:sldId id="32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3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506" autoAdjust="0"/>
  </p:normalViewPr>
  <p:slideViewPr>
    <p:cSldViewPr>
      <p:cViewPr>
        <p:scale>
          <a:sx n="80" d="100"/>
          <a:sy n="80" d="100"/>
        </p:scale>
        <p:origin x="-210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F873-A247-4A95-9304-7BE8D86E204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3D3A-C80B-434C-A7B9-BCDEFB3F0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35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89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tb/publications/2010/9789241547833/en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dc.gov/TB/publications/LTBI/default.htm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SAMF</a:t>
            </a:r>
            <a:r>
              <a:rPr lang="en-US" sz="1200" baseline="0" dirty="0" smtClean="0"/>
              <a:t>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edition, 2012.</a:t>
            </a:r>
            <a:endParaRPr lang="en-US" sz="1200" dirty="0" smtClean="0"/>
          </a:p>
          <a:p>
            <a:r>
              <a:rPr lang="en-US" sz="1200" dirty="0" err="1" smtClean="0"/>
              <a:t>i</a:t>
            </a:r>
            <a:r>
              <a:rPr lang="en-US" sz="1200" dirty="0" smtClean="0"/>
              <a:t>. Snider DE Jr. Pyridoxine supplementation during isoniazid therapy.Tubercle.1980 Dec;61(4):191-6.   ii. Carlson HB, Anthony EM, Russell WF </a:t>
            </a:r>
            <a:r>
              <a:rPr lang="en-US" sz="1200" dirty="0" err="1" smtClean="0"/>
              <a:t>jr</a:t>
            </a:r>
            <a:r>
              <a:rPr lang="en-US" sz="1200" dirty="0" smtClean="0"/>
              <a:t>, </a:t>
            </a:r>
            <a:r>
              <a:rPr lang="en-US" sz="1200" dirty="0" err="1" smtClean="0"/>
              <a:t>MiddlebrookG</a:t>
            </a:r>
            <a:r>
              <a:rPr lang="en-US" sz="1200" dirty="0" smtClean="0"/>
              <a:t>. Prophylaxis of isoniazid neuropathy with pyridoxine. N </a:t>
            </a:r>
            <a:r>
              <a:rPr lang="en-US" sz="1200" dirty="0" err="1" smtClean="0"/>
              <a:t>Engl</a:t>
            </a:r>
            <a:r>
              <a:rPr lang="en-US" sz="1200" dirty="0" smtClean="0"/>
              <a:t> J Med. 1956 Jul 19;255(3):119-22.</a:t>
            </a:r>
          </a:p>
          <a:p>
            <a:r>
              <a:rPr lang="en-US" sz="1200" dirty="0" smtClean="0"/>
              <a:t>  iii. </a:t>
            </a:r>
            <a:r>
              <a:rPr lang="en-US" sz="1200" dirty="0" err="1" smtClean="0"/>
              <a:t>Zilber</a:t>
            </a:r>
            <a:r>
              <a:rPr lang="en-US" sz="1200" dirty="0" smtClean="0"/>
              <a:t> LA, </a:t>
            </a:r>
            <a:r>
              <a:rPr lang="en-US" sz="1200" dirty="0" err="1" smtClean="0"/>
              <a:t>Bajdakova</a:t>
            </a:r>
            <a:r>
              <a:rPr lang="en-US" sz="1200" dirty="0" smtClean="0"/>
              <a:t> ZL, </a:t>
            </a:r>
            <a:r>
              <a:rPr lang="en-US" sz="1200" dirty="0" err="1" smtClean="0"/>
              <a:t>Gardasjan</a:t>
            </a:r>
            <a:r>
              <a:rPr lang="en-US" sz="1200" dirty="0" smtClean="0"/>
              <a:t> AN, </a:t>
            </a:r>
            <a:r>
              <a:rPr lang="en-US" sz="1200" dirty="0" err="1" smtClean="0"/>
              <a:t>Konovalov</a:t>
            </a:r>
            <a:r>
              <a:rPr lang="en-US" sz="1200" dirty="0" smtClean="0"/>
              <a:t> NV, </a:t>
            </a:r>
            <a:r>
              <a:rPr lang="en-US" sz="1200" dirty="0" err="1" smtClean="0"/>
              <a:t>Bunina</a:t>
            </a:r>
            <a:r>
              <a:rPr lang="en-US" sz="1200" dirty="0" smtClean="0"/>
              <a:t> TL, </a:t>
            </a:r>
            <a:r>
              <a:rPr lang="en-US" sz="1200" dirty="0" err="1" smtClean="0"/>
              <a:t>Barabadze</a:t>
            </a:r>
            <a:r>
              <a:rPr lang="en-US" sz="1200" dirty="0" smtClean="0"/>
              <a:t> EM. The prevention and treatment of isoniazid toxicity in the therapy of pulmonary tuberculosis. 2. An assessment of the prophylactic effect of pyridoxine in low dosage. Bull World Health Organ. 1963;29:457-81.</a:t>
            </a:r>
          </a:p>
          <a:p>
            <a:endParaRPr lang="en-ZA" sz="1200" dirty="0" smtClean="0"/>
          </a:p>
          <a:p>
            <a:r>
              <a:rPr lang="en-ZA" sz="1200" dirty="0" smtClean="0"/>
              <a:t>American Thoracic Society, CDC, and Infectious Diseases Society of America. Treatment of Tuberculosis. Morbidity and Mortality Weekly Report. June 20, 2003 / Vol. 52 / No. RR-11.</a:t>
            </a:r>
            <a:endParaRPr lang="en-US" sz="1200" dirty="0" smtClean="0"/>
          </a:p>
          <a:p>
            <a:r>
              <a:rPr lang="en-US" sz="1200" dirty="0" smtClean="0"/>
              <a:t>WHO. Treatment of Tuberculosis guidelines,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edition, 2010. Available at: </a:t>
            </a:r>
            <a:r>
              <a:rPr lang="en-US" sz="1200" u="sng" dirty="0" smtClean="0">
                <a:hlinkClick r:id="rId3"/>
              </a:rPr>
              <a:t>http://www.who.int/tb/publications/2010/9789241547833/en/</a:t>
            </a:r>
            <a:r>
              <a:rPr lang="en-ZA" sz="1200" dirty="0" smtClean="0"/>
              <a:t> </a:t>
            </a:r>
            <a:endParaRPr lang="en-US" sz="1200" dirty="0" smtClean="0"/>
          </a:p>
          <a:p>
            <a:r>
              <a:rPr lang="en-US" sz="1200" dirty="0" smtClean="0"/>
              <a:t>Center for Disease Control and Prevention. Latent Tuberculosis Infection: A guide for primary healthcare providers, 2013.[Online] [Cited November 2014] Available at: </a:t>
            </a:r>
            <a:r>
              <a:rPr lang="en-US" sz="1200" u="sng" dirty="0" smtClean="0">
                <a:hlinkClick r:id="rId4"/>
              </a:rPr>
              <a:t>http://www.cdc.gov/TB/publications/LTBI/default.htm</a:t>
            </a:r>
            <a:r>
              <a:rPr lang="en-ZA" sz="12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12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13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Peña</a:t>
            </a:r>
            <a:r>
              <a:rPr lang="en-ZA" dirty="0" smtClean="0"/>
              <a:t>-Rosas JP, De-</a:t>
            </a:r>
            <a:r>
              <a:rPr lang="en-ZA" dirty="0" err="1" smtClean="0"/>
              <a:t>Regil</a:t>
            </a:r>
            <a:r>
              <a:rPr lang="en-ZA" dirty="0" smtClean="0"/>
              <a:t> LM, </a:t>
            </a:r>
            <a:r>
              <a:rPr lang="en-ZA" dirty="0" err="1" smtClean="0"/>
              <a:t>Dowswell</a:t>
            </a:r>
            <a:r>
              <a:rPr lang="en-ZA" dirty="0" smtClean="0"/>
              <a:t> T, </a:t>
            </a:r>
            <a:r>
              <a:rPr lang="en-ZA" dirty="0" err="1" smtClean="0"/>
              <a:t>Viteri</a:t>
            </a:r>
            <a:r>
              <a:rPr lang="en-ZA" dirty="0" smtClean="0"/>
              <a:t> FE. Intermittent oral iron supplementation during pregnancy. </a:t>
            </a:r>
            <a:r>
              <a:rPr lang="en-ZA" i="1" dirty="0" smtClean="0"/>
              <a:t>Cochrane Database of Systematic Reviews </a:t>
            </a:r>
            <a:r>
              <a:rPr lang="en-ZA" dirty="0" smtClean="0"/>
              <a:t>2012, Issue 7. Art. No.: CD009997.</a:t>
            </a:r>
            <a:endParaRPr lang="en-US" dirty="0" smtClean="0"/>
          </a:p>
          <a:p>
            <a:r>
              <a:rPr lang="en-ZA" dirty="0" smtClean="0"/>
              <a:t>Beard JL. Effectiveness and strategies of iron supplementation during pregnancy. </a:t>
            </a:r>
            <a:r>
              <a:rPr lang="en-ZA" i="1" dirty="0" smtClean="0"/>
              <a:t>Am J </a:t>
            </a:r>
            <a:r>
              <a:rPr lang="en-ZA" i="1" dirty="0" err="1" smtClean="0"/>
              <a:t>Clin</a:t>
            </a:r>
            <a:r>
              <a:rPr lang="en-ZA" i="1" dirty="0" smtClean="0"/>
              <a:t> </a:t>
            </a:r>
            <a:r>
              <a:rPr lang="en-ZA" i="1" dirty="0" err="1" smtClean="0"/>
              <a:t>Nutr</a:t>
            </a:r>
            <a:r>
              <a:rPr lang="en-ZA" i="1" dirty="0" smtClean="0"/>
              <a:t> </a:t>
            </a:r>
            <a:r>
              <a:rPr lang="en-ZA" dirty="0" smtClean="0"/>
              <a:t>2000;71(</a:t>
            </a:r>
            <a:r>
              <a:rPr lang="en-ZA" dirty="0" err="1" smtClean="0"/>
              <a:t>suppl</a:t>
            </a:r>
            <a:r>
              <a:rPr lang="en-ZA" dirty="0" smtClean="0"/>
              <a:t>):1288S–94S.</a:t>
            </a:r>
            <a:endParaRPr lang="en-US" dirty="0" smtClean="0"/>
          </a:p>
          <a:p>
            <a:r>
              <a:rPr lang="en-ZA" dirty="0" err="1" smtClean="0"/>
              <a:t>Ridwan</a:t>
            </a:r>
            <a:r>
              <a:rPr lang="en-ZA" dirty="0" smtClean="0"/>
              <a:t> E, </a:t>
            </a:r>
            <a:r>
              <a:rPr lang="en-ZA" dirty="0" err="1" smtClean="0"/>
              <a:t>Schultink</a:t>
            </a:r>
            <a:r>
              <a:rPr lang="en-ZA" dirty="0" smtClean="0"/>
              <a:t> W, Dillon D, and Gross R. Effects of weekly iron supplementation on pregnant Indonesian women are similar to those of daily supplementation. </a:t>
            </a:r>
            <a:r>
              <a:rPr lang="en-ZA" i="1" dirty="0" smtClean="0"/>
              <a:t>Am J </a:t>
            </a:r>
            <a:r>
              <a:rPr lang="en-ZA" i="1" dirty="0" err="1" smtClean="0"/>
              <a:t>Clin</a:t>
            </a:r>
            <a:r>
              <a:rPr lang="en-ZA" i="1" dirty="0" smtClean="0"/>
              <a:t> </a:t>
            </a:r>
            <a:r>
              <a:rPr lang="en-ZA" i="1" dirty="0" err="1" smtClean="0"/>
              <a:t>Nutr</a:t>
            </a:r>
            <a:r>
              <a:rPr lang="en-ZA" dirty="0" smtClean="0"/>
              <a:t> 1996;63:884-90.</a:t>
            </a:r>
            <a:endParaRPr lang="en-US" dirty="0" smtClean="0"/>
          </a:p>
          <a:p>
            <a:r>
              <a:rPr lang="en-ZA" dirty="0" err="1" smtClean="0"/>
              <a:t>Yakoob</a:t>
            </a:r>
            <a:r>
              <a:rPr lang="en-ZA" dirty="0" smtClean="0"/>
              <a:t> MY, </a:t>
            </a:r>
            <a:r>
              <a:rPr lang="en-ZA" dirty="0" err="1" smtClean="0"/>
              <a:t>Bhutta</a:t>
            </a:r>
            <a:r>
              <a:rPr lang="en-ZA" dirty="0" smtClean="0"/>
              <a:t> ZA. Effect of routine iron supplementation with or without folic acid on </a:t>
            </a:r>
            <a:r>
              <a:rPr lang="en-ZA" dirty="0" err="1" smtClean="0"/>
              <a:t>anemia</a:t>
            </a:r>
            <a:r>
              <a:rPr lang="en-ZA" dirty="0" smtClean="0"/>
              <a:t> during pregnancy. </a:t>
            </a:r>
            <a:r>
              <a:rPr lang="en-ZA" i="1" dirty="0" smtClean="0"/>
              <a:t>BMC Public Health</a:t>
            </a:r>
            <a:r>
              <a:rPr lang="en-ZA" dirty="0" smtClean="0"/>
              <a:t> 2011, 11(</a:t>
            </a:r>
            <a:r>
              <a:rPr lang="en-ZA" dirty="0" err="1" smtClean="0"/>
              <a:t>Suppl</a:t>
            </a:r>
            <a:r>
              <a:rPr lang="en-ZA" dirty="0" smtClean="0"/>
              <a:t> 3):S21</a:t>
            </a:r>
            <a:endParaRPr lang="en-US" dirty="0" smtClean="0"/>
          </a:p>
          <a:p>
            <a:r>
              <a:rPr lang="en-ZA" dirty="0" err="1" smtClean="0"/>
              <a:t>Pavord</a:t>
            </a:r>
            <a:r>
              <a:rPr lang="en-ZA" dirty="0" smtClean="0"/>
              <a:t> S, Myers B, Robinson S, Allard S, Strong J, Oppenheimer  C for British Committee for Standards in Haematology. July 2011. UK guidelines on the management of iron deficiency in pregnancy.</a:t>
            </a:r>
            <a:endParaRPr lang="en-US" dirty="0" smtClean="0"/>
          </a:p>
          <a:p>
            <a:r>
              <a:rPr lang="en-ZA" dirty="0" err="1" smtClean="0"/>
              <a:t>Haidar</a:t>
            </a:r>
            <a:r>
              <a:rPr lang="en-ZA" dirty="0" smtClean="0"/>
              <a:t> J, </a:t>
            </a:r>
            <a:r>
              <a:rPr lang="en-ZA" dirty="0" err="1" smtClean="0"/>
              <a:t>Omwega</a:t>
            </a:r>
            <a:r>
              <a:rPr lang="en-ZA" dirty="0" smtClean="0"/>
              <a:t> AM, </a:t>
            </a:r>
            <a:r>
              <a:rPr lang="en-ZA" dirty="0" err="1" smtClean="0"/>
              <a:t>Muroki</a:t>
            </a:r>
            <a:r>
              <a:rPr lang="en-ZA" dirty="0" smtClean="0"/>
              <a:t> NM and </a:t>
            </a:r>
            <a:r>
              <a:rPr lang="en-ZA" dirty="0" err="1" smtClean="0"/>
              <a:t>Ayana</a:t>
            </a:r>
            <a:r>
              <a:rPr lang="en-ZA" dirty="0" smtClean="0"/>
              <a:t> G. Daily versus weekly iron supplementation and prevention of iron deficiency anaemia in lactating women. </a:t>
            </a:r>
            <a:r>
              <a:rPr lang="en-ZA" i="1" dirty="0" smtClean="0"/>
              <a:t>East African Medical Journal</a:t>
            </a:r>
            <a:r>
              <a:rPr lang="en-ZA" dirty="0" smtClean="0"/>
              <a:t>. January 2003;80(1):11-16.</a:t>
            </a:r>
            <a:endParaRPr lang="en-US" dirty="0" smtClean="0"/>
          </a:p>
          <a:p>
            <a:r>
              <a:rPr lang="en-ZA" dirty="0" err="1" smtClean="0"/>
              <a:t>Fernández-Gaxiola</a:t>
            </a:r>
            <a:r>
              <a:rPr lang="en-ZA" dirty="0" smtClean="0"/>
              <a:t> AC, De-</a:t>
            </a:r>
            <a:r>
              <a:rPr lang="en-ZA" dirty="0" err="1" smtClean="0"/>
              <a:t>Regil</a:t>
            </a:r>
            <a:r>
              <a:rPr lang="en-ZA" dirty="0" smtClean="0"/>
              <a:t> LM. Intermittent iron supplementation for reducing anaemia and its associated</a:t>
            </a:r>
            <a:r>
              <a:rPr lang="en-US" baseline="0" dirty="0" smtClean="0"/>
              <a:t> </a:t>
            </a:r>
            <a:r>
              <a:rPr lang="en-ZA" dirty="0" smtClean="0"/>
              <a:t>impairments in menstruating women. </a:t>
            </a:r>
            <a:r>
              <a:rPr lang="en-ZA" i="1" dirty="0" smtClean="0"/>
              <a:t>Cochrane Database of Systematic Reviews </a:t>
            </a:r>
            <a:r>
              <a:rPr lang="en-ZA" dirty="0" smtClean="0"/>
              <a:t>2011, Issue 12. Art. No.: CD009218.</a:t>
            </a:r>
          </a:p>
          <a:p>
            <a:r>
              <a:rPr lang="en-ZA" dirty="0" err="1" smtClean="0"/>
              <a:t>Zlotkin</a:t>
            </a:r>
            <a:r>
              <a:rPr lang="en-ZA" dirty="0" smtClean="0"/>
              <a:t> S, Arthur P, </a:t>
            </a:r>
            <a:r>
              <a:rPr lang="en-ZA" dirty="0" err="1" smtClean="0"/>
              <a:t>Antwi</a:t>
            </a:r>
            <a:r>
              <a:rPr lang="en-ZA" dirty="0" smtClean="0"/>
              <a:t> KY, </a:t>
            </a:r>
            <a:r>
              <a:rPr lang="en-ZA" dirty="0" err="1" smtClean="0"/>
              <a:t>Yeung</a:t>
            </a:r>
            <a:r>
              <a:rPr lang="en-ZA" dirty="0" smtClean="0"/>
              <a:t> G. Randomized, controlled trial of single versus 3-times-daily ferrous </a:t>
            </a:r>
            <a:r>
              <a:rPr lang="en-ZA" dirty="0" err="1" smtClean="0"/>
              <a:t>sulfate</a:t>
            </a:r>
            <a:r>
              <a:rPr lang="en-ZA" dirty="0" smtClean="0"/>
              <a:t> drops for treatment of </a:t>
            </a:r>
            <a:r>
              <a:rPr lang="en-ZA" dirty="0" err="1" smtClean="0"/>
              <a:t>anemia</a:t>
            </a:r>
            <a:r>
              <a:rPr lang="en-ZA" dirty="0" smtClean="0"/>
              <a:t>. </a:t>
            </a:r>
            <a:r>
              <a:rPr lang="en-ZA" i="1" dirty="0" smtClean="0"/>
              <a:t>Pediatrics</a:t>
            </a:r>
            <a:r>
              <a:rPr lang="en-ZA" dirty="0" smtClean="0"/>
              <a:t>.2001 Sep;108(3):613-6.</a:t>
            </a:r>
            <a:r>
              <a:rPr lang="en-US" dirty="0" smtClean="0"/>
              <a:t> </a:t>
            </a:r>
          </a:p>
          <a:p>
            <a:r>
              <a:rPr lang="en-ZA" dirty="0" err="1" smtClean="0"/>
              <a:t>Gunadi</a:t>
            </a:r>
            <a:r>
              <a:rPr lang="en-ZA" dirty="0" smtClean="0"/>
              <a:t> D, </a:t>
            </a:r>
            <a:r>
              <a:rPr lang="en-ZA" dirty="0" err="1" smtClean="0"/>
              <a:t>Rosdiana</a:t>
            </a:r>
            <a:r>
              <a:rPr lang="en-ZA" dirty="0" smtClean="0"/>
              <a:t> N, </a:t>
            </a:r>
            <a:r>
              <a:rPr lang="en-ZA" dirty="0" err="1" smtClean="0"/>
              <a:t>Lubis</a:t>
            </a:r>
            <a:r>
              <a:rPr lang="en-ZA" dirty="0" smtClean="0"/>
              <a:t> B. Comparison of once a day and three times a day iron treatment in 9-12 year old elementary school children with iron deficiency </a:t>
            </a:r>
            <a:r>
              <a:rPr lang="en-ZA" dirty="0" err="1" smtClean="0"/>
              <a:t>anemia</a:t>
            </a:r>
            <a:r>
              <a:rPr lang="en-ZA" dirty="0" smtClean="0"/>
              <a:t>. </a:t>
            </a:r>
            <a:r>
              <a:rPr lang="en-ZA" i="1" dirty="0" err="1" smtClean="0"/>
              <a:t>Paediatrica</a:t>
            </a:r>
            <a:r>
              <a:rPr lang="en-ZA" i="1" dirty="0" smtClean="0"/>
              <a:t> </a:t>
            </a:r>
            <a:r>
              <a:rPr lang="en-ZA" i="1" dirty="0" err="1" smtClean="0"/>
              <a:t>Indonesiana</a:t>
            </a:r>
            <a:r>
              <a:rPr lang="en-ZA" dirty="0" smtClean="0"/>
              <a:t> March 2009;49(2):104-107.</a:t>
            </a:r>
            <a:endParaRPr lang="en-US" dirty="0" smtClean="0"/>
          </a:p>
          <a:p>
            <a:r>
              <a:rPr lang="en-ZA" dirty="0" smtClean="0"/>
              <a:t>SAMF, 2012 edition.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Contract circular HP09-2014SD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Adult Hospital level STG, 2012 and </a:t>
            </a:r>
            <a:r>
              <a:rPr lang="en-US" dirty="0" err="1" smtClean="0"/>
              <a:t>Paediatric</a:t>
            </a:r>
            <a:r>
              <a:rPr lang="en-US" dirty="0" smtClean="0"/>
              <a:t> STG,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Paediatric Hospital level STG,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National Department of Health. IMCI Guidelines,2014.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National Department of Health Nutrition: Severe Acute Malnutrition policy.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SAMF 10</a:t>
            </a:r>
            <a:r>
              <a:rPr lang="en-US" baseline="30000" dirty="0" smtClean="0"/>
              <a:t>th</a:t>
            </a:r>
            <a:r>
              <a:rPr lang="en-US" dirty="0" smtClean="0"/>
              <a:t> edition,</a:t>
            </a:r>
            <a:r>
              <a:rPr lang="en-US" baseline="0" dirty="0" smtClean="0"/>
              <a:t> 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9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4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2178465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0340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93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9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8187375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4364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8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tb/publications/2010/9789241547833/e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cdc.gov/TB/publications/LTBI/default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1429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 3: BLOOD &amp;</a:t>
            </a:r>
            <a:r>
              <a:rPr kumimoji="0" lang="en-ZA" sz="3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NUTRITIONAL CONDITIONS</a:t>
            </a:r>
            <a:endParaRPr kumimoji="0" lang="en-ZA" sz="3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3.4.2 PYRIDOXINE (VITAMIN B6) DEFICIENCY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r>
              <a:rPr lang="en-GB" sz="3600" u="sng" dirty="0" smtClean="0"/>
              <a:t>Pyridoxine</a:t>
            </a:r>
            <a:r>
              <a:rPr lang="en-GB" sz="3600" dirty="0" smtClean="0"/>
              <a:t>: </a:t>
            </a:r>
            <a:r>
              <a:rPr lang="en-GB" sz="3600" i="1" dirty="0" smtClean="0">
                <a:solidFill>
                  <a:srgbClr val="9966FF"/>
                </a:solidFill>
              </a:rPr>
              <a:t>dose amended</a:t>
            </a:r>
            <a:endParaRPr lang="en-US" sz="3600" i="1" dirty="0" smtClean="0">
              <a:solidFill>
                <a:srgbClr val="9966FF"/>
              </a:solidFill>
            </a:endParaRPr>
          </a:p>
          <a:p>
            <a:pPr lvl="1"/>
            <a:r>
              <a:rPr lang="en-GB" dirty="0" smtClean="0"/>
              <a:t>Dose aligned with SAMF 10</a:t>
            </a:r>
            <a:r>
              <a:rPr lang="en-GB" baseline="30000" dirty="0" smtClean="0"/>
              <a:t>th</a:t>
            </a:r>
            <a:r>
              <a:rPr lang="en-GB" dirty="0" smtClean="0"/>
              <a:t> edition, 2012.</a:t>
            </a:r>
          </a:p>
          <a:p>
            <a:pPr lvl="1"/>
            <a:r>
              <a:rPr lang="en-GB" dirty="0" smtClean="0"/>
              <a:t>Supportive evidence of pyridoxine supplementation with INH is of poor quality. There is no RCT data, but the recommendation is included in most guidelines.</a:t>
            </a:r>
            <a:endParaRPr lang="en-US" dirty="0" smtClean="0"/>
          </a:p>
          <a:p>
            <a:endParaRPr lang="en-Z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7" name="Rectangle 6"/>
          <p:cNvSpPr/>
          <p:nvPr/>
        </p:nvSpPr>
        <p:spPr>
          <a:xfrm>
            <a:off x="6346" y="3648678"/>
            <a:ext cx="9209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5400" b="1" dirty="0" smtClean="0">
                <a:solidFill>
                  <a:srgbClr val="3366FF"/>
                </a:solidFill>
              </a:rPr>
              <a:t>Level of Evidence: III Guidelines</a:t>
            </a:r>
            <a:endParaRPr lang="en-US" sz="54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r>
              <a:rPr lang="en-GB" u="sng" dirty="0" smtClean="0"/>
              <a:t>Thiamine, IM, 100 mg: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deleted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GB" u="sng" dirty="0" smtClean="0"/>
              <a:t>Dextrose 5 %, IV: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deleted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500" dirty="0" smtClean="0"/>
          </a:p>
          <a:p>
            <a:pPr lvl="1"/>
            <a:r>
              <a:rPr lang="en-ZA" sz="2200" dirty="0" err="1" smtClean="0"/>
              <a:t>Wernicke’s</a:t>
            </a:r>
            <a:r>
              <a:rPr lang="en-ZA" sz="2200" dirty="0" smtClean="0"/>
              <a:t> encephalopathy is not a common condition.</a:t>
            </a:r>
          </a:p>
          <a:p>
            <a:pPr lvl="1"/>
            <a:r>
              <a:rPr lang="en-ZA" sz="2200" dirty="0" smtClean="0"/>
              <a:t>Patients that present with encephalopathy, eye muscle paralysis or cardiac failure require referral to secondary level facilities. </a:t>
            </a:r>
            <a:r>
              <a:rPr lang="en-GB" sz="2200" dirty="0" smtClean="0"/>
              <a:t>Diagnosis and management is done at secondary level, and thus patients are down referred. </a:t>
            </a:r>
            <a:endParaRPr lang="en-ZA" sz="2200" dirty="0" smtClean="0"/>
          </a:p>
          <a:p>
            <a:pPr lvl="1"/>
            <a:r>
              <a:rPr lang="en-GB" sz="2200" dirty="0" smtClean="0"/>
              <a:t>The irrational use of parenteral B</a:t>
            </a:r>
            <a:r>
              <a:rPr lang="en-GB" sz="2200" baseline="-25000" dirty="0" smtClean="0"/>
              <a:t>12</a:t>
            </a:r>
            <a:r>
              <a:rPr lang="en-GB" sz="2200" dirty="0" smtClean="0"/>
              <a:t> and B</a:t>
            </a:r>
            <a:r>
              <a:rPr lang="en-GB" sz="2200" baseline="-25000" dirty="0" smtClean="0"/>
              <a:t>1</a:t>
            </a:r>
            <a:r>
              <a:rPr lang="en-GB" sz="2200" dirty="0" smtClean="0"/>
              <a:t> was a concern at primary level. </a:t>
            </a: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en-ZA" sz="3200" b="1" dirty="0" smtClean="0">
                <a:solidFill>
                  <a:schemeClr val="bg1"/>
                </a:solidFill>
              </a:rPr>
              <a:t>3.4.3 VITAMIN B1/THIAMINE DEFICIENCY (WERNICKE ENCEPHALOPATHY &amp; BERIBERI)</a:t>
            </a:r>
            <a:endParaRPr lang="en-ZA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948" y="4786322"/>
            <a:ext cx="85024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4400" b="1" dirty="0" smtClean="0">
                <a:solidFill>
                  <a:srgbClr val="3366FF"/>
                </a:solidFill>
              </a:rPr>
              <a:t>Level of Evidence: III Expert opinion</a:t>
            </a:r>
            <a:endParaRPr lang="en-US" sz="44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5768862"/>
              </p:ext>
            </p:extLst>
          </p:nvPr>
        </p:nvGraphicFramePr>
        <p:xfrm>
          <a:off x="0" y="40432"/>
          <a:ext cx="9144000" cy="661131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3.1 ANAEMIA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000" b="1" u="sng" dirty="0" smtClean="0"/>
                        <a:t>IRON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Peña-Rosas JP, De-</a:t>
                      </a:r>
                      <a:r>
                        <a:rPr lang="en-ZA" sz="1000" dirty="0" err="1" smtClean="0"/>
                        <a:t>Regil</a:t>
                      </a:r>
                      <a:r>
                        <a:rPr lang="en-ZA" sz="1000" dirty="0" smtClean="0"/>
                        <a:t> LM, </a:t>
                      </a:r>
                      <a:r>
                        <a:rPr lang="en-ZA" sz="1000" dirty="0" err="1" smtClean="0"/>
                        <a:t>Dowswell</a:t>
                      </a:r>
                      <a:r>
                        <a:rPr lang="en-ZA" sz="1000" dirty="0" smtClean="0"/>
                        <a:t> T, </a:t>
                      </a:r>
                      <a:r>
                        <a:rPr lang="en-ZA" sz="1000" dirty="0" err="1" smtClean="0"/>
                        <a:t>Viteri</a:t>
                      </a:r>
                      <a:r>
                        <a:rPr lang="en-ZA" sz="1000" dirty="0" smtClean="0"/>
                        <a:t> FE. Intermittent oral iron supplementation during pregnancy. </a:t>
                      </a:r>
                      <a:r>
                        <a:rPr lang="en-ZA" sz="1000" i="1" dirty="0" smtClean="0"/>
                        <a:t>Cochrane Database of Systematic Reviews </a:t>
                      </a:r>
                      <a:r>
                        <a:rPr lang="en-ZA" sz="1000" dirty="0" smtClean="0"/>
                        <a:t>2012, Issue 7. Art. No.: CD009997.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Beard JL. Effectiveness and strategies of iron supplementation during pregnancy. </a:t>
                      </a:r>
                      <a:r>
                        <a:rPr lang="en-ZA" sz="1000" i="1" dirty="0" smtClean="0"/>
                        <a:t>Am J </a:t>
                      </a:r>
                      <a:r>
                        <a:rPr lang="en-ZA" sz="1000" i="1" dirty="0" err="1" smtClean="0"/>
                        <a:t>Clin</a:t>
                      </a:r>
                      <a:r>
                        <a:rPr lang="en-ZA" sz="1000" i="1" dirty="0" smtClean="0"/>
                        <a:t> </a:t>
                      </a:r>
                      <a:r>
                        <a:rPr lang="en-ZA" sz="1000" i="1" dirty="0" err="1" smtClean="0"/>
                        <a:t>Nutr</a:t>
                      </a:r>
                      <a:r>
                        <a:rPr lang="en-ZA" sz="1000" i="1" dirty="0" smtClean="0"/>
                        <a:t> </a:t>
                      </a:r>
                      <a:r>
                        <a:rPr lang="en-ZA" sz="1000" dirty="0" smtClean="0"/>
                        <a:t>2000;71(</a:t>
                      </a:r>
                      <a:r>
                        <a:rPr lang="en-ZA" sz="1000" dirty="0" err="1" smtClean="0"/>
                        <a:t>suppl</a:t>
                      </a:r>
                      <a:r>
                        <a:rPr lang="en-ZA" sz="1000" dirty="0" smtClean="0"/>
                        <a:t>):1288S–94S.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Ridwan</a:t>
                      </a:r>
                      <a:r>
                        <a:rPr lang="en-ZA" sz="1000" dirty="0" smtClean="0"/>
                        <a:t> E, </a:t>
                      </a:r>
                      <a:r>
                        <a:rPr lang="en-ZA" sz="1000" dirty="0" err="1" smtClean="0"/>
                        <a:t>Schultink</a:t>
                      </a:r>
                      <a:r>
                        <a:rPr lang="en-ZA" sz="1000" dirty="0" smtClean="0"/>
                        <a:t> W, Dillon D, and Gross R. Effects of weekly iron supplementation on pregnant Indonesian women are similar to those of daily supplementation. </a:t>
                      </a:r>
                      <a:r>
                        <a:rPr lang="en-ZA" sz="1000" i="1" dirty="0" smtClean="0"/>
                        <a:t>Am J </a:t>
                      </a:r>
                      <a:r>
                        <a:rPr lang="en-ZA" sz="1000" i="1" dirty="0" err="1" smtClean="0"/>
                        <a:t>Clin</a:t>
                      </a:r>
                      <a:r>
                        <a:rPr lang="en-ZA" sz="1000" i="1" dirty="0" smtClean="0"/>
                        <a:t> </a:t>
                      </a:r>
                      <a:r>
                        <a:rPr lang="en-ZA" sz="1000" i="1" dirty="0" err="1" smtClean="0"/>
                        <a:t>Nutr</a:t>
                      </a:r>
                      <a:r>
                        <a:rPr lang="en-ZA" sz="1000" dirty="0" smtClean="0"/>
                        <a:t> 1996;63:884-90.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Yakoob</a:t>
                      </a:r>
                      <a:r>
                        <a:rPr lang="en-ZA" sz="1000" dirty="0" smtClean="0"/>
                        <a:t> MY, </a:t>
                      </a:r>
                      <a:r>
                        <a:rPr lang="en-ZA" sz="1000" dirty="0" err="1" smtClean="0"/>
                        <a:t>Bhutta</a:t>
                      </a:r>
                      <a:r>
                        <a:rPr lang="en-ZA" sz="1000" dirty="0" smtClean="0"/>
                        <a:t> ZA. Effect of routine iron supplementation with or without folic acid on </a:t>
                      </a:r>
                      <a:r>
                        <a:rPr lang="en-ZA" sz="1000" dirty="0" err="1" smtClean="0"/>
                        <a:t>anemia</a:t>
                      </a:r>
                      <a:r>
                        <a:rPr lang="en-ZA" sz="1000" dirty="0" smtClean="0"/>
                        <a:t> during pregnancy. </a:t>
                      </a:r>
                      <a:r>
                        <a:rPr lang="en-ZA" sz="1000" i="1" dirty="0" smtClean="0"/>
                        <a:t>BMC Public Health</a:t>
                      </a:r>
                      <a:r>
                        <a:rPr lang="en-ZA" sz="1000" dirty="0" smtClean="0"/>
                        <a:t> 2011, 11(</a:t>
                      </a:r>
                      <a:r>
                        <a:rPr lang="en-ZA" sz="1000" dirty="0" err="1" smtClean="0"/>
                        <a:t>Suppl</a:t>
                      </a:r>
                      <a:r>
                        <a:rPr lang="en-ZA" sz="1000" dirty="0" smtClean="0"/>
                        <a:t> 3):S21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Pavord</a:t>
                      </a:r>
                      <a:r>
                        <a:rPr lang="en-ZA" sz="1000" dirty="0" smtClean="0"/>
                        <a:t> S, Myers B, Robinson S, Allard S, Strong J, Oppenheimer  C for British Committee for Standards in Haematology. July 2011. UK guidelines on the management of iron deficiency in pregnancy.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Haidar</a:t>
                      </a:r>
                      <a:r>
                        <a:rPr lang="en-ZA" sz="1000" dirty="0" smtClean="0"/>
                        <a:t> J, </a:t>
                      </a:r>
                      <a:r>
                        <a:rPr lang="en-ZA" sz="1000" dirty="0" err="1" smtClean="0"/>
                        <a:t>Omwega</a:t>
                      </a:r>
                      <a:r>
                        <a:rPr lang="en-ZA" sz="1000" dirty="0" smtClean="0"/>
                        <a:t> AM, </a:t>
                      </a:r>
                      <a:r>
                        <a:rPr lang="en-ZA" sz="1000" dirty="0" err="1" smtClean="0"/>
                        <a:t>Muroki</a:t>
                      </a:r>
                      <a:r>
                        <a:rPr lang="en-ZA" sz="1000" dirty="0" smtClean="0"/>
                        <a:t> NM and </a:t>
                      </a:r>
                      <a:r>
                        <a:rPr lang="en-ZA" sz="1000" dirty="0" err="1" smtClean="0"/>
                        <a:t>Ayana</a:t>
                      </a:r>
                      <a:r>
                        <a:rPr lang="en-ZA" sz="1000" dirty="0" smtClean="0"/>
                        <a:t> G. Daily versus weekly iron supplementation and prevention of iron deficiency anaemia in lactating women. </a:t>
                      </a:r>
                      <a:r>
                        <a:rPr lang="en-ZA" sz="1000" i="1" dirty="0" smtClean="0"/>
                        <a:t>East African Medical Journal</a:t>
                      </a:r>
                      <a:r>
                        <a:rPr lang="en-ZA" sz="1000" dirty="0" smtClean="0"/>
                        <a:t>. January 2003;80(1):11-16.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Fernández-Gaxiola</a:t>
                      </a:r>
                      <a:r>
                        <a:rPr lang="en-ZA" sz="1000" dirty="0" smtClean="0"/>
                        <a:t> AC, De-</a:t>
                      </a:r>
                      <a:r>
                        <a:rPr lang="en-ZA" sz="1000" dirty="0" err="1" smtClean="0"/>
                        <a:t>Regil</a:t>
                      </a:r>
                      <a:r>
                        <a:rPr lang="en-ZA" sz="1000" dirty="0" smtClean="0"/>
                        <a:t> LM. Intermittent iron supplementation for reducing anaemia and its associated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ZA" sz="1000" dirty="0" smtClean="0"/>
                        <a:t>impairments in menstruating women. </a:t>
                      </a:r>
                      <a:r>
                        <a:rPr lang="en-ZA" sz="1000" i="1" dirty="0" smtClean="0"/>
                        <a:t>Cochrane Database of Systematic Reviews </a:t>
                      </a:r>
                      <a:r>
                        <a:rPr lang="en-ZA" sz="1000" dirty="0" smtClean="0"/>
                        <a:t>2011, Issue 12. Art. No.: CD009218.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Zlotkin</a:t>
                      </a:r>
                      <a:r>
                        <a:rPr lang="en-ZA" sz="1000" dirty="0" smtClean="0"/>
                        <a:t> S, Arthur P, </a:t>
                      </a:r>
                      <a:r>
                        <a:rPr lang="en-ZA" sz="1000" dirty="0" err="1" smtClean="0"/>
                        <a:t>Antwi</a:t>
                      </a:r>
                      <a:r>
                        <a:rPr lang="en-ZA" sz="1000" dirty="0" smtClean="0"/>
                        <a:t> KY, </a:t>
                      </a:r>
                      <a:r>
                        <a:rPr lang="en-ZA" sz="1000" dirty="0" err="1" smtClean="0"/>
                        <a:t>Yeung</a:t>
                      </a:r>
                      <a:r>
                        <a:rPr lang="en-ZA" sz="1000" dirty="0" smtClean="0"/>
                        <a:t> G. Randomized, controlled trial of single versus 3-times-daily ferrous </a:t>
                      </a:r>
                      <a:r>
                        <a:rPr lang="en-ZA" sz="1000" dirty="0" err="1" smtClean="0"/>
                        <a:t>sulfate</a:t>
                      </a:r>
                      <a:r>
                        <a:rPr lang="en-ZA" sz="1000" dirty="0" smtClean="0"/>
                        <a:t> drops for treatment of </a:t>
                      </a:r>
                      <a:r>
                        <a:rPr lang="en-ZA" sz="1000" dirty="0" err="1" smtClean="0"/>
                        <a:t>anemia</a:t>
                      </a:r>
                      <a:r>
                        <a:rPr lang="en-ZA" sz="1000" dirty="0" smtClean="0"/>
                        <a:t>. </a:t>
                      </a:r>
                      <a:r>
                        <a:rPr lang="en-ZA" sz="1000" i="1" dirty="0" smtClean="0"/>
                        <a:t>Pediatrics</a:t>
                      </a:r>
                      <a:r>
                        <a:rPr lang="en-ZA" sz="1000" dirty="0" smtClean="0"/>
                        <a:t>.2001 Sep;108(3):613-6.</a:t>
                      </a:r>
                      <a:r>
                        <a:rPr lang="en-US" sz="1000" dirty="0" smtClean="0"/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Gunadi</a:t>
                      </a:r>
                      <a:r>
                        <a:rPr lang="en-ZA" sz="1000" dirty="0" smtClean="0"/>
                        <a:t> D, </a:t>
                      </a:r>
                      <a:r>
                        <a:rPr lang="en-ZA" sz="1000" dirty="0" err="1" smtClean="0"/>
                        <a:t>Rosdiana</a:t>
                      </a:r>
                      <a:r>
                        <a:rPr lang="en-ZA" sz="1000" dirty="0" smtClean="0"/>
                        <a:t> N, </a:t>
                      </a:r>
                      <a:r>
                        <a:rPr lang="en-ZA" sz="1000" dirty="0" err="1" smtClean="0"/>
                        <a:t>Lubis</a:t>
                      </a:r>
                      <a:r>
                        <a:rPr lang="en-ZA" sz="1000" dirty="0" smtClean="0"/>
                        <a:t> B. Comparison of once a day and three times a day iron treatment in 9-12 year old elementary school children with iron deficiency </a:t>
                      </a:r>
                      <a:r>
                        <a:rPr lang="en-ZA" sz="1000" dirty="0" err="1" smtClean="0"/>
                        <a:t>anemia</a:t>
                      </a:r>
                      <a:r>
                        <a:rPr lang="en-ZA" sz="1000" dirty="0" smtClean="0"/>
                        <a:t>. </a:t>
                      </a:r>
                      <a:r>
                        <a:rPr lang="en-ZA" sz="1000" i="1" dirty="0" err="1" smtClean="0"/>
                        <a:t>Paediatrica</a:t>
                      </a:r>
                      <a:r>
                        <a:rPr lang="en-ZA" sz="1000" i="1" dirty="0" smtClean="0"/>
                        <a:t> </a:t>
                      </a:r>
                      <a:r>
                        <a:rPr lang="en-ZA" sz="1000" i="1" dirty="0" err="1" smtClean="0"/>
                        <a:t>Indonesiana</a:t>
                      </a:r>
                      <a:r>
                        <a:rPr lang="en-ZA" sz="1000" dirty="0" smtClean="0"/>
                        <a:t> March 2009;49(2):104-107.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SAMF, 2012 edition.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FERROUS</a:t>
                      </a:r>
                      <a:r>
                        <a:rPr lang="en-ZA" sz="1000" b="1" u="sng" baseline="0" dirty="0" smtClean="0"/>
                        <a:t> SULPHATE COMPUND BPC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baseline="0" dirty="0" smtClean="0"/>
                        <a:t>C</a:t>
                      </a:r>
                      <a:r>
                        <a:rPr lang="en-ZA" sz="1000" dirty="0" smtClean="0"/>
                        <a:t>ontract circular HP09-2014SD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smtClean="0"/>
                        <a:t>FERROUS</a:t>
                      </a:r>
                      <a:r>
                        <a:rPr lang="en-ZA" sz="1000" b="1" u="sng" baseline="0" smtClean="0"/>
                        <a:t> FUMARATE</a:t>
                      </a:r>
                      <a:endParaRPr lang="en-ZA" sz="1000" b="1" u="sng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baseline="0" dirty="0" smtClean="0"/>
                        <a:t>C</a:t>
                      </a:r>
                      <a:r>
                        <a:rPr lang="en-ZA" sz="1000" dirty="0" smtClean="0"/>
                        <a:t>ontract circular HP09-2014SD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VITAMIN</a:t>
                      </a:r>
                      <a:r>
                        <a:rPr lang="en-US" sz="1000" b="1" u="sng" baseline="0" dirty="0" smtClean="0"/>
                        <a:t> B12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Adult Hospital level STG, 2012 and Paediatric STG, 2013.</a:t>
                      </a:r>
                    </a:p>
                  </a:txBody>
                  <a:tcPr marL="86359" marR="86359"/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3.2 CHILDHOOD MALNUTRITION, INCLUDING</a:t>
                      </a:r>
                      <a:r>
                        <a:rPr lang="en-ZA" sz="1000" b="1" baseline="0" dirty="0" smtClean="0"/>
                        <a:t> NOT GROWING WELL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dirty="0" smtClean="0"/>
                        <a:t>VITAMIN A (RETINOL)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Paediatric Hospital level STG, 2013.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Health. IMCI Guidelines,2014.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 Nutrition: Severe Acute Malnutrition policy.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 smtClean="0"/>
                        <a:t>3.2 CHILDHOOD MALNUTRITION, INCLUDING</a:t>
                      </a:r>
                      <a:r>
                        <a:rPr lang="en-ZA" sz="1000" b="1" baseline="0" dirty="0" smtClean="0"/>
                        <a:t> NOT GROWING WELL</a:t>
                      </a:r>
                      <a:endParaRPr lang="en-ZA" sz="10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dirty="0" smtClean="0"/>
                        <a:t>MULTIVITAMIN</a:t>
                      </a:r>
                      <a:r>
                        <a:rPr lang="en-GB" sz="1000" b="1" u="sng" baseline="0" dirty="0" smtClean="0"/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Paediatric Hospital level STG, 2013.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Health. IMCI Guidelines,2014.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 Nutrition: Severe Acute Malnutrition policy.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12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66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901288"/>
              </p:ext>
            </p:extLst>
          </p:nvPr>
        </p:nvGraphicFramePr>
        <p:xfrm>
          <a:off x="0" y="40432"/>
          <a:ext cx="9144000" cy="42013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 smtClean="0"/>
                        <a:t>3.2 CHILDHOOD MALNUTRITION, INCLUDING</a:t>
                      </a:r>
                      <a:r>
                        <a:rPr lang="en-ZA" sz="1000" b="1" baseline="0" dirty="0" smtClean="0"/>
                        <a:t> NOT GROWING WELL</a:t>
                      </a:r>
                      <a:endParaRPr lang="en-ZA" sz="1000" b="1" dirty="0" smtClean="0"/>
                    </a:p>
                    <a:p>
                      <a:endParaRPr lang="en-ZA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dirty="0" smtClean="0"/>
                        <a:t>MEBENDAZOLE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Paediatric Hospital level STG, 2013.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Health. IMCI Guidelines,2014.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National Department of Health Nutrition: Severe Acute Malnutrition policy.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3.4</a:t>
                      </a:r>
                      <a:r>
                        <a:rPr lang="en-ZA" sz="1000" b="1" baseline="0" dirty="0" smtClean="0"/>
                        <a:t> VITAMIN B DEFICIENCIES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NICOTINAMIDE</a:t>
                      </a:r>
                      <a:r>
                        <a:rPr lang="en-US" sz="1000" b="1" u="sng" baseline="0" dirty="0" smtClean="0"/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SAMF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edition,</a:t>
                      </a:r>
                      <a:r>
                        <a:rPr lang="en-US" sz="1000" baseline="0" dirty="0" smtClean="0"/>
                        <a:t> 2012.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000" b="1" u="sng" dirty="0" smtClean="0"/>
                        <a:t>PYRIDOXINE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SAMF</a:t>
                      </a:r>
                      <a:r>
                        <a:rPr lang="en-US" sz="1000" baseline="0" dirty="0" smtClean="0"/>
                        <a:t> 10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baseline="0" dirty="0" smtClean="0"/>
                        <a:t> edition, 2012.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Snider DE Jr. Pyridoxine supplementation during isoniazid therapy.Tubercle.1980 Dec;61(4):191-6.   ii. Carlson HB, Anthony EM, Russell WF </a:t>
                      </a:r>
                      <a:r>
                        <a:rPr lang="en-US" sz="1000" dirty="0" err="1" smtClean="0"/>
                        <a:t>jr</a:t>
                      </a:r>
                      <a:r>
                        <a:rPr lang="en-US" sz="1000" dirty="0" smtClean="0"/>
                        <a:t>, </a:t>
                      </a:r>
                      <a:r>
                        <a:rPr lang="en-US" sz="1000" dirty="0" err="1" smtClean="0"/>
                        <a:t>MiddlebrookG</a:t>
                      </a:r>
                      <a:r>
                        <a:rPr lang="en-US" sz="1000" dirty="0" smtClean="0"/>
                        <a:t>. Prophylaxis of isoniazid neuropathy with pyridoxine. N </a:t>
                      </a:r>
                      <a:r>
                        <a:rPr lang="en-US" sz="1000" dirty="0" err="1" smtClean="0"/>
                        <a:t>Engl</a:t>
                      </a:r>
                      <a:r>
                        <a:rPr lang="en-US" sz="1000" dirty="0" smtClean="0"/>
                        <a:t> J Med. 1956 Jul 19;255(3):119-22.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Zilber</a:t>
                      </a:r>
                      <a:r>
                        <a:rPr lang="en-US" sz="1000" dirty="0" smtClean="0"/>
                        <a:t> LA, </a:t>
                      </a:r>
                      <a:r>
                        <a:rPr lang="en-US" sz="1000" dirty="0" err="1" smtClean="0"/>
                        <a:t>Bajdakova</a:t>
                      </a:r>
                      <a:r>
                        <a:rPr lang="en-US" sz="1000" dirty="0" smtClean="0"/>
                        <a:t> ZL, </a:t>
                      </a:r>
                      <a:r>
                        <a:rPr lang="en-US" sz="1000" dirty="0" err="1" smtClean="0"/>
                        <a:t>Gardasjan</a:t>
                      </a:r>
                      <a:r>
                        <a:rPr lang="en-US" sz="1000" dirty="0" smtClean="0"/>
                        <a:t> AN, </a:t>
                      </a:r>
                      <a:r>
                        <a:rPr lang="en-US" sz="1000" dirty="0" err="1" smtClean="0"/>
                        <a:t>Konovalov</a:t>
                      </a:r>
                      <a:r>
                        <a:rPr lang="en-US" sz="1000" dirty="0" smtClean="0"/>
                        <a:t> NV, </a:t>
                      </a:r>
                      <a:r>
                        <a:rPr lang="en-US" sz="1000" dirty="0" err="1" smtClean="0"/>
                        <a:t>Bunina</a:t>
                      </a:r>
                      <a:r>
                        <a:rPr lang="en-US" sz="1000" dirty="0" smtClean="0"/>
                        <a:t> TL, </a:t>
                      </a:r>
                      <a:r>
                        <a:rPr lang="en-US" sz="1000" dirty="0" err="1" smtClean="0"/>
                        <a:t>Barabadze</a:t>
                      </a:r>
                      <a:r>
                        <a:rPr lang="en-US" sz="1000" dirty="0" smtClean="0"/>
                        <a:t> EM. The prevention and treatment of isoniazid toxicity in the therapy of pulmonary tuberculosis. 2. An assessment of the prophylactic effect of pyridoxine in low dosage. Bull World Health Organ. 1963;29:457-81.</a:t>
                      </a:r>
                      <a:endParaRPr lang="en-ZA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American Thoracic Society, CDC, and Infectious Diseases Society of America. Treatment of Tuberculosis. Morbidity and Mortality Weekly Report. June 20, 2003 / Vol. 52 / No. RR-11.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WHO. Treatment of Tuberculosis guidelines, 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edition, 2010. Available at: </a:t>
                      </a:r>
                      <a:r>
                        <a:rPr lang="en-US" sz="1000" u="sng" dirty="0" smtClean="0">
                          <a:hlinkClick r:id="rId3"/>
                        </a:rPr>
                        <a:t>http://www.who.int/tb/publications/2010/9789241547833/en/</a:t>
                      </a:r>
                      <a:r>
                        <a:rPr lang="en-ZA" sz="1000" dirty="0" smtClean="0"/>
                        <a:t> 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Center for Disease Control and Prevention. Latent Tuberculosis Infection: A guide for primary healthcare providers, 2013.[Online] [Cited November 2014] Available at: </a:t>
                      </a:r>
                      <a:r>
                        <a:rPr lang="en-US" sz="1000" u="sng" dirty="0" smtClean="0">
                          <a:hlinkClick r:id="rId4"/>
                        </a:rPr>
                        <a:t>http://www.cdc.gov/TB/publications/LTBI/default.htm</a:t>
                      </a:r>
                      <a:r>
                        <a:rPr lang="en-ZA" sz="1000" dirty="0" smtClean="0"/>
                        <a:t> </a:t>
                      </a:r>
                      <a:endParaRPr lang="en-US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13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7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 3.1.1 ANAEMIA, IRON DEFICIENCY</a:t>
            </a:r>
            <a:endParaRPr lang="en-ZA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78198" cy="4983179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There is a paucity of evidence comparing </a:t>
            </a:r>
            <a:r>
              <a:rPr lang="en-US" sz="3800" b="1" i="1" u="sng" dirty="0" smtClean="0"/>
              <a:t>thrice daily </a:t>
            </a:r>
            <a:r>
              <a:rPr lang="en-US" sz="3800" dirty="0" smtClean="0"/>
              <a:t>vs. </a:t>
            </a:r>
            <a:r>
              <a:rPr lang="en-US" sz="3800" b="1" i="1" u="sng" dirty="0" smtClean="0"/>
              <a:t>once daily </a:t>
            </a:r>
            <a:r>
              <a:rPr lang="en-US" sz="3800" dirty="0" smtClean="0"/>
              <a:t>dosing of iron, orally:</a:t>
            </a:r>
          </a:p>
          <a:p>
            <a:pPr>
              <a:buNone/>
            </a:pPr>
            <a:endParaRPr lang="en-GB" sz="1700" dirty="0" smtClean="0"/>
          </a:p>
          <a:p>
            <a:pPr>
              <a:buNone/>
            </a:pPr>
            <a:r>
              <a:rPr lang="en-GB" b="1" dirty="0" smtClean="0"/>
              <a:t>ADULTS</a:t>
            </a:r>
          </a:p>
          <a:p>
            <a:r>
              <a:rPr lang="en-GB" sz="2900" dirty="0" smtClean="0"/>
              <a:t>The Adult Hospital level Expert Review Committee (2012) reviewed the evidence pertaining to  dosing regimens in pregnancy. But, t</a:t>
            </a:r>
            <a:r>
              <a:rPr lang="en-ZA" sz="2900" dirty="0" smtClean="0"/>
              <a:t>he Saving Mothers Report had indicated that maternal anaemia was a risk factor for maternal deaths caused by obstetric haemorrhages.</a:t>
            </a:r>
          </a:p>
          <a:p>
            <a:r>
              <a:rPr lang="en-ZA" sz="2900" dirty="0" smtClean="0"/>
              <a:t>Cochrane systematic review:  Menstruating women receiving intermittent </a:t>
            </a:r>
            <a:r>
              <a:rPr lang="en-ZA" sz="2900" i="1" dirty="0" smtClean="0"/>
              <a:t>vs. </a:t>
            </a:r>
            <a:r>
              <a:rPr lang="en-ZA" sz="2900" dirty="0" smtClean="0"/>
              <a:t>daily iron supplementation  developed anaemia more frequently (RR 1.26; 95% CI 1.04 to 1.51, six trials), despite achieving similar haemoglobin concentrations on average (MD -0.15 g/L; 95% CI -2.20 to 1.91, eight trials). However, the review did not describe the daily dose as once or thrice daily.</a:t>
            </a:r>
            <a:endParaRPr lang="en-US" sz="29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dirty="0" smtClean="0"/>
              <a:t>CHILDREN</a:t>
            </a:r>
          </a:p>
          <a:p>
            <a:r>
              <a:rPr lang="en-GB" sz="2900" dirty="0" smtClean="0"/>
              <a:t>Studies in paediatrics (6-24 months &amp; 9-12 years) of </a:t>
            </a:r>
            <a:r>
              <a:rPr lang="en-ZA" sz="2900" dirty="0" smtClean="0"/>
              <a:t>single </a:t>
            </a:r>
            <a:r>
              <a:rPr lang="en-ZA" sz="2900" i="1" dirty="0" smtClean="0"/>
              <a:t>vs. </a:t>
            </a:r>
            <a:r>
              <a:rPr lang="en-ZA" sz="2900" dirty="0" smtClean="0"/>
              <a:t>thrice daily dose of ferrous </a:t>
            </a:r>
            <a:r>
              <a:rPr lang="en-ZA" sz="2900" dirty="0" err="1" smtClean="0"/>
              <a:t>sulfate</a:t>
            </a:r>
            <a:r>
              <a:rPr lang="en-ZA" sz="2900" dirty="0" smtClean="0"/>
              <a:t> drops over 1-2 months resulted in a similar rate of increase in Hb, with minimal side effects. But, iron administered two to three times a day was better tolerated.</a:t>
            </a:r>
            <a:endParaRPr lang="en-GB" sz="2900" dirty="0" smtClean="0"/>
          </a:p>
          <a:p>
            <a:pPr marL="342900" lvl="2" indent="-342900">
              <a:buNone/>
            </a:pPr>
            <a:r>
              <a:rPr lang="en-ZA" sz="7600" b="1" dirty="0" smtClean="0">
                <a:solidFill>
                  <a:srgbClr val="3366FF"/>
                </a:solidFill>
              </a:rPr>
              <a:t>Level </a:t>
            </a:r>
            <a:r>
              <a:rPr lang="en-ZA" sz="7600" b="1" dirty="0">
                <a:solidFill>
                  <a:srgbClr val="3366FF"/>
                </a:solidFill>
              </a:rPr>
              <a:t>of </a:t>
            </a:r>
            <a:r>
              <a:rPr lang="en-ZA" sz="7600" b="1" dirty="0" smtClean="0">
                <a:solidFill>
                  <a:srgbClr val="3366FF"/>
                </a:solidFill>
              </a:rPr>
              <a:t>Evidence</a:t>
            </a:r>
            <a:r>
              <a:rPr lang="en-ZA" sz="7600" b="1" dirty="0">
                <a:solidFill>
                  <a:srgbClr val="3366FF"/>
                </a:solidFill>
              </a:rPr>
              <a:t>: </a:t>
            </a:r>
            <a:r>
              <a:rPr lang="en-ZA" sz="7600" b="1" dirty="0" smtClean="0">
                <a:solidFill>
                  <a:srgbClr val="3366FF"/>
                </a:solidFill>
              </a:rPr>
              <a:t>I Systematic review, RCT</a:t>
            </a:r>
            <a:endParaRPr lang="en-ZA" sz="7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7" name="Rounded Rectangle 6"/>
          <p:cNvSpPr/>
          <p:nvPr/>
        </p:nvSpPr>
        <p:spPr>
          <a:xfrm>
            <a:off x="1142976" y="1142984"/>
            <a:ext cx="6858048" cy="121444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Dose frequency of oral iron in adults &amp; children retained as:</a:t>
            </a:r>
          </a:p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Three times daily                            treatment.</a:t>
            </a:r>
          </a:p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Once daily                              prophylaxis.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14810" y="1571612"/>
            <a:ext cx="128588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14744" y="1857364"/>
            <a:ext cx="1500198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56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21644" cy="4950312"/>
          </a:xfrm>
        </p:spPr>
        <p:txBody>
          <a:bodyPr>
            <a:normAutofit fontScale="92500" lnSpcReduction="10000"/>
          </a:bodyPr>
          <a:lstStyle/>
          <a:p>
            <a:pPr lvl="0" fontAlgn="base" hangingPunct="0">
              <a:buNone/>
            </a:pPr>
            <a:r>
              <a:rPr lang="en-US" sz="2800" b="1" dirty="0" smtClean="0"/>
              <a:t>ADULTS</a:t>
            </a:r>
            <a:endParaRPr lang="en-US" sz="2800" dirty="0" smtClean="0"/>
          </a:p>
          <a:p>
            <a:r>
              <a:rPr lang="en-ZA" sz="2800" u="sng" dirty="0" smtClean="0"/>
              <a:t>Ferrous sulphate compound BPC, oral</a:t>
            </a:r>
            <a:r>
              <a:rPr lang="en-GB" sz="2800" u="sng" dirty="0" smtClean="0"/>
              <a:t>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rgbClr val="9966FF"/>
                </a:solidFill>
              </a:rPr>
              <a:t>amended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en-GB" sz="2800" u="sng" dirty="0" smtClean="0"/>
              <a:t>Ferrous fumarate, oral:</a:t>
            </a:r>
            <a:r>
              <a:rPr lang="en-GB" sz="2800" dirty="0" smtClean="0"/>
              <a:t> </a:t>
            </a:r>
            <a:r>
              <a:rPr lang="en-GB" sz="2800" i="1" dirty="0" smtClean="0">
                <a:solidFill>
                  <a:srgbClr val="00B050"/>
                </a:solidFill>
              </a:rPr>
              <a:t>added</a:t>
            </a:r>
          </a:p>
          <a:p>
            <a:r>
              <a:rPr lang="en-GB" sz="2800" u="sng" dirty="0" smtClean="0"/>
              <a:t>Iron sucrose, IV: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800" u="sng" dirty="0" smtClean="0"/>
              <a:t>Iron </a:t>
            </a:r>
            <a:r>
              <a:rPr lang="en-GB" sz="2800" u="sng" dirty="0" err="1" smtClean="0"/>
              <a:t>polymaltose</a:t>
            </a:r>
            <a:r>
              <a:rPr lang="en-GB" sz="2800" u="sng" dirty="0" smtClean="0"/>
              <a:t>, IM: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800" u="sng" dirty="0" smtClean="0"/>
              <a:t>Blood transfusions:</a:t>
            </a:r>
            <a:r>
              <a:rPr lang="en-GB" sz="2800" i="1" dirty="0" smtClean="0"/>
              <a:t> 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sz="2200" dirty="0" smtClean="0"/>
              <a:t>Ferrous fumarate is available on the current tender. </a:t>
            </a:r>
            <a:endParaRPr lang="en-US" sz="2200" dirty="0" smtClean="0"/>
          </a:p>
          <a:p>
            <a:pPr lvl="1"/>
            <a:r>
              <a:rPr lang="en-GB" sz="2200" dirty="0" smtClean="0"/>
              <a:t>Medicine interaction of iron tablets with calcium tablets was described in the text of the STG, aligned with the SAMF 10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edition, 2012.</a:t>
            </a:r>
          </a:p>
          <a:p>
            <a:pPr lvl="1"/>
            <a:r>
              <a:rPr lang="en-GB" sz="2200" dirty="0" smtClean="0"/>
              <a:t>Iron sucrose, IV; iron </a:t>
            </a:r>
            <a:r>
              <a:rPr lang="en-GB" sz="2200" dirty="0" err="1" smtClean="0"/>
              <a:t>polymatose</a:t>
            </a:r>
            <a:r>
              <a:rPr lang="en-GB" sz="2200" dirty="0" smtClean="0"/>
              <a:t> IM  blood transfusions not considered pragmatic for primary level of care.</a:t>
            </a:r>
            <a:endParaRPr lang="en-US" sz="2200" dirty="0" smtClean="0"/>
          </a:p>
          <a:p>
            <a:pPr marL="342900" lvl="2" indent="-342900">
              <a:buNone/>
            </a:pPr>
            <a:r>
              <a:rPr lang="en-ZA" sz="3500" b="1" dirty="0" smtClean="0">
                <a:solidFill>
                  <a:srgbClr val="3366FF"/>
                </a:solidFill>
              </a:rPr>
              <a:t>Level of Evidence: III Guideline, Expert opinion</a:t>
            </a:r>
            <a:endParaRPr lang="en-ZA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 3.1.1 ANAEMIA, IRON DEFICIENCY</a:t>
            </a:r>
            <a:endParaRPr lang="en-ZA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2800" b="1" dirty="0" smtClean="0"/>
              <a:t>CHILDREN</a:t>
            </a:r>
          </a:p>
          <a:p>
            <a:pPr>
              <a:buNone/>
            </a:pPr>
            <a:r>
              <a:rPr lang="en-GB" sz="2400" u="sng" dirty="0" smtClean="0"/>
              <a:t>Follow up Hb after 14 days.</a:t>
            </a:r>
            <a:endParaRPr lang="en-US" sz="2400" dirty="0" smtClean="0"/>
          </a:p>
          <a:p>
            <a:r>
              <a:rPr lang="en-GB" sz="2400" dirty="0" smtClean="0"/>
              <a:t>The following text was amended, as children with uncomplicated anaemia could be followed up a month later rather than 14 days later, if there is a response to oral iron therapy. </a:t>
            </a:r>
            <a:endParaRPr lang="en-US" sz="2400" dirty="0" smtClean="0"/>
          </a:p>
          <a:p>
            <a:pPr lvl="0"/>
            <a:r>
              <a:rPr lang="en-GB" sz="2400" dirty="0" smtClean="0"/>
              <a:t>If same or higher – continue treatment and repeat after another </a:t>
            </a:r>
            <a:r>
              <a:rPr lang="en-GB" sz="2400" strike="sngStrike" dirty="0" smtClean="0"/>
              <a:t>14</a:t>
            </a:r>
            <a:r>
              <a:rPr lang="en-GB" sz="2400" dirty="0" smtClean="0"/>
              <a:t> </a:t>
            </a:r>
            <a:r>
              <a:rPr lang="en-GB" sz="2400" u="sng" dirty="0" smtClean="0"/>
              <a:t>28</a:t>
            </a:r>
            <a:r>
              <a:rPr lang="en-GB" sz="2400" dirty="0" smtClean="0"/>
              <a:t> days. </a:t>
            </a:r>
            <a:endParaRPr lang="en-US" sz="2400" dirty="0" smtClean="0"/>
          </a:p>
          <a:p>
            <a:pPr lvl="1">
              <a:buNone/>
            </a:pPr>
            <a:endParaRPr lang="en-ZA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0" y="43576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None/>
            </a:pPr>
            <a:r>
              <a:rPr lang="en-ZA" sz="4800" b="1" spc="-100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800" spc="-1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 3.1.1 ANAEMIA, IRON DEFICIENCY</a:t>
            </a:r>
            <a:endParaRPr lang="en-ZA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r>
              <a:rPr lang="en-GB" u="sng" dirty="0" smtClean="0"/>
              <a:t>Vitamin B</a:t>
            </a:r>
            <a:r>
              <a:rPr lang="en-GB" u="sng" baseline="-25000" dirty="0" smtClean="0"/>
              <a:t>12</a:t>
            </a:r>
            <a:r>
              <a:rPr lang="en-GB" u="sng" dirty="0" smtClean="0"/>
              <a:t>, IM:</a:t>
            </a:r>
            <a:r>
              <a:rPr lang="en-GB" i="1" dirty="0" smtClean="0"/>
              <a:t>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Vitamin B</a:t>
            </a:r>
            <a:r>
              <a:rPr lang="en-GB" baseline="-25000" dirty="0" smtClean="0"/>
              <a:t>12</a:t>
            </a:r>
            <a:r>
              <a:rPr lang="en-GB" dirty="0" smtClean="0"/>
              <a:t> deficiency is diagnosed and managed at secondary level.</a:t>
            </a:r>
            <a:endParaRPr lang="en-US" dirty="0" smtClean="0"/>
          </a:p>
          <a:p>
            <a:pPr>
              <a:buNone/>
            </a:pPr>
            <a:r>
              <a:rPr lang="en-GB" sz="4800" b="1" dirty="0" smtClean="0">
                <a:solidFill>
                  <a:srgbClr val="3366FF"/>
                </a:solidFill>
              </a:rPr>
              <a:t>Level of Evidence: III Guidelines</a:t>
            </a:r>
            <a:endParaRPr lang="en-US" sz="4800" dirty="0" smtClean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3.1.2 ANAEMIA, MACROCYTIC OR MEGALOBLASTIC</a:t>
            </a:r>
            <a:endParaRPr lang="en-Z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4286280"/>
          </a:xfrm>
        </p:spPr>
        <p:txBody>
          <a:bodyPr>
            <a:normAutofit/>
          </a:bodyPr>
          <a:lstStyle/>
          <a:p>
            <a:r>
              <a:rPr lang="en-ZA" sz="2400" u="sng" dirty="0" smtClean="0"/>
              <a:t>Vitamin A (retinol), oral:</a:t>
            </a:r>
            <a:r>
              <a:rPr lang="en-ZA" sz="2400" dirty="0" smtClean="0"/>
              <a:t>  </a:t>
            </a:r>
            <a:r>
              <a:rPr lang="en-ZA" sz="2400" i="1" dirty="0" smtClean="0">
                <a:solidFill>
                  <a:srgbClr val="00B050"/>
                </a:solidFill>
              </a:rPr>
              <a:t>added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GB" sz="2400" u="sng" dirty="0" smtClean="0"/>
              <a:t>Multivitamin, oral: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ZA" sz="2400" u="sng" dirty="0" err="1" smtClean="0"/>
              <a:t>Mebendazole</a:t>
            </a:r>
            <a:r>
              <a:rPr lang="en-ZA" sz="2400" u="sng" dirty="0" smtClean="0"/>
              <a:t>, oral:</a:t>
            </a:r>
            <a:r>
              <a:rPr lang="en-ZA" sz="2400" dirty="0" smtClean="0"/>
              <a:t> </a:t>
            </a:r>
            <a:r>
              <a:rPr lang="en-ZA" sz="2400" i="1" dirty="0" smtClean="0">
                <a:solidFill>
                  <a:srgbClr val="00B050"/>
                </a:solidFill>
              </a:rPr>
              <a:t>added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GB" sz="2000" dirty="0" smtClean="0"/>
              <a:t>The STG was aligned with the Paediatric Hospital level STG, the </a:t>
            </a:r>
            <a:r>
              <a:rPr lang="en-GB" sz="2000" dirty="0" err="1" smtClean="0"/>
              <a:t>NDoH</a:t>
            </a:r>
            <a:r>
              <a:rPr lang="en-GB" sz="2000" dirty="0" smtClean="0"/>
              <a:t> Nutrition SAM policy and the IMCI Guidelines.</a:t>
            </a:r>
            <a:endParaRPr lang="en-US" sz="2000" dirty="0" smtClean="0"/>
          </a:p>
          <a:p>
            <a:pPr>
              <a:buNone/>
            </a:pPr>
            <a:r>
              <a:rPr lang="en-US" sz="5400" b="1" dirty="0" smtClean="0">
                <a:solidFill>
                  <a:srgbClr val="3366FF"/>
                </a:solidFill>
              </a:rPr>
              <a:t>Level of Evidence: III Guidelines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3.2.1.2 UNCOMPLICATED SEVERE ACUTE MALNUTRITION</a:t>
            </a:r>
            <a:endParaRPr lang="en-Z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3.4 VITAMIN B DEFICIENCIES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description of the various vitamin B deficiencies were described as follows:</a:t>
            </a:r>
            <a:endParaRPr lang="en-US" dirty="0" smtClean="0"/>
          </a:p>
          <a:p>
            <a:pPr lvl="1"/>
            <a:r>
              <a:rPr lang="en-GB" dirty="0" smtClean="0"/>
              <a:t>Vitamin B3/Nicotinic acid deficiency (Pellagra).</a:t>
            </a:r>
            <a:endParaRPr lang="en-US" dirty="0" smtClean="0"/>
          </a:p>
          <a:p>
            <a:pPr lvl="1"/>
            <a:r>
              <a:rPr lang="en-GB" dirty="0" smtClean="0"/>
              <a:t>Vitamin B6/Pyridoxine deficiency.</a:t>
            </a:r>
            <a:endParaRPr lang="en-US" dirty="0" smtClean="0"/>
          </a:p>
          <a:p>
            <a:pPr lvl="1"/>
            <a:r>
              <a:rPr lang="en-GB" dirty="0" smtClean="0"/>
              <a:t>Vitamin B1/Thiamine deficiency (Wernicke encephalopathy and beriberi).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Z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r>
              <a:rPr lang="en-GB" u="sng" dirty="0" smtClean="0"/>
              <a:t>Vitamin B complex, oral: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9966FF"/>
                </a:solidFill>
              </a:rPr>
              <a:t>amended (indicated for </a:t>
            </a:r>
            <a:r>
              <a:rPr lang="en-US" i="1" dirty="0" smtClean="0">
                <a:solidFill>
                  <a:srgbClr val="9966FF"/>
                </a:solidFill>
              </a:rPr>
              <a:t>all forms of vitamin B deficiencies).</a:t>
            </a:r>
          </a:p>
          <a:p>
            <a:pPr lvl="1"/>
            <a:r>
              <a:rPr lang="en-GB" dirty="0" smtClean="0"/>
              <a:t>As vitamin B deficiencies often co-exist, comprehensive treatment in the form of vitamin B complex was preferred compared to with individual vitamin B components. </a:t>
            </a:r>
            <a:endParaRPr lang="en-US" sz="900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r>
              <a:rPr lang="en-GB" sz="4400" b="1" dirty="0" smtClean="0">
                <a:solidFill>
                  <a:srgbClr val="3366FF"/>
                </a:solidFill>
              </a:rPr>
              <a:t>Level of Evidence: III Expert opinion</a:t>
            </a:r>
            <a:endParaRPr lang="en-US" sz="4400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Z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3.4 VITAMIN B DEFICIENCIES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2984"/>
          </a:xfrm>
        </p:spPr>
        <p:txBody>
          <a:bodyPr>
            <a:noAutofit/>
          </a:bodyPr>
          <a:lstStyle/>
          <a:p>
            <a:pPr algn="l"/>
            <a:r>
              <a:rPr lang="es-ES" sz="3600" b="1" dirty="0" smtClean="0">
                <a:solidFill>
                  <a:schemeClr val="bg1"/>
                </a:solidFill>
              </a:rPr>
              <a:t>3.4.1 VITAMIN B3/NICOTINIC ACID DEFICIENCY (PELLAGRA)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/>
          </a:bodyPr>
          <a:lstStyle/>
          <a:p>
            <a:r>
              <a:rPr lang="en-GB" u="sng" dirty="0" err="1" smtClean="0"/>
              <a:t>Nicotinamide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rgbClr val="9966FF"/>
                </a:solidFill>
              </a:rPr>
              <a:t>dose amended</a:t>
            </a:r>
            <a:endParaRPr lang="en-US" dirty="0" smtClean="0">
              <a:solidFill>
                <a:srgbClr val="9966FF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1"/>
            <a:r>
              <a:rPr lang="en-GB" dirty="0" err="1" smtClean="0"/>
              <a:t>Nicotinamide</a:t>
            </a:r>
            <a:r>
              <a:rPr lang="en-GB" dirty="0" smtClean="0"/>
              <a:t> doses were delineated to manage severe and mild B</a:t>
            </a:r>
            <a:r>
              <a:rPr lang="en-GB" sz="1800" dirty="0" smtClean="0"/>
              <a:t>3</a:t>
            </a:r>
            <a:r>
              <a:rPr lang="en-GB" dirty="0" smtClean="0"/>
              <a:t> deficiency in adults and children.</a:t>
            </a:r>
            <a:endParaRPr lang="en-US" sz="9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BLOOD &amp; NUTRITIONAL</a:t>
            </a:r>
            <a:endParaRPr lang="en-ZA" sz="1100" dirty="0"/>
          </a:p>
        </p:txBody>
      </p:sp>
      <p:sp>
        <p:nvSpPr>
          <p:cNvPr id="7" name="Rectangle 6"/>
          <p:cNvSpPr/>
          <p:nvPr/>
        </p:nvSpPr>
        <p:spPr>
          <a:xfrm>
            <a:off x="71406" y="3571876"/>
            <a:ext cx="9209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5400" b="1" dirty="0" smtClean="0">
                <a:solidFill>
                  <a:srgbClr val="3366FF"/>
                </a:solidFill>
              </a:rPr>
              <a:t>Level of Evidence: III Guideline</a:t>
            </a:r>
            <a:endParaRPr lang="en-US" sz="54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 VS 1</Template>
  <TotalTime>1657</TotalTime>
  <Words>2153</Words>
  <Application>Microsoft Office PowerPoint</Application>
  <PresentationFormat>On-screen Show (4:3)</PresentationFormat>
  <Paragraphs>216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1_Office Theme</vt:lpstr>
      <vt:lpstr>Custom Design</vt:lpstr>
      <vt:lpstr>2_Office Theme</vt:lpstr>
      <vt:lpstr>3_Office Theme</vt:lpstr>
      <vt:lpstr>Slide 1</vt:lpstr>
      <vt:lpstr> 3.1.1 ANAEMIA, IRON DEFICIENCY</vt:lpstr>
      <vt:lpstr> 3.1.1 ANAEMIA, IRON DEFICIENCY</vt:lpstr>
      <vt:lpstr> 3.1.1 ANAEMIA, IRON DEFICIENCY</vt:lpstr>
      <vt:lpstr> 3.1.2 ANAEMIA, MACROCYTIC OR MEGALOBLASTIC</vt:lpstr>
      <vt:lpstr> 3.2.1.2 UNCOMPLICATED SEVERE ACUTE MALNUTRITION</vt:lpstr>
      <vt:lpstr>3.4 VITAMIN B DEFICIENCIES</vt:lpstr>
      <vt:lpstr>3.4 VITAMIN B DEFICIENCIES</vt:lpstr>
      <vt:lpstr>3.4.1 VITAMIN B3/NICOTINIC ACID DEFICIENCY (PELLAGRA)</vt:lpstr>
      <vt:lpstr>3.4.2 PYRIDOXINE (VITAMIN B6) DEFICIENCY</vt:lpstr>
      <vt:lpstr>3.4.3 VITAMIN B1/THIAMINE DEFICIENCY (WERNICKE ENCEPHALOPATHY &amp; BERIBERI)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176</cp:revision>
  <dcterms:created xsi:type="dcterms:W3CDTF">2014-04-22T12:08:09Z</dcterms:created>
  <dcterms:modified xsi:type="dcterms:W3CDTF">2015-03-30T19:45:21Z</dcterms:modified>
</cp:coreProperties>
</file>