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1"/>
    <p:sldMasterId id="2147483666" r:id="rId2"/>
  </p:sldMasterIdLst>
  <p:notesMasterIdLst>
    <p:notesMasterId r:id="rId38"/>
  </p:notesMasterIdLst>
  <p:handoutMasterIdLst>
    <p:handoutMasterId r:id="rId39"/>
  </p:handoutMasterIdLst>
  <p:sldIdLst>
    <p:sldId id="310"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9" r:id="rId26"/>
    <p:sldId id="340" r:id="rId27"/>
    <p:sldId id="341" r:id="rId28"/>
    <p:sldId id="342" r:id="rId29"/>
    <p:sldId id="343" r:id="rId30"/>
    <p:sldId id="344" r:id="rId31"/>
    <p:sldId id="346" r:id="rId32"/>
    <p:sldId id="345" r:id="rId33"/>
    <p:sldId id="347" r:id="rId34"/>
    <p:sldId id="334" r:id="rId35"/>
    <p:sldId id="335" r:id="rId36"/>
    <p:sldId id="33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i" initials="J" lastIdx="23" clrIdx="0">
    <p:extLst>
      <p:ext uri="{19B8F6BF-5375-455C-9EA6-DF929625EA0E}">
        <p15:presenceInfo xmlns:p15="http://schemas.microsoft.com/office/powerpoint/2012/main" userId="Jacqui" providerId="None"/>
      </p:ext>
    </p:extLst>
  </p:cmAuthor>
  <p:cmAuthor id="2" name="Berrada,Stephanie" initials="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07" autoAdjust="0"/>
  </p:normalViewPr>
  <p:slideViewPr>
    <p:cSldViewPr>
      <p:cViewPr varScale="1">
        <p:scale>
          <a:sx n="62" d="100"/>
          <a:sy n="62" d="100"/>
        </p:scale>
        <p:origin x="140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image" Target="../media/image6.jpeg"/></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ZA" sz="1200"/>
            </a:pPr>
            <a:r>
              <a:rPr lang="en-ZA" sz="1200" dirty="0"/>
              <a:t>Comparative cost of aluminium hydroxide/magnesium</a:t>
            </a:r>
            <a:r>
              <a:rPr lang="en-ZA" sz="1200" baseline="0" dirty="0"/>
              <a:t> </a:t>
            </a:r>
            <a:r>
              <a:rPr lang="en-ZA" sz="1200" baseline="0" dirty="0" err="1"/>
              <a:t>trisilicate</a:t>
            </a:r>
            <a:r>
              <a:rPr lang="en-ZA" sz="1200" baseline="0" dirty="0"/>
              <a:t> vs. </a:t>
            </a:r>
            <a:r>
              <a:rPr lang="en-ZA" sz="1200" baseline="0" dirty="0" err="1"/>
              <a:t>lansoprazole</a:t>
            </a:r>
            <a:endParaRPr lang="en-ZA" sz="1200" dirty="0"/>
          </a:p>
        </c:rich>
      </c:tx>
      <c:layout>
        <c:manualLayout>
          <c:xMode val="edge"/>
          <c:yMode val="edge"/>
          <c:x val="0.10509890809000795"/>
          <c:y val="1.5390495653942212E-2"/>
        </c:manualLayout>
      </c:layout>
      <c:overlay val="0"/>
    </c:title>
    <c:autoTitleDeleted val="0"/>
    <c:view3D>
      <c:rotX val="20"/>
      <c:rotY val="20"/>
      <c:rAngAx val="1"/>
    </c:view3D>
    <c:floor>
      <c:thickness val="0"/>
    </c:floor>
    <c:sideWall>
      <c:thickness val="0"/>
    </c:sideWall>
    <c:backWall>
      <c:thickness val="0"/>
    </c:backWall>
    <c:plotArea>
      <c:layout/>
      <c:bar3DChart>
        <c:barDir val="col"/>
        <c:grouping val="clustered"/>
        <c:varyColors val="0"/>
        <c:ser>
          <c:idx val="1"/>
          <c:order val="0"/>
          <c:tx>
            <c:strRef>
              <c:f>Sheet1!$B$1</c:f>
              <c:strCache>
                <c:ptCount val="1"/>
                <c:pt idx="0">
                  <c:v>Aluminium hydroxide/ magnesium trisilicate (250/500 mg)</c:v>
                </c:pt>
              </c:strCache>
            </c:strRef>
          </c:tx>
          <c:spPr>
            <a:solidFill>
              <a:srgbClr val="4F81BD">
                <a:alpha val="91000"/>
              </a:srgbClr>
            </a:solidFill>
          </c:spPr>
          <c:invertIfNegative val="0"/>
          <c:val>
            <c:numRef>
              <c:f>Sheet1!$B$2:$B$3</c:f>
              <c:numCache>
                <c:formatCode>General</c:formatCode>
                <c:ptCount val="2"/>
                <c:pt idx="0" formatCode="_ [$R-1C09]\ * #,##0.00_ ;_ [$R-1C09]\ * \-#,##0.00_ ;_ [$R-1C09]\ * &quot;-&quot;??_ ;_ @_ ">
                  <c:v>11.06</c:v>
                </c:pt>
              </c:numCache>
            </c:numRef>
          </c:val>
          <c:extLst>
            <c:ext xmlns:c16="http://schemas.microsoft.com/office/drawing/2014/chart" uri="{C3380CC4-5D6E-409C-BE32-E72D297353CC}">
              <c16:uniqueId val="{00000000-9925-477D-A8A4-98B544AED07F}"/>
            </c:ext>
          </c:extLst>
        </c:ser>
        <c:ser>
          <c:idx val="2"/>
          <c:order val="1"/>
          <c:tx>
            <c:strRef>
              <c:f>Sheet1!$C$1</c:f>
              <c:strCache>
                <c:ptCount val="1"/>
                <c:pt idx="0">
                  <c:v>Lansoprazole 30 mg</c:v>
                </c:pt>
              </c:strCache>
            </c:strRef>
          </c:tx>
          <c:invertIfNegative val="0"/>
          <c:val>
            <c:numRef>
              <c:f>Sheet1!$C$2:$C$3</c:f>
              <c:numCache>
                <c:formatCode>General</c:formatCode>
                <c:ptCount val="2"/>
                <c:pt idx="0" formatCode="_ [$R-1C09]\ * #,##0.00_ ;_ [$R-1C09]\ * \-#,##0.00_ ;_ [$R-1C09]\ * &quot;-&quot;??_ ;_ @_ ">
                  <c:v>4.07</c:v>
                </c:pt>
              </c:numCache>
            </c:numRef>
          </c:val>
          <c:extLst>
            <c:ext xmlns:c16="http://schemas.microsoft.com/office/drawing/2014/chart" uri="{C3380CC4-5D6E-409C-BE32-E72D297353CC}">
              <c16:uniqueId val="{00000001-9925-477D-A8A4-98B544AED07F}"/>
            </c:ext>
          </c:extLst>
        </c:ser>
        <c:dLbls>
          <c:showLegendKey val="0"/>
          <c:showVal val="0"/>
          <c:showCatName val="0"/>
          <c:showSerName val="0"/>
          <c:showPercent val="0"/>
          <c:showBubbleSize val="0"/>
        </c:dLbls>
        <c:gapWidth val="150"/>
        <c:shape val="box"/>
        <c:axId val="75532544"/>
        <c:axId val="75542528"/>
        <c:axId val="0"/>
      </c:bar3DChart>
      <c:catAx>
        <c:axId val="75532544"/>
        <c:scaling>
          <c:orientation val="minMax"/>
        </c:scaling>
        <c:delete val="1"/>
        <c:axPos val="b"/>
        <c:numFmt formatCode="General" sourceLinked="1"/>
        <c:majorTickMark val="none"/>
        <c:minorTickMark val="none"/>
        <c:tickLblPos val="none"/>
        <c:crossAx val="75542528"/>
        <c:crossesAt val="0"/>
        <c:auto val="1"/>
        <c:lblAlgn val="ctr"/>
        <c:lblOffset val="100"/>
        <c:noMultiLvlLbl val="0"/>
      </c:catAx>
      <c:valAx>
        <c:axId val="75542528"/>
        <c:scaling>
          <c:orientation val="minMax"/>
        </c:scaling>
        <c:delete val="0"/>
        <c:axPos val="l"/>
        <c:majorGridlines>
          <c:spPr>
            <a:ln>
              <a:solidFill>
                <a:schemeClr val="bg1"/>
              </a:solidFill>
            </a:ln>
          </c:spPr>
        </c:majorGridlines>
        <c:numFmt formatCode="_-[$R-1C09]* #,##0.00_-;\-[$R-1C09]* #,##0.00_-;_-[$R-1C09]* &quot;-&quot;??_-;_-@_-" sourceLinked="0"/>
        <c:majorTickMark val="none"/>
        <c:minorTickMark val="none"/>
        <c:tickLblPos val="nextTo"/>
        <c:spPr>
          <a:effectLst/>
        </c:spPr>
        <c:txPr>
          <a:bodyPr/>
          <a:lstStyle/>
          <a:p>
            <a:pPr>
              <a:defRPr lang="en-ZA" sz="1400" baseline="0"/>
            </a:pPr>
            <a:endParaRPr lang="en-US"/>
          </a:p>
        </c:txPr>
        <c:crossAx val="75532544"/>
        <c:crosses val="autoZero"/>
        <c:crossBetween val="between"/>
      </c:valAx>
    </c:plotArea>
    <c:legend>
      <c:legendPos val="r"/>
      <c:layout>
        <c:manualLayout>
          <c:xMode val="edge"/>
          <c:yMode val="edge"/>
          <c:x val="0.38922893483711296"/>
          <c:y val="0.36856970348262613"/>
          <c:w val="0.50569531562791969"/>
          <c:h val="0.53952749743010364"/>
        </c:manualLayout>
      </c:layout>
      <c:overlay val="0"/>
      <c:txPr>
        <a:bodyPr/>
        <a:lstStyle/>
        <a:p>
          <a:pPr>
            <a:defRPr lang="en-ZA" sz="1400"/>
          </a:pPr>
          <a:endParaRPr lang="en-US"/>
        </a:p>
      </c:txPr>
    </c:legend>
    <c:plotVisOnly val="0"/>
    <c:dispBlanksAs val="gap"/>
    <c:showDLblsOverMax val="0"/>
  </c:chart>
  <c:spPr>
    <a:blipFill>
      <a:blip xmlns:r="http://schemas.openxmlformats.org/officeDocument/2006/relationships" r:embed="rId1"/>
      <a:tile tx="0" ty="0" sx="100000" sy="100000" flip="none" algn="tl"/>
    </a:blipFill>
    <a:ln w="12700" cap="rnd" cmpd="tri">
      <a:solidFill>
        <a:schemeClr val="tx2">
          <a:lumMod val="20000"/>
          <a:lumOff val="80000"/>
        </a:schemeClr>
      </a:solidFill>
      <a:bevel/>
    </a:ln>
    <a:scene3d>
      <a:camera prst="orthographicFront"/>
      <a:lightRig rig="threePt" dir="t"/>
    </a:scene3d>
    <a:sp3d>
      <a:bevelT w="165100" prst="coolSlant"/>
    </a:sp3d>
  </c:spPr>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ZA" sz="1600"/>
            </a:pPr>
            <a:r>
              <a:rPr lang="en-ZA" sz="1600" dirty="0"/>
              <a:t>Comparative costs per treatment course</a:t>
            </a:r>
          </a:p>
        </c:rich>
      </c:tx>
      <c:layout>
        <c:manualLayout>
          <c:xMode val="edge"/>
          <c:yMode val="edge"/>
          <c:x val="0.10509890809000795"/>
          <c:y val="1.5390495653942201E-2"/>
        </c:manualLayout>
      </c:layout>
      <c:overlay val="0"/>
    </c:title>
    <c:autoTitleDeleted val="0"/>
    <c:view3D>
      <c:rotX val="20"/>
      <c:rotY val="20"/>
      <c:rAngAx val="1"/>
    </c:view3D>
    <c:floor>
      <c:thickness val="0"/>
    </c:floor>
    <c:sideWall>
      <c:thickness val="0"/>
    </c:sideWall>
    <c:backWall>
      <c:thickness val="0"/>
    </c:backWall>
    <c:plotArea>
      <c:layout/>
      <c:bar3DChart>
        <c:barDir val="col"/>
        <c:grouping val="clustered"/>
        <c:varyColors val="0"/>
        <c:ser>
          <c:idx val="1"/>
          <c:order val="0"/>
          <c:tx>
            <c:strRef>
              <c:f>Sheet1!$B$1</c:f>
              <c:strCache>
                <c:ptCount val="1"/>
                <c:pt idx="0">
                  <c:v>Ranitidine 75 mg</c:v>
                </c:pt>
              </c:strCache>
            </c:strRef>
          </c:tx>
          <c:spPr>
            <a:solidFill>
              <a:srgbClr val="4F81BD">
                <a:alpha val="91000"/>
              </a:srgbClr>
            </a:solidFill>
          </c:spPr>
          <c:invertIfNegative val="0"/>
          <c:val>
            <c:numRef>
              <c:f>Sheet1!$B$2:$B$3</c:f>
              <c:numCache>
                <c:formatCode>General</c:formatCode>
                <c:ptCount val="2"/>
                <c:pt idx="0" formatCode="_ [$R-1C09]\ * #,##0.00_ ;_ [$R-1C09]\ * \-#,##0.00_ ;_ [$R-1C09]\ * &quot;-&quot;??_ ;_ @_ ">
                  <c:v>17.100000000000001</c:v>
                </c:pt>
              </c:numCache>
            </c:numRef>
          </c:val>
          <c:extLst>
            <c:ext xmlns:c16="http://schemas.microsoft.com/office/drawing/2014/chart" uri="{C3380CC4-5D6E-409C-BE32-E72D297353CC}">
              <c16:uniqueId val="{00000000-7630-4FBC-8C26-9194EA5A697C}"/>
            </c:ext>
          </c:extLst>
        </c:ser>
        <c:ser>
          <c:idx val="2"/>
          <c:order val="1"/>
          <c:tx>
            <c:strRef>
              <c:f>Sheet1!$C$1</c:f>
              <c:strCache>
                <c:ptCount val="1"/>
                <c:pt idx="0">
                  <c:v>Lansoprazole 30 mg</c:v>
                </c:pt>
              </c:strCache>
            </c:strRef>
          </c:tx>
          <c:invertIfNegative val="0"/>
          <c:val>
            <c:numRef>
              <c:f>Sheet1!$C$2:$C$3</c:f>
              <c:numCache>
                <c:formatCode>General</c:formatCode>
                <c:ptCount val="2"/>
                <c:pt idx="0" formatCode="_ [$R-1C09]\ * #,##0.00_ ;_ [$R-1C09]\ * \-#,##0.00_ ;_ [$R-1C09]\ * &quot;-&quot;??_ ;_ @_ ">
                  <c:v>4.07</c:v>
                </c:pt>
              </c:numCache>
            </c:numRef>
          </c:val>
          <c:extLst>
            <c:ext xmlns:c16="http://schemas.microsoft.com/office/drawing/2014/chart" uri="{C3380CC4-5D6E-409C-BE32-E72D297353CC}">
              <c16:uniqueId val="{00000001-7630-4FBC-8C26-9194EA5A697C}"/>
            </c:ext>
          </c:extLst>
        </c:ser>
        <c:dLbls>
          <c:showLegendKey val="0"/>
          <c:showVal val="0"/>
          <c:showCatName val="0"/>
          <c:showSerName val="0"/>
          <c:showPercent val="0"/>
          <c:showBubbleSize val="0"/>
        </c:dLbls>
        <c:gapWidth val="150"/>
        <c:shape val="box"/>
        <c:axId val="88045440"/>
        <c:axId val="88046976"/>
        <c:axId val="0"/>
      </c:bar3DChart>
      <c:catAx>
        <c:axId val="88045440"/>
        <c:scaling>
          <c:orientation val="minMax"/>
        </c:scaling>
        <c:delete val="1"/>
        <c:axPos val="b"/>
        <c:numFmt formatCode="General" sourceLinked="1"/>
        <c:majorTickMark val="none"/>
        <c:minorTickMark val="none"/>
        <c:tickLblPos val="none"/>
        <c:crossAx val="88046976"/>
        <c:crossesAt val="0"/>
        <c:auto val="1"/>
        <c:lblAlgn val="ctr"/>
        <c:lblOffset val="100"/>
        <c:noMultiLvlLbl val="0"/>
      </c:catAx>
      <c:valAx>
        <c:axId val="88046976"/>
        <c:scaling>
          <c:orientation val="minMax"/>
        </c:scaling>
        <c:delete val="0"/>
        <c:axPos val="l"/>
        <c:majorGridlines>
          <c:spPr>
            <a:ln>
              <a:solidFill>
                <a:schemeClr val="bg1"/>
              </a:solidFill>
            </a:ln>
          </c:spPr>
        </c:majorGridlines>
        <c:numFmt formatCode="_-[$R-1C09]* #,##0.00_-;\-[$R-1C09]* #,##0.00_-;_-[$R-1C09]* &quot;-&quot;??_-;_-@_-" sourceLinked="0"/>
        <c:majorTickMark val="none"/>
        <c:minorTickMark val="none"/>
        <c:tickLblPos val="nextTo"/>
        <c:spPr>
          <a:effectLst/>
        </c:spPr>
        <c:txPr>
          <a:bodyPr/>
          <a:lstStyle/>
          <a:p>
            <a:pPr>
              <a:defRPr lang="en-ZA" sz="1400" baseline="0"/>
            </a:pPr>
            <a:endParaRPr lang="en-US"/>
          </a:p>
        </c:txPr>
        <c:crossAx val="88045440"/>
        <c:crosses val="autoZero"/>
        <c:crossBetween val="between"/>
      </c:valAx>
    </c:plotArea>
    <c:legend>
      <c:legendPos val="r"/>
      <c:layout>
        <c:manualLayout>
          <c:xMode val="edge"/>
          <c:yMode val="edge"/>
          <c:x val="0.38922893483711285"/>
          <c:y val="0.36856970348262602"/>
          <c:w val="0.50569531562791969"/>
          <c:h val="0.53952749743010353"/>
        </c:manualLayout>
      </c:layout>
      <c:overlay val="0"/>
      <c:txPr>
        <a:bodyPr/>
        <a:lstStyle/>
        <a:p>
          <a:pPr>
            <a:defRPr lang="en-ZA" sz="1400"/>
          </a:pPr>
          <a:endParaRPr lang="en-US"/>
        </a:p>
      </c:txPr>
    </c:legend>
    <c:plotVisOnly val="0"/>
    <c:dispBlanksAs val="gap"/>
    <c:showDLblsOverMax val="0"/>
  </c:chart>
  <c:spPr>
    <a:blipFill>
      <a:blip xmlns:r="http://schemas.openxmlformats.org/officeDocument/2006/relationships" r:embed="rId1"/>
      <a:tile tx="0" ty="0" sx="100000" sy="100000" flip="none" algn="tl"/>
    </a:blipFill>
    <a:ln w="12700" cap="rnd" cmpd="tri">
      <a:solidFill>
        <a:schemeClr val="tx2">
          <a:lumMod val="20000"/>
          <a:lumOff val="80000"/>
        </a:schemeClr>
      </a:solidFill>
      <a:bevel/>
    </a:ln>
    <a:scene3d>
      <a:camera prst="orthographicFront"/>
      <a:lightRig rig="threePt" dir="t"/>
    </a:scene3d>
    <a:sp3d>
      <a:bevelT w="165100" prst="coolSlant"/>
    </a:sp3d>
  </c:spPr>
  <c:txPr>
    <a:bodyPr/>
    <a:lstStyle/>
    <a:p>
      <a:pPr>
        <a:defRPr sz="18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0.19618</cdr:x>
      <cdr:y>0.79081</cdr:y>
    </cdr:from>
    <cdr:to>
      <cdr:x>0.32639</cdr:x>
      <cdr:y>0.91247</cdr:y>
    </cdr:to>
    <cdr:sp macro="" textlink="">
      <cdr:nvSpPr>
        <cdr:cNvPr id="2" name="TextBox 1"/>
        <cdr:cNvSpPr txBox="1"/>
      </cdr:nvSpPr>
      <cdr:spPr>
        <a:xfrm xmlns:a="http://schemas.openxmlformats.org/drawingml/2006/main">
          <a:off x="1614470" y="3714776"/>
          <a:ext cx="1071570" cy="5715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ZA" sz="1100" dirty="0"/>
        </a:p>
      </cdr:txBody>
    </cdr:sp>
  </cdr:relSizeAnchor>
  <cdr:relSizeAnchor xmlns:cdr="http://schemas.openxmlformats.org/drawingml/2006/chartDrawing">
    <cdr:from>
      <cdr:x>0.36111</cdr:x>
      <cdr:y>0.5779</cdr:y>
    </cdr:from>
    <cdr:to>
      <cdr:x>0.51736</cdr:x>
      <cdr:y>0.74519</cdr:y>
    </cdr:to>
    <cdr:sp macro="" textlink="">
      <cdr:nvSpPr>
        <cdr:cNvPr id="3" name="TextBox 2"/>
        <cdr:cNvSpPr txBox="1"/>
      </cdr:nvSpPr>
      <cdr:spPr>
        <a:xfrm xmlns:a="http://schemas.openxmlformats.org/drawingml/2006/main">
          <a:off x="2971792" y="2714644"/>
          <a:ext cx="1285884" cy="78581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ZA" sz="1100" dirty="0"/>
        </a:p>
      </cdr:txBody>
    </cdr:sp>
  </cdr:relSizeAnchor>
  <cdr:relSizeAnchor xmlns:cdr="http://schemas.openxmlformats.org/drawingml/2006/chartDrawing">
    <cdr:from>
      <cdr:x>0.47458</cdr:x>
      <cdr:y>0.59751</cdr:y>
    </cdr:from>
    <cdr:to>
      <cdr:x>1</cdr:x>
      <cdr:y>0.68287</cdr:y>
    </cdr:to>
    <cdr:sp macro="" textlink="">
      <cdr:nvSpPr>
        <cdr:cNvPr id="4" name="TextBox 3"/>
        <cdr:cNvSpPr txBox="1"/>
      </cdr:nvSpPr>
      <cdr:spPr>
        <a:xfrm xmlns:a="http://schemas.openxmlformats.org/drawingml/2006/main">
          <a:off x="2743200" y="1600200"/>
          <a:ext cx="23622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0.66102</cdr:x>
      <cdr:y>0.56906</cdr:y>
    </cdr:from>
    <cdr:to>
      <cdr:x>1</cdr:x>
      <cdr:y>0.68287</cdr:y>
    </cdr:to>
    <cdr:sp macro="" textlink="">
      <cdr:nvSpPr>
        <cdr:cNvPr id="5" name="TextBox 4"/>
        <cdr:cNvSpPr txBox="1"/>
      </cdr:nvSpPr>
      <cdr:spPr>
        <a:xfrm xmlns:a="http://schemas.openxmlformats.org/drawingml/2006/main">
          <a:off x="3581400" y="1524000"/>
          <a:ext cx="15240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0.44068</cdr:x>
      <cdr:y>0.39834</cdr:y>
    </cdr:from>
    <cdr:to>
      <cdr:x>1</cdr:x>
      <cdr:y>0.62596</cdr:y>
    </cdr:to>
    <cdr:sp macro="" textlink="">
      <cdr:nvSpPr>
        <cdr:cNvPr id="6" name="TextBox 5"/>
        <cdr:cNvSpPr txBox="1"/>
      </cdr:nvSpPr>
      <cdr:spPr>
        <a:xfrm xmlns:a="http://schemas.openxmlformats.org/drawingml/2006/main">
          <a:off x="4419600" y="1066800"/>
          <a:ext cx="2514600" cy="609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0.19618</cdr:x>
      <cdr:y>0.79081</cdr:y>
    </cdr:from>
    <cdr:to>
      <cdr:x>0.32639</cdr:x>
      <cdr:y>0.91247</cdr:y>
    </cdr:to>
    <cdr:sp macro="" textlink="">
      <cdr:nvSpPr>
        <cdr:cNvPr id="2" name="TextBox 1"/>
        <cdr:cNvSpPr txBox="1"/>
      </cdr:nvSpPr>
      <cdr:spPr>
        <a:xfrm xmlns:a="http://schemas.openxmlformats.org/drawingml/2006/main">
          <a:off x="1614470" y="3714776"/>
          <a:ext cx="1071570" cy="57150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ZA" sz="1100" dirty="0"/>
        </a:p>
      </cdr:txBody>
    </cdr:sp>
  </cdr:relSizeAnchor>
  <cdr:relSizeAnchor xmlns:cdr="http://schemas.openxmlformats.org/drawingml/2006/chartDrawing">
    <cdr:from>
      <cdr:x>0.36111</cdr:x>
      <cdr:y>0.5779</cdr:y>
    </cdr:from>
    <cdr:to>
      <cdr:x>0.51736</cdr:x>
      <cdr:y>0.74519</cdr:y>
    </cdr:to>
    <cdr:sp macro="" textlink="">
      <cdr:nvSpPr>
        <cdr:cNvPr id="3" name="TextBox 2"/>
        <cdr:cNvSpPr txBox="1"/>
      </cdr:nvSpPr>
      <cdr:spPr>
        <a:xfrm xmlns:a="http://schemas.openxmlformats.org/drawingml/2006/main">
          <a:off x="2971792" y="2714644"/>
          <a:ext cx="1285884" cy="78581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ZA" sz="1100" dirty="0"/>
        </a:p>
      </cdr:txBody>
    </cdr:sp>
  </cdr:relSizeAnchor>
  <cdr:relSizeAnchor xmlns:cdr="http://schemas.openxmlformats.org/drawingml/2006/chartDrawing">
    <cdr:from>
      <cdr:x>0.47458</cdr:x>
      <cdr:y>0.59751</cdr:y>
    </cdr:from>
    <cdr:to>
      <cdr:x>1</cdr:x>
      <cdr:y>0.68287</cdr:y>
    </cdr:to>
    <cdr:sp macro="" textlink="">
      <cdr:nvSpPr>
        <cdr:cNvPr id="4" name="TextBox 3"/>
        <cdr:cNvSpPr txBox="1"/>
      </cdr:nvSpPr>
      <cdr:spPr>
        <a:xfrm xmlns:a="http://schemas.openxmlformats.org/drawingml/2006/main">
          <a:off x="2743200" y="1600200"/>
          <a:ext cx="23622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0.66102</cdr:x>
      <cdr:y>0.56906</cdr:y>
    </cdr:from>
    <cdr:to>
      <cdr:x>1</cdr:x>
      <cdr:y>0.68287</cdr:y>
    </cdr:to>
    <cdr:sp macro="" textlink="">
      <cdr:nvSpPr>
        <cdr:cNvPr id="5" name="TextBox 4"/>
        <cdr:cNvSpPr txBox="1"/>
      </cdr:nvSpPr>
      <cdr:spPr>
        <a:xfrm xmlns:a="http://schemas.openxmlformats.org/drawingml/2006/main">
          <a:off x="3581400" y="1524000"/>
          <a:ext cx="15240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0.44068</cdr:x>
      <cdr:y>0.39834</cdr:y>
    </cdr:from>
    <cdr:to>
      <cdr:x>1</cdr:x>
      <cdr:y>0.62596</cdr:y>
    </cdr:to>
    <cdr:sp macro="" textlink="">
      <cdr:nvSpPr>
        <cdr:cNvPr id="6" name="TextBox 5"/>
        <cdr:cNvSpPr txBox="1"/>
      </cdr:nvSpPr>
      <cdr:spPr>
        <a:xfrm xmlns:a="http://schemas.openxmlformats.org/drawingml/2006/main">
          <a:off x="4419600" y="1066800"/>
          <a:ext cx="2514600" cy="609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0FF873-A247-4A95-9304-7BE8D86E2049}" type="datetimeFigureOut">
              <a:rPr lang="en-US" smtClean="0"/>
              <a:pPr/>
              <a:t>9/14/2023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0B3D3A-C80B-434C-A7B9-BCDEFB3F02C7}" type="slidenum">
              <a:rPr lang="en-US" smtClean="0"/>
              <a:pPr/>
              <a:t>‹#›</a:t>
            </a:fld>
            <a:endParaRPr lang="en-US"/>
          </a:p>
        </p:txBody>
      </p:sp>
    </p:spTree>
    <p:extLst>
      <p:ext uri="{BB962C8B-B14F-4D97-AF65-F5344CB8AC3E}">
        <p14:creationId xmlns:p14="http://schemas.microsoft.com/office/powerpoint/2010/main" val="1700949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FE979-5120-4E1A-8690-156A92E8BC4D}" type="datetimeFigureOut">
              <a:rPr lang="en-US" smtClean="0"/>
              <a:pPr/>
              <a:t>9/14/2023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0204B-497E-4794-AA58-A31DBCDDE6E9}" type="slidenum">
              <a:rPr lang="en-ZA" smtClean="0"/>
              <a:pPr/>
              <a:t>‹#›</a:t>
            </a:fld>
            <a:endParaRPr lang="en-ZA"/>
          </a:p>
        </p:txBody>
      </p:sp>
    </p:spTree>
    <p:extLst>
      <p:ext uri="{BB962C8B-B14F-4D97-AF65-F5344CB8AC3E}">
        <p14:creationId xmlns:p14="http://schemas.microsoft.com/office/powerpoint/2010/main" val="40289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100" dirty="0"/>
              <a:t>DISCLAIMER</a:t>
            </a:r>
          </a:p>
          <a:p>
            <a:pPr>
              <a:lnSpc>
                <a:spcPct val="80000"/>
              </a:lnSpc>
            </a:pPr>
            <a:r>
              <a:rPr lang="en-GB" sz="1100" dirty="0"/>
              <a:t>This slide set is an implementation tool and should be used alongside the published STG. This information does not supersede or replace the STG itself.</a:t>
            </a:r>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9/14/2023</a:t>
            </a:fld>
            <a:endParaRPr lang="en-ZA">
              <a:solidFill>
                <a:prstClr val="black"/>
              </a:solidFill>
            </a:endParaRPr>
          </a:p>
        </p:txBody>
      </p:sp>
      <p:sp>
        <p:nvSpPr>
          <p:cNvPr id="5" name="Footer Placeholder 4"/>
          <p:cNvSpPr>
            <a:spLocks noGrp="1"/>
          </p:cNvSpPr>
          <p:nvPr>
            <p:ph type="ftr" sz="quarter" idx="11"/>
          </p:nvPr>
        </p:nvSpPr>
        <p:spPr/>
        <p:txBody>
          <a:bodyPr/>
          <a:lstStyle/>
          <a:p>
            <a:endParaRPr lang="en-ZA">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a:solidFill>
                <a:prstClr val="black"/>
              </a:solidFill>
            </a:endParaRPr>
          </a:p>
        </p:txBody>
      </p:sp>
    </p:spTree>
    <p:extLst>
      <p:ext uri="{BB962C8B-B14F-4D97-AF65-F5344CB8AC3E}">
        <p14:creationId xmlns:p14="http://schemas.microsoft.com/office/powerpoint/2010/main" val="398966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18</a:t>
            </a:fld>
            <a:endParaRPr lang="en-ZA"/>
          </a:p>
        </p:txBody>
      </p:sp>
    </p:spTree>
    <p:extLst>
      <p:ext uri="{BB962C8B-B14F-4D97-AF65-F5344CB8AC3E}">
        <p14:creationId xmlns:p14="http://schemas.microsoft.com/office/powerpoint/2010/main" val="303714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Adult Hospital level</a:t>
            </a:r>
            <a:r>
              <a:rPr lang="en-US" baseline="0" dirty="0"/>
              <a:t> STG, 2012</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22</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23</a:t>
            </a:fld>
            <a:endParaRPr lang="en-ZA"/>
          </a:p>
        </p:txBody>
      </p:sp>
    </p:spTree>
    <p:extLst>
      <p:ext uri="{BB962C8B-B14F-4D97-AF65-F5344CB8AC3E}">
        <p14:creationId xmlns:p14="http://schemas.microsoft.com/office/powerpoint/2010/main" val="4143478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A278E-6D35-495F-A525-FDBD8176FBBD}"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178602441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178602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r>
              <a:rPr lang="en-US"/>
              <a:t>2014</a:t>
            </a:r>
            <a:endParaRPr lang="en-ZA"/>
          </a:p>
        </p:txBody>
      </p:sp>
      <p:sp>
        <p:nvSpPr>
          <p:cNvPr id="5" name="Footer Placeholder 4"/>
          <p:cNvSpPr>
            <a:spLocks noGrp="1"/>
          </p:cNvSpPr>
          <p:nvPr>
            <p:ph type="ftr" sz="quarter" idx="11"/>
          </p:nvPr>
        </p:nvSpPr>
        <p:spPr/>
        <p:txBody>
          <a:bodyPr/>
          <a:lstStyle/>
          <a:p>
            <a:r>
              <a:rPr lang="en-ZA"/>
              <a:t>PRIMARY HEALTHCARE IMPLEMENTATION SLIDES 2014: OBSTETRICS &amp; GYNAECOLOGY</a:t>
            </a:r>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r>
              <a:rPr lang="en-US"/>
              <a:t>2014</a:t>
            </a:r>
            <a:endParaRPr lang="en-ZA"/>
          </a:p>
        </p:txBody>
      </p:sp>
      <p:sp>
        <p:nvSpPr>
          <p:cNvPr id="5" name="Footer Placeholder 4"/>
          <p:cNvSpPr>
            <a:spLocks noGrp="1"/>
          </p:cNvSpPr>
          <p:nvPr>
            <p:ph type="ftr" sz="quarter" idx="11"/>
          </p:nvPr>
        </p:nvSpPr>
        <p:spPr/>
        <p:txBody>
          <a:bodyPr/>
          <a:lstStyle/>
          <a:p>
            <a:r>
              <a:rPr lang="en-ZA"/>
              <a:t>PRIMARY HEALTHCARE IMPLEMENTATION SLIDES 2014: OBSTETRICS &amp; GYNAECOLOGY</a:t>
            </a:r>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90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100"/>
            </a:lvl1pPr>
          </a:lstStyle>
          <a:p>
            <a:r>
              <a:rPr lang="en-ZA"/>
              <a:t>PRIMARY HEALTHCARE 2014 IMPLEMENTATION SLIDES: STI</a:t>
            </a:r>
            <a:endParaRPr lang="en-Z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100"/>
            </a:lvl1pPr>
          </a:lstStyle>
          <a:p>
            <a:fld id="{42FB03B2-953D-4068-99A6-8707FB8FE3E1}"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178602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2014</a:t>
            </a:r>
            <a:endParaRPr lang="en-ZA"/>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PRIMARY HEALTHCARE IMPLEMENTATION SLIDES 2014: OBSTETRICS &amp; GYNAECOLOGY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a:p>
        </p:txBody>
      </p:sp>
    </p:spTree>
    <p:extLst>
      <p:ext uri="{BB962C8B-B14F-4D97-AF65-F5344CB8AC3E}">
        <p14:creationId xmlns:p14="http://schemas.microsoft.com/office/powerpoint/2010/main" val="1959495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val="2027922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http://www.fda.gov/Drugs/DrugSafety/PostmarketDrugSafetyInformationforPatientsandProviders/DrugSafetyInformationforHeathcareProfessionals/ucm084263.ht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9144000" cy="11430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4400" b="1" dirty="0">
              <a:solidFill>
                <a:prstClr val="white"/>
              </a:solidFill>
              <a:latin typeface="Arial" pitchFamily="34" charset="0"/>
              <a:cs typeface="Arial" pitchFamily="34" charset="0"/>
            </a:endParaRPr>
          </a:p>
        </p:txBody>
      </p:sp>
      <p:sp>
        <p:nvSpPr>
          <p:cNvPr id="4" name="TextBox 3"/>
          <p:cNvSpPr txBox="1"/>
          <p:nvPr/>
        </p:nvSpPr>
        <p:spPr>
          <a:xfrm>
            <a:off x="2514600" y="1752600"/>
            <a:ext cx="5791200" cy="461665"/>
          </a:xfrm>
          <a:prstGeom prst="rect">
            <a:avLst/>
          </a:prstGeom>
          <a:noFill/>
        </p:spPr>
        <p:txBody>
          <a:bodyPr wrap="square" rtlCol="0">
            <a:spAutoFit/>
          </a:bodyPr>
          <a:lstStyle/>
          <a:p>
            <a:r>
              <a:rPr lang="en-US" sz="2400" dirty="0">
                <a:latin typeface="Arial" pitchFamily="34" charset="0"/>
                <a:cs typeface="Arial" pitchFamily="34" charset="0"/>
              </a:rPr>
              <a:t>NATIONAL DEPARTMENT OF HEALTH</a:t>
            </a:r>
          </a:p>
        </p:txBody>
      </p:sp>
      <p:sp>
        <p:nvSpPr>
          <p:cNvPr id="6" name="TextBox 5"/>
          <p:cNvSpPr txBox="1"/>
          <p:nvPr/>
        </p:nvSpPr>
        <p:spPr>
          <a:xfrm>
            <a:off x="2209800" y="3068421"/>
            <a:ext cx="6705600" cy="646331"/>
          </a:xfrm>
          <a:prstGeom prst="rect">
            <a:avLst/>
          </a:prstGeom>
          <a:noFill/>
        </p:spPr>
        <p:txBody>
          <a:bodyPr wrap="square" rtlCol="0">
            <a:spAutoFit/>
          </a:bodyPr>
          <a:lstStyle/>
          <a:p>
            <a:pPr algn="ctr"/>
            <a:r>
              <a:rPr lang="en-US" dirty="0">
                <a:latin typeface="Arial" pitchFamily="34" charset="0"/>
                <a:cs typeface="Arial" pitchFamily="34" charset="0"/>
              </a:rPr>
              <a:t>AFFORDABLE MEDICINES</a:t>
            </a:r>
          </a:p>
          <a:p>
            <a:pPr algn="ctr"/>
            <a:r>
              <a:rPr lang="en-US" dirty="0">
                <a:latin typeface="Arial" pitchFamily="34" charset="0"/>
                <a:cs typeface="Arial" pitchFamily="34" charset="0"/>
              </a:rPr>
              <a:t>ESSENTIAL MEDICINES PROGRAMME</a:t>
            </a:r>
          </a:p>
        </p:txBody>
      </p:sp>
      <p:sp>
        <p:nvSpPr>
          <p:cNvPr id="8" name="TextBox 7"/>
          <p:cNvSpPr txBox="1"/>
          <p:nvPr/>
        </p:nvSpPr>
        <p:spPr>
          <a:xfrm>
            <a:off x="2571736" y="4429132"/>
            <a:ext cx="5791200" cy="1015663"/>
          </a:xfrm>
          <a:prstGeom prst="rect">
            <a:avLst/>
          </a:prstGeom>
          <a:noFill/>
        </p:spPr>
        <p:txBody>
          <a:bodyPr wrap="square" rtlCol="0">
            <a:spAutoFit/>
          </a:bodyPr>
          <a:lstStyle/>
          <a:p>
            <a:pPr algn="ctr"/>
            <a:r>
              <a:rPr lang="en-US" sz="2000" dirty="0">
                <a:latin typeface="Arial" pitchFamily="34" charset="0"/>
                <a:cs typeface="Arial" pitchFamily="34" charset="0"/>
              </a:rPr>
              <a:t>PRIMARY HEALTHCARE 2014</a:t>
            </a:r>
          </a:p>
          <a:p>
            <a:pPr algn="ctr"/>
            <a:endParaRPr lang="en-US" sz="2000" dirty="0">
              <a:latin typeface="Arial" pitchFamily="34" charset="0"/>
              <a:cs typeface="Arial" pitchFamily="34" charset="0"/>
            </a:endParaRPr>
          </a:p>
          <a:p>
            <a:pPr algn="ctr"/>
            <a:r>
              <a:rPr lang="en-US" sz="2000" dirty="0">
                <a:latin typeface="Arial" pitchFamily="34" charset="0"/>
                <a:cs typeface="Arial" pitchFamily="34" charset="0"/>
              </a:rPr>
              <a:t>Updates to the 2008 PHC STG &amp; EML</a:t>
            </a:r>
          </a:p>
        </p:txBody>
      </p:sp>
      <p:sp>
        <p:nvSpPr>
          <p:cNvPr id="9" name="Rectangle 8"/>
          <p:cNvSpPr/>
          <p:nvPr/>
        </p:nvSpPr>
        <p:spPr>
          <a:xfrm>
            <a:off x="0" y="191869"/>
            <a:ext cx="9144000" cy="646331"/>
          </a:xfrm>
          <a:prstGeom prst="rect">
            <a:avLst/>
          </a:prstGeom>
        </p:spPr>
        <p:txBody>
          <a:bodyPr wrap="square">
            <a:spAutoFit/>
          </a:bodyPr>
          <a:lstStyle/>
          <a:p>
            <a:r>
              <a:rPr lang="en-ZA" sz="3600" b="1" dirty="0">
                <a:solidFill>
                  <a:schemeClr val="bg1"/>
                </a:solidFill>
              </a:rPr>
              <a:t>CHAPTER 2:  GASTRO-INTESTINAL CONDITIONS</a:t>
            </a:r>
            <a:endParaRPr lang="en-US" sz="3600" dirty="0">
              <a:solidFill>
                <a:schemeClr val="bg1"/>
              </a:solidFill>
            </a:endParaRPr>
          </a:p>
        </p:txBody>
      </p:sp>
    </p:spTree>
    <p:extLst>
      <p:ext uri="{BB962C8B-B14F-4D97-AF65-F5344CB8AC3E}">
        <p14:creationId xmlns:p14="http://schemas.microsoft.com/office/powerpoint/2010/main" val="42730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5" y="0"/>
            <a:ext cx="8229600" cy="1143000"/>
          </a:xfrm>
        </p:spPr>
        <p:txBody>
          <a:bodyPr/>
          <a:lstStyle/>
          <a:p>
            <a:pPr algn="l"/>
            <a:r>
              <a:rPr lang="en-ZA" sz="3600" b="1" dirty="0">
                <a:solidFill>
                  <a:schemeClr val="bg1"/>
                </a:solidFill>
              </a:rPr>
              <a:t>2.5.1 ANAL FISSURES</a:t>
            </a:r>
          </a:p>
        </p:txBody>
      </p:sp>
      <p:sp>
        <p:nvSpPr>
          <p:cNvPr id="3" name="Content Placeholder 2"/>
          <p:cNvSpPr>
            <a:spLocks noGrp="1"/>
          </p:cNvSpPr>
          <p:nvPr>
            <p:ph idx="1"/>
          </p:nvPr>
        </p:nvSpPr>
        <p:spPr/>
        <p:txBody>
          <a:bodyPr/>
          <a:lstStyle/>
          <a:p>
            <a:r>
              <a:rPr lang="en-ZA" u="sng" dirty="0"/>
              <a:t>Bismuth subgallate compound suppositories: </a:t>
            </a:r>
            <a:r>
              <a:rPr lang="en-ZA" i="1" dirty="0">
                <a:solidFill>
                  <a:srgbClr val="00B050"/>
                </a:solidFill>
              </a:rPr>
              <a:t>added</a:t>
            </a:r>
          </a:p>
          <a:p>
            <a:pPr lvl="2"/>
            <a:r>
              <a:rPr lang="en-ZA" dirty="0"/>
              <a:t>Standard of care</a:t>
            </a:r>
          </a:p>
        </p:txBody>
      </p:sp>
      <p:sp>
        <p:nvSpPr>
          <p:cNvPr id="5" name="Slide Number Placeholder 4"/>
          <p:cNvSpPr>
            <a:spLocks noGrp="1"/>
          </p:cNvSpPr>
          <p:nvPr>
            <p:ph type="sldNum" sz="quarter" idx="12"/>
          </p:nvPr>
        </p:nvSpPr>
        <p:spPr/>
        <p:txBody>
          <a:bodyPr/>
          <a:lstStyle/>
          <a:p>
            <a:fld id="{63211E6B-48F9-4580-A9E3-E38F36ABD206}" type="slidenum">
              <a:rPr lang="en-ZA" smtClean="0"/>
              <a:pPr/>
              <a:t>10</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Tree>
    <p:extLst>
      <p:ext uri="{BB962C8B-B14F-4D97-AF65-F5344CB8AC3E}">
        <p14:creationId xmlns:p14="http://schemas.microsoft.com/office/powerpoint/2010/main" val="841545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lstStyle/>
          <a:p>
            <a:pPr algn="l"/>
            <a:r>
              <a:rPr lang="en-ZA" sz="3600" b="1" dirty="0">
                <a:solidFill>
                  <a:schemeClr val="bg1"/>
                </a:solidFill>
              </a:rPr>
              <a:t>2.5.2 HAEMORRHOIDS</a:t>
            </a:r>
          </a:p>
        </p:txBody>
      </p:sp>
      <p:sp>
        <p:nvSpPr>
          <p:cNvPr id="3" name="Content Placeholder 2"/>
          <p:cNvSpPr>
            <a:spLocks noGrp="1"/>
          </p:cNvSpPr>
          <p:nvPr>
            <p:ph idx="1"/>
          </p:nvPr>
        </p:nvSpPr>
        <p:spPr/>
        <p:txBody>
          <a:bodyPr/>
          <a:lstStyle/>
          <a:p>
            <a:r>
              <a:rPr lang="en-ZA" u="sng" dirty="0"/>
              <a:t>Bismuth subgallate compound suppositories: </a:t>
            </a:r>
            <a:r>
              <a:rPr lang="en-ZA" i="1" dirty="0">
                <a:solidFill>
                  <a:srgbClr val="00B050"/>
                </a:solidFill>
              </a:rPr>
              <a:t>added</a:t>
            </a:r>
          </a:p>
          <a:p>
            <a:pPr lvl="2"/>
            <a:r>
              <a:rPr lang="en-ZA" dirty="0"/>
              <a:t>Standard of care</a:t>
            </a:r>
          </a:p>
        </p:txBody>
      </p:sp>
      <p:sp>
        <p:nvSpPr>
          <p:cNvPr id="5" name="Slide Number Placeholder 4"/>
          <p:cNvSpPr>
            <a:spLocks noGrp="1"/>
          </p:cNvSpPr>
          <p:nvPr>
            <p:ph type="sldNum" sz="quarter" idx="12"/>
          </p:nvPr>
        </p:nvSpPr>
        <p:spPr/>
        <p:txBody>
          <a:bodyPr/>
          <a:lstStyle/>
          <a:p>
            <a:fld id="{63211E6B-48F9-4580-A9E3-E38F36ABD206}" type="slidenum">
              <a:rPr lang="en-ZA" smtClean="0"/>
              <a:pPr/>
              <a:t>11</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Tree>
    <p:extLst>
      <p:ext uri="{BB962C8B-B14F-4D97-AF65-F5344CB8AC3E}">
        <p14:creationId xmlns:p14="http://schemas.microsoft.com/office/powerpoint/2010/main" val="313804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a:solidFill>
                  <a:schemeClr val="bg1"/>
                </a:solidFill>
              </a:rPr>
              <a:t>2.7 CHOLERA</a:t>
            </a:r>
            <a:r>
              <a:rPr lang="en-ZA" sz="3600" dirty="0">
                <a:solidFill>
                  <a:schemeClr val="bg1"/>
                </a:solidFill>
              </a:rPr>
              <a:t>	</a:t>
            </a:r>
          </a:p>
        </p:txBody>
      </p:sp>
      <p:sp>
        <p:nvSpPr>
          <p:cNvPr id="3" name="Content Placeholder 2"/>
          <p:cNvSpPr>
            <a:spLocks noGrp="1"/>
          </p:cNvSpPr>
          <p:nvPr>
            <p:ph idx="1"/>
          </p:nvPr>
        </p:nvSpPr>
        <p:spPr>
          <a:xfrm>
            <a:off x="179512" y="1268760"/>
            <a:ext cx="8712968" cy="4857403"/>
          </a:xfrm>
        </p:spPr>
        <p:txBody>
          <a:bodyPr>
            <a:normAutofit fontScale="85000" lnSpcReduction="10000"/>
          </a:bodyPr>
          <a:lstStyle/>
          <a:p>
            <a:pPr>
              <a:buNone/>
            </a:pPr>
            <a:r>
              <a:rPr lang="en-ZA" dirty="0"/>
              <a:t>Treat all cholera cases with antibiotics, regardless of severity.</a:t>
            </a:r>
          </a:p>
          <a:p>
            <a:pPr lvl="1"/>
            <a:r>
              <a:rPr lang="en-ZA" dirty="0"/>
              <a:t>WHO  advocates antibiotics for severe cases, only.</a:t>
            </a:r>
          </a:p>
          <a:p>
            <a:pPr lvl="1"/>
            <a:r>
              <a:rPr lang="en-ZA" dirty="0"/>
              <a:t>Effective antibiotics lessens the purging rate &amp; shortens duration of excretion of </a:t>
            </a:r>
            <a:r>
              <a:rPr lang="en-ZA" i="1" dirty="0"/>
              <a:t>V. cholerae </a:t>
            </a:r>
            <a:r>
              <a:rPr lang="en-ZA" dirty="0"/>
              <a:t>in stool.</a:t>
            </a:r>
          </a:p>
          <a:p>
            <a:pPr lvl="1"/>
            <a:r>
              <a:rPr lang="en-ZA" dirty="0"/>
              <a:t>Treating moderate cases with short course antibiotics reduces duration of hospitalisation, illness &amp; transmission.</a:t>
            </a:r>
          </a:p>
          <a:p>
            <a:pPr lvl="1"/>
            <a:r>
              <a:rPr lang="en-ZA" dirty="0"/>
              <a:t>Diagnosing moderate cases at PHC level not pragmatic: THUS, empiric therapy for all cholera cases during  outbreak, irrespective of severity. </a:t>
            </a:r>
          </a:p>
          <a:p>
            <a:r>
              <a:rPr lang="en-ZA" dirty="0"/>
              <a:t>Empiric antibiotic therapy of ciprofloxacin be considered.</a:t>
            </a:r>
            <a:endParaRPr lang="en-ZA" sz="3600" b="1" dirty="0">
              <a:solidFill>
                <a:srgbClr val="3366FF"/>
              </a:solidFill>
            </a:endParaRPr>
          </a:p>
          <a:p>
            <a:pPr>
              <a:buNone/>
            </a:pPr>
            <a:r>
              <a:rPr lang="en-ZA" sz="4600" b="1" dirty="0">
                <a:solidFill>
                  <a:srgbClr val="3366FF"/>
                </a:solidFill>
              </a:rPr>
              <a:t>Level of evidence: III Guidelines </a:t>
            </a:r>
          </a:p>
        </p:txBody>
      </p:sp>
      <p:sp>
        <p:nvSpPr>
          <p:cNvPr id="5" name="Slide Number Placeholder 4"/>
          <p:cNvSpPr>
            <a:spLocks noGrp="1"/>
          </p:cNvSpPr>
          <p:nvPr>
            <p:ph type="sldNum" sz="quarter" idx="12"/>
          </p:nvPr>
        </p:nvSpPr>
        <p:spPr/>
        <p:txBody>
          <a:bodyPr/>
          <a:lstStyle/>
          <a:p>
            <a:fld id="{63211E6B-48F9-4580-A9E3-E38F36ABD206}" type="slidenum">
              <a:rPr lang="en-ZA" smtClean="0"/>
              <a:pPr/>
              <a:t>12</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11" name="Rectangle 10"/>
          <p:cNvSpPr/>
          <p:nvPr/>
        </p:nvSpPr>
        <p:spPr>
          <a:xfrm>
            <a:off x="6660232" y="6237312"/>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8</a:t>
            </a:r>
          </a:p>
        </p:txBody>
      </p:sp>
    </p:spTree>
    <p:extLst>
      <p:ext uri="{BB962C8B-B14F-4D97-AF65-F5344CB8AC3E}">
        <p14:creationId xmlns:p14="http://schemas.microsoft.com/office/powerpoint/2010/main" val="1397095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lstStyle/>
          <a:p>
            <a:pPr algn="l"/>
            <a:r>
              <a:rPr lang="en-ZA" sz="3600" b="1" dirty="0">
                <a:solidFill>
                  <a:schemeClr val="bg1"/>
                </a:solidFill>
              </a:rPr>
              <a:t>2.7 CHOLERA</a:t>
            </a:r>
          </a:p>
        </p:txBody>
      </p:sp>
      <p:sp>
        <p:nvSpPr>
          <p:cNvPr id="3" name="Content Placeholder 2"/>
          <p:cNvSpPr>
            <a:spLocks noGrp="1"/>
          </p:cNvSpPr>
          <p:nvPr>
            <p:ph idx="1"/>
          </p:nvPr>
        </p:nvSpPr>
        <p:spPr>
          <a:xfrm>
            <a:off x="0" y="1142984"/>
            <a:ext cx="9144000" cy="5429288"/>
          </a:xfrm>
        </p:spPr>
        <p:txBody>
          <a:bodyPr>
            <a:normAutofit fontScale="55000" lnSpcReduction="20000"/>
          </a:bodyPr>
          <a:lstStyle/>
          <a:p>
            <a:pPr>
              <a:buNone/>
            </a:pPr>
            <a:r>
              <a:rPr lang="en-ZA" sz="3800" b="1" i="1" dirty="0"/>
              <a:t>ANTIBIOTIC CHOICE</a:t>
            </a:r>
          </a:p>
          <a:p>
            <a:r>
              <a:rPr lang="en-ZA" sz="4400" u="sng" dirty="0"/>
              <a:t>Ciprofloxacin:</a:t>
            </a:r>
            <a:r>
              <a:rPr lang="en-ZA" sz="4400" i="1" u="sng" dirty="0">
                <a:solidFill>
                  <a:srgbClr val="00B050"/>
                </a:solidFill>
              </a:rPr>
              <a:t> </a:t>
            </a:r>
            <a:r>
              <a:rPr lang="en-ZA" sz="4400" i="1" dirty="0">
                <a:solidFill>
                  <a:srgbClr val="00B050"/>
                </a:solidFill>
              </a:rPr>
              <a:t>added</a:t>
            </a:r>
          </a:p>
          <a:p>
            <a:pPr lvl="1"/>
            <a:r>
              <a:rPr lang="en-US" sz="3800" dirty="0"/>
              <a:t>RCT of single dose ciprofloxacin </a:t>
            </a:r>
            <a:r>
              <a:rPr lang="en-US" sz="3800" i="1" dirty="0"/>
              <a:t>vs</a:t>
            </a:r>
            <a:r>
              <a:rPr lang="en-US" sz="3800" dirty="0"/>
              <a:t>. 12-dose erythromycin: clinical outcomes similar to/better than, standard erythromycin regimen.</a:t>
            </a:r>
          </a:p>
          <a:p>
            <a:pPr lvl="1"/>
            <a:r>
              <a:rPr lang="en-ZA" sz="3800" dirty="0"/>
              <a:t>Antimicrobial susceptibility: empiric therapy more pragmatic at PHC.</a:t>
            </a:r>
          </a:p>
          <a:p>
            <a:pPr lvl="1"/>
            <a:r>
              <a:rPr lang="en-ZA" sz="3800" dirty="0"/>
              <a:t>Antibiotic susceptibility of cholera during cholera outbreaks in 2008/2009.</a:t>
            </a:r>
          </a:p>
          <a:p>
            <a:pPr lvl="1">
              <a:buNone/>
            </a:pPr>
            <a:endParaRPr lang="en-ZA" sz="3800" dirty="0"/>
          </a:p>
          <a:p>
            <a:pPr lvl="1">
              <a:buNone/>
            </a:pPr>
            <a:endParaRPr lang="en-ZA" sz="3800" dirty="0"/>
          </a:p>
          <a:p>
            <a:pPr marL="457200" lvl="1" indent="0">
              <a:buNone/>
            </a:pPr>
            <a:endParaRPr lang="en-ZA" sz="3300" dirty="0"/>
          </a:p>
          <a:p>
            <a:pPr lvl="1"/>
            <a:endParaRPr lang="en-ZA" sz="3300" dirty="0"/>
          </a:p>
          <a:p>
            <a:pPr lvl="1"/>
            <a:endParaRPr lang="en-ZA" sz="3300" dirty="0"/>
          </a:p>
          <a:p>
            <a:pPr marL="457200" lvl="1" indent="0">
              <a:buNone/>
            </a:pPr>
            <a:endParaRPr lang="en-ZA" sz="3300" dirty="0"/>
          </a:p>
          <a:p>
            <a:pPr marL="457200" lvl="1" indent="0">
              <a:buNone/>
            </a:pPr>
            <a:endParaRPr lang="en-ZA" sz="1900" dirty="0"/>
          </a:p>
          <a:p>
            <a:pPr lvl="1"/>
            <a:r>
              <a:rPr lang="en-ZA" sz="3300" dirty="0"/>
              <a:t>Surveillance studies: no ciprofloxacin resistant isolates. Only 2 reported cases in Zimbabwe.</a:t>
            </a:r>
          </a:p>
          <a:p>
            <a:pPr lvl="0" algn="ctr">
              <a:buNone/>
            </a:pPr>
            <a:r>
              <a:rPr lang="en-ZA" sz="5500" b="1" dirty="0">
                <a:solidFill>
                  <a:srgbClr val="3366FF"/>
                </a:solidFill>
              </a:rPr>
              <a:t>Level of evidence: II, III RCT, Surveillance studies </a:t>
            </a:r>
          </a:p>
          <a:p>
            <a:pPr lvl="5">
              <a:buNone/>
            </a:pPr>
            <a:endParaRPr lang="en-ZA" dirty="0"/>
          </a:p>
          <a:p>
            <a:pPr lvl="5">
              <a:buNone/>
            </a:pPr>
            <a:endParaRPr lang="en-ZA"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13</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graphicFrame>
        <p:nvGraphicFramePr>
          <p:cNvPr id="7" name="Table 6"/>
          <p:cNvGraphicFramePr>
            <a:graphicFrameLocks noGrp="1"/>
          </p:cNvGraphicFramePr>
          <p:nvPr>
            <p:extLst>
              <p:ext uri="{D42A27DB-BD31-4B8C-83A1-F6EECF244321}">
                <p14:modId xmlns:p14="http://schemas.microsoft.com/office/powerpoint/2010/main" val="1057271110"/>
              </p:ext>
            </p:extLst>
          </p:nvPr>
        </p:nvGraphicFramePr>
        <p:xfrm>
          <a:off x="838200" y="3124200"/>
          <a:ext cx="7696200" cy="1285240"/>
        </p:xfrm>
        <a:graphic>
          <a:graphicData uri="http://schemas.openxmlformats.org/drawingml/2006/table">
            <a:tbl>
              <a:tblPr firstRow="1" bandRow="1">
                <a:tableStyleId>{69C7853C-536D-4A76-A0AE-DD22124D55A5}</a:tableStyleId>
              </a:tblPr>
              <a:tblGrid>
                <a:gridCol w="2565400">
                  <a:extLst>
                    <a:ext uri="{9D8B030D-6E8A-4147-A177-3AD203B41FA5}">
                      <a16:colId xmlns:a16="http://schemas.microsoft.com/office/drawing/2014/main" val="20000"/>
                    </a:ext>
                  </a:extLst>
                </a:gridCol>
                <a:gridCol w="2565400">
                  <a:extLst>
                    <a:ext uri="{9D8B030D-6E8A-4147-A177-3AD203B41FA5}">
                      <a16:colId xmlns:a16="http://schemas.microsoft.com/office/drawing/2014/main" val="20001"/>
                    </a:ext>
                  </a:extLst>
                </a:gridCol>
                <a:gridCol w="2565400">
                  <a:extLst>
                    <a:ext uri="{9D8B030D-6E8A-4147-A177-3AD203B41FA5}">
                      <a16:colId xmlns:a16="http://schemas.microsoft.com/office/drawing/2014/main" val="20002"/>
                    </a:ext>
                  </a:extLst>
                </a:gridCol>
              </a:tblGrid>
              <a:tr h="216024">
                <a:tc>
                  <a:txBody>
                    <a:bodyPr/>
                    <a:lstStyle/>
                    <a:p>
                      <a:endParaRPr lang="en-ZA" sz="1400" dirty="0"/>
                    </a:p>
                  </a:txBody>
                  <a:tcPr/>
                </a:tc>
                <a:tc>
                  <a:txBody>
                    <a:bodyPr/>
                    <a:lstStyle/>
                    <a:p>
                      <a:r>
                        <a:rPr lang="en-ZA" sz="1400" dirty="0"/>
                        <a:t>2008</a:t>
                      </a:r>
                    </a:p>
                  </a:txBody>
                  <a:tcPr/>
                </a:tc>
                <a:tc>
                  <a:txBody>
                    <a:bodyPr/>
                    <a:lstStyle/>
                    <a:p>
                      <a:r>
                        <a:rPr lang="en-ZA" sz="1400" dirty="0"/>
                        <a:t>2009</a:t>
                      </a:r>
                    </a:p>
                  </a:txBody>
                  <a:tcPr/>
                </a:tc>
                <a:extLst>
                  <a:ext uri="{0D108BD9-81ED-4DB2-BD59-A6C34878D82A}">
                    <a16:rowId xmlns:a16="http://schemas.microsoft.com/office/drawing/2014/main" val="10000"/>
                  </a:ext>
                </a:extLst>
              </a:tr>
              <a:tr h="248424">
                <a:tc>
                  <a:txBody>
                    <a:bodyPr/>
                    <a:lstStyle/>
                    <a:p>
                      <a:r>
                        <a:rPr lang="en-ZA" sz="1400" dirty="0"/>
                        <a:t>Tetracycline</a:t>
                      </a:r>
                    </a:p>
                  </a:txBody>
                  <a:tcPr/>
                </a:tc>
                <a:tc>
                  <a:txBody>
                    <a:bodyPr/>
                    <a:lstStyle/>
                    <a:p>
                      <a:r>
                        <a:rPr lang="en-ZA" sz="1400" dirty="0"/>
                        <a:t>86.8% susceptible</a:t>
                      </a:r>
                    </a:p>
                  </a:txBody>
                  <a:tcPr/>
                </a:tc>
                <a:tc>
                  <a:txBody>
                    <a:bodyPr/>
                    <a:lstStyle/>
                    <a:p>
                      <a:r>
                        <a:rPr lang="en-ZA" sz="1400" dirty="0"/>
                        <a:t>97%</a:t>
                      </a:r>
                      <a:r>
                        <a:rPr lang="en-ZA" sz="1400" baseline="0" dirty="0"/>
                        <a:t> susceptible</a:t>
                      </a:r>
                      <a:endParaRPr lang="en-ZA" sz="1400" dirty="0"/>
                    </a:p>
                  </a:txBody>
                  <a:tcPr/>
                </a:tc>
                <a:extLst>
                  <a:ext uri="{0D108BD9-81ED-4DB2-BD59-A6C34878D82A}">
                    <a16:rowId xmlns:a16="http://schemas.microsoft.com/office/drawing/2014/main" val="10001"/>
                  </a:ext>
                </a:extLst>
              </a:tr>
              <a:tr h="262136">
                <a:tc>
                  <a:txBody>
                    <a:bodyPr/>
                    <a:lstStyle/>
                    <a:p>
                      <a:r>
                        <a:rPr lang="en-ZA" sz="1400" dirty="0"/>
                        <a:t>Ciprofloxacin</a:t>
                      </a:r>
                    </a:p>
                  </a:txBody>
                  <a:tcPr/>
                </a:tc>
                <a:tc>
                  <a:txBody>
                    <a:bodyPr/>
                    <a:lstStyle/>
                    <a:p>
                      <a:r>
                        <a:rPr lang="en-ZA" sz="1400" dirty="0"/>
                        <a:t>100% susceptible</a:t>
                      </a:r>
                    </a:p>
                  </a:txBody>
                  <a:tcPr/>
                </a:tc>
                <a:tc>
                  <a:txBody>
                    <a:bodyPr/>
                    <a:lstStyle/>
                    <a:p>
                      <a:r>
                        <a:rPr lang="en-ZA" sz="1400" dirty="0"/>
                        <a:t>100% susceptible</a:t>
                      </a:r>
                    </a:p>
                  </a:txBody>
                  <a:tcPr/>
                </a:tc>
                <a:extLst>
                  <a:ext uri="{0D108BD9-81ED-4DB2-BD59-A6C34878D82A}">
                    <a16:rowId xmlns:a16="http://schemas.microsoft.com/office/drawing/2014/main" val="10002"/>
                  </a:ext>
                </a:extLst>
              </a:tr>
              <a:tr h="370840">
                <a:tc>
                  <a:txBody>
                    <a:bodyPr/>
                    <a:lstStyle/>
                    <a:p>
                      <a:r>
                        <a:rPr lang="en-ZA" sz="1400" dirty="0"/>
                        <a:t>Erythromycin</a:t>
                      </a:r>
                    </a:p>
                  </a:txBody>
                  <a:tcPr/>
                </a:tc>
                <a:tc>
                  <a:txBody>
                    <a:bodyPr/>
                    <a:lstStyle/>
                    <a:p>
                      <a:r>
                        <a:rPr lang="en-ZA" sz="1400" dirty="0"/>
                        <a:t>92.1% susceptible</a:t>
                      </a:r>
                    </a:p>
                  </a:txBody>
                  <a:tcPr/>
                </a:tc>
                <a:tc>
                  <a:txBody>
                    <a:bodyPr/>
                    <a:lstStyle/>
                    <a:p>
                      <a:r>
                        <a:rPr lang="en-ZA" sz="1400" dirty="0"/>
                        <a:t>70% susceptible</a:t>
                      </a:r>
                    </a:p>
                  </a:txBody>
                  <a:tcPr/>
                </a:tc>
                <a:extLst>
                  <a:ext uri="{0D108BD9-81ED-4DB2-BD59-A6C34878D82A}">
                    <a16:rowId xmlns:a16="http://schemas.microsoft.com/office/drawing/2014/main" val="10003"/>
                  </a:ext>
                </a:extLst>
              </a:tr>
            </a:tbl>
          </a:graphicData>
        </a:graphic>
      </p:graphicFrame>
      <p:sp>
        <p:nvSpPr>
          <p:cNvPr id="8" name="TextBox 7"/>
          <p:cNvSpPr txBox="1"/>
          <p:nvPr/>
        </p:nvSpPr>
        <p:spPr>
          <a:xfrm>
            <a:off x="0" y="4414923"/>
            <a:ext cx="9144000" cy="461877"/>
          </a:xfrm>
          <a:prstGeom prst="rect">
            <a:avLst/>
          </a:prstGeom>
          <a:noFill/>
        </p:spPr>
        <p:txBody>
          <a:bodyPr wrap="square" rtlCol="0">
            <a:spAutoFit/>
          </a:bodyPr>
          <a:lstStyle/>
          <a:p>
            <a:pPr algn="ctr">
              <a:tabLst>
                <a:tab pos="539750" algn="l"/>
              </a:tabLst>
            </a:pPr>
            <a:r>
              <a:rPr lang="en-US" sz="1200" i="1" u="sng" dirty="0">
                <a:cs typeface="Tahoma" pitchFamily="34" charset="0"/>
              </a:rPr>
              <a:t>Surveillance reports: </a:t>
            </a:r>
            <a:r>
              <a:rPr lang="en-US" sz="1200" dirty="0">
                <a:cs typeface="Tahoma" pitchFamily="34" charset="0"/>
              </a:rPr>
              <a:t>2010-1 reported case of cholera, imported from India; 2011-1 imported case from Zimbabwe; 2012-no cases; 2013-1 imported case from Zimbabwe.</a:t>
            </a:r>
            <a:endParaRPr lang="en-GB" sz="1200" dirty="0">
              <a:cs typeface="Tahoma" pitchFamily="34" charset="0"/>
            </a:endParaRPr>
          </a:p>
        </p:txBody>
      </p:sp>
    </p:spTree>
    <p:extLst>
      <p:ext uri="{BB962C8B-B14F-4D97-AF65-F5344CB8AC3E}">
        <p14:creationId xmlns:p14="http://schemas.microsoft.com/office/powerpoint/2010/main" val="4051534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229600" cy="1143000"/>
          </a:xfrm>
        </p:spPr>
        <p:txBody>
          <a:bodyPr/>
          <a:lstStyle/>
          <a:p>
            <a:pPr algn="l"/>
            <a:r>
              <a:rPr lang="en-ZA" sz="3600" b="1" dirty="0">
                <a:solidFill>
                  <a:schemeClr val="bg1"/>
                </a:solidFill>
              </a:rPr>
              <a:t>2.7 CHOLERA</a:t>
            </a:r>
          </a:p>
        </p:txBody>
      </p:sp>
      <p:sp>
        <p:nvSpPr>
          <p:cNvPr id="3" name="Content Placeholder 2"/>
          <p:cNvSpPr>
            <a:spLocks noGrp="1"/>
          </p:cNvSpPr>
          <p:nvPr>
            <p:ph idx="1"/>
          </p:nvPr>
        </p:nvSpPr>
        <p:spPr>
          <a:xfrm>
            <a:off x="107504" y="1124744"/>
            <a:ext cx="8928992" cy="4320480"/>
          </a:xfrm>
        </p:spPr>
        <p:txBody>
          <a:bodyPr>
            <a:normAutofit fontScale="32500" lnSpcReduction="20000"/>
          </a:bodyPr>
          <a:lstStyle/>
          <a:p>
            <a:r>
              <a:rPr lang="en-ZA" sz="9600" u="sng" dirty="0"/>
              <a:t>Doxycycline: </a:t>
            </a:r>
            <a:r>
              <a:rPr lang="en-ZA" sz="9600" i="1" dirty="0">
                <a:solidFill>
                  <a:srgbClr val="FF0000"/>
                </a:solidFill>
              </a:rPr>
              <a:t>deleted</a:t>
            </a:r>
            <a:endParaRPr lang="en-ZA" sz="9600" dirty="0"/>
          </a:p>
          <a:p>
            <a:pPr lvl="1"/>
            <a:r>
              <a:rPr lang="en-ZA" sz="6200" dirty="0"/>
              <a:t>Resistance to </a:t>
            </a:r>
            <a:r>
              <a:rPr lang="en-ZA" sz="6200" dirty="0" err="1"/>
              <a:t>tetracyclines</a:t>
            </a:r>
            <a:r>
              <a:rPr lang="en-ZA" sz="6200" dirty="0"/>
              <a:t> &amp; macrolides: variable. </a:t>
            </a:r>
          </a:p>
          <a:p>
            <a:pPr lvl="1"/>
            <a:r>
              <a:rPr lang="en-ZA" sz="6200" dirty="0"/>
              <a:t>Tetracycline should not be included as there is increasing resistance; and tetracycline should not be used in children.</a:t>
            </a:r>
            <a:endParaRPr lang="en-ZA" sz="6200" u="sng" dirty="0">
              <a:solidFill>
                <a:prstClr val="black"/>
              </a:solidFill>
            </a:endParaRPr>
          </a:p>
          <a:p>
            <a:pPr marL="0" lvl="0" indent="0">
              <a:buNone/>
            </a:pPr>
            <a:endParaRPr lang="en-ZA" sz="2400" u="sng" dirty="0">
              <a:solidFill>
                <a:prstClr val="black"/>
              </a:solidFill>
            </a:endParaRPr>
          </a:p>
          <a:p>
            <a:pPr lvl="0"/>
            <a:r>
              <a:rPr lang="en-ZA" sz="9600" u="sng" dirty="0">
                <a:solidFill>
                  <a:prstClr val="black"/>
                </a:solidFill>
              </a:rPr>
              <a:t>Azithromycin: </a:t>
            </a:r>
            <a:r>
              <a:rPr lang="en-ZA" sz="9600" i="1" dirty="0">
                <a:solidFill>
                  <a:schemeClr val="accent6">
                    <a:lumMod val="75000"/>
                  </a:schemeClr>
                </a:solidFill>
              </a:rPr>
              <a:t>not added</a:t>
            </a:r>
            <a:endParaRPr lang="en-ZA" sz="9600" dirty="0">
              <a:solidFill>
                <a:schemeClr val="accent6">
                  <a:lumMod val="75000"/>
                </a:schemeClr>
              </a:solidFill>
            </a:endParaRPr>
          </a:p>
          <a:p>
            <a:pPr lvl="1"/>
            <a:r>
              <a:rPr lang="en-ZA" sz="6200" dirty="0"/>
              <a:t>Azithromycin  effective,  superior to ciprofloxacin when treating strains with reduced ciprofloxacin susceptibility. However, locally </a:t>
            </a:r>
            <a:r>
              <a:rPr lang="en-ZA" sz="6200" i="1" dirty="0"/>
              <a:t>vibrio </a:t>
            </a:r>
            <a:r>
              <a:rPr lang="en-ZA" sz="6200" i="1" dirty="0" err="1"/>
              <a:t>cholerae</a:t>
            </a:r>
            <a:r>
              <a:rPr lang="en-ZA" sz="6200" i="1" dirty="0"/>
              <a:t> </a:t>
            </a:r>
            <a:r>
              <a:rPr lang="en-ZA" sz="6200" dirty="0"/>
              <a:t>is susceptible to ciprofloxacin.</a:t>
            </a:r>
            <a:r>
              <a:rPr lang="en-US" sz="6200" dirty="0">
                <a:solidFill>
                  <a:schemeClr val="bg1"/>
                </a:solidFill>
                <a:latin typeface="Tahoma" pitchFamily="34" charset="0"/>
                <a:cs typeface="Tahoma" pitchFamily="34" charset="0"/>
              </a:rPr>
              <a:t>During </a:t>
            </a:r>
            <a:r>
              <a:rPr lang="en-US" sz="1200" dirty="0">
                <a:solidFill>
                  <a:schemeClr val="bg1"/>
                </a:solidFill>
                <a:latin typeface="Tahoma" pitchFamily="34" charset="0"/>
                <a:cs typeface="Tahoma" pitchFamily="34" charset="0"/>
              </a:rPr>
              <a:t>2010, there was only one reported case of cholera, imported from India</a:t>
            </a:r>
            <a:endParaRPr lang="en-GB" sz="1200" dirty="0">
              <a:solidFill>
                <a:schemeClr val="bg1"/>
              </a:solidFill>
              <a:latin typeface="Tahoma" pitchFamily="34" charset="0"/>
              <a:cs typeface="Tahoma" pitchFamily="34" charset="0"/>
            </a:endParaRPr>
          </a:p>
          <a:p>
            <a:pPr>
              <a:tabLst>
                <a:tab pos="539750" algn="l"/>
              </a:tabLst>
            </a:pPr>
            <a:r>
              <a:rPr lang="en-US" sz="1200" dirty="0">
                <a:solidFill>
                  <a:schemeClr val="bg1"/>
                </a:solidFill>
                <a:latin typeface="Tahoma" pitchFamily="34" charset="0"/>
                <a:cs typeface="Tahoma" pitchFamily="34" charset="0"/>
              </a:rPr>
              <a:t>During 2011, there was only one reported case of cholera, imported from Zimbabwe</a:t>
            </a:r>
            <a:endParaRPr lang="en-GB" sz="1200" dirty="0">
              <a:solidFill>
                <a:schemeClr val="bg1"/>
              </a:solidFill>
              <a:latin typeface="Tahoma" pitchFamily="34" charset="0"/>
              <a:cs typeface="Tahoma" pitchFamily="34" charset="0"/>
            </a:endParaRPr>
          </a:p>
          <a:p>
            <a:pPr>
              <a:tabLst>
                <a:tab pos="539750" algn="l"/>
              </a:tabLst>
            </a:pPr>
            <a:r>
              <a:rPr lang="en-US" sz="1200" dirty="0">
                <a:solidFill>
                  <a:schemeClr val="bg1"/>
                </a:solidFill>
                <a:latin typeface="Tahoma" pitchFamily="34" charset="0"/>
                <a:cs typeface="Tahoma" pitchFamily="34" charset="0"/>
              </a:rPr>
              <a:t>During 2010, there</a:t>
            </a:r>
            <a:endParaRPr lang="en-ZA" sz="8600" b="1" dirty="0">
              <a:solidFill>
                <a:srgbClr val="3366FF"/>
              </a:solidFill>
            </a:endParaRPr>
          </a:p>
          <a:p>
            <a:pPr>
              <a:buNone/>
            </a:pPr>
            <a:r>
              <a:rPr lang="en-ZA" sz="12300" b="1" dirty="0">
                <a:solidFill>
                  <a:srgbClr val="3366FF"/>
                </a:solidFill>
              </a:rPr>
              <a:t>Level of evidence: III Surveillance studies </a:t>
            </a:r>
          </a:p>
        </p:txBody>
      </p:sp>
      <p:sp>
        <p:nvSpPr>
          <p:cNvPr id="5" name="Slide Number Placeholder 4"/>
          <p:cNvSpPr>
            <a:spLocks noGrp="1"/>
          </p:cNvSpPr>
          <p:nvPr>
            <p:ph type="sldNum" sz="quarter" idx="12"/>
          </p:nvPr>
        </p:nvSpPr>
        <p:spPr/>
        <p:txBody>
          <a:bodyPr/>
          <a:lstStyle/>
          <a:p>
            <a:fld id="{63211E6B-48F9-4580-A9E3-E38F36ABD206}" type="slidenum">
              <a:rPr lang="en-ZA" smtClean="0"/>
              <a:pPr/>
              <a:t>14</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379345" y="6165304"/>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9</a:t>
            </a:r>
          </a:p>
        </p:txBody>
      </p:sp>
    </p:spTree>
    <p:extLst>
      <p:ext uri="{BB962C8B-B14F-4D97-AF65-F5344CB8AC3E}">
        <p14:creationId xmlns:p14="http://schemas.microsoft.com/office/powerpoint/2010/main" val="2458345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1" y="23581"/>
            <a:ext cx="8229600" cy="1143000"/>
          </a:xfrm>
        </p:spPr>
        <p:txBody>
          <a:bodyPr/>
          <a:lstStyle/>
          <a:p>
            <a:pPr algn="l"/>
            <a:r>
              <a:rPr lang="en-ZA" sz="3600" b="1" dirty="0">
                <a:solidFill>
                  <a:schemeClr val="bg1"/>
                </a:solidFill>
              </a:rPr>
              <a:t>2.7 CHOLERA</a:t>
            </a:r>
          </a:p>
        </p:txBody>
      </p:sp>
      <p:sp>
        <p:nvSpPr>
          <p:cNvPr id="3" name="Content Placeholder 2"/>
          <p:cNvSpPr>
            <a:spLocks noGrp="1"/>
          </p:cNvSpPr>
          <p:nvPr>
            <p:ph idx="1"/>
          </p:nvPr>
        </p:nvSpPr>
        <p:spPr>
          <a:xfrm>
            <a:off x="467544" y="1141048"/>
            <a:ext cx="8401080" cy="4525963"/>
          </a:xfrm>
        </p:spPr>
        <p:txBody>
          <a:bodyPr>
            <a:normAutofit/>
          </a:bodyPr>
          <a:lstStyle/>
          <a:p>
            <a:r>
              <a:rPr lang="en-ZA" u="sng" dirty="0"/>
              <a:t>Zinc supplementation</a:t>
            </a:r>
            <a:r>
              <a:rPr lang="en-ZA" dirty="0"/>
              <a:t>: </a:t>
            </a:r>
            <a:r>
              <a:rPr lang="en-ZA" i="1" dirty="0">
                <a:solidFill>
                  <a:srgbClr val="00B050"/>
                </a:solidFill>
              </a:rPr>
              <a:t>added</a:t>
            </a:r>
          </a:p>
          <a:p>
            <a:pPr lvl="1"/>
            <a:r>
              <a:rPr lang="en-ZA" sz="2200" dirty="0"/>
              <a:t>Recommended by CDC &amp; WHO: zinc shortens duration of diarrhoeal diseases, but evidence is evolving.</a:t>
            </a:r>
          </a:p>
          <a:p>
            <a:pPr lvl="1"/>
            <a:r>
              <a:rPr lang="en-ZA" sz="2200" dirty="0"/>
              <a:t>RCT: demonstrated an average difference in rehydration fluid of 50 mL, associated with zinc in cholera outbreak - impractical to evaluate whether diarrhoea is caused by cholera; and in an epidemic, cholera would be assumed in all diarrhoeal cases. To err on the side of caution, zinc administration be recommended. </a:t>
            </a:r>
          </a:p>
          <a:p>
            <a:pPr lvl="1">
              <a:buNone/>
            </a:pPr>
            <a:r>
              <a:rPr lang="en-ZA" sz="4400" b="1" dirty="0">
                <a:solidFill>
                  <a:srgbClr val="3366FF"/>
                </a:solidFill>
              </a:rPr>
              <a:t>Level of evidence: III Guidelines</a:t>
            </a:r>
            <a:endParaRPr lang="en-ZA" sz="4400" dirty="0"/>
          </a:p>
          <a:p>
            <a:pPr>
              <a:buNone/>
            </a:pPr>
            <a:endParaRPr lang="en-ZA" sz="11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15</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483206" y="5895611"/>
            <a:ext cx="1041122"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10</a:t>
            </a:r>
          </a:p>
        </p:txBody>
      </p:sp>
    </p:spTree>
    <p:extLst>
      <p:ext uri="{BB962C8B-B14F-4D97-AF65-F5344CB8AC3E}">
        <p14:creationId xmlns:p14="http://schemas.microsoft.com/office/powerpoint/2010/main" val="1451713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 y="23581"/>
            <a:ext cx="8229600" cy="1143000"/>
          </a:xfrm>
        </p:spPr>
        <p:txBody>
          <a:bodyPr>
            <a:normAutofit/>
          </a:bodyPr>
          <a:lstStyle/>
          <a:p>
            <a:pPr algn="l"/>
            <a:r>
              <a:rPr lang="en-ZA" sz="3600" b="1" dirty="0">
                <a:solidFill>
                  <a:schemeClr val="bg1"/>
                </a:solidFill>
              </a:rPr>
              <a:t>2.9.1 DIARRHOEA, ACUTE IN CHILDREN</a:t>
            </a:r>
          </a:p>
        </p:txBody>
      </p:sp>
      <p:sp>
        <p:nvSpPr>
          <p:cNvPr id="3" name="Content Placeholder 2"/>
          <p:cNvSpPr>
            <a:spLocks noGrp="1"/>
          </p:cNvSpPr>
          <p:nvPr>
            <p:ph idx="1"/>
          </p:nvPr>
        </p:nvSpPr>
        <p:spPr>
          <a:xfrm>
            <a:off x="0" y="1371600"/>
            <a:ext cx="9144000" cy="4800600"/>
          </a:xfrm>
        </p:spPr>
        <p:txBody>
          <a:bodyPr/>
          <a:lstStyle/>
          <a:p>
            <a:r>
              <a:rPr lang="en-ZA" u="sng" dirty="0"/>
              <a:t>Ceftriaxone, IM: </a:t>
            </a:r>
            <a:r>
              <a:rPr lang="en-ZA" i="1" dirty="0">
                <a:solidFill>
                  <a:schemeClr val="accent6">
                    <a:lumMod val="75000"/>
                  </a:schemeClr>
                </a:solidFill>
              </a:rPr>
              <a:t>dilutions in dosing table not amended</a:t>
            </a:r>
          </a:p>
          <a:p>
            <a:pPr lvl="1"/>
            <a:r>
              <a:rPr lang="en-ZA" dirty="0"/>
              <a:t>Amount of WFI required as diluents for the different strengths of ceftriaxone is standardised across the various products. </a:t>
            </a:r>
          </a:p>
          <a:p>
            <a:pPr lvl="1"/>
            <a:endParaRPr lang="en-ZA" dirty="0"/>
          </a:p>
          <a:p>
            <a:pPr lvl="1">
              <a:buNone/>
            </a:pPr>
            <a:endParaRPr lang="en-ZA"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16</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483206" y="5438411"/>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11</a:t>
            </a:r>
          </a:p>
        </p:txBody>
      </p:sp>
    </p:spTree>
    <p:extLst>
      <p:ext uri="{BB962C8B-B14F-4D97-AF65-F5344CB8AC3E}">
        <p14:creationId xmlns:p14="http://schemas.microsoft.com/office/powerpoint/2010/main" val="3846114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a:solidFill>
                  <a:schemeClr val="bg1"/>
                </a:solidFill>
              </a:rPr>
              <a:t>2.9.1 DIARRHOEA, ACUTE IN CHILDREN</a:t>
            </a:r>
            <a:endParaRPr lang="en-ZA" sz="3600" dirty="0">
              <a:solidFill>
                <a:schemeClr val="bg1"/>
              </a:solidFill>
            </a:endParaRPr>
          </a:p>
        </p:txBody>
      </p:sp>
      <p:sp>
        <p:nvSpPr>
          <p:cNvPr id="3" name="Content Placeholder 2"/>
          <p:cNvSpPr>
            <a:spLocks noGrp="1"/>
          </p:cNvSpPr>
          <p:nvPr>
            <p:ph idx="1"/>
          </p:nvPr>
        </p:nvSpPr>
        <p:spPr>
          <a:xfrm>
            <a:off x="251520" y="1219200"/>
            <a:ext cx="8640960" cy="4906963"/>
          </a:xfrm>
        </p:spPr>
        <p:txBody>
          <a:bodyPr>
            <a:normAutofit/>
          </a:bodyPr>
          <a:lstStyle/>
          <a:p>
            <a:r>
              <a:rPr lang="en-ZA" u="sng" dirty="0" err="1"/>
              <a:t>Cefotaxime</a:t>
            </a:r>
            <a:r>
              <a:rPr lang="en-ZA" u="sng" dirty="0"/>
              <a:t>, IV</a:t>
            </a:r>
            <a:r>
              <a:rPr lang="en-ZA" dirty="0"/>
              <a:t>: </a:t>
            </a:r>
            <a:r>
              <a:rPr lang="en-ZA" i="1" dirty="0">
                <a:solidFill>
                  <a:schemeClr val="accent6">
                    <a:lumMod val="75000"/>
                  </a:schemeClr>
                </a:solidFill>
              </a:rPr>
              <a:t>not added</a:t>
            </a:r>
          </a:p>
          <a:p>
            <a:pPr lvl="1"/>
            <a:r>
              <a:rPr lang="en-ZA" sz="2000" dirty="0"/>
              <a:t>Additional 3rd generation cephalosporin not added to the PHC EML, as not considered pragmatic. </a:t>
            </a:r>
          </a:p>
          <a:p>
            <a:r>
              <a:rPr lang="en-ZA" u="sng" dirty="0"/>
              <a:t>Ceftriaxone, IM</a:t>
            </a:r>
            <a:r>
              <a:rPr lang="en-ZA" dirty="0"/>
              <a:t>: </a:t>
            </a:r>
            <a:r>
              <a:rPr lang="en-ZA" i="1" dirty="0">
                <a:solidFill>
                  <a:srgbClr val="00B0F0"/>
                </a:solidFill>
              </a:rPr>
              <a:t>retained</a:t>
            </a:r>
            <a:endParaRPr lang="en-ZA" dirty="0">
              <a:solidFill>
                <a:srgbClr val="00B0F0"/>
              </a:solidFill>
            </a:endParaRPr>
          </a:p>
          <a:p>
            <a:pPr lvl="1"/>
            <a:r>
              <a:rPr lang="en-ZA" sz="2000" dirty="0"/>
              <a:t>Benefits  of immediate administration of </a:t>
            </a:r>
            <a:r>
              <a:rPr lang="en-ZA" sz="2000" b="1" dirty="0"/>
              <a:t>single dose </a:t>
            </a:r>
            <a:r>
              <a:rPr lang="en-ZA" sz="2000" dirty="0"/>
              <a:t>ceftriaxone outweigh the risks of kernicterus in severely septic neonate &lt; 28 days of age. </a:t>
            </a:r>
          </a:p>
          <a:p>
            <a:pPr lvl="1">
              <a:buNone/>
            </a:pPr>
            <a:endParaRPr lang="en-ZA" sz="3600" b="1" dirty="0">
              <a:solidFill>
                <a:srgbClr val="3366FF"/>
              </a:solidFill>
            </a:endParaRPr>
          </a:p>
          <a:p>
            <a:pPr lvl="1">
              <a:buNone/>
            </a:pPr>
            <a:r>
              <a:rPr lang="en-ZA" sz="3600" b="1" dirty="0">
                <a:solidFill>
                  <a:srgbClr val="3366FF"/>
                </a:solidFill>
              </a:rPr>
              <a:t>Level of evidence: III Expert opinion</a:t>
            </a:r>
          </a:p>
          <a:p>
            <a:pPr lvl="1">
              <a:buNone/>
            </a:pPr>
            <a:endParaRPr lang="en-ZA"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17</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Tree>
    <p:extLst>
      <p:ext uri="{BB962C8B-B14F-4D97-AF65-F5344CB8AC3E}">
        <p14:creationId xmlns:p14="http://schemas.microsoft.com/office/powerpoint/2010/main" val="374223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 y="0"/>
            <a:ext cx="8229600" cy="971600"/>
          </a:xfrm>
        </p:spPr>
        <p:txBody>
          <a:bodyPr/>
          <a:lstStyle/>
          <a:p>
            <a:pPr algn="l"/>
            <a:r>
              <a:rPr lang="en-ZA" sz="3600" b="1" dirty="0">
                <a:solidFill>
                  <a:schemeClr val="bg1"/>
                </a:solidFill>
              </a:rPr>
              <a:t>CEFTRIAXONE CAUTION BOX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1549356"/>
              </p:ext>
            </p:extLst>
          </p:nvPr>
        </p:nvGraphicFramePr>
        <p:xfrm>
          <a:off x="457200" y="1052736"/>
          <a:ext cx="8229600" cy="2821686"/>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2471742">
                <a:tc>
                  <a:txBody>
                    <a:bodyPr/>
                    <a:lstStyle/>
                    <a:p>
                      <a:pPr algn="ctr">
                        <a:lnSpc>
                          <a:spcPct val="115000"/>
                        </a:lnSpc>
                        <a:spcAft>
                          <a:spcPts val="0"/>
                        </a:spcAft>
                      </a:pPr>
                      <a:endParaRPr lang="en-ZA" sz="500" dirty="0">
                        <a:solidFill>
                          <a:schemeClr val="tx1"/>
                        </a:solidFill>
                        <a:latin typeface="Arial"/>
                        <a:ea typeface="Calibri"/>
                        <a:cs typeface="Times New Roman"/>
                      </a:endParaRPr>
                    </a:p>
                    <a:p>
                      <a:pPr algn="ctr">
                        <a:lnSpc>
                          <a:spcPct val="115000"/>
                        </a:lnSpc>
                        <a:spcAft>
                          <a:spcPts val="0"/>
                        </a:spcAft>
                      </a:pPr>
                      <a:r>
                        <a:rPr lang="en-ZA" sz="2000" b="1" u="sng" dirty="0">
                          <a:solidFill>
                            <a:schemeClr val="tx1"/>
                          </a:solidFill>
                          <a:latin typeface="Arial"/>
                          <a:ea typeface="Calibri"/>
                          <a:cs typeface="Times New Roman"/>
                        </a:rPr>
                        <a:t>CAUTION: USE OF CEFTRIAXONE IN SEVERELY ILL NEONATES AND CHILDREN</a:t>
                      </a:r>
                      <a:endParaRPr lang="en-ZA" sz="2000" dirty="0">
                        <a:solidFill>
                          <a:schemeClr val="tx1"/>
                        </a:solidFill>
                        <a:latin typeface="Calibri"/>
                        <a:ea typeface="Calibri"/>
                        <a:cs typeface="Times New Roman"/>
                      </a:endParaRPr>
                    </a:p>
                    <a:p>
                      <a:pPr algn="ctr">
                        <a:lnSpc>
                          <a:spcPct val="115000"/>
                        </a:lnSpc>
                        <a:spcAft>
                          <a:spcPts val="0"/>
                        </a:spcAft>
                      </a:pPr>
                      <a:r>
                        <a:rPr lang="en-ZA" sz="1800" b="1" spc="20" dirty="0">
                          <a:solidFill>
                            <a:schemeClr val="tx1"/>
                          </a:solidFill>
                          <a:latin typeface="Arial Bold"/>
                          <a:ea typeface="Calibri"/>
                          <a:cs typeface="Arial"/>
                        </a:rPr>
                        <a:t>Ceftriaxone should be used in neonates that are seriously ill only, and must be given even if they are jaundiced.</a:t>
                      </a:r>
                    </a:p>
                    <a:p>
                      <a:pPr algn="ctr">
                        <a:lnSpc>
                          <a:spcPct val="115000"/>
                        </a:lnSpc>
                        <a:spcAft>
                          <a:spcPts val="0"/>
                        </a:spcAft>
                      </a:pPr>
                      <a:r>
                        <a:rPr lang="en-ZA" sz="1600" b="0" spc="-20" dirty="0">
                          <a:solidFill>
                            <a:schemeClr val="tx1"/>
                          </a:solidFill>
                          <a:latin typeface="Arial"/>
                          <a:ea typeface="Calibri"/>
                          <a:cs typeface="Times New Roman"/>
                        </a:rPr>
                        <a:t>In infants &lt;28 days of age, ceftriaxone should not be administered if a calcium containing intravenous infusion e.g. Ringer Lactate, is given or is expected to be given. After 28 days of age, ceftriaxone and calcium containing fluids may be given but only sequentially with the giving set flushed well between the two products if given IV.</a:t>
                      </a:r>
                      <a:endParaRPr lang="en-ZA" sz="1600" b="0" dirty="0">
                        <a:solidFill>
                          <a:schemeClr val="tx1"/>
                        </a:solidFill>
                        <a:latin typeface="Calibri"/>
                        <a:ea typeface="Calibri"/>
                        <a:cs typeface="Times New Roman"/>
                      </a:endParaRPr>
                    </a:p>
                    <a:p>
                      <a:pPr algn="ctr">
                        <a:lnSpc>
                          <a:spcPct val="115000"/>
                        </a:lnSpc>
                        <a:spcAft>
                          <a:spcPts val="0"/>
                        </a:spcAft>
                      </a:pPr>
                      <a:r>
                        <a:rPr lang="en-ZA" sz="1600" b="0" dirty="0">
                          <a:solidFill>
                            <a:schemeClr val="tx1"/>
                          </a:solidFill>
                          <a:latin typeface="Arial"/>
                          <a:ea typeface="Calibri"/>
                          <a:cs typeface="Times New Roman"/>
                        </a:rPr>
                        <a:t>Annotate the dosage and route of administration in the referral letter.</a:t>
                      </a:r>
                      <a:endParaRPr lang="en-ZA" sz="1600" b="0"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Slide Number Placeholder 6"/>
          <p:cNvSpPr>
            <a:spLocks noGrp="1"/>
          </p:cNvSpPr>
          <p:nvPr>
            <p:ph type="sldNum" sz="quarter" idx="12"/>
          </p:nvPr>
        </p:nvSpPr>
        <p:spPr/>
        <p:txBody>
          <a:bodyPr/>
          <a:lstStyle/>
          <a:p>
            <a:fld id="{63211E6B-48F9-4580-A9E3-E38F36ABD206}" type="slidenum">
              <a:rPr lang="en-ZA" smtClean="0"/>
              <a:pPr/>
              <a:t>18</a:t>
            </a:fld>
            <a:endParaRPr lang="en-ZA"/>
          </a:p>
        </p:txBody>
      </p:sp>
      <p:sp>
        <p:nvSpPr>
          <p:cNvPr id="8" name="Footer Placeholder 7"/>
          <p:cNvSpPr>
            <a:spLocks noGrp="1"/>
          </p:cNvSpPr>
          <p:nvPr>
            <p:ph type="ftr" sz="quarter" idx="11"/>
          </p:nvPr>
        </p:nvSpPr>
        <p:spPr/>
        <p:txBody>
          <a:bodyPr/>
          <a:lstStyle/>
          <a:p>
            <a:r>
              <a:rPr lang="en-ZA"/>
              <a:t>PRIMARY HEALTHCARE IMPLEMENTATION SLIDES 2014: GASTRO-INTESTINAL CONDITIONS</a:t>
            </a:r>
          </a:p>
        </p:txBody>
      </p:sp>
      <p:sp>
        <p:nvSpPr>
          <p:cNvPr id="9" name="Rectangle 8"/>
          <p:cNvSpPr/>
          <p:nvPr/>
        </p:nvSpPr>
        <p:spPr>
          <a:xfrm>
            <a:off x="6522834" y="6236855"/>
            <a:ext cx="929485"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12</a:t>
            </a:r>
          </a:p>
        </p:txBody>
      </p:sp>
      <p:sp>
        <p:nvSpPr>
          <p:cNvPr id="10" name="Rounded Rectangle 9"/>
          <p:cNvSpPr/>
          <p:nvPr/>
        </p:nvSpPr>
        <p:spPr>
          <a:xfrm>
            <a:off x="533400" y="3962400"/>
            <a:ext cx="8229600" cy="1981200"/>
          </a:xfrm>
          <a:prstGeom prst="round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b="1" i="1" u="sng" dirty="0"/>
              <a:t>FDA safety alert updated in 2009:</a:t>
            </a:r>
          </a:p>
          <a:p>
            <a:r>
              <a:rPr lang="en-ZA" sz="1600" dirty="0"/>
              <a:t>• In neonates (&lt; 28 days of age): Concomitant ceftriaxone and calcium-containing IV products is contraindicated. </a:t>
            </a:r>
          </a:p>
          <a:p>
            <a:r>
              <a:rPr lang="en-ZA" sz="1600" dirty="0"/>
              <a:t>• In patients &gt;28 days of age: Ceftriaxone and calcium-containing IV products may be administered sequentially, provided the infusion lines are thoroughly flushed between infusions with a compatible fluid, because the risk of precipitation is low in this population</a:t>
            </a:r>
            <a:r>
              <a:rPr lang="en-ZA" dirty="0"/>
              <a:t>. </a:t>
            </a:r>
          </a:p>
        </p:txBody>
      </p:sp>
    </p:spTree>
    <p:extLst>
      <p:ext uri="{BB962C8B-B14F-4D97-AF65-F5344CB8AC3E}">
        <p14:creationId xmlns:p14="http://schemas.microsoft.com/office/powerpoint/2010/main" val="2611263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143000"/>
          </a:xfrm>
        </p:spPr>
        <p:txBody>
          <a:bodyPr>
            <a:normAutofit/>
          </a:bodyPr>
          <a:lstStyle/>
          <a:p>
            <a:pPr algn="l"/>
            <a:r>
              <a:rPr lang="en-ZA" sz="3600" dirty="0">
                <a:solidFill>
                  <a:schemeClr val="bg1"/>
                </a:solidFill>
              </a:rPr>
              <a:t> </a:t>
            </a:r>
            <a:r>
              <a:rPr lang="en-ZA" sz="3600" b="1" dirty="0">
                <a:solidFill>
                  <a:schemeClr val="bg1"/>
                </a:solidFill>
              </a:rPr>
              <a:t>2.9.4 DIARRHOEA, CHRONIC IN ADULTS</a:t>
            </a:r>
          </a:p>
        </p:txBody>
      </p:sp>
      <p:sp>
        <p:nvSpPr>
          <p:cNvPr id="3" name="Content Placeholder 2"/>
          <p:cNvSpPr>
            <a:spLocks noGrp="1"/>
          </p:cNvSpPr>
          <p:nvPr>
            <p:ph idx="1"/>
          </p:nvPr>
        </p:nvSpPr>
        <p:spPr>
          <a:xfrm>
            <a:off x="152400" y="1071546"/>
            <a:ext cx="8839200" cy="5286412"/>
          </a:xfrm>
        </p:spPr>
        <p:txBody>
          <a:bodyPr>
            <a:normAutofit fontScale="47500" lnSpcReduction="20000"/>
          </a:bodyPr>
          <a:lstStyle/>
          <a:p>
            <a:r>
              <a:rPr lang="en-ZA" sz="5100" u="sng" dirty="0" err="1"/>
              <a:t>Albendazole</a:t>
            </a:r>
            <a:r>
              <a:rPr lang="en-ZA" sz="5100" u="sng" dirty="0"/>
              <a:t>: </a:t>
            </a:r>
            <a:r>
              <a:rPr lang="en-ZA" sz="5100" i="1" dirty="0">
                <a:solidFill>
                  <a:schemeClr val="accent6">
                    <a:lumMod val="75000"/>
                  </a:schemeClr>
                </a:solidFill>
              </a:rPr>
              <a:t>not added</a:t>
            </a:r>
          </a:p>
          <a:p>
            <a:r>
              <a:rPr lang="en-ZA" sz="5100" u="sng" dirty="0"/>
              <a:t>Metronidazole: </a:t>
            </a:r>
            <a:r>
              <a:rPr lang="en-ZA" sz="5100" i="1" dirty="0">
                <a:solidFill>
                  <a:srgbClr val="00B0F0"/>
                </a:solidFill>
              </a:rPr>
              <a:t>retained</a:t>
            </a:r>
          </a:p>
          <a:p>
            <a:endParaRPr lang="en-ZA" sz="2000" i="1" dirty="0"/>
          </a:p>
          <a:p>
            <a:pPr>
              <a:buNone/>
            </a:pPr>
            <a:r>
              <a:rPr lang="en-ZA" sz="4200" b="1" i="1" dirty="0"/>
              <a:t>	Efficacy</a:t>
            </a:r>
          </a:p>
          <a:p>
            <a:pPr lvl="1"/>
            <a:r>
              <a:rPr lang="en-ZA" sz="3800" dirty="0"/>
              <a:t>Cochrane review  (n=1817, 1441 were children): </a:t>
            </a:r>
            <a:r>
              <a:rPr lang="en-ZA" sz="3800" dirty="0" err="1"/>
              <a:t>albendazole</a:t>
            </a:r>
            <a:r>
              <a:rPr lang="en-ZA" sz="3800" dirty="0"/>
              <a:t> had comparable efficacy to metronidazole, fewer side effects &amp; was a simpler regimen.  </a:t>
            </a:r>
          </a:p>
          <a:p>
            <a:pPr lvl="1"/>
            <a:r>
              <a:rPr lang="en-ZA" sz="3800" dirty="0"/>
              <a:t>10 studies of low to moderate quality reviewed.</a:t>
            </a:r>
          </a:p>
          <a:p>
            <a:pPr lvl="1"/>
            <a:r>
              <a:rPr lang="en-ZA" sz="3400" u="sng" dirty="0"/>
              <a:t>Results: </a:t>
            </a:r>
            <a:r>
              <a:rPr lang="en-ZA" sz="3400" dirty="0"/>
              <a:t>Parasitological cure: RR 0.99, 95% CI 0.95 to 1.03; 10 trials (n=932); moderate quality evidence. Improving symptoms: RR 0.98, 95% CI 0.93 to 1.04; five trials (n=483); moderate quality evidence, short duration of follow-up of two to three weeks. </a:t>
            </a:r>
            <a:r>
              <a:rPr lang="en-ZA" sz="3400" dirty="0" err="1"/>
              <a:t>Albendazole</a:t>
            </a:r>
            <a:r>
              <a:rPr lang="en-ZA" sz="3400" dirty="0"/>
              <a:t> probably has fewer side effects than metronidazole:</a:t>
            </a:r>
          </a:p>
          <a:p>
            <a:pPr lvl="3"/>
            <a:r>
              <a:rPr lang="en-ZA" sz="2900" i="1" dirty="0"/>
              <a:t>Gastrointestinal side effects: RR 0.29, 95% CI 0.13 to 0.63; eight trials (n=717); moderate quality evidence; </a:t>
            </a:r>
          </a:p>
          <a:p>
            <a:pPr lvl="3"/>
            <a:r>
              <a:rPr lang="en-ZA" sz="2900" i="1" dirty="0"/>
              <a:t>Neurological side effects: RR 0.34, 95% CI 0.18 to 0.64; five trials (n=453); low quality evidence. </a:t>
            </a:r>
          </a:p>
          <a:p>
            <a:pPr marL="342900" lvl="1" indent="-342900">
              <a:buNone/>
            </a:pPr>
            <a:r>
              <a:rPr lang="en-ZA" sz="4200" b="1" i="1" dirty="0"/>
              <a:t>	Cost</a:t>
            </a:r>
          </a:p>
          <a:p>
            <a:pPr lvl="1"/>
            <a:r>
              <a:rPr lang="en-ZA" sz="3800" dirty="0"/>
              <a:t>Metronidazole is cheaper than </a:t>
            </a:r>
            <a:r>
              <a:rPr lang="en-ZA" sz="3800" dirty="0" err="1"/>
              <a:t>albendazole</a:t>
            </a:r>
            <a:r>
              <a:rPr lang="en-ZA" sz="3800" dirty="0"/>
              <a:t>. (R4.11 vs. R7.62)</a:t>
            </a:r>
          </a:p>
          <a:p>
            <a:pPr>
              <a:buNone/>
            </a:pPr>
            <a:r>
              <a:rPr lang="en-ZA" sz="6700" b="1" dirty="0">
                <a:solidFill>
                  <a:srgbClr val="3366FF"/>
                </a:solidFill>
              </a:rPr>
              <a:t>Level of evidence: II Low to moderate quality RCTs </a:t>
            </a:r>
          </a:p>
        </p:txBody>
      </p:sp>
      <p:sp>
        <p:nvSpPr>
          <p:cNvPr id="5" name="Slide Number Placeholder 4"/>
          <p:cNvSpPr>
            <a:spLocks noGrp="1"/>
          </p:cNvSpPr>
          <p:nvPr>
            <p:ph type="sldNum" sz="quarter" idx="12"/>
          </p:nvPr>
        </p:nvSpPr>
        <p:spPr/>
        <p:txBody>
          <a:bodyPr/>
          <a:lstStyle/>
          <a:p>
            <a:fld id="{63211E6B-48F9-4580-A9E3-E38F36ABD206}" type="slidenum">
              <a:rPr lang="en-ZA" smtClean="0"/>
              <a:pPr/>
              <a:t>19</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732240" y="5895611"/>
            <a:ext cx="1008112"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13</a:t>
            </a:r>
          </a:p>
        </p:txBody>
      </p:sp>
    </p:spTree>
    <p:extLst>
      <p:ext uri="{BB962C8B-B14F-4D97-AF65-F5344CB8AC3E}">
        <p14:creationId xmlns:p14="http://schemas.microsoft.com/office/powerpoint/2010/main" val="270152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5" y="0"/>
            <a:ext cx="8229600" cy="1143000"/>
          </a:xfrm>
        </p:spPr>
        <p:txBody>
          <a:bodyPr/>
          <a:lstStyle/>
          <a:p>
            <a:pPr algn="l"/>
            <a:r>
              <a:rPr lang="en-ZA" sz="3600" b="1" dirty="0">
                <a:solidFill>
                  <a:schemeClr val="bg1"/>
                </a:solidFill>
              </a:rPr>
              <a:t>2.1 ABDOMINAL PAIN</a:t>
            </a:r>
          </a:p>
        </p:txBody>
      </p:sp>
      <p:sp>
        <p:nvSpPr>
          <p:cNvPr id="3" name="Content Placeholder 2"/>
          <p:cNvSpPr>
            <a:spLocks noGrp="1"/>
          </p:cNvSpPr>
          <p:nvPr>
            <p:ph idx="1"/>
          </p:nvPr>
        </p:nvSpPr>
        <p:spPr>
          <a:xfrm>
            <a:off x="0" y="1268760"/>
            <a:ext cx="9144000" cy="4525963"/>
          </a:xfrm>
        </p:spPr>
        <p:txBody>
          <a:bodyPr/>
          <a:lstStyle/>
          <a:p>
            <a:r>
              <a:rPr lang="en-ZA" u="sng" dirty="0"/>
              <a:t>Morphine, IV, 10 mg: </a:t>
            </a:r>
            <a:r>
              <a:rPr lang="en-ZA" i="1" dirty="0">
                <a:solidFill>
                  <a:srgbClr val="9966FF"/>
                </a:solidFill>
              </a:rPr>
              <a:t>prescriber level amended to doctor initiated</a:t>
            </a:r>
          </a:p>
          <a:p>
            <a:pPr lvl="1"/>
            <a:r>
              <a:rPr lang="en-ZA" sz="2400" dirty="0"/>
              <a:t>Opiates may cause biliary tract spasm and aggravate paralytic ileus.</a:t>
            </a:r>
          </a:p>
          <a:p>
            <a:pPr lvl="1"/>
            <a:r>
              <a:rPr lang="en-ZA" sz="2400" dirty="0"/>
              <a:t>IV administration associated with higher risk of severe respiratory depression</a:t>
            </a:r>
          </a:p>
          <a:p>
            <a:pPr lvl="1"/>
            <a:r>
              <a:rPr lang="en-ZA" sz="2400" dirty="0"/>
              <a:t>May require assisted respiration -problematic at the PHC level due to inadequate or no skill and/or lack of equipment.</a:t>
            </a:r>
          </a:p>
          <a:p>
            <a:pPr lvl="1">
              <a:buNone/>
            </a:pPr>
            <a:endParaRPr lang="en-ZA" sz="1000" dirty="0"/>
          </a:p>
          <a:p>
            <a:pPr lvl="1">
              <a:buNone/>
            </a:pPr>
            <a:endParaRPr lang="en-ZA" sz="10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2</a:t>
            </a:fld>
            <a:endParaRPr lang="en-ZA" dirty="0"/>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Tree>
    <p:extLst>
      <p:ext uri="{BB962C8B-B14F-4D97-AF65-F5344CB8AC3E}">
        <p14:creationId xmlns:p14="http://schemas.microsoft.com/office/powerpoint/2010/main" val="3935920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2.11.1 HELMINTHIC INFESTATION, TAPEWORM</a:t>
            </a:r>
          </a:p>
        </p:txBody>
      </p:sp>
      <p:sp>
        <p:nvSpPr>
          <p:cNvPr id="3" name="Content Placeholder 2"/>
          <p:cNvSpPr>
            <a:spLocks noGrp="1"/>
          </p:cNvSpPr>
          <p:nvPr>
            <p:ph idx="1"/>
          </p:nvPr>
        </p:nvSpPr>
        <p:spPr>
          <a:xfrm>
            <a:off x="304800" y="1340768"/>
            <a:ext cx="8610600" cy="4525963"/>
          </a:xfrm>
        </p:spPr>
        <p:txBody>
          <a:bodyPr>
            <a:normAutofit/>
          </a:bodyPr>
          <a:lstStyle/>
          <a:p>
            <a:r>
              <a:rPr lang="en-ZA" u="sng" dirty="0" err="1"/>
              <a:t>Albendazole</a:t>
            </a:r>
            <a:r>
              <a:rPr lang="en-ZA" u="sng" dirty="0"/>
              <a:t>: </a:t>
            </a:r>
            <a:r>
              <a:rPr lang="en-ZA" i="1" dirty="0">
                <a:solidFill>
                  <a:schemeClr val="accent6">
                    <a:lumMod val="75000"/>
                  </a:schemeClr>
                </a:solidFill>
              </a:rPr>
              <a:t>not added for pregnant women</a:t>
            </a:r>
          </a:p>
          <a:p>
            <a:r>
              <a:rPr lang="en-ZA" u="sng" dirty="0" err="1"/>
              <a:t>Mebendazole</a:t>
            </a:r>
            <a:r>
              <a:rPr lang="en-ZA" u="sng" dirty="0"/>
              <a:t>: </a:t>
            </a:r>
            <a:r>
              <a:rPr lang="en-ZA" i="1" dirty="0">
                <a:solidFill>
                  <a:schemeClr val="accent6">
                    <a:lumMod val="75000"/>
                  </a:schemeClr>
                </a:solidFill>
              </a:rPr>
              <a:t>not added for pregnant women</a:t>
            </a:r>
          </a:p>
          <a:p>
            <a:pPr lvl="1"/>
            <a:r>
              <a:rPr lang="en-US" dirty="0"/>
              <a:t>Avoid during the first trimester of pregnancy. </a:t>
            </a:r>
          </a:p>
          <a:p>
            <a:pPr lvl="1"/>
            <a:r>
              <a:rPr lang="en-US" dirty="0"/>
              <a:t>Animal studies have shown teratogenicity &amp; embryo-toxicity. </a:t>
            </a:r>
          </a:p>
          <a:p>
            <a:pPr lvl="1"/>
            <a:r>
              <a:rPr lang="en-US" dirty="0"/>
              <a:t>No human studies to date</a:t>
            </a:r>
            <a:r>
              <a:rPr lang="en-ZA" dirty="0"/>
              <a:t>.</a:t>
            </a:r>
          </a:p>
          <a:p>
            <a:pPr lvl="1">
              <a:buNone/>
            </a:pPr>
            <a:endParaRPr lang="en-ZA" sz="10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20</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372200" y="6165304"/>
            <a:ext cx="8997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14</a:t>
            </a:r>
          </a:p>
        </p:txBody>
      </p:sp>
    </p:spTree>
    <p:extLst>
      <p:ext uri="{BB962C8B-B14F-4D97-AF65-F5344CB8AC3E}">
        <p14:creationId xmlns:p14="http://schemas.microsoft.com/office/powerpoint/2010/main" val="713180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12968" cy="1143000"/>
          </a:xfrm>
        </p:spPr>
        <p:txBody>
          <a:bodyPr>
            <a:noAutofit/>
          </a:bodyPr>
          <a:lstStyle/>
          <a:p>
            <a:pPr algn="l"/>
            <a:r>
              <a:rPr lang="en-ZA" sz="3600" b="1" dirty="0">
                <a:solidFill>
                  <a:schemeClr val="bg1"/>
                </a:solidFill>
              </a:rPr>
              <a:t>2.11.2 HELMINTHIC INFESTATION, EXCLUDING TAPEWORM</a:t>
            </a:r>
          </a:p>
        </p:txBody>
      </p:sp>
      <p:sp>
        <p:nvSpPr>
          <p:cNvPr id="3" name="Content Placeholder 2"/>
          <p:cNvSpPr>
            <a:spLocks noGrp="1"/>
          </p:cNvSpPr>
          <p:nvPr>
            <p:ph idx="1"/>
          </p:nvPr>
        </p:nvSpPr>
        <p:spPr>
          <a:xfrm>
            <a:off x="467544" y="1340768"/>
            <a:ext cx="8229600" cy="4525963"/>
          </a:xfrm>
        </p:spPr>
        <p:txBody>
          <a:bodyPr/>
          <a:lstStyle/>
          <a:p>
            <a:r>
              <a:rPr lang="en-ZA" dirty="0"/>
              <a:t>Many children with worms and who have pica, may have iron deficiency (Refer to section </a:t>
            </a:r>
            <a:r>
              <a:rPr lang="en-US" dirty="0"/>
              <a:t>3.1.1 </a:t>
            </a:r>
            <a:r>
              <a:rPr lang="en-US" dirty="0" err="1"/>
              <a:t>Anaemia</a:t>
            </a:r>
            <a:r>
              <a:rPr lang="en-US" dirty="0"/>
              <a:t>, iron deficiency</a:t>
            </a:r>
            <a:r>
              <a:rPr lang="en-ZA" dirty="0"/>
              <a:t>)</a:t>
            </a:r>
          </a:p>
          <a:p>
            <a:endParaRPr lang="en-ZA"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21</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Tree>
    <p:extLst>
      <p:ext uri="{BB962C8B-B14F-4D97-AF65-F5344CB8AC3E}">
        <p14:creationId xmlns:p14="http://schemas.microsoft.com/office/powerpoint/2010/main" val="2646208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dirty="0">
                <a:solidFill>
                  <a:schemeClr val="bg1"/>
                </a:solidFill>
              </a:rPr>
              <a:t>IRRITABLE BOWEL SYNDROME (IBS)</a:t>
            </a:r>
          </a:p>
        </p:txBody>
      </p:sp>
      <p:sp>
        <p:nvSpPr>
          <p:cNvPr id="3" name="Content Placeholder 2"/>
          <p:cNvSpPr>
            <a:spLocks noGrp="1"/>
          </p:cNvSpPr>
          <p:nvPr>
            <p:ph idx="1"/>
          </p:nvPr>
        </p:nvSpPr>
        <p:spPr/>
        <p:txBody>
          <a:bodyPr/>
          <a:lstStyle/>
          <a:p>
            <a:r>
              <a:rPr lang="en-ZA" u="sng" dirty="0"/>
              <a:t>Referral criteria to minimise misdiagnosis of IBD</a:t>
            </a:r>
            <a:r>
              <a:rPr lang="en-ZA" dirty="0"/>
              <a:t>: </a:t>
            </a:r>
            <a:r>
              <a:rPr lang="en-ZA" i="1" dirty="0">
                <a:solidFill>
                  <a:srgbClr val="00B050"/>
                </a:solidFill>
              </a:rPr>
              <a:t>added</a:t>
            </a:r>
          </a:p>
          <a:p>
            <a:pPr>
              <a:buNone/>
            </a:pPr>
            <a:r>
              <a:rPr lang="en-ZA" sz="2800" i="1" dirty="0"/>
              <a:t>		» Blood or mucous in the stool</a:t>
            </a:r>
          </a:p>
          <a:p>
            <a:pPr>
              <a:buNone/>
            </a:pPr>
            <a:r>
              <a:rPr lang="en-ZA" sz="2800" i="1" dirty="0"/>
              <a:t>		» Weight loss</a:t>
            </a:r>
          </a:p>
          <a:p>
            <a:pPr>
              <a:buNone/>
            </a:pPr>
            <a:r>
              <a:rPr lang="en-ZA" sz="2800" i="1" dirty="0"/>
              <a:t>		» Age &gt; 50 years</a:t>
            </a:r>
          </a:p>
        </p:txBody>
      </p:sp>
      <p:sp>
        <p:nvSpPr>
          <p:cNvPr id="5" name="Slide Number Placeholder 4"/>
          <p:cNvSpPr>
            <a:spLocks noGrp="1"/>
          </p:cNvSpPr>
          <p:nvPr>
            <p:ph type="sldNum" sz="quarter" idx="12"/>
          </p:nvPr>
        </p:nvSpPr>
        <p:spPr/>
        <p:txBody>
          <a:bodyPr/>
          <a:lstStyle/>
          <a:p>
            <a:fld id="{63211E6B-48F9-4580-A9E3-E38F36ABD206}" type="slidenum">
              <a:rPr lang="en-ZA" smtClean="0"/>
              <a:pPr/>
              <a:t>22</a:t>
            </a:fld>
            <a:endParaRPr lang="en-ZA"/>
          </a:p>
        </p:txBody>
      </p:sp>
      <p:sp>
        <p:nvSpPr>
          <p:cNvPr id="6" name="Footer Placeholder 5"/>
          <p:cNvSpPr>
            <a:spLocks noGrp="1"/>
          </p:cNvSpPr>
          <p:nvPr>
            <p:ph type="ftr" sz="quarter" idx="11"/>
          </p:nvPr>
        </p:nvSpPr>
        <p:spPr>
          <a:xfrm>
            <a:off x="3124200" y="6376243"/>
            <a:ext cx="2895600" cy="365125"/>
          </a:xfrm>
        </p:spPr>
        <p:txBody>
          <a:bodyPr/>
          <a:lstStyle/>
          <a:p>
            <a:r>
              <a:rPr lang="en-ZA"/>
              <a:t>PRIMARY HEALTHCARE IMPLEMENTATION SLIDES 2014: GASTRO-INTESTINAL CONDITIONS</a:t>
            </a:r>
          </a:p>
        </p:txBody>
      </p:sp>
      <p:sp>
        <p:nvSpPr>
          <p:cNvPr id="7" name="Rectangle 6"/>
          <p:cNvSpPr/>
          <p:nvPr/>
        </p:nvSpPr>
        <p:spPr>
          <a:xfrm>
            <a:off x="304800" y="4572000"/>
            <a:ext cx="8534400" cy="707886"/>
          </a:xfrm>
          <a:prstGeom prst="rect">
            <a:avLst/>
          </a:prstGeom>
        </p:spPr>
        <p:txBody>
          <a:bodyPr wrap="square">
            <a:spAutoFit/>
          </a:bodyPr>
          <a:lstStyle/>
          <a:p>
            <a:pPr lvl="1">
              <a:buNone/>
            </a:pPr>
            <a:r>
              <a:rPr lang="en-ZA" sz="4000" b="1" dirty="0">
                <a:solidFill>
                  <a:srgbClr val="3366FF"/>
                </a:solidFill>
              </a:rPr>
              <a:t>Level of evidence: III Guidelines</a:t>
            </a:r>
            <a:endParaRPr lang="en-ZA" sz="4000" dirty="0"/>
          </a:p>
        </p:txBody>
      </p:sp>
    </p:spTree>
    <p:extLst>
      <p:ext uri="{BB962C8B-B14F-4D97-AF65-F5344CB8AC3E}">
        <p14:creationId xmlns:p14="http://schemas.microsoft.com/office/powerpoint/2010/main" val="750343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5" y="6648"/>
            <a:ext cx="8229600" cy="1143000"/>
          </a:xfrm>
        </p:spPr>
        <p:txBody>
          <a:bodyPr/>
          <a:lstStyle/>
          <a:p>
            <a:pPr algn="l"/>
            <a:r>
              <a:rPr lang="en-ZA" sz="3600" dirty="0">
                <a:solidFill>
                  <a:schemeClr val="bg1"/>
                </a:solidFill>
              </a:rPr>
              <a:t>TYPHOID FEVER</a:t>
            </a:r>
          </a:p>
        </p:txBody>
      </p:sp>
      <p:sp>
        <p:nvSpPr>
          <p:cNvPr id="3" name="Content Placeholder 2"/>
          <p:cNvSpPr>
            <a:spLocks noGrp="1"/>
          </p:cNvSpPr>
          <p:nvPr>
            <p:ph idx="1"/>
          </p:nvPr>
        </p:nvSpPr>
        <p:spPr>
          <a:xfrm>
            <a:off x="228600" y="1219200"/>
            <a:ext cx="8458200" cy="4906963"/>
          </a:xfrm>
        </p:spPr>
        <p:txBody>
          <a:bodyPr/>
          <a:lstStyle/>
          <a:p>
            <a:r>
              <a:rPr lang="en-ZA" u="sng" dirty="0"/>
              <a:t>Azithromycin</a:t>
            </a:r>
            <a:r>
              <a:rPr lang="en-ZA" i="1" u="sng" dirty="0">
                <a:solidFill>
                  <a:schemeClr val="accent6">
                    <a:lumMod val="75000"/>
                  </a:schemeClr>
                </a:solidFill>
              </a:rPr>
              <a:t>:</a:t>
            </a:r>
            <a:r>
              <a:rPr lang="en-ZA" i="1" dirty="0">
                <a:solidFill>
                  <a:schemeClr val="accent6">
                    <a:lumMod val="75000"/>
                  </a:schemeClr>
                </a:solidFill>
              </a:rPr>
              <a:t> not added</a:t>
            </a:r>
          </a:p>
          <a:p>
            <a:pPr lvl="1"/>
            <a:r>
              <a:rPr lang="en-ZA" sz="2000" dirty="0"/>
              <a:t>Typhoid fever is a notifiable disease and all primary healthcare cases, determined by stool culture, should be referred to a higher level for hospital management.</a:t>
            </a:r>
          </a:p>
          <a:p>
            <a:pPr lvl="1"/>
            <a:r>
              <a:rPr lang="en-ZA" sz="2000" dirty="0"/>
              <a:t>1st line treatment for “at home” management of typhoid is not required; azithromycin per os, for at home treatment not recommended.</a:t>
            </a:r>
          </a:p>
          <a:p>
            <a:pPr lvl="1">
              <a:buNone/>
            </a:pPr>
            <a:r>
              <a:rPr lang="en-ZA" sz="4000" b="1" dirty="0">
                <a:solidFill>
                  <a:srgbClr val="3366FF"/>
                </a:solidFill>
              </a:rPr>
              <a:t>Level of evidence: III Expert opinion</a:t>
            </a:r>
            <a:endParaRPr lang="en-ZA" sz="40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23</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Tree>
    <p:extLst>
      <p:ext uri="{BB962C8B-B14F-4D97-AF65-F5344CB8AC3E}">
        <p14:creationId xmlns:p14="http://schemas.microsoft.com/office/powerpoint/2010/main" val="340815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defRPr/>
            </a:pPr>
            <a:r>
              <a:rPr lang="en-US" b="1" dirty="0">
                <a:solidFill>
                  <a:schemeClr val="bg1"/>
                </a:solidFill>
              </a:rPr>
              <a:t>Case Study</a:t>
            </a:r>
          </a:p>
        </p:txBody>
      </p:sp>
      <p:sp>
        <p:nvSpPr>
          <p:cNvPr id="30723" name="Rectangle 3"/>
          <p:cNvSpPr>
            <a:spLocks noGrp="1" noChangeArrowheads="1"/>
          </p:cNvSpPr>
          <p:nvPr>
            <p:ph type="body" idx="1"/>
          </p:nvPr>
        </p:nvSpPr>
        <p:spPr>
          <a:xfrm>
            <a:off x="457200" y="1143000"/>
            <a:ext cx="8229600" cy="5105400"/>
          </a:xfrm>
        </p:spPr>
        <p:txBody>
          <a:bodyPr>
            <a:normAutofit fontScale="92500" lnSpcReduction="20000"/>
          </a:bodyPr>
          <a:lstStyle/>
          <a:p>
            <a:pPr marL="514350" indent="-514350" algn="just" eaLnBrk="1" hangingPunct="1">
              <a:buFont typeface="+mj-lt"/>
              <a:buAutoNum type="arabicPeriod"/>
              <a:defRPr/>
            </a:pPr>
            <a:r>
              <a:rPr lang="en-US" sz="2800" dirty="0"/>
              <a:t>A 28 year old mother presents at your clinic with her child of 4 years old who appears very distressed and restless. The mother complains of ongoing severe heartburn that does not improve when she eats food. She also tells you that when she passes a stool there is bright red blood. You suspect she may have hemorrhoids.</a:t>
            </a:r>
          </a:p>
          <a:p>
            <a:pPr marL="514350" indent="-514350" algn="just" eaLnBrk="1" hangingPunct="1">
              <a:buNone/>
              <a:defRPr/>
            </a:pPr>
            <a:endParaRPr lang="en-US" sz="2800" dirty="0"/>
          </a:p>
          <a:p>
            <a:pPr marL="514350" indent="-514350" algn="just" eaLnBrk="1" hangingPunct="1">
              <a:buFont typeface="+mj-lt"/>
              <a:buAutoNum type="arabicPeriod" startAt="2"/>
              <a:defRPr/>
            </a:pPr>
            <a:r>
              <a:rPr lang="en-US" sz="2800" dirty="0"/>
              <a:t>You notice that the child looks feverish and has sunken eyes, is extremely thirsty and has moderate decreased skin turgor.  The mother tells you the child has constant diarrhea since returning from a visit to the family in a neighboring country. She says that in the village there was some very sick people who had cholera. </a:t>
            </a:r>
          </a:p>
          <a:p>
            <a:pPr marL="0" indent="0" algn="ctr" eaLnBrk="1" hangingPunct="1">
              <a:buNone/>
              <a:defRPr/>
            </a:pPr>
            <a:r>
              <a:rPr lang="en-US" sz="2800" b="1" dirty="0"/>
              <a:t>Discuss how will you manage the mother and child</a:t>
            </a:r>
            <a:endParaRPr lang="en-US" sz="2800" b="1"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2800" b="1" dirty="0">
                <a:solidFill>
                  <a:schemeClr val="bg1"/>
                </a:solidFill>
              </a:rPr>
              <a:t>Part 1.1: Choose the correct medicines you would</a:t>
            </a:r>
            <a:br>
              <a:rPr lang="en-ZA" sz="2800" b="1" dirty="0">
                <a:solidFill>
                  <a:schemeClr val="bg1"/>
                </a:solidFill>
              </a:rPr>
            </a:br>
            <a:r>
              <a:rPr lang="en-ZA" sz="2800" b="1" dirty="0">
                <a:solidFill>
                  <a:schemeClr val="bg1"/>
                </a:solidFill>
              </a:rPr>
              <a:t> use to manage the mothers medical problems. </a:t>
            </a:r>
          </a:p>
        </p:txBody>
      </p:sp>
      <p:sp>
        <p:nvSpPr>
          <p:cNvPr id="3" name="Content Placeholder 2"/>
          <p:cNvSpPr>
            <a:spLocks noGrp="1"/>
          </p:cNvSpPr>
          <p:nvPr>
            <p:ph idx="1"/>
          </p:nvPr>
        </p:nvSpPr>
        <p:spPr>
          <a:xfrm>
            <a:off x="533400" y="1371600"/>
            <a:ext cx="8229600" cy="4525963"/>
          </a:xfrm>
        </p:spPr>
        <p:txBody>
          <a:bodyPr/>
          <a:lstStyle/>
          <a:p>
            <a:pPr>
              <a:defRPr/>
            </a:pPr>
            <a:r>
              <a:rPr lang="en-US" dirty="0"/>
              <a:t>Aluminium Hydroxide/Magnesium </a:t>
            </a:r>
            <a:r>
              <a:rPr lang="en-ZA" dirty="0"/>
              <a:t>trisilicate</a:t>
            </a:r>
            <a:endParaRPr lang="en-US" dirty="0"/>
          </a:p>
          <a:p>
            <a:pPr>
              <a:defRPr/>
            </a:pPr>
            <a:r>
              <a:rPr lang="en-US" dirty="0"/>
              <a:t>Cimetidine 400mg</a:t>
            </a:r>
          </a:p>
          <a:p>
            <a:pPr>
              <a:defRPr/>
            </a:pPr>
            <a:r>
              <a:rPr lang="en-US" dirty="0"/>
              <a:t>Ranitidine 75mg </a:t>
            </a:r>
          </a:p>
          <a:p>
            <a:pPr>
              <a:defRPr/>
            </a:pPr>
            <a:r>
              <a:rPr lang="en-US" dirty="0"/>
              <a:t>Lanzoprazole</a:t>
            </a:r>
            <a:r>
              <a:rPr lang="en-ZA" dirty="0"/>
              <a:t> 30mg</a:t>
            </a:r>
          </a:p>
          <a:p>
            <a:pPr>
              <a:defRPr/>
            </a:pPr>
            <a:r>
              <a:rPr lang="en-ZA" dirty="0"/>
              <a:t>Bismuth subgallate compound ointment or suppositories</a:t>
            </a:r>
          </a:p>
          <a:p>
            <a:pPr>
              <a:defRPr/>
            </a:pPr>
            <a:r>
              <a:rPr lang="en-ZA" dirty="0"/>
              <a:t>No treatment – Lifestyle management only</a:t>
            </a:r>
          </a:p>
          <a:p>
            <a:pPr marL="0" indent="0">
              <a:buNone/>
              <a:defRPr/>
            </a:pPr>
            <a:endParaRPr lang="en-ZA" dirty="0"/>
          </a:p>
        </p:txBody>
      </p:sp>
    </p:spTree>
    <p:extLst>
      <p:ext uri="{BB962C8B-B14F-4D97-AF65-F5344CB8AC3E}">
        <p14:creationId xmlns:p14="http://schemas.microsoft.com/office/powerpoint/2010/main" val="1224062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52400"/>
            <a:ext cx="8229600" cy="1143000"/>
          </a:xfrm>
        </p:spPr>
        <p:txBody>
          <a:bodyPr>
            <a:normAutofit/>
          </a:bodyPr>
          <a:lstStyle/>
          <a:p>
            <a:pPr algn="l" eaLnBrk="1" hangingPunct="1">
              <a:defRPr/>
            </a:pPr>
            <a:r>
              <a:rPr lang="en-US" sz="3600" b="1" dirty="0">
                <a:solidFill>
                  <a:schemeClr val="bg1"/>
                </a:solidFill>
              </a:rPr>
              <a:t>Answers Part 1.1: Managing the Mother</a:t>
            </a:r>
          </a:p>
        </p:txBody>
      </p:sp>
      <p:sp>
        <p:nvSpPr>
          <p:cNvPr id="31747" name="Rectangle 3"/>
          <p:cNvSpPr>
            <a:spLocks noGrp="1" noChangeArrowheads="1"/>
          </p:cNvSpPr>
          <p:nvPr>
            <p:ph type="body" idx="1"/>
          </p:nvPr>
        </p:nvSpPr>
        <p:spPr>
          <a:xfrm>
            <a:off x="76200" y="1143000"/>
            <a:ext cx="9067800" cy="5410200"/>
          </a:xfrm>
        </p:spPr>
        <p:txBody>
          <a:bodyPr>
            <a:noAutofit/>
          </a:bodyPr>
          <a:lstStyle/>
          <a:p>
            <a:pPr marL="0" indent="0" eaLnBrk="1" hangingPunct="1">
              <a:buNone/>
              <a:defRPr/>
            </a:pPr>
            <a:r>
              <a:rPr lang="en-US" sz="1600" b="1" dirty="0"/>
              <a:t>HEARTBURN</a:t>
            </a:r>
          </a:p>
          <a:p>
            <a:pPr eaLnBrk="1" hangingPunct="1">
              <a:defRPr/>
            </a:pPr>
            <a:r>
              <a:rPr lang="en-US" sz="1600" dirty="0" err="1"/>
              <a:t>Lanzoprazole</a:t>
            </a:r>
            <a:r>
              <a:rPr lang="en-US" sz="1600" dirty="0"/>
              <a:t> 30mg d x 14/7 is the </a:t>
            </a:r>
            <a:r>
              <a:rPr lang="en-US" sz="1600" b="1" dirty="0"/>
              <a:t>correct </a:t>
            </a:r>
            <a:r>
              <a:rPr lang="en-US" sz="1600" dirty="0"/>
              <a:t>choice for the “heartburn”  It is a proton pump inhibitor and must be used for 14 days. </a:t>
            </a:r>
            <a:r>
              <a:rPr lang="en-US" sz="1600" b="1" i="1" dirty="0"/>
              <a:t>NB If symptoms recur the patient MUST be referred do not keep repeating the medicine</a:t>
            </a:r>
            <a:r>
              <a:rPr lang="en-US" sz="1600" i="1" dirty="0"/>
              <a:t>.</a:t>
            </a:r>
          </a:p>
          <a:p>
            <a:pPr marL="0" indent="0" eaLnBrk="1" hangingPunct="1">
              <a:buNone/>
              <a:defRPr/>
            </a:pPr>
            <a:r>
              <a:rPr lang="en-US" sz="1600" b="1" dirty="0"/>
              <a:t>HAEMARROIDS</a:t>
            </a:r>
          </a:p>
          <a:p>
            <a:r>
              <a:rPr lang="en-ZA" sz="1600" dirty="0"/>
              <a:t>Assess if there is a history of chronic constipation and evidence of varicose veins in the ano-rectal region </a:t>
            </a:r>
          </a:p>
          <a:p>
            <a:r>
              <a:rPr lang="en-ZA" sz="1600" dirty="0"/>
              <a:t>Bismuth subgallate compound ointment or suppositories – are the </a:t>
            </a:r>
            <a:r>
              <a:rPr lang="en-ZA" sz="1600" b="1" dirty="0"/>
              <a:t>correct </a:t>
            </a:r>
            <a:r>
              <a:rPr lang="en-ZA" sz="1600" dirty="0"/>
              <a:t>choice for haemorrhoids. Note anal fissures are treated with the Bismuth subgallate compound ointment rather than the suppositories. </a:t>
            </a:r>
          </a:p>
          <a:p>
            <a:r>
              <a:rPr lang="en-ZA" sz="1600" dirty="0"/>
              <a:t>Advise on eating a high-fibre diet and counsel against chronic use of laxatives as well as avoiding straining at stool. </a:t>
            </a:r>
          </a:p>
          <a:p>
            <a:r>
              <a:rPr lang="en-ZA" sz="1600" dirty="0"/>
              <a:t>Treat with Bismuth subgallate compound ointment topically applied 2–4 times daily (or the Bismuth subgallate compound suppositories – one three times a day inserted rectally) or Lignocaine 2%, cream, topical, applied after each bowel action </a:t>
            </a:r>
          </a:p>
          <a:p>
            <a:pPr eaLnBrk="1" hangingPunct="1">
              <a:defRPr/>
            </a:pPr>
            <a:endParaRPr lang="en-US" sz="1600" dirty="0"/>
          </a:p>
          <a:p>
            <a:pPr eaLnBrk="1" hangingPunct="1">
              <a:defRPr/>
            </a:pP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91400" cy="1066800"/>
          </a:xfrm>
        </p:spPr>
        <p:txBody>
          <a:bodyPr>
            <a:noAutofit/>
          </a:bodyPr>
          <a:lstStyle/>
          <a:p>
            <a:pPr algn="just"/>
            <a:r>
              <a:rPr lang="en-ZA" sz="2300" b="1" dirty="0">
                <a:solidFill>
                  <a:schemeClr val="bg1"/>
                </a:solidFill>
              </a:rPr>
              <a:t>Part 1.2 Can you identify which of these medicine may </a:t>
            </a:r>
            <a:br>
              <a:rPr lang="en-ZA" sz="2300" b="1" dirty="0">
                <a:solidFill>
                  <a:schemeClr val="bg1"/>
                </a:solidFill>
              </a:rPr>
            </a:br>
            <a:r>
              <a:rPr lang="en-ZA" sz="2300" b="1" u="sng" dirty="0">
                <a:solidFill>
                  <a:schemeClr val="bg1"/>
                </a:solidFill>
              </a:rPr>
              <a:t>not</a:t>
            </a:r>
            <a:r>
              <a:rPr lang="en-ZA" sz="2300" b="1" dirty="0">
                <a:solidFill>
                  <a:schemeClr val="bg1"/>
                </a:solidFill>
              </a:rPr>
              <a:t> be repeated on an on-going basis and explain why </a:t>
            </a:r>
            <a:br>
              <a:rPr lang="en-ZA" sz="2300" b="1" dirty="0">
                <a:solidFill>
                  <a:schemeClr val="bg1"/>
                </a:solidFill>
              </a:rPr>
            </a:br>
            <a:r>
              <a:rPr lang="en-ZA" sz="2300" b="1" dirty="0">
                <a:solidFill>
                  <a:schemeClr val="bg1"/>
                </a:solidFill>
              </a:rPr>
              <a:t>this is so important?</a:t>
            </a:r>
          </a:p>
        </p:txBody>
      </p:sp>
      <p:sp>
        <p:nvSpPr>
          <p:cNvPr id="4" name="Content Placeholder 2"/>
          <p:cNvSpPr>
            <a:spLocks noGrp="1"/>
          </p:cNvSpPr>
          <p:nvPr>
            <p:ph idx="1"/>
          </p:nvPr>
        </p:nvSpPr>
        <p:spPr>
          <a:xfrm>
            <a:off x="228600" y="1295400"/>
            <a:ext cx="8686800" cy="4525963"/>
          </a:xfrm>
        </p:spPr>
        <p:txBody>
          <a:bodyPr/>
          <a:lstStyle/>
          <a:p>
            <a:pPr>
              <a:defRPr/>
            </a:pPr>
            <a:r>
              <a:rPr lang="en-US" dirty="0" err="1"/>
              <a:t>Lanzoprazole</a:t>
            </a:r>
            <a:r>
              <a:rPr lang="en-ZA" dirty="0"/>
              <a:t> 30mg capsules</a:t>
            </a:r>
          </a:p>
          <a:p>
            <a:pPr>
              <a:defRPr/>
            </a:pPr>
            <a:r>
              <a:rPr lang="en-ZA" dirty="0"/>
              <a:t>Bismuth subgallate compound ointment</a:t>
            </a:r>
          </a:p>
          <a:p>
            <a:pPr>
              <a:defRPr/>
            </a:pPr>
            <a:r>
              <a:rPr lang="en-ZA" dirty="0"/>
              <a:t>Bismuth subgallate compound suppositories</a:t>
            </a:r>
          </a:p>
          <a:p>
            <a:pPr>
              <a:defRPr/>
            </a:pPr>
            <a:r>
              <a:rPr lang="en-ZA" dirty="0" err="1"/>
              <a:t>Lidocaine</a:t>
            </a:r>
            <a:r>
              <a:rPr lang="en-ZA" dirty="0"/>
              <a:t> 2% topical cream</a:t>
            </a:r>
          </a:p>
          <a:p>
            <a:pPr>
              <a:defRPr/>
            </a:pPr>
            <a:endParaRPr lang="en-ZA" dirty="0">
              <a:solidFill>
                <a:srgbClr val="00B050"/>
              </a:solidFill>
            </a:endParaRPr>
          </a:p>
        </p:txBody>
      </p:sp>
    </p:spTree>
    <p:extLst>
      <p:ext uri="{BB962C8B-B14F-4D97-AF65-F5344CB8AC3E}">
        <p14:creationId xmlns:p14="http://schemas.microsoft.com/office/powerpoint/2010/main" val="1262369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normAutofit/>
          </a:bodyPr>
          <a:lstStyle/>
          <a:p>
            <a:r>
              <a:rPr lang="en-US" sz="2400" dirty="0"/>
              <a:t>Lanzoprazole</a:t>
            </a:r>
            <a:r>
              <a:rPr lang="en-ZA" sz="2400" dirty="0"/>
              <a:t> 30mg x 14/7 days only</a:t>
            </a:r>
          </a:p>
          <a:p>
            <a:pPr marL="0" indent="0">
              <a:buNone/>
            </a:pPr>
            <a:endParaRPr lang="en-ZA" sz="2400" dirty="0"/>
          </a:p>
          <a:p>
            <a:pPr marL="0" indent="0">
              <a:buNone/>
            </a:pPr>
            <a:r>
              <a:rPr lang="en-ZA" sz="2400" dirty="0"/>
              <a:t>The Proton Pump Inhibitors (PPIs) work by turning off the parietal cells that produce acid in the stomach. Acid is needed to digest food as well as protect the body from foreign microbes. When there is no acid in the stomach for </a:t>
            </a:r>
            <a:r>
              <a:rPr lang="en-ZA" sz="2400" b="1" u="sng" dirty="0"/>
              <a:t>long periods </a:t>
            </a:r>
            <a:r>
              <a:rPr lang="en-ZA" sz="2400" dirty="0"/>
              <a:t>certain microbes like </a:t>
            </a:r>
            <a:r>
              <a:rPr lang="en-ZA" sz="2400" i="1" dirty="0"/>
              <a:t>clostridium difficile</a:t>
            </a:r>
            <a:r>
              <a:rPr lang="en-ZA" sz="2400" dirty="0"/>
              <a:t> can overgrow, may become resistant and cause on going persistent diarrhoea that may even cause death. </a:t>
            </a:r>
          </a:p>
          <a:p>
            <a:pPr marL="0" indent="0">
              <a:buNone/>
            </a:pPr>
            <a:r>
              <a:rPr lang="en-ZA" sz="2400" b="1" dirty="0"/>
              <a:t>Note: </a:t>
            </a:r>
            <a:r>
              <a:rPr lang="en-ZA" sz="2400" b="1" dirty="0">
                <a:solidFill>
                  <a:srgbClr val="FF0000"/>
                </a:solidFill>
              </a:rPr>
              <a:t>Referral must occur if symptoms recur after a 14 day course of therapy.</a:t>
            </a:r>
          </a:p>
          <a:p>
            <a:pPr marL="0" indent="0">
              <a:buNone/>
            </a:pPr>
            <a:endParaRPr lang="en-ZA" sz="2400" b="1" dirty="0"/>
          </a:p>
          <a:p>
            <a:endParaRPr lang="en-ZA" sz="2400" dirty="0"/>
          </a:p>
        </p:txBody>
      </p:sp>
      <p:sp>
        <p:nvSpPr>
          <p:cNvPr id="5" name="Title 1"/>
          <p:cNvSpPr>
            <a:spLocks noGrp="1"/>
          </p:cNvSpPr>
          <p:nvPr>
            <p:ph type="title"/>
          </p:nvPr>
        </p:nvSpPr>
        <p:spPr>
          <a:xfrm>
            <a:off x="0" y="0"/>
            <a:ext cx="7391400" cy="1066800"/>
          </a:xfrm>
        </p:spPr>
        <p:txBody>
          <a:bodyPr>
            <a:noAutofit/>
          </a:bodyPr>
          <a:lstStyle/>
          <a:p>
            <a:pPr algn="just"/>
            <a:r>
              <a:rPr lang="en-ZA" sz="2300" b="1" dirty="0">
                <a:solidFill>
                  <a:schemeClr val="bg1"/>
                </a:solidFill>
              </a:rPr>
              <a:t>Answers Part 1.2 Can you identify which of these medicine may </a:t>
            </a:r>
            <a:r>
              <a:rPr lang="en-ZA" sz="2300" b="1" u="sng" dirty="0">
                <a:solidFill>
                  <a:schemeClr val="bg1"/>
                </a:solidFill>
              </a:rPr>
              <a:t>not</a:t>
            </a:r>
            <a:r>
              <a:rPr lang="en-ZA" sz="2300" b="1" dirty="0">
                <a:solidFill>
                  <a:schemeClr val="bg1"/>
                </a:solidFill>
              </a:rPr>
              <a:t> be repeated on an on-going basis and explain why </a:t>
            </a:r>
            <a:br>
              <a:rPr lang="en-ZA" sz="2300" b="1" dirty="0">
                <a:solidFill>
                  <a:schemeClr val="bg1"/>
                </a:solidFill>
              </a:rPr>
            </a:br>
            <a:r>
              <a:rPr lang="en-ZA" sz="2300" b="1" dirty="0">
                <a:solidFill>
                  <a:schemeClr val="bg1"/>
                </a:solidFill>
              </a:rPr>
              <a:t>this is so important?</a:t>
            </a:r>
          </a:p>
        </p:txBody>
      </p:sp>
    </p:spTree>
    <p:extLst>
      <p:ext uri="{BB962C8B-B14F-4D97-AF65-F5344CB8AC3E}">
        <p14:creationId xmlns:p14="http://schemas.microsoft.com/office/powerpoint/2010/main" val="1236543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4000" b="1" dirty="0">
                <a:solidFill>
                  <a:schemeClr val="bg1"/>
                </a:solidFill>
              </a:rPr>
              <a:t>Part 2: Managing the Child……</a:t>
            </a:r>
          </a:p>
        </p:txBody>
      </p:sp>
      <p:sp>
        <p:nvSpPr>
          <p:cNvPr id="3" name="Content Placeholder 2"/>
          <p:cNvSpPr>
            <a:spLocks noGrp="1"/>
          </p:cNvSpPr>
          <p:nvPr>
            <p:ph idx="1"/>
          </p:nvPr>
        </p:nvSpPr>
        <p:spPr>
          <a:xfrm>
            <a:off x="76200" y="990600"/>
            <a:ext cx="8915400" cy="5486400"/>
          </a:xfrm>
        </p:spPr>
        <p:txBody>
          <a:bodyPr>
            <a:normAutofit/>
          </a:bodyPr>
          <a:lstStyle/>
          <a:p>
            <a:pPr marL="0" indent="0">
              <a:buNone/>
            </a:pPr>
            <a:r>
              <a:rPr lang="en-ZA" sz="2000" dirty="0"/>
              <a:t>You are very concerned that the Child may have cholera so you need to determine some facts about treating this child who may have cholera:</a:t>
            </a:r>
          </a:p>
          <a:p>
            <a:pPr marL="457200" indent="-457200">
              <a:buAutoNum type="arabicPeriod"/>
            </a:pPr>
            <a:r>
              <a:rPr lang="en-ZA" sz="1600" dirty="0"/>
              <a:t>The child has “some level of dehydration”. Which hydration Plan should be started? (Choose only 1 Plan) Plan A; Plan B or Plan C:  _________ . </a:t>
            </a:r>
          </a:p>
          <a:p>
            <a:pPr marL="457200" indent="-457200">
              <a:buAutoNum type="arabicPeriod"/>
            </a:pPr>
            <a:r>
              <a:rPr lang="en-ZA" sz="1600" dirty="0"/>
              <a:t>Both Cholera and Typhoid Fever are “notifiable” diseases and must both be referred  for further treatment ? [True] [False] </a:t>
            </a:r>
          </a:p>
          <a:p>
            <a:pPr marL="457200" indent="-457200">
              <a:buAutoNum type="arabicPeriod"/>
            </a:pPr>
            <a:r>
              <a:rPr lang="en-ZA" sz="1600" dirty="0"/>
              <a:t>All potential cholera cases must be treated regardless of severity? [True] [False]</a:t>
            </a:r>
          </a:p>
          <a:p>
            <a:pPr marL="514350" indent="-514350">
              <a:buFont typeface="Arial" pitchFamily="34" charset="0"/>
              <a:buAutoNum type="arabicPeriod"/>
            </a:pPr>
            <a:r>
              <a:rPr lang="en-ZA" sz="1600" dirty="0"/>
              <a:t>The diarrhoea in cholera is always very bloody and smells foul ? [True] [False]</a:t>
            </a:r>
          </a:p>
          <a:p>
            <a:pPr marL="514350" indent="-514350">
              <a:buFont typeface="Arial" pitchFamily="34" charset="0"/>
              <a:buAutoNum type="arabicPeriod"/>
            </a:pPr>
            <a:r>
              <a:rPr lang="en-ZA" sz="1600" dirty="0"/>
              <a:t>It is true that antibiotics will lessen the course of infection and infectivity of the cholera? ? [Y] [N]</a:t>
            </a:r>
          </a:p>
          <a:p>
            <a:pPr marL="514350" indent="-514350">
              <a:buFont typeface="Arial" pitchFamily="34" charset="0"/>
              <a:buAutoNum type="arabicPeriod"/>
            </a:pPr>
            <a:r>
              <a:rPr lang="en-ZA" sz="1600" dirty="0"/>
              <a:t>Zinc supplementation shortens duration of diarrhoeal diseases and should be given in this case? [True] [False]</a:t>
            </a:r>
          </a:p>
          <a:p>
            <a:pPr marL="514350" indent="-514350">
              <a:buAutoNum type="arabicPeriod"/>
            </a:pPr>
            <a:r>
              <a:rPr lang="en-ZA" sz="1600" dirty="0"/>
              <a:t>The drug of choice for empiric therapy of cholera is available and on the EDL –PHC (Choose only 1 drug)</a:t>
            </a:r>
          </a:p>
          <a:p>
            <a:pPr marL="857250" lvl="1" indent="-457200">
              <a:buAutoNum type="alphaLcPeriod"/>
            </a:pPr>
            <a:r>
              <a:rPr lang="en-ZA" sz="1600" dirty="0"/>
              <a:t>Doxycycline		</a:t>
            </a:r>
          </a:p>
          <a:p>
            <a:pPr marL="857250" lvl="1" indent="-457200">
              <a:buAutoNum type="alphaLcPeriod"/>
            </a:pPr>
            <a:r>
              <a:rPr lang="en-ZA" sz="1600" dirty="0"/>
              <a:t>Ciprofloxacin</a:t>
            </a:r>
          </a:p>
          <a:p>
            <a:pPr marL="857250" lvl="1" indent="-457200">
              <a:buAutoNum type="alphaLcPeriod"/>
            </a:pPr>
            <a:r>
              <a:rPr lang="en-ZA" sz="1600" dirty="0"/>
              <a:t>Azithromycin</a:t>
            </a:r>
          </a:p>
          <a:p>
            <a:pPr marL="400050" lvl="1" indent="0">
              <a:buNone/>
            </a:pPr>
            <a:endParaRPr lang="en-ZA" sz="2000" dirty="0"/>
          </a:p>
          <a:p>
            <a:pPr marL="514350" indent="-514350">
              <a:buAutoNum type="arabicPeriod"/>
            </a:pPr>
            <a:endParaRPr lang="en-ZA" sz="2400" dirty="0"/>
          </a:p>
        </p:txBody>
      </p:sp>
    </p:spTree>
    <p:extLst>
      <p:ext uri="{BB962C8B-B14F-4D97-AF65-F5344CB8AC3E}">
        <p14:creationId xmlns:p14="http://schemas.microsoft.com/office/powerpoint/2010/main" val="330503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 y="-27219"/>
            <a:ext cx="8229600"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457200" y="1268760"/>
            <a:ext cx="8229600" cy="4857403"/>
          </a:xfrm>
        </p:spPr>
        <p:txBody>
          <a:bodyPr/>
          <a:lstStyle/>
          <a:p>
            <a:r>
              <a:rPr lang="en-ZA" u="sng" dirty="0"/>
              <a:t>Aluminium hydroxide 250 mg/magnesium trisilicate 500 mg: </a:t>
            </a:r>
            <a:r>
              <a:rPr lang="en-ZA" i="1" dirty="0">
                <a:solidFill>
                  <a:srgbClr val="FF0000"/>
                </a:solidFill>
              </a:rPr>
              <a:t>deleted</a:t>
            </a:r>
          </a:p>
          <a:p>
            <a:pPr>
              <a:buNone/>
            </a:pPr>
            <a:r>
              <a:rPr lang="en-ZA" b="1" u="sng" dirty="0">
                <a:solidFill>
                  <a:srgbClr val="FF0000"/>
                </a:solidFill>
              </a:rPr>
              <a:t>COSTLY: </a:t>
            </a:r>
            <a:r>
              <a:rPr lang="en-ZA" sz="1200" dirty="0"/>
              <a:t>        </a:t>
            </a:r>
          </a:p>
          <a:p>
            <a:pPr marL="914400" lvl="2" indent="0">
              <a:buNone/>
            </a:pPr>
            <a:endParaRPr lang="en-ZA" sz="1200" dirty="0"/>
          </a:p>
          <a:p>
            <a:pPr marL="914400" lvl="2" indent="0">
              <a:buNone/>
            </a:pPr>
            <a:endParaRPr lang="en-ZA" dirty="0"/>
          </a:p>
          <a:p>
            <a:pPr lvl="2">
              <a:buNone/>
            </a:pPr>
            <a:endParaRPr lang="en-ZA" dirty="0"/>
          </a:p>
          <a:p>
            <a:pPr lvl="2">
              <a:buNone/>
            </a:pPr>
            <a:endParaRPr lang="en-ZA"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3</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graphicFrame>
        <p:nvGraphicFramePr>
          <p:cNvPr id="8" name="Content Placeholder 5"/>
          <p:cNvGraphicFramePr>
            <a:graphicFrameLocks/>
          </p:cNvGraphicFramePr>
          <p:nvPr>
            <p:extLst>
              <p:ext uri="{D42A27DB-BD31-4B8C-83A1-F6EECF244321}">
                <p14:modId xmlns:p14="http://schemas.microsoft.com/office/powerpoint/2010/main" val="1505364755"/>
              </p:ext>
            </p:extLst>
          </p:nvPr>
        </p:nvGraphicFramePr>
        <p:xfrm>
          <a:off x="762000" y="2971800"/>
          <a:ext cx="70866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3886200" y="4572000"/>
            <a:ext cx="3886200" cy="246221"/>
          </a:xfrm>
          <a:prstGeom prst="rect">
            <a:avLst/>
          </a:prstGeom>
          <a:noFill/>
        </p:spPr>
        <p:txBody>
          <a:bodyPr wrap="square" rtlCol="0">
            <a:spAutoFit/>
          </a:bodyPr>
          <a:lstStyle/>
          <a:p>
            <a:r>
              <a:rPr lang="en-ZA" sz="1000" dirty="0"/>
              <a:t>Contract circular HP09-2012SD (1August2012 to 31July2014)</a:t>
            </a:r>
            <a:endParaRPr lang="en-US" sz="1000" dirty="0"/>
          </a:p>
        </p:txBody>
      </p:sp>
      <p:sp>
        <p:nvSpPr>
          <p:cNvPr id="10" name="TextBox 9"/>
          <p:cNvSpPr txBox="1"/>
          <p:nvPr/>
        </p:nvSpPr>
        <p:spPr>
          <a:xfrm>
            <a:off x="2971800" y="5105400"/>
            <a:ext cx="4343400" cy="246221"/>
          </a:xfrm>
          <a:prstGeom prst="rect">
            <a:avLst/>
          </a:prstGeom>
          <a:noFill/>
        </p:spPr>
        <p:txBody>
          <a:bodyPr wrap="square" rtlCol="0">
            <a:spAutoFit/>
          </a:bodyPr>
          <a:lstStyle/>
          <a:p>
            <a:pPr lvl="2"/>
            <a:r>
              <a:rPr lang="en-ZA" sz="1000" dirty="0">
                <a:solidFill>
                  <a:prstClr val="black"/>
                </a:solidFill>
              </a:rPr>
              <a:t>Contract circular HP09-2014SD (1August2014 to 31July2016)</a:t>
            </a:r>
          </a:p>
        </p:txBody>
      </p:sp>
    </p:spTree>
    <p:extLst>
      <p:ext uri="{BB962C8B-B14F-4D97-AF65-F5344CB8AC3E}">
        <p14:creationId xmlns:p14="http://schemas.microsoft.com/office/powerpoint/2010/main" val="4006006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normAutofit/>
          </a:bodyPr>
          <a:lstStyle/>
          <a:p>
            <a:pPr algn="l"/>
            <a:r>
              <a:rPr lang="en-ZA" sz="3600" b="1" dirty="0">
                <a:solidFill>
                  <a:schemeClr val="bg1"/>
                </a:solidFill>
              </a:rPr>
              <a:t>Answers Part 2: Managing the Child……</a:t>
            </a:r>
          </a:p>
        </p:txBody>
      </p:sp>
      <p:sp>
        <p:nvSpPr>
          <p:cNvPr id="3" name="Content Placeholder 2"/>
          <p:cNvSpPr>
            <a:spLocks noGrp="1"/>
          </p:cNvSpPr>
          <p:nvPr>
            <p:ph idx="1"/>
          </p:nvPr>
        </p:nvSpPr>
        <p:spPr>
          <a:xfrm>
            <a:off x="76200" y="990600"/>
            <a:ext cx="8915400" cy="5486400"/>
          </a:xfrm>
        </p:spPr>
        <p:txBody>
          <a:bodyPr>
            <a:normAutofit/>
          </a:bodyPr>
          <a:lstStyle/>
          <a:p>
            <a:pPr marL="0" indent="0">
              <a:buNone/>
            </a:pPr>
            <a:r>
              <a:rPr lang="en-ZA" sz="2000" dirty="0"/>
              <a:t>You are very concerned that the Child may have cholera so you need to determine some facts about treating cholera:</a:t>
            </a:r>
          </a:p>
          <a:p>
            <a:pPr marL="457200" indent="-457200">
              <a:buAutoNum type="arabicPeriod"/>
            </a:pPr>
            <a:r>
              <a:rPr lang="en-ZA" sz="1700" dirty="0"/>
              <a:t>The child has “some level of dehydration”. Which hydration Plan should be started? (Choose only 1 Plan) </a:t>
            </a:r>
            <a:r>
              <a:rPr lang="en-ZA" sz="1700" b="1" u="sng" dirty="0">
                <a:solidFill>
                  <a:srgbClr val="FF0000"/>
                </a:solidFill>
              </a:rPr>
              <a:t>Plan B </a:t>
            </a:r>
            <a:r>
              <a:rPr lang="en-ZA" sz="1700" b="1" i="1" u="sng" dirty="0">
                <a:solidFill>
                  <a:srgbClr val="FF0000"/>
                </a:solidFill>
              </a:rPr>
              <a:t>(refer to section 2.9.1 for full details on treatment hydration plans)</a:t>
            </a:r>
            <a:r>
              <a:rPr lang="en-ZA" sz="1700" b="1" u="sng" dirty="0">
                <a:solidFill>
                  <a:srgbClr val="FF0000"/>
                </a:solidFill>
              </a:rPr>
              <a:t>. </a:t>
            </a:r>
          </a:p>
          <a:p>
            <a:pPr marL="457200" indent="-457200">
              <a:buAutoNum type="arabicPeriod"/>
            </a:pPr>
            <a:r>
              <a:rPr lang="en-ZA" sz="1700" dirty="0"/>
              <a:t>Both Cholera and Typhoid Fever are “notifiable” diseases and must both be referred  for further treatment ? </a:t>
            </a:r>
            <a:r>
              <a:rPr lang="en-ZA" sz="1700" b="1" dirty="0">
                <a:solidFill>
                  <a:srgbClr val="FF0000"/>
                </a:solidFill>
              </a:rPr>
              <a:t>[False] Cholera must be treated empirically</a:t>
            </a:r>
          </a:p>
          <a:p>
            <a:pPr marL="457200" indent="-457200">
              <a:buAutoNum type="arabicPeriod"/>
            </a:pPr>
            <a:r>
              <a:rPr lang="en-ZA" sz="1700" dirty="0"/>
              <a:t>All potential cholera cases must be treated regardless of severity? </a:t>
            </a:r>
            <a:r>
              <a:rPr lang="en-ZA" sz="1700" b="1" dirty="0">
                <a:solidFill>
                  <a:srgbClr val="FF0000"/>
                </a:solidFill>
              </a:rPr>
              <a:t>[True]</a:t>
            </a:r>
            <a:endParaRPr lang="en-ZA" sz="1700" dirty="0"/>
          </a:p>
          <a:p>
            <a:pPr marL="457200" indent="-457200">
              <a:buAutoNum type="arabicPeriod"/>
            </a:pPr>
            <a:r>
              <a:rPr lang="en-ZA" sz="1700" dirty="0"/>
              <a:t>The diarrhoea in cholera is always very bloody and smells foul ? </a:t>
            </a:r>
            <a:r>
              <a:rPr lang="en-ZA" sz="1700" b="1" dirty="0">
                <a:solidFill>
                  <a:srgbClr val="FF0000"/>
                </a:solidFill>
              </a:rPr>
              <a:t>[False] – the stool is like rice water in appearance, has no blood, pus or faecal odour in the stool</a:t>
            </a:r>
          </a:p>
          <a:p>
            <a:pPr marL="514350" indent="-514350">
              <a:buFont typeface="Arial" pitchFamily="34" charset="0"/>
              <a:buAutoNum type="arabicPeriod"/>
            </a:pPr>
            <a:r>
              <a:rPr lang="en-ZA" sz="1700" dirty="0"/>
              <a:t>It is true that antibiotics will lessen the course of infection and infectivity of the cholera? </a:t>
            </a:r>
            <a:r>
              <a:rPr lang="en-ZA" sz="1700" b="1" dirty="0">
                <a:solidFill>
                  <a:srgbClr val="FF0000"/>
                </a:solidFill>
              </a:rPr>
              <a:t> [Y]</a:t>
            </a:r>
            <a:endParaRPr lang="en-ZA" sz="1700" dirty="0"/>
          </a:p>
          <a:p>
            <a:pPr marL="514350" indent="-514350">
              <a:buFont typeface="Arial" pitchFamily="34" charset="0"/>
              <a:buAutoNum type="arabicPeriod"/>
            </a:pPr>
            <a:r>
              <a:rPr lang="en-ZA" sz="1700" dirty="0"/>
              <a:t>Zinc supplementation shortens duration of diarrhoeal diseases and should be given in this case? </a:t>
            </a:r>
            <a:r>
              <a:rPr lang="en-ZA" sz="1700" b="1" dirty="0">
                <a:solidFill>
                  <a:srgbClr val="FF0000"/>
                </a:solidFill>
              </a:rPr>
              <a:t>[True] If &lt; 10 kg give 10 mg/day/ If &gt; 10 kg give 20 mg/day</a:t>
            </a:r>
            <a:endParaRPr lang="en-ZA" sz="1700" b="1" dirty="0"/>
          </a:p>
          <a:p>
            <a:pPr marL="514350" indent="-514350">
              <a:buFont typeface="Arial" pitchFamily="34" charset="0"/>
              <a:buAutoNum type="arabicPeriod"/>
            </a:pPr>
            <a:r>
              <a:rPr lang="en-ZA" sz="1700" dirty="0"/>
              <a:t>Identify the drug of choice for empiric therapy of cholera recommended in the PHC EDL (Choose only 1 drug)</a:t>
            </a:r>
          </a:p>
          <a:p>
            <a:pPr marL="857250" lvl="1" indent="-457200">
              <a:buAutoNum type="alphaLcPeriod"/>
            </a:pPr>
            <a:r>
              <a:rPr lang="en-ZA" sz="1700" dirty="0"/>
              <a:t>Doxycycline 		</a:t>
            </a:r>
          </a:p>
          <a:p>
            <a:pPr marL="857250" lvl="1" indent="-457200">
              <a:buAutoNum type="alphaLcPeriod"/>
            </a:pPr>
            <a:r>
              <a:rPr lang="en-ZA" sz="1700" b="1" dirty="0">
                <a:solidFill>
                  <a:srgbClr val="FF0000"/>
                </a:solidFill>
              </a:rPr>
              <a:t>Ciprofloxacin (Paediatric Dose - 20 mg/kg as a single dose immediately)</a:t>
            </a:r>
          </a:p>
          <a:p>
            <a:pPr marL="857250" lvl="1" indent="-457200">
              <a:buAutoNum type="alphaLcPeriod"/>
            </a:pPr>
            <a:r>
              <a:rPr lang="en-ZA" sz="1700" dirty="0"/>
              <a:t>Azithromycin</a:t>
            </a:r>
          </a:p>
          <a:p>
            <a:pPr marL="400050" lvl="1" indent="0">
              <a:buNone/>
            </a:pPr>
            <a:endParaRPr lang="en-ZA" sz="2000" dirty="0"/>
          </a:p>
          <a:p>
            <a:pPr marL="514350" indent="-514350">
              <a:buAutoNum type="arabicPeriod"/>
            </a:pPr>
            <a:endParaRPr lang="en-ZA" sz="2400" dirty="0"/>
          </a:p>
        </p:txBody>
      </p:sp>
    </p:spTree>
    <p:extLst>
      <p:ext uri="{BB962C8B-B14F-4D97-AF65-F5344CB8AC3E}">
        <p14:creationId xmlns:p14="http://schemas.microsoft.com/office/powerpoint/2010/main" val="636430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r>
              <a:rPr lang="en-ZA" sz="3600" b="1" dirty="0">
                <a:solidFill>
                  <a:schemeClr val="bg1"/>
                </a:solidFill>
              </a:rPr>
              <a:t>Part 2.1: Acute diarrhoeal infections:</a:t>
            </a:r>
          </a:p>
        </p:txBody>
      </p:sp>
      <p:sp>
        <p:nvSpPr>
          <p:cNvPr id="3" name="Content Placeholder 2"/>
          <p:cNvSpPr>
            <a:spLocks noGrp="1"/>
          </p:cNvSpPr>
          <p:nvPr>
            <p:ph idx="1"/>
          </p:nvPr>
        </p:nvSpPr>
        <p:spPr>
          <a:xfrm>
            <a:off x="228600" y="1295400"/>
            <a:ext cx="8686800" cy="4830763"/>
          </a:xfrm>
        </p:spPr>
        <p:txBody>
          <a:bodyPr>
            <a:normAutofit/>
          </a:bodyPr>
          <a:lstStyle/>
          <a:p>
            <a:pPr marL="0" indent="0">
              <a:buNone/>
            </a:pPr>
            <a:r>
              <a:rPr lang="en-ZA" sz="2800" dirty="0"/>
              <a:t>If there was evidence of acute infection of the bowel usually caused by </a:t>
            </a:r>
            <a:r>
              <a:rPr lang="en-ZA" sz="2800" i="1" dirty="0"/>
              <a:t>Shigella, Salmonella </a:t>
            </a:r>
            <a:r>
              <a:rPr lang="en-ZA" sz="2800" dirty="0"/>
              <a:t>or </a:t>
            </a:r>
            <a:r>
              <a:rPr lang="en-ZA" sz="2800" i="1" dirty="0"/>
              <a:t>Campylobacter with a history of </a:t>
            </a:r>
            <a:r>
              <a:rPr lang="en-ZA" sz="2800" dirty="0"/>
              <a:t>sudden onset diarrhoea with blood or mucous in the stools as well as fever, tenesmus and even convulsions (in children) how would you treat the following after starting rehydration?</a:t>
            </a:r>
          </a:p>
          <a:p>
            <a:pPr marL="914400" lvl="1" indent="-514350">
              <a:buAutoNum type="arabicPeriod"/>
            </a:pPr>
            <a:r>
              <a:rPr lang="en-ZA" sz="2200" dirty="0"/>
              <a:t>Adults</a:t>
            </a:r>
          </a:p>
          <a:p>
            <a:pPr marL="914400" lvl="1" indent="-514350">
              <a:buAutoNum type="arabicPeriod"/>
            </a:pPr>
            <a:r>
              <a:rPr lang="en-ZA" sz="2200" dirty="0"/>
              <a:t>Children &lt; 12 months</a:t>
            </a:r>
          </a:p>
          <a:p>
            <a:pPr marL="914400" lvl="1" indent="-514350">
              <a:buAutoNum type="arabicPeriod"/>
            </a:pPr>
            <a:r>
              <a:rPr lang="en-ZA" sz="2200" dirty="0"/>
              <a:t>Children</a:t>
            </a:r>
          </a:p>
          <a:p>
            <a:pPr marL="914400" lvl="1" indent="-514350">
              <a:buFont typeface="Arial" pitchFamily="34" charset="0"/>
              <a:buAutoNum type="arabicPeriod"/>
            </a:pPr>
            <a:r>
              <a:rPr lang="en-ZA" sz="2200" dirty="0"/>
              <a:t>HIV Infected patients</a:t>
            </a:r>
          </a:p>
          <a:p>
            <a:pPr marL="0" indent="0">
              <a:buNone/>
            </a:pPr>
            <a:endParaRPr lang="en-ZA" dirty="0"/>
          </a:p>
        </p:txBody>
      </p:sp>
    </p:spTree>
    <p:extLst>
      <p:ext uri="{BB962C8B-B14F-4D97-AF65-F5344CB8AC3E}">
        <p14:creationId xmlns:p14="http://schemas.microsoft.com/office/powerpoint/2010/main" val="2099262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a:solidFill>
                  <a:schemeClr val="bg1"/>
                </a:solidFill>
              </a:rPr>
              <a:t>Answers Part 2.1: Acute diarrhoeal infections</a:t>
            </a:r>
          </a:p>
        </p:txBody>
      </p:sp>
      <p:sp>
        <p:nvSpPr>
          <p:cNvPr id="3" name="Content Placeholder 2"/>
          <p:cNvSpPr>
            <a:spLocks noGrp="1"/>
          </p:cNvSpPr>
          <p:nvPr>
            <p:ph idx="1"/>
          </p:nvPr>
        </p:nvSpPr>
        <p:spPr>
          <a:xfrm>
            <a:off x="152400" y="1143000"/>
            <a:ext cx="8839200" cy="4648200"/>
          </a:xfrm>
        </p:spPr>
        <p:txBody>
          <a:bodyPr>
            <a:normAutofit/>
          </a:bodyPr>
          <a:lstStyle/>
          <a:p>
            <a:pPr marL="0" indent="0">
              <a:buNone/>
            </a:pPr>
            <a:r>
              <a:rPr lang="en-ZA" sz="2400" dirty="0"/>
              <a:t>If there was evidence of acute infection of the bowel usually caused by </a:t>
            </a:r>
            <a:r>
              <a:rPr lang="en-ZA" sz="2400" i="1" dirty="0"/>
              <a:t>Shigella, Salmonella </a:t>
            </a:r>
            <a:r>
              <a:rPr lang="en-ZA" sz="2400" dirty="0"/>
              <a:t>or </a:t>
            </a:r>
            <a:r>
              <a:rPr lang="en-ZA" sz="2400" i="1" dirty="0"/>
              <a:t>Campylobacter with a history of </a:t>
            </a:r>
            <a:r>
              <a:rPr lang="en-ZA" sz="2400" dirty="0"/>
              <a:t>sudden onset diarrhoea with blood or mucous in the stools as well as fever, tenesmus and even convulsions (in children) how would you treat the following after starting rehydration?</a:t>
            </a:r>
          </a:p>
          <a:p>
            <a:pPr marL="400050" lvl="1" indent="0">
              <a:buNone/>
            </a:pPr>
            <a:r>
              <a:rPr lang="en-ZA" sz="2000" dirty="0">
                <a:solidFill>
                  <a:srgbClr val="FF0000"/>
                </a:solidFill>
              </a:rPr>
              <a:t>Antibiotics must be used in these patients</a:t>
            </a:r>
          </a:p>
          <a:p>
            <a:pPr marL="914400" lvl="1" indent="-514350">
              <a:buAutoNum type="arabicPeriod"/>
            </a:pPr>
            <a:r>
              <a:rPr lang="en-ZA" sz="2000" dirty="0">
                <a:solidFill>
                  <a:srgbClr val="FF0000"/>
                </a:solidFill>
              </a:rPr>
              <a:t>Adults: Ciprofloxacin, oral, 750 mg 12 hourly for 3 days.</a:t>
            </a:r>
          </a:p>
          <a:p>
            <a:pPr marL="914400" lvl="1" indent="-514350">
              <a:buAutoNum type="arabicPeriod"/>
            </a:pPr>
            <a:r>
              <a:rPr lang="en-ZA" sz="2000" dirty="0">
                <a:solidFill>
                  <a:srgbClr val="FF0000"/>
                </a:solidFill>
              </a:rPr>
              <a:t>Children &lt; 12 months: Ceftriaxone, IM, 80 mg/kg/dose immediately as a </a:t>
            </a:r>
            <a:r>
              <a:rPr lang="en-ZA" sz="2000" b="1" dirty="0">
                <a:solidFill>
                  <a:srgbClr val="FF0000"/>
                </a:solidFill>
              </a:rPr>
              <a:t>single dose </a:t>
            </a:r>
            <a:r>
              <a:rPr lang="en-ZA" sz="2000" dirty="0">
                <a:solidFill>
                  <a:srgbClr val="FF0000"/>
                </a:solidFill>
              </a:rPr>
              <a:t>and refer.</a:t>
            </a:r>
          </a:p>
          <a:p>
            <a:pPr marL="914400" lvl="1" indent="-514350">
              <a:buAutoNum type="arabicPeriod"/>
            </a:pPr>
            <a:r>
              <a:rPr lang="en-ZA" sz="2000" dirty="0">
                <a:solidFill>
                  <a:srgbClr val="FF0000"/>
                </a:solidFill>
              </a:rPr>
              <a:t>Children: Ciprofloxacin, oral, 15 mg/kg/dose 12 hourly for 3 days.</a:t>
            </a:r>
          </a:p>
          <a:p>
            <a:pPr marL="914400" lvl="1" indent="-514350">
              <a:buAutoNum type="arabicPeriod"/>
            </a:pPr>
            <a:r>
              <a:rPr lang="en-ZA" sz="2000" dirty="0">
                <a:solidFill>
                  <a:srgbClr val="FF0000"/>
                </a:solidFill>
              </a:rPr>
              <a:t>All HIV adult and paediatric patients should be started on antibiotics as per the doses above</a:t>
            </a:r>
          </a:p>
        </p:txBody>
      </p:sp>
    </p:spTree>
    <p:extLst>
      <p:ext uri="{BB962C8B-B14F-4D97-AF65-F5344CB8AC3E}">
        <p14:creationId xmlns:p14="http://schemas.microsoft.com/office/powerpoint/2010/main" val="3545735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9075423"/>
              </p:ext>
            </p:extLst>
          </p:nvPr>
        </p:nvGraphicFramePr>
        <p:xfrm>
          <a:off x="0" y="40432"/>
          <a:ext cx="9144000" cy="6778744"/>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828866">
                  <a:extLst>
                    <a:ext uri="{9D8B030D-6E8A-4147-A177-3AD203B41FA5}">
                      <a16:colId xmlns:a16="http://schemas.microsoft.com/office/drawing/2014/main" val="20001"/>
                    </a:ext>
                  </a:extLst>
                </a:gridCol>
                <a:gridCol w="7394170">
                  <a:extLst>
                    <a:ext uri="{9D8B030D-6E8A-4147-A177-3AD203B41FA5}">
                      <a16:colId xmlns:a16="http://schemas.microsoft.com/office/drawing/2014/main" val="20002"/>
                    </a:ext>
                  </a:extLst>
                </a:gridCol>
              </a:tblGrid>
              <a:tr h="370840">
                <a:tc>
                  <a:txBody>
                    <a:bodyPr/>
                    <a:lstStyle/>
                    <a:p>
                      <a:r>
                        <a:rPr lang="en-ZA" sz="1200" dirty="0"/>
                        <a:t>Slide</a:t>
                      </a:r>
                    </a:p>
                  </a:txBody>
                  <a:tcPr marL="86359" marR="86359"/>
                </a:tc>
                <a:tc>
                  <a:txBody>
                    <a:bodyPr/>
                    <a:lstStyle/>
                    <a:p>
                      <a:r>
                        <a:rPr lang="en-ZA" sz="1200" dirty="0"/>
                        <a:t>Ref #</a:t>
                      </a:r>
                    </a:p>
                  </a:txBody>
                  <a:tcPr marL="86359" marR="86359"/>
                </a:tc>
                <a:tc>
                  <a:txBody>
                    <a:bodyPr/>
                    <a:lstStyle/>
                    <a:p>
                      <a:r>
                        <a:rPr lang="en-ZA" sz="1200" dirty="0"/>
                        <a:t>Reference</a:t>
                      </a:r>
                    </a:p>
                  </a:txBody>
                  <a:tcPr marL="86359" marR="86359"/>
                </a:tc>
                <a:extLst>
                  <a:ext uri="{0D108BD9-81ED-4DB2-BD59-A6C34878D82A}">
                    <a16:rowId xmlns:a16="http://schemas.microsoft.com/office/drawing/2014/main" val="10000"/>
                  </a:ext>
                </a:extLst>
              </a:tr>
              <a:tr h="281424">
                <a:tc gridSpan="3">
                  <a:txBody>
                    <a:bodyPr/>
                    <a:lstStyle/>
                    <a:p>
                      <a:r>
                        <a:rPr lang="en-ZA" sz="1200" b="1" dirty="0">
                          <a:solidFill>
                            <a:schemeClr val="tx1"/>
                          </a:solidFill>
                        </a:rPr>
                        <a:t>2.1 ABDOMINAL PAIN</a:t>
                      </a:r>
                      <a:endParaRPr lang="en-ZA" sz="1200" dirty="0">
                        <a:solidFill>
                          <a:schemeClr val="tx1"/>
                        </a:solidFill>
                      </a:endParaRP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extLst>
                  <a:ext uri="{0D108BD9-81ED-4DB2-BD59-A6C34878D82A}">
                    <a16:rowId xmlns:a16="http://schemas.microsoft.com/office/drawing/2014/main" val="10001"/>
                  </a:ext>
                </a:extLst>
              </a:tr>
              <a:tr h="370840">
                <a:tc>
                  <a:txBody>
                    <a:bodyPr/>
                    <a:lstStyle/>
                    <a:p>
                      <a:r>
                        <a:rPr lang="en-ZA" sz="1200" dirty="0"/>
                        <a:t>3</a:t>
                      </a:r>
                    </a:p>
                  </a:txBody>
                  <a:tcPr marL="86359" marR="86359"/>
                </a:tc>
                <a:tc>
                  <a:txBody>
                    <a:bodyPr/>
                    <a:lstStyle/>
                    <a:p>
                      <a:r>
                        <a:rPr lang="en-ZA" sz="1200" dirty="0"/>
                        <a:t>1</a:t>
                      </a:r>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u="sng" dirty="0"/>
                        <a:t>MORPHINE</a:t>
                      </a:r>
                    </a:p>
                    <a:p>
                      <a:pPr marL="171450" lvl="0" indent="-171450" algn="l">
                        <a:buFont typeface="Arial" pitchFamily="34" charset="0"/>
                        <a:buChar char="•"/>
                      </a:pPr>
                      <a:r>
                        <a:rPr lang="en-ZA" sz="1200" dirty="0"/>
                        <a:t>SAMF 2012, 12th edition</a:t>
                      </a:r>
                    </a:p>
                  </a:txBody>
                  <a:tcPr marL="86359" marR="86359"/>
                </a:tc>
                <a:extLst>
                  <a:ext uri="{0D108BD9-81ED-4DB2-BD59-A6C34878D82A}">
                    <a16:rowId xmlns:a16="http://schemas.microsoft.com/office/drawing/2014/main" val="10002"/>
                  </a:ext>
                </a:extLst>
              </a:tr>
              <a:tr h="262880">
                <a:tc gridSpan="3">
                  <a:txBody>
                    <a:bodyPr/>
                    <a:lstStyle/>
                    <a:p>
                      <a:r>
                        <a:rPr lang="en-ZA" sz="1200" b="1" dirty="0">
                          <a:solidFill>
                            <a:schemeClr val="tx1"/>
                          </a:solidFill>
                        </a:rPr>
                        <a:t>2.2 DYSPEPSIA, HEARTBURN &amp; INDIGESTION, IN ADULTS</a:t>
                      </a:r>
                      <a:endParaRPr lang="en-ZA" sz="1200" dirty="0">
                        <a:solidFill>
                          <a:schemeClr val="tx1"/>
                        </a:solidFill>
                      </a:endParaRPr>
                    </a:p>
                  </a:txBody>
                  <a:tcPr marL="86359" marR="86359"/>
                </a:tc>
                <a:tc hMerge="1">
                  <a:txBody>
                    <a:bodyPr/>
                    <a:lstStyle/>
                    <a:p>
                      <a:endParaRPr lang="en-ZA" sz="1400" dirty="0"/>
                    </a:p>
                  </a:txBody>
                  <a:tcPr marL="86359" marR="86359"/>
                </a:tc>
                <a:tc hMerge="1">
                  <a:txBody>
                    <a:bodyPr/>
                    <a:lstStyle/>
                    <a:p>
                      <a:pPr>
                        <a:buNone/>
                      </a:pPr>
                      <a:endParaRPr lang="en-ZA" sz="1400" dirty="0"/>
                    </a:p>
                  </a:txBody>
                  <a:tcPr marL="86359" marR="86359"/>
                </a:tc>
                <a:extLst>
                  <a:ext uri="{0D108BD9-81ED-4DB2-BD59-A6C34878D82A}">
                    <a16:rowId xmlns:a16="http://schemas.microsoft.com/office/drawing/2014/main" val="10003"/>
                  </a:ext>
                </a:extLst>
              </a:tr>
              <a:tr h="370840">
                <a:tc>
                  <a:txBody>
                    <a:bodyPr/>
                    <a:lstStyle/>
                    <a:p>
                      <a:r>
                        <a:rPr lang="en-ZA" sz="1200" dirty="0"/>
                        <a:t>5</a:t>
                      </a:r>
                    </a:p>
                  </a:txBody>
                  <a:tcPr marL="86359" marR="86359"/>
                </a:tc>
                <a:tc>
                  <a:txBody>
                    <a:bodyPr/>
                    <a:lstStyle/>
                    <a:p>
                      <a:r>
                        <a:rPr lang="en-ZA" sz="1200" dirty="0"/>
                        <a:t>2</a:t>
                      </a:r>
                    </a:p>
                  </a:txBody>
                  <a:tcPr marL="86359" marR="86359"/>
                </a:tc>
                <a:tc>
                  <a:txBody>
                    <a:bodyPr/>
                    <a:lstStyle/>
                    <a:p>
                      <a:pPr>
                        <a:buNone/>
                      </a:pPr>
                      <a:r>
                        <a:rPr lang="en-ZA" sz="1200" b="1" u="sng" dirty="0"/>
                        <a:t>PROTON PUMP INHIBITOR</a:t>
                      </a:r>
                    </a:p>
                    <a:p>
                      <a:pPr marL="285750" indent="-285750">
                        <a:buFont typeface="Arial" pitchFamily="34" charset="0"/>
                        <a:buChar char="•"/>
                      </a:pPr>
                      <a:r>
                        <a:rPr lang="en-ZA" sz="1200" dirty="0"/>
                        <a:t>SAMF 2012, 12th edition</a:t>
                      </a:r>
                    </a:p>
                    <a:p>
                      <a:pPr marL="285750" indent="-285750">
                        <a:buFont typeface="Arial" pitchFamily="34" charset="0"/>
                        <a:buChar char="•"/>
                      </a:pPr>
                      <a:r>
                        <a:rPr lang="en-ZA" sz="1200" dirty="0"/>
                        <a:t>Porter RS, Kaplan JL, </a:t>
                      </a:r>
                      <a:r>
                        <a:rPr lang="en-ZA" sz="1200" i="1" dirty="0"/>
                        <a:t>et al. </a:t>
                      </a:r>
                      <a:r>
                        <a:rPr lang="en-ZA" sz="1200" dirty="0"/>
                        <a:t>2011. The Merck Manual of Diagnosis and Therapy. 19th Ed.  Merck Sharp &amp; </a:t>
                      </a:r>
                      <a:r>
                        <a:rPr lang="en-ZA" sz="1200" dirty="0" err="1"/>
                        <a:t>Dohme</a:t>
                      </a:r>
                      <a:r>
                        <a:rPr lang="en-ZA" sz="1200" dirty="0"/>
                        <a:t> Corp. Merck &amp; </a:t>
                      </a:r>
                      <a:r>
                        <a:rPr lang="en-ZA" sz="1200" dirty="0" err="1"/>
                        <a:t>Co.Inc</a:t>
                      </a:r>
                      <a:r>
                        <a:rPr lang="en-ZA" sz="1200" dirty="0"/>
                        <a:t>.</a:t>
                      </a:r>
                    </a:p>
                  </a:txBody>
                  <a:tcPr marL="86359" marR="86359"/>
                </a:tc>
                <a:extLst>
                  <a:ext uri="{0D108BD9-81ED-4DB2-BD59-A6C34878D82A}">
                    <a16:rowId xmlns:a16="http://schemas.microsoft.com/office/drawing/2014/main" val="10004"/>
                  </a:ext>
                </a:extLst>
              </a:tr>
              <a:tr h="370840">
                <a:tc>
                  <a:txBody>
                    <a:bodyPr/>
                    <a:lstStyle/>
                    <a:p>
                      <a:r>
                        <a:rPr lang="en-ZA" sz="1200" dirty="0"/>
                        <a:t>6</a:t>
                      </a:r>
                    </a:p>
                  </a:txBody>
                  <a:tcPr marL="86359" marR="86359"/>
                </a:tc>
                <a:tc>
                  <a:txBody>
                    <a:bodyPr/>
                    <a:lstStyle/>
                    <a:p>
                      <a:r>
                        <a:rPr lang="en-ZA" sz="1200" dirty="0"/>
                        <a:t>3</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t>PRONTON PUMP INHIBITOR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err="1"/>
                        <a:t>Sigterman</a:t>
                      </a:r>
                      <a:r>
                        <a:rPr lang="en-ZA" sz="1200" dirty="0"/>
                        <a:t> KE, van </a:t>
                      </a:r>
                      <a:r>
                        <a:rPr lang="en-ZA" sz="1200" dirty="0" err="1"/>
                        <a:t>Pinxteren</a:t>
                      </a:r>
                      <a:r>
                        <a:rPr lang="en-ZA" sz="1200" dirty="0"/>
                        <a:t> B, </a:t>
                      </a:r>
                      <a:r>
                        <a:rPr lang="en-ZA" sz="1200" dirty="0" err="1"/>
                        <a:t>Bonis</a:t>
                      </a:r>
                      <a:r>
                        <a:rPr lang="en-ZA" sz="1200" dirty="0"/>
                        <a:t> PA, Lau J, </a:t>
                      </a:r>
                      <a:r>
                        <a:rPr lang="en-ZA" sz="1200" dirty="0" err="1"/>
                        <a:t>Numans</a:t>
                      </a:r>
                      <a:r>
                        <a:rPr lang="en-ZA" sz="1200" dirty="0"/>
                        <a:t> ME. Short-term treatment with proton pump inhibitors, H2-receptor antagonists and </a:t>
                      </a:r>
                      <a:r>
                        <a:rPr lang="en-ZA" sz="1200" dirty="0" err="1"/>
                        <a:t>prokinetics</a:t>
                      </a:r>
                      <a:r>
                        <a:rPr lang="en-ZA" sz="1200" dirty="0"/>
                        <a:t> for gastro-oesophageal reflux disease-like symptoms and endoscopy negative reflux disease. Cochrane Database </a:t>
                      </a:r>
                      <a:r>
                        <a:rPr lang="en-ZA" sz="1200" dirty="0" err="1"/>
                        <a:t>Syst</a:t>
                      </a:r>
                      <a:r>
                        <a:rPr lang="en-ZA" sz="1200" dirty="0"/>
                        <a:t> Rev. 2013 May 31;5:CD002095.</a:t>
                      </a:r>
                    </a:p>
                  </a:txBody>
                  <a:tcPr marL="86359" marR="86359"/>
                </a:tc>
                <a:extLst>
                  <a:ext uri="{0D108BD9-81ED-4DB2-BD59-A6C34878D82A}">
                    <a16:rowId xmlns:a16="http://schemas.microsoft.com/office/drawing/2014/main" val="10005"/>
                  </a:ext>
                </a:extLst>
              </a:tr>
              <a:tr h="370840">
                <a:tc>
                  <a:txBody>
                    <a:bodyPr/>
                    <a:lstStyle/>
                    <a:p>
                      <a:r>
                        <a:rPr lang="en-ZA" sz="1200" dirty="0"/>
                        <a:t>7</a:t>
                      </a:r>
                    </a:p>
                  </a:txBody>
                  <a:tcPr marL="86359" marR="86359"/>
                </a:tc>
                <a:tc>
                  <a:txBody>
                    <a:bodyPr/>
                    <a:lstStyle/>
                    <a:p>
                      <a:r>
                        <a:rPr lang="en-ZA" sz="1200" dirty="0"/>
                        <a:t>4</a:t>
                      </a:r>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u="sng" dirty="0"/>
                        <a:t>PRONTON PUMP INHIBITOR</a:t>
                      </a:r>
                    </a:p>
                    <a:p>
                      <a:pPr marL="171450" lvl="0" indent="-171450" algn="l">
                        <a:buFont typeface="Arial" pitchFamily="34" charset="0"/>
                        <a:buChar char="•"/>
                      </a:pPr>
                      <a:r>
                        <a:rPr lang="en-ZA" sz="1200" dirty="0">
                          <a:solidFill>
                            <a:prstClr val="black"/>
                          </a:solidFill>
                        </a:rPr>
                        <a:t>SEP Database, 16 April 2014.</a:t>
                      </a:r>
                    </a:p>
                    <a:p>
                      <a:pPr marL="171450" lvl="0" indent="-171450" algn="l">
                        <a:buFont typeface="Arial" pitchFamily="34" charset="0"/>
                        <a:buChar char="•"/>
                      </a:pPr>
                      <a:r>
                        <a:rPr lang="en-ZA" sz="1200" dirty="0">
                          <a:solidFill>
                            <a:prstClr val="black"/>
                          </a:solidFill>
                        </a:rPr>
                        <a:t>Contract circular HP09-2014SD (1August2014 to 31July2016)</a:t>
                      </a:r>
                    </a:p>
                  </a:txBody>
                  <a:tcPr marL="86359" marR="86359"/>
                </a:tc>
                <a:extLst>
                  <a:ext uri="{0D108BD9-81ED-4DB2-BD59-A6C34878D82A}">
                    <a16:rowId xmlns:a16="http://schemas.microsoft.com/office/drawing/2014/main" val="10006"/>
                  </a:ext>
                </a:extLst>
              </a:tr>
              <a:tr h="370840">
                <a:tc>
                  <a:txBody>
                    <a:bodyPr/>
                    <a:lstStyle/>
                    <a:p>
                      <a:r>
                        <a:rPr lang="en-ZA" sz="1200" dirty="0"/>
                        <a:t>8</a:t>
                      </a:r>
                    </a:p>
                  </a:txBody>
                  <a:tcPr marL="86359" marR="86359"/>
                </a:tc>
                <a:tc>
                  <a:txBody>
                    <a:bodyPr/>
                    <a:lstStyle/>
                    <a:p>
                      <a:r>
                        <a:rPr lang="en-ZA" sz="1200" dirty="0"/>
                        <a:t>5</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t>PRONTON PUMP INHIBITOR</a:t>
                      </a:r>
                    </a:p>
                    <a:p>
                      <a:pPr marL="285750" indent="-285750">
                        <a:buFont typeface="Arial" pitchFamily="34" charset="0"/>
                        <a:buChar char="•"/>
                      </a:pPr>
                      <a:r>
                        <a:rPr lang="en-GB" sz="1200" dirty="0" err="1"/>
                        <a:t>Janarthanan</a:t>
                      </a:r>
                      <a:r>
                        <a:rPr lang="en-GB" sz="1200" dirty="0"/>
                        <a:t> S, </a:t>
                      </a:r>
                      <a:r>
                        <a:rPr lang="en-GB" sz="1200" dirty="0" err="1"/>
                        <a:t>Ditah</a:t>
                      </a:r>
                      <a:r>
                        <a:rPr lang="en-GB" sz="1200" dirty="0"/>
                        <a:t> I, Adler DG, </a:t>
                      </a:r>
                      <a:r>
                        <a:rPr lang="en-GB" sz="1200" dirty="0" err="1"/>
                        <a:t>Ehrinpreis</a:t>
                      </a:r>
                      <a:r>
                        <a:rPr lang="en-GB" sz="1200" dirty="0"/>
                        <a:t> MN. Clostridium </a:t>
                      </a:r>
                      <a:r>
                        <a:rPr lang="en-GB" sz="1200" dirty="0" err="1"/>
                        <a:t>difficile</a:t>
                      </a:r>
                      <a:r>
                        <a:rPr lang="en-GB" sz="1200" dirty="0"/>
                        <a:t>-associated </a:t>
                      </a:r>
                      <a:r>
                        <a:rPr lang="en-GB" sz="1200" dirty="0" err="1"/>
                        <a:t>diarrhea</a:t>
                      </a:r>
                      <a:r>
                        <a:rPr lang="en-GB" sz="1200" dirty="0"/>
                        <a:t> and proton pump inhibitor therapy: a meta-analysis. </a:t>
                      </a:r>
                      <a:r>
                        <a:rPr lang="en-GB" sz="1200" i="1" dirty="0"/>
                        <a:t>Am J </a:t>
                      </a:r>
                      <a:r>
                        <a:rPr lang="en-GB" sz="1200" i="1" dirty="0" err="1"/>
                        <a:t>Gastroenterol</a:t>
                      </a:r>
                      <a:r>
                        <a:rPr lang="en-GB" sz="1200" i="1" dirty="0"/>
                        <a:t>.</a:t>
                      </a:r>
                      <a:r>
                        <a:rPr lang="en-GB" sz="1200" dirty="0"/>
                        <a:t> 2012 Jul;107(7):1001-10.  </a:t>
                      </a:r>
                      <a:endParaRPr lang="en-ZA" sz="1200" dirty="0"/>
                    </a:p>
                    <a:p>
                      <a:pPr marL="285750" indent="-285750">
                        <a:buFont typeface="Arial" pitchFamily="34" charset="0"/>
                        <a:buChar char="•"/>
                      </a:pPr>
                      <a:r>
                        <a:rPr lang="en-GB" sz="1200" dirty="0" err="1"/>
                        <a:t>Linsky</a:t>
                      </a:r>
                      <a:r>
                        <a:rPr lang="en-GB" sz="1200" dirty="0"/>
                        <a:t> A, Gupta K, Lawler EV, Fonda JR, </a:t>
                      </a:r>
                      <a:r>
                        <a:rPr lang="en-GB" sz="1200" dirty="0" err="1"/>
                        <a:t>Hermos</a:t>
                      </a:r>
                      <a:r>
                        <a:rPr lang="en-GB" sz="1200" dirty="0"/>
                        <a:t> JA. Proton pump inhibitors and  risk for recurrent Clostridium </a:t>
                      </a:r>
                      <a:r>
                        <a:rPr lang="en-GB" sz="1200" dirty="0" err="1"/>
                        <a:t>difficile</a:t>
                      </a:r>
                      <a:r>
                        <a:rPr lang="en-GB" sz="1200" dirty="0"/>
                        <a:t> infection. </a:t>
                      </a:r>
                      <a:r>
                        <a:rPr lang="en-GB" sz="1200" i="1" dirty="0"/>
                        <a:t>Arch Intern Med.</a:t>
                      </a:r>
                      <a:r>
                        <a:rPr lang="en-GB" sz="1200" dirty="0"/>
                        <a:t> 2010 May 10;170(9):772-8. Erratum in: </a:t>
                      </a:r>
                      <a:r>
                        <a:rPr lang="en-GB" sz="1200" i="1" dirty="0"/>
                        <a:t>Arch Intern Med.</a:t>
                      </a:r>
                      <a:r>
                        <a:rPr lang="en-GB" sz="1200" dirty="0"/>
                        <a:t> 2010 Jul 12;170(13):1100.</a:t>
                      </a:r>
                    </a:p>
                    <a:p>
                      <a:pPr marL="285750" indent="-285750">
                        <a:buFont typeface="Arial" pitchFamily="34" charset="0"/>
                        <a:buChar char="•"/>
                      </a:pPr>
                      <a:r>
                        <a:rPr lang="en-ZA" sz="1200" dirty="0" err="1"/>
                        <a:t>Tleyjeh</a:t>
                      </a:r>
                      <a:r>
                        <a:rPr lang="en-ZA" sz="1200" dirty="0"/>
                        <a:t> IM, </a:t>
                      </a:r>
                      <a:r>
                        <a:rPr lang="en-ZA" sz="1200" dirty="0" err="1"/>
                        <a:t>Abdulhak</a:t>
                      </a:r>
                      <a:r>
                        <a:rPr lang="en-ZA" sz="1200" dirty="0"/>
                        <a:t> AB, </a:t>
                      </a:r>
                      <a:r>
                        <a:rPr lang="en-ZA" sz="1200" dirty="0" err="1"/>
                        <a:t>Riaz</a:t>
                      </a:r>
                      <a:r>
                        <a:rPr lang="en-ZA" sz="1200" dirty="0"/>
                        <a:t> M, </a:t>
                      </a:r>
                      <a:r>
                        <a:rPr lang="en-ZA" sz="1200" dirty="0" err="1"/>
                        <a:t>Garbati</a:t>
                      </a:r>
                      <a:r>
                        <a:rPr lang="en-ZA" sz="1200" dirty="0"/>
                        <a:t> MA, Al-</a:t>
                      </a:r>
                      <a:r>
                        <a:rPr lang="en-ZA" sz="1200" dirty="0" err="1"/>
                        <a:t>Tannir</a:t>
                      </a:r>
                      <a:r>
                        <a:rPr lang="en-ZA" sz="1200" dirty="0"/>
                        <a:t> M, </a:t>
                      </a:r>
                      <a:r>
                        <a:rPr lang="en-ZA" sz="1200" dirty="0" err="1"/>
                        <a:t>Alasmari</a:t>
                      </a:r>
                      <a:r>
                        <a:rPr lang="en-ZA" sz="1200" dirty="0"/>
                        <a:t> FA, </a:t>
                      </a:r>
                      <a:r>
                        <a:rPr lang="en-ZA" sz="1200" dirty="0" err="1"/>
                        <a:t>Alghamdi</a:t>
                      </a:r>
                      <a:r>
                        <a:rPr lang="en-ZA" sz="1200" dirty="0"/>
                        <a:t> M, Khan AR, Erwin PJ, Sutton AJ, </a:t>
                      </a:r>
                      <a:r>
                        <a:rPr lang="en-ZA" sz="1200" dirty="0" err="1"/>
                        <a:t>Baddour</a:t>
                      </a:r>
                      <a:r>
                        <a:rPr lang="en-ZA" sz="1200" dirty="0"/>
                        <a:t> LM. The association between histamine 2 receptor antagonist use and Clostridium </a:t>
                      </a:r>
                      <a:r>
                        <a:rPr lang="en-ZA" sz="1200" dirty="0" err="1"/>
                        <a:t>difficile</a:t>
                      </a:r>
                      <a:r>
                        <a:rPr lang="en-ZA" sz="1200" dirty="0"/>
                        <a:t> infection: a systematic review and meta-analysis. </a:t>
                      </a:r>
                      <a:r>
                        <a:rPr lang="en-ZA" sz="1200" i="1" dirty="0" err="1"/>
                        <a:t>PLoS</a:t>
                      </a:r>
                      <a:r>
                        <a:rPr lang="en-ZA" sz="1200" i="1" dirty="0"/>
                        <a:t> One</a:t>
                      </a:r>
                      <a:r>
                        <a:rPr lang="en-ZA" sz="1200" dirty="0"/>
                        <a:t>. 2013;8(3):e56498. </a:t>
                      </a:r>
                      <a:r>
                        <a:rPr lang="en-ZA" sz="1200" dirty="0" err="1"/>
                        <a:t>doi</a:t>
                      </a:r>
                      <a:r>
                        <a:rPr lang="en-ZA" sz="1200" dirty="0"/>
                        <a:t>: 10.1371/journal.pone.0056498. </a:t>
                      </a:r>
                      <a:r>
                        <a:rPr lang="en-ZA" sz="1200" dirty="0" err="1"/>
                        <a:t>Epub</a:t>
                      </a:r>
                      <a:r>
                        <a:rPr lang="en-ZA" sz="1200" dirty="0"/>
                        <a:t> 2013 Mar 4. Review. Erratum in: </a:t>
                      </a:r>
                      <a:r>
                        <a:rPr lang="en-ZA" sz="1200" i="1" dirty="0" err="1"/>
                        <a:t>PLoS</a:t>
                      </a:r>
                      <a:r>
                        <a:rPr lang="en-ZA" sz="1200" i="1" dirty="0"/>
                        <a:t> One.</a:t>
                      </a:r>
                      <a:r>
                        <a:rPr lang="en-ZA" sz="1200" dirty="0"/>
                        <a:t> 2013;8(4). doi:10.1371/annotation/56f8945c-33f6-45bf-87ce-dd512f7c25b0. </a:t>
                      </a:r>
                      <a:r>
                        <a:rPr lang="en-ZA" sz="1200" dirty="0" err="1"/>
                        <a:t>Abdulhak</a:t>
                      </a:r>
                      <a:r>
                        <a:rPr lang="en-ZA" sz="1200" dirty="0"/>
                        <a:t>, </a:t>
                      </a:r>
                      <a:r>
                        <a:rPr lang="en-ZA" sz="1200" dirty="0" err="1"/>
                        <a:t>Aref</a:t>
                      </a:r>
                      <a:r>
                        <a:rPr lang="en-ZA" sz="1200" dirty="0"/>
                        <a:t> A Bin [corrected to </a:t>
                      </a:r>
                      <a:r>
                        <a:rPr lang="en-ZA" sz="1200" dirty="0" err="1"/>
                        <a:t>Abdulhak</a:t>
                      </a:r>
                      <a:r>
                        <a:rPr lang="en-ZA" sz="1200" dirty="0"/>
                        <a:t>, </a:t>
                      </a:r>
                      <a:r>
                        <a:rPr lang="en-ZA" sz="1200" dirty="0" err="1"/>
                        <a:t>Aref</a:t>
                      </a:r>
                      <a:r>
                        <a:rPr lang="en-ZA" sz="1200" dirty="0"/>
                        <a:t> Bin].</a:t>
                      </a:r>
                      <a:endParaRPr lang="en-ZA" sz="1200" b="1" dirty="0"/>
                    </a:p>
                  </a:txBody>
                  <a:tcPr marL="86359" marR="86359"/>
                </a:tc>
                <a:extLst>
                  <a:ext uri="{0D108BD9-81ED-4DB2-BD59-A6C34878D82A}">
                    <a16:rowId xmlns:a16="http://schemas.microsoft.com/office/drawing/2014/main" val="10007"/>
                  </a:ext>
                </a:extLst>
              </a:tr>
              <a:tr h="370840">
                <a:tc>
                  <a:txBody>
                    <a:bodyPr/>
                    <a:lstStyle/>
                    <a:p>
                      <a:r>
                        <a:rPr lang="en-ZA" sz="1400" dirty="0"/>
                        <a:t>9</a:t>
                      </a:r>
                    </a:p>
                  </a:txBody>
                  <a:tcPr marL="86359" marR="86359"/>
                </a:tc>
                <a:tc>
                  <a:txBody>
                    <a:bodyPr/>
                    <a:lstStyle/>
                    <a:p>
                      <a:r>
                        <a:rPr lang="en-ZA" sz="1400" dirty="0"/>
                        <a:t>6</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t>PRONTON PUMP INHIBITOR</a:t>
                      </a:r>
                    </a:p>
                    <a:p>
                      <a:pPr>
                        <a:buNone/>
                      </a:pPr>
                      <a:r>
                        <a:rPr lang="en-ZA" sz="1200" dirty="0"/>
                        <a:t>Pasternak B, </a:t>
                      </a:r>
                      <a:r>
                        <a:rPr lang="en-ZA" sz="1200" dirty="0" err="1"/>
                        <a:t>Hviid</a:t>
                      </a:r>
                      <a:r>
                        <a:rPr lang="en-ZA" sz="1200" dirty="0"/>
                        <a:t> A. Use of PPIs in early pregnancy  &amp; the risk of birth defects. </a:t>
                      </a:r>
                      <a:r>
                        <a:rPr lang="en-ZA" sz="1200" i="1" dirty="0"/>
                        <a:t>N </a:t>
                      </a:r>
                      <a:r>
                        <a:rPr lang="en-ZA" sz="1200" i="1" dirty="0" err="1"/>
                        <a:t>Engl</a:t>
                      </a:r>
                      <a:r>
                        <a:rPr lang="en-ZA" sz="1200" i="1" dirty="0"/>
                        <a:t> J Med</a:t>
                      </a:r>
                      <a:r>
                        <a:rPr lang="en-ZA" sz="1200" dirty="0"/>
                        <a:t>. 2010 Nov 25;363(22):2114 -23.</a:t>
                      </a:r>
                    </a:p>
                    <a:p>
                      <a:pPr>
                        <a:buNone/>
                      </a:pPr>
                      <a:r>
                        <a:rPr lang="en-ZA" sz="1200" dirty="0"/>
                        <a:t>SAMF 12th </a:t>
                      </a:r>
                      <a:r>
                        <a:rPr lang="en-ZA" sz="1200" dirty="0" err="1"/>
                        <a:t>ed</a:t>
                      </a:r>
                      <a:r>
                        <a:rPr lang="en-ZA" sz="1200" dirty="0"/>
                        <a:t>, 2012</a:t>
                      </a:r>
                    </a:p>
                  </a:txBody>
                  <a:tcPr marL="86359" marR="86359"/>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00513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472047"/>
              </p:ext>
            </p:extLst>
          </p:nvPr>
        </p:nvGraphicFramePr>
        <p:xfrm>
          <a:off x="0" y="23664"/>
          <a:ext cx="9144000" cy="6429752"/>
        </p:xfrm>
        <a:graphic>
          <a:graphicData uri="http://schemas.openxmlformats.org/drawingml/2006/table">
            <a:tbl>
              <a:tblPr firstRow="1" bandRow="1">
                <a:tableStyleId>{8799B23B-EC83-4686-B30A-512413B5E67A}</a:tableStyleId>
              </a:tblPr>
              <a:tblGrid>
                <a:gridCol w="611560">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8028384">
                  <a:extLst>
                    <a:ext uri="{9D8B030D-6E8A-4147-A177-3AD203B41FA5}">
                      <a16:colId xmlns:a16="http://schemas.microsoft.com/office/drawing/2014/main" val="20002"/>
                    </a:ext>
                  </a:extLst>
                </a:gridCol>
              </a:tblGrid>
              <a:tr h="370840">
                <a:tc>
                  <a:txBody>
                    <a:bodyPr/>
                    <a:lstStyle/>
                    <a:p>
                      <a:r>
                        <a:rPr lang="en-ZA" sz="1200" dirty="0"/>
                        <a:t>Slide</a:t>
                      </a:r>
                    </a:p>
                  </a:txBody>
                  <a:tcPr marL="86359" marR="86359"/>
                </a:tc>
                <a:tc>
                  <a:txBody>
                    <a:bodyPr/>
                    <a:lstStyle/>
                    <a:p>
                      <a:r>
                        <a:rPr lang="en-ZA" sz="1200" dirty="0"/>
                        <a:t>Ref #</a:t>
                      </a:r>
                    </a:p>
                  </a:txBody>
                  <a:tcPr marL="86359" marR="86359"/>
                </a:tc>
                <a:tc>
                  <a:txBody>
                    <a:bodyPr/>
                    <a:lstStyle/>
                    <a:p>
                      <a:r>
                        <a:rPr lang="en-ZA" sz="1200" dirty="0"/>
                        <a:t>Reference</a:t>
                      </a:r>
                    </a:p>
                  </a:txBody>
                  <a:tcPr marL="86359" marR="86359"/>
                </a:tc>
                <a:extLst>
                  <a:ext uri="{0D108BD9-81ED-4DB2-BD59-A6C34878D82A}">
                    <a16:rowId xmlns:a16="http://schemas.microsoft.com/office/drawing/2014/main" val="10000"/>
                  </a:ext>
                </a:extLst>
              </a:tr>
              <a:tr h="29819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rPr>
                        <a:t>2.2 DYSPEPSIA, HEARTBURN &amp; INDIGESTION, IN ADULTS</a:t>
                      </a:r>
                      <a:endParaRPr lang="en-ZA" sz="1200" dirty="0">
                        <a:solidFill>
                          <a:schemeClr val="tx1"/>
                        </a:solidFill>
                      </a:endParaRPr>
                    </a:p>
                  </a:txBody>
                  <a:tcPr marL="86359" marR="86359"/>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370840">
                <a:tc>
                  <a:txBody>
                    <a:bodyPr/>
                    <a:lstStyle/>
                    <a:p>
                      <a:r>
                        <a:rPr lang="en-ZA" sz="1200" dirty="0"/>
                        <a:t>10</a:t>
                      </a:r>
                    </a:p>
                  </a:txBody>
                  <a:tcPr marL="86359" marR="86359"/>
                </a:tc>
                <a:tc>
                  <a:txBody>
                    <a:bodyPr/>
                    <a:lstStyle/>
                    <a:p>
                      <a:r>
                        <a:rPr lang="en-ZA" sz="1200" dirty="0"/>
                        <a:t>7</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t>PRONTON PUMP INHIBITOR</a:t>
                      </a:r>
                    </a:p>
                    <a:p>
                      <a:pPr marL="285750" indent="-285750">
                        <a:buFont typeface="Arial" pitchFamily="34" charset="0"/>
                        <a:buChar char="•"/>
                      </a:pPr>
                      <a:r>
                        <a:rPr lang="en-ZA" sz="1200" dirty="0"/>
                        <a:t>American Gastroenterological Association. American Gastroenterological Association medical position statement: evaluation of dyspepsia. Gastroenterology. 2005 Nov;129(5):1753-5.</a:t>
                      </a:r>
                    </a:p>
                    <a:p>
                      <a:pPr marL="285750" indent="-285750">
                        <a:buFont typeface="Arial" pitchFamily="34" charset="0"/>
                        <a:buChar char="•"/>
                      </a:pPr>
                      <a:r>
                        <a:rPr lang="en-ZA" sz="1200" dirty="0" err="1"/>
                        <a:t>Laine</a:t>
                      </a:r>
                      <a:r>
                        <a:rPr lang="en-ZA" sz="1200" dirty="0"/>
                        <a:t> L, </a:t>
                      </a:r>
                      <a:r>
                        <a:rPr lang="en-ZA" sz="1200" dirty="0" err="1"/>
                        <a:t>Schoenfeld</a:t>
                      </a:r>
                      <a:r>
                        <a:rPr lang="en-ZA" sz="1200" dirty="0"/>
                        <a:t> P, </a:t>
                      </a:r>
                      <a:r>
                        <a:rPr lang="en-ZA" sz="1200" dirty="0" err="1"/>
                        <a:t>Fennerty</a:t>
                      </a:r>
                      <a:r>
                        <a:rPr lang="en-ZA" sz="1200" dirty="0"/>
                        <a:t> MB. Therapy for Helicobacter pylori in patients with </a:t>
                      </a:r>
                      <a:r>
                        <a:rPr lang="en-ZA" sz="1200" dirty="0" err="1"/>
                        <a:t>nonulcer</a:t>
                      </a:r>
                      <a:r>
                        <a:rPr lang="en-ZA" sz="1200" dirty="0"/>
                        <a:t> dyspepsia. A meta-analysis of randomized, controlled trials. Ann Intern Med. 2001 Mar 6;134(5):361-9.</a:t>
                      </a:r>
                    </a:p>
                  </a:txBody>
                  <a:tcPr marL="86359" marR="86359"/>
                </a:tc>
                <a:extLst>
                  <a:ext uri="{0D108BD9-81ED-4DB2-BD59-A6C34878D82A}">
                    <a16:rowId xmlns:a16="http://schemas.microsoft.com/office/drawing/2014/main" val="10002"/>
                  </a:ext>
                </a:extLst>
              </a:tr>
              <a:tr h="218296">
                <a:tc gridSpan="3">
                  <a:txBody>
                    <a:bodyPr/>
                    <a:lstStyle/>
                    <a:p>
                      <a:r>
                        <a:rPr lang="en-ZA" sz="1200" b="1" dirty="0">
                          <a:solidFill>
                            <a:schemeClr val="tx1"/>
                          </a:solidFill>
                        </a:rPr>
                        <a:t>2.7 CHOLERA</a:t>
                      </a:r>
                      <a:endParaRPr lang="en-ZA" sz="1200" dirty="0">
                        <a:solidFill>
                          <a:schemeClr val="tx1"/>
                        </a:solidFill>
                      </a:endParaRPr>
                    </a:p>
                  </a:txBody>
                  <a:tcPr marL="86359" marR="86359"/>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3"/>
                  </a:ext>
                </a:extLst>
              </a:tr>
              <a:tr h="370840">
                <a:tc>
                  <a:txBody>
                    <a:bodyPr/>
                    <a:lstStyle/>
                    <a:p>
                      <a:r>
                        <a:rPr lang="en-ZA" sz="1200" dirty="0"/>
                        <a:t>13</a:t>
                      </a:r>
                    </a:p>
                  </a:txBody>
                  <a:tcPr marL="86359" marR="86359"/>
                </a:tc>
                <a:tc>
                  <a:txBody>
                    <a:bodyPr/>
                    <a:lstStyle/>
                    <a:p>
                      <a:r>
                        <a:rPr lang="en-ZA" sz="1200" dirty="0"/>
                        <a:t>8</a:t>
                      </a:r>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solidFill>
                            <a:prstClr val="black"/>
                          </a:solidFill>
                        </a:rPr>
                        <a:t>CIPROFLOXACIN</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a:solidFill>
                            <a:prstClr val="black"/>
                          </a:solidFill>
                        </a:rPr>
                        <a:t>WHO. Guidelines for cholera control. 1993. Available at: http://whqlibdoc.who.int/publications/1993/924154449X.pdf</a:t>
                      </a:r>
                      <a:endParaRPr lang="en-ZA" sz="1200" dirty="0"/>
                    </a:p>
                  </a:txBody>
                  <a:tcPr marL="86359" marR="86359"/>
                </a:tc>
                <a:extLst>
                  <a:ext uri="{0D108BD9-81ED-4DB2-BD59-A6C34878D82A}">
                    <a16:rowId xmlns:a16="http://schemas.microsoft.com/office/drawing/2014/main" val="10004"/>
                  </a:ext>
                </a:extLst>
              </a:tr>
              <a:tr h="370840">
                <a:tc>
                  <a:txBody>
                    <a:bodyPr/>
                    <a:lstStyle/>
                    <a:p>
                      <a:r>
                        <a:rPr lang="en-ZA" sz="1200" dirty="0"/>
                        <a:t>15</a:t>
                      </a:r>
                    </a:p>
                  </a:txBody>
                  <a:tcPr marL="86359" marR="86359"/>
                </a:tc>
                <a:tc>
                  <a:txBody>
                    <a:bodyPr/>
                    <a:lstStyle/>
                    <a:p>
                      <a:r>
                        <a:rPr lang="en-ZA" sz="1200" dirty="0"/>
                        <a:t>9</a:t>
                      </a:r>
                    </a:p>
                  </a:txBody>
                  <a:tcPr marL="86359" marR="86359"/>
                </a:tc>
                <a:tc>
                  <a:txBody>
                    <a:bodyPr/>
                    <a:lstStyle/>
                    <a:p>
                      <a:pPr>
                        <a:buNone/>
                      </a:pPr>
                      <a:r>
                        <a:rPr lang="en-ZA" sz="1200" b="1" u="sng" dirty="0">
                          <a:solidFill>
                            <a:schemeClr val="tx1"/>
                          </a:solidFill>
                        </a:rPr>
                        <a:t>CIPROFLOXACIN</a:t>
                      </a:r>
                    </a:p>
                    <a:p>
                      <a:pPr marL="285750" indent="-285750">
                        <a:buFont typeface="Arial" pitchFamily="34" charset="0"/>
                        <a:buChar char="•"/>
                      </a:pPr>
                      <a:r>
                        <a:rPr lang="en-ZA" sz="1200" dirty="0" err="1"/>
                        <a:t>Saha</a:t>
                      </a:r>
                      <a:r>
                        <a:rPr lang="en-ZA" sz="1200" dirty="0"/>
                        <a:t> D, Khan WA, Karim MM, </a:t>
                      </a:r>
                      <a:r>
                        <a:rPr lang="en-ZA" sz="1200" dirty="0" err="1"/>
                        <a:t>Chowdhury</a:t>
                      </a:r>
                      <a:r>
                        <a:rPr lang="en-ZA" sz="1200" dirty="0"/>
                        <a:t> HR, Salam MA, </a:t>
                      </a:r>
                      <a:r>
                        <a:rPr lang="en-ZA" sz="1200" dirty="0" err="1"/>
                        <a:t>Bennish</a:t>
                      </a:r>
                      <a:r>
                        <a:rPr lang="en-ZA" sz="1200" dirty="0"/>
                        <a:t> ML. Single-dose ciprofloxacin versus 12-dose erythromycin for childhood cholera: a randomised controlled trial. Lancet. 2005 Sep 24-30;366(9491):1085-93. Erratum in: Lancet.2006 Feb 18;367(9510):568.</a:t>
                      </a:r>
                    </a:p>
                    <a:p>
                      <a:pPr marL="285750" indent="-285750">
                        <a:buFont typeface="Arial" pitchFamily="34" charset="0"/>
                        <a:buChar char="•"/>
                      </a:pPr>
                      <a:r>
                        <a:rPr lang="en-ZA" sz="1200" dirty="0"/>
                        <a:t>Islam MS, </a:t>
                      </a:r>
                      <a:r>
                        <a:rPr lang="en-ZA" sz="1200" dirty="0" err="1"/>
                        <a:t>Midzi</a:t>
                      </a:r>
                      <a:r>
                        <a:rPr lang="en-ZA" sz="1200" dirty="0"/>
                        <a:t> SM, </a:t>
                      </a:r>
                      <a:r>
                        <a:rPr lang="en-ZA" sz="1200" dirty="0" err="1"/>
                        <a:t>Charimari</a:t>
                      </a:r>
                      <a:r>
                        <a:rPr lang="en-ZA" sz="1200" dirty="0"/>
                        <a:t> L, </a:t>
                      </a:r>
                      <a:r>
                        <a:rPr lang="en-ZA" sz="1200" dirty="0" err="1"/>
                        <a:t>Cravioto</a:t>
                      </a:r>
                      <a:r>
                        <a:rPr lang="en-ZA" sz="1200" dirty="0"/>
                        <a:t> A, </a:t>
                      </a:r>
                      <a:r>
                        <a:rPr lang="en-ZA" sz="1200" dirty="0" err="1"/>
                        <a:t>Endtz</a:t>
                      </a:r>
                      <a:r>
                        <a:rPr lang="en-ZA" sz="1200" dirty="0"/>
                        <a:t> HP. Susceptibility to </a:t>
                      </a:r>
                      <a:r>
                        <a:rPr lang="en-ZA" sz="1200" dirty="0" err="1"/>
                        <a:t>fluoroquinolones</a:t>
                      </a:r>
                      <a:r>
                        <a:rPr lang="en-ZA" sz="1200" dirty="0"/>
                        <a:t> of Vibrio </a:t>
                      </a:r>
                      <a:r>
                        <a:rPr lang="en-ZA" sz="1200" dirty="0" err="1"/>
                        <a:t>cholerae</a:t>
                      </a:r>
                      <a:r>
                        <a:rPr lang="en-ZA" sz="1200" dirty="0"/>
                        <a:t> O1 isolated from diarrheal patients in Zimbabwe. JAMA. 2009;302:2321–2.</a:t>
                      </a:r>
                    </a:p>
                    <a:p>
                      <a:pPr marL="285750" indent="-285750">
                        <a:buFont typeface="Arial" pitchFamily="34" charset="0"/>
                        <a:buChar char="•"/>
                      </a:pPr>
                      <a:r>
                        <a:rPr lang="en-ZA" sz="1200" dirty="0"/>
                        <a:t>NICD. NICD. Group for Enteric, Respiratory and Meningeal disease Surveillance in South Africa. GERMS-SA Annual Report 2008. [Online 2009] [Cited 2013] Available at: http://www.nicd.ac.za/?page=germs_annual_reports&amp;id=196  </a:t>
                      </a:r>
                    </a:p>
                    <a:p>
                      <a:pPr marL="285750" indent="-285750">
                        <a:buFont typeface="Arial" pitchFamily="34" charset="0"/>
                        <a:buChar char="•"/>
                      </a:pPr>
                      <a:r>
                        <a:rPr lang="en-ZA" sz="1200" dirty="0"/>
                        <a:t>NICD. NICD. Group for Enteric, Respiratory and Meningeal disease Surveillance in South Africa. GERMS-SA Annual Report 2009. [Online 2010] [Cited 2013] Available at: http://www.nicd.ac.za/?page=germs_annual_reports&amp;id=196  </a:t>
                      </a:r>
                    </a:p>
                    <a:p>
                      <a:pPr marL="285750" indent="-285750">
                        <a:buFont typeface="Arial" pitchFamily="34" charset="0"/>
                        <a:buChar char="•"/>
                      </a:pPr>
                      <a:r>
                        <a:rPr lang="en-ZA" sz="1200" dirty="0"/>
                        <a:t>NICD. NICD. Group for Enteric, Respiratory and Meningeal disease Surveillance in South Africa. GERMS-SA Annual Report 2010. [Online 2011] [Cited 2013] Available at: http://www.nicd.ac.za/?page=germs_annual_reports&amp;id=196  </a:t>
                      </a:r>
                    </a:p>
                    <a:p>
                      <a:pPr marL="285750" indent="-285750">
                        <a:buFont typeface="Arial" pitchFamily="34" charset="0"/>
                        <a:buChar char="•"/>
                      </a:pPr>
                      <a:r>
                        <a:rPr lang="en-ZA" sz="1200" dirty="0"/>
                        <a:t>NICD. NICD. Group for Enteric, Respiratory and Meningeal disease Surveillance in South Africa. GERMS-SA Annual Report 2011. [Online 2012] [Cited 2013] Available at: http://www.nicd.ac.za/?page=germs_annual_reports&amp;id=196  </a:t>
                      </a:r>
                    </a:p>
                    <a:p>
                      <a:pPr marL="285750" indent="-285750">
                        <a:buFont typeface="Arial" pitchFamily="34" charset="0"/>
                        <a:buChar char="•"/>
                      </a:pPr>
                      <a:r>
                        <a:rPr lang="en-ZA" sz="1200" dirty="0"/>
                        <a:t>NICD. NICD. Group for Enteric, Respiratory and Meningeal disease Surveillance in South Africa. GERMS-SA Annual Report 2012. [Online 2013] [Cited 2013] Available at: http://www.nicd.ac.za/?page=germs_annual_reports&amp;id=196  </a:t>
                      </a:r>
                    </a:p>
                    <a:p>
                      <a:pPr marL="285750" indent="-285750">
                        <a:buFont typeface="Arial" pitchFamily="34" charset="0"/>
                        <a:buChar char="•"/>
                      </a:pPr>
                      <a:r>
                        <a:rPr lang="en-ZA" sz="1200" dirty="0"/>
                        <a:t>NICD. NICD. Group for Enteric, Respiratory and Meningeal disease Surveillance in South Africa. GERMS-SA Annual Report 2013. [Online 2014] [Cited 2014] Available at: http://www.nicd.ac.za/?page=germs_annual_reports&amp;id=196 </a:t>
                      </a:r>
                    </a:p>
                    <a:p>
                      <a:pPr marL="285750" indent="-285750">
                        <a:buFont typeface="Arial" pitchFamily="34" charset="0"/>
                        <a:buChar char="•"/>
                      </a:pPr>
                      <a:r>
                        <a:rPr lang="en-ZA" sz="1200" dirty="0"/>
                        <a:t> WHO. Guidelines for cholera control. 1993. Available at: http://whqlibdoc.who.int/publications/1993/924154449X.pdf </a:t>
                      </a:r>
                    </a:p>
                  </a:txBody>
                  <a:tcPr marL="86359" marR="86359"/>
                </a:tc>
                <a:extLst>
                  <a:ext uri="{0D108BD9-81ED-4DB2-BD59-A6C34878D82A}">
                    <a16:rowId xmlns:a16="http://schemas.microsoft.com/office/drawing/2014/main" val="10005"/>
                  </a:ext>
                </a:extLst>
              </a:tr>
              <a:tr h="370840">
                <a:tc>
                  <a:txBody>
                    <a:bodyPr/>
                    <a:lstStyle/>
                    <a:p>
                      <a:r>
                        <a:rPr lang="en-ZA" sz="1400" dirty="0"/>
                        <a:t>16</a:t>
                      </a:r>
                    </a:p>
                  </a:txBody>
                  <a:tcPr/>
                </a:tc>
                <a:tc>
                  <a:txBody>
                    <a:bodyPr/>
                    <a:lstStyle/>
                    <a:p>
                      <a:r>
                        <a:rPr lang="en-ZA" sz="1400" dirty="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solidFill>
                            <a:schemeClr val="tx1"/>
                          </a:solidFill>
                        </a:rPr>
                        <a:t>CIPROFLOXACIN</a:t>
                      </a:r>
                    </a:p>
                    <a:p>
                      <a:pPr>
                        <a:buNone/>
                      </a:pPr>
                      <a:r>
                        <a:rPr lang="en-ZA" sz="1200" dirty="0"/>
                        <a:t>WHO. Guidelines for cholera control. 1993. Available  at http://whqlibdoc.who.int/publications/1993/924154449X.pdf </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19272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822735249"/>
              </p:ext>
            </p:extLst>
          </p:nvPr>
        </p:nvGraphicFramePr>
        <p:xfrm>
          <a:off x="0" y="58367"/>
          <a:ext cx="9144000" cy="4589833"/>
        </p:xfrm>
        <a:graphic>
          <a:graphicData uri="http://schemas.openxmlformats.org/drawingml/2006/table">
            <a:tbl>
              <a:tblPr firstRow="1" bandRow="1">
                <a:tableStyleId>{8799B23B-EC83-4686-B30A-512413B5E67A}</a:tableStyleId>
              </a:tblPr>
              <a:tblGrid>
                <a:gridCol w="920964">
                  <a:extLst>
                    <a:ext uri="{9D8B030D-6E8A-4147-A177-3AD203B41FA5}">
                      <a16:colId xmlns:a16="http://schemas.microsoft.com/office/drawing/2014/main" val="20000"/>
                    </a:ext>
                  </a:extLst>
                </a:gridCol>
                <a:gridCol w="828867">
                  <a:extLst>
                    <a:ext uri="{9D8B030D-6E8A-4147-A177-3AD203B41FA5}">
                      <a16:colId xmlns:a16="http://schemas.microsoft.com/office/drawing/2014/main" val="20001"/>
                    </a:ext>
                  </a:extLst>
                </a:gridCol>
                <a:gridCol w="7394169">
                  <a:extLst>
                    <a:ext uri="{9D8B030D-6E8A-4147-A177-3AD203B41FA5}">
                      <a16:colId xmlns:a16="http://schemas.microsoft.com/office/drawing/2014/main" val="20002"/>
                    </a:ext>
                  </a:extLst>
                </a:gridCol>
              </a:tblGrid>
              <a:tr h="343224">
                <a:tc>
                  <a:txBody>
                    <a:bodyPr/>
                    <a:lstStyle/>
                    <a:p>
                      <a:r>
                        <a:rPr lang="en-ZA" sz="1200" dirty="0"/>
                        <a:t>Slide</a:t>
                      </a:r>
                    </a:p>
                  </a:txBody>
                  <a:tcPr/>
                </a:tc>
                <a:tc>
                  <a:txBody>
                    <a:bodyPr/>
                    <a:lstStyle/>
                    <a:p>
                      <a:r>
                        <a:rPr lang="en-ZA" sz="1200" dirty="0"/>
                        <a:t>Ref #</a:t>
                      </a:r>
                    </a:p>
                  </a:txBody>
                  <a:tcPr/>
                </a:tc>
                <a:tc>
                  <a:txBody>
                    <a:bodyPr/>
                    <a:lstStyle/>
                    <a:p>
                      <a:r>
                        <a:rPr lang="en-ZA" sz="1200" dirty="0"/>
                        <a:t>Reference</a:t>
                      </a:r>
                    </a:p>
                  </a:txBody>
                  <a:tcPr/>
                </a:tc>
                <a:extLst>
                  <a:ext uri="{0D108BD9-81ED-4DB2-BD59-A6C34878D82A}">
                    <a16:rowId xmlns:a16="http://schemas.microsoft.com/office/drawing/2014/main" val="10000"/>
                  </a:ext>
                </a:extLst>
              </a:tr>
              <a:tr h="343224">
                <a:tc gridSpan="3">
                  <a:txBody>
                    <a:bodyPr/>
                    <a:lstStyle/>
                    <a:p>
                      <a:r>
                        <a:rPr lang="en-ZA" sz="1200" b="1" dirty="0">
                          <a:solidFill>
                            <a:schemeClr val="tx1"/>
                          </a:solidFill>
                        </a:rPr>
                        <a:t>2.9.1 DIARRHOEA, ACUTE IN CHILDREN</a:t>
                      </a:r>
                      <a:endParaRPr lang="en-ZA" sz="1200" dirty="0">
                        <a:solidFill>
                          <a:schemeClr val="tx1"/>
                        </a:solidFill>
                      </a:endParaRPr>
                    </a:p>
                  </a:txBody>
                  <a:tcPr/>
                </a:tc>
                <a:tc hMerge="1">
                  <a:txBody>
                    <a:bodyPr/>
                    <a:lstStyle/>
                    <a:p>
                      <a:endParaRPr lang="en-ZA"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a:p>
                  </a:txBody>
                  <a:tcPr/>
                </a:tc>
                <a:extLst>
                  <a:ext uri="{0D108BD9-81ED-4DB2-BD59-A6C34878D82A}">
                    <a16:rowId xmlns:a16="http://schemas.microsoft.com/office/drawing/2014/main" val="10001"/>
                  </a:ext>
                </a:extLst>
              </a:tr>
              <a:tr h="592415">
                <a:tc>
                  <a:txBody>
                    <a:bodyPr/>
                    <a:lstStyle/>
                    <a:p>
                      <a:r>
                        <a:rPr lang="en-ZA" sz="1200" dirty="0"/>
                        <a:t>17</a:t>
                      </a:r>
                    </a:p>
                  </a:txBody>
                  <a:tcPr/>
                </a:tc>
                <a:tc>
                  <a:txBody>
                    <a:bodyPr/>
                    <a:lstStyle/>
                    <a:p>
                      <a:r>
                        <a:rPr lang="en-ZA" sz="1200" dirty="0"/>
                        <a:t>11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t>CEFTRIAXONE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a:t>Contract circular HP02-2013AI: Package inserts for: </a:t>
                      </a:r>
                      <a:r>
                        <a:rPr lang="en-ZA" sz="1200" dirty="0" err="1"/>
                        <a:t>Kocef</a:t>
                      </a:r>
                      <a:r>
                        <a:rPr lang="en-ZA" sz="1200" dirty="0"/>
                        <a:t>® 250 mg, 500 mg, 1 g; </a:t>
                      </a:r>
                      <a:r>
                        <a:rPr lang="en-ZA" sz="1200" dirty="0" err="1"/>
                        <a:t>Rociject</a:t>
                      </a:r>
                      <a:r>
                        <a:rPr lang="en-ZA" sz="1200" dirty="0"/>
                        <a:t>® 500 mg, 1 g; </a:t>
                      </a:r>
                      <a:r>
                        <a:rPr lang="en-ZA" sz="1200" dirty="0" err="1"/>
                        <a:t>Oframax</a:t>
                      </a:r>
                      <a:r>
                        <a:rPr lang="en-ZA" sz="1200" dirty="0"/>
                        <a:t>® 250 mg, 1 g.</a:t>
                      </a:r>
                    </a:p>
                  </a:txBody>
                  <a:tcPr/>
                </a:tc>
                <a:extLst>
                  <a:ext uri="{0D108BD9-81ED-4DB2-BD59-A6C34878D82A}">
                    <a16:rowId xmlns:a16="http://schemas.microsoft.com/office/drawing/2014/main" val="10002"/>
                  </a:ext>
                </a:extLst>
              </a:tr>
              <a:tr h="761676">
                <a:tc>
                  <a:txBody>
                    <a:bodyPr/>
                    <a:lstStyle/>
                    <a:p>
                      <a:r>
                        <a:rPr lang="en-ZA" sz="1200" dirty="0"/>
                        <a:t>19</a:t>
                      </a:r>
                    </a:p>
                  </a:txBody>
                  <a:tcPr/>
                </a:tc>
                <a:tc>
                  <a:txBody>
                    <a:bodyPr/>
                    <a:lstStyle/>
                    <a:p>
                      <a:r>
                        <a:rPr lang="en-ZA" sz="1200"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u="sng" dirty="0">
                          <a:solidFill>
                            <a:schemeClr val="tx1"/>
                          </a:solidFill>
                        </a:rPr>
                        <a:t>CEFTRIAXONE CAUTION BOX</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dirty="0"/>
                        <a:t>FDA safety alert: Ceftriaxone, 21 April 2009. Available at: </a:t>
                      </a:r>
                      <a:r>
                        <a:rPr lang="en-ZA" sz="1200" dirty="0">
                          <a:hlinkClick r:id="rId2"/>
                        </a:rPr>
                        <a:t>http://www.fda.gov/Drugs/DrugSafety/PostmarketDrugSafetyInformationforPatientsandProviders/DrugSafetyInformationforHeathcareProfessionals/ucm084263.htm</a:t>
                      </a:r>
                      <a:r>
                        <a:rPr lang="en-ZA" sz="1200" dirty="0"/>
                        <a:t> </a:t>
                      </a:r>
                    </a:p>
                  </a:txBody>
                  <a:tcPr/>
                </a:tc>
                <a:extLst>
                  <a:ext uri="{0D108BD9-81ED-4DB2-BD59-A6C34878D82A}">
                    <a16:rowId xmlns:a16="http://schemas.microsoft.com/office/drawing/2014/main" val="10003"/>
                  </a:ext>
                </a:extLst>
              </a:tr>
              <a:tr h="343224">
                <a:tc gridSpan="3">
                  <a:txBody>
                    <a:bodyPr/>
                    <a:lstStyle/>
                    <a:p>
                      <a:r>
                        <a:rPr lang="en-ZA" sz="1200" b="1" dirty="0">
                          <a:solidFill>
                            <a:schemeClr val="tx1"/>
                          </a:solidFill>
                        </a:rPr>
                        <a:t>2.9.4 DIARRHOEA, CHRONIC IN ADULTS</a:t>
                      </a:r>
                      <a:endParaRPr lang="en-ZA" sz="1200" dirty="0">
                        <a:solidFill>
                          <a:schemeClr val="tx1"/>
                        </a:solidFill>
                      </a:endParaRPr>
                    </a:p>
                  </a:txBody>
                  <a:tcPr/>
                </a:tc>
                <a:tc hMerge="1">
                  <a:txBody>
                    <a:bodyPr/>
                    <a:lstStyle/>
                    <a:p>
                      <a:endParaRPr lang="en-ZA" sz="1400" dirty="0"/>
                    </a:p>
                  </a:txBody>
                  <a:tcPr/>
                </a:tc>
                <a:tc hMerge="1">
                  <a:txBody>
                    <a:bodyPr/>
                    <a:lstStyle/>
                    <a:p>
                      <a:pPr>
                        <a:buNone/>
                      </a:pPr>
                      <a:endParaRPr lang="en-ZA" sz="1400" dirty="0"/>
                    </a:p>
                  </a:txBody>
                  <a:tcPr/>
                </a:tc>
                <a:extLst>
                  <a:ext uri="{0D108BD9-81ED-4DB2-BD59-A6C34878D82A}">
                    <a16:rowId xmlns:a16="http://schemas.microsoft.com/office/drawing/2014/main" val="10004"/>
                  </a:ext>
                </a:extLst>
              </a:tr>
              <a:tr h="761676">
                <a:tc>
                  <a:txBody>
                    <a:bodyPr/>
                    <a:lstStyle/>
                    <a:p>
                      <a:r>
                        <a:rPr lang="en-ZA" sz="1200" dirty="0"/>
                        <a:t>20</a:t>
                      </a:r>
                    </a:p>
                  </a:txBody>
                  <a:tcPr/>
                </a:tc>
                <a:tc>
                  <a:txBody>
                    <a:bodyPr/>
                    <a:lstStyle/>
                    <a:p>
                      <a:r>
                        <a:rPr lang="en-ZA" sz="1200" dirty="0"/>
                        <a:t>13</a:t>
                      </a:r>
                    </a:p>
                  </a:txBody>
                  <a:tcPr/>
                </a:tc>
                <a:tc>
                  <a:txBody>
                    <a:bodyPr/>
                    <a:lstStyle/>
                    <a:p>
                      <a:pPr marL="0" indent="0">
                        <a:buFont typeface="Arial" pitchFamily="34" charset="0"/>
                        <a:buNone/>
                      </a:pPr>
                      <a:r>
                        <a:rPr lang="en-ZA" sz="1200" b="1" u="sng" dirty="0"/>
                        <a:t>METRONIDAZOLE</a:t>
                      </a:r>
                    </a:p>
                    <a:p>
                      <a:pPr marL="285750" indent="-285750">
                        <a:buFont typeface="Arial" pitchFamily="34" charset="0"/>
                        <a:buChar char="•"/>
                      </a:pPr>
                      <a:r>
                        <a:rPr lang="en-ZA" sz="1200" dirty="0"/>
                        <a:t>Granados CE, </a:t>
                      </a:r>
                      <a:r>
                        <a:rPr lang="en-ZA" sz="1200" dirty="0" err="1"/>
                        <a:t>Reveiz</a:t>
                      </a:r>
                      <a:r>
                        <a:rPr lang="en-ZA" sz="1200" dirty="0"/>
                        <a:t> L, Uribe LG, </a:t>
                      </a:r>
                      <a:r>
                        <a:rPr lang="en-ZA" sz="1200" dirty="0" err="1"/>
                        <a:t>Criollo</a:t>
                      </a:r>
                      <a:r>
                        <a:rPr lang="en-ZA" sz="1200" dirty="0"/>
                        <a:t> CP. Drugs for treating giardiasis. </a:t>
                      </a:r>
                      <a:r>
                        <a:rPr lang="en-ZA" sz="1200" i="1" dirty="0"/>
                        <a:t>Cochrane Database </a:t>
                      </a:r>
                      <a:r>
                        <a:rPr lang="en-ZA" sz="1200" i="1" dirty="0" err="1"/>
                        <a:t>Syst</a:t>
                      </a:r>
                      <a:r>
                        <a:rPr lang="en-ZA" sz="1200" i="1" dirty="0"/>
                        <a:t> Rev </a:t>
                      </a:r>
                      <a:r>
                        <a:rPr lang="en-ZA" sz="1200" dirty="0"/>
                        <a:t>2012 Dec 12;12:CD007787.</a:t>
                      </a:r>
                    </a:p>
                    <a:p>
                      <a:pPr marL="285750" indent="-285750">
                        <a:buFont typeface="Arial" pitchFamily="34" charset="0"/>
                        <a:buChar char="•"/>
                      </a:pPr>
                      <a:r>
                        <a:rPr lang="en-ZA" sz="1200" dirty="0"/>
                        <a:t>Contract circular HP02-2013AI_1</a:t>
                      </a:r>
                    </a:p>
                  </a:txBody>
                  <a:tcPr/>
                </a:tc>
                <a:extLst>
                  <a:ext uri="{0D108BD9-81ED-4DB2-BD59-A6C34878D82A}">
                    <a16:rowId xmlns:a16="http://schemas.microsoft.com/office/drawing/2014/main" val="10005"/>
                  </a:ext>
                </a:extLst>
              </a:tr>
              <a:tr h="343224">
                <a:tc gridSpan="3">
                  <a:txBody>
                    <a:bodyPr/>
                    <a:lstStyle/>
                    <a:p>
                      <a:r>
                        <a:rPr lang="en-ZA" sz="1200" b="1" dirty="0">
                          <a:solidFill>
                            <a:schemeClr val="tx1"/>
                          </a:solidFill>
                        </a:rPr>
                        <a:t>2.11.1 HELMINTHIC INFESTATION, TAPEWORM</a:t>
                      </a:r>
                      <a:endParaRPr lang="en-ZA" sz="1200" dirty="0">
                        <a:solidFill>
                          <a:schemeClr val="tx1"/>
                        </a:solidFill>
                      </a:endParaRPr>
                    </a:p>
                  </a:txBody>
                  <a:tcPr/>
                </a:tc>
                <a:tc hMerge="1">
                  <a:txBody>
                    <a:bodyPr/>
                    <a:lstStyle/>
                    <a:p>
                      <a:endParaRPr lang="en-ZA" sz="1400" dirty="0"/>
                    </a:p>
                  </a:txBody>
                  <a:tcPr/>
                </a:tc>
                <a:tc hMerge="1">
                  <a:txBody>
                    <a:bodyPr/>
                    <a:lstStyle/>
                    <a:p>
                      <a:pPr lvl="0">
                        <a:buNone/>
                      </a:pPr>
                      <a:endParaRPr lang="en-ZA" sz="1300" dirty="0">
                        <a:solidFill>
                          <a:prstClr val="black"/>
                        </a:solidFill>
                      </a:endParaRPr>
                    </a:p>
                  </a:txBody>
                  <a:tcPr/>
                </a:tc>
                <a:extLst>
                  <a:ext uri="{0D108BD9-81ED-4DB2-BD59-A6C34878D82A}">
                    <a16:rowId xmlns:a16="http://schemas.microsoft.com/office/drawing/2014/main" val="10006"/>
                  </a:ext>
                </a:extLst>
              </a:tr>
              <a:tr h="930937">
                <a:tc>
                  <a:txBody>
                    <a:bodyPr/>
                    <a:lstStyle/>
                    <a:p>
                      <a:r>
                        <a:rPr lang="en-ZA" sz="1200" dirty="0"/>
                        <a:t>21</a:t>
                      </a:r>
                    </a:p>
                  </a:txBody>
                  <a:tcPr/>
                </a:tc>
                <a:tc>
                  <a:txBody>
                    <a:bodyPr/>
                    <a:lstStyle/>
                    <a:p>
                      <a:r>
                        <a:rPr lang="en-ZA" sz="1200" dirty="0"/>
                        <a:t>14</a:t>
                      </a:r>
                    </a:p>
                  </a:txBody>
                  <a:tcPr/>
                </a:tc>
                <a:tc>
                  <a:txBody>
                    <a:bodyPr/>
                    <a:lstStyle/>
                    <a:p>
                      <a:pPr marL="0" lvl="0" indent="0">
                        <a:buFont typeface="Arial" pitchFamily="34" charset="0"/>
                        <a:buNone/>
                      </a:pPr>
                      <a:r>
                        <a:rPr lang="en-ZA" sz="1200" b="1" u="sng" dirty="0">
                          <a:solidFill>
                            <a:prstClr val="black"/>
                          </a:solidFill>
                        </a:rPr>
                        <a:t>METRONIDAZOLE</a:t>
                      </a:r>
                    </a:p>
                    <a:p>
                      <a:pPr marL="285750" lvl="0" indent="-285750">
                        <a:buFont typeface="Arial" pitchFamily="34" charset="0"/>
                        <a:buChar char="•"/>
                      </a:pPr>
                      <a:r>
                        <a:rPr lang="en-ZA" sz="1200" dirty="0" err="1">
                          <a:solidFill>
                            <a:prstClr val="black"/>
                          </a:solidFill>
                        </a:rPr>
                        <a:t>Haider</a:t>
                      </a:r>
                      <a:r>
                        <a:rPr lang="en-ZA" sz="1200" dirty="0">
                          <a:solidFill>
                            <a:prstClr val="black"/>
                          </a:solidFill>
                        </a:rPr>
                        <a:t> BA, </a:t>
                      </a:r>
                      <a:r>
                        <a:rPr lang="en-ZA" sz="1200" dirty="0" err="1">
                          <a:solidFill>
                            <a:prstClr val="black"/>
                          </a:solidFill>
                        </a:rPr>
                        <a:t>Humayun</a:t>
                      </a:r>
                      <a:r>
                        <a:rPr lang="en-ZA" sz="1200" dirty="0">
                          <a:solidFill>
                            <a:prstClr val="black"/>
                          </a:solidFill>
                        </a:rPr>
                        <a:t> Q, </a:t>
                      </a:r>
                      <a:r>
                        <a:rPr lang="en-ZA" sz="1200" dirty="0" err="1">
                          <a:solidFill>
                            <a:prstClr val="black"/>
                          </a:solidFill>
                        </a:rPr>
                        <a:t>Bhutta</a:t>
                      </a:r>
                      <a:r>
                        <a:rPr lang="en-ZA" sz="1200" dirty="0">
                          <a:solidFill>
                            <a:prstClr val="black"/>
                          </a:solidFill>
                        </a:rPr>
                        <a:t> ZA. Effect of administration of </a:t>
                      </a:r>
                      <a:r>
                        <a:rPr lang="en-ZA" sz="1200" dirty="0" err="1">
                          <a:solidFill>
                            <a:prstClr val="black"/>
                          </a:solidFill>
                        </a:rPr>
                        <a:t>antihelminthics</a:t>
                      </a:r>
                      <a:r>
                        <a:rPr lang="en-ZA" sz="1200" dirty="0">
                          <a:solidFill>
                            <a:prstClr val="black"/>
                          </a:solidFill>
                        </a:rPr>
                        <a:t> for soil transmitted </a:t>
                      </a:r>
                      <a:r>
                        <a:rPr lang="en-ZA" sz="1200" dirty="0" err="1">
                          <a:solidFill>
                            <a:prstClr val="black"/>
                          </a:solidFill>
                        </a:rPr>
                        <a:t>helminths</a:t>
                      </a:r>
                      <a:r>
                        <a:rPr lang="en-ZA" sz="1200" dirty="0">
                          <a:solidFill>
                            <a:prstClr val="black"/>
                          </a:solidFill>
                        </a:rPr>
                        <a:t> during pregnancy. Cochrane Database of Systematic Reviews 2009, Issue 2. Art. No.: CD005547.</a:t>
                      </a:r>
                    </a:p>
                    <a:p>
                      <a:pPr marL="285750" lvl="0" indent="-285750">
                        <a:buFont typeface="Arial" pitchFamily="34" charset="0"/>
                        <a:buChar char="•"/>
                      </a:pPr>
                      <a:r>
                        <a:rPr lang="en-ZA" sz="1200" dirty="0">
                          <a:solidFill>
                            <a:prstClr val="black"/>
                          </a:solidFill>
                        </a:rPr>
                        <a:t>SAMF 2012, 12th edition</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0708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229600"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467544" y="1320585"/>
            <a:ext cx="8229600" cy="4525963"/>
          </a:xfrm>
        </p:spPr>
        <p:txBody>
          <a:bodyPr>
            <a:normAutofit/>
          </a:bodyPr>
          <a:lstStyle/>
          <a:p>
            <a:r>
              <a:rPr lang="en-ZA" sz="3600" u="sng" dirty="0"/>
              <a:t>Cimetidine 400 mg</a:t>
            </a:r>
            <a:r>
              <a:rPr lang="en-ZA" sz="3600" dirty="0"/>
              <a:t>: </a:t>
            </a:r>
            <a:r>
              <a:rPr lang="en-ZA" sz="3600" i="1" dirty="0">
                <a:solidFill>
                  <a:srgbClr val="FF0000"/>
                </a:solidFill>
              </a:rPr>
              <a:t>deleted</a:t>
            </a:r>
          </a:p>
          <a:p>
            <a:pPr lvl="2"/>
            <a:r>
              <a:rPr lang="en-ZA" sz="3200" dirty="0"/>
              <a:t>Drug-drug interactions: Competes for the liver P450 cytochrome system</a:t>
            </a:r>
          </a:p>
          <a:p>
            <a:pPr lvl="2"/>
            <a:r>
              <a:rPr lang="en-ZA" sz="3200" dirty="0"/>
              <a:t>Crosses the blood-brain barrier.</a:t>
            </a:r>
          </a:p>
          <a:p>
            <a:pPr lvl="2">
              <a:buNone/>
            </a:pPr>
            <a:endParaRPr lang="en-ZA" dirty="0"/>
          </a:p>
          <a:p>
            <a:pPr lvl="2"/>
            <a:endParaRPr lang="en-ZA" dirty="0"/>
          </a:p>
          <a:p>
            <a:pPr>
              <a:buNone/>
            </a:pPr>
            <a:endParaRPr lang="en-ZA" sz="1000" dirty="0"/>
          </a:p>
          <a:p>
            <a:pPr>
              <a:buNone/>
            </a:pPr>
            <a:endParaRPr lang="en-ZA" sz="1000" dirty="0"/>
          </a:p>
          <a:p>
            <a:pPr>
              <a:buNone/>
            </a:pPr>
            <a:endParaRPr lang="en-ZA" sz="1000" dirty="0"/>
          </a:p>
          <a:p>
            <a:pPr>
              <a:buNone/>
            </a:pPr>
            <a:endParaRPr lang="en-ZA" sz="1000" dirty="0"/>
          </a:p>
          <a:p>
            <a:pPr>
              <a:buNone/>
            </a:pPr>
            <a:endParaRPr lang="en-ZA" sz="10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4</a:t>
            </a:fld>
            <a:endParaRPr lang="en-ZA" dirty="0"/>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483206" y="5652889"/>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2</a:t>
            </a:r>
          </a:p>
        </p:txBody>
      </p:sp>
    </p:spTree>
    <p:extLst>
      <p:ext uri="{BB962C8B-B14F-4D97-AF65-F5344CB8AC3E}">
        <p14:creationId xmlns:p14="http://schemas.microsoft.com/office/powerpoint/2010/main" val="4191123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395536" y="1052736"/>
            <a:ext cx="8528554" cy="5214974"/>
          </a:xfrm>
        </p:spPr>
        <p:txBody>
          <a:bodyPr>
            <a:normAutofit fontScale="55000" lnSpcReduction="20000"/>
          </a:bodyPr>
          <a:lstStyle/>
          <a:p>
            <a:r>
              <a:rPr lang="en-ZA" sz="5900" u="sng" dirty="0"/>
              <a:t>Ranitidine 75 mg: </a:t>
            </a:r>
            <a:r>
              <a:rPr lang="en-ZA" sz="5900" i="1" dirty="0">
                <a:solidFill>
                  <a:schemeClr val="accent6">
                    <a:lumMod val="75000"/>
                  </a:schemeClr>
                </a:solidFill>
              </a:rPr>
              <a:t>not added</a:t>
            </a:r>
          </a:p>
          <a:p>
            <a:r>
              <a:rPr lang="en-ZA" sz="5900" u="sng" dirty="0"/>
              <a:t>Proton pump inhibitor: </a:t>
            </a:r>
            <a:r>
              <a:rPr lang="en-ZA" sz="5900" i="1" dirty="0">
                <a:solidFill>
                  <a:srgbClr val="00B050"/>
                </a:solidFill>
              </a:rPr>
              <a:t>added as a therapeutic class</a:t>
            </a:r>
          </a:p>
          <a:p>
            <a:pPr lvl="1"/>
            <a:r>
              <a:rPr lang="en-ZA" sz="3600" dirty="0"/>
              <a:t> </a:t>
            </a:r>
            <a:r>
              <a:rPr lang="en-ZA" sz="4200" b="1" i="1" u="sng" dirty="0"/>
              <a:t>Efficacy: </a:t>
            </a:r>
            <a:r>
              <a:rPr lang="en-ZA" sz="4200" dirty="0"/>
              <a:t>Cochrane systematic review:  PPIs more effective than H2RAs in relieving heartburn in patients with GORD who are treated empirically and in those with endoscopy negative reflux disease. 34 trials (n=1314) reviewed.</a:t>
            </a:r>
          </a:p>
          <a:p>
            <a:pPr lvl="2"/>
            <a:r>
              <a:rPr lang="en-ZA" sz="3400" dirty="0"/>
              <a:t>Empirical treatment of GORD:</a:t>
            </a:r>
          </a:p>
          <a:p>
            <a:pPr lvl="3"/>
            <a:r>
              <a:rPr lang="en-ZA" sz="3400" dirty="0"/>
              <a:t> RR for heartburn remission in placebo-controlled trials for:</a:t>
            </a:r>
          </a:p>
          <a:p>
            <a:pPr lvl="4"/>
            <a:r>
              <a:rPr lang="en-ZA" sz="3400" dirty="0"/>
              <a:t> PPI was 0.37 (two trials, 95% CI 0.32 to 0.44)</a:t>
            </a:r>
          </a:p>
          <a:p>
            <a:pPr lvl="4"/>
            <a:r>
              <a:rPr lang="en-ZA" sz="3400" dirty="0"/>
              <a:t>H2RAs was 0.77 (two trials, 95% CI 0.60 to 0.99) </a:t>
            </a:r>
          </a:p>
          <a:p>
            <a:pPr lvl="4"/>
            <a:r>
              <a:rPr lang="en-ZA" sz="3400" dirty="0"/>
              <a:t>Prokinetics was 0.86 (one trial, 95% CI 0.73 to 1.01). </a:t>
            </a:r>
          </a:p>
          <a:p>
            <a:pPr lvl="2"/>
            <a:r>
              <a:rPr lang="en-ZA" sz="3400" dirty="0" err="1"/>
              <a:t>PPIs</a:t>
            </a:r>
            <a:r>
              <a:rPr lang="en-ZA" sz="3400" dirty="0"/>
              <a:t> were more effective than H2RAs (seven trials, RR 0.66, 95% CI 0.60 to 0.73) and prokinetics (two trials, RR 0.53, 95% CI 0.32 to 0.87). </a:t>
            </a:r>
          </a:p>
          <a:p>
            <a:pPr lvl="2"/>
            <a:endParaRPr lang="en-ZA" sz="16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5</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9" name="Rectangle 8"/>
          <p:cNvSpPr/>
          <p:nvPr/>
        </p:nvSpPr>
        <p:spPr>
          <a:xfrm>
            <a:off x="6362246" y="6165304"/>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3</a:t>
            </a:r>
          </a:p>
        </p:txBody>
      </p:sp>
    </p:spTree>
    <p:extLst>
      <p:ext uri="{BB962C8B-B14F-4D97-AF65-F5344CB8AC3E}">
        <p14:creationId xmlns:p14="http://schemas.microsoft.com/office/powerpoint/2010/main" val="3854865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304800" y="1143000"/>
            <a:ext cx="8229600" cy="4525963"/>
          </a:xfrm>
        </p:spPr>
        <p:txBody>
          <a:bodyPr>
            <a:normAutofit/>
          </a:bodyPr>
          <a:lstStyle/>
          <a:p>
            <a:pPr lvl="1">
              <a:buNone/>
            </a:pPr>
            <a:r>
              <a:rPr lang="en-ZA" sz="3200" b="1" i="1" u="sng" dirty="0"/>
              <a:t>Cost:</a:t>
            </a:r>
            <a:r>
              <a:rPr lang="en-ZA" sz="3200" dirty="0"/>
              <a:t> </a:t>
            </a:r>
            <a:r>
              <a:rPr lang="en-ZA" sz="3200" dirty="0" err="1"/>
              <a:t>Lansoprazole</a:t>
            </a:r>
            <a:r>
              <a:rPr lang="en-ZA" sz="3200" dirty="0"/>
              <a:t> = cheaper agent.</a:t>
            </a:r>
          </a:p>
          <a:p>
            <a:pPr lvl="3"/>
            <a:r>
              <a:rPr lang="en-ZA" dirty="0"/>
              <a:t>Treatment course:</a:t>
            </a:r>
          </a:p>
          <a:p>
            <a:pPr lvl="4"/>
            <a:r>
              <a:rPr lang="en-ZA" sz="1600" dirty="0"/>
              <a:t>Ranitidine, 75 mg daily x 14 days.</a:t>
            </a:r>
          </a:p>
          <a:p>
            <a:pPr lvl="4"/>
            <a:r>
              <a:rPr lang="en-ZA" sz="1600" dirty="0" err="1"/>
              <a:t>Lansoprazole</a:t>
            </a:r>
            <a:r>
              <a:rPr lang="en-ZA" sz="1600" dirty="0"/>
              <a:t>, 20 mg daily x 14 days.</a:t>
            </a:r>
          </a:p>
          <a:p>
            <a:pPr lvl="4"/>
            <a:endParaRPr lang="en-ZA" dirty="0"/>
          </a:p>
          <a:p>
            <a:pPr marL="914400" lvl="2" indent="0">
              <a:buNone/>
            </a:pPr>
            <a:endParaRPr lang="en-ZA" dirty="0"/>
          </a:p>
          <a:p>
            <a:pPr>
              <a:buNone/>
            </a:pPr>
            <a:endParaRPr lang="en-ZA"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6</a:t>
            </a:fld>
            <a:endParaRPr lang="en-ZA" dirty="0"/>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9" name="Rectangle 8"/>
          <p:cNvSpPr/>
          <p:nvPr/>
        </p:nvSpPr>
        <p:spPr>
          <a:xfrm>
            <a:off x="6362246" y="6165304"/>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4</a:t>
            </a:r>
          </a:p>
        </p:txBody>
      </p:sp>
      <p:graphicFrame>
        <p:nvGraphicFramePr>
          <p:cNvPr id="8" name="Content Placeholder 5"/>
          <p:cNvGraphicFramePr>
            <a:graphicFrameLocks/>
          </p:cNvGraphicFramePr>
          <p:nvPr>
            <p:extLst>
              <p:ext uri="{D42A27DB-BD31-4B8C-83A1-F6EECF244321}">
                <p14:modId xmlns:p14="http://schemas.microsoft.com/office/powerpoint/2010/main" val="1505364755"/>
              </p:ext>
            </p:extLst>
          </p:nvPr>
        </p:nvGraphicFramePr>
        <p:xfrm>
          <a:off x="2286000" y="2667000"/>
          <a:ext cx="4495800" cy="267812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648200" y="3505200"/>
            <a:ext cx="1828800" cy="246221"/>
          </a:xfrm>
          <a:prstGeom prst="rect">
            <a:avLst/>
          </a:prstGeom>
          <a:noFill/>
        </p:spPr>
        <p:txBody>
          <a:bodyPr wrap="square" rtlCol="0">
            <a:spAutoFit/>
          </a:bodyPr>
          <a:lstStyle/>
          <a:p>
            <a:r>
              <a:rPr lang="en-US" sz="1000" dirty="0"/>
              <a:t>60 % of SEP (16 April 2014)</a:t>
            </a:r>
          </a:p>
        </p:txBody>
      </p:sp>
      <p:sp>
        <p:nvSpPr>
          <p:cNvPr id="11" name="TextBox 10"/>
          <p:cNvSpPr txBox="1"/>
          <p:nvPr/>
        </p:nvSpPr>
        <p:spPr>
          <a:xfrm>
            <a:off x="5029200" y="4191000"/>
            <a:ext cx="1828800" cy="246221"/>
          </a:xfrm>
          <a:prstGeom prst="rect">
            <a:avLst/>
          </a:prstGeom>
          <a:noFill/>
        </p:spPr>
        <p:txBody>
          <a:bodyPr wrap="square" rtlCol="0">
            <a:spAutoFit/>
          </a:bodyPr>
          <a:lstStyle/>
          <a:p>
            <a:r>
              <a:rPr lang="en-US" sz="1000" dirty="0"/>
              <a:t>HP09-2014SD</a:t>
            </a:r>
          </a:p>
        </p:txBody>
      </p:sp>
    </p:spTree>
    <p:extLst>
      <p:ext uri="{BB962C8B-B14F-4D97-AF65-F5344CB8AC3E}">
        <p14:creationId xmlns:p14="http://schemas.microsoft.com/office/powerpoint/2010/main" val="2637369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5" y="6648"/>
            <a:ext cx="8640960"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251520" y="1037827"/>
            <a:ext cx="8715436" cy="4857784"/>
          </a:xfrm>
        </p:spPr>
        <p:txBody>
          <a:bodyPr>
            <a:normAutofit/>
          </a:bodyPr>
          <a:lstStyle/>
          <a:p>
            <a:pPr lvl="1"/>
            <a:r>
              <a:rPr lang="en-ZA" sz="2400" b="1" i="1" u="sng" dirty="0"/>
              <a:t>Safety:</a:t>
            </a:r>
            <a:r>
              <a:rPr lang="en-ZA" sz="2400" dirty="0"/>
              <a:t> Associated </a:t>
            </a:r>
            <a:r>
              <a:rPr lang="en-ZA" sz="2400" i="1" dirty="0"/>
              <a:t>Clostridium </a:t>
            </a:r>
            <a:r>
              <a:rPr lang="en-ZA" sz="2400" i="1" dirty="0" err="1"/>
              <a:t>difficile</a:t>
            </a:r>
            <a:r>
              <a:rPr lang="en-ZA" sz="2400" i="1" dirty="0"/>
              <a:t> </a:t>
            </a:r>
            <a:r>
              <a:rPr lang="en-ZA" sz="2400" dirty="0"/>
              <a:t>infection</a:t>
            </a:r>
            <a:r>
              <a:rPr lang="en-ZA" sz="3400" dirty="0"/>
              <a:t>.</a:t>
            </a:r>
          </a:p>
          <a:p>
            <a:pPr lvl="2"/>
            <a:r>
              <a:rPr lang="en-ZA" sz="2000" dirty="0"/>
              <a:t>Meta-analysis (</a:t>
            </a:r>
            <a:r>
              <a:rPr lang="en-ZA" sz="2000" dirty="0" err="1"/>
              <a:t>Janarthanan</a:t>
            </a:r>
            <a:r>
              <a:rPr lang="en-ZA" sz="2000" dirty="0"/>
              <a:t> </a:t>
            </a:r>
            <a:r>
              <a:rPr lang="en-ZA" sz="2000" i="1" dirty="0"/>
              <a:t>et al</a:t>
            </a:r>
            <a:r>
              <a:rPr lang="en-ZA" sz="2000" dirty="0"/>
              <a:t>, 2012)17 case control studies; 6 cohort studies) showed an increased risk of CDAD with </a:t>
            </a:r>
            <a:r>
              <a:rPr lang="en-ZA" sz="2000" dirty="0" err="1"/>
              <a:t>PPIs</a:t>
            </a:r>
            <a:r>
              <a:rPr lang="en-ZA" dirty="0"/>
              <a:t>. </a:t>
            </a:r>
          </a:p>
          <a:p>
            <a:pPr lvl="3"/>
            <a:r>
              <a:rPr lang="en-ZA" sz="1800" dirty="0"/>
              <a:t>However, duration of PPI therapy not clearly indicated: “</a:t>
            </a:r>
            <a:r>
              <a:rPr lang="en-ZA" sz="1800" i="1" dirty="0"/>
              <a:t>PPI therapy for at least 3 months</a:t>
            </a:r>
            <a:r>
              <a:rPr lang="en-ZA" sz="1800" dirty="0"/>
              <a:t>”.</a:t>
            </a:r>
          </a:p>
          <a:p>
            <a:pPr lvl="2"/>
            <a:r>
              <a:rPr lang="en-ZA" sz="2000" dirty="0"/>
              <a:t>Meta-analysis (</a:t>
            </a:r>
            <a:r>
              <a:rPr lang="en-ZA" sz="2000" dirty="0" err="1"/>
              <a:t>Tleyjeh</a:t>
            </a:r>
            <a:r>
              <a:rPr lang="en-ZA" sz="2000" dirty="0"/>
              <a:t> </a:t>
            </a:r>
            <a:r>
              <a:rPr lang="en-ZA" sz="2000" i="1" dirty="0"/>
              <a:t>et al</a:t>
            </a:r>
            <a:r>
              <a:rPr lang="en-ZA" sz="2000" dirty="0"/>
              <a:t>, 2013) of observational studies showed an association between H2RAs and CDI.</a:t>
            </a:r>
          </a:p>
          <a:p>
            <a:pPr lvl="2"/>
            <a:r>
              <a:rPr lang="en-ZA" sz="2000" dirty="0"/>
              <a:t>STG recommends 14 day course of therapy </a:t>
            </a:r>
          </a:p>
          <a:p>
            <a:pPr>
              <a:buNone/>
            </a:pPr>
            <a:r>
              <a:rPr lang="en-ZA" sz="2400" b="1" dirty="0"/>
              <a:t>Recommendation:</a:t>
            </a:r>
            <a:r>
              <a:rPr lang="en-ZA" sz="2400" dirty="0"/>
              <a:t> Proton pump inhibitor, oral, daily, for 14 days with referral if symptoms recur after 14 day course of therapy.</a:t>
            </a:r>
          </a:p>
          <a:p>
            <a:pPr marL="342900" lvl="1" indent="-342900">
              <a:buNone/>
            </a:pPr>
            <a:r>
              <a:rPr lang="en-ZA" b="1" dirty="0">
                <a:solidFill>
                  <a:srgbClr val="3366FF"/>
                </a:solidFill>
              </a:rPr>
              <a:t>Level of evidence: III Meta analysis of observational data</a:t>
            </a:r>
            <a:endParaRPr lang="en-ZA" dirty="0"/>
          </a:p>
        </p:txBody>
      </p:sp>
      <p:sp>
        <p:nvSpPr>
          <p:cNvPr id="5" name="Footer Placeholder 4"/>
          <p:cNvSpPr>
            <a:spLocks noGrp="1"/>
          </p:cNvSpPr>
          <p:nvPr>
            <p:ph type="ftr" sz="quarter" idx="11"/>
          </p:nvPr>
        </p:nvSpPr>
        <p:spPr>
          <a:xfrm>
            <a:off x="3124200" y="6356350"/>
            <a:ext cx="3233750" cy="365125"/>
          </a:xfrm>
        </p:spPr>
        <p:txBody>
          <a:bodyPr/>
          <a:lstStyle/>
          <a:p>
            <a:r>
              <a:rPr lang="en-ZA" dirty="0"/>
              <a:t>PRIMARY HEALTHCARE IMPLEMENTATION SLIDES 2014: GASTRO-INTESTINAL CONDITIONS</a:t>
            </a:r>
          </a:p>
        </p:txBody>
      </p:sp>
      <p:sp>
        <p:nvSpPr>
          <p:cNvPr id="6" name="Slide Number Placeholder 5"/>
          <p:cNvSpPr>
            <a:spLocks noGrp="1"/>
          </p:cNvSpPr>
          <p:nvPr>
            <p:ph type="sldNum" sz="quarter" idx="12"/>
          </p:nvPr>
        </p:nvSpPr>
        <p:spPr/>
        <p:txBody>
          <a:bodyPr/>
          <a:lstStyle/>
          <a:p>
            <a:fld id="{63211E6B-48F9-4580-A9E3-E38F36ABD206}" type="slidenum">
              <a:rPr lang="en-ZA" smtClean="0"/>
              <a:pPr/>
              <a:t>7</a:t>
            </a:fld>
            <a:endParaRPr lang="en-ZA"/>
          </a:p>
        </p:txBody>
      </p:sp>
      <p:sp>
        <p:nvSpPr>
          <p:cNvPr id="7" name="Rectangle 6"/>
          <p:cNvSpPr/>
          <p:nvPr/>
        </p:nvSpPr>
        <p:spPr>
          <a:xfrm>
            <a:off x="6366424" y="6093296"/>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5</a:t>
            </a:r>
          </a:p>
        </p:txBody>
      </p:sp>
    </p:spTree>
    <p:extLst>
      <p:ext uri="{BB962C8B-B14F-4D97-AF65-F5344CB8AC3E}">
        <p14:creationId xmlns:p14="http://schemas.microsoft.com/office/powerpoint/2010/main" val="402686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84976"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0" y="1196752"/>
            <a:ext cx="9144000" cy="4608511"/>
          </a:xfrm>
        </p:spPr>
        <p:txBody>
          <a:bodyPr>
            <a:normAutofit fontScale="47500" lnSpcReduction="20000"/>
          </a:bodyPr>
          <a:lstStyle/>
          <a:p>
            <a:r>
              <a:rPr lang="en-ZA" sz="5100" u="sng" dirty="0"/>
              <a:t>Proton pump inhibitors in pregnancy : </a:t>
            </a:r>
            <a:r>
              <a:rPr lang="en-ZA" sz="5100" i="1" dirty="0">
                <a:solidFill>
                  <a:srgbClr val="00B050"/>
                </a:solidFill>
              </a:rPr>
              <a:t>added as a therapeutic class</a:t>
            </a:r>
          </a:p>
          <a:p>
            <a:pPr lvl="1"/>
            <a:r>
              <a:rPr lang="en-ZA" sz="3300" dirty="0"/>
              <a:t>Safety of </a:t>
            </a:r>
            <a:r>
              <a:rPr lang="en-ZA" sz="3300" dirty="0" err="1"/>
              <a:t>PPIs</a:t>
            </a:r>
            <a:r>
              <a:rPr lang="en-ZA" sz="3300" dirty="0"/>
              <a:t> in pregnancy  not established:  lack of RCTs. </a:t>
            </a:r>
          </a:p>
          <a:p>
            <a:pPr lvl="1"/>
            <a:r>
              <a:rPr lang="en-ZA" sz="3300" dirty="0"/>
              <a:t>Observational data: no increased foetal risk for major congenital defects.</a:t>
            </a:r>
          </a:p>
          <a:p>
            <a:pPr lvl="1"/>
            <a:r>
              <a:rPr lang="en-ZA" sz="3300" dirty="0"/>
              <a:t>Study of registries  (n= 840,968; 5082 exposed to </a:t>
            </a:r>
            <a:r>
              <a:rPr lang="en-ZA" sz="3300" dirty="0" err="1"/>
              <a:t>PPIs</a:t>
            </a:r>
            <a:r>
              <a:rPr lang="en-ZA" sz="3300" dirty="0"/>
              <a:t>: 4 weeks before conception to end of 1</a:t>
            </a:r>
            <a:r>
              <a:rPr lang="en-ZA" sz="3300" baseline="30000" dirty="0"/>
              <a:t>st</a:t>
            </a:r>
            <a:r>
              <a:rPr lang="en-ZA" sz="3300" dirty="0"/>
              <a:t> trimester of pregnancy) in Denmark:  </a:t>
            </a:r>
          </a:p>
          <a:p>
            <a:pPr lvl="2"/>
            <a:r>
              <a:rPr lang="en-ZA" sz="2900" dirty="0" err="1"/>
              <a:t>PPIs</a:t>
            </a:r>
            <a:r>
              <a:rPr lang="en-ZA" sz="2900" dirty="0"/>
              <a:t> during  1st trimester of pregnancy not associated with  clinically relevant increased risk of major congenital defects:</a:t>
            </a:r>
          </a:p>
          <a:p>
            <a:pPr lvl="3"/>
            <a:r>
              <a:rPr lang="en-ZA" sz="2900" dirty="0"/>
              <a:t>Prevalence of major birth defects amongst infants in mothers exposed to </a:t>
            </a:r>
            <a:r>
              <a:rPr lang="en-ZA" sz="2900" dirty="0" err="1"/>
              <a:t>PPIs</a:t>
            </a:r>
            <a:r>
              <a:rPr lang="en-ZA" sz="2900" dirty="0"/>
              <a:t> in 1st trimester not increased (adjusted prevalence OR, 1.10; 95% CI, 0.9 to 1.34).</a:t>
            </a:r>
          </a:p>
          <a:p>
            <a:pPr lvl="2"/>
            <a:r>
              <a:rPr lang="en-ZA" sz="2900" dirty="0"/>
              <a:t>Risk of birth defects  not significantly increased in secondary analyses of exposure to individual </a:t>
            </a:r>
            <a:r>
              <a:rPr lang="en-ZA" sz="2900" dirty="0" err="1"/>
              <a:t>PPIs</a:t>
            </a:r>
            <a:r>
              <a:rPr lang="en-ZA" sz="2900" dirty="0"/>
              <a:t> during 1st trimester or in analyses limited to the infants of women who had filled PPI prescriptions and received enough doses to have a theoretical chance of first trimester exposure.</a:t>
            </a:r>
          </a:p>
          <a:p>
            <a:pPr lvl="1"/>
            <a:r>
              <a:rPr lang="en-ZA" sz="3300" dirty="0"/>
              <a:t>Heartburn commonly occurs during the 1st trimester of pregnancy. </a:t>
            </a:r>
          </a:p>
          <a:p>
            <a:pPr lvl="1"/>
            <a:r>
              <a:rPr lang="en-ZA" sz="3300" dirty="0"/>
              <a:t>FDA-assigned pregnancy category C</a:t>
            </a:r>
          </a:p>
          <a:p>
            <a:pPr lvl="1">
              <a:buNone/>
            </a:pPr>
            <a:r>
              <a:rPr lang="en-ZA" sz="8400" b="1" dirty="0">
                <a:solidFill>
                  <a:srgbClr val="3366FF"/>
                </a:solidFill>
              </a:rPr>
              <a:t>Level of evidence: III Registry data</a:t>
            </a:r>
            <a:endParaRPr lang="en-ZA" sz="84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8</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483206" y="5895611"/>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6</a:t>
            </a:r>
          </a:p>
        </p:txBody>
      </p:sp>
    </p:spTree>
    <p:extLst>
      <p:ext uri="{BB962C8B-B14F-4D97-AF65-F5344CB8AC3E}">
        <p14:creationId xmlns:p14="http://schemas.microsoft.com/office/powerpoint/2010/main" val="164267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3" y="0"/>
            <a:ext cx="8229600" cy="1143000"/>
          </a:xfrm>
        </p:spPr>
        <p:txBody>
          <a:bodyPr>
            <a:noAutofit/>
          </a:bodyPr>
          <a:lstStyle/>
          <a:p>
            <a:pPr algn="l"/>
            <a:r>
              <a:rPr lang="en-ZA" sz="3600" b="1" dirty="0">
                <a:solidFill>
                  <a:schemeClr val="bg1"/>
                </a:solidFill>
              </a:rPr>
              <a:t>2.2 DYSPEPSIA, HEARTBURN &amp; INDIGESTION, IN ADULTS</a:t>
            </a:r>
          </a:p>
        </p:txBody>
      </p:sp>
      <p:sp>
        <p:nvSpPr>
          <p:cNvPr id="3" name="Content Placeholder 2"/>
          <p:cNvSpPr>
            <a:spLocks noGrp="1"/>
          </p:cNvSpPr>
          <p:nvPr>
            <p:ph idx="1"/>
          </p:nvPr>
        </p:nvSpPr>
        <p:spPr>
          <a:xfrm>
            <a:off x="251520" y="1196752"/>
            <a:ext cx="8712968" cy="4464496"/>
          </a:xfrm>
        </p:spPr>
        <p:txBody>
          <a:bodyPr>
            <a:normAutofit fontScale="32500" lnSpcReduction="20000"/>
          </a:bodyPr>
          <a:lstStyle/>
          <a:p>
            <a:r>
              <a:rPr lang="en-ZA" sz="7400" u="sng" dirty="0"/>
              <a:t>Empirical PPI therapy for </a:t>
            </a:r>
            <a:r>
              <a:rPr lang="en-ZA" sz="7400" i="1" u="sng" dirty="0"/>
              <a:t>H. pylori </a:t>
            </a:r>
            <a:r>
              <a:rPr lang="en-ZA" sz="7400" u="sng" dirty="0"/>
              <a:t>eradication: </a:t>
            </a:r>
            <a:r>
              <a:rPr lang="en-ZA" sz="7400" i="1" dirty="0">
                <a:solidFill>
                  <a:schemeClr val="accent6">
                    <a:lumMod val="75000"/>
                  </a:schemeClr>
                </a:solidFill>
              </a:rPr>
              <a:t>not added</a:t>
            </a:r>
            <a:endParaRPr lang="en-ZA" sz="7400" dirty="0">
              <a:solidFill>
                <a:schemeClr val="accent6">
                  <a:lumMod val="75000"/>
                </a:schemeClr>
              </a:solidFill>
            </a:endParaRPr>
          </a:p>
          <a:p>
            <a:pPr lvl="1"/>
            <a:r>
              <a:rPr lang="en-ZA" sz="5500" dirty="0"/>
              <a:t>The American gastroenterological society (2005): patients with dyspepsia who are &lt;55 years old &amp; have no alarm symptoms, a Urea-breath test should be done &amp; if negative, receive PPI for 4-8 weeks .</a:t>
            </a:r>
          </a:p>
          <a:p>
            <a:pPr lvl="1"/>
            <a:r>
              <a:rPr lang="en-ZA" sz="5500" dirty="0"/>
              <a:t>The </a:t>
            </a:r>
            <a:r>
              <a:rPr lang="en-ZA" sz="5500" dirty="0" err="1"/>
              <a:t>Laine</a:t>
            </a:r>
            <a:r>
              <a:rPr lang="en-ZA" sz="5500" dirty="0"/>
              <a:t> paper (2001) , a meta-analysis of 7 studies in patients infected with</a:t>
            </a:r>
            <a:r>
              <a:rPr lang="en-ZA" sz="5500" i="1" dirty="0"/>
              <a:t> </a:t>
            </a:r>
            <a:r>
              <a:rPr lang="en-ZA" sz="5500" i="1" dirty="0" err="1"/>
              <a:t>H.pylori</a:t>
            </a:r>
            <a:r>
              <a:rPr lang="en-ZA" sz="5500" i="1" dirty="0"/>
              <a:t> </a:t>
            </a:r>
            <a:r>
              <a:rPr lang="en-ZA" sz="5500" dirty="0"/>
              <a:t>and who had dyspepsia found no difference in clinical cure one month after acid suppressive treatment with or without treating for </a:t>
            </a:r>
            <a:r>
              <a:rPr lang="en-ZA" sz="5500" i="1" dirty="0" err="1"/>
              <a:t>H.pylori</a:t>
            </a:r>
            <a:r>
              <a:rPr lang="en-ZA" sz="5500" i="1" dirty="0"/>
              <a:t>.</a:t>
            </a:r>
          </a:p>
          <a:p>
            <a:pPr lvl="1"/>
            <a:r>
              <a:rPr lang="en-ZA" sz="5500" dirty="0"/>
              <a:t>NNT may be as high as 15.</a:t>
            </a:r>
          </a:p>
          <a:p>
            <a:pPr lvl="1"/>
            <a:r>
              <a:rPr lang="en-ZA" sz="5500" dirty="0"/>
              <a:t>NHLS cost of </a:t>
            </a:r>
            <a:r>
              <a:rPr lang="en-ZA" sz="5500" i="1" dirty="0" err="1"/>
              <a:t>H.pylori</a:t>
            </a:r>
            <a:r>
              <a:rPr lang="en-ZA" sz="5500" dirty="0"/>
              <a:t> test: R502.51.</a:t>
            </a:r>
          </a:p>
          <a:p>
            <a:pPr lvl="1">
              <a:buNone/>
            </a:pPr>
            <a:endParaRPr lang="en-ZA" sz="5500" dirty="0"/>
          </a:p>
          <a:p>
            <a:pPr>
              <a:buNone/>
            </a:pPr>
            <a:r>
              <a:rPr lang="en-ZA" sz="5500" b="1" i="1" dirty="0"/>
              <a:t>	Rationale:</a:t>
            </a:r>
          </a:p>
          <a:p>
            <a:pPr lvl="1"/>
            <a:r>
              <a:rPr lang="en-ZA" sz="5500" dirty="0"/>
              <a:t>Empirical treatment of </a:t>
            </a:r>
            <a:r>
              <a:rPr lang="en-ZA" sz="5500" i="1" dirty="0" err="1"/>
              <a:t>H.pylori</a:t>
            </a:r>
            <a:r>
              <a:rPr lang="en-ZA" sz="5500" dirty="0"/>
              <a:t> at primary level not pragmatic.</a:t>
            </a:r>
          </a:p>
          <a:p>
            <a:pPr lvl="1"/>
            <a:r>
              <a:rPr lang="en-ZA" sz="5500" dirty="0"/>
              <a:t>Extended course of </a:t>
            </a:r>
            <a:r>
              <a:rPr lang="en-ZA" sz="5500" dirty="0" err="1"/>
              <a:t>PPIs</a:t>
            </a:r>
            <a:r>
              <a:rPr lang="en-ZA" sz="5500" dirty="0"/>
              <a:t> has potential for irrational medicine use.</a:t>
            </a:r>
          </a:p>
          <a:p>
            <a:pPr lvl="1"/>
            <a:r>
              <a:rPr lang="en-ZA" sz="5500" dirty="0"/>
              <a:t>Diagnosis of</a:t>
            </a:r>
            <a:r>
              <a:rPr lang="en-ZA" sz="5500" i="1" dirty="0"/>
              <a:t> </a:t>
            </a:r>
            <a:r>
              <a:rPr lang="en-ZA" sz="5500" i="1" dirty="0" err="1"/>
              <a:t>H.pylori</a:t>
            </a:r>
            <a:r>
              <a:rPr lang="en-ZA" sz="5500" i="1" dirty="0"/>
              <a:t> </a:t>
            </a:r>
            <a:r>
              <a:rPr lang="en-ZA" sz="5500" dirty="0"/>
              <a:t>infection needs to be confirmed to guide therapy.</a:t>
            </a:r>
          </a:p>
          <a:p>
            <a:pPr>
              <a:buNone/>
            </a:pPr>
            <a:r>
              <a:rPr lang="en-ZA" sz="13500" b="1" dirty="0">
                <a:solidFill>
                  <a:srgbClr val="3366FF"/>
                </a:solidFill>
              </a:rPr>
              <a:t>Level of evidence: III Expert Opinion</a:t>
            </a:r>
            <a:endParaRPr lang="en-ZA" sz="13500" dirty="0"/>
          </a:p>
        </p:txBody>
      </p:sp>
      <p:sp>
        <p:nvSpPr>
          <p:cNvPr id="5" name="Slide Number Placeholder 4"/>
          <p:cNvSpPr>
            <a:spLocks noGrp="1"/>
          </p:cNvSpPr>
          <p:nvPr>
            <p:ph type="sldNum" sz="quarter" idx="12"/>
          </p:nvPr>
        </p:nvSpPr>
        <p:spPr/>
        <p:txBody>
          <a:bodyPr/>
          <a:lstStyle/>
          <a:p>
            <a:fld id="{63211E6B-48F9-4580-A9E3-E38F36ABD206}" type="slidenum">
              <a:rPr lang="en-ZA" smtClean="0"/>
              <a:pPr/>
              <a:t>9</a:t>
            </a:fld>
            <a:endParaRPr lang="en-ZA"/>
          </a:p>
        </p:txBody>
      </p:sp>
      <p:sp>
        <p:nvSpPr>
          <p:cNvPr id="6" name="Footer Placeholder 5"/>
          <p:cNvSpPr>
            <a:spLocks noGrp="1"/>
          </p:cNvSpPr>
          <p:nvPr>
            <p:ph type="ftr" sz="quarter" idx="11"/>
          </p:nvPr>
        </p:nvSpPr>
        <p:spPr/>
        <p:txBody>
          <a:bodyPr/>
          <a:lstStyle/>
          <a:p>
            <a:r>
              <a:rPr lang="en-ZA"/>
              <a:t>PRIMARY HEALTHCARE IMPLEMENTATION SLIDES 2014: GASTRO-INTESTINAL CONDITIONS</a:t>
            </a:r>
          </a:p>
        </p:txBody>
      </p:sp>
      <p:sp>
        <p:nvSpPr>
          <p:cNvPr id="7" name="Rectangle 6"/>
          <p:cNvSpPr/>
          <p:nvPr/>
        </p:nvSpPr>
        <p:spPr>
          <a:xfrm>
            <a:off x="6483206" y="5949222"/>
            <a:ext cx="75309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rgbClr val="3366FF"/>
                </a:solidFill>
              </a:rPr>
              <a:t>Ref 7</a:t>
            </a:r>
          </a:p>
        </p:txBody>
      </p:sp>
    </p:spTree>
    <p:extLst>
      <p:ext uri="{BB962C8B-B14F-4D97-AF65-F5344CB8AC3E}">
        <p14:creationId xmlns:p14="http://schemas.microsoft.com/office/powerpoint/2010/main" val="26908295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1270</TotalTime>
  <Words>4479</Words>
  <Application>Microsoft Office PowerPoint</Application>
  <PresentationFormat>On-screen Show (4:3)</PresentationFormat>
  <Paragraphs>407</Paragraphs>
  <Slides>35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vt:lpstr>
      <vt:lpstr>Arial Bold</vt:lpstr>
      <vt:lpstr>Calibri</vt:lpstr>
      <vt:lpstr>Tahoma</vt:lpstr>
      <vt:lpstr>1_Office Theme</vt:lpstr>
      <vt:lpstr>Custom Design</vt:lpstr>
      <vt:lpstr>PowerPoint Presentation</vt:lpstr>
      <vt:lpstr>2.1 ABDOMINAL PAIN</vt:lpstr>
      <vt:lpstr>2.2 DYSPEPSIA, HEARTBURN &amp; INDIGESTION, IN ADULTS</vt:lpstr>
      <vt:lpstr>2.2 DYSPEPSIA, HEARTBURN &amp; INDIGESTION, IN ADULTS</vt:lpstr>
      <vt:lpstr>2.2 DYSPEPSIA, HEARTBURN &amp; INDIGESTION, IN ADULTS</vt:lpstr>
      <vt:lpstr>2.2 DYSPEPSIA, HEARTBURN &amp; INDIGESTION, IN ADULTS</vt:lpstr>
      <vt:lpstr>2.2 DYSPEPSIA, HEARTBURN &amp; INDIGESTION, IN ADULTS</vt:lpstr>
      <vt:lpstr>2.2 DYSPEPSIA, HEARTBURN &amp; INDIGESTION, IN ADULTS</vt:lpstr>
      <vt:lpstr>2.2 DYSPEPSIA, HEARTBURN &amp; INDIGESTION, IN ADULTS</vt:lpstr>
      <vt:lpstr>2.5.1 ANAL FISSURES</vt:lpstr>
      <vt:lpstr>2.5.2 HAEMORRHOIDS</vt:lpstr>
      <vt:lpstr>2.7 CHOLERA </vt:lpstr>
      <vt:lpstr>2.7 CHOLERA</vt:lpstr>
      <vt:lpstr>2.7 CHOLERA</vt:lpstr>
      <vt:lpstr>2.7 CHOLERA</vt:lpstr>
      <vt:lpstr>2.9.1 DIARRHOEA, ACUTE IN CHILDREN</vt:lpstr>
      <vt:lpstr>2.9.1 DIARRHOEA, ACUTE IN CHILDREN</vt:lpstr>
      <vt:lpstr>CEFTRIAXONE CAUTION BOX</vt:lpstr>
      <vt:lpstr> 2.9.4 DIARRHOEA, CHRONIC IN ADULTS</vt:lpstr>
      <vt:lpstr>2.11.1 HELMINTHIC INFESTATION, TAPEWORM</vt:lpstr>
      <vt:lpstr>2.11.2 HELMINTHIC INFESTATION, EXCLUDING TAPEWORM</vt:lpstr>
      <vt:lpstr>IRRITABLE BOWEL SYNDROME (IBS)</vt:lpstr>
      <vt:lpstr>TYPHOID FEVER</vt:lpstr>
      <vt:lpstr>Case Study</vt:lpstr>
      <vt:lpstr>Part 1.1: Choose the correct medicines you would  use to manage the mothers medical problems. </vt:lpstr>
      <vt:lpstr>Answers Part 1.1: Managing the Mother</vt:lpstr>
      <vt:lpstr>Part 1.2 Can you identify which of these medicine may  not be repeated on an on-going basis and explain why  this is so important?</vt:lpstr>
      <vt:lpstr>Answers Part 1.2 Can you identify which of these medicine may not be repeated on an on-going basis and explain why  this is so important?</vt:lpstr>
      <vt:lpstr>Part 2: Managing the Child……</vt:lpstr>
      <vt:lpstr>Answers Part 2: Managing the Child……</vt:lpstr>
      <vt:lpstr>Part 2.1: Acute diarrhoeal infections:</vt:lpstr>
      <vt:lpstr>Answers Part 2.1: Acute diarrhoeal infections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Thabile Msila</cp:lastModifiedBy>
  <cp:revision>146</cp:revision>
  <dcterms:created xsi:type="dcterms:W3CDTF">2014-04-22T12:08:09Z</dcterms:created>
  <dcterms:modified xsi:type="dcterms:W3CDTF">2023-09-14T08:43:31Z</dcterms:modified>
</cp:coreProperties>
</file>