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" initials="J" lastIdx="16" clrIdx="0">
    <p:extLst>
      <p:ext uri="{19B8F6BF-5375-455C-9EA6-DF929625EA0E}">
        <p15:presenceInfo xmlns:p15="http://schemas.microsoft.com/office/powerpoint/2012/main" xmlns="" userId="Jacq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506" autoAdjust="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F873-A247-4A95-9304-7BE8D86E204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3D3A-C80B-434C-A7B9-BCDEFB3F0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94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89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66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2602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3850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selection_medicines/list/WMFc_201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714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3600" b="1" dirty="0" smtClean="0">
                <a:solidFill>
                  <a:schemeClr val="bg1"/>
                </a:solidFill>
              </a:rPr>
              <a:t>CHAPTER 1: DENTAL AND ORAL CONDITIONS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5" y="0"/>
            <a:ext cx="82296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1.2 CANDIDIASIS, ORAL </a:t>
            </a:r>
            <a:r>
              <a:rPr lang="en-US" sz="3600" b="1" dirty="0" smtClean="0">
                <a:solidFill>
                  <a:schemeClr val="bg1"/>
                </a:solidFill>
              </a:rPr>
              <a:t>(</a:t>
            </a:r>
            <a:r>
              <a:rPr lang="en-US" sz="3600" b="1" dirty="0">
                <a:solidFill>
                  <a:schemeClr val="bg1"/>
                </a:solidFill>
              </a:rPr>
              <a:t>THRUSH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357849"/>
          </a:xfrm>
        </p:spPr>
        <p:txBody>
          <a:bodyPr>
            <a:normAutofit fontScale="32500" lnSpcReduction="20000"/>
          </a:bodyPr>
          <a:lstStyle/>
          <a:p>
            <a:r>
              <a:rPr lang="en-ZA" sz="7400" u="sng" dirty="0"/>
              <a:t>Amphotericin B lozenges</a:t>
            </a:r>
            <a:r>
              <a:rPr lang="en-ZA" sz="7400" dirty="0"/>
              <a:t>: </a:t>
            </a:r>
            <a:r>
              <a:rPr lang="en-ZA" sz="7400" i="1" dirty="0" smtClean="0">
                <a:solidFill>
                  <a:srgbClr val="FF0000"/>
                </a:solidFill>
              </a:rPr>
              <a:t>deleted</a:t>
            </a:r>
          </a:p>
          <a:p>
            <a:pPr lvl="1"/>
            <a:r>
              <a:rPr lang="en-ZA" sz="5500" dirty="0" smtClean="0"/>
              <a:t>Currently </a:t>
            </a:r>
            <a:r>
              <a:rPr lang="en-ZA" sz="5500" dirty="0"/>
              <a:t>not available on the </a:t>
            </a:r>
            <a:r>
              <a:rPr lang="en-ZA" sz="5500" dirty="0" smtClean="0"/>
              <a:t>market.</a:t>
            </a:r>
          </a:p>
          <a:p>
            <a:pPr lvl="2">
              <a:buNone/>
            </a:pPr>
            <a:endParaRPr lang="en-ZA" sz="5500" dirty="0"/>
          </a:p>
          <a:p>
            <a:r>
              <a:rPr lang="en-ZA" sz="7400" u="sng" dirty="0"/>
              <a:t>Gentian violet: </a:t>
            </a:r>
            <a:r>
              <a:rPr lang="en-ZA" sz="7400" i="1" dirty="0" smtClean="0">
                <a:solidFill>
                  <a:srgbClr val="FF0000"/>
                </a:solidFill>
              </a:rPr>
              <a:t>deleted</a:t>
            </a:r>
          </a:p>
          <a:p>
            <a:pPr lvl="1"/>
            <a:r>
              <a:rPr lang="en-ZA" sz="5100" i="1" dirty="0" smtClean="0"/>
              <a:t>Safety: </a:t>
            </a:r>
            <a:r>
              <a:rPr lang="en-ZA" sz="5100" dirty="0"/>
              <a:t>WHO Children Medicines Formulary </a:t>
            </a:r>
            <a:r>
              <a:rPr lang="en-ZA" sz="5100" dirty="0" smtClean="0"/>
              <a:t>2010 </a:t>
            </a:r>
            <a:r>
              <a:rPr lang="en-ZA" sz="5100" baseline="30000" dirty="0" smtClean="0"/>
              <a:t>1</a:t>
            </a:r>
            <a:r>
              <a:rPr lang="en-ZA" sz="5100" dirty="0" smtClean="0"/>
              <a:t>: </a:t>
            </a:r>
          </a:p>
          <a:p>
            <a:pPr lvl="2"/>
            <a:r>
              <a:rPr lang="en-ZA" sz="5100" dirty="0" smtClean="0"/>
              <a:t>Carcinogenic </a:t>
            </a:r>
            <a:r>
              <a:rPr lang="en-ZA" sz="5100" dirty="0"/>
              <a:t>in animal </a:t>
            </a:r>
            <a:r>
              <a:rPr lang="en-ZA" sz="5100" dirty="0" smtClean="0"/>
              <a:t>studies.</a:t>
            </a:r>
          </a:p>
          <a:p>
            <a:pPr lvl="2"/>
            <a:r>
              <a:rPr lang="en-ZA" sz="5100" dirty="0" smtClean="0"/>
              <a:t>Contra-indications: </a:t>
            </a:r>
            <a:r>
              <a:rPr lang="en-ZA" sz="5100" dirty="0"/>
              <a:t>excoriated or ulcerated lesions, broken skin, mucous </a:t>
            </a:r>
            <a:r>
              <a:rPr lang="en-ZA" sz="5100" dirty="0" smtClean="0"/>
              <a:t>membranes, porphyria</a:t>
            </a:r>
            <a:r>
              <a:rPr lang="en-ZA" sz="5100" dirty="0"/>
              <a:t>. </a:t>
            </a:r>
            <a:endParaRPr lang="en-ZA" sz="5100" dirty="0" smtClean="0"/>
          </a:p>
          <a:p>
            <a:pPr lvl="2"/>
            <a:r>
              <a:rPr lang="en-ZA" sz="5100" dirty="0" smtClean="0"/>
              <a:t>Common </a:t>
            </a:r>
            <a:r>
              <a:rPr lang="en-ZA" sz="5100" dirty="0"/>
              <a:t>adverse </a:t>
            </a:r>
            <a:r>
              <a:rPr lang="en-ZA" sz="5100" dirty="0" smtClean="0"/>
              <a:t>effects: irritation </a:t>
            </a:r>
            <a:r>
              <a:rPr lang="en-ZA" sz="5100" dirty="0"/>
              <a:t>and ulceration of mucous </a:t>
            </a:r>
            <a:r>
              <a:rPr lang="en-ZA" sz="5100" dirty="0" smtClean="0"/>
              <a:t>membranes; Uncommon </a:t>
            </a:r>
            <a:r>
              <a:rPr lang="en-ZA" sz="5100" dirty="0"/>
              <a:t>adverse </a:t>
            </a:r>
            <a:r>
              <a:rPr lang="en-ZA" sz="5100" dirty="0" smtClean="0"/>
              <a:t>effects: severe irritation.</a:t>
            </a:r>
            <a:endParaRPr lang="en-ZA" sz="5100" dirty="0"/>
          </a:p>
          <a:p>
            <a:pPr lvl="1"/>
            <a:r>
              <a:rPr lang="en-ZA" sz="5100" i="1" dirty="0" smtClean="0"/>
              <a:t>Stigma: </a:t>
            </a:r>
            <a:r>
              <a:rPr lang="en-ZA" sz="5100" dirty="0"/>
              <a:t>Discolouration on the oral mucosa may be unacceptable to the </a:t>
            </a:r>
            <a:r>
              <a:rPr lang="en-ZA" sz="5100" dirty="0" smtClean="0"/>
              <a:t>patient.</a:t>
            </a:r>
            <a:endParaRPr lang="en-ZA" sz="5100" i="1" dirty="0" smtClean="0"/>
          </a:p>
          <a:p>
            <a:pPr>
              <a:buNone/>
            </a:pPr>
            <a:endParaRPr lang="en-ZA" sz="5500" dirty="0"/>
          </a:p>
          <a:p>
            <a:r>
              <a:rPr lang="en-ZA" sz="7400" u="sng" dirty="0" smtClean="0"/>
              <a:t>Nystatin </a:t>
            </a:r>
            <a:r>
              <a:rPr lang="en-ZA" sz="7400" u="sng" dirty="0"/>
              <a:t>suspension</a:t>
            </a:r>
            <a:r>
              <a:rPr lang="en-ZA" sz="7400" u="sng" dirty="0" smtClean="0"/>
              <a:t>: </a:t>
            </a:r>
            <a:r>
              <a:rPr lang="en-ZA" sz="7400" i="1" dirty="0" smtClean="0">
                <a:solidFill>
                  <a:schemeClr val="accent6">
                    <a:lumMod val="75000"/>
                  </a:schemeClr>
                </a:solidFill>
              </a:rPr>
              <a:t>retained</a:t>
            </a:r>
          </a:p>
          <a:p>
            <a:pPr lvl="1"/>
            <a:r>
              <a:rPr lang="en-ZA" sz="5900" dirty="0" smtClean="0"/>
              <a:t>Directions for use amended.</a:t>
            </a:r>
          </a:p>
          <a:p>
            <a:pPr marL="914400" lvl="2" indent="0">
              <a:buNone/>
            </a:pPr>
            <a:endParaRPr lang="en-ZA" sz="5500" i="1" dirty="0" smtClean="0"/>
          </a:p>
          <a:p>
            <a:pPr lvl="2">
              <a:buNone/>
            </a:pPr>
            <a:r>
              <a:rPr lang="en-ZA" sz="9800" b="1" dirty="0" smtClean="0">
                <a:solidFill>
                  <a:srgbClr val="3366FF"/>
                </a:solidFill>
              </a:rPr>
              <a:t>Level of evidence: III Expert opinion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300192" y="5955388"/>
            <a:ext cx="12241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47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ea typeface="Calibri"/>
                <a:cs typeface="Arial"/>
              </a:rPr>
              <a:t>1.3 GINGIVITIS AND </a:t>
            </a:r>
            <a: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  <a:t>PERIODONTITIS:</a:t>
            </a:r>
            <a:b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  <a:t>1.3.1 </a:t>
            </a:r>
            <a:r>
              <a:rPr lang="en-US" sz="2400" b="1" dirty="0">
                <a:solidFill>
                  <a:schemeClr val="bg1"/>
                </a:solidFill>
                <a:ea typeface="Calibri"/>
                <a:cs typeface="Arial"/>
              </a:rPr>
              <a:t>GINGIVITIS, UNCOMPLICATED; </a:t>
            </a:r>
            <a: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en-US" sz="2400" b="1" dirty="0" smtClean="0">
                <a:solidFill>
                  <a:schemeClr val="bg1"/>
                </a:solidFill>
                <a:ea typeface="Calibri"/>
                <a:cs typeface="Arial"/>
              </a:rPr>
              <a:t>1.3.2 </a:t>
            </a:r>
            <a:r>
              <a:rPr lang="en-US" sz="2400" b="1" dirty="0">
                <a:solidFill>
                  <a:schemeClr val="bg1"/>
                </a:solidFill>
                <a:ea typeface="Calibri"/>
                <a:cs typeface="Arial"/>
              </a:rPr>
              <a:t>PERIODONTITIS; 1.3.3 NECROTISING </a:t>
            </a:r>
            <a:r>
              <a:rPr lang="en-US" sz="3600" b="1" dirty="0">
                <a:solidFill>
                  <a:schemeClr val="bg1"/>
                </a:solidFill>
                <a:ea typeface="Calibri"/>
                <a:cs typeface="Arial"/>
              </a:rPr>
              <a:t>PERIODONTITIS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4526707"/>
          </a:xfrm>
        </p:spPr>
        <p:txBody>
          <a:bodyPr>
            <a:normAutofit/>
          </a:bodyPr>
          <a:lstStyle/>
          <a:p>
            <a:r>
              <a:rPr lang="en-ZA" sz="2400" u="sng" dirty="0" smtClean="0"/>
              <a:t>Chlorhexidine 0.2%, 15 mL as a mouthwash</a:t>
            </a:r>
            <a:r>
              <a:rPr lang="en-ZA" sz="2400" dirty="0" smtClean="0"/>
              <a:t>: </a:t>
            </a:r>
            <a:r>
              <a:rPr lang="en-ZA" sz="2400" i="1" dirty="0" smtClean="0">
                <a:solidFill>
                  <a:schemeClr val="accent6">
                    <a:lumMod val="75000"/>
                  </a:schemeClr>
                </a:solidFill>
              </a:rPr>
              <a:t>directions for use amended</a:t>
            </a:r>
          </a:p>
          <a:p>
            <a:pPr lvl="1"/>
            <a:r>
              <a:rPr lang="en-ZA" sz="2000" dirty="0" smtClean="0"/>
              <a:t>Gargling is inadequate for dental problems; the solution should be swirled through the mouth area and not the throat.</a:t>
            </a:r>
          </a:p>
          <a:p>
            <a:pPr lvl="2">
              <a:buNone/>
            </a:pPr>
            <a:endParaRPr lang="en-ZA" sz="2600" b="1" dirty="0" smtClean="0">
              <a:solidFill>
                <a:srgbClr val="3366FF"/>
              </a:solidFill>
            </a:endParaRPr>
          </a:p>
          <a:p>
            <a:pPr lvl="2">
              <a:buNone/>
            </a:pPr>
            <a:r>
              <a:rPr lang="en-ZA" sz="3200" b="1" dirty="0" smtClean="0">
                <a:solidFill>
                  <a:srgbClr val="3366FF"/>
                </a:solidFill>
              </a:rPr>
              <a:t>Level of evidence: III Expert opinion</a:t>
            </a:r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/>
          </a:p>
          <a:p>
            <a:pPr lvl="2">
              <a:buNone/>
            </a:pPr>
            <a:endParaRPr lang="en-ZA" dirty="0" smtClean="0"/>
          </a:p>
          <a:p>
            <a:pPr lvl="2">
              <a:buNone/>
            </a:pP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6300192" y="5955388"/>
            <a:ext cx="12241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 2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55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1.4 HERPES SIMPLEX INFECTIONS OF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dirty="0">
                <a:solidFill>
                  <a:schemeClr val="bg1"/>
                </a:solidFill>
              </a:rPr>
              <a:t>MOUTH AND LIPS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4485"/>
            <a:ext cx="8610600" cy="4168116"/>
          </a:xfrm>
        </p:spPr>
        <p:txBody>
          <a:bodyPr>
            <a:normAutofit lnSpcReduction="10000"/>
          </a:bodyPr>
          <a:lstStyle/>
          <a:p>
            <a:r>
              <a:rPr lang="en-ZA" sz="2800" u="sng" dirty="0"/>
              <a:t>Tetracaine 0.5%, oral, topical:</a:t>
            </a:r>
            <a:r>
              <a:rPr lang="en-ZA" sz="2800" dirty="0"/>
              <a:t> </a:t>
            </a:r>
            <a:r>
              <a:rPr lang="en-ZA" sz="2800" i="1" dirty="0" smtClean="0">
                <a:solidFill>
                  <a:schemeClr val="accent6">
                    <a:lumMod val="75000"/>
                  </a:schemeClr>
                </a:solidFill>
              </a:rPr>
              <a:t>amended</a:t>
            </a:r>
          </a:p>
          <a:p>
            <a:pPr lvl="1"/>
            <a:r>
              <a:rPr lang="en-ZA" sz="2400" dirty="0" smtClean="0"/>
              <a:t>Indicated for adults &amp; children &gt; 6 years of age.</a:t>
            </a:r>
          </a:p>
          <a:p>
            <a:pPr lvl="1"/>
            <a:r>
              <a:rPr lang="en-ZA" sz="2400" dirty="0" smtClean="0"/>
              <a:t>Strength &amp; </a:t>
            </a:r>
            <a:r>
              <a:rPr lang="en-ZA" sz="2400" dirty="0"/>
              <a:t>the dosing interval was aligned to the package insert’s recommendation of 5-7 hourly</a:t>
            </a:r>
            <a:r>
              <a:rPr lang="en-ZA" sz="2400" dirty="0" smtClean="0"/>
              <a:t>.</a:t>
            </a:r>
            <a:endParaRPr lang="en-ZA" sz="2400" dirty="0"/>
          </a:p>
          <a:p>
            <a:pPr lvl="1"/>
            <a:r>
              <a:rPr lang="en-ZA" sz="2400" i="1" dirty="0"/>
              <a:t>Safety: </a:t>
            </a:r>
            <a:endParaRPr lang="en-ZA" sz="2400" i="1" dirty="0" smtClean="0"/>
          </a:p>
          <a:p>
            <a:pPr lvl="2"/>
            <a:r>
              <a:rPr lang="en-ZA" sz="1900" dirty="0" smtClean="0"/>
              <a:t>Paucity </a:t>
            </a:r>
            <a:r>
              <a:rPr lang="en-ZA" sz="1900" dirty="0"/>
              <a:t>of </a:t>
            </a:r>
            <a:r>
              <a:rPr lang="en-ZA" sz="1900" dirty="0" smtClean="0"/>
              <a:t>data - surface </a:t>
            </a:r>
            <a:r>
              <a:rPr lang="en-ZA" sz="1900" dirty="0"/>
              <a:t>anaesthetic in the mouth. </a:t>
            </a:r>
            <a:endParaRPr lang="en-ZA" sz="1900" dirty="0" smtClean="0"/>
          </a:p>
          <a:p>
            <a:pPr lvl="2"/>
            <a:r>
              <a:rPr lang="en-ZA" sz="1900" dirty="0" smtClean="0"/>
              <a:t>Martindale</a:t>
            </a:r>
            <a:r>
              <a:rPr lang="en-ZA" sz="1900" dirty="0"/>
              <a:t>, 37</a:t>
            </a:r>
            <a:r>
              <a:rPr lang="en-ZA" sz="1900" baseline="30000" dirty="0"/>
              <a:t>th</a:t>
            </a:r>
            <a:r>
              <a:rPr lang="en-ZA" sz="1900" dirty="0"/>
              <a:t> edition (April 2011</a:t>
            </a:r>
            <a:r>
              <a:rPr lang="en-ZA" sz="1900" dirty="0" smtClean="0"/>
              <a:t>): Rapid absorption of </a:t>
            </a:r>
            <a:r>
              <a:rPr lang="en-ZA" sz="1900" dirty="0"/>
              <a:t>tetracaine hydrochloride from the mucous </a:t>
            </a:r>
            <a:r>
              <a:rPr lang="en-ZA" sz="1900" dirty="0" smtClean="0"/>
              <a:t>membranes, with high </a:t>
            </a:r>
            <a:r>
              <a:rPr lang="en-ZA" sz="1900" dirty="0"/>
              <a:t>risk of systemic </a:t>
            </a:r>
            <a:r>
              <a:rPr lang="en-ZA" sz="1900" dirty="0" smtClean="0"/>
              <a:t>toxicity.</a:t>
            </a:r>
          </a:p>
          <a:p>
            <a:pPr lvl="2"/>
            <a:r>
              <a:rPr lang="en-ZA" sz="1900" dirty="0" smtClean="0"/>
              <a:t>Local manufacturer: No clinical </a:t>
            </a:r>
            <a:r>
              <a:rPr lang="en-ZA" sz="1900" dirty="0"/>
              <a:t>data or documented evidence to confirm </a:t>
            </a:r>
            <a:r>
              <a:rPr lang="en-ZA" sz="1900" dirty="0" smtClean="0"/>
              <a:t>safety in </a:t>
            </a:r>
            <a:r>
              <a:rPr lang="en-ZA" sz="1900" dirty="0"/>
              <a:t>infants and  </a:t>
            </a:r>
            <a:r>
              <a:rPr lang="en-ZA" sz="1900" dirty="0" smtClean="0"/>
              <a:t>children. Use in </a:t>
            </a:r>
            <a:r>
              <a:rPr lang="en-ZA" sz="1900" dirty="0"/>
              <a:t>infants and children </a:t>
            </a:r>
            <a:r>
              <a:rPr lang="en-ZA" sz="1900" dirty="0" smtClean="0"/>
              <a:t>not </a:t>
            </a:r>
            <a:r>
              <a:rPr lang="en-ZA" sz="1900" dirty="0"/>
              <a:t>recommended by the company</a:t>
            </a:r>
            <a:r>
              <a:rPr lang="en-ZA" sz="1900" dirty="0" smtClean="0"/>
              <a:t>.</a:t>
            </a:r>
          </a:p>
          <a:p>
            <a:pPr lvl="2"/>
            <a:endParaRPr lang="en-ZA" dirty="0"/>
          </a:p>
          <a:p>
            <a:pPr>
              <a:buNone/>
            </a:pPr>
            <a:endParaRPr lang="en-ZA" sz="1300" dirty="0" smtClean="0"/>
          </a:p>
          <a:p>
            <a:pPr>
              <a:buNone/>
            </a:pPr>
            <a:endParaRPr lang="en-ZA" sz="1300" dirty="0"/>
          </a:p>
          <a:p>
            <a:pPr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300192" y="5955388"/>
            <a:ext cx="12241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3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5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696" y="-1028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1.4 HERPES SIMPLEX INFECTIONS OF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MOUTH AND LIPS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62843"/>
          </a:xfrm>
        </p:spPr>
        <p:txBody>
          <a:bodyPr>
            <a:normAutofit fontScale="55000" lnSpcReduction="20000"/>
          </a:bodyPr>
          <a:lstStyle/>
          <a:p>
            <a:r>
              <a:rPr lang="en-ZA" sz="4400" u="sng" dirty="0"/>
              <a:t>Aciclovir:</a:t>
            </a:r>
            <a:r>
              <a:rPr lang="en-ZA" sz="4400" i="1" dirty="0"/>
              <a:t> </a:t>
            </a:r>
            <a:r>
              <a:rPr lang="en-ZA" sz="4400" i="1" dirty="0" smtClean="0">
                <a:solidFill>
                  <a:schemeClr val="accent6">
                    <a:lumMod val="75000"/>
                  </a:schemeClr>
                </a:solidFill>
              </a:rPr>
              <a:t>Prescriber </a:t>
            </a:r>
            <a:r>
              <a:rPr lang="en-ZA" sz="4400" i="1" dirty="0">
                <a:solidFill>
                  <a:schemeClr val="accent6">
                    <a:lumMod val="75000"/>
                  </a:schemeClr>
                </a:solidFill>
              </a:rPr>
              <a:t>level and directions for use, amended</a:t>
            </a:r>
            <a:r>
              <a:rPr lang="en-ZA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ZA" sz="4400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en-ZA" sz="4400" i="1" dirty="0" smtClean="0">
                <a:solidFill>
                  <a:schemeClr val="accent6">
                    <a:lumMod val="75000"/>
                  </a:schemeClr>
                </a:solidFill>
              </a:rPr>
              <a:t>Dosing interval of 8 hourly retained.</a:t>
            </a:r>
            <a:endParaRPr lang="en-ZA" sz="4400" i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sz="3200" dirty="0" smtClean="0"/>
              <a:t>Non severe herpes </a:t>
            </a:r>
            <a:r>
              <a:rPr lang="en-ZA" sz="3200" dirty="0" err="1" smtClean="0"/>
              <a:t>stomatatis</a:t>
            </a:r>
            <a:r>
              <a:rPr lang="en-ZA" sz="3200" dirty="0" smtClean="0"/>
              <a:t>:  prescribed </a:t>
            </a:r>
            <a:r>
              <a:rPr lang="en-ZA" sz="3200" dirty="0"/>
              <a:t>by </a:t>
            </a:r>
            <a:r>
              <a:rPr lang="en-ZA" sz="3200" b="1" i="1" dirty="0"/>
              <a:t>nurse </a:t>
            </a:r>
            <a:r>
              <a:rPr lang="en-ZA" sz="3200" b="1" i="1" dirty="0" smtClean="0"/>
              <a:t>practitioners </a:t>
            </a:r>
            <a:r>
              <a:rPr lang="en-ZA" sz="3200" dirty="0" smtClean="0"/>
              <a:t>– refer severe </a:t>
            </a:r>
            <a:r>
              <a:rPr lang="en-ZA" sz="3200" dirty="0"/>
              <a:t>conditions with </a:t>
            </a:r>
            <a:r>
              <a:rPr lang="en-ZA" sz="3200" dirty="0" smtClean="0"/>
              <a:t>complications.</a:t>
            </a:r>
            <a:endParaRPr lang="en-ZA" sz="3200" dirty="0"/>
          </a:p>
          <a:p>
            <a:pPr lvl="1"/>
            <a:r>
              <a:rPr lang="en-ZA" sz="3200" dirty="0"/>
              <a:t>C</a:t>
            </a:r>
            <a:r>
              <a:rPr lang="en-ZA" sz="3200" dirty="0" smtClean="0"/>
              <a:t>hildren with extensive lesions on the lips &amp; mouth: anti-viral therapy </a:t>
            </a:r>
            <a:r>
              <a:rPr lang="en-ZA" sz="3200" b="1" i="1" dirty="0" smtClean="0"/>
              <a:t>within 72 hours of onset of symptoms</a:t>
            </a:r>
            <a:r>
              <a:rPr lang="en-ZA" sz="3200" dirty="0" smtClean="0"/>
              <a:t>; Child presents &gt; 1 week </a:t>
            </a:r>
            <a:r>
              <a:rPr lang="en-ZA" sz="3200" dirty="0"/>
              <a:t>of the onset of </a:t>
            </a:r>
            <a:r>
              <a:rPr lang="en-ZA" sz="3200" dirty="0" smtClean="0"/>
              <a:t>symptoms: omit aciclovir therapy (lesions </a:t>
            </a:r>
            <a:r>
              <a:rPr lang="en-ZA" sz="3200" dirty="0"/>
              <a:t>heal spontaneously within 7 </a:t>
            </a:r>
            <a:r>
              <a:rPr lang="en-ZA" sz="3200" dirty="0" smtClean="0"/>
              <a:t>days). </a:t>
            </a:r>
          </a:p>
          <a:p>
            <a:pPr lvl="1"/>
            <a:r>
              <a:rPr lang="en-ZA" sz="3200" b="1" i="1" dirty="0" smtClean="0"/>
              <a:t>Dosing interval: </a:t>
            </a:r>
            <a:r>
              <a:rPr lang="en-ZA" sz="3200" dirty="0" smtClean="0"/>
              <a:t>Double-blind, placebo-controlled trial of 5-day </a:t>
            </a:r>
            <a:r>
              <a:rPr lang="en-ZA" sz="3200" dirty="0" err="1" smtClean="0"/>
              <a:t>aciclovir</a:t>
            </a:r>
            <a:r>
              <a:rPr lang="en-ZA" sz="3200" dirty="0" smtClean="0"/>
              <a:t> (400 mg 3 times daily) RCT  (n=615) where men with genital ulcers, received syndromic management. Outcomes assessed over a month suggested that aciclovir, at an 8 hourly dose, improved ulcer healing:</a:t>
            </a:r>
          </a:p>
          <a:p>
            <a:pPr lvl="2"/>
            <a:r>
              <a:rPr lang="en-ZA" dirty="0" smtClean="0"/>
              <a:t> </a:t>
            </a:r>
            <a:r>
              <a:rPr lang="en-ZA" sz="2900" dirty="0" smtClean="0"/>
              <a:t>61% of those receiving aciclovir healed by D 7, vs. 42%  receiving placebo (adjusted RR, 1.4 [95% CI, 1.1 to 1.8]; P=0.003). </a:t>
            </a:r>
          </a:p>
          <a:p>
            <a:pPr lvl="2"/>
            <a:r>
              <a:rPr lang="en-ZA" sz="2900" dirty="0" smtClean="0"/>
              <a:t>Aciclovir also improved healing by a median of 3 days (P=0.002) and;</a:t>
            </a:r>
          </a:p>
          <a:p>
            <a:pPr lvl="2"/>
            <a:r>
              <a:rPr lang="en-ZA" sz="2900" dirty="0" smtClean="0"/>
              <a:t>Reduced HIV-1 ulcer shedding on day 7 (24% for acyclovir vs 37% for placebo; P=0.05</a:t>
            </a:r>
          </a:p>
          <a:p>
            <a:pPr marL="342900" lvl="2" indent="-342900">
              <a:buNone/>
            </a:pPr>
            <a:r>
              <a:rPr lang="en-ZA" sz="5100" b="1" dirty="0" smtClean="0">
                <a:solidFill>
                  <a:srgbClr val="3366FF"/>
                </a:solidFill>
              </a:rPr>
              <a:t>Level of evidence</a:t>
            </a:r>
            <a:r>
              <a:rPr lang="en-ZA" sz="5100" b="1" smtClean="0">
                <a:solidFill>
                  <a:srgbClr val="3366FF"/>
                </a:solidFill>
              </a:rPr>
              <a:t>: III </a:t>
            </a:r>
            <a:r>
              <a:rPr lang="en-ZA" sz="5100" b="1" dirty="0" smtClean="0">
                <a:solidFill>
                  <a:srgbClr val="3366FF"/>
                </a:solidFill>
              </a:rPr>
              <a:t>Extrapolated RCT, Expert opinion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6300192" y="5955388"/>
            <a:ext cx="12241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4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18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8229600" cy="97408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1.5 APHTHOUS ULCERS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/>
              <a:t>Choline</a:t>
            </a:r>
            <a:r>
              <a:rPr lang="en-US" u="sng" dirty="0"/>
              <a:t> </a:t>
            </a:r>
            <a:r>
              <a:rPr lang="en-US" u="sng" dirty="0" err="1"/>
              <a:t>salicylate</a:t>
            </a:r>
            <a:r>
              <a:rPr lang="en-US" u="sng" dirty="0"/>
              <a:t>/</a:t>
            </a:r>
            <a:r>
              <a:rPr lang="en-US" u="sng" dirty="0" err="1"/>
              <a:t>cetalkonium</a:t>
            </a:r>
            <a:r>
              <a:rPr lang="en-US" u="sng" dirty="0"/>
              <a:t> chloride 8.7/0.01% oral gel:</a:t>
            </a:r>
            <a:r>
              <a:rPr lang="en-US" i="1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deleted</a:t>
            </a:r>
            <a:endParaRPr lang="en-ZA" u="sng" dirty="0" smtClean="0">
              <a:solidFill>
                <a:srgbClr val="FF0000"/>
              </a:solidFill>
            </a:endParaRPr>
          </a:p>
          <a:p>
            <a:pPr lvl="1"/>
            <a:r>
              <a:rPr lang="en-GB" i="1" dirty="0" smtClean="0"/>
              <a:t>Safety : </a:t>
            </a:r>
          </a:p>
          <a:p>
            <a:pPr lvl="2"/>
            <a:r>
              <a:rPr lang="en-GB" dirty="0" smtClean="0"/>
              <a:t>The</a:t>
            </a:r>
            <a:r>
              <a:rPr lang="en-GB" i="1" dirty="0" smtClean="0"/>
              <a:t> </a:t>
            </a:r>
            <a:r>
              <a:rPr lang="en-GB" dirty="0"/>
              <a:t>MHRA issued a safety warning regarding topical oral </a:t>
            </a:r>
            <a:r>
              <a:rPr lang="en-GB" dirty="0" err="1"/>
              <a:t>salicylate</a:t>
            </a:r>
            <a:r>
              <a:rPr lang="en-GB" dirty="0"/>
              <a:t> gels, not be used in those </a:t>
            </a:r>
            <a:r>
              <a:rPr lang="en-GB" dirty="0" smtClean="0"/>
              <a:t>&lt; 16 </a:t>
            </a:r>
            <a:r>
              <a:rPr lang="en-GB" dirty="0"/>
              <a:t>years. </a:t>
            </a:r>
            <a:endParaRPr lang="en-GB" dirty="0" smtClean="0"/>
          </a:p>
          <a:p>
            <a:pPr lvl="2"/>
            <a:r>
              <a:rPr lang="en-GB" dirty="0" smtClean="0"/>
              <a:t>Triggered </a:t>
            </a:r>
            <a:r>
              <a:rPr lang="en-GB" dirty="0"/>
              <a:t>by a report of a suspected case of Reye’s syndrome associated with oral </a:t>
            </a:r>
            <a:r>
              <a:rPr lang="en-GB" dirty="0" err="1"/>
              <a:t>salicylate</a:t>
            </a:r>
            <a:r>
              <a:rPr lang="en-GB" dirty="0"/>
              <a:t> gel in a 20 month old </a:t>
            </a:r>
            <a:r>
              <a:rPr lang="en-GB" dirty="0" smtClean="0"/>
              <a:t>child.</a:t>
            </a:r>
          </a:p>
          <a:p>
            <a:pPr lvl="1"/>
            <a:r>
              <a:rPr lang="en-GB" dirty="0" smtClean="0"/>
              <a:t>Availability: </a:t>
            </a:r>
          </a:p>
          <a:p>
            <a:pPr lvl="2"/>
            <a:r>
              <a:rPr lang="en-GB" dirty="0" smtClean="0"/>
              <a:t>Not </a:t>
            </a:r>
            <a:r>
              <a:rPr lang="en-GB" dirty="0"/>
              <a:t>available on the local South African market</a:t>
            </a:r>
            <a:r>
              <a:rPr lang="en-GB" dirty="0" smtClean="0"/>
              <a:t>.</a:t>
            </a:r>
            <a:endParaRPr lang="en-ZA" dirty="0" smtClean="0"/>
          </a:p>
          <a:p>
            <a:pPr lvl="2">
              <a:buNone/>
            </a:pPr>
            <a:endParaRPr lang="en-ZA" u="sng" dirty="0"/>
          </a:p>
          <a:p>
            <a:r>
              <a:rPr lang="en-ZA" u="sng" dirty="0" smtClean="0"/>
              <a:t>Tetracaine 0.5%, oral, topical: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rgbClr val="00B050"/>
                </a:solidFill>
              </a:rPr>
              <a:t>added</a:t>
            </a:r>
          </a:p>
          <a:p>
            <a:pPr lvl="1"/>
            <a:r>
              <a:rPr lang="en-ZA" sz="2400" dirty="0" smtClean="0"/>
              <a:t>Product already recommended for extensive oral herpes. Refer to section 1.4 Herpes simplex infections of the mouth and lips.</a:t>
            </a:r>
          </a:p>
          <a:p>
            <a:pPr>
              <a:buNone/>
            </a:pPr>
            <a:endParaRPr lang="en-ZA" sz="1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300192" y="5955388"/>
            <a:ext cx="12241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5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22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6" y="0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1.5 APHTHOUS ULCERS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401080" cy="4525963"/>
          </a:xfrm>
        </p:spPr>
        <p:txBody>
          <a:bodyPr/>
          <a:lstStyle/>
          <a:p>
            <a:r>
              <a:rPr lang="en-ZA" u="sng" dirty="0" smtClean="0"/>
              <a:t>Paracetamol, oral: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rgbClr val="00B050"/>
                </a:solidFill>
              </a:rPr>
              <a:t>added</a:t>
            </a:r>
          </a:p>
          <a:p>
            <a:pPr lvl="1"/>
            <a:r>
              <a:rPr lang="en-ZA" sz="2400" dirty="0" smtClean="0"/>
              <a:t>No topical product available on the market, for children to manage pain.</a:t>
            </a:r>
          </a:p>
          <a:p>
            <a:r>
              <a:rPr lang="en-ZA" u="sng" dirty="0" err="1" smtClean="0"/>
              <a:t>Triamcinalone</a:t>
            </a:r>
            <a:r>
              <a:rPr lang="en-ZA" u="sng" dirty="0" smtClean="0"/>
              <a:t> 1mg/g paste: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rgbClr val="9966FF"/>
                </a:solidFill>
              </a:rPr>
              <a:t>not added</a:t>
            </a:r>
          </a:p>
          <a:p>
            <a:pPr lvl="1"/>
            <a:r>
              <a:rPr lang="en-ZA" sz="2400" dirty="0" smtClean="0"/>
              <a:t>Not available on the South African market.</a:t>
            </a:r>
            <a:endParaRPr lang="en-ZA" sz="2400" dirty="0"/>
          </a:p>
          <a:p>
            <a:r>
              <a:rPr lang="en-ZA" u="sng" dirty="0" smtClean="0"/>
              <a:t>Benzydamine hydrochloride 10mg/g: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rgbClr val="9966FF"/>
                </a:solidFill>
              </a:rPr>
              <a:t>not added</a:t>
            </a:r>
          </a:p>
          <a:p>
            <a:pPr lvl="1"/>
            <a:r>
              <a:rPr lang="en-ZA" sz="2400" dirty="0" smtClean="0"/>
              <a:t>More expensive than tetracaine 0.5%,oral, topical.</a:t>
            </a:r>
          </a:p>
          <a:p>
            <a:pPr>
              <a:buNone/>
            </a:pPr>
            <a:endParaRPr lang="en-ZA" i="1" dirty="0">
              <a:solidFill>
                <a:srgbClr val="99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1627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73"/>
            <a:ext cx="82296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1.6 TEETHING, INFANT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New </a:t>
            </a:r>
            <a:r>
              <a:rPr lang="en-ZA" dirty="0" smtClean="0"/>
              <a:t>STG:</a:t>
            </a:r>
          </a:p>
          <a:p>
            <a:pPr lvl="1"/>
            <a:r>
              <a:rPr lang="en-ZA" dirty="0" smtClean="0"/>
              <a:t>A </a:t>
            </a:r>
            <a:r>
              <a:rPr lang="en-ZA" dirty="0"/>
              <a:t>common complaint at primary level of care. </a:t>
            </a:r>
            <a:endParaRPr lang="en-ZA" dirty="0" smtClean="0"/>
          </a:p>
          <a:p>
            <a:pPr lvl="1"/>
            <a:r>
              <a:rPr lang="en-ZA" dirty="0" smtClean="0"/>
              <a:t>To deter unnecessary use of medication and other local oral anaesthetic preparations that are not safe for use in the teething infant. 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No medicine added.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DENTAL AND ORAL CONDITIONS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1240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9170126"/>
              </p:ext>
            </p:extLst>
          </p:nvPr>
        </p:nvGraphicFramePr>
        <p:xfrm>
          <a:off x="179512" y="188640"/>
          <a:ext cx="8856984" cy="595873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27043"/>
                <a:gridCol w="548663"/>
                <a:gridCol w="120438"/>
                <a:gridCol w="7560840"/>
              </a:tblGrid>
              <a:tr h="274616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Slide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sz="1200" dirty="0" smtClean="0"/>
                        <a:t>Ref #</a:t>
                      </a:r>
                      <a:endParaRPr lang="en-Z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Reference</a:t>
                      </a:r>
                      <a:endParaRPr lang="en-ZA" sz="1200" dirty="0"/>
                    </a:p>
                  </a:txBody>
                  <a:tcPr/>
                </a:tc>
              </a:tr>
              <a:tr h="342271">
                <a:tc gridSpan="4">
                  <a:txBody>
                    <a:bodyPr/>
                    <a:lstStyle/>
                    <a:p>
                      <a:r>
                        <a:rPr lang="en-ZA" sz="1200" dirty="0" smtClean="0"/>
                        <a:t>1.2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CANDIDIASIS, ORAL (THRUSH)</a:t>
                      </a:r>
                      <a:endParaRPr lang="en-Z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ZA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717351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1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ZA" sz="1200" b="1" u="sng" dirty="0" smtClean="0"/>
                        <a:t>GENTIAN VIOLET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WHO model formulary for children, 2010. Available at: </a:t>
                      </a:r>
                      <a:r>
                        <a:rPr lang="en-ZA" sz="1200" dirty="0" smtClean="0">
                          <a:hlinkClick r:id="rId3"/>
                        </a:rPr>
                        <a:t>http://www.who.int/selection_medicines/list/WMFc_2010.pdf</a:t>
                      </a:r>
                      <a:endParaRPr lang="en-ZA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Hill SR, </a:t>
                      </a:r>
                      <a:r>
                        <a:rPr lang="en-ZA" sz="1200" dirty="0" err="1" smtClean="0"/>
                        <a:t>Kouimtzi</a:t>
                      </a:r>
                      <a:r>
                        <a:rPr lang="en-ZA" sz="1200" dirty="0" smtClean="0"/>
                        <a:t> M, Stuart MC, eds. WHO model formulary. Geneva, World Health Organization, 2008.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McEvoy</a:t>
                      </a:r>
                      <a:r>
                        <a:rPr lang="en-ZA" sz="1200" dirty="0" smtClean="0"/>
                        <a:t> GK, ed. AHFS drug information. Bethesda, American Society of Health-System Pharmacists, 2009.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Sweetman</a:t>
                      </a:r>
                      <a:r>
                        <a:rPr lang="en-ZA" sz="1200" dirty="0" smtClean="0"/>
                        <a:t> SC, ed. Martindale: the complete drug reference. 34th ed. London, Pharmaceutical Press, 2005.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WHO expert committee on the selection and use of essential medicines. The selection and use of  essential medicines: report of the WHO expert committee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October 2007 (including the model list of essential medicines for children). WHO Technical Report Series, 2008, 950 http://www.who.int/medicines/publications/essentialmeds_committeereports/TRS_950.pdf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11522">
                <a:tc gridSpan="4">
                  <a:txBody>
                    <a:bodyPr/>
                    <a:lstStyle/>
                    <a:p>
                      <a:r>
                        <a:rPr lang="en-ZA" sz="1200" dirty="0" smtClean="0"/>
                        <a:t>1.3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a typeface="Calibri"/>
                          <a:cs typeface="Arial"/>
                        </a:rPr>
                        <a:t>GINGIVITIS AND PERIODONTITIS</a:t>
                      </a:r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35905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u="sng" dirty="0" smtClean="0"/>
                        <a:t>CHLORHEXIDINE.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/>
                        <a:t>(2009). In DRUGDEX® Drug Point.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860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1.4 HERPES SIMPLEX INFECTIONS OF THE MOUTH AND LIPS</a:t>
                      </a:r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ZA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47652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5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3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ZA" sz="1200" b="1" u="sng" dirty="0" smtClean="0"/>
                        <a:t>TETRACAINE HYDROCHLORIDE.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Adcock Ingram Pharmaceuticals. MCC registered </a:t>
                      </a:r>
                      <a:r>
                        <a:rPr lang="en-ZA" sz="1200" dirty="0" err="1" smtClean="0"/>
                        <a:t>Dynexan</a:t>
                      </a:r>
                      <a:r>
                        <a:rPr lang="en-ZA" sz="1200" dirty="0" smtClean="0"/>
                        <a:t>® ointment  package insert.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200" dirty="0" err="1" smtClean="0"/>
                        <a:t>Sweetman</a:t>
                      </a:r>
                      <a:r>
                        <a:rPr lang="en-ZA" sz="1200" dirty="0" smtClean="0"/>
                        <a:t> SC, ed. Martindale: the complete drug reference. 37th ed. London, Pharmaceutical Press, 2011.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47652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6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4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ZA" sz="1200" b="1" u="sng" dirty="0" smtClean="0"/>
                        <a:t>ACICLOVIR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200" dirty="0" smtClean="0"/>
                        <a:t>Paz-Bailey G et al. Improvement in healing and reduction in HIV shedding with episodic acyclovir therapy as part of </a:t>
                      </a:r>
                      <a:r>
                        <a:rPr lang="en-ZA" sz="1200" dirty="0" err="1" smtClean="0"/>
                        <a:t>syndromic</a:t>
                      </a:r>
                      <a:r>
                        <a:rPr lang="en-ZA" sz="1200" dirty="0" smtClean="0"/>
                        <a:t> management among men: a</a:t>
                      </a:r>
                      <a:r>
                        <a:rPr lang="en-ZA" sz="1200" baseline="0" dirty="0" smtClean="0"/>
                        <a:t> </a:t>
                      </a:r>
                      <a:r>
                        <a:rPr lang="en-ZA" sz="1200" dirty="0" smtClean="0"/>
                        <a:t>randomized, controlled trial. J Infect Dis. 2009 Oct 1;200(7):1039-49.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154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1.5 APHTHOUS ULCERS</a:t>
                      </a:r>
                      <a:endParaRPr lang="en-Z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en-ZA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8754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7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5</a:t>
                      </a:r>
                      <a:endParaRPr lang="en-Z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ZA" sz="1200" dirty="0" smtClean="0"/>
                        <a:t> </a:t>
                      </a:r>
                      <a:r>
                        <a:rPr lang="en-US" sz="1200" b="1" u="sng" dirty="0" smtClean="0"/>
                        <a:t>CHOLINE SALICYLATE/CETALKONIUM CHLORIDE 8.7/0.01% ORAL GEL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Osman</a:t>
                      </a: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TK, et al. BMJ 2008;336:1376.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MHRA Drug safety update. June 2009, Volume 2, Issue 11.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23574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 VS 1</Template>
  <TotalTime>1075</TotalTime>
  <Words>1087</Words>
  <Application>Microsoft Office PowerPoint</Application>
  <PresentationFormat>On-screen Show (4:3)</PresentationFormat>
  <Paragraphs>130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Custom Design</vt:lpstr>
      <vt:lpstr>Slide 1</vt:lpstr>
      <vt:lpstr>1.2 CANDIDIASIS, ORAL (THRUSH) </vt:lpstr>
      <vt:lpstr>1.3 GINGIVITIS AND PERIODONTITIS: 1.3.1 GINGIVITIS, UNCOMPLICATED;  1.3.2 PERIODONTITIS; 1.3.3 NECROTISING PERIODONTITIS</vt:lpstr>
      <vt:lpstr>1.4 HERPES SIMPLEX INFECTIONS OF  THE MOUTH AND LIPS</vt:lpstr>
      <vt:lpstr>1.4 HERPES SIMPLEX INFECTIONS OF  THE MOUTH AND LIPS</vt:lpstr>
      <vt:lpstr>1.5 APHTHOUS ULCERS</vt:lpstr>
      <vt:lpstr>1.5 APHTHOUS ULCERS</vt:lpstr>
      <vt:lpstr>1.6 TEETHING, INFANT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122</cp:revision>
  <dcterms:created xsi:type="dcterms:W3CDTF">2014-04-22T12:08:09Z</dcterms:created>
  <dcterms:modified xsi:type="dcterms:W3CDTF">2015-03-30T19:45:00Z</dcterms:modified>
</cp:coreProperties>
</file>