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  <p:sldMasterId id="2147483669" r:id="rId3"/>
  </p:sldMasterIdLst>
  <p:notesMasterIdLst>
    <p:notesMasterId r:id="rId30"/>
  </p:notesMasterIdLst>
  <p:handoutMasterIdLst>
    <p:handoutMasterId r:id="rId31"/>
  </p:handoutMasterIdLst>
  <p:sldIdLst>
    <p:sldId id="289" r:id="rId4"/>
    <p:sldId id="257" r:id="rId5"/>
    <p:sldId id="264" r:id="rId6"/>
    <p:sldId id="265" r:id="rId7"/>
    <p:sldId id="286" r:id="rId8"/>
    <p:sldId id="266" r:id="rId9"/>
    <p:sldId id="277" r:id="rId10"/>
    <p:sldId id="287" r:id="rId11"/>
    <p:sldId id="288" r:id="rId12"/>
    <p:sldId id="267" r:id="rId13"/>
    <p:sldId id="268" r:id="rId14"/>
    <p:sldId id="271" r:id="rId15"/>
    <p:sldId id="280" r:id="rId16"/>
    <p:sldId id="258" r:id="rId17"/>
    <p:sldId id="278" r:id="rId18"/>
    <p:sldId id="279" r:id="rId19"/>
    <p:sldId id="261" r:id="rId20"/>
    <p:sldId id="282" r:id="rId21"/>
    <p:sldId id="283" r:id="rId22"/>
    <p:sldId id="284" r:id="rId23"/>
    <p:sldId id="285" r:id="rId24"/>
    <p:sldId id="293" r:id="rId25"/>
    <p:sldId id="294" r:id="rId26"/>
    <p:sldId id="290" r:id="rId27"/>
    <p:sldId id="291" r:id="rId28"/>
    <p:sldId id="292" r:id="rId2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ine Munsamy" initials="JM" lastIdx="6" clrIdx="0"/>
  <p:cmAuthor id="1" name="Reddy,Millidhashni" initials="R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FF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2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1-29T12:03:00.223" idx="1">
    <p:pos x="10" y="10"/>
    <p:text>Last sub bullet is not very clear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1-29T13:17:36.480" idx="4">
    <p:pos x="10" y="10"/>
    <p:text>Unclear which review - numbering on the slides will change.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1-29T12:28:59.244" idx="3">
    <p:pos x="10" y="10"/>
    <p:text>infans?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E52C-04B9-4EF6-A0E1-43AA90769378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863E4-7DE3-4011-A1A1-06C1AA941F1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16733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974F5-CFF5-4460-9A40-D6ADEC24EF54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3DFEA-D622-4C4B-98DE-6A853D34B4F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8987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100" dirty="0" smtClean="0"/>
              <a:t>DISCLAIMER</a:t>
            </a:r>
          </a:p>
          <a:p>
            <a:pPr>
              <a:lnSpc>
                <a:spcPct val="80000"/>
              </a:lnSpc>
            </a:pPr>
            <a:r>
              <a:rPr lang="en-GB" sz="1100" dirty="0" smtClean="0"/>
              <a:t>This slide set is an implementation tool and should be used alongside the published STG. This information does not supersede or replace the STG itself.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66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3DFEA-D622-4C4B-98DE-6A853D34B4F1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4788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24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25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26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8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2014:ENT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2014:ENT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690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ZA" smtClean="0"/>
              <a:t>PRIMARY HEALTHCARE 2014 IMPLEMENTATION SLIDES: STI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92242593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0843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76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PRIMARY HEALTHCARE IMPLEMENTATION SLIDES 2014:ENT CONDITIONS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59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8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81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cast.org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cas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algn="ctr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06842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6" y="4429132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Updates to the 2008 PHC STG &amp; EML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8047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4800" b="1" dirty="0" smtClean="0">
                <a:solidFill>
                  <a:schemeClr val="bg1"/>
                </a:solidFill>
              </a:rPr>
              <a:t>CHAPTER 19: ENT CONDITIONS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0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19.4.2 OTITIS, MEDIA, ACUTE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7688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ZA" b="1" dirty="0" smtClean="0"/>
              <a:t>Adults</a:t>
            </a:r>
            <a:endParaRPr lang="en-ZA" dirty="0" smtClean="0"/>
          </a:p>
          <a:p>
            <a:r>
              <a:rPr lang="en-ZA" u="sng" dirty="0" smtClean="0"/>
              <a:t>Amoxicillin:</a:t>
            </a:r>
            <a:r>
              <a:rPr lang="en-ZA" dirty="0" smtClean="0"/>
              <a:t> </a:t>
            </a:r>
            <a:r>
              <a:rPr lang="en-ZA" b="1" i="1" dirty="0" smtClean="0">
                <a:solidFill>
                  <a:srgbClr val="FFC000"/>
                </a:solidFill>
              </a:rPr>
              <a:t>dose not amended (retained as 500 mg 8 hourly for 5 days).</a:t>
            </a:r>
            <a:endParaRPr lang="en-ZA" b="1" dirty="0" smtClean="0">
              <a:solidFill>
                <a:srgbClr val="FFC000"/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en-ZA" sz="1600" dirty="0" smtClean="0"/>
          </a:p>
          <a:p>
            <a:pPr lvl="1"/>
            <a:r>
              <a:rPr lang="en-ZA" dirty="0" smtClean="0"/>
              <a:t>Lack of available authoritative guidelines on otitis media in adults - condition mostly presents in children. </a:t>
            </a:r>
          </a:p>
          <a:p>
            <a:pPr lvl="1"/>
            <a:r>
              <a:rPr lang="en-ZA" dirty="0" smtClean="0"/>
              <a:t>Target organism is mostly </a:t>
            </a:r>
            <a:r>
              <a:rPr lang="en-ZA" i="1" dirty="0" smtClean="0"/>
              <a:t>Streptococcus pneumonia,</a:t>
            </a:r>
            <a:r>
              <a:rPr lang="en-ZA" dirty="0" smtClean="0"/>
              <a:t> the most virulent with resistance issues.</a:t>
            </a:r>
          </a:p>
          <a:p>
            <a:pPr lvl="1"/>
            <a:r>
              <a:rPr lang="en-ZA" dirty="0" smtClean="0"/>
              <a:t>Antibiotic susceptibility studies: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ZA" dirty="0" smtClean="0"/>
              <a:t>NICD GERMS-SA reports (2012,2013):</a:t>
            </a:r>
          </a:p>
          <a:p>
            <a:pPr lvl="3"/>
            <a:r>
              <a:rPr lang="en-ZA" dirty="0" smtClean="0"/>
              <a:t>Penicillin susceptible </a:t>
            </a:r>
            <a:r>
              <a:rPr lang="en-ZA" i="1" dirty="0" smtClean="0"/>
              <a:t>Streptococcus pneumonia </a:t>
            </a:r>
            <a:r>
              <a:rPr lang="en-ZA" dirty="0" smtClean="0"/>
              <a:t>isolates (MIC ≤0.06mg/L) more common amongst older children and adults.</a:t>
            </a:r>
          </a:p>
          <a:p>
            <a:pPr lvl="3"/>
            <a:r>
              <a:rPr lang="en-ZA" dirty="0" smtClean="0"/>
              <a:t>Intermediate penicillin resistance (MIC 0.12-1mg/L) mostly presenting in isolates from younger child.</a:t>
            </a:r>
          </a:p>
          <a:p>
            <a:pPr lvl="3"/>
            <a:r>
              <a:rPr lang="en-ZA" dirty="0" smtClean="0"/>
              <a:t>Resistance (defined as penicillin MIC ≥ 2mg/L) is uncommon. </a:t>
            </a:r>
          </a:p>
          <a:p>
            <a:pPr lvl="3"/>
            <a:endParaRPr lang="en-ZA" dirty="0" smtClean="0"/>
          </a:p>
          <a:p>
            <a:pPr lvl="1"/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10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6" name="Rectangle 5"/>
          <p:cNvSpPr/>
          <p:nvPr/>
        </p:nvSpPr>
        <p:spPr>
          <a:xfrm>
            <a:off x="6324600" y="60960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3998" cy="1143000"/>
          </a:xfrm>
        </p:spPr>
        <p:txBody>
          <a:bodyPr>
            <a:normAutofit/>
          </a:bodyPr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19.4.2 OTITIS, MEDIA, ACUTE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01118" cy="514352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ZA" dirty="0" smtClean="0"/>
              <a:t>The European Committee on Antimicrobial Susceptibility Testing (EUCAST) report (2010):</a:t>
            </a:r>
          </a:p>
          <a:p>
            <a:pPr lvl="1">
              <a:buNone/>
            </a:pPr>
            <a:r>
              <a:rPr lang="en-ZA" dirty="0" smtClean="0"/>
              <a:t>For eradication of  intermediate resistant </a:t>
            </a:r>
            <a:r>
              <a:rPr lang="en-ZA" i="1" dirty="0" smtClean="0"/>
              <a:t>Streptococcus pneumonia </a:t>
            </a:r>
            <a:r>
              <a:rPr lang="en-ZA" dirty="0" smtClean="0"/>
              <a:t>with amoxicillin</a:t>
            </a:r>
            <a:r>
              <a:rPr lang="en-ZA" i="1" dirty="0" smtClean="0"/>
              <a:t>:</a:t>
            </a:r>
          </a:p>
          <a:p>
            <a:pPr lvl="1"/>
            <a:r>
              <a:rPr lang="en-ZA" dirty="0" smtClean="0"/>
              <a:t>To achieve &gt;90% target attainment rate</a:t>
            </a:r>
            <a:r>
              <a:rPr lang="en-ZA" i="1" dirty="0" smtClean="0"/>
              <a:t>, </a:t>
            </a:r>
            <a:r>
              <a:rPr lang="en-ZA" dirty="0" smtClean="0"/>
              <a:t>time &gt; MIC should be 40% the recommended clinical breakpoint.</a:t>
            </a:r>
          </a:p>
          <a:p>
            <a:pPr lvl="1"/>
            <a:r>
              <a:rPr lang="en-ZA" dirty="0" smtClean="0"/>
              <a:t>Dose of 500 mg 8 hourly, time &gt; MIC of 40% was attained 100% of the time for MIC ≤ 1mg/L.</a:t>
            </a:r>
          </a:p>
          <a:p>
            <a:pPr>
              <a:buNone/>
            </a:pPr>
            <a:endParaRPr lang="en-ZA" sz="1400" dirty="0" smtClean="0"/>
          </a:p>
          <a:p>
            <a:pPr marL="342900" lvl="1" indent="-342900">
              <a:buNone/>
            </a:pPr>
            <a:r>
              <a:rPr lang="en-ZA" sz="3400" dirty="0" smtClean="0"/>
              <a:t>Probably overcome most resistant isolates with very high doses (1-2 g 8 hourly) - </a:t>
            </a:r>
            <a:r>
              <a:rPr lang="en-ZA" sz="3400" b="1" dirty="0" smtClean="0"/>
              <a:t>but not advocated for initial empiric therapy.</a:t>
            </a:r>
            <a:r>
              <a:rPr lang="en-ZA" sz="3400" dirty="0" smtClean="0"/>
              <a:t> </a:t>
            </a:r>
          </a:p>
          <a:p>
            <a:pPr>
              <a:buNone/>
            </a:pPr>
            <a:endParaRPr lang="en-ZA" sz="1400" dirty="0" smtClean="0"/>
          </a:p>
          <a:p>
            <a:pPr>
              <a:buNone/>
            </a:pPr>
            <a:r>
              <a:rPr lang="en-GB" sz="5900" b="1" dirty="0" smtClean="0">
                <a:solidFill>
                  <a:srgbClr val="3366FF"/>
                </a:solidFill>
              </a:rPr>
              <a:t>Level of Evidence: III Antibiotic susceptibility studies, Expert opinion</a:t>
            </a:r>
            <a:endParaRPr lang="en-ZA" sz="5900" b="1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ZA" sz="1700" dirty="0" smtClean="0"/>
              <a:t>NICD GERMS-SA annual report, 2012.</a:t>
            </a:r>
          </a:p>
          <a:p>
            <a:pPr>
              <a:buNone/>
            </a:pPr>
            <a:r>
              <a:rPr lang="en-ZA" sz="1700" dirty="0" smtClean="0"/>
              <a:t>NICD GERMS-SA annual report, 2013.</a:t>
            </a:r>
          </a:p>
          <a:p>
            <a:pPr>
              <a:buNone/>
            </a:pPr>
            <a:r>
              <a:rPr lang="en-ZA" sz="1700" dirty="0" smtClean="0"/>
              <a:t>European Committee on Antimicrobial Susceptibility Testing. Amoxicillin: Rationale for the clinical breakpoints, version 1.0, 2010. [Online, 2010][Cited,2014] Available at: </a:t>
            </a:r>
            <a:r>
              <a:rPr lang="en-ZA" sz="1700" dirty="0" smtClean="0">
                <a:hlinkClick r:id="rId2"/>
              </a:rPr>
              <a:t>http://www.eucast.org</a:t>
            </a:r>
            <a:endParaRPr lang="en-ZA" sz="1700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11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6" name="Rectangle 5"/>
          <p:cNvSpPr/>
          <p:nvPr/>
        </p:nvSpPr>
        <p:spPr>
          <a:xfrm>
            <a:off x="6324600" y="60960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19.4.3 OTITIS MEDIA, CHRONIC, 	  	  	    SUPPURATIVE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70000" lnSpcReduction="20000"/>
          </a:bodyPr>
          <a:lstStyle/>
          <a:p>
            <a:r>
              <a:rPr lang="en-GB" sz="4600" u="sng" dirty="0" smtClean="0"/>
              <a:t>Topical quinolones:</a:t>
            </a:r>
            <a:r>
              <a:rPr lang="en-GB" sz="4600" i="1" dirty="0" smtClean="0"/>
              <a:t> </a:t>
            </a:r>
            <a:r>
              <a:rPr lang="en-GB" sz="4600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sz="4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ZA" sz="2000" i="1" dirty="0" smtClean="0"/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endParaRPr lang="en-GB" sz="4400" dirty="0" smtClean="0"/>
          </a:p>
          <a:p>
            <a:pPr lvl="1"/>
            <a:r>
              <a:rPr lang="en-GB" sz="4000" dirty="0" smtClean="0"/>
              <a:t>The PHC STG recommends referral to secondary level of care, if ear discharge is still present &gt; 4 weeks.  </a:t>
            </a:r>
            <a:r>
              <a:rPr lang="en-GB" sz="2600" dirty="0" smtClean="0"/>
              <a:t>(Adult Hospital level STG, 2012 &amp; Paediatric Hospital level STG, 2013 recommends quinolones after dry mopping).</a:t>
            </a:r>
            <a:endParaRPr lang="en-ZA" sz="2600" dirty="0" smtClean="0"/>
          </a:p>
          <a:p>
            <a:pPr>
              <a:buNone/>
            </a:pPr>
            <a:endParaRPr lang="en-ZA" sz="2000" dirty="0" smtClean="0"/>
          </a:p>
          <a:p>
            <a:pPr>
              <a:buNone/>
            </a:pPr>
            <a:r>
              <a:rPr lang="en-ZA" sz="52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5200" dirty="0" smtClean="0"/>
          </a:p>
          <a:p>
            <a:pPr>
              <a:buNone/>
            </a:pPr>
            <a:r>
              <a:rPr lang="en-GB" sz="1700" dirty="0" smtClean="0"/>
              <a:t>Adult Hospital level STG, 2012</a:t>
            </a:r>
          </a:p>
          <a:p>
            <a:pPr>
              <a:buNone/>
            </a:pPr>
            <a:r>
              <a:rPr lang="en-GB" sz="1700" dirty="0" smtClean="0"/>
              <a:t>Paediatric Hospital level STG, 2013</a:t>
            </a:r>
            <a:endParaRPr lang="en-ZA" sz="1700" dirty="0" smtClean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12</a:t>
            </a:fld>
            <a:endParaRPr lang="en-ZA" sz="1000" dirty="0"/>
          </a:p>
        </p:txBody>
      </p:sp>
      <p:sp>
        <p:nvSpPr>
          <p:cNvPr id="7" name="Rounded Rectangle 6"/>
          <p:cNvSpPr/>
          <p:nvPr/>
        </p:nvSpPr>
        <p:spPr>
          <a:xfrm>
            <a:off x="1285852" y="1928802"/>
            <a:ext cx="6215106" cy="1428760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Not pragmatic for primary care level. </a:t>
            </a:r>
          </a:p>
          <a:p>
            <a:pPr lvl="1" algn="ctr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0000"/>
                </a:solidFill>
              </a:rPr>
              <a:t> Misdiagnosis of TB?</a:t>
            </a:r>
          </a:p>
          <a:p>
            <a:pPr lvl="1" algn="ctr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0000"/>
                </a:solidFill>
              </a:rPr>
              <a:t> Irrational use of antibiotics?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9" name="Rectangle 8"/>
          <p:cNvSpPr/>
          <p:nvPr/>
        </p:nvSpPr>
        <p:spPr>
          <a:xfrm>
            <a:off x="6809157" y="56388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/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19.5 SINUSITIS, ACUTE, BACTERIAL</a:t>
            </a:r>
            <a:endParaRPr lang="en-ZA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4983179"/>
          </a:xfrm>
        </p:spPr>
        <p:txBody>
          <a:bodyPr>
            <a:normAutofit fontScale="70000" lnSpcReduction="20000"/>
          </a:bodyPr>
          <a:lstStyle/>
          <a:p>
            <a:r>
              <a:rPr lang="en-ZA" sz="4000" u="sng" dirty="0" smtClean="0"/>
              <a:t>Amoxicillin, oral:</a:t>
            </a:r>
            <a:r>
              <a:rPr lang="en-ZA" sz="4000" dirty="0" smtClean="0"/>
              <a:t> </a:t>
            </a:r>
            <a:r>
              <a:rPr lang="en-ZA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duration of therapy course not amended </a:t>
            </a:r>
            <a:r>
              <a:rPr lang="en-ZA" sz="4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en-Z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retained in the STG for duration of 5 days).</a:t>
            </a:r>
          </a:p>
          <a:p>
            <a:pPr>
              <a:buNone/>
            </a:pPr>
            <a:endParaRPr lang="en-ZA" sz="700" dirty="0" smtClean="0"/>
          </a:p>
          <a:p>
            <a:pPr>
              <a:buNone/>
            </a:pPr>
            <a:r>
              <a:rPr lang="en-ZA" dirty="0" smtClean="0"/>
              <a:t>Meta-analysis of RCTs: Antibiotics should not be prescribed for mild to moderate sinusitis within the 1</a:t>
            </a:r>
            <a:r>
              <a:rPr lang="en-ZA" baseline="30000" dirty="0" smtClean="0"/>
              <a:t>st</a:t>
            </a:r>
            <a:r>
              <a:rPr lang="en-ZA" dirty="0" smtClean="0"/>
              <a:t> week of illness. Avoiding antibiotics for acute sinusitis could reduce antibiotic adverse effects, antibiotic resistance, &amp; cost of healthcare. </a:t>
            </a:r>
          </a:p>
          <a:p>
            <a:pPr lvl="1"/>
            <a:r>
              <a:rPr lang="en-ZA" dirty="0" smtClean="0"/>
              <a:t>Cure or improvement 7 -15 days after beginning treatment statistically significantly more common among patients assigned to antibiotics vs. placebo, but differences were small (7% -14% higher rate of improvement with antibiotics). </a:t>
            </a:r>
          </a:p>
          <a:p>
            <a:pPr lvl="1"/>
            <a:r>
              <a:rPr lang="en-ZA" dirty="0" smtClean="0"/>
              <a:t>Rate of complications &amp; recurrence did not differ between the 2 groups.</a:t>
            </a:r>
          </a:p>
          <a:p>
            <a:pPr lvl="1"/>
            <a:r>
              <a:rPr lang="en-ZA" dirty="0" smtClean="0"/>
              <a:t>Adverse effects of diarrhoea: 80% more common in the antibiotic vs. placebo groups. </a:t>
            </a:r>
          </a:p>
          <a:p>
            <a:pPr>
              <a:buNone/>
            </a:pPr>
            <a:r>
              <a:rPr lang="en-ZA" sz="5100" b="1" dirty="0" smtClean="0">
                <a:solidFill>
                  <a:srgbClr val="3366FF"/>
                </a:solidFill>
              </a:rPr>
              <a:t>Level of evidence: I - Meta-analysis</a:t>
            </a:r>
            <a:endParaRPr lang="en-ZA" sz="5100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ZA" sz="1700" dirty="0" smtClean="0"/>
              <a:t>Smith SR, Montgomery LG, Williams JW </a:t>
            </a:r>
            <a:r>
              <a:rPr lang="en-ZA" sz="1700" dirty="0" err="1" smtClean="0"/>
              <a:t>Jr</a:t>
            </a:r>
            <a:r>
              <a:rPr lang="en-ZA" sz="1700" dirty="0" smtClean="0"/>
              <a:t>. Treatment of mild to moderate sinusitis. </a:t>
            </a:r>
            <a:r>
              <a:rPr lang="en-ZA" sz="1700" i="1" dirty="0" smtClean="0"/>
              <a:t>Arch Intern Med.</a:t>
            </a:r>
            <a:r>
              <a:rPr lang="en-ZA" sz="1700" dirty="0" smtClean="0"/>
              <a:t> 2012 Mar 26;172(6):510-3. </a:t>
            </a:r>
            <a:r>
              <a:rPr lang="en-ZA" sz="1700" dirty="0" err="1" smtClean="0"/>
              <a:t>doi</a:t>
            </a:r>
            <a:r>
              <a:rPr lang="en-ZA" sz="1700" dirty="0" smtClean="0"/>
              <a:t>: 10.1001/archinternmed.2012.253.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13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8" name="Rectangle 7"/>
          <p:cNvSpPr/>
          <p:nvPr/>
        </p:nvSpPr>
        <p:spPr>
          <a:xfrm>
            <a:off x="6802069" y="58674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19.4 SINUSITIS, ACUTE, BACTERIAL</a:t>
            </a:r>
            <a:endParaRPr lang="en-ZA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b="1" dirty="0" smtClean="0"/>
              <a:t>Children</a:t>
            </a:r>
            <a:endParaRPr lang="en-ZA" dirty="0" smtClean="0"/>
          </a:p>
          <a:p>
            <a:r>
              <a:rPr lang="en-ZA" u="sng" dirty="0" smtClean="0"/>
              <a:t>Amoxicillin:</a:t>
            </a:r>
            <a:r>
              <a:rPr lang="en-ZA" dirty="0" smtClean="0"/>
              <a:t> </a:t>
            </a:r>
            <a:r>
              <a:rPr lang="en-ZA" b="1" i="1" dirty="0" smtClean="0">
                <a:solidFill>
                  <a:srgbClr val="9966FF"/>
                </a:solidFill>
              </a:rPr>
              <a:t>dose amended</a:t>
            </a:r>
            <a:endParaRPr lang="en-ZA" b="1" dirty="0" smtClean="0">
              <a:solidFill>
                <a:srgbClr val="9966FF"/>
              </a:solidFill>
            </a:endParaRPr>
          </a:p>
          <a:p>
            <a:pPr>
              <a:buNone/>
            </a:pPr>
            <a:endParaRPr lang="en-ZA" sz="1100" i="1" dirty="0" smtClean="0"/>
          </a:p>
          <a:p>
            <a:pPr>
              <a:buNone/>
            </a:pPr>
            <a:r>
              <a:rPr lang="en-ZA" i="1" dirty="0" smtClean="0"/>
              <a:t>- Streptococcus pneumoniae </a:t>
            </a:r>
            <a:r>
              <a:rPr lang="en-ZA" dirty="0" smtClean="0"/>
              <a:t>is the most common cause of sinusitis.</a:t>
            </a:r>
          </a:p>
          <a:p>
            <a:pPr>
              <a:buNone/>
            </a:pPr>
            <a:r>
              <a:rPr lang="en-ZA" dirty="0" smtClean="0"/>
              <a:t>- A</a:t>
            </a:r>
            <a:r>
              <a:rPr lang="en-GB" dirty="0" err="1" smtClean="0"/>
              <a:t>ligned</a:t>
            </a:r>
            <a:r>
              <a:rPr lang="en-GB" dirty="0" smtClean="0"/>
              <a:t> with Section </a:t>
            </a:r>
            <a:r>
              <a:rPr lang="en-ZA" dirty="0" smtClean="0"/>
              <a:t>19.4.2 Otitis, media, acute</a:t>
            </a:r>
          </a:p>
          <a:p>
            <a:pPr>
              <a:buNone/>
            </a:pPr>
            <a:r>
              <a:rPr lang="en-GB" b="1" dirty="0" smtClean="0">
                <a:solidFill>
                  <a:srgbClr val="3366FF"/>
                </a:solidFill>
              </a:rPr>
              <a:t>Level of Evidence: III Guidelines, Expert opinion</a:t>
            </a:r>
            <a:endParaRPr lang="en-ZA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ZA" sz="1300" dirty="0" smtClean="0"/>
              <a:t>Updated guideline for the management of upper respiratory tract infections in South Africa: 2014. </a:t>
            </a:r>
            <a:r>
              <a:rPr lang="en-ZA" sz="1300" i="1" dirty="0" smtClean="0"/>
              <a:t>SAMJ-</a:t>
            </a:r>
            <a:r>
              <a:rPr lang="en-ZA" sz="1300" dirty="0" smtClean="0"/>
              <a:t> in press.</a:t>
            </a:r>
          </a:p>
          <a:p>
            <a:pPr>
              <a:buNone/>
            </a:pPr>
            <a:r>
              <a:rPr lang="en-ZA" sz="1300" dirty="0" smtClean="0"/>
              <a:t>Chow AW, </a:t>
            </a:r>
            <a:r>
              <a:rPr lang="en-ZA" sz="1300" dirty="0" err="1" smtClean="0"/>
              <a:t>Benninger</a:t>
            </a:r>
            <a:r>
              <a:rPr lang="en-ZA" sz="1300" dirty="0" smtClean="0"/>
              <a:t> MS, Brook I, </a:t>
            </a:r>
            <a:r>
              <a:rPr lang="en-ZA" sz="1300" dirty="0" err="1" smtClean="0"/>
              <a:t>Brozek</a:t>
            </a:r>
            <a:r>
              <a:rPr lang="en-ZA" sz="1300" dirty="0" smtClean="0"/>
              <a:t> JL, Goldstein EJ, Hicks LA, </a:t>
            </a:r>
            <a:r>
              <a:rPr lang="en-ZA" sz="1300" dirty="0" err="1" smtClean="0"/>
              <a:t>Pankey</a:t>
            </a:r>
            <a:r>
              <a:rPr lang="en-ZA" sz="1300" dirty="0" smtClean="0"/>
              <a:t> GA,  </a:t>
            </a:r>
            <a:r>
              <a:rPr lang="en-ZA" sz="1300" dirty="0" err="1" smtClean="0"/>
              <a:t>Seleznick</a:t>
            </a:r>
            <a:r>
              <a:rPr lang="en-ZA" sz="1300" dirty="0" smtClean="0"/>
              <a:t> M, </a:t>
            </a:r>
            <a:r>
              <a:rPr lang="en-ZA" sz="1300" dirty="0" err="1" smtClean="0"/>
              <a:t>Volturo</a:t>
            </a:r>
            <a:r>
              <a:rPr lang="en-ZA" sz="1300" dirty="0" smtClean="0"/>
              <a:t> G, </a:t>
            </a:r>
            <a:r>
              <a:rPr lang="en-ZA" sz="1300" dirty="0" err="1" smtClean="0"/>
              <a:t>Wald</a:t>
            </a:r>
            <a:r>
              <a:rPr lang="en-ZA" sz="1300" dirty="0" smtClean="0"/>
              <a:t> ER, File TM </a:t>
            </a:r>
            <a:r>
              <a:rPr lang="en-ZA" sz="1300" dirty="0" err="1" smtClean="0"/>
              <a:t>Jr</a:t>
            </a:r>
            <a:r>
              <a:rPr lang="en-ZA" sz="1300" dirty="0" smtClean="0"/>
              <a:t>, Infectious Diseases Society of America. IDSA clinical practice guideline for acute bacterial rhinosinusitis in children and </a:t>
            </a:r>
            <a:r>
              <a:rPr lang="en-ZA" sz="1300" dirty="0" err="1" smtClean="0"/>
              <a:t>adults.Clin</a:t>
            </a:r>
            <a:r>
              <a:rPr lang="en-ZA" sz="1300" dirty="0" smtClean="0"/>
              <a:t> Infect Dis. 2012 Apr;54(8):e72-e112.</a:t>
            </a:r>
          </a:p>
          <a:p>
            <a:pPr lvl="2">
              <a:buNone/>
            </a:pPr>
            <a:endParaRPr lang="en-ZA" dirty="0"/>
          </a:p>
          <a:p>
            <a:pPr lvl="2"/>
            <a:endParaRPr lang="en-ZA" dirty="0" smtClean="0"/>
          </a:p>
          <a:p>
            <a:pPr lvl="2">
              <a:buNone/>
            </a:pPr>
            <a:endParaRPr lang="en-ZA" dirty="0" smtClean="0"/>
          </a:p>
          <a:p>
            <a:pPr lvl="2">
              <a:buNone/>
            </a:pPr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14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6" name="Rectangle 5"/>
          <p:cNvSpPr/>
          <p:nvPr/>
        </p:nvSpPr>
        <p:spPr>
          <a:xfrm>
            <a:off x="6802069" y="58674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8188"/>
            <a:ext cx="8786874" cy="52864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ZA" sz="11200" b="1" dirty="0" smtClean="0"/>
              <a:t>Adults</a:t>
            </a:r>
            <a:endParaRPr lang="en-ZA" sz="11200" dirty="0" smtClean="0"/>
          </a:p>
          <a:p>
            <a:r>
              <a:rPr lang="en-ZA" sz="9600" u="sng" dirty="0" smtClean="0"/>
              <a:t>Amoxicillin:</a:t>
            </a:r>
            <a:r>
              <a:rPr lang="en-ZA" sz="9600" dirty="0" smtClean="0"/>
              <a:t> </a:t>
            </a:r>
            <a:r>
              <a:rPr lang="en-ZA" sz="9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dose not amended</a:t>
            </a:r>
            <a:endParaRPr lang="en-ZA" sz="9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sz="6400" dirty="0" smtClean="0"/>
              <a:t>- No available RCTs for dose comparisons - recommendations based on distribution of </a:t>
            </a:r>
            <a:r>
              <a:rPr lang="en-ZA" sz="6400" dirty="0" err="1" smtClean="0"/>
              <a:t>MICs</a:t>
            </a:r>
            <a:r>
              <a:rPr lang="en-ZA" sz="6400" dirty="0" smtClean="0"/>
              <a:t> &amp; PK-PD properties of amoxicillin. </a:t>
            </a:r>
          </a:p>
          <a:p>
            <a:pPr>
              <a:buNone/>
            </a:pPr>
            <a:r>
              <a:rPr lang="en-ZA" sz="6400" dirty="0" smtClean="0"/>
              <a:t>- US Infectious Diseases Society of America (IDSA) guideline for acute bacterial rhino-sinusitis:</a:t>
            </a:r>
          </a:p>
          <a:p>
            <a:pPr lvl="1">
              <a:buFontTx/>
              <a:buChar char="-"/>
            </a:pPr>
            <a:r>
              <a:rPr lang="en-ZA" sz="5600" dirty="0" smtClean="0"/>
              <a:t>Empirical therapy of standard dose amoxicillin </a:t>
            </a:r>
            <a:r>
              <a:rPr lang="en-ZA" sz="5600" dirty="0" err="1" smtClean="0"/>
              <a:t>clavulanate</a:t>
            </a:r>
            <a:r>
              <a:rPr lang="en-ZA" sz="5600" dirty="0" smtClean="0"/>
              <a:t> (of which the amoxicillin component was either 500 mg 8 hourly or 875 mg 12 hourly). </a:t>
            </a:r>
          </a:p>
          <a:p>
            <a:pPr lvl="1">
              <a:buFontTx/>
              <a:buChar char="-"/>
            </a:pPr>
            <a:r>
              <a:rPr lang="en-ZA" sz="5600" dirty="0" smtClean="0"/>
              <a:t>Among placebo-controlled RCTs in adults (primary inclusion criteria: 7-10 days duration of symptoms) </a:t>
            </a:r>
          </a:p>
          <a:p>
            <a:pPr lvl="2">
              <a:buFontTx/>
              <a:buChar char="-"/>
            </a:pPr>
            <a:r>
              <a:rPr lang="en-ZA" sz="5600" dirty="0" smtClean="0"/>
              <a:t>Clinical benefit of antimicrobial therapy vs. placebo was not prominent - (73% vs 65%; OR, 1.44 [95% CI, 1.24 to 1.68], &amp; NNT of 13).</a:t>
            </a:r>
          </a:p>
          <a:p>
            <a:pPr>
              <a:buNone/>
            </a:pPr>
            <a:r>
              <a:rPr lang="en-GB" sz="4900" dirty="0" smtClean="0"/>
              <a:t>- </a:t>
            </a:r>
            <a:r>
              <a:rPr lang="en-GB" sz="6400" dirty="0" smtClean="0"/>
              <a:t>See susceptibility data (pgs 7, 8) for </a:t>
            </a:r>
            <a:r>
              <a:rPr lang="en-ZA" sz="6400" i="1" dirty="0" smtClean="0"/>
              <a:t>Streptococcus pneumoniae.</a:t>
            </a:r>
            <a:endParaRPr lang="en-ZA" sz="6400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GB" sz="11200" b="1" dirty="0" smtClean="0">
                <a:solidFill>
                  <a:srgbClr val="3366FF"/>
                </a:solidFill>
              </a:rPr>
              <a:t>Level of Evidence: I,III RCTs, Guidelines, Antibiotic susceptibility studies, Expert opinion</a:t>
            </a:r>
            <a:endParaRPr lang="en-ZA" sz="11200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ZA" sz="4000" dirty="0" smtClean="0"/>
              <a:t>Chow AW, </a:t>
            </a:r>
            <a:r>
              <a:rPr lang="en-ZA" sz="4000" dirty="0" err="1" smtClean="0"/>
              <a:t>Benninger</a:t>
            </a:r>
            <a:r>
              <a:rPr lang="en-ZA" sz="4000" dirty="0" smtClean="0"/>
              <a:t> MS, Brook I, </a:t>
            </a:r>
            <a:r>
              <a:rPr lang="en-ZA" sz="4000" dirty="0" err="1" smtClean="0"/>
              <a:t>Brozek</a:t>
            </a:r>
            <a:r>
              <a:rPr lang="en-ZA" sz="4000" dirty="0" smtClean="0"/>
              <a:t> JL, Goldstein EJ, Hicks LA, </a:t>
            </a:r>
            <a:r>
              <a:rPr lang="en-ZA" sz="4000" dirty="0" err="1" smtClean="0"/>
              <a:t>Pankey</a:t>
            </a:r>
            <a:r>
              <a:rPr lang="en-ZA" sz="4000" dirty="0" smtClean="0"/>
              <a:t> GA,  </a:t>
            </a:r>
            <a:r>
              <a:rPr lang="en-ZA" sz="4000" dirty="0" err="1" smtClean="0"/>
              <a:t>Seleznick</a:t>
            </a:r>
            <a:r>
              <a:rPr lang="en-ZA" sz="4000" dirty="0" smtClean="0"/>
              <a:t> M, </a:t>
            </a:r>
            <a:r>
              <a:rPr lang="en-ZA" sz="4000" dirty="0" err="1" smtClean="0"/>
              <a:t>Volturo</a:t>
            </a:r>
            <a:r>
              <a:rPr lang="en-ZA" sz="4000" dirty="0" smtClean="0"/>
              <a:t> G, </a:t>
            </a:r>
            <a:r>
              <a:rPr lang="en-ZA" sz="4000" dirty="0" err="1" smtClean="0"/>
              <a:t>Wald</a:t>
            </a:r>
            <a:r>
              <a:rPr lang="en-ZA" sz="4000" dirty="0" smtClean="0"/>
              <a:t> ER, File TM </a:t>
            </a:r>
            <a:r>
              <a:rPr lang="en-ZA" sz="4000" dirty="0" err="1" smtClean="0"/>
              <a:t>Jr</a:t>
            </a:r>
            <a:r>
              <a:rPr lang="en-ZA" sz="4000" dirty="0" smtClean="0"/>
              <a:t>, Infectious Diseases Society of America. IDSA clinical practice guideline for acute bacterial rhinosinusitis in children and adults. </a:t>
            </a:r>
            <a:r>
              <a:rPr lang="en-ZA" sz="4000" dirty="0" err="1" smtClean="0"/>
              <a:t>Clin</a:t>
            </a:r>
            <a:r>
              <a:rPr lang="en-ZA" sz="4000" dirty="0" smtClean="0"/>
              <a:t> Infect Dis. 2012 Apr;54(8):e72-e112.</a:t>
            </a:r>
          </a:p>
          <a:p>
            <a:pPr>
              <a:buNone/>
            </a:pPr>
            <a:r>
              <a:rPr lang="en-ZA" sz="4000" dirty="0" smtClean="0"/>
              <a:t>Young J, De Sutter A, </a:t>
            </a:r>
            <a:r>
              <a:rPr lang="en-ZA" sz="4000" dirty="0" err="1" smtClean="0"/>
              <a:t>Merenstein</a:t>
            </a:r>
            <a:r>
              <a:rPr lang="en-ZA" sz="4000" dirty="0" smtClean="0"/>
              <a:t> D, et al. Antibiotics for adults with clinically diagnosed acute rhinosinusitis: a meta-analysis of individual patient data. Lancet 2008; 371:908–14.</a:t>
            </a:r>
          </a:p>
          <a:p>
            <a:pPr>
              <a:buNone/>
            </a:pPr>
            <a:r>
              <a:rPr lang="en-ZA" sz="4000" dirty="0" err="1" smtClean="0"/>
              <a:t>Ip</a:t>
            </a:r>
            <a:r>
              <a:rPr lang="en-ZA" sz="4000" dirty="0" smtClean="0"/>
              <a:t> S, Fu L, Balk E, Chew P, Devine D, Lau J. Update on acute bacterial rhinosinusitis. </a:t>
            </a:r>
            <a:r>
              <a:rPr lang="en-ZA" sz="4000" dirty="0" err="1" smtClean="0"/>
              <a:t>Evid</a:t>
            </a:r>
            <a:r>
              <a:rPr lang="en-ZA" sz="4000" dirty="0" smtClean="0"/>
              <a:t> Rep </a:t>
            </a:r>
            <a:r>
              <a:rPr lang="en-ZA" sz="4000" dirty="0" err="1" smtClean="0"/>
              <a:t>Technol</a:t>
            </a:r>
            <a:r>
              <a:rPr lang="en-ZA" sz="4000" dirty="0" smtClean="0"/>
              <a:t> Assess (</a:t>
            </a:r>
            <a:r>
              <a:rPr lang="en-ZA" sz="4000" dirty="0" err="1" smtClean="0"/>
              <a:t>Summ</a:t>
            </a:r>
            <a:r>
              <a:rPr lang="en-ZA" sz="4000" dirty="0" smtClean="0"/>
              <a:t>) 2005: 1–3.</a:t>
            </a:r>
          </a:p>
          <a:p>
            <a:pPr>
              <a:buNone/>
            </a:pPr>
            <a:r>
              <a:rPr lang="en-ZA" sz="4000" dirty="0" smtClean="0"/>
              <a:t>Rosenfeld RM, Singer M, Jones S. Systematic review of antimicrobial therapy in patients with acute </a:t>
            </a:r>
            <a:r>
              <a:rPr lang="en-ZA" sz="4000" dirty="0" err="1" smtClean="0"/>
              <a:t>rhinosinusitis.Otolaryngol</a:t>
            </a:r>
            <a:r>
              <a:rPr lang="en-ZA" sz="4000" dirty="0" smtClean="0"/>
              <a:t> Head Neck Surg 2007; 137:S32–45.</a:t>
            </a:r>
          </a:p>
          <a:p>
            <a:pPr>
              <a:buNone/>
            </a:pPr>
            <a:r>
              <a:rPr lang="en-ZA" sz="4000" dirty="0" smtClean="0"/>
              <a:t> </a:t>
            </a:r>
            <a:r>
              <a:rPr lang="en-ZA" sz="4000" dirty="0" err="1" smtClean="0"/>
              <a:t>Falagas</a:t>
            </a:r>
            <a:r>
              <a:rPr lang="en-ZA" sz="4000" dirty="0" smtClean="0"/>
              <a:t> ME, </a:t>
            </a:r>
            <a:r>
              <a:rPr lang="en-ZA" sz="4000" dirty="0" err="1" smtClean="0"/>
              <a:t>Giannopoulou</a:t>
            </a:r>
            <a:r>
              <a:rPr lang="en-ZA" sz="4000" dirty="0" smtClean="0"/>
              <a:t> KP, Vardakas KZ, </a:t>
            </a:r>
            <a:r>
              <a:rPr lang="en-ZA" sz="4000" dirty="0" err="1" smtClean="0"/>
              <a:t>Dimopoulos</a:t>
            </a:r>
            <a:r>
              <a:rPr lang="en-ZA" sz="4000" dirty="0" smtClean="0"/>
              <a:t> G, </a:t>
            </a:r>
            <a:r>
              <a:rPr lang="en-ZA" sz="4000" dirty="0" err="1" smtClean="0"/>
              <a:t>Karageorgopoulos</a:t>
            </a:r>
            <a:r>
              <a:rPr lang="en-ZA" sz="4000" dirty="0" smtClean="0"/>
              <a:t> DE. Comparison of antibiotics with placebo for treatment of acute sinusitis: a meta-analysis of randomised controlled trials. Lancet Infect </a:t>
            </a:r>
            <a:r>
              <a:rPr lang="en-ZA" sz="4000" dirty="0" err="1" smtClean="0"/>
              <a:t>Dis</a:t>
            </a:r>
            <a:r>
              <a:rPr lang="en-ZA" sz="4000" dirty="0" smtClean="0"/>
              <a:t> 2008; 8:543–52.</a:t>
            </a:r>
          </a:p>
          <a:p>
            <a:pPr>
              <a:buNone/>
            </a:pPr>
            <a:r>
              <a:rPr lang="en-ZA" sz="4000" dirty="0" err="1" smtClean="0"/>
              <a:t>Ahovuo-Saloranta</a:t>
            </a:r>
            <a:r>
              <a:rPr lang="en-ZA" sz="4000" dirty="0" smtClean="0"/>
              <a:t> A, </a:t>
            </a:r>
            <a:r>
              <a:rPr lang="en-ZA" sz="4000" dirty="0" err="1" smtClean="0"/>
              <a:t>Rautakorpi</a:t>
            </a:r>
            <a:r>
              <a:rPr lang="en-ZA" sz="4000" dirty="0" smtClean="0"/>
              <a:t> UM, </a:t>
            </a:r>
            <a:r>
              <a:rPr lang="en-ZA" sz="4000" dirty="0" err="1" smtClean="0"/>
              <a:t>Borisenko</a:t>
            </a:r>
            <a:r>
              <a:rPr lang="en-ZA" sz="4000" dirty="0" smtClean="0"/>
              <a:t> OV, </a:t>
            </a:r>
            <a:r>
              <a:rPr lang="en-ZA" sz="4000" dirty="0" err="1" smtClean="0"/>
              <a:t>Liira</a:t>
            </a:r>
            <a:r>
              <a:rPr lang="en-ZA" sz="4000" dirty="0" smtClean="0"/>
              <a:t> H, Williams JW </a:t>
            </a:r>
            <a:r>
              <a:rPr lang="en-ZA" sz="4000" dirty="0" err="1" smtClean="0"/>
              <a:t>Jr</a:t>
            </a:r>
            <a:r>
              <a:rPr lang="en-ZA" sz="4000" dirty="0" smtClean="0"/>
              <a:t>, </a:t>
            </a:r>
            <a:r>
              <a:rPr lang="en-ZA" sz="4000" dirty="0" err="1" smtClean="0"/>
              <a:t>Mäkelä</a:t>
            </a:r>
            <a:r>
              <a:rPr lang="en-ZA" sz="4000" dirty="0" smtClean="0"/>
              <a:t> M. Antibiotics for acute maxillary sinusitis in adults. Cochrane Database </a:t>
            </a:r>
            <a:r>
              <a:rPr lang="en-ZA" sz="4000" dirty="0" err="1" smtClean="0"/>
              <a:t>Syst</a:t>
            </a:r>
            <a:r>
              <a:rPr lang="en-ZA" sz="4000" dirty="0" smtClean="0"/>
              <a:t> Rev. 2014 Feb 11;2:CD000243.</a:t>
            </a:r>
            <a:endParaRPr lang="en-ZA" dirty="0" smtClean="0"/>
          </a:p>
          <a:p>
            <a:pPr lvl="2">
              <a:buNone/>
            </a:pPr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15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19.4 SINUSITIS, ACUTE, BACTERIAL</a:t>
            </a:r>
            <a:endParaRPr lang="en-ZA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60960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10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b="1" dirty="0" smtClean="0"/>
              <a:t>Penicillin allergy</a:t>
            </a:r>
            <a:endParaRPr lang="en-ZA" dirty="0" smtClean="0"/>
          </a:p>
          <a:p>
            <a:r>
              <a:rPr lang="en-ZA" u="sng" dirty="0" err="1" smtClean="0"/>
              <a:t>Moxifloxacin</a:t>
            </a:r>
            <a:r>
              <a:rPr lang="en-ZA" dirty="0" smtClean="0"/>
              <a:t>: </a:t>
            </a:r>
            <a:r>
              <a:rPr lang="en-ZA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dirty="0" smtClean="0"/>
              <a:t>- Not rational to add an additional antibiotic specifically for this indication. </a:t>
            </a:r>
          </a:p>
          <a:p>
            <a:pPr>
              <a:buNone/>
            </a:pPr>
            <a:r>
              <a:rPr lang="en-GB" dirty="0" smtClean="0"/>
              <a:t>- The PHC STG recommends that treatment failure requires referral.</a:t>
            </a:r>
            <a:endParaRPr lang="en-ZA" dirty="0" smtClean="0"/>
          </a:p>
          <a:p>
            <a:pPr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</a:t>
            </a:r>
          </a:p>
          <a:p>
            <a:pPr lvl="2">
              <a:buNone/>
            </a:pPr>
            <a:endParaRPr lang="en-ZA" dirty="0" smtClean="0"/>
          </a:p>
          <a:p>
            <a:pPr lvl="2">
              <a:buNone/>
            </a:pPr>
            <a:endParaRPr lang="en-ZA" dirty="0"/>
          </a:p>
          <a:p>
            <a:pPr lvl="2"/>
            <a:endParaRPr lang="en-ZA" dirty="0" smtClean="0"/>
          </a:p>
          <a:p>
            <a:pPr lvl="2">
              <a:buNone/>
            </a:pPr>
            <a:endParaRPr lang="en-ZA" dirty="0" smtClean="0"/>
          </a:p>
          <a:p>
            <a:pPr lvl="2">
              <a:buNone/>
            </a:pPr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16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19.4 SINUSITIS, ACUTE, BACTERIAL</a:t>
            </a:r>
            <a:endParaRPr lang="en-Z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19.6 TONSILLITIS AND PHARYNGITIS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7863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ZA" sz="4600" b="1" dirty="0" smtClean="0"/>
              <a:t>First line option</a:t>
            </a:r>
          </a:p>
          <a:p>
            <a:r>
              <a:rPr lang="en-ZA" sz="3400" u="sng" dirty="0" smtClean="0"/>
              <a:t>Benzathine benzylpenicillin:</a:t>
            </a:r>
            <a:r>
              <a:rPr lang="en-ZA" sz="3400" dirty="0" smtClean="0"/>
              <a:t>  </a:t>
            </a:r>
            <a:r>
              <a:rPr lang="en-ZA" sz="3400" b="1" i="1" dirty="0" smtClean="0">
                <a:solidFill>
                  <a:srgbClr val="9966FF"/>
                </a:solidFill>
              </a:rPr>
              <a:t>indicated age group amended</a:t>
            </a:r>
            <a:endParaRPr lang="en-ZA" sz="3400" b="1" dirty="0" smtClean="0">
              <a:solidFill>
                <a:srgbClr val="9966FF"/>
              </a:solidFill>
            </a:endParaRPr>
          </a:p>
          <a:p>
            <a:r>
              <a:rPr lang="en-ZA" sz="3400" u="sng" dirty="0" smtClean="0"/>
              <a:t>Lidocaine 1%:</a:t>
            </a:r>
            <a:r>
              <a:rPr lang="en-ZA" sz="3400" dirty="0" smtClean="0"/>
              <a:t> </a:t>
            </a:r>
            <a:r>
              <a:rPr lang="en-ZA" sz="3400" b="1" i="1" dirty="0" smtClean="0">
                <a:solidFill>
                  <a:srgbClr val="00B050"/>
                </a:solidFill>
              </a:rPr>
              <a:t>added for reconstitution of benzathine benzylpenicillin</a:t>
            </a:r>
          </a:p>
          <a:p>
            <a:pPr>
              <a:buNone/>
            </a:pPr>
            <a:endParaRPr lang="en-ZA" sz="1900" dirty="0" smtClean="0"/>
          </a:p>
          <a:p>
            <a:pPr>
              <a:buNone/>
            </a:pPr>
            <a:r>
              <a:rPr lang="en-ZA" dirty="0" smtClean="0"/>
              <a:t>- Penicillin is recommended to prevent acute rheumatic fever as a complication of streptococcal pharyngitis in children 3-15 years of age.</a:t>
            </a:r>
          </a:p>
          <a:p>
            <a:pPr>
              <a:buNone/>
            </a:pPr>
            <a:r>
              <a:rPr lang="en-ZA" dirty="0" smtClean="0"/>
              <a:t>- Most guidelines recommend treatment for the age group 3-21 years. </a:t>
            </a:r>
          </a:p>
          <a:p>
            <a:pPr>
              <a:buNone/>
            </a:pPr>
            <a:r>
              <a:rPr lang="en-ZA" dirty="0" smtClean="0"/>
              <a:t>- The STG includes reconstitution with lidocaine 1% (as recommended in Section 4.9 Rheumatic fever, acute).</a:t>
            </a:r>
          </a:p>
          <a:p>
            <a:pPr>
              <a:buNone/>
            </a:pPr>
            <a:r>
              <a:rPr lang="en-ZA" sz="2300" b="1" dirty="0" smtClean="0"/>
              <a:t>Recommendations:</a:t>
            </a:r>
          </a:p>
          <a:p>
            <a:r>
              <a:rPr lang="en-ZA" sz="2300" dirty="0" smtClean="0"/>
              <a:t>Benzathine benzylpenicillin recommended for treatment of streptococcal pharyngitis for the age group, “3-21 years of age” i.e. “children ≥ 30 kg and adults”.</a:t>
            </a:r>
          </a:p>
          <a:p>
            <a:r>
              <a:rPr lang="en-ZA" sz="2300" dirty="0" smtClean="0"/>
              <a:t>Reconstitution with lidocaine 1% be included in the STG.</a:t>
            </a:r>
          </a:p>
          <a:p>
            <a:pPr>
              <a:buNone/>
            </a:pPr>
            <a:r>
              <a:rPr lang="en-ZA" sz="6100" b="1" dirty="0" smtClean="0">
                <a:solidFill>
                  <a:srgbClr val="3366FF"/>
                </a:solidFill>
              </a:rPr>
              <a:t>Level of Evidence: III Guidelines</a:t>
            </a:r>
          </a:p>
          <a:p>
            <a:pPr>
              <a:buNone/>
            </a:pPr>
            <a:r>
              <a:rPr lang="en-ZA" sz="1400" dirty="0" smtClean="0"/>
              <a:t>Updated guideline for the management of upper respiratory tract infections in South Africa: 2014. </a:t>
            </a:r>
            <a:r>
              <a:rPr lang="en-ZA" sz="1400" i="1" dirty="0" smtClean="0"/>
              <a:t>SAMJ-</a:t>
            </a:r>
            <a:r>
              <a:rPr lang="en-ZA" sz="1400" dirty="0" smtClean="0"/>
              <a:t> in press.</a:t>
            </a:r>
          </a:p>
          <a:p>
            <a:pPr>
              <a:buNone/>
            </a:pPr>
            <a:r>
              <a:rPr lang="en-ZA" sz="1400" dirty="0" smtClean="0"/>
              <a:t>Chow AW, </a:t>
            </a:r>
            <a:r>
              <a:rPr lang="en-ZA" sz="1400" dirty="0" err="1" smtClean="0"/>
              <a:t>Benninger</a:t>
            </a:r>
            <a:r>
              <a:rPr lang="en-ZA" sz="1400" dirty="0" smtClean="0"/>
              <a:t> MS, Brook I, </a:t>
            </a:r>
            <a:r>
              <a:rPr lang="en-ZA" sz="1400" dirty="0" err="1" smtClean="0"/>
              <a:t>Brozek</a:t>
            </a:r>
            <a:r>
              <a:rPr lang="en-ZA" sz="1400" dirty="0" smtClean="0"/>
              <a:t> JL, Goldstein EJ, Hicks LA, </a:t>
            </a:r>
            <a:r>
              <a:rPr lang="en-ZA" sz="1400" dirty="0" err="1" smtClean="0"/>
              <a:t>Pankey</a:t>
            </a:r>
            <a:r>
              <a:rPr lang="en-ZA" sz="1400" dirty="0" smtClean="0"/>
              <a:t> GA,  </a:t>
            </a:r>
            <a:r>
              <a:rPr lang="en-ZA" sz="1400" dirty="0" err="1" smtClean="0"/>
              <a:t>Seleznick</a:t>
            </a:r>
            <a:r>
              <a:rPr lang="en-ZA" sz="1400" dirty="0" smtClean="0"/>
              <a:t> M, </a:t>
            </a:r>
            <a:r>
              <a:rPr lang="en-ZA" sz="1400" dirty="0" err="1" smtClean="0"/>
              <a:t>Volturo</a:t>
            </a:r>
            <a:r>
              <a:rPr lang="en-ZA" sz="1400" dirty="0" smtClean="0"/>
              <a:t> G, </a:t>
            </a:r>
            <a:r>
              <a:rPr lang="en-ZA" sz="1400" dirty="0" err="1" smtClean="0"/>
              <a:t>Wald</a:t>
            </a:r>
            <a:r>
              <a:rPr lang="en-ZA" sz="1400" dirty="0" smtClean="0"/>
              <a:t> ER, File TM </a:t>
            </a:r>
            <a:r>
              <a:rPr lang="en-ZA" sz="1400" dirty="0" err="1" smtClean="0"/>
              <a:t>Jr</a:t>
            </a:r>
            <a:r>
              <a:rPr lang="en-ZA" sz="1400" dirty="0" smtClean="0"/>
              <a:t>, Infectious Diseases Society of America. IDSA clinical practice guideline for acute bacterial rhinosinusitis in children and adults. </a:t>
            </a:r>
            <a:r>
              <a:rPr lang="en-ZA" sz="1400" dirty="0" err="1" smtClean="0"/>
              <a:t>Clin</a:t>
            </a:r>
            <a:r>
              <a:rPr lang="en-ZA" sz="1400" dirty="0" smtClean="0"/>
              <a:t> Infect Dis. 2012 Apr;54(8):e72-e112.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17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6" name="Rectangle 5"/>
          <p:cNvSpPr/>
          <p:nvPr/>
        </p:nvSpPr>
        <p:spPr>
          <a:xfrm>
            <a:off x="6781800" y="5631712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11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19.6 TONSILLITIS AND PHARYNGITIS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91174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ZA" sz="5100" b="1" dirty="0" smtClean="0"/>
              <a:t>Second line option</a:t>
            </a:r>
          </a:p>
          <a:p>
            <a:r>
              <a:rPr lang="en-ZA" sz="3400" u="sng" dirty="0" smtClean="0"/>
              <a:t>Phenoxymethylpenicillin, oral, 12 hourly for 10 days:</a:t>
            </a:r>
            <a:r>
              <a:rPr lang="en-ZA" sz="3400" b="1" i="1" dirty="0" smtClean="0">
                <a:solidFill>
                  <a:srgbClr val="00B0F0"/>
                </a:solidFill>
              </a:rPr>
              <a:t> retained </a:t>
            </a:r>
            <a:r>
              <a:rPr lang="en-ZA" sz="3400" dirty="0" smtClean="0"/>
              <a:t>&amp; </a:t>
            </a:r>
            <a:r>
              <a:rPr lang="en-ZA" sz="3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dosing amended</a:t>
            </a:r>
          </a:p>
          <a:p>
            <a:r>
              <a:rPr lang="en-ZA" sz="3400" dirty="0" smtClean="0"/>
              <a:t> </a:t>
            </a:r>
            <a:r>
              <a:rPr lang="en-ZA" sz="3400" u="sng" dirty="0" smtClean="0"/>
              <a:t>Amoxicillin</a:t>
            </a:r>
            <a:r>
              <a:rPr lang="en-ZA" sz="3400" dirty="0" smtClean="0"/>
              <a:t>: </a:t>
            </a:r>
            <a:r>
              <a:rPr lang="en-ZA" sz="3400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sz="3400" dirty="0" smtClean="0"/>
          </a:p>
          <a:p>
            <a:pPr>
              <a:buNone/>
            </a:pPr>
            <a:endParaRPr lang="en-ZA" sz="1400" dirty="0" smtClean="0"/>
          </a:p>
          <a:p>
            <a:pPr>
              <a:buNone/>
            </a:pPr>
            <a:r>
              <a:rPr lang="en-ZA" sz="2800" dirty="0" smtClean="0"/>
              <a:t>- 2 studies indicate that once daily amoxicillin is effective, BUT patients with EBV have high risk of developing a rash co-incident with amoxicillin. </a:t>
            </a:r>
          </a:p>
          <a:p>
            <a:pPr>
              <a:buNone/>
            </a:pPr>
            <a:r>
              <a:rPr lang="en-ZA" sz="2800" dirty="0" smtClean="0"/>
              <a:t>- </a:t>
            </a:r>
            <a:r>
              <a:rPr lang="en-ZA" sz="2800" dirty="0" err="1" smtClean="0"/>
              <a:t>Phenoxymethlypenicillin</a:t>
            </a:r>
            <a:r>
              <a:rPr lang="en-ZA" sz="2800" dirty="0" smtClean="0"/>
              <a:t> also indicated in the PHC book for </a:t>
            </a:r>
            <a:r>
              <a:rPr lang="en-ZA" sz="2800" b="1" dirty="0" smtClean="0"/>
              <a:t>prophylaxis</a:t>
            </a:r>
            <a:r>
              <a:rPr lang="en-ZA" sz="2800" dirty="0" smtClean="0"/>
              <a:t> against streptococcal infections following rheumatic fever. </a:t>
            </a:r>
          </a:p>
          <a:p>
            <a:pPr>
              <a:buNone/>
            </a:pPr>
            <a:r>
              <a:rPr lang="en-ZA" sz="2800" dirty="0" smtClean="0"/>
              <a:t>- Dose aligned with </a:t>
            </a:r>
            <a:r>
              <a:rPr lang="en-US" sz="2800" dirty="0" smtClean="0"/>
              <a:t>the SAMF (2012) and BNF (2011-2012) for children.</a:t>
            </a:r>
            <a:endParaRPr lang="en-ZA" sz="2800" dirty="0" smtClean="0"/>
          </a:p>
          <a:p>
            <a:pPr>
              <a:buNone/>
            </a:pPr>
            <a:r>
              <a:rPr lang="en-ZA" sz="2800" dirty="0" smtClean="0"/>
              <a:t> </a:t>
            </a:r>
            <a:r>
              <a:rPr lang="en-ZA" sz="5700" b="1" dirty="0" smtClean="0">
                <a:solidFill>
                  <a:srgbClr val="3366FF"/>
                </a:solidFill>
              </a:rPr>
              <a:t>Level of Evidence: III Guidelines, Expert opinion</a:t>
            </a:r>
          </a:p>
          <a:p>
            <a:pPr>
              <a:buNone/>
            </a:pPr>
            <a:r>
              <a:rPr lang="en-ZA" sz="1900" dirty="0" smtClean="0"/>
              <a:t>Clegg HW, Ryan AG, Dallas SD, </a:t>
            </a:r>
            <a:r>
              <a:rPr lang="en-ZA" sz="1900" i="1" dirty="0" smtClean="0"/>
              <a:t>et al. </a:t>
            </a:r>
            <a:r>
              <a:rPr lang="en-ZA" sz="1900" dirty="0" smtClean="0"/>
              <a:t>Treatment of streptococcal pharyngitis with once-daily compared with twice-daily amoxicillin. </a:t>
            </a:r>
            <a:r>
              <a:rPr lang="en-ZA" sz="1900" i="1" dirty="0" err="1" smtClean="0"/>
              <a:t>Pediatric</a:t>
            </a:r>
            <a:r>
              <a:rPr lang="en-ZA" sz="1900" i="1" dirty="0" smtClean="0"/>
              <a:t> </a:t>
            </a:r>
            <a:r>
              <a:rPr lang="en-ZA" sz="1900" i="1" dirty="0" err="1" smtClean="0"/>
              <a:t>Inf</a:t>
            </a:r>
            <a:r>
              <a:rPr lang="en-ZA" sz="1900" i="1" dirty="0" smtClean="0"/>
              <a:t> </a:t>
            </a:r>
            <a:r>
              <a:rPr lang="en-ZA" sz="1900" i="1" dirty="0" err="1" smtClean="0"/>
              <a:t>Dis</a:t>
            </a:r>
            <a:r>
              <a:rPr lang="en-ZA" sz="1900" i="1" dirty="0" smtClean="0"/>
              <a:t> J </a:t>
            </a:r>
            <a:r>
              <a:rPr lang="en-ZA" sz="1900" dirty="0" smtClean="0"/>
              <a:t>2006; </a:t>
            </a:r>
            <a:r>
              <a:rPr lang="en-ZA" sz="1900" b="1" dirty="0" smtClean="0"/>
              <a:t>25</a:t>
            </a:r>
            <a:r>
              <a:rPr lang="en-ZA" sz="1900" dirty="0" smtClean="0"/>
              <a:t>: 761-767</a:t>
            </a:r>
          </a:p>
          <a:p>
            <a:pPr>
              <a:buNone/>
            </a:pPr>
            <a:r>
              <a:rPr lang="en-ZA" sz="1900" dirty="0" smtClean="0"/>
              <a:t>Lennon DR, Farrell E, Martin DR, Stewart JM. Once-daily amoxicillin versus twice-daily penicillin V in group A β-haemolytic streptococcal pharyngitis. </a:t>
            </a:r>
            <a:r>
              <a:rPr lang="en-ZA" sz="1900" i="1" dirty="0" smtClean="0"/>
              <a:t>Arch </a:t>
            </a:r>
            <a:r>
              <a:rPr lang="en-ZA" sz="1900" i="1" dirty="0" err="1" smtClean="0"/>
              <a:t>Dis</a:t>
            </a:r>
            <a:r>
              <a:rPr lang="en-ZA" sz="1900" i="1" dirty="0" smtClean="0"/>
              <a:t> Child </a:t>
            </a:r>
            <a:r>
              <a:rPr lang="en-ZA" sz="1900" dirty="0" smtClean="0"/>
              <a:t>2008; </a:t>
            </a:r>
            <a:r>
              <a:rPr lang="en-ZA" sz="1900" b="1" dirty="0" smtClean="0"/>
              <a:t>93</a:t>
            </a:r>
            <a:r>
              <a:rPr lang="en-ZA" sz="1900" dirty="0" smtClean="0"/>
              <a:t>: 474-478</a:t>
            </a:r>
          </a:p>
          <a:p>
            <a:pPr>
              <a:buNone/>
            </a:pPr>
            <a:r>
              <a:rPr lang="en-ZA" sz="1900" dirty="0" smtClean="0"/>
              <a:t>SAMF, 2012</a:t>
            </a:r>
          </a:p>
          <a:p>
            <a:pPr>
              <a:buNone/>
            </a:pPr>
            <a:r>
              <a:rPr lang="en-ZA" sz="1900" dirty="0" smtClean="0"/>
              <a:t>BNF for children, 2011-2012</a:t>
            </a:r>
            <a:endParaRPr lang="en-ZA" sz="5700" b="1" dirty="0" smtClean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18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6" name="Rectangle 5"/>
          <p:cNvSpPr/>
          <p:nvPr/>
        </p:nvSpPr>
        <p:spPr>
          <a:xfrm>
            <a:off x="6781800" y="5631712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12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19.6 TONSILLITIS AND PHARYNGITIS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ZA" sz="3400" b="1" dirty="0" smtClean="0"/>
              <a:t>Penicillin allergy in children</a:t>
            </a:r>
            <a:endParaRPr lang="en-ZA" sz="3400" b="1" dirty="0" smtClean="0">
              <a:solidFill>
                <a:srgbClr val="9966FF"/>
              </a:solidFill>
            </a:endParaRPr>
          </a:p>
          <a:p>
            <a:r>
              <a:rPr lang="en-GB" sz="2800" u="sng" dirty="0" smtClean="0"/>
              <a:t>Erythromycin</a:t>
            </a:r>
            <a:r>
              <a:rPr lang="en-GB" sz="2800" dirty="0" smtClean="0"/>
              <a:t>: </a:t>
            </a:r>
            <a:r>
              <a:rPr lang="en-GB" sz="2800" b="1" i="1" dirty="0" smtClean="0">
                <a:solidFill>
                  <a:srgbClr val="00B0F0"/>
                </a:solidFill>
              </a:rPr>
              <a:t>retained </a:t>
            </a:r>
            <a:r>
              <a:rPr lang="en-GB" sz="2800" i="1" dirty="0" smtClean="0"/>
              <a:t>&amp; </a:t>
            </a:r>
            <a:r>
              <a:rPr lang="en-GB" sz="2800" b="1" i="1" dirty="0" smtClean="0">
                <a:solidFill>
                  <a:srgbClr val="9966FF"/>
                </a:solidFill>
              </a:rPr>
              <a:t>dosing table amended</a:t>
            </a:r>
            <a:endParaRPr lang="en-ZA" sz="2800" b="1" dirty="0" smtClean="0">
              <a:solidFill>
                <a:srgbClr val="9966FF"/>
              </a:solidFill>
            </a:endParaRPr>
          </a:p>
          <a:p>
            <a:pPr>
              <a:buNone/>
            </a:pPr>
            <a:r>
              <a:rPr lang="en-GB" sz="2800" dirty="0" smtClean="0"/>
              <a:t>Guidelines recommend macrolides for penicillin-allergy; where supporting evidence is extrapolated from data supporting penicillin. </a:t>
            </a:r>
            <a:endParaRPr lang="en-ZA" sz="2800" dirty="0" smtClean="0"/>
          </a:p>
          <a:p>
            <a:pPr>
              <a:buNone/>
            </a:pPr>
            <a:r>
              <a:rPr lang="en-GB" sz="2800" dirty="0" smtClean="0"/>
              <a:t>Treatment is recommended from 3 years of age for therapy courses of 10 days.</a:t>
            </a:r>
            <a:endParaRPr lang="en-ZA" sz="2800" dirty="0" smtClean="0"/>
          </a:p>
          <a:p>
            <a:pPr>
              <a:buNone/>
            </a:pPr>
            <a:r>
              <a:rPr lang="en-ZA" sz="4800" b="1" dirty="0" smtClean="0">
                <a:solidFill>
                  <a:srgbClr val="3366FF"/>
                </a:solidFill>
              </a:rPr>
              <a:t>Level of Evidence: III Guidelines</a:t>
            </a:r>
          </a:p>
          <a:p>
            <a:pPr>
              <a:buNone/>
            </a:pPr>
            <a:r>
              <a:rPr lang="en-ZA" sz="1200" dirty="0" smtClean="0"/>
              <a:t>Updated guideline for the management of upper respiratory tract infections in South Africa: 2014. </a:t>
            </a:r>
            <a:r>
              <a:rPr lang="en-ZA" sz="1200" i="1" dirty="0" smtClean="0"/>
              <a:t>SAMJ-</a:t>
            </a:r>
            <a:r>
              <a:rPr lang="en-ZA" sz="1200" dirty="0" smtClean="0"/>
              <a:t> in press.</a:t>
            </a:r>
          </a:p>
          <a:p>
            <a:pPr>
              <a:buNone/>
            </a:pPr>
            <a:r>
              <a:rPr lang="en-ZA" sz="1200" dirty="0" smtClean="0"/>
              <a:t>Chow AW, </a:t>
            </a:r>
            <a:r>
              <a:rPr lang="en-ZA" sz="1200" dirty="0" err="1" smtClean="0"/>
              <a:t>Benninger</a:t>
            </a:r>
            <a:r>
              <a:rPr lang="en-ZA" sz="1200" dirty="0" smtClean="0"/>
              <a:t> MS, Brook I, </a:t>
            </a:r>
            <a:r>
              <a:rPr lang="en-ZA" sz="1200" dirty="0" err="1" smtClean="0"/>
              <a:t>Brozek</a:t>
            </a:r>
            <a:r>
              <a:rPr lang="en-ZA" sz="1200" dirty="0" smtClean="0"/>
              <a:t> JL, Goldstein EJ, Hicks LA, </a:t>
            </a:r>
            <a:r>
              <a:rPr lang="en-ZA" sz="1200" dirty="0" err="1" smtClean="0"/>
              <a:t>Pankey</a:t>
            </a:r>
            <a:r>
              <a:rPr lang="en-ZA" sz="1200" dirty="0" smtClean="0"/>
              <a:t> GA,  </a:t>
            </a:r>
            <a:r>
              <a:rPr lang="en-ZA" sz="1200" dirty="0" err="1" smtClean="0"/>
              <a:t>Seleznick</a:t>
            </a:r>
            <a:r>
              <a:rPr lang="en-ZA" sz="1200" dirty="0" smtClean="0"/>
              <a:t> M, </a:t>
            </a:r>
            <a:r>
              <a:rPr lang="en-ZA" sz="1200" dirty="0" err="1" smtClean="0"/>
              <a:t>Volturo</a:t>
            </a:r>
            <a:r>
              <a:rPr lang="en-ZA" sz="1200" dirty="0" smtClean="0"/>
              <a:t> G, </a:t>
            </a:r>
            <a:r>
              <a:rPr lang="en-ZA" sz="1200" dirty="0" err="1" smtClean="0"/>
              <a:t>Wald</a:t>
            </a:r>
            <a:r>
              <a:rPr lang="en-ZA" sz="1200" dirty="0" smtClean="0"/>
              <a:t> ER, File TM </a:t>
            </a:r>
            <a:r>
              <a:rPr lang="en-ZA" sz="1200" dirty="0" err="1" smtClean="0"/>
              <a:t>Jr</a:t>
            </a:r>
            <a:r>
              <a:rPr lang="en-ZA" sz="1200" dirty="0" smtClean="0"/>
              <a:t>, Infectious Diseases Society of America. IDSA clinical practice guideline for acute bacterial rhinosinusitis in children and adults. </a:t>
            </a:r>
            <a:r>
              <a:rPr lang="en-ZA" sz="1200" dirty="0" err="1" smtClean="0"/>
              <a:t>Clin</a:t>
            </a:r>
            <a:r>
              <a:rPr lang="en-ZA" sz="1200" dirty="0" smtClean="0"/>
              <a:t> Infect Dis. 2012 Apr;54(8):e72-e112.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19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6" name="Rectangle 5"/>
          <p:cNvSpPr/>
          <p:nvPr/>
        </p:nvSpPr>
        <p:spPr>
          <a:xfrm>
            <a:off x="6781800" y="57912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13 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19.1 ALLERGIC RHINITIS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143405"/>
          </a:xfrm>
        </p:spPr>
        <p:txBody>
          <a:bodyPr>
            <a:normAutofit fontScale="32500" lnSpcReduction="20000"/>
          </a:bodyPr>
          <a:lstStyle/>
          <a:p>
            <a:r>
              <a:rPr lang="en-ZA" sz="8000" u="sng" dirty="0" smtClean="0"/>
              <a:t>Corticosteroid aqueous nasal solution:</a:t>
            </a:r>
            <a:r>
              <a:rPr lang="en-ZA" sz="8000" dirty="0" smtClean="0"/>
              <a:t> </a:t>
            </a:r>
            <a:r>
              <a:rPr lang="en-ZA" sz="8000" b="1" i="1" dirty="0" smtClean="0">
                <a:solidFill>
                  <a:srgbClr val="9966FF"/>
                </a:solidFill>
              </a:rPr>
              <a:t>Directions for use &amp; example of class amended</a:t>
            </a:r>
          </a:p>
          <a:p>
            <a:pPr>
              <a:buNone/>
            </a:pPr>
            <a:endParaRPr lang="en-ZA" sz="4300" dirty="0" smtClean="0">
              <a:solidFill>
                <a:srgbClr val="9966FF"/>
              </a:solidFill>
            </a:endParaRPr>
          </a:p>
          <a:p>
            <a:pPr lvl="1"/>
            <a:r>
              <a:rPr lang="en-ZA" sz="7600" b="1" i="1" dirty="0" smtClean="0"/>
              <a:t>Example of class: </a:t>
            </a:r>
            <a:r>
              <a:rPr lang="en-ZA" sz="7600" dirty="0" smtClean="0"/>
              <a:t>The therapeutic agent awarded the contract was budesonide 100 mcg nasal spray.</a:t>
            </a:r>
          </a:p>
          <a:p>
            <a:pPr lvl="1"/>
            <a:r>
              <a:rPr lang="en-ZA" sz="7600" b="1" i="1" dirty="0" smtClean="0"/>
              <a:t>Directions for use: </a:t>
            </a:r>
            <a:r>
              <a:rPr lang="en-ZA" sz="7600" dirty="0" smtClean="0"/>
              <a:t>Amended for clarity and correctness.</a:t>
            </a:r>
            <a:endParaRPr lang="en-ZA" sz="7600" i="1" dirty="0" smtClean="0"/>
          </a:p>
          <a:p>
            <a:pPr lvl="1"/>
            <a:r>
              <a:rPr lang="en-ZA" sz="7600" b="1" i="1" dirty="0" smtClean="0"/>
              <a:t>Criterion - 3 monthly review of inhaled corticosteroid: </a:t>
            </a:r>
            <a:r>
              <a:rPr lang="en-ZA" sz="7600" dirty="0" smtClean="0"/>
              <a:t>Patients may have continuous OR seasonal allergic rhinitis.</a:t>
            </a:r>
          </a:p>
          <a:p>
            <a:pPr>
              <a:buNone/>
            </a:pPr>
            <a:r>
              <a:rPr lang="en-ZA" sz="2800" dirty="0" smtClean="0"/>
              <a:t> </a:t>
            </a:r>
            <a:r>
              <a:rPr lang="en-ZA" sz="9500" b="1" dirty="0" smtClean="0">
                <a:solidFill>
                  <a:srgbClr val="3366FF"/>
                </a:solidFill>
              </a:rPr>
              <a:t> 	</a:t>
            </a:r>
            <a:r>
              <a:rPr lang="en-ZA" sz="12300" b="1" dirty="0" smtClean="0">
                <a:solidFill>
                  <a:srgbClr val="3366FF"/>
                </a:solidFill>
              </a:rPr>
              <a:t>Level of evidence: III Expert opinion</a:t>
            </a:r>
          </a:p>
          <a:p>
            <a:pPr>
              <a:buNone/>
            </a:pPr>
            <a:endParaRPr lang="en-ZA" sz="3700" dirty="0" smtClean="0"/>
          </a:p>
          <a:p>
            <a:pPr>
              <a:buNone/>
            </a:pPr>
            <a:r>
              <a:rPr lang="en-ZA" sz="3700" dirty="0" smtClean="0"/>
              <a:t>Contract circular HP07-2014DAI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2</a:t>
            </a:fld>
            <a:endParaRPr lang="en-ZA" sz="10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7" name="Rectangle 6"/>
          <p:cNvSpPr/>
          <p:nvPr/>
        </p:nvSpPr>
        <p:spPr>
          <a:xfrm>
            <a:off x="6784749" y="530828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19.6 TONSILLITIS AND PHARYNGITIS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For children &lt; 6 years of age</a:t>
            </a:r>
            <a:endParaRPr lang="en-ZA" b="1" dirty="0" smtClean="0"/>
          </a:p>
          <a:p>
            <a:r>
              <a:rPr lang="en-US" sz="2800" u="sng" dirty="0" smtClean="0"/>
              <a:t>Simple </a:t>
            </a:r>
            <a:r>
              <a:rPr lang="en-US" sz="2800" u="sng" dirty="0" err="1" smtClean="0"/>
              <a:t>linctus</a:t>
            </a:r>
            <a:r>
              <a:rPr lang="en-US" sz="2800" u="sng" dirty="0" smtClean="0"/>
              <a:t>/ </a:t>
            </a:r>
            <a:r>
              <a:rPr lang="en-US" sz="2800" u="sng" dirty="0" err="1" smtClean="0"/>
              <a:t>tussi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infans</a:t>
            </a:r>
            <a:r>
              <a:rPr lang="en-US" sz="2800" u="sng" dirty="0" smtClean="0"/>
              <a:t>, oral:</a:t>
            </a: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deleted</a:t>
            </a:r>
            <a:endParaRPr lang="en-ZA" sz="2800" b="1" dirty="0" smtClean="0">
              <a:solidFill>
                <a:srgbClr val="FF0000"/>
              </a:solidFill>
            </a:endParaRPr>
          </a:p>
          <a:p>
            <a:r>
              <a:rPr lang="en-US" sz="2800" u="sng" dirty="0" err="1" smtClean="0"/>
              <a:t>Breastmilk</a:t>
            </a:r>
            <a:r>
              <a:rPr lang="en-US" sz="2800" u="sng" dirty="0" smtClean="0"/>
              <a:t>/ warm water or weak tea: add sugar or honey and  lemon if available: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added</a:t>
            </a:r>
          </a:p>
          <a:p>
            <a:pPr>
              <a:buNone/>
            </a:pPr>
            <a:endParaRPr lang="en-ZA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ZA" sz="2800" dirty="0" smtClean="0"/>
              <a:t>- Cough linctus - not rational drug use.</a:t>
            </a:r>
          </a:p>
          <a:p>
            <a:pPr>
              <a:buNone/>
            </a:pPr>
            <a:r>
              <a:rPr lang="en-ZA" sz="2800" dirty="0" smtClean="0"/>
              <a:t>- STG aligned with IMCI guidelines pertaining to management of a sore throat.</a:t>
            </a:r>
          </a:p>
          <a:p>
            <a:pPr lvl="1">
              <a:buNone/>
            </a:pPr>
            <a:r>
              <a:rPr lang="en-ZA" sz="4800" b="1" dirty="0" smtClean="0">
                <a:solidFill>
                  <a:srgbClr val="3366FF"/>
                </a:solidFill>
              </a:rPr>
              <a:t>Level of Evidence: III Guidelines</a:t>
            </a:r>
          </a:p>
          <a:p>
            <a:pPr>
              <a:buNone/>
            </a:pPr>
            <a:r>
              <a:rPr lang="en-ZA" sz="1300" dirty="0" smtClean="0"/>
              <a:t>IMCI Guidelines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20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8" name="Rectangle 7"/>
          <p:cNvSpPr/>
          <p:nvPr/>
        </p:nvSpPr>
        <p:spPr>
          <a:xfrm>
            <a:off x="6781800" y="57912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14 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19.6 TONSILLITIS AND PHARYNGITIS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2149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ZA" sz="5800" b="1" dirty="0" smtClean="0"/>
              <a:t>Referral criteria</a:t>
            </a:r>
          </a:p>
          <a:p>
            <a:pPr>
              <a:buNone/>
            </a:pPr>
            <a:r>
              <a:rPr lang="en-GB" sz="4400" u="sng" dirty="0" smtClean="0"/>
              <a:t>Recurrent tonsillitis (≥ 6 documented episodes/year) for possible tonsillectomy:</a:t>
            </a:r>
            <a:r>
              <a:rPr lang="en-GB" sz="4400" i="1" dirty="0" smtClean="0"/>
              <a:t> </a:t>
            </a:r>
            <a:r>
              <a:rPr lang="en-GB" sz="4400" b="1" i="1" dirty="0" smtClean="0">
                <a:solidFill>
                  <a:srgbClr val="00B050"/>
                </a:solidFill>
              </a:rPr>
              <a:t>added as a referral criterion</a:t>
            </a:r>
            <a:endParaRPr lang="en-ZA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ZA" sz="1500" dirty="0" smtClean="0"/>
          </a:p>
          <a:p>
            <a:pPr>
              <a:buNone/>
            </a:pPr>
            <a:r>
              <a:rPr lang="en-GB" sz="3600" dirty="0" smtClean="0"/>
              <a:t>Adapted from the American Academy of Otolaryngology–Head and Neck Surgery (AAO–HNS ) Guidelines for Tonsillectomy in Children &amp; Adolescents </a:t>
            </a:r>
            <a:r>
              <a:rPr lang="en-ZA" sz="3600" dirty="0" smtClean="0"/>
              <a:t>that recommends:</a:t>
            </a:r>
          </a:p>
          <a:p>
            <a:pPr lvl="1"/>
            <a:r>
              <a:rPr lang="en-GB" sz="3300" dirty="0" smtClean="0"/>
              <a:t>Watchful waiting (rather than tonsillectomy) for recurrent throat infection, if &lt; 7 episodes in the past year </a:t>
            </a:r>
            <a:r>
              <a:rPr lang="en-GB" sz="3300" i="1" dirty="0" smtClean="0"/>
              <a:t>or </a:t>
            </a:r>
            <a:r>
              <a:rPr lang="en-GB" sz="3300" dirty="0" smtClean="0"/>
              <a:t>&lt; 5 episodes/year in the past 2 years </a:t>
            </a:r>
            <a:r>
              <a:rPr lang="en-GB" sz="3300" i="1" dirty="0" smtClean="0"/>
              <a:t>or</a:t>
            </a:r>
            <a:r>
              <a:rPr lang="en-GB" sz="3300" dirty="0" smtClean="0"/>
              <a:t> &lt; 3 episodes/year in the past 3 years. </a:t>
            </a:r>
            <a:endParaRPr lang="en-ZA" sz="3300" dirty="0" smtClean="0"/>
          </a:p>
          <a:p>
            <a:pPr lvl="1"/>
            <a:r>
              <a:rPr lang="en-GB" sz="3300" dirty="0" smtClean="0"/>
              <a:t>Additional paradise criteria for tonsillectomy: </a:t>
            </a:r>
            <a:endParaRPr lang="en-ZA" sz="3300" dirty="0" smtClean="0"/>
          </a:p>
          <a:p>
            <a:pPr lvl="2"/>
            <a:r>
              <a:rPr lang="en-ZA" sz="2900" b="1" dirty="0" smtClean="0"/>
              <a:t>Clinical features </a:t>
            </a:r>
            <a:r>
              <a:rPr lang="en-ZA" sz="2900" dirty="0" smtClean="0"/>
              <a:t>(sore throat plus the presence of ≥ 1 qualifies as a counting episode: temperature &gt; 38.3°C; or cervical lymphadenopathy (tender lymph nodes or &gt;2 cm); or tonsillar exudate; or positive culture for group A b-</a:t>
            </a:r>
            <a:r>
              <a:rPr lang="en-ZA" sz="2900" dirty="0" err="1" smtClean="0"/>
              <a:t>hemolytic</a:t>
            </a:r>
            <a:r>
              <a:rPr lang="en-ZA" sz="2900" dirty="0" smtClean="0"/>
              <a:t> streptococcus).</a:t>
            </a:r>
          </a:p>
          <a:p>
            <a:pPr lvl="2"/>
            <a:r>
              <a:rPr lang="en-ZA" sz="2900" b="1" dirty="0" smtClean="0"/>
              <a:t>Treatment with antibiotics </a:t>
            </a:r>
            <a:r>
              <a:rPr lang="en-ZA" sz="2900" dirty="0" smtClean="0"/>
              <a:t>had been administered in conventional dosage for proved or suspected streptococcal episodes.</a:t>
            </a:r>
          </a:p>
          <a:p>
            <a:pPr lvl="2"/>
            <a:r>
              <a:rPr lang="en-ZA" sz="2900" b="1" dirty="0" smtClean="0"/>
              <a:t>Documentation.</a:t>
            </a:r>
          </a:p>
          <a:p>
            <a:pPr>
              <a:buNone/>
            </a:pPr>
            <a:r>
              <a:rPr lang="en-ZA" sz="6100" b="1" dirty="0" smtClean="0">
                <a:solidFill>
                  <a:srgbClr val="3366FF"/>
                </a:solidFill>
              </a:rPr>
              <a:t>Level of Evidence: III Guidelines, Expert opinion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21</a:t>
            </a:fld>
            <a:endParaRPr lang="en-ZA" sz="1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bg1"/>
                </a:solidFill>
              </a:rPr>
              <a:t>CASE STUDY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15 year old female, presents to the clinic with a cold that has deteriorated. Patient  was at the clinic the previous week  and was treated for allergic Rhinitis symptoms with </a:t>
            </a:r>
            <a:r>
              <a:rPr lang="en-ZA" sz="2800" dirty="0" err="1" smtClean="0"/>
              <a:t>chlorphenamine</a:t>
            </a:r>
            <a:r>
              <a:rPr lang="en-ZA" sz="2800" dirty="0" smtClean="0"/>
              <a:t>, taken at night. Examination of the nasal passages shows a bilateral purulent nasal discharge , and pain over the sinuses. </a:t>
            </a:r>
          </a:p>
          <a:p>
            <a:endParaRPr lang="en-ZA" sz="2800" dirty="0" smtClean="0"/>
          </a:p>
          <a:p>
            <a:r>
              <a:rPr lang="en-ZA" sz="2800" dirty="0" smtClean="0"/>
              <a:t>What would be the best course of treatment? </a:t>
            </a:r>
            <a:endParaRPr lang="en-ZA" sz="2800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smtClean="0"/>
              <a:t>PRIMARY HEALTHCARE IMPLEMENTATION </a:t>
            </a:r>
          </a:p>
          <a:p>
            <a:pPr algn="ctr"/>
            <a:r>
              <a:rPr lang="en-ZA" sz="1000" smtClean="0"/>
              <a:t>SLIDES 2014:ENT CONDITIONS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xmlns="" val="1160695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bg1"/>
                </a:solidFill>
              </a:rPr>
              <a:t>CASE STUDY: SOLUTION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59738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Check for penicillin allergy.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Initiate amoxicillin</a:t>
            </a:r>
            <a:r>
              <a:rPr lang="en-ZA" sz="2000" dirty="0"/>
              <a:t>, oral, 500 mg 8 hourly for 5 </a:t>
            </a:r>
            <a:r>
              <a:rPr lang="en-ZA" sz="2000" dirty="0" smtClean="0"/>
              <a:t>days if no allergy, otherwise consider azithromycin weight based dosing.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Prescribe paracetamol if pain relief is required.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Prescribe </a:t>
            </a:r>
            <a:r>
              <a:rPr lang="en-ZA" sz="2000" dirty="0" err="1" smtClean="0"/>
              <a:t>oxymetazoline</a:t>
            </a:r>
            <a:r>
              <a:rPr lang="en-ZA" sz="2000" dirty="0" smtClean="0"/>
              <a:t> (0.025%), </a:t>
            </a:r>
            <a:r>
              <a:rPr lang="en-ZA" sz="2000" dirty="0"/>
              <a:t>nose drops, 2 drops in each nostril 6–8 hourly for not &gt; 5 </a:t>
            </a:r>
            <a:r>
              <a:rPr lang="en-ZA" sz="2000" dirty="0" smtClean="0"/>
              <a:t>days continuously</a:t>
            </a:r>
            <a:r>
              <a:rPr lang="en-ZA" sz="2000" dirty="0"/>
              <a:t> </a:t>
            </a:r>
            <a:r>
              <a:rPr lang="en-ZA" sz="2000" dirty="0" smtClean="0"/>
              <a:t>and/or</a:t>
            </a:r>
            <a:endParaRPr lang="en-ZA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Sodium </a:t>
            </a:r>
            <a:r>
              <a:rPr lang="en-ZA" sz="2000" dirty="0"/>
              <a:t>chloride 0.9%, nose drops, </a:t>
            </a:r>
            <a:r>
              <a:rPr lang="en-ZA" sz="2000" dirty="0" smtClean="0"/>
              <a:t>used </a:t>
            </a:r>
            <a:r>
              <a:rPr lang="en-ZA" sz="2000" dirty="0"/>
              <a:t>frequently and in fairly large </a:t>
            </a:r>
            <a:r>
              <a:rPr lang="en-ZA" sz="2000" dirty="0" smtClean="0"/>
              <a:t>volumes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Question patient on occurrence of infections and consider referral for HIV testing.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Counsel patient on when to return to clinic for referral: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ZA" dirty="0" smtClean="0"/>
              <a:t>No improvement in more than 5 days or if fever develops and lasts &gt; </a:t>
            </a:r>
            <a:r>
              <a:rPr lang="en-ZA" dirty="0"/>
              <a:t>48 hours</a:t>
            </a:r>
            <a:r>
              <a:rPr lang="en-ZA" dirty="0" smtClean="0"/>
              <a:t>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ZA" dirty="0" err="1" smtClean="0"/>
              <a:t>Periorbital</a:t>
            </a:r>
            <a:r>
              <a:rPr lang="en-ZA" dirty="0" smtClean="0"/>
              <a:t> swelling.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ZA" dirty="0" smtClean="0"/>
              <a:t>Oedema over a sinus.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ZA" dirty="0" smtClean="0"/>
              <a:t>Recurrent sinusitis.</a:t>
            </a:r>
            <a:endParaRPr lang="en-ZA" dirty="0"/>
          </a:p>
          <a:p>
            <a:endParaRPr lang="en-ZA" sz="2000" dirty="0"/>
          </a:p>
          <a:p>
            <a:endParaRPr lang="en-ZA" sz="2000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000" smtClean="0"/>
              <a:t>PRIMARY HEALTHCARE IMPLEMENTATION </a:t>
            </a:r>
          </a:p>
          <a:p>
            <a:pPr algn="ctr"/>
            <a:r>
              <a:rPr lang="en-ZA" sz="1000" smtClean="0"/>
              <a:t>SLIDES 2014:ENT CONDITIONS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xmlns="" val="2342629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7668243"/>
              </p:ext>
            </p:extLst>
          </p:nvPr>
        </p:nvGraphicFramePr>
        <p:xfrm>
          <a:off x="0" y="40432"/>
          <a:ext cx="9144000" cy="60931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19.1 ALLERGIC</a:t>
                      </a:r>
                      <a:r>
                        <a:rPr lang="en-ZA" sz="1000" b="1" baseline="0" dirty="0" smtClean="0">
                          <a:solidFill>
                            <a:schemeClr val="tx1"/>
                          </a:solidFill>
                        </a:rPr>
                        <a:t> RHINITIS</a:t>
                      </a:r>
                      <a:endParaRPr lang="en-ZA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CORTICOSTEROID AQUEOUS NASAL SOLUTION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 circular HP07-2014DAI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CHLORPHENIRAMINE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 circular HP09-2014SD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CETIRIZINE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 circular HP09-2014SD</a:t>
                      </a:r>
                    </a:p>
                  </a:txBody>
                  <a:tcPr marL="86359" marR="86359"/>
                </a:tc>
              </a:tr>
              <a:tr h="206256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19.4 OTITIS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ACETIC ACID</a:t>
                      </a:r>
                      <a:r>
                        <a:rPr lang="en-ZA" sz="1000" b="1" u="sng" baseline="0" dirty="0" smtClean="0"/>
                        <a:t> 2% IN ALCOHOL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Kaushik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V, Malik T,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Saeed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SR. Interventions for acute otitis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externa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Cochrane Database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Rev. 2010 Jan 20;(1):CD004740.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van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Balen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FA,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Smit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WM,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Zuithoff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NP,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Verheij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TJ. Clinical efficacy of three common treatments in acute otitis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externa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primary care: randomised controlled  trial. BMJ. 2003 Nov 22;327(7425):1201-5.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TOPICAL</a:t>
                      </a:r>
                      <a:r>
                        <a:rPr lang="en-ZA" sz="1000" b="1" u="sng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QUINOLONES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Rosenfeld RM, Singer M, Wasserman JM, Stinnett SS. Systematic review of topical antimicrobial therapy for acute otitis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externa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Otolaryngol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Head Neck Surg. 2006 Apr;134(4 </a:t>
                      </a:r>
                      <a:r>
                        <a:rPr lang="en-ZA" sz="10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</a:t>
                      </a: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):S24-48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baseline="0" dirty="0" smtClean="0"/>
                        <a:t>AMOXICILLIN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Updated guideline for the management of upper respiratory tract infections in South Africa: 2014. SAMJ- in press.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Thanaviratananich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Laopaiboon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Vatanasapt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P. Once or twice daily versus three times daily amoxicillin with or without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clavulanate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the treatment of acute otitis media. Cochrane Database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Rev. 2013 Dec 13;12:CD004975.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Piglansky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Leibovitz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Raiz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et al. Bacteriologic and clinical efficacy of high dose amoxicillin for therapy of acute otitis media in children.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Dis J. 2003;22(5):405–413.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Klein JO. Microbiologic efficacy of antibacterial drugs for acute otitis media.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Dis J.1993;12(12): 973–975]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SAMJ, Updated guideline for the management of upper respiratory tract infections in South Africa: 2014, in press.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u="sng" baseline="0" dirty="0" smtClean="0"/>
                        <a:t>AMOXICILLIN</a:t>
                      </a:r>
                    </a:p>
                    <a:p>
                      <a:pPr>
                        <a:buNone/>
                      </a:pPr>
                      <a:r>
                        <a:rPr lang="en-ZA" sz="1000" dirty="0" smtClean="0"/>
                        <a:t>NICD GERMS-SA annual report, 2012.</a:t>
                      </a:r>
                    </a:p>
                    <a:p>
                      <a:pPr>
                        <a:buNone/>
                      </a:pPr>
                      <a:r>
                        <a:rPr lang="en-ZA" sz="1000" dirty="0" smtClean="0"/>
                        <a:t>NICD GERMS-SA annual report, 2013.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baseline="0" dirty="0" smtClean="0"/>
                        <a:t>AMOXICILLIN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NICD GERMS-SA annual report, 2012.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NICD GERMS-SA annual report, 2013.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European Committee on Antimicrobial Susceptibility Testing. Amoxicillin: Rationale for the clinical breakpoints, version 1.0, 2010. [Online, 2010][Cited,2014] Available at: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http://www.eucast.org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24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xmlns="" val="3020913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0705015"/>
              </p:ext>
            </p:extLst>
          </p:nvPr>
        </p:nvGraphicFramePr>
        <p:xfrm>
          <a:off x="0" y="40432"/>
          <a:ext cx="9144000" cy="61774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 smtClean="0"/>
                        <a:t>19.4 OTITIS</a:t>
                      </a:r>
                    </a:p>
                    <a:p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b="1" u="sng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TOPICAL</a:t>
                      </a:r>
                      <a:r>
                        <a:rPr lang="en-ZA" sz="1000" b="1" u="sng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QUINOLONES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Adult Hospital level STG, 2012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Paediatric Hospital level STG, 2013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1981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 smtClean="0"/>
                        <a:t>19.5 SINUSITIS</a:t>
                      </a:r>
                      <a:r>
                        <a:rPr lang="en-ZA" sz="1000" b="1" baseline="0" dirty="0" smtClean="0"/>
                        <a:t> , ACUTE BACTERIAL</a:t>
                      </a:r>
                      <a:endParaRPr lang="en-ZA" sz="1000" b="1" dirty="0" smtClean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baseline="0" dirty="0" smtClean="0"/>
                        <a:t>AMOXICILLIN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Smith SR, Montgomery LG, Williams JW Jr. Treatment of mild to moderate sinusitis. </a:t>
                      </a:r>
                      <a:r>
                        <a:rPr lang="en-ZA" sz="1000" i="1" dirty="0" smtClean="0"/>
                        <a:t>Arch Intern Med.</a:t>
                      </a:r>
                      <a:r>
                        <a:rPr lang="en-ZA" sz="1000" dirty="0" smtClean="0"/>
                        <a:t> 2012 Mar 26;172(6):510-3. </a:t>
                      </a:r>
                      <a:r>
                        <a:rPr lang="en-ZA" sz="1000" dirty="0" err="1" smtClean="0"/>
                        <a:t>doi</a:t>
                      </a:r>
                      <a:r>
                        <a:rPr lang="en-ZA" sz="1000" dirty="0" smtClean="0"/>
                        <a:t>: 10.1001/archinternmed.2012.253.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baseline="0" dirty="0" smtClean="0"/>
                        <a:t>AMOXICILLIN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Updated guideline for the management of upper respiratory tract infections in South Africa: 2014. SAMJ- in press.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Chow AW,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Benninger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MS, Brook I,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Brozek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JL, Goldstein EJ, Hicks LA,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Pankey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GA, 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Seleznick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Volturo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Wald ER, File TM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Infectious Diseases Society of America. IDSA clinical practice guideline for acute bacterial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rhinosinusitis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children and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adults.Clin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Dis. 2012 Apr;54(8):e72-e112.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baseline="0" dirty="0" smtClean="0"/>
                        <a:t>AMOXICILLIN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Chow AW,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Benninger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MS, Brook I,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Brozek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JL, Goldstein EJ, Hicks LA,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Pankey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GA, 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Seleznick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Volturo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Wald ER, File TM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Infectious Diseases Society of America. IDSA clinical practice guideline for acute bacterial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rhinosinusitis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children and adults.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Dis. 2012 Apr;54(8):e72-e112.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Young J, De Sutter 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Merenstein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D, et al. Antibiotics for adults with clinically diagnosed acute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rhinosinusitis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 meta-analysis of individual patient data. Lancet 2008; 371:908–14.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Fu L, Balk E, Chew P, Devine D, Lau J. Update on acute bacterial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rhinosinusitis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Evid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Rep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Assess (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2005: 1–3.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Rosenfeld RM, Singer M, Jones S. Systematic review of antimicrobial therapy in patients with acute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rhinosinusitis.Otolaryngol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Head Neck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Surg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2007; 137:S32–45.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Falagas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Giannopoulou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KP, Vardakas KZ,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Dimopoulos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Karageorgopoulos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DE. Comparison of antibiotics with placebo for treatment of acute sinusitis: a meta-analysis of randomised controlled trials. Lancet Infect Dis 2008; 8:543–52.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Ahovuo-Saloranta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Rautakorpi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Borisenko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OV,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Liira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H, Williams JW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Mäkelä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M. Antibiotics for acute maxillary sinusitis in adults. Cochrane Database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Rev. 2014 Feb 11;2:CD000243.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13716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19.6 TONSILLITIS AND PHARYNGITIS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BENZATHINE BENZYLPENICILLIN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Updated guideline for the management of upper respiratory tract infections in South Africa: 2014. SAMJ- in press.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Chow AW,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Benninger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MS, Brook I,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Brozek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JL, Goldstein EJ, Hicks LA,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Pankey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GA, 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Seleznick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Volturo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Wald ER, File TM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Infectious Diseases Society of America. IDSA clinical practice guideline for acute bacterial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rhinosinusitis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children and adults.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Dis. 2012 Apr;54(8):e72-e112.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25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xmlns="" val="2265221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0221804"/>
              </p:ext>
            </p:extLst>
          </p:nvPr>
        </p:nvGraphicFramePr>
        <p:xfrm>
          <a:off x="0" y="40432"/>
          <a:ext cx="9144000" cy="41119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19.6 TONSILLITIS AND PHARYNGITIS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PHENOXYMETHYLPENICILLIN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Clegg HW, Ryan AG, Dallas SD, et al. Treatment of streptococcal pharyngitis with once-daily compared with twice-daily amoxicillin.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 J 2006; 25: 761-767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Lennon DR, Farrell E, Martin DR, Stewart JM. Once-daily amoxicillin versus twice-daily penicillin V in group A β-haemolytic streptococcal pharyngitis. Arch Dis Child 2008; 93: 474-478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SAMF, 2012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BNF for children, 2011-2012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baseline="0" dirty="0" smtClean="0"/>
                        <a:t>AMOXICILLIN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Clegg HW, Ryan AG, Dallas SD, et al. Treatment of streptococcal pharyngitis with once-daily compared with twice-daily amoxicillin.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 J 2006; 25: 761-767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Lennon DR, Farrell E, Martin DR, Stewart JM. Once-daily amoxicillin versus twice-daily penicillin V in group A β-haemolytic streptococcal pharyngitis. Arch Dis Child 2008; 93: 474-478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SAMF, 2012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BNF for children, 2011-2012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000" b="1" u="sng" dirty="0" smtClean="0"/>
                        <a:t>ERYTHROMYCIN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Updated guideline for the management of upper respiratory tract infections in South Africa: 2014. SAMJ- in press.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Chow AW,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Benninger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MS, Brook I,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Brozek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JL, Goldstein EJ, Hicks LA,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Pankey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GA, 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Seleznick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Volturo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G, Wald ER, File TM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Infectious Diseases Society of America. IDSA clinical practice guideline for acute bacterial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rhinosinusitis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children and adults.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Dis. 2012 Apr;54(8):</a:t>
                      </a:r>
                      <a:r>
                        <a:rPr lang="en-ZA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e72-e112.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BREASTMILK/WARM</a:t>
                      </a:r>
                      <a:r>
                        <a:rPr lang="en-US" sz="1000" b="1" u="sng" baseline="0" dirty="0" smtClean="0"/>
                        <a:t> WATER OR WEAK TEA (WITH SUGAR, HONEY AND LEMON)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IMCI Guidelines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26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xmlns="" val="58631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19.1 ALLERGIC RHINITIS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68865"/>
          </a:xfrm>
        </p:spPr>
        <p:txBody>
          <a:bodyPr>
            <a:normAutofit fontScale="92500" lnSpcReduction="10000"/>
          </a:bodyPr>
          <a:lstStyle/>
          <a:p>
            <a:r>
              <a:rPr lang="en-ZA" u="sng" dirty="0" smtClean="0"/>
              <a:t>Chlorpheniramine, oral:</a:t>
            </a:r>
            <a:r>
              <a:rPr lang="en-ZA" dirty="0" smtClean="0"/>
              <a:t> </a:t>
            </a:r>
            <a:r>
              <a:rPr lang="en-ZA" b="1" i="1" dirty="0" smtClean="0">
                <a:solidFill>
                  <a:srgbClr val="00B0F0"/>
                </a:solidFill>
              </a:rPr>
              <a:t>retained</a:t>
            </a:r>
            <a:endParaRPr lang="en-ZA" b="1" dirty="0" smtClean="0">
              <a:solidFill>
                <a:srgbClr val="00B0F0"/>
              </a:solidFill>
            </a:endParaRPr>
          </a:p>
          <a:p>
            <a:r>
              <a:rPr lang="en-ZA" u="sng" dirty="0" smtClean="0"/>
              <a:t>Cetirizine, oral:</a:t>
            </a:r>
            <a:r>
              <a:rPr lang="en-ZA" dirty="0" smtClean="0"/>
              <a:t> </a:t>
            </a:r>
            <a:r>
              <a:rPr lang="en-ZA" b="1" i="1" dirty="0" smtClean="0">
                <a:solidFill>
                  <a:srgbClr val="00B0F0"/>
                </a:solidFill>
              </a:rPr>
              <a:t>retained</a:t>
            </a:r>
          </a:p>
          <a:p>
            <a:r>
              <a:rPr lang="en-ZA" u="sng" dirty="0" smtClean="0"/>
              <a:t>Loratadine, oral: </a:t>
            </a:r>
            <a:r>
              <a:rPr lang="en-ZA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i="1" dirty="0" smtClean="0"/>
              <a:t>Chlorpheniramine</a:t>
            </a:r>
            <a:r>
              <a:rPr lang="en-ZA" dirty="0" smtClean="0"/>
              <a:t> recommended for short term symptomatic use; often prescribed at night (sedative properties). </a:t>
            </a:r>
          </a:p>
          <a:p>
            <a:pPr lvl="1"/>
            <a:r>
              <a:rPr lang="en-ZA" i="1" dirty="0" smtClean="0"/>
              <a:t>Cetirizine</a:t>
            </a:r>
            <a:r>
              <a:rPr lang="en-ZA" dirty="0" smtClean="0"/>
              <a:t> (non-sedating) recommended for severe cases &amp; long term use. </a:t>
            </a:r>
          </a:p>
          <a:p>
            <a:pPr lvl="1"/>
            <a:r>
              <a:rPr lang="en-ZA" i="1" dirty="0" smtClean="0"/>
              <a:t>Contract award </a:t>
            </a:r>
            <a:r>
              <a:rPr lang="en-ZA" dirty="0" smtClean="0"/>
              <a:t>to</a:t>
            </a:r>
            <a:r>
              <a:rPr lang="en-ZA" i="1" dirty="0" smtClean="0"/>
              <a:t> c</a:t>
            </a:r>
            <a:r>
              <a:rPr lang="en-ZA" dirty="0" smtClean="0"/>
              <a:t>etirizine </a:t>
            </a:r>
            <a:r>
              <a:rPr lang="en-ZA" i="1" dirty="0" err="1" smtClean="0"/>
              <a:t>ipo</a:t>
            </a:r>
            <a:r>
              <a:rPr lang="en-ZA" dirty="0" smtClean="0"/>
              <a:t> of loratadine.</a:t>
            </a:r>
          </a:p>
          <a:p>
            <a:pPr>
              <a:buNone/>
            </a:pPr>
            <a:r>
              <a:rPr lang="en-ZA" sz="4300" b="1" dirty="0" smtClean="0">
                <a:solidFill>
                  <a:srgbClr val="3366FF"/>
                </a:solidFill>
              </a:rPr>
              <a:t>Level of Evidence: III Expert opinion</a:t>
            </a:r>
          </a:p>
          <a:p>
            <a:pPr>
              <a:buNone/>
            </a:pPr>
            <a:r>
              <a:rPr lang="en-ZA" sz="1300" dirty="0" smtClean="0"/>
              <a:t>Contract circular HP09-2014SD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3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8" name="Rectangle 7"/>
          <p:cNvSpPr/>
          <p:nvPr/>
        </p:nvSpPr>
        <p:spPr>
          <a:xfrm>
            <a:off x="6784749" y="5780112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19.1 ALLERGIC RHINITIS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ZA" u="sng" dirty="0" smtClean="0"/>
              <a:t>Oxymetazoline 0.05%, intranasal</a:t>
            </a:r>
            <a:r>
              <a:rPr lang="en-ZA" dirty="0" smtClean="0"/>
              <a:t>: </a:t>
            </a:r>
            <a:r>
              <a:rPr lang="en-ZA" b="1" i="1" dirty="0" smtClean="0">
                <a:solidFill>
                  <a:srgbClr val="00B050"/>
                </a:solidFill>
              </a:rPr>
              <a:t>added</a:t>
            </a:r>
            <a:endParaRPr lang="en-ZA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ZA" sz="2000" dirty="0" smtClean="0"/>
          </a:p>
          <a:p>
            <a:pPr>
              <a:buNone/>
            </a:pPr>
            <a:r>
              <a:rPr lang="en-ZA" dirty="0" smtClean="0"/>
              <a:t>Nocturnal symptomatic relief for short periods of time.</a:t>
            </a:r>
          </a:p>
          <a:p>
            <a:pPr lvl="1">
              <a:buNone/>
            </a:pPr>
            <a:endParaRPr lang="en-ZA" sz="600" dirty="0" smtClean="0"/>
          </a:p>
          <a:p>
            <a:pPr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4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19.2	 VIRAL RHINITIS (COMMON COLD)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ZA" dirty="0" smtClean="0"/>
              <a:t>STG transferred from Chapter 17: Respiratory conditions.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</a:t>
            </a:fld>
            <a:endParaRPr lang="en-Z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19.4.1 OTITIS, EXTERNA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4983179"/>
          </a:xfrm>
        </p:spPr>
        <p:txBody>
          <a:bodyPr>
            <a:normAutofit fontScale="40000" lnSpcReduction="20000"/>
          </a:bodyPr>
          <a:lstStyle/>
          <a:p>
            <a:r>
              <a:rPr lang="en-GB" sz="6000" u="sng" dirty="0" smtClean="0"/>
              <a:t>Topical quinolones:</a:t>
            </a:r>
            <a:r>
              <a:rPr lang="en-GB" sz="6000" i="1" dirty="0" smtClean="0"/>
              <a:t> </a:t>
            </a:r>
            <a:r>
              <a:rPr lang="en-GB" sz="6000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sz="6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ZA" sz="6000" u="sng" dirty="0" smtClean="0"/>
              <a:t>Acetic acid 2% in alcohol:</a:t>
            </a:r>
            <a:r>
              <a:rPr lang="en-ZA" sz="6000" i="1" dirty="0" smtClean="0"/>
              <a:t> </a:t>
            </a:r>
            <a:r>
              <a:rPr lang="en-ZA" sz="6000" b="1" i="1" dirty="0" smtClean="0">
                <a:solidFill>
                  <a:srgbClr val="00B0F0"/>
                </a:solidFill>
              </a:rPr>
              <a:t>retained</a:t>
            </a:r>
            <a:endParaRPr lang="en-ZA" sz="60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ZA" sz="2100" dirty="0" smtClean="0"/>
          </a:p>
          <a:p>
            <a:pPr>
              <a:buNone/>
            </a:pPr>
            <a:r>
              <a:rPr lang="en-ZA" sz="4500" dirty="0" err="1" smtClean="0"/>
              <a:t>Kaushik</a:t>
            </a:r>
            <a:r>
              <a:rPr lang="en-ZA" sz="4500" dirty="0" smtClean="0"/>
              <a:t> </a:t>
            </a:r>
            <a:r>
              <a:rPr lang="en-ZA" sz="4500" i="1" dirty="0" smtClean="0"/>
              <a:t>et al’s </a:t>
            </a:r>
            <a:r>
              <a:rPr lang="en-ZA" sz="4500" dirty="0" smtClean="0"/>
              <a:t>meta-analysis (19 RCTs): </a:t>
            </a:r>
          </a:p>
          <a:p>
            <a:pPr lvl="1"/>
            <a:r>
              <a:rPr lang="en-ZA" sz="3500" b="1" dirty="0" smtClean="0"/>
              <a:t>No clinically meaningful differences between acidifying agents vs. other topical interventions. </a:t>
            </a:r>
          </a:p>
          <a:p>
            <a:pPr lvl="1"/>
            <a:r>
              <a:rPr lang="en-ZA" sz="3500" dirty="0" smtClean="0"/>
              <a:t>Only 1 high quality RCT: acetic acid less efficacious than antibiotic/corticosteroid drops where no symptom resolution within 1 week.</a:t>
            </a:r>
          </a:p>
          <a:p>
            <a:pPr>
              <a:buNone/>
            </a:pPr>
            <a:r>
              <a:rPr lang="en-ZA" sz="4500" dirty="0" smtClean="0"/>
              <a:t>Van </a:t>
            </a:r>
            <a:r>
              <a:rPr lang="en-ZA" sz="4500" dirty="0" err="1" smtClean="0"/>
              <a:t>Balen</a:t>
            </a:r>
            <a:r>
              <a:rPr lang="en-ZA" sz="4500" dirty="0" smtClean="0"/>
              <a:t> et al’s meta-analysis (2003): </a:t>
            </a:r>
          </a:p>
          <a:p>
            <a:pPr lvl="1"/>
            <a:r>
              <a:rPr lang="en-ZA" sz="3500" dirty="0" smtClean="0"/>
              <a:t>Topical antibiotics increased absolute clinical cure rate compared to placebo by 46 % (95% CI 29 to 63 %). </a:t>
            </a:r>
          </a:p>
          <a:p>
            <a:pPr lvl="1"/>
            <a:r>
              <a:rPr lang="en-ZA" sz="3500" b="1" dirty="0" smtClean="0"/>
              <a:t>No significant difference comparing topical antibiotics vs. antiseptics, or combination antibiotic/corticosteroid preparations</a:t>
            </a:r>
            <a:r>
              <a:rPr lang="en-ZA" sz="3500" dirty="0" smtClean="0"/>
              <a:t>. </a:t>
            </a:r>
          </a:p>
          <a:p>
            <a:pPr lvl="1"/>
            <a:r>
              <a:rPr lang="en-ZA" sz="3500" dirty="0" smtClean="0"/>
              <a:t>No difference in cure rates between quinolone vs. non quinolone antibiotics. </a:t>
            </a:r>
          </a:p>
          <a:p>
            <a:pPr>
              <a:buNone/>
            </a:pPr>
            <a:r>
              <a:rPr lang="en-GB" sz="4500" dirty="0" smtClean="0"/>
              <a:t>Ideally, </a:t>
            </a:r>
            <a:r>
              <a:rPr lang="en-ZA" sz="4500" dirty="0" smtClean="0"/>
              <a:t>topical quinolones should be available for treatment failure with acetic acid. </a:t>
            </a:r>
          </a:p>
          <a:p>
            <a:pPr lvl="1"/>
            <a:r>
              <a:rPr lang="en-ZA" sz="3400" b="1" dirty="0" smtClean="0"/>
              <a:t>However, irrational use of antibiotics at primary level of care &amp; additional cost implications need consideration.</a:t>
            </a:r>
          </a:p>
          <a:p>
            <a:pPr>
              <a:buNone/>
            </a:pPr>
            <a:r>
              <a:rPr lang="en-ZA" sz="7300" b="1" dirty="0" smtClean="0">
                <a:solidFill>
                  <a:srgbClr val="3366FF"/>
                </a:solidFill>
              </a:rPr>
              <a:t>Level of evidence: I,III Systematic review, Expert opinion</a:t>
            </a:r>
            <a:endParaRPr lang="en-ZA" sz="7300" dirty="0" smtClean="0"/>
          </a:p>
          <a:p>
            <a:pPr>
              <a:buNone/>
            </a:pPr>
            <a:r>
              <a:rPr lang="en-ZA" sz="3000" dirty="0" err="1" smtClean="0"/>
              <a:t>Kaushik</a:t>
            </a:r>
            <a:r>
              <a:rPr lang="en-ZA" sz="3000" dirty="0" smtClean="0"/>
              <a:t> V, </a:t>
            </a:r>
            <a:r>
              <a:rPr lang="en-ZA" sz="3000" dirty="0" err="1" smtClean="0"/>
              <a:t>Malik</a:t>
            </a:r>
            <a:r>
              <a:rPr lang="en-ZA" sz="3000" dirty="0" smtClean="0"/>
              <a:t> T, Saeed SR. Interventions for acute otitis externa. </a:t>
            </a:r>
            <a:r>
              <a:rPr lang="en-ZA" sz="3000" i="1" dirty="0" smtClean="0"/>
              <a:t>Cochrane Database </a:t>
            </a:r>
            <a:r>
              <a:rPr lang="en-ZA" sz="3000" i="1" dirty="0" err="1" smtClean="0"/>
              <a:t>Syst</a:t>
            </a:r>
            <a:r>
              <a:rPr lang="en-ZA" sz="3000" i="1" dirty="0" smtClean="0"/>
              <a:t> Rev</a:t>
            </a:r>
            <a:r>
              <a:rPr lang="en-ZA" sz="3000" dirty="0" smtClean="0"/>
              <a:t>. 2010 Jan 20;(1):CD004740.</a:t>
            </a:r>
          </a:p>
          <a:p>
            <a:pPr>
              <a:buNone/>
            </a:pPr>
            <a:r>
              <a:rPr lang="en-ZA" sz="3000" dirty="0" smtClean="0"/>
              <a:t>van </a:t>
            </a:r>
            <a:r>
              <a:rPr lang="en-ZA" sz="3000" dirty="0" err="1" smtClean="0"/>
              <a:t>Balen</a:t>
            </a:r>
            <a:r>
              <a:rPr lang="en-ZA" sz="3000" dirty="0" smtClean="0"/>
              <a:t> FA, Smit WM, </a:t>
            </a:r>
            <a:r>
              <a:rPr lang="en-ZA" sz="3000" dirty="0" err="1" smtClean="0"/>
              <a:t>Zuithoff</a:t>
            </a:r>
            <a:r>
              <a:rPr lang="en-ZA" sz="3000" dirty="0" smtClean="0"/>
              <a:t> NP, </a:t>
            </a:r>
            <a:r>
              <a:rPr lang="en-ZA" sz="3000" dirty="0" err="1" smtClean="0"/>
              <a:t>Verheij</a:t>
            </a:r>
            <a:r>
              <a:rPr lang="en-ZA" sz="3000" dirty="0" smtClean="0"/>
              <a:t> TJ. Clinical efficacy of three common treatments in acute otitis externa in primary care: randomised controlled  trial. </a:t>
            </a:r>
            <a:r>
              <a:rPr lang="en-ZA" sz="3000" i="1" dirty="0" smtClean="0"/>
              <a:t>BMJ</a:t>
            </a:r>
            <a:r>
              <a:rPr lang="en-ZA" sz="3000" dirty="0" smtClean="0"/>
              <a:t>. 2003 Nov 22;327(7425):1201-5.</a:t>
            </a:r>
          </a:p>
          <a:p>
            <a:pPr>
              <a:buNone/>
            </a:pPr>
            <a:r>
              <a:rPr lang="en-ZA" sz="3000" dirty="0" smtClean="0"/>
              <a:t>Rosenfeld RM, Singer M, Wasserman JM, Stinnett SS. Systematic review of topical antimicrobial therapy for acute otitis externa. </a:t>
            </a:r>
            <a:r>
              <a:rPr lang="en-ZA" sz="3000" i="1" dirty="0" err="1" smtClean="0"/>
              <a:t>Otolaryngol</a:t>
            </a:r>
            <a:r>
              <a:rPr lang="en-ZA" sz="3000" i="1" dirty="0" smtClean="0"/>
              <a:t> Head Neck Surg</a:t>
            </a:r>
            <a:r>
              <a:rPr lang="en-ZA" sz="3000" dirty="0" smtClean="0"/>
              <a:t>. 2006 Apr;134(4 </a:t>
            </a:r>
            <a:r>
              <a:rPr lang="en-ZA" sz="3000" dirty="0" err="1" smtClean="0"/>
              <a:t>Suppl</a:t>
            </a:r>
            <a:r>
              <a:rPr lang="en-ZA" sz="3000" dirty="0" smtClean="0"/>
              <a:t>):S24-48.</a:t>
            </a:r>
            <a:endParaRPr lang="en-ZA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6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6" name="Rectangle 5"/>
          <p:cNvSpPr/>
          <p:nvPr/>
        </p:nvSpPr>
        <p:spPr>
          <a:xfrm>
            <a:off x="6784749" y="5780112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19.4.2 OTITIS, MEDIA, ACUTE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285860"/>
            <a:ext cx="8929718" cy="48403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ZA" sz="5100" b="1" dirty="0" smtClean="0"/>
              <a:t>Children</a:t>
            </a:r>
            <a:endParaRPr lang="en-ZA" sz="5100" dirty="0" smtClean="0"/>
          </a:p>
          <a:p>
            <a:r>
              <a:rPr lang="en-ZA" sz="4400" u="sng" dirty="0" smtClean="0"/>
              <a:t>Amoxicillin:</a:t>
            </a:r>
            <a:r>
              <a:rPr lang="en-ZA" sz="4400" dirty="0" smtClean="0"/>
              <a:t> </a:t>
            </a:r>
            <a:r>
              <a:rPr lang="en-ZA" sz="4400" b="1" i="1" dirty="0" smtClean="0">
                <a:solidFill>
                  <a:srgbClr val="00B0F0"/>
                </a:solidFill>
              </a:rPr>
              <a:t>retained</a:t>
            </a:r>
            <a:r>
              <a:rPr lang="en-ZA" sz="4400" i="1" dirty="0" smtClean="0"/>
              <a:t> &amp; </a:t>
            </a:r>
            <a:r>
              <a:rPr lang="en-ZA" sz="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dose amended</a:t>
            </a:r>
          </a:p>
          <a:p>
            <a:endParaRPr lang="en-ZA" sz="22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GB" sz="3300" dirty="0" smtClean="0"/>
              <a:t>Cochrane review: once/twice daily doses of amoxicillin (with/without </a:t>
            </a:r>
            <a:r>
              <a:rPr lang="en-GB" sz="3300" dirty="0" err="1" smtClean="0"/>
              <a:t>clavulanate</a:t>
            </a:r>
            <a:r>
              <a:rPr lang="en-GB" sz="3300" dirty="0" smtClean="0"/>
              <a:t>) comparable with three doses for the treatment of acute otitis media in children.</a:t>
            </a:r>
            <a:endParaRPr lang="en-ZA" sz="3300" dirty="0" smtClean="0"/>
          </a:p>
          <a:p>
            <a:pPr lvl="2"/>
            <a:r>
              <a:rPr lang="en-GB" sz="2500" i="1" dirty="0" smtClean="0"/>
              <a:t>Results: </a:t>
            </a:r>
            <a:r>
              <a:rPr lang="en-GB" sz="2500" dirty="0" smtClean="0"/>
              <a:t>Pooled analysis demonstrated the following outcomes:</a:t>
            </a:r>
            <a:endParaRPr lang="en-ZA" sz="2500" dirty="0" smtClean="0"/>
          </a:p>
          <a:p>
            <a:pPr lvl="3"/>
            <a:r>
              <a:rPr lang="en-ZA" sz="2500" dirty="0" smtClean="0"/>
              <a:t>Clinical cure at the end of therapy (RR 1.03, 95% CI 0.99 to 1.07). </a:t>
            </a:r>
          </a:p>
          <a:p>
            <a:pPr lvl="3"/>
            <a:r>
              <a:rPr lang="en-ZA" sz="2500" dirty="0" smtClean="0"/>
              <a:t>Clinical cure during therapy (RR 1.06, 95% CI 0.85 to 1.33).</a:t>
            </a:r>
          </a:p>
          <a:p>
            <a:pPr lvl="3"/>
            <a:r>
              <a:rPr lang="en-ZA" sz="2500" dirty="0" smtClean="0"/>
              <a:t>Clinical cure at follow-up (RR 1.02, 95% CI 0.95 to 1.09).</a:t>
            </a:r>
          </a:p>
          <a:p>
            <a:pPr lvl="3"/>
            <a:r>
              <a:rPr lang="en-ZA" sz="2500" dirty="0" smtClean="0"/>
              <a:t>Clinical cure for recurrent acute otitis media (RR 1.21, 95% CI 0.52 to 2.81).</a:t>
            </a:r>
          </a:p>
          <a:p>
            <a:pPr>
              <a:buNone/>
            </a:pPr>
            <a:endParaRPr lang="en-ZA" sz="15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7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19.4.2 OTITIS, MEDIA, ACUTE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Children</a:t>
            </a:r>
          </a:p>
          <a:p>
            <a:pPr lvl="1"/>
            <a:r>
              <a:rPr lang="en-GB" dirty="0"/>
              <a:t>High dose amoxicillin of 90 mg/kg/day recommended for children ≤ 3 years of </a:t>
            </a:r>
            <a:r>
              <a:rPr lang="en-GB" dirty="0" smtClean="0"/>
              <a:t>age:</a:t>
            </a:r>
          </a:p>
          <a:p>
            <a:pPr lvl="2"/>
            <a:r>
              <a:rPr lang="en-GB" dirty="0" smtClean="0"/>
              <a:t>Effective </a:t>
            </a:r>
            <a:r>
              <a:rPr lang="en-GB" dirty="0"/>
              <a:t>against common acute otitis media bacterial </a:t>
            </a:r>
            <a:r>
              <a:rPr lang="en-GB" dirty="0" smtClean="0"/>
              <a:t>pathogens</a:t>
            </a:r>
          </a:p>
          <a:p>
            <a:pPr lvl="2"/>
            <a:r>
              <a:rPr lang="en-GB" dirty="0" smtClean="0"/>
              <a:t>Safe</a:t>
            </a:r>
            <a:endParaRPr lang="en-GB" dirty="0"/>
          </a:p>
          <a:p>
            <a:pPr lvl="2"/>
            <a:r>
              <a:rPr lang="en-GB" dirty="0" smtClean="0"/>
              <a:t>Cheap</a:t>
            </a:r>
          </a:p>
          <a:p>
            <a:pPr lvl="2"/>
            <a:r>
              <a:rPr lang="en-GB" dirty="0" smtClean="0"/>
              <a:t>Has </a:t>
            </a:r>
            <a:r>
              <a:rPr lang="en-GB" dirty="0"/>
              <a:t>acceptable taste </a:t>
            </a:r>
            <a:endParaRPr lang="en-GB" dirty="0" smtClean="0"/>
          </a:p>
          <a:p>
            <a:pPr lvl="2"/>
            <a:r>
              <a:rPr lang="en-GB" dirty="0" smtClean="0"/>
              <a:t>Narrow </a:t>
            </a:r>
            <a:r>
              <a:rPr lang="en-GB" dirty="0"/>
              <a:t>microbiologic spectrum. </a:t>
            </a:r>
            <a:endParaRPr lang="en-GB" dirty="0" smtClean="0"/>
          </a:p>
          <a:p>
            <a:pPr lvl="2"/>
            <a:r>
              <a:rPr lang="en-GB" dirty="0" smtClean="0"/>
              <a:t>Risk </a:t>
            </a:r>
            <a:r>
              <a:rPr lang="en-GB" dirty="0"/>
              <a:t>factors for resistant </a:t>
            </a:r>
            <a:r>
              <a:rPr lang="en-GB" i="1" dirty="0"/>
              <a:t>S. </a:t>
            </a:r>
            <a:r>
              <a:rPr lang="en-GB" i="1" dirty="0" err="1"/>
              <a:t>pneumoniae</a:t>
            </a:r>
            <a:r>
              <a:rPr lang="en-GB" dirty="0"/>
              <a:t> infections include age (≤ 2 years</a:t>
            </a:r>
            <a:r>
              <a:rPr lang="en-GB" dirty="0" smtClean="0"/>
              <a:t>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8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xmlns="" val="417965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b="1" dirty="0">
                <a:solidFill>
                  <a:schemeClr val="bg1"/>
                </a:solidFill>
              </a:rPr>
              <a:t>19.4.2 OTITIS, MEDIA, ACUTE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ZA" sz="4400" b="1" dirty="0" smtClean="0"/>
              <a:t>Children</a:t>
            </a:r>
            <a:endParaRPr lang="en-ZA" sz="4400" dirty="0" smtClean="0"/>
          </a:p>
          <a:p>
            <a:pPr>
              <a:buNone/>
            </a:pPr>
            <a:r>
              <a:rPr lang="en-GB" sz="4400" b="1" dirty="0"/>
              <a:t>Recommendation:</a:t>
            </a:r>
            <a:r>
              <a:rPr lang="en-GB" sz="4400" dirty="0"/>
              <a:t>  </a:t>
            </a:r>
            <a:r>
              <a:rPr lang="en-ZA" sz="4400" dirty="0"/>
              <a:t>Amoxicillin 45 mg/kg/dose 12 hourly for 5 days.</a:t>
            </a:r>
          </a:p>
          <a:p>
            <a:pPr>
              <a:buNone/>
            </a:pPr>
            <a:r>
              <a:rPr lang="en-ZA" sz="6500" b="1" dirty="0">
                <a:solidFill>
                  <a:srgbClr val="3366FF"/>
                </a:solidFill>
              </a:rPr>
              <a:t>Level of Evidence: I,III Systematic review</a:t>
            </a:r>
            <a:r>
              <a:rPr lang="en-ZA" sz="6500" b="1" dirty="0" smtClean="0">
                <a:solidFill>
                  <a:srgbClr val="3366FF"/>
                </a:solidFill>
              </a:rPr>
              <a:t>, Guidelines</a:t>
            </a:r>
            <a:endParaRPr lang="en-ZA" sz="6500" dirty="0">
              <a:solidFill>
                <a:srgbClr val="3366FF"/>
              </a:solidFill>
            </a:endParaRPr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sz="2500" dirty="0"/>
              <a:t>Updated guideline for the management of upper respiratory tract infections in South Africa: 2014. </a:t>
            </a:r>
            <a:r>
              <a:rPr lang="en-ZA" sz="2500" i="1" dirty="0"/>
              <a:t>SAMJ-</a:t>
            </a:r>
            <a:r>
              <a:rPr lang="en-ZA" sz="2500" dirty="0"/>
              <a:t> in press.</a:t>
            </a:r>
          </a:p>
          <a:p>
            <a:pPr>
              <a:buNone/>
            </a:pPr>
            <a:r>
              <a:rPr lang="en-ZA" sz="2500" dirty="0" err="1"/>
              <a:t>Thanaviratananich</a:t>
            </a:r>
            <a:r>
              <a:rPr lang="en-ZA" sz="2500" dirty="0"/>
              <a:t> S, </a:t>
            </a:r>
            <a:r>
              <a:rPr lang="en-ZA" sz="2500" dirty="0" err="1"/>
              <a:t>Laopaiboon</a:t>
            </a:r>
            <a:r>
              <a:rPr lang="en-ZA" sz="2500" dirty="0"/>
              <a:t> M, </a:t>
            </a:r>
            <a:r>
              <a:rPr lang="en-ZA" sz="2500" dirty="0" err="1"/>
              <a:t>Vatanasapt</a:t>
            </a:r>
            <a:r>
              <a:rPr lang="en-ZA" sz="2500" dirty="0"/>
              <a:t> P. Once or twice daily versus three times daily amoxicillin with or without </a:t>
            </a:r>
            <a:r>
              <a:rPr lang="en-ZA" sz="2500" dirty="0" err="1"/>
              <a:t>clavulanate</a:t>
            </a:r>
            <a:r>
              <a:rPr lang="en-ZA" sz="2500" dirty="0"/>
              <a:t> for the treatment of acute otitis media. Cochrane Database </a:t>
            </a:r>
            <a:r>
              <a:rPr lang="en-ZA" sz="2500" dirty="0" err="1"/>
              <a:t>Syst</a:t>
            </a:r>
            <a:r>
              <a:rPr lang="en-ZA" sz="2500" dirty="0"/>
              <a:t> Rev. 2013 Dec 13;12:CD004975</a:t>
            </a:r>
            <a:r>
              <a:rPr lang="en-ZA" sz="2500" dirty="0" smtClean="0"/>
              <a:t>.</a:t>
            </a:r>
          </a:p>
          <a:p>
            <a:pPr marL="0" indent="0">
              <a:buNone/>
            </a:pPr>
            <a:r>
              <a:rPr lang="en-GB" sz="2500" dirty="0" err="1"/>
              <a:t>Piglansky</a:t>
            </a:r>
            <a:r>
              <a:rPr lang="en-GB" sz="2500" dirty="0"/>
              <a:t> L, </a:t>
            </a:r>
            <a:r>
              <a:rPr lang="en-GB" sz="2500" dirty="0" err="1"/>
              <a:t>Leibovitz</a:t>
            </a:r>
            <a:r>
              <a:rPr lang="en-GB" sz="2500" dirty="0"/>
              <a:t> E, </a:t>
            </a:r>
            <a:r>
              <a:rPr lang="en-GB" sz="2500" dirty="0" err="1"/>
              <a:t>Raiz</a:t>
            </a:r>
            <a:r>
              <a:rPr lang="en-GB" sz="2500" dirty="0"/>
              <a:t> S, et al. Bacteriologic and clinical efficacy of high dose amoxicillin for therapy of acute otitis media in children. </a:t>
            </a:r>
            <a:r>
              <a:rPr lang="en-GB" sz="2500" i="1" dirty="0" err="1"/>
              <a:t>Pediatr</a:t>
            </a:r>
            <a:r>
              <a:rPr lang="en-GB" sz="2500" i="1" dirty="0"/>
              <a:t> Infect Dis J. </a:t>
            </a:r>
            <a:r>
              <a:rPr lang="en-GB" sz="2500" dirty="0"/>
              <a:t>2003;22(5):405–413.</a:t>
            </a:r>
            <a:endParaRPr lang="en-ZA" sz="2500" dirty="0"/>
          </a:p>
          <a:p>
            <a:pPr marL="0" indent="0">
              <a:buNone/>
            </a:pPr>
            <a:r>
              <a:rPr lang="en-GB" sz="2500" dirty="0"/>
              <a:t> </a:t>
            </a:r>
            <a:r>
              <a:rPr lang="en-GB" sz="2500" dirty="0" smtClean="0"/>
              <a:t>Klein </a:t>
            </a:r>
            <a:r>
              <a:rPr lang="en-GB" sz="2500" dirty="0"/>
              <a:t>JO. Microbiologic efficacy of antibacterial drugs for acute otitis media. </a:t>
            </a:r>
            <a:r>
              <a:rPr lang="en-GB" sz="2500" i="1" dirty="0" err="1"/>
              <a:t>Pediatr</a:t>
            </a:r>
            <a:r>
              <a:rPr lang="en-GB" sz="2500" i="1" dirty="0"/>
              <a:t> Infect Dis </a:t>
            </a:r>
            <a:r>
              <a:rPr lang="en-GB" sz="2500" dirty="0"/>
              <a:t>J.1993;12(12): 973–975]</a:t>
            </a:r>
            <a:endParaRPr lang="en-ZA" sz="2500" dirty="0"/>
          </a:p>
          <a:p>
            <a:pPr marL="0" indent="0">
              <a:buNone/>
            </a:pPr>
            <a:r>
              <a:rPr lang="en-GB" sz="2500" dirty="0"/>
              <a:t>SAMJ, Updated guideline for the management of upper respiratory tract infections in South Africa: 2014, in press.</a:t>
            </a:r>
            <a:endParaRPr lang="en-ZA" sz="2500" dirty="0"/>
          </a:p>
          <a:p>
            <a:pPr>
              <a:buNone/>
            </a:pPr>
            <a:endParaRPr lang="en-ZA" dirty="0"/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2FB03B2-953D-4068-99A6-8707FB8FE3E1}" type="slidenum">
              <a:rPr lang="en-ZA" sz="1000" smtClean="0"/>
              <a:pPr algn="ctr"/>
              <a:t>9</a:t>
            </a:fld>
            <a:endParaRPr lang="en-ZA" sz="10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000" dirty="0" smtClean="0"/>
              <a:t>PRIMARY HEALTHCARE IMPLEMENTATION </a:t>
            </a:r>
          </a:p>
          <a:p>
            <a:pPr algn="ctr"/>
            <a:r>
              <a:rPr lang="en-ZA" sz="1000" dirty="0" smtClean="0"/>
              <a:t>SLIDES 2014:ENT CONDITIONS</a:t>
            </a:r>
            <a:endParaRPr lang="en-ZA" sz="1000" dirty="0"/>
          </a:p>
        </p:txBody>
      </p:sp>
      <p:sp>
        <p:nvSpPr>
          <p:cNvPr id="8" name="Rectangle 7"/>
          <p:cNvSpPr/>
          <p:nvPr/>
        </p:nvSpPr>
        <p:spPr>
          <a:xfrm>
            <a:off x="7010400" y="5181600"/>
            <a:ext cx="9691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</a:t>
            </a:r>
            <a:r>
              <a:rPr lang="en-ZA" dirty="0">
                <a:solidFill>
                  <a:srgbClr val="3366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184173361"/>
      </p:ext>
    </p:extLst>
  </p:cSld>
  <p:clrMapOvr>
    <a:masterClrMapping/>
  </p:clrMapOvr>
</p:sld>
</file>

<file path=ppt/theme/theme1.xml><?xml version="1.0" encoding="utf-8"?>
<a:theme xmlns:a="http://schemas.openxmlformats.org/drawingml/2006/main" name="NDOH V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NDoH_Template_2014</Template>
  <TotalTime>1097</TotalTime>
  <Words>4017</Words>
  <Application>Microsoft Office PowerPoint</Application>
  <PresentationFormat>On-screen Show (4:3)</PresentationFormat>
  <Paragraphs>439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NDOH VS 1</vt:lpstr>
      <vt:lpstr>Custom Design</vt:lpstr>
      <vt:lpstr>1_Office Theme</vt:lpstr>
      <vt:lpstr>Slide 1</vt:lpstr>
      <vt:lpstr>19.1 ALLERGIC RHINITIS</vt:lpstr>
      <vt:lpstr>19.1 ALLERGIC RHINITIS</vt:lpstr>
      <vt:lpstr>19.1 ALLERGIC RHINITIS</vt:lpstr>
      <vt:lpstr>19.2  VIRAL RHINITIS (COMMON COLD)</vt:lpstr>
      <vt:lpstr>19.4.1 OTITIS, EXTERNA</vt:lpstr>
      <vt:lpstr>19.4.2 OTITIS, MEDIA, ACUTE</vt:lpstr>
      <vt:lpstr>19.4.2 OTITIS, MEDIA, ACUTE</vt:lpstr>
      <vt:lpstr>19.4.2 OTITIS, MEDIA, ACUTE</vt:lpstr>
      <vt:lpstr>19.4.2 OTITIS, MEDIA, ACUTE</vt:lpstr>
      <vt:lpstr>19.4.2 OTITIS, MEDIA, ACUTE</vt:lpstr>
      <vt:lpstr>19.4.3 OTITIS MEDIA, CHRONIC,            SUPPURATIVE</vt:lpstr>
      <vt:lpstr>19.5 SINUSITIS, ACUTE, BACTERIAL</vt:lpstr>
      <vt:lpstr>19.4 SINUSITIS, ACUTE, BACTERIAL</vt:lpstr>
      <vt:lpstr>19.4 SINUSITIS, ACUTE, BACTERIAL</vt:lpstr>
      <vt:lpstr>19.4 SINUSITIS, ACUTE, BACTERIAL</vt:lpstr>
      <vt:lpstr>19.6 TONSILLITIS AND PHARYNGITIS</vt:lpstr>
      <vt:lpstr>19.6 TONSILLITIS AND PHARYNGITIS</vt:lpstr>
      <vt:lpstr>19.6 TONSILLITIS AND PHARYNGITIS</vt:lpstr>
      <vt:lpstr>19.6 TONSILLITIS AND PHARYNGITIS</vt:lpstr>
      <vt:lpstr>19.6 TONSILLITIS AND PHARYNGITIS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132</cp:revision>
  <dcterms:created xsi:type="dcterms:W3CDTF">2014-04-22T12:08:09Z</dcterms:created>
  <dcterms:modified xsi:type="dcterms:W3CDTF">2015-03-30T19:49:36Z</dcterms:modified>
</cp:coreProperties>
</file>