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2" r:id="rId2"/>
    <p:sldMasterId id="2147483665" r:id="rId3"/>
  </p:sldMasterIdLst>
  <p:notesMasterIdLst>
    <p:notesMasterId r:id="rId31"/>
  </p:notesMasterIdLst>
  <p:handoutMasterIdLst>
    <p:handoutMasterId r:id="rId32"/>
  </p:handoutMasterIdLst>
  <p:sldIdLst>
    <p:sldId id="264" r:id="rId4"/>
    <p:sldId id="265" r:id="rId5"/>
    <p:sldId id="266" r:id="rId6"/>
    <p:sldId id="267" r:id="rId7"/>
    <p:sldId id="268" r:id="rId8"/>
    <p:sldId id="272" r:id="rId9"/>
    <p:sldId id="269" r:id="rId10"/>
    <p:sldId id="281" r:id="rId11"/>
    <p:sldId id="282" r:id="rId12"/>
    <p:sldId id="283" r:id="rId13"/>
    <p:sldId id="284" r:id="rId14"/>
    <p:sldId id="293" r:id="rId15"/>
    <p:sldId id="294" r:id="rId16"/>
    <p:sldId id="295" r:id="rId17"/>
    <p:sldId id="297" r:id="rId18"/>
    <p:sldId id="285" r:id="rId19"/>
    <p:sldId id="298" r:id="rId20"/>
    <p:sldId id="296" r:id="rId21"/>
    <p:sldId id="291" r:id="rId22"/>
    <p:sldId id="290" r:id="rId23"/>
    <p:sldId id="279" r:id="rId24"/>
    <p:sldId id="280" r:id="rId25"/>
    <p:sldId id="306" r:id="rId26"/>
    <p:sldId id="307" r:id="rId27"/>
    <p:sldId id="300" r:id="rId28"/>
    <p:sldId id="301" r:id="rId29"/>
    <p:sldId id="30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qui" initials="J" lastIdx="20" clrIdx="0">
    <p:extLst>
      <p:ext uri="{19B8F6BF-5375-455C-9EA6-DF929625EA0E}">
        <p15:presenceInfo xmlns:p15="http://schemas.microsoft.com/office/powerpoint/2012/main" xmlns="" userId="Jacqui" providerId="None"/>
      </p:ext>
    </p:extLst>
  </p:cmAuthor>
  <p:cmAuthor id="2" name="Reddy,Millidhashni" initials="R" lastIdx="28" clrIdx="1"/>
  <p:cmAuthor id="3" name="LeongT" initials="L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66FF"/>
    <a:srgbClr val="FF0066"/>
    <a:srgbClr val="33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4128" autoAdjust="0"/>
  </p:normalViewPr>
  <p:slideViewPr>
    <p:cSldViewPr>
      <p:cViewPr>
        <p:scale>
          <a:sx n="77" d="100"/>
          <a:sy n="77" d="100"/>
        </p:scale>
        <p:origin x="-3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7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rotX val="2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Cromoglicic acid 20mg/ml [13.5 ml]</c:v>
                </c:pt>
              </c:strCache>
            </c:strRef>
          </c:tx>
          <c:spPr>
            <a:gradFill flip="none" rotWithShape="1">
              <a:gsLst>
                <a:gs pos="0">
                  <a:srgbClr val="4F81BD">
                    <a:tint val="66000"/>
                    <a:satMod val="160000"/>
                  </a:srgb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</c:spPr>
          <c:dLbls>
            <c:dLbl>
              <c:idx val="0"/>
              <c:layout>
                <c:manualLayout>
                  <c:x val="-1.1192295815964181E-2"/>
                  <c:y val="-5.7471264367816135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ZA" sz="800" baseline="0"/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 formatCode="_ [$R-1C09]\ * #,##0.00_ ;_ [$R-1C09]\ * \-#,##0.00_ ;_ [$R-1C09]\ * &quot;-&quot;??_ ;_ @_ ">
                  <c:v>8.25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Antazol/tetrahydrolozine [10 ml] [2012]</c:v>
                </c:pt>
              </c:strCache>
            </c:strRef>
          </c:tx>
          <c:spPr>
            <a:solidFill>
              <a:schemeClr val="accent1"/>
            </a:solidFill>
          </c:spPr>
          <c:dLbls>
            <c:dLbl>
              <c:idx val="0"/>
              <c:layout>
                <c:manualLayout>
                  <c:x val="1.4790026246719185E-2"/>
                  <c:y val="-8.9223006606932706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ZA" sz="800" baseline="0"/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 formatCode="_ [$R-1C09]\ * #,##0.00_ ;_ [$R-1C09]\ * \-#,##0.00_ ;_ [$R-1C09]\ * &quot;-&quot;??_ ;_ @_ ">
                  <c:v>7.8522999999999996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Antazol/tetrahydrolozine [10 ml] [2014]</c:v>
                </c:pt>
              </c:strCache>
            </c:strRef>
          </c:tx>
          <c:dLbls>
            <c:dLbl>
              <c:idx val="0"/>
              <c:layout>
                <c:manualLayout>
                  <c:x val="3.9215686274509838E-2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ZA" sz="800"/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 formatCode="_ [$R-1C09]\ * #,##0.00_ ;_ [$R-1C09]\ * \-#,##0.00_ ;_ [$R-1C09]\ * &quot;-&quot;??_ ;_ @_ ">
                  <c:v>8.61</c:v>
                </c:pt>
              </c:numCache>
            </c:numRef>
          </c:val>
        </c:ser>
        <c:dLbls/>
        <c:shape val="box"/>
        <c:axId val="83228160"/>
        <c:axId val="83229696"/>
        <c:axId val="0"/>
      </c:bar3DChart>
      <c:catAx>
        <c:axId val="8322816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ZA"/>
            </a:pPr>
            <a:endParaRPr lang="en-US"/>
          </a:p>
        </c:txPr>
        <c:crossAx val="83229696"/>
        <c:crossesAt val="0"/>
        <c:auto val="1"/>
        <c:lblAlgn val="ctr"/>
        <c:lblOffset val="100"/>
      </c:catAx>
      <c:valAx>
        <c:axId val="83229696"/>
        <c:scaling>
          <c:orientation val="minMax"/>
          <c:max val="12"/>
          <c:min val="0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_-[$R-1C09]* #,##0_-;\-[$R-1C09]* #,##0_-;_-[$R-1C09]* &quot;-&quot;_-;_-@_-" sourceLinked="0"/>
        <c:tickLblPos val="nextTo"/>
        <c:spPr>
          <a:effectLst/>
        </c:spPr>
        <c:txPr>
          <a:bodyPr/>
          <a:lstStyle/>
          <a:p>
            <a:pPr>
              <a:defRPr lang="en-ZA" sz="1400" baseline="0"/>
            </a:pPr>
            <a:endParaRPr lang="en-US"/>
          </a:p>
        </c:txPr>
        <c:crossAx val="83228160"/>
        <c:crosses val="autoZero"/>
        <c:crossBetween val="between"/>
        <c:majorUnit val="5"/>
        <c:minorUnit val="1"/>
      </c:valAx>
    </c:plotArea>
    <c:legend>
      <c:legendPos val="r"/>
      <c:layout>
        <c:manualLayout>
          <c:xMode val="edge"/>
          <c:yMode val="edge"/>
          <c:x val="0.4350028515873679"/>
          <c:y val="7.1218209792741433E-2"/>
          <c:w val="0.50210128145746458"/>
          <c:h val="0.72180966603312635"/>
        </c:manualLayout>
      </c:layout>
      <c:spPr>
        <a:ln w="3175">
          <a:noFill/>
        </a:ln>
      </c:spPr>
      <c:txPr>
        <a:bodyPr/>
        <a:lstStyle/>
        <a:p>
          <a:pPr>
            <a:defRPr lang="en-ZA" sz="1000" baseline="0"/>
          </a:pPr>
          <a:endParaRPr lang="en-US"/>
        </a:p>
      </c:txPr>
    </c:legend>
    <c:plotVisOnly val="1"/>
    <c:dispBlanksAs val="gap"/>
  </c:chart>
  <c:spPr>
    <a:blipFill>
      <a:blip xmlns:r="http://schemas.openxmlformats.org/officeDocument/2006/relationships" r:embed="rId1"/>
      <a:tile tx="0" ty="0" sx="100000" sy="100000" flip="none" algn="tl"/>
    </a:blipFill>
    <a:ln w="12700" cap="rnd" cmpd="tri">
      <a:solidFill>
        <a:schemeClr val="tx2">
          <a:lumMod val="20000"/>
          <a:lumOff val="80000"/>
        </a:schemeClr>
      </a:solidFill>
      <a:bevel/>
    </a:ln>
    <a:scene3d>
      <a:camera prst="orthographicFront"/>
      <a:lightRig rig="threePt" dir="t"/>
    </a:scene3d>
    <a:sp3d>
      <a:bevelT w="165100" prst="coolSlant"/>
    </a:sp3d>
  </c:spPr>
  <c:txPr>
    <a:bodyPr/>
    <a:lstStyle/>
    <a:p>
      <a:pPr>
        <a:defRPr sz="1800"/>
      </a:pPr>
      <a:endParaRPr lang="en-US"/>
    </a:p>
  </c:txPr>
  <c:externalData r:id="rId2"/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5-01-21T02:42:46.482" idx="28">
    <p:pos x="1701" y="4601"/>
    <p:text>What should the drug heading be here? 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AC58AE-16F1-41B3-BCB6-AA6042478514}" type="datetimeFigureOut">
              <a:rPr lang="en-ZA" smtClean="0"/>
              <a:pPr/>
              <a:t>2015/03/30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4BC49-B2CF-4773-BA3C-9D97D0729354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761479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FE979-5120-4E1A-8690-156A92E8BC4D}" type="datetimeFigureOut">
              <a:rPr lang="en-US" smtClean="0"/>
              <a:pPr/>
              <a:t>3/30/2015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0204B-497E-4794-AA58-A31DBCDDE6E9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945294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ptodate.com/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A32DA9B-F8D5-4216-B26F-75A09D968563}" type="datetime1">
              <a:rPr lang="en-US" smtClean="0">
                <a:solidFill>
                  <a:prstClr val="black"/>
                </a:solidFill>
              </a:rPr>
              <a:pPr/>
              <a:t>3/30/2015</a:t>
            </a:fld>
            <a:endParaRPr lang="en-Z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A3F3-7F60-4372-AD96-0BFBCD79137E}" type="slidenum">
              <a:rPr lang="en-ZA" smtClean="0">
                <a:solidFill>
                  <a:prstClr val="black"/>
                </a:solidFill>
              </a:rPr>
              <a:pPr/>
              <a:t>1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8820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7200343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7200343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14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7200343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15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7200343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/>
              <a:t>Mahon BE, </a:t>
            </a:r>
            <a:r>
              <a:rPr lang="en-ZA" dirty="0" err="1" smtClean="0"/>
              <a:t>Rosenman</a:t>
            </a:r>
            <a:r>
              <a:rPr lang="en-ZA" dirty="0" smtClean="0"/>
              <a:t> MB, </a:t>
            </a:r>
            <a:r>
              <a:rPr lang="en-ZA" dirty="0" err="1" smtClean="0"/>
              <a:t>Kleiman</a:t>
            </a:r>
            <a:r>
              <a:rPr lang="en-ZA" dirty="0" smtClean="0"/>
              <a:t> MB. Maternal and infant use of erythromycin and other macrolide antibiotics as risk factors for infantile hypertrophic pyloric </a:t>
            </a:r>
            <a:r>
              <a:rPr lang="en-ZA" dirty="0" err="1" smtClean="0"/>
              <a:t>stenosis.</a:t>
            </a:r>
            <a:r>
              <a:rPr lang="en-ZA" i="1" dirty="0" err="1" smtClean="0"/>
              <a:t>J</a:t>
            </a:r>
            <a:r>
              <a:rPr lang="en-ZA" i="1" dirty="0" smtClean="0"/>
              <a:t> </a:t>
            </a:r>
            <a:r>
              <a:rPr lang="en-ZA" i="1" dirty="0" err="1" smtClean="0"/>
              <a:t>Pediatr</a:t>
            </a:r>
            <a:r>
              <a:rPr lang="en-ZA" i="1" dirty="0" smtClean="0"/>
              <a:t>.</a:t>
            </a:r>
            <a:r>
              <a:rPr lang="en-ZA" dirty="0" smtClean="0"/>
              <a:t> 2001;139(3):380.</a:t>
            </a:r>
          </a:p>
          <a:p>
            <a:r>
              <a:rPr lang="en-ZA" dirty="0" smtClean="0"/>
              <a:t>Cooper WO, Griffin MR, </a:t>
            </a:r>
            <a:r>
              <a:rPr lang="en-ZA" dirty="0" err="1" smtClean="0"/>
              <a:t>Arbogast</a:t>
            </a:r>
            <a:r>
              <a:rPr lang="en-ZA" dirty="0" smtClean="0"/>
              <a:t> P, </a:t>
            </a:r>
            <a:r>
              <a:rPr lang="en-ZA" dirty="0" err="1" smtClean="0"/>
              <a:t>Hickson</a:t>
            </a:r>
            <a:r>
              <a:rPr lang="en-ZA" dirty="0" smtClean="0"/>
              <a:t> GB, </a:t>
            </a:r>
            <a:r>
              <a:rPr lang="en-ZA" dirty="0" err="1" smtClean="0"/>
              <a:t>Gautam</a:t>
            </a:r>
            <a:r>
              <a:rPr lang="en-ZA" dirty="0" smtClean="0"/>
              <a:t> S, Ray WA. Very early exposure to erythromycin and infantile hypertrophic pyloric </a:t>
            </a:r>
            <a:r>
              <a:rPr lang="en-ZA" dirty="0" err="1" smtClean="0"/>
              <a:t>stenosis.</a:t>
            </a:r>
            <a:r>
              <a:rPr lang="en-ZA" i="1" dirty="0" err="1" smtClean="0"/>
              <a:t>Arch</a:t>
            </a:r>
            <a:r>
              <a:rPr lang="en-ZA" i="1" dirty="0" smtClean="0"/>
              <a:t> </a:t>
            </a:r>
            <a:r>
              <a:rPr lang="en-ZA" i="1" dirty="0" err="1" smtClean="0"/>
              <a:t>PediatrAdolesc</a:t>
            </a:r>
            <a:r>
              <a:rPr lang="en-ZA" i="1" dirty="0" smtClean="0"/>
              <a:t> Med.</a:t>
            </a:r>
            <a:r>
              <a:rPr lang="en-ZA" dirty="0" smtClean="0"/>
              <a:t> 2002;156(7):647</a:t>
            </a:r>
          </a:p>
          <a:p>
            <a:r>
              <a:rPr lang="en-ZA" dirty="0" smtClean="0"/>
              <a:t>Spicer RD. Infantile hypertrophic pyloric stenosis: a </a:t>
            </a:r>
            <a:r>
              <a:rPr lang="en-ZA" dirty="0" err="1" smtClean="0"/>
              <a:t>review</a:t>
            </a:r>
            <a:r>
              <a:rPr lang="en-ZA" i="1" dirty="0" err="1" smtClean="0"/>
              <a:t>.Br</a:t>
            </a:r>
            <a:r>
              <a:rPr lang="en-ZA" i="1" dirty="0" smtClean="0"/>
              <a:t> J Surg.</a:t>
            </a:r>
            <a:r>
              <a:rPr lang="en-ZA" dirty="0" smtClean="0"/>
              <a:t> 1982;69(3):128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16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7200343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err="1" smtClean="0"/>
              <a:t>Brocklehurst</a:t>
            </a:r>
            <a:r>
              <a:rPr lang="en-ZA" dirty="0" smtClean="0"/>
              <a:t> P, </a:t>
            </a:r>
            <a:r>
              <a:rPr lang="en-ZA" dirty="0" err="1" smtClean="0"/>
              <a:t>RooneyG</a:t>
            </a:r>
            <a:r>
              <a:rPr lang="en-ZA" dirty="0" smtClean="0"/>
              <a:t>. Interventions for treating genital chlamydia trachomatis infection in pregnancy. </a:t>
            </a:r>
            <a:r>
              <a:rPr lang="en-ZA" i="1" dirty="0" err="1" smtClean="0"/>
              <a:t>CochraneDatabase</a:t>
            </a:r>
            <a:r>
              <a:rPr lang="en-ZA" i="1" dirty="0" smtClean="0"/>
              <a:t> of Systematic Reviews </a:t>
            </a:r>
            <a:r>
              <a:rPr lang="en-ZA" dirty="0" smtClean="0"/>
              <a:t>1998, Issue 4. Art. No.: CD000054.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17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29405958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/>
              <a:t>\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18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7200343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err="1" smtClean="0"/>
              <a:t>Hammerschlag</a:t>
            </a:r>
            <a:r>
              <a:rPr lang="en-ZA" dirty="0" smtClean="0"/>
              <a:t> MR, Gelling M, </a:t>
            </a:r>
            <a:r>
              <a:rPr lang="en-ZA" dirty="0" err="1" smtClean="0"/>
              <a:t>Roblin</a:t>
            </a:r>
            <a:r>
              <a:rPr lang="en-ZA" dirty="0" smtClean="0"/>
              <a:t> PM, et al. Treatment of neo­natal chlamydial conjunctivitis with </a:t>
            </a:r>
            <a:r>
              <a:rPr lang="en-ZA" dirty="0" err="1" smtClean="0"/>
              <a:t>azithromycin.</a:t>
            </a:r>
            <a:r>
              <a:rPr lang="en-ZA" i="1" dirty="0" err="1" smtClean="0"/>
              <a:t>Pediatr</a:t>
            </a:r>
            <a:r>
              <a:rPr lang="en-ZA" i="1" dirty="0" smtClean="0"/>
              <a:t> Infect Dis J</a:t>
            </a:r>
            <a:r>
              <a:rPr lang="en-ZA" dirty="0" smtClean="0"/>
              <a:t> 1998;17:1049–50.</a:t>
            </a:r>
          </a:p>
          <a:p>
            <a:r>
              <a:rPr lang="en-ZA" dirty="0" err="1" smtClean="0"/>
              <a:t>Pammi</a:t>
            </a:r>
            <a:r>
              <a:rPr lang="en-ZA" dirty="0" smtClean="0"/>
              <a:t> M,  </a:t>
            </a:r>
            <a:r>
              <a:rPr lang="en-ZA" dirty="0" err="1" smtClean="0"/>
              <a:t>Hammerschlag</a:t>
            </a:r>
            <a:r>
              <a:rPr lang="en-ZA" dirty="0" smtClean="0"/>
              <a:t> MR, Weisman LE, Edwards MS, Kim MS. </a:t>
            </a:r>
            <a:r>
              <a:rPr lang="en-ZA" dirty="0" err="1" smtClean="0"/>
              <a:t>UptoDate</a:t>
            </a:r>
            <a:r>
              <a:rPr lang="en-ZA" dirty="0" smtClean="0"/>
              <a:t>: Chlamydia trachomatis infections in the newborn. [Online] 2011. [Cited 2012] Available at: </a:t>
            </a:r>
            <a:r>
              <a:rPr lang="en-ZA" u="sng" dirty="0" smtClean="0">
                <a:hlinkClick r:id="rId3"/>
              </a:rPr>
              <a:t>www.uptodate.com</a:t>
            </a:r>
            <a:endParaRPr lang="en-ZA" dirty="0" smtClean="0"/>
          </a:p>
          <a:p>
            <a:r>
              <a:rPr lang="en-ZA" dirty="0" smtClean="0"/>
              <a:t>American Academy of </a:t>
            </a:r>
            <a:r>
              <a:rPr lang="en-ZA" dirty="0" err="1" smtClean="0"/>
              <a:t>Pediatrics.Chlamydial</a:t>
            </a:r>
            <a:r>
              <a:rPr lang="en-ZA" dirty="0" smtClean="0"/>
              <a:t> infections. In: Pickering LK, ed. 2000: Red Book: Report of the Committee on Infectious Diseases, </a:t>
            </a:r>
            <a:r>
              <a:rPr lang="en-ZA" dirty="0" err="1" smtClean="0"/>
              <a:t>ed</a:t>
            </a:r>
            <a:r>
              <a:rPr lang="en-ZA" dirty="0" smtClean="0"/>
              <a:t> 25. Elk Grove Village, IL: American Academy of </a:t>
            </a:r>
            <a:r>
              <a:rPr lang="en-ZA" dirty="0" err="1" smtClean="0"/>
              <a:t>Pediatrics</a:t>
            </a:r>
            <a:r>
              <a:rPr lang="en-ZA" dirty="0" smtClean="0"/>
              <a:t>, 2000;208–211.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19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088846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25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3692259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26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36922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Z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Breakey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AS, </a:t>
            </a:r>
            <a:r>
              <a:rPr lang="en-Z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Cinotti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AA, </a:t>
            </a:r>
            <a:r>
              <a:rPr lang="en-Z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Hirshman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M, </a:t>
            </a:r>
            <a:r>
              <a:rPr lang="en-Z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Skowron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RA, Samson CR, Danzig MR. A double-blind, multi-centre controlled trial of 0.25% </a:t>
            </a:r>
            <a:r>
              <a:rPr lang="en-Z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oxymetazoline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ophthalmic solution in patients with allergic and non-infectious conjunctivitis. </a:t>
            </a:r>
            <a:r>
              <a:rPr lang="en-ZA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Pharmatherapeutica</a:t>
            </a:r>
            <a:r>
              <a:rPr lang="en-ZA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1980;2(6):353-6.</a:t>
            </a:r>
          </a:p>
          <a:p>
            <a:endParaRPr lang="en-Z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Fox SL, Samson CR, Danzig MR. </a:t>
            </a:r>
            <a:r>
              <a:rPr lang="en-Z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Oxymetazoline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treatment of allergic and non-infectious conjunctivitis. </a:t>
            </a:r>
            <a:r>
              <a:rPr lang="en-ZA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 </a:t>
            </a:r>
            <a:r>
              <a:rPr lang="en-ZA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</a:t>
            </a:r>
            <a:r>
              <a:rPr lang="en-ZA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Med Res.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1979;7(6):528-30.</a:t>
            </a:r>
          </a:p>
          <a:p>
            <a:endParaRPr lang="en-Z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Z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Duzman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E, </a:t>
            </a:r>
            <a:r>
              <a:rPr lang="en-Z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Warman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</a:t>
            </a:r>
            <a:r>
              <a:rPr lang="en-Z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Warman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R. Efficacy and safety of topical </a:t>
            </a:r>
            <a:r>
              <a:rPr lang="en-Z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oxymetazoline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 treating allergic and environmental conjunctivitis. Ann </a:t>
            </a:r>
            <a:r>
              <a:rPr lang="en-Z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Ophthalmol</a:t>
            </a:r>
            <a:r>
              <a:rPr lang="en-Z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1986 Jan;18(1):28-31.</a:t>
            </a:r>
          </a:p>
          <a:p>
            <a:endParaRPr lang="en-Z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ZA" dirty="0" err="1" smtClean="0"/>
              <a:t>Allergan.Oxylin®PSUR</a:t>
            </a:r>
            <a:r>
              <a:rPr lang="en-ZA" dirty="0" smtClean="0"/>
              <a:t> – Oct2007toAug2010</a:t>
            </a:r>
          </a:p>
          <a:p>
            <a:endParaRPr lang="en-ZA" dirty="0" smtClean="0"/>
          </a:p>
          <a:p>
            <a:r>
              <a:rPr lang="en-ZA" dirty="0" smtClean="0"/>
              <a:t>Allergan Pharmaceuticals </a:t>
            </a:r>
            <a:r>
              <a:rPr lang="en-ZA" dirty="0" err="1" smtClean="0"/>
              <a:t>Ireland_Oxylin</a:t>
            </a:r>
            <a:r>
              <a:rPr lang="en-ZA" dirty="0" smtClean="0"/>
              <a:t>® PSUR SPC, March 2010</a:t>
            </a:r>
          </a:p>
          <a:p>
            <a:endParaRPr lang="en-ZA" dirty="0" smtClean="0"/>
          </a:p>
          <a:p>
            <a:r>
              <a:rPr lang="en-ZA" dirty="0" err="1" smtClean="0"/>
              <a:t>Sweetman</a:t>
            </a:r>
            <a:r>
              <a:rPr lang="en-ZA" dirty="0" smtClean="0"/>
              <a:t> S (Ed), Martindale: The complete drug reference. London: Pharmaceutical Press. Electronic version, (Edition 2011).</a:t>
            </a:r>
            <a:endParaRPr lang="en-ZA" sz="1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8AAB88-D425-4E28-9159-87ACB985C435}" type="datetime1">
              <a:rPr lang="en-US" smtClean="0">
                <a:solidFill>
                  <a:prstClr val="black"/>
                </a:solidFill>
              </a:rPr>
              <a:pPr/>
              <a:t>3/30/2015</a:t>
            </a:fld>
            <a:endParaRPr lang="en-Z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A3F3-7F60-4372-AD96-0BFBCD79137E}" type="slidenum">
              <a:rPr lang="en-ZA" smtClean="0">
                <a:solidFill>
                  <a:prstClr val="black"/>
                </a:solidFill>
              </a:rPr>
              <a:pPr/>
              <a:t>2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97310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 smtClean="0"/>
              <a:t>a.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27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369225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>
              <a:buFont typeface="Arial" pitchFamily="34" charset="0"/>
              <a:buNone/>
            </a:pPr>
            <a:endParaRPr lang="en-ZA" dirty="0" smtClean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908460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2271536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dirty="0" smtClean="0"/>
              <a:t>Owen CG, Shah A, </a:t>
            </a:r>
            <a:r>
              <a:rPr lang="en-ZA" sz="1200" dirty="0" err="1" smtClean="0"/>
              <a:t>Henshaw</a:t>
            </a:r>
            <a:r>
              <a:rPr lang="en-ZA" sz="1200" dirty="0" smtClean="0"/>
              <a:t> K, </a:t>
            </a:r>
            <a:r>
              <a:rPr lang="en-ZA" sz="1200" dirty="0" err="1" smtClean="0"/>
              <a:t>Smeeth</a:t>
            </a:r>
            <a:r>
              <a:rPr lang="en-ZA" sz="1200" dirty="0" smtClean="0"/>
              <a:t> L, Sheikh A. Topical treatments for seasonal allergic conjunctivitis: systematic review and meta-analysis of efficacy and effectiveness. </a:t>
            </a:r>
            <a:r>
              <a:rPr lang="en-ZA" sz="1200" i="1" dirty="0" smtClean="0"/>
              <a:t>Br J Gen </a:t>
            </a:r>
            <a:r>
              <a:rPr lang="en-ZA" sz="1200" i="1" dirty="0" err="1" smtClean="0"/>
              <a:t>Pract</a:t>
            </a:r>
            <a:r>
              <a:rPr lang="en-ZA" sz="1200" i="1" dirty="0" smtClean="0"/>
              <a:t>.</a:t>
            </a:r>
            <a:r>
              <a:rPr lang="en-ZA" sz="1200" dirty="0" smtClean="0"/>
              <a:t> 2004 Jun;54(503):451-6.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986638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 smtClean="0"/>
              <a:t>Contract circular, HP072012DAI.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 smtClean="0"/>
              <a:t>Contract circular, HP072014DAI.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512205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/>
              <a:t>Osman TK, et al. BMJ 2008;336:1376.</a:t>
            </a:r>
          </a:p>
          <a:p>
            <a:r>
              <a:rPr lang="en-ZA" dirty="0" smtClean="0"/>
              <a:t>MHRA Drug safety update. June 2009, Volume 2, Issue 11.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894072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 smtClean="0"/>
              <a:t>a. </a:t>
            </a:r>
            <a:r>
              <a:rPr lang="en-ZA" dirty="0" err="1" smtClean="0"/>
              <a:t>FitzSimmons</a:t>
            </a:r>
            <a:r>
              <a:rPr lang="en-ZA" dirty="0" smtClean="0"/>
              <a:t> J, Callahan C, Shanahan B, </a:t>
            </a:r>
            <a:r>
              <a:rPr lang="en-ZA" dirty="0" err="1" smtClean="0"/>
              <a:t>Jungkind</a:t>
            </a:r>
            <a:r>
              <a:rPr lang="en-ZA" dirty="0" smtClean="0"/>
              <a:t> D. Chlamydial infections in pregnancy. </a:t>
            </a:r>
            <a:r>
              <a:rPr lang="en-ZA" i="1" dirty="0" smtClean="0"/>
              <a:t>J </a:t>
            </a:r>
            <a:r>
              <a:rPr lang="en-ZA" i="1" dirty="0" err="1" smtClean="0"/>
              <a:t>Reprod</a:t>
            </a:r>
            <a:r>
              <a:rPr lang="en-ZA" i="1" dirty="0" smtClean="0"/>
              <a:t> Med</a:t>
            </a:r>
            <a:r>
              <a:rPr lang="en-ZA" dirty="0" smtClean="0"/>
              <a:t> 1986; 31:19.</a:t>
            </a:r>
            <a:endParaRPr lang="en-ZA" sz="3600" dirty="0" smtClean="0"/>
          </a:p>
          <a:p>
            <a:r>
              <a:rPr lang="en-ZA" dirty="0" smtClean="0"/>
              <a:t>b. Much DH, </a:t>
            </a:r>
            <a:r>
              <a:rPr lang="en-ZA" dirty="0" err="1" smtClean="0"/>
              <a:t>Yeh</a:t>
            </a:r>
            <a:r>
              <a:rPr lang="en-ZA" dirty="0" smtClean="0"/>
              <a:t> SY. Prevalence of Chlamydia trachomatis infection in pregnant </a:t>
            </a:r>
            <a:r>
              <a:rPr lang="en-ZA" dirty="0" err="1" smtClean="0"/>
              <a:t>patients.</a:t>
            </a:r>
            <a:r>
              <a:rPr lang="en-ZA" i="1" dirty="0" err="1" smtClean="0"/>
              <a:t>Public</a:t>
            </a:r>
            <a:r>
              <a:rPr lang="en-ZA" i="1" dirty="0" smtClean="0"/>
              <a:t> Health Rep</a:t>
            </a:r>
            <a:r>
              <a:rPr lang="en-ZA" dirty="0" smtClean="0"/>
              <a:t> 1991; 106:490.</a:t>
            </a:r>
            <a:endParaRPr lang="en-ZA" sz="3600" dirty="0" smtClean="0"/>
          </a:p>
          <a:p>
            <a:r>
              <a:rPr lang="en-ZA" dirty="0" smtClean="0"/>
              <a:t>c. </a:t>
            </a:r>
            <a:r>
              <a:rPr lang="en-ZA" dirty="0" err="1" smtClean="0"/>
              <a:t>Schachter</a:t>
            </a:r>
            <a:r>
              <a:rPr lang="en-ZA" dirty="0" smtClean="0"/>
              <a:t> J, Grossman M, Sweet RL, et al. Prospective study of perinatal transmission of Chlamydia trachomatis. </a:t>
            </a:r>
            <a:r>
              <a:rPr lang="en-ZA" i="1" dirty="0" smtClean="0"/>
              <a:t>JAMA </a:t>
            </a:r>
            <a:r>
              <a:rPr lang="en-ZA" dirty="0" smtClean="0"/>
              <a:t>1986; 255:3374.</a:t>
            </a:r>
            <a:endParaRPr lang="en-ZA" sz="3600" dirty="0" smtClean="0"/>
          </a:p>
          <a:p>
            <a:r>
              <a:rPr lang="en-ZA" dirty="0" smtClean="0"/>
              <a:t>d. </a:t>
            </a:r>
            <a:r>
              <a:rPr lang="en-ZA" dirty="0" err="1" smtClean="0"/>
              <a:t>Hammerschlag</a:t>
            </a:r>
            <a:r>
              <a:rPr lang="en-ZA" dirty="0" smtClean="0"/>
              <a:t> MR, Chandler JW, Alexander ER, et al. Longitudinal studies on chlamydial infections in the first year of life. </a:t>
            </a:r>
            <a:r>
              <a:rPr lang="en-ZA" i="1" dirty="0" err="1" smtClean="0"/>
              <a:t>Pediatr</a:t>
            </a:r>
            <a:r>
              <a:rPr lang="en-ZA" i="1" dirty="0" smtClean="0"/>
              <a:t> Infect </a:t>
            </a:r>
            <a:endParaRPr lang="en-ZA" sz="3600" dirty="0" smtClean="0"/>
          </a:p>
          <a:p>
            <a:r>
              <a:rPr lang="en-ZA" i="1" dirty="0" smtClean="0"/>
              <a:t>Dis </a:t>
            </a:r>
            <a:r>
              <a:rPr lang="en-ZA" dirty="0" smtClean="0"/>
              <a:t>1982; 1:395.</a:t>
            </a:r>
            <a:endParaRPr lang="en-ZA" sz="3600" dirty="0" smtClean="0"/>
          </a:p>
          <a:p>
            <a:r>
              <a:rPr lang="en-ZA" dirty="0" smtClean="0"/>
              <a:t>e. </a:t>
            </a:r>
            <a:r>
              <a:rPr lang="en-ZA" dirty="0" err="1" smtClean="0"/>
              <a:t>Frommell</a:t>
            </a:r>
            <a:r>
              <a:rPr lang="en-ZA" dirty="0" smtClean="0"/>
              <a:t> GT, Rothenberg R, Wang S, McIntosh K. Chlamydial infection of mothers and their infants. </a:t>
            </a:r>
            <a:r>
              <a:rPr lang="en-ZA" i="1" dirty="0" smtClean="0"/>
              <a:t>J </a:t>
            </a:r>
            <a:r>
              <a:rPr lang="en-ZA" i="1" dirty="0" err="1" smtClean="0"/>
              <a:t>Pediatr</a:t>
            </a:r>
            <a:r>
              <a:rPr lang="en-ZA" dirty="0" smtClean="0"/>
              <a:t> 1979; 95:28.</a:t>
            </a:r>
            <a:endParaRPr lang="en-ZA" sz="3600" dirty="0" smtClean="0"/>
          </a:p>
          <a:p>
            <a:r>
              <a:rPr lang="en-ZA" dirty="0" smtClean="0"/>
              <a:t>f. </a:t>
            </a:r>
            <a:r>
              <a:rPr lang="en-ZA" dirty="0" err="1" smtClean="0"/>
              <a:t>Hammerschlag</a:t>
            </a:r>
            <a:r>
              <a:rPr lang="en-ZA" dirty="0" smtClean="0"/>
              <a:t> MR, </a:t>
            </a:r>
            <a:r>
              <a:rPr lang="en-ZA" dirty="0" err="1" smtClean="0"/>
              <a:t>Anderka</a:t>
            </a:r>
            <a:r>
              <a:rPr lang="en-ZA" dirty="0" smtClean="0"/>
              <a:t> M, </a:t>
            </a:r>
            <a:r>
              <a:rPr lang="en-ZA" dirty="0" err="1" smtClean="0"/>
              <a:t>Semine</a:t>
            </a:r>
            <a:r>
              <a:rPr lang="en-ZA" dirty="0" smtClean="0"/>
              <a:t> DZ, et al. Prospective study of maternal and infantile infection with Chlamydia trachomatis. </a:t>
            </a:r>
            <a:endParaRPr lang="en-ZA" sz="3600" dirty="0" smtClean="0"/>
          </a:p>
          <a:p>
            <a:r>
              <a:rPr lang="en-ZA" i="1" dirty="0" smtClean="0"/>
              <a:t>Pediatrics</a:t>
            </a:r>
            <a:r>
              <a:rPr lang="en-ZA" dirty="0" smtClean="0"/>
              <a:t>1979; 64:142.</a:t>
            </a:r>
            <a:endParaRPr lang="en-ZA" sz="3600" dirty="0" smtClean="0"/>
          </a:p>
          <a:p>
            <a:r>
              <a:rPr lang="en-ZA" dirty="0" smtClean="0"/>
              <a:t>g. Chandler JW, Alexander ER, </a:t>
            </a:r>
            <a:r>
              <a:rPr lang="en-ZA" dirty="0" err="1" smtClean="0"/>
              <a:t>Pheiffer</a:t>
            </a:r>
            <a:r>
              <a:rPr lang="en-ZA" dirty="0" smtClean="0"/>
              <a:t> TA, et al. </a:t>
            </a:r>
            <a:r>
              <a:rPr lang="en-ZA" dirty="0" err="1" smtClean="0"/>
              <a:t>Ophthalmianeonatorum</a:t>
            </a:r>
            <a:r>
              <a:rPr lang="en-ZA" dirty="0" smtClean="0"/>
              <a:t> associated with maternal chlamydial infections. </a:t>
            </a:r>
            <a:r>
              <a:rPr lang="en-ZA" i="1" dirty="0" smtClean="0"/>
              <a:t>Trans Sect </a:t>
            </a:r>
            <a:endParaRPr lang="en-ZA" sz="3600" dirty="0" smtClean="0"/>
          </a:p>
          <a:p>
            <a:r>
              <a:rPr lang="en-ZA" i="1" dirty="0" err="1" smtClean="0"/>
              <a:t>Ophthalmol</a:t>
            </a:r>
            <a:r>
              <a:rPr lang="en-ZA" i="1" dirty="0" smtClean="0"/>
              <a:t> Am AcadOphthalmolOtolaryngol</a:t>
            </a:r>
            <a:r>
              <a:rPr lang="en-ZA" dirty="0" smtClean="0"/>
              <a:t>1977; 83:302.</a:t>
            </a:r>
            <a:endParaRPr lang="en-ZA" sz="3600" dirty="0" smtClean="0"/>
          </a:p>
          <a:p>
            <a:r>
              <a:rPr lang="en-ZA" dirty="0" smtClean="0"/>
              <a:t>h. </a:t>
            </a:r>
            <a:r>
              <a:rPr lang="en-ZA" dirty="0" err="1" smtClean="0"/>
              <a:t>Heggie</a:t>
            </a:r>
            <a:r>
              <a:rPr lang="en-ZA" dirty="0" smtClean="0"/>
              <a:t> AD, </a:t>
            </a:r>
            <a:r>
              <a:rPr lang="en-ZA" dirty="0" err="1" smtClean="0"/>
              <a:t>Lumicao</a:t>
            </a:r>
            <a:r>
              <a:rPr lang="en-ZA" dirty="0" smtClean="0"/>
              <a:t> GG, Stuart LA, </a:t>
            </a:r>
            <a:r>
              <a:rPr lang="en-ZA" dirty="0" err="1" smtClean="0"/>
              <a:t>Gyves</a:t>
            </a:r>
            <a:r>
              <a:rPr lang="en-ZA" dirty="0" smtClean="0"/>
              <a:t> MT. Chlamydia trachomatis infection in mothers and infants. A prospective </a:t>
            </a:r>
            <a:r>
              <a:rPr lang="en-ZA" dirty="0" err="1" smtClean="0"/>
              <a:t>study.</a:t>
            </a:r>
            <a:r>
              <a:rPr lang="en-ZA" i="1" dirty="0" err="1" smtClean="0"/>
              <a:t>Am</a:t>
            </a:r>
            <a:r>
              <a:rPr lang="en-ZA" i="1" dirty="0" smtClean="0"/>
              <a:t> J Dis </a:t>
            </a:r>
            <a:endParaRPr lang="en-ZA" sz="3600" dirty="0" smtClean="0"/>
          </a:p>
          <a:p>
            <a:r>
              <a:rPr lang="en-ZA" i="1" dirty="0" smtClean="0"/>
              <a:t>Child </a:t>
            </a:r>
            <a:r>
              <a:rPr lang="en-ZA" dirty="0" smtClean="0"/>
              <a:t>1981; 135:507.</a:t>
            </a:r>
            <a:endParaRPr lang="en-ZA" sz="3600" dirty="0" smtClean="0"/>
          </a:p>
          <a:p>
            <a:r>
              <a:rPr lang="en-ZA" dirty="0" err="1" smtClean="0"/>
              <a:t>i</a:t>
            </a:r>
            <a:r>
              <a:rPr lang="en-ZA" dirty="0" smtClean="0"/>
              <a:t>. </a:t>
            </a:r>
            <a:r>
              <a:rPr lang="en-ZA" dirty="0" err="1" smtClean="0"/>
              <a:t>Rosenman</a:t>
            </a:r>
            <a:r>
              <a:rPr lang="en-ZA" dirty="0" smtClean="0"/>
              <a:t> MB, Mahon BE, Downs SM, </a:t>
            </a:r>
            <a:r>
              <a:rPr lang="en-ZA" dirty="0" err="1" smtClean="0"/>
              <a:t>Kleiman</a:t>
            </a:r>
            <a:r>
              <a:rPr lang="en-ZA" dirty="0" smtClean="0"/>
              <a:t> MB. Oral erythromycin prophylaxis </a:t>
            </a:r>
            <a:r>
              <a:rPr lang="en-ZA" dirty="0" err="1" smtClean="0"/>
              <a:t>vs</a:t>
            </a:r>
            <a:r>
              <a:rPr lang="en-ZA" dirty="0" smtClean="0"/>
              <a:t> watchful waiting in caring for </a:t>
            </a:r>
            <a:r>
              <a:rPr lang="en-ZA" dirty="0" err="1" smtClean="0"/>
              <a:t>newborns</a:t>
            </a:r>
            <a:r>
              <a:rPr lang="en-ZA" dirty="0" smtClean="0"/>
              <a:t> exposed </a:t>
            </a:r>
            <a:endParaRPr lang="en-ZA" sz="3600" dirty="0" smtClean="0"/>
          </a:p>
          <a:p>
            <a:r>
              <a:rPr lang="en-ZA" dirty="0" smtClean="0"/>
              <a:t>to Chlamydia trachomatis. </a:t>
            </a:r>
            <a:r>
              <a:rPr lang="en-ZA" i="1" dirty="0" smtClean="0"/>
              <a:t>Arch </a:t>
            </a:r>
            <a:r>
              <a:rPr lang="en-ZA" i="1" dirty="0" err="1" smtClean="0"/>
              <a:t>PediatrAdolesc</a:t>
            </a:r>
            <a:r>
              <a:rPr lang="en-ZA" i="1" dirty="0" smtClean="0"/>
              <a:t> Med</a:t>
            </a:r>
            <a:r>
              <a:rPr lang="en-ZA" dirty="0" smtClean="0"/>
              <a:t> 2003; 157:565.</a:t>
            </a:r>
            <a:endParaRPr lang="en-ZA" sz="3600" dirty="0" smtClean="0"/>
          </a:p>
          <a:p>
            <a:r>
              <a:rPr lang="en-ZA" dirty="0" err="1" smtClean="0"/>
              <a:t>a.American</a:t>
            </a:r>
            <a:r>
              <a:rPr lang="en-ZA" dirty="0" smtClean="0"/>
              <a:t> Academy of </a:t>
            </a:r>
            <a:r>
              <a:rPr lang="en-ZA" dirty="0" err="1" smtClean="0"/>
              <a:t>Pediatrics</a:t>
            </a:r>
            <a:r>
              <a:rPr lang="en-ZA" dirty="0" smtClean="0"/>
              <a:t>. Chlamydial trachomatis. In: Red Book: 2009 Report of the Committee on Infectious Diseases, 28th </a:t>
            </a:r>
            <a:r>
              <a:rPr lang="en-ZA" dirty="0" err="1" smtClean="0"/>
              <a:t>ed</a:t>
            </a:r>
            <a:r>
              <a:rPr lang="en-ZA" dirty="0" smtClean="0"/>
              <a:t>, </a:t>
            </a:r>
            <a:endParaRPr lang="en-ZA" sz="3600" dirty="0" smtClean="0"/>
          </a:p>
          <a:p>
            <a:r>
              <a:rPr lang="en-ZA" dirty="0" smtClean="0"/>
              <a:t>Pickering, LK (Ed), American Academy of </a:t>
            </a:r>
            <a:r>
              <a:rPr lang="en-ZA" dirty="0" err="1" smtClean="0"/>
              <a:t>Pediatrics</a:t>
            </a:r>
            <a:r>
              <a:rPr lang="en-ZA" dirty="0" smtClean="0"/>
              <a:t>, Elk Grove Village, IL, 2009.p. 252.</a:t>
            </a:r>
            <a:endParaRPr lang="en-ZA" sz="3600" dirty="0" smtClean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875420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err="1" smtClean="0"/>
              <a:t>a.Darville</a:t>
            </a:r>
            <a:r>
              <a:rPr lang="en-ZA" dirty="0" smtClean="0"/>
              <a:t> T. Chlamydia trachomatis infections in neonates and young children. </a:t>
            </a:r>
            <a:r>
              <a:rPr lang="en-ZA" i="1" dirty="0" err="1" smtClean="0"/>
              <a:t>SeminPediatr</a:t>
            </a:r>
            <a:r>
              <a:rPr lang="en-ZA" i="1" dirty="0" smtClean="0"/>
              <a:t> Infect Dis</a:t>
            </a:r>
            <a:r>
              <a:rPr lang="en-ZA" dirty="0" smtClean="0"/>
              <a:t> 2005; 16:235.</a:t>
            </a:r>
          </a:p>
          <a:p>
            <a:r>
              <a:rPr lang="en-ZA" dirty="0" err="1" smtClean="0"/>
              <a:t>b.Chen</a:t>
            </a:r>
            <a:r>
              <a:rPr lang="en-ZA" dirty="0" smtClean="0"/>
              <a:t> JY. Prophylaxis of </a:t>
            </a:r>
            <a:r>
              <a:rPr lang="en-ZA" dirty="0" err="1" smtClean="0"/>
              <a:t>ophthalmianeonatorum</a:t>
            </a:r>
            <a:r>
              <a:rPr lang="en-ZA" dirty="0" smtClean="0"/>
              <a:t>: comparison of silver </a:t>
            </a:r>
            <a:r>
              <a:rPr lang="en-ZA" dirty="0" err="1" smtClean="0"/>
              <a:t>nitrate,tetracycline</a:t>
            </a:r>
            <a:r>
              <a:rPr lang="en-ZA" dirty="0" smtClean="0"/>
              <a:t>, erythromycin and no prophylaxis. </a:t>
            </a:r>
            <a:r>
              <a:rPr lang="en-ZA" i="1" dirty="0" err="1" smtClean="0"/>
              <a:t>Pediatr</a:t>
            </a:r>
            <a:endParaRPr lang="en-ZA" dirty="0" smtClean="0"/>
          </a:p>
          <a:p>
            <a:r>
              <a:rPr lang="en-ZA" i="1" dirty="0" smtClean="0"/>
              <a:t>       Infect Dis J </a:t>
            </a:r>
            <a:r>
              <a:rPr lang="en-ZA" dirty="0" smtClean="0"/>
              <a:t>1992; 11:1026.</a:t>
            </a:r>
          </a:p>
          <a:p>
            <a:r>
              <a:rPr lang="en-ZA" dirty="0" err="1" smtClean="0"/>
              <a:t>c.American</a:t>
            </a:r>
            <a:r>
              <a:rPr lang="en-ZA" dirty="0" smtClean="0"/>
              <a:t> Academy of </a:t>
            </a:r>
            <a:r>
              <a:rPr lang="en-ZA" dirty="0" err="1" smtClean="0"/>
              <a:t>Pediatrics</a:t>
            </a:r>
            <a:r>
              <a:rPr lang="en-ZA" dirty="0" smtClean="0"/>
              <a:t>. </a:t>
            </a:r>
            <a:r>
              <a:rPr lang="en-ZA" dirty="0" err="1" smtClean="0"/>
              <a:t>Gonococcal</a:t>
            </a:r>
            <a:r>
              <a:rPr lang="en-ZA" dirty="0" smtClean="0"/>
              <a:t> infections. In: Red Book: 2009 Report of the Committee on Infectious Diseases, 28th </a:t>
            </a:r>
            <a:r>
              <a:rPr lang="en-ZA" dirty="0" err="1" smtClean="0"/>
              <a:t>ed</a:t>
            </a:r>
            <a:r>
              <a:rPr lang="en-ZA" dirty="0" smtClean="0"/>
              <a:t>, </a:t>
            </a:r>
          </a:p>
          <a:p>
            <a:r>
              <a:rPr lang="en-ZA" dirty="0" smtClean="0"/>
              <a:t>Pickering, LK (Ed), </a:t>
            </a:r>
            <a:r>
              <a:rPr lang="en-ZA" dirty="0" err="1" smtClean="0"/>
              <a:t>AmericanAcademy</a:t>
            </a:r>
            <a:r>
              <a:rPr lang="en-ZA" dirty="0" smtClean="0"/>
              <a:t> of </a:t>
            </a:r>
            <a:r>
              <a:rPr lang="en-ZA" dirty="0" err="1" smtClean="0"/>
              <a:t>Pediatrics</a:t>
            </a:r>
            <a:r>
              <a:rPr lang="en-ZA" dirty="0" smtClean="0"/>
              <a:t>, Elk Grove Village, IL 2009.p. 301.</a:t>
            </a:r>
          </a:p>
          <a:p>
            <a:r>
              <a:rPr lang="en-ZA" dirty="0" err="1" smtClean="0"/>
              <a:t>d.Bell</a:t>
            </a:r>
            <a:r>
              <a:rPr lang="en-ZA" dirty="0" smtClean="0"/>
              <a:t> TA, </a:t>
            </a:r>
            <a:r>
              <a:rPr lang="en-ZA" dirty="0" err="1" smtClean="0"/>
              <a:t>Sandström</a:t>
            </a:r>
            <a:r>
              <a:rPr lang="en-ZA" dirty="0" smtClean="0"/>
              <a:t> KI, </a:t>
            </a:r>
            <a:r>
              <a:rPr lang="en-ZA" dirty="0" err="1" smtClean="0"/>
              <a:t>Gravett</a:t>
            </a:r>
            <a:r>
              <a:rPr lang="en-ZA" dirty="0" smtClean="0"/>
              <a:t> MG, et al. Comparison of ophthalmic silver nitrate solution and erythromycin ointment for prevention </a:t>
            </a:r>
          </a:p>
          <a:p>
            <a:r>
              <a:rPr lang="en-ZA" dirty="0" err="1" smtClean="0"/>
              <a:t>ofnatally</a:t>
            </a:r>
            <a:r>
              <a:rPr lang="en-ZA" dirty="0" smtClean="0"/>
              <a:t> acquired Chlamydia trachomatis</a:t>
            </a:r>
            <a:r>
              <a:rPr lang="en-ZA" i="1" dirty="0" smtClean="0"/>
              <a:t>. Sex </a:t>
            </a:r>
            <a:r>
              <a:rPr lang="en-ZA" i="1" dirty="0" err="1" smtClean="0"/>
              <a:t>Transm</a:t>
            </a:r>
            <a:r>
              <a:rPr lang="en-ZA" i="1" dirty="0" smtClean="0"/>
              <a:t> Dis</a:t>
            </a:r>
            <a:r>
              <a:rPr lang="en-ZA" dirty="0" smtClean="0"/>
              <a:t> 1987; 14:195.</a:t>
            </a:r>
          </a:p>
          <a:p>
            <a:r>
              <a:rPr lang="en-ZA" dirty="0" err="1" smtClean="0"/>
              <a:t>e.Isenberg</a:t>
            </a:r>
            <a:r>
              <a:rPr lang="en-ZA" dirty="0" smtClean="0"/>
              <a:t> SJ, Apt L, Wood M. A controlled trial of </a:t>
            </a:r>
            <a:r>
              <a:rPr lang="en-ZA" dirty="0" err="1" smtClean="0"/>
              <a:t>povidone</a:t>
            </a:r>
            <a:r>
              <a:rPr lang="en-ZA" dirty="0" smtClean="0"/>
              <a:t>-iodine as prophylaxis against </a:t>
            </a:r>
            <a:r>
              <a:rPr lang="en-ZA" dirty="0" err="1" smtClean="0"/>
              <a:t>ophthalmianeonatorum.</a:t>
            </a:r>
            <a:r>
              <a:rPr lang="en-ZA" i="1" dirty="0" err="1" smtClean="0"/>
              <a:t>N</a:t>
            </a:r>
            <a:r>
              <a:rPr lang="en-ZA" i="1" dirty="0" smtClean="0"/>
              <a:t> </a:t>
            </a:r>
            <a:r>
              <a:rPr lang="en-ZA" i="1" dirty="0" err="1" smtClean="0"/>
              <a:t>Engl</a:t>
            </a:r>
            <a:r>
              <a:rPr lang="en-ZA" i="1" dirty="0" smtClean="0"/>
              <a:t> J Med</a:t>
            </a:r>
            <a:endParaRPr lang="en-ZA" dirty="0" smtClean="0"/>
          </a:p>
          <a:p>
            <a:r>
              <a:rPr lang="en-ZA" dirty="0" smtClean="0"/>
              <a:t>1995; 332:562.</a:t>
            </a:r>
          </a:p>
          <a:p>
            <a:r>
              <a:rPr lang="en-ZA" dirty="0" err="1" smtClean="0"/>
              <a:t>f.Chang</a:t>
            </a:r>
            <a:r>
              <a:rPr lang="en-ZA" dirty="0" smtClean="0"/>
              <a:t> K, Cheng VY, </a:t>
            </a:r>
            <a:r>
              <a:rPr lang="en-ZA" dirty="0" err="1" smtClean="0"/>
              <a:t>Kwong</a:t>
            </a:r>
            <a:r>
              <a:rPr lang="en-ZA" dirty="0" smtClean="0"/>
              <a:t> NS. Neonatal haemorrhagic conjunctivitis: a specific sign of chlamydial infection. </a:t>
            </a:r>
            <a:r>
              <a:rPr lang="en-ZA" i="1" dirty="0" smtClean="0"/>
              <a:t>Hong Kong Med J</a:t>
            </a:r>
            <a:endParaRPr lang="en-ZA" dirty="0" smtClean="0"/>
          </a:p>
          <a:p>
            <a:r>
              <a:rPr lang="en-ZA" dirty="0" smtClean="0"/>
              <a:t>2006; 12:27.</a:t>
            </a:r>
          </a:p>
          <a:p>
            <a:r>
              <a:rPr lang="en-ZA" dirty="0" smtClean="0"/>
              <a:t>Ramirez-Ortiz </a:t>
            </a:r>
            <a:r>
              <a:rPr lang="en-ZA" i="1" dirty="0" smtClean="0"/>
              <a:t>et al.</a:t>
            </a:r>
            <a:r>
              <a:rPr lang="en-ZA" dirty="0" smtClean="0"/>
              <a:t> Randomised equivalency trial comparing 2.5% </a:t>
            </a:r>
            <a:r>
              <a:rPr lang="en-ZA" dirty="0" err="1" smtClean="0"/>
              <a:t>povidone</a:t>
            </a:r>
            <a:r>
              <a:rPr lang="en-ZA" dirty="0" smtClean="0"/>
              <a:t>‐iodine eye drops and ophthalmic chloramphenicol for  </a:t>
            </a:r>
          </a:p>
          <a:p>
            <a:r>
              <a:rPr lang="en-ZA" dirty="0" smtClean="0"/>
              <a:t>preventing neonatal conjunctivitis in a trachoma endemic area in southern Mexico. </a:t>
            </a:r>
            <a:r>
              <a:rPr lang="en-ZA" i="1" dirty="0" smtClean="0"/>
              <a:t>Br J Ophthalmol.</a:t>
            </a:r>
            <a:r>
              <a:rPr lang="en-ZA" dirty="0" smtClean="0"/>
              <a:t>2007 November; 91(11): 1430–1434.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0204B-497E-4794-AA58-A31DBCDDE6E9}" type="slidenum">
              <a:rPr lang="en-ZA" smtClean="0"/>
              <a:pPr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91131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5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 r="26000"/>
          <a:stretch>
            <a:fillRect/>
          </a:stretch>
        </p:blipFill>
        <p:spPr bwMode="auto">
          <a:xfrm>
            <a:off x="228600" y="1219200"/>
            <a:ext cx="1524000" cy="1372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 userDrawn="1"/>
        </p:nvPicPr>
        <p:blipFill>
          <a:blip r:embed="rId3" cstate="print"/>
          <a:srcRect l="5799" r="18813"/>
          <a:stretch>
            <a:fillRect/>
          </a:stretch>
        </p:blipFill>
        <p:spPr bwMode="auto">
          <a:xfrm flipH="1">
            <a:off x="228600" y="2743200"/>
            <a:ext cx="1524000" cy="133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 l="11563" r="32932" b="27168"/>
          <a:stretch>
            <a:fillRect/>
          </a:stretch>
        </p:blipFill>
        <p:spPr bwMode="auto">
          <a:xfrm>
            <a:off x="228600" y="4267200"/>
            <a:ext cx="156754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Straight Connector 11"/>
          <p:cNvCxnSpPr/>
          <p:nvPr userDrawn="1"/>
        </p:nvCxnSpPr>
        <p:spPr>
          <a:xfrm>
            <a:off x="2514600" y="2667000"/>
            <a:ext cx="64008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2514600" y="4191000"/>
            <a:ext cx="64008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NDOH Logo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52400" y="5867400"/>
            <a:ext cx="2286000" cy="824484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0" y="5791200"/>
            <a:ext cx="91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72462" y="5814889"/>
            <a:ext cx="928662" cy="104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78602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5791200"/>
            <a:ext cx="91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9690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5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2" cstate="print"/>
          <a:srcRect r="26000"/>
          <a:stretch>
            <a:fillRect/>
          </a:stretch>
        </p:blipFill>
        <p:spPr bwMode="auto">
          <a:xfrm>
            <a:off x="228600" y="1219200"/>
            <a:ext cx="1524000" cy="1372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 cstate="print"/>
          <a:srcRect l="5799" r="18813"/>
          <a:stretch>
            <a:fillRect/>
          </a:stretch>
        </p:blipFill>
        <p:spPr bwMode="auto">
          <a:xfrm flipH="1">
            <a:off x="228600" y="2743200"/>
            <a:ext cx="1524000" cy="133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 cstate="print"/>
          <a:srcRect l="11563" r="32932" b="27168"/>
          <a:stretch>
            <a:fillRect/>
          </a:stretch>
        </p:blipFill>
        <p:spPr bwMode="auto">
          <a:xfrm>
            <a:off x="228600" y="4267200"/>
            <a:ext cx="156754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Straight Connector 11"/>
          <p:cNvCxnSpPr/>
          <p:nvPr/>
        </p:nvCxnSpPr>
        <p:spPr>
          <a:xfrm>
            <a:off x="2514600" y="2667000"/>
            <a:ext cx="64008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514600" y="4191000"/>
            <a:ext cx="64008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NDOH 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2400" y="5867400"/>
            <a:ext cx="2286000" cy="824484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0" y="5791200"/>
            <a:ext cx="91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72462" y="5814889"/>
            <a:ext cx="928662" cy="104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008297494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5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 r="26000"/>
          <a:stretch>
            <a:fillRect/>
          </a:stretch>
        </p:blipFill>
        <p:spPr bwMode="auto">
          <a:xfrm>
            <a:off x="228600" y="1219200"/>
            <a:ext cx="1524000" cy="1372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 userDrawn="1"/>
        </p:nvPicPr>
        <p:blipFill>
          <a:blip r:embed="rId3" cstate="print"/>
          <a:srcRect l="5799" r="18813"/>
          <a:stretch>
            <a:fillRect/>
          </a:stretch>
        </p:blipFill>
        <p:spPr bwMode="auto">
          <a:xfrm flipH="1">
            <a:off x="228600" y="2743200"/>
            <a:ext cx="1524000" cy="133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 l="11563" r="32932" b="27168"/>
          <a:stretch>
            <a:fillRect/>
          </a:stretch>
        </p:blipFill>
        <p:spPr bwMode="auto">
          <a:xfrm>
            <a:off x="228600" y="4267200"/>
            <a:ext cx="156754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Straight Connector 11"/>
          <p:cNvCxnSpPr/>
          <p:nvPr userDrawn="1"/>
        </p:nvCxnSpPr>
        <p:spPr>
          <a:xfrm>
            <a:off x="2514600" y="2667000"/>
            <a:ext cx="64008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2514600" y="4191000"/>
            <a:ext cx="64008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NDOH Logo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52400" y="5867400"/>
            <a:ext cx="2286000" cy="824484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0" y="5791200"/>
            <a:ext cx="91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72462" y="5814889"/>
            <a:ext cx="928662" cy="104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46488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2014</a:t>
            </a:r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>
                <a:solidFill>
                  <a:prstClr val="black">
                    <a:tint val="75000"/>
                  </a:prstClr>
                </a:solidFill>
              </a:rPr>
              <a:t>PRIMARY HEALTHCARE IMPLEMENTATION SLIDES 2014: OBSTETRICS &amp; GYNAECOLOGY</a:t>
            </a:r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03B2-953D-4068-99A6-8707FB8FE3E1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102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2014</a:t>
            </a:r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>
                <a:solidFill>
                  <a:prstClr val="black">
                    <a:tint val="75000"/>
                  </a:prstClr>
                </a:solidFill>
              </a:rPr>
              <a:t>PRIMARY HEALTHCARE IMPLEMENTATION SLIDES 2014: OBSTETRICS &amp; GYNAECOLOGY</a:t>
            </a:r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03B2-953D-4068-99A6-8707FB8FE3E1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0381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43808" y="6237312"/>
            <a:ext cx="3456384" cy="4841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9DE21-5DAA-4204-B423-28510684095B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949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066800"/>
          </a:xfrm>
          <a:prstGeom prst="rect">
            <a:avLst/>
          </a:prstGeom>
          <a:solidFill>
            <a:srgbClr val="005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 descr="NDOH Logo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52400" y="5867400"/>
            <a:ext cx="2286000" cy="824484"/>
          </a:xfrm>
          <a:prstGeom prst="rect">
            <a:avLst/>
          </a:prstGeom>
        </p:spPr>
      </p:pic>
      <p:pic>
        <p:nvPicPr>
          <p:cNvPr id="9" name="Picture 11"/>
          <p:cNvPicPr>
            <a:picLocks noChangeAspect="1" noChangeArrowheads="1"/>
          </p:cNvPicPr>
          <p:nvPr userDrawn="1"/>
        </p:nvPicPr>
        <p:blipFill>
          <a:blip r:embed="rId4" cstate="print"/>
          <a:srcRect r="26000"/>
          <a:stretch>
            <a:fillRect/>
          </a:stretch>
        </p:blipFill>
        <p:spPr bwMode="auto">
          <a:xfrm>
            <a:off x="7341870" y="1"/>
            <a:ext cx="1184147" cy="106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2462" y="5814889"/>
            <a:ext cx="928662" cy="104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2895600" y="6356350"/>
            <a:ext cx="3352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PRIMARY HEALTHCARE 2014 IMPLEMENTATION SLIDES: EYE CONDITIONS</a:t>
            </a:r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9DE21-5DAA-4204-B423-28510684095B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79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2014</a:t>
            </a:r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43808" y="6237312"/>
            <a:ext cx="3456384" cy="4841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A" smtClean="0">
                <a:solidFill>
                  <a:prstClr val="black">
                    <a:tint val="75000"/>
                  </a:prstClr>
                </a:solidFill>
              </a:rPr>
              <a:t>PRIMARY HEALTHCARE IMPLEMENTATION SLIDES 2014: OBSTETRICS &amp; GYNAECOLOGY</a:t>
            </a:r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B03B2-953D-4068-99A6-8707FB8FE3E1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0786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pubmed/9849993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uptodate.com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ptodate.com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71736" y="4429132"/>
            <a:ext cx="57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PRIMARY HEALTHCARE 2014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3276600"/>
            <a:ext cx="57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0"/>
            <a:ext cx="8964488" cy="92867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defTabSz="457200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CH 18: EYE CONDITIONS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4600" y="1752600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NATIONAL DEPARTMENT OF HEALTH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43174" y="2968823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AFFORDABLE MEDICINES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ESSENTIAL MEDICINES PROGRAMME</a:t>
            </a:r>
          </a:p>
        </p:txBody>
      </p:sp>
    </p:spTree>
    <p:extLst>
      <p:ext uri="{BB962C8B-B14F-4D97-AF65-F5344CB8AC3E}">
        <p14:creationId xmlns:p14="http://schemas.microsoft.com/office/powerpoint/2010/main" xmlns="" val="4273022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9012382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dirty="0" smtClean="0"/>
              <a:t>Treatment</a:t>
            </a:r>
          </a:p>
          <a:p>
            <a:r>
              <a:rPr lang="en-GB" sz="2400" dirty="0" smtClean="0"/>
              <a:t>Despite </a:t>
            </a:r>
            <a:r>
              <a:rPr lang="en-GB" sz="2400" dirty="0"/>
              <a:t>the lack of robust evidence and for simplicity, treatment was recommended for three different severities of conjunctivitis in the </a:t>
            </a:r>
            <a:r>
              <a:rPr lang="en-GB" sz="2400" dirty="0" smtClean="0"/>
              <a:t>newborn: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5418" y="2590800"/>
            <a:ext cx="8859982" cy="3200399"/>
          </a:xfrm>
          <a:prstGeom prst="ellipse">
            <a:avLst/>
          </a:prstGeom>
          <a:solidFill>
            <a:srgbClr val="3366FF"/>
          </a:solidFill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400" b="1" dirty="0" smtClean="0">
                <a:solidFill>
                  <a:srgbClr val="FFC000"/>
                </a:solidFill>
              </a:rPr>
              <a:t>1: Sticky eye(s) without purulent discharge.</a:t>
            </a:r>
          </a:p>
          <a:p>
            <a:pPr algn="ctr"/>
            <a:endParaRPr lang="en-ZA" sz="1000" dirty="0" smtClean="0">
              <a:solidFill>
                <a:srgbClr val="FFFF00"/>
              </a:solidFill>
            </a:endParaRPr>
          </a:p>
          <a:p>
            <a:pPr algn="ctr"/>
            <a:r>
              <a:rPr lang="en-GB" sz="2400" b="1" dirty="0" smtClean="0">
                <a:solidFill>
                  <a:srgbClr val="FFFF00"/>
                </a:solidFill>
              </a:rPr>
              <a:t>2: Mild discharge without swollen eyelids &amp; no corneal haziness</a:t>
            </a:r>
          </a:p>
          <a:p>
            <a:pPr algn="ctr"/>
            <a:endParaRPr lang="en-GB" sz="1000" dirty="0" smtClean="0">
              <a:solidFill>
                <a:srgbClr val="FFFF00"/>
              </a:solidFill>
            </a:endParaRPr>
          </a:p>
          <a:p>
            <a:pPr algn="ctr"/>
            <a:r>
              <a:rPr lang="en-GB" sz="2400" b="1" dirty="0" smtClean="0">
                <a:solidFill>
                  <a:srgbClr val="FF0000"/>
                </a:solidFill>
              </a:rPr>
              <a:t>3: Abundant purulent discharge and/or swollen eyelids and/or corneal haziness</a:t>
            </a:r>
            <a:endParaRPr lang="en-Z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8917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8936182" cy="461760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None/>
            </a:pPr>
            <a:r>
              <a:rPr lang="en-GB" b="1" dirty="0"/>
              <a:t>Sticky eye(s) without purulent discharge:</a:t>
            </a:r>
            <a:endParaRPr lang="en-ZA" dirty="0"/>
          </a:p>
          <a:p>
            <a:r>
              <a:rPr lang="en-ZA" u="sng" dirty="0"/>
              <a:t>Chloramphenicol 1%, ophthalmic ointment:</a:t>
            </a:r>
            <a:r>
              <a:rPr lang="en-ZA" i="1" dirty="0"/>
              <a:t> </a:t>
            </a:r>
            <a:r>
              <a:rPr lang="en-ZA" b="1" i="1" dirty="0">
                <a:solidFill>
                  <a:srgbClr val="00B0F0"/>
                </a:solidFill>
              </a:rPr>
              <a:t>retained</a:t>
            </a:r>
            <a:endParaRPr lang="en-ZA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ZA" dirty="0"/>
          </a:p>
          <a:p>
            <a:pPr lvl="1"/>
            <a:r>
              <a:rPr lang="en-ZA" dirty="0" smtClean="0"/>
              <a:t>Not pragmatic </a:t>
            </a:r>
            <a:r>
              <a:rPr lang="en-ZA" dirty="0"/>
              <a:t>to provide empiric macrolide treatment to all neonates presenting with conjunctivitis </a:t>
            </a:r>
            <a:r>
              <a:rPr lang="en-ZA" dirty="0" smtClean="0"/>
              <a:t>without </a:t>
            </a:r>
            <a:r>
              <a:rPr lang="en-ZA" dirty="0"/>
              <a:t>confirming the diagnosis. </a:t>
            </a:r>
            <a:endParaRPr lang="en-ZA" dirty="0" smtClean="0"/>
          </a:p>
          <a:p>
            <a:pPr lvl="1"/>
            <a:r>
              <a:rPr lang="en-ZA" dirty="0" smtClean="0"/>
              <a:t>Most </a:t>
            </a:r>
            <a:r>
              <a:rPr lang="en-ZA" dirty="0"/>
              <a:t>neonates with sticky eyes would respond to chloramphenicol. 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0846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9088582" cy="469380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/>
              <a:t>Mild discharge without swollen eyelids and no corneal </a:t>
            </a:r>
            <a:r>
              <a:rPr lang="en-GB" b="1" dirty="0" smtClean="0"/>
              <a:t>haziness</a:t>
            </a:r>
          </a:p>
          <a:p>
            <a:r>
              <a:rPr lang="en-GB" u="sng" dirty="0"/>
              <a:t>Sodium chloride 0.9%, eye wash:</a:t>
            </a:r>
            <a:r>
              <a:rPr lang="en-GB" dirty="0"/>
              <a:t> </a:t>
            </a:r>
            <a:r>
              <a:rPr lang="en-GB" b="1" i="1" dirty="0">
                <a:solidFill>
                  <a:srgbClr val="9966FF"/>
                </a:solidFill>
              </a:rPr>
              <a:t>amended</a:t>
            </a:r>
          </a:p>
          <a:p>
            <a:pPr marL="0" indent="0">
              <a:buNone/>
            </a:pPr>
            <a:endParaRPr lang="en-GB" b="1" i="1" dirty="0">
              <a:solidFill>
                <a:srgbClr val="9966FF"/>
              </a:solidFill>
            </a:endParaRPr>
          </a:p>
          <a:p>
            <a:pPr lvl="1"/>
            <a:r>
              <a:rPr lang="en-GB" dirty="0"/>
              <a:t>Sodium chloride 0.9%, eye wash placed earlier in the STG, emphasising the importance of washing the eye out with sodium chloride 0.9</a:t>
            </a:r>
            <a:r>
              <a:rPr lang="en-GB" dirty="0" smtClean="0"/>
              <a:t>%.</a:t>
            </a:r>
          </a:p>
          <a:p>
            <a:pPr lvl="1"/>
            <a:r>
              <a:rPr lang="en-GB" dirty="0" smtClean="0"/>
              <a:t>Indicated 2-3 hourly in this setting.</a:t>
            </a:r>
            <a:endParaRPr lang="en-ZA" dirty="0"/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r>
              <a:rPr lang="en-ZA" sz="4400" b="1" dirty="0">
                <a:solidFill>
                  <a:srgbClr val="3366FF"/>
                </a:solidFill>
              </a:rPr>
              <a:t>Level of </a:t>
            </a:r>
            <a:r>
              <a:rPr lang="en-ZA" sz="4400" b="1" dirty="0" smtClean="0">
                <a:solidFill>
                  <a:srgbClr val="3366FF"/>
                </a:solidFill>
              </a:rPr>
              <a:t>evidence</a:t>
            </a:r>
            <a:r>
              <a:rPr lang="en-ZA" sz="4400" b="1" dirty="0">
                <a:solidFill>
                  <a:srgbClr val="3366FF"/>
                </a:solidFill>
              </a:rPr>
              <a:t>: III Expert opinion</a:t>
            </a:r>
            <a:endParaRPr lang="en-ZA" sz="4400" dirty="0">
              <a:solidFill>
                <a:srgbClr val="3366FF"/>
              </a:solidFill>
            </a:endParaRPr>
          </a:p>
          <a:p>
            <a:pPr marL="0" indent="0">
              <a:buNone/>
            </a:pPr>
            <a:endParaRPr lang="en-GB" b="1" dirty="0" smtClean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0683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9088582" cy="469380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/>
              <a:t>Mild discharge without swollen eyelids and no corneal </a:t>
            </a:r>
            <a:r>
              <a:rPr lang="en-GB" b="1" dirty="0" smtClean="0"/>
              <a:t>haziness</a:t>
            </a:r>
          </a:p>
          <a:p>
            <a:pPr>
              <a:spcBef>
                <a:spcPts val="0"/>
              </a:spcBef>
            </a:pPr>
            <a:r>
              <a:rPr lang="en-GB" sz="2800" u="sng" dirty="0" smtClean="0">
                <a:solidFill>
                  <a:prstClr val="black"/>
                </a:solidFill>
              </a:rPr>
              <a:t>Ceftriaxone: </a:t>
            </a:r>
            <a:r>
              <a:rPr lang="en-GB" sz="2800" dirty="0" smtClean="0">
                <a:solidFill>
                  <a:prstClr val="black"/>
                </a:solidFill>
              </a:rPr>
              <a:t> </a:t>
            </a:r>
            <a:r>
              <a:rPr lang="en-ZA" sz="2800" b="1" i="1" dirty="0" smtClean="0">
                <a:solidFill>
                  <a:srgbClr val="00B0F0"/>
                </a:solidFill>
              </a:rPr>
              <a:t>retained</a:t>
            </a:r>
            <a:endParaRPr lang="en-ZA" sz="2800" b="1" i="1" dirty="0">
              <a:solidFill>
                <a:srgbClr val="00B0F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ZA" sz="2800" b="1" i="1" dirty="0">
              <a:solidFill>
                <a:srgbClr val="F79646">
                  <a:lumMod val="75000"/>
                </a:srgbClr>
              </a:solidFill>
            </a:endParaRPr>
          </a:p>
          <a:p>
            <a:pPr lvl="1">
              <a:spcBef>
                <a:spcPts val="0"/>
              </a:spcBef>
            </a:pPr>
            <a:r>
              <a:rPr lang="en-ZA" sz="2400" dirty="0" smtClean="0"/>
              <a:t>Referral </a:t>
            </a:r>
            <a:r>
              <a:rPr lang="en-ZA" sz="2400" dirty="0"/>
              <a:t>if no response </a:t>
            </a:r>
            <a:r>
              <a:rPr lang="en-ZA" sz="2400" dirty="0" smtClean="0"/>
              <a:t>to chloramphenicol within </a:t>
            </a:r>
            <a:r>
              <a:rPr lang="en-ZA" sz="2400" dirty="0"/>
              <a:t>2 days was not considered to be </a:t>
            </a:r>
            <a:r>
              <a:rPr lang="en-ZA" sz="2400" dirty="0" smtClean="0"/>
              <a:t>pragmatic.</a:t>
            </a:r>
          </a:p>
          <a:p>
            <a:pPr lvl="1">
              <a:spcBef>
                <a:spcPts val="0"/>
              </a:spcBef>
            </a:pPr>
            <a:r>
              <a:rPr lang="en-GB" sz="2400" dirty="0" smtClean="0"/>
              <a:t>However urgent </a:t>
            </a:r>
            <a:r>
              <a:rPr lang="en-GB" sz="2400" dirty="0"/>
              <a:t>referral, if no response to </a:t>
            </a:r>
            <a:r>
              <a:rPr lang="en-GB" sz="2400" dirty="0" smtClean="0"/>
              <a:t>ceftriaxone treatment </a:t>
            </a:r>
            <a:r>
              <a:rPr lang="en-GB" sz="2400" dirty="0"/>
              <a:t>within 2 days </a:t>
            </a:r>
            <a:r>
              <a:rPr lang="en-GB" sz="2400" dirty="0" smtClean="0"/>
              <a:t>described </a:t>
            </a:r>
            <a:r>
              <a:rPr lang="en-GB" sz="2400" dirty="0"/>
              <a:t>in the STG to </a:t>
            </a:r>
            <a:r>
              <a:rPr lang="en-GB" sz="2400" dirty="0" smtClean="0"/>
              <a:t>treat chlamydia infection at secondary level &amp; minimise </a:t>
            </a:r>
            <a:r>
              <a:rPr lang="en-GB" sz="2400" dirty="0" err="1"/>
              <a:t>ophthalmia</a:t>
            </a:r>
            <a:r>
              <a:rPr lang="en-GB" sz="2400" dirty="0"/>
              <a:t> </a:t>
            </a:r>
            <a:r>
              <a:rPr lang="en-GB" sz="2400" dirty="0" err="1"/>
              <a:t>neonatorum</a:t>
            </a:r>
            <a:r>
              <a:rPr lang="en-GB" sz="2400" dirty="0"/>
              <a:t> </a:t>
            </a:r>
            <a:r>
              <a:rPr lang="en-GB" sz="2400" dirty="0" smtClean="0"/>
              <a:t>&amp; </a:t>
            </a:r>
            <a:r>
              <a:rPr lang="en-GB" sz="2400" dirty="0"/>
              <a:t>blindness</a:t>
            </a:r>
            <a:r>
              <a:rPr lang="en-GB" sz="2400" dirty="0" smtClean="0"/>
              <a:t>.</a:t>
            </a:r>
            <a:endParaRPr lang="en-ZA" sz="2400" dirty="0" smtClean="0"/>
          </a:p>
          <a:p>
            <a:pPr lvl="1">
              <a:spcBef>
                <a:spcPts val="0"/>
              </a:spcBef>
            </a:pPr>
            <a:endParaRPr lang="en-ZA" sz="2400" dirty="0" smtClean="0"/>
          </a:p>
          <a:p>
            <a:pPr marL="457200" lvl="1" indent="0">
              <a:spcBef>
                <a:spcPts val="0"/>
              </a:spcBef>
              <a:buNone/>
            </a:pPr>
            <a:endParaRPr lang="en-ZA" sz="2400" b="1" dirty="0" smtClean="0">
              <a:solidFill>
                <a:srgbClr val="F79646">
                  <a:lumMod val="75000"/>
                </a:srgbClr>
              </a:solidFill>
            </a:endParaRPr>
          </a:p>
          <a:p>
            <a:pPr marL="57150" indent="0">
              <a:spcBef>
                <a:spcPts val="0"/>
              </a:spcBef>
              <a:buNone/>
            </a:pPr>
            <a:r>
              <a:rPr lang="en-ZA" sz="4400" b="1" dirty="0">
                <a:solidFill>
                  <a:srgbClr val="3366FF"/>
                </a:solidFill>
              </a:rPr>
              <a:t>Level of </a:t>
            </a:r>
            <a:r>
              <a:rPr lang="en-ZA" sz="4400" b="1" dirty="0" smtClean="0">
                <a:solidFill>
                  <a:srgbClr val="3366FF"/>
                </a:solidFill>
              </a:rPr>
              <a:t>Evidence</a:t>
            </a:r>
            <a:r>
              <a:rPr lang="en-ZA" sz="4400" b="1" dirty="0">
                <a:solidFill>
                  <a:srgbClr val="3366FF"/>
                </a:solidFill>
              </a:rPr>
              <a:t>: III Expert opinion</a:t>
            </a:r>
            <a:endParaRPr lang="en-ZA" sz="4400" dirty="0">
              <a:solidFill>
                <a:srgbClr val="3366FF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ZA" sz="2400" b="1" dirty="0">
              <a:solidFill>
                <a:srgbClr val="F79646">
                  <a:lumMod val="75000"/>
                </a:srgbClr>
              </a:solidFill>
            </a:endParaRPr>
          </a:p>
          <a:p>
            <a:pPr marL="0" indent="0">
              <a:buNone/>
            </a:pPr>
            <a:endParaRPr lang="en-GB" b="1" dirty="0" smtClean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2437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9088582" cy="469380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ZA" b="1" dirty="0"/>
              <a:t>Abundant purulent </a:t>
            </a:r>
            <a:r>
              <a:rPr lang="en-ZA" b="1" dirty="0" smtClean="0"/>
              <a:t>discharge and/or </a:t>
            </a:r>
            <a:r>
              <a:rPr lang="en-ZA" b="1" dirty="0"/>
              <a:t>swollen eyelids and/or corneal haziness</a:t>
            </a:r>
            <a:r>
              <a:rPr lang="en-ZA" b="1" dirty="0" smtClean="0"/>
              <a:t>:</a:t>
            </a:r>
          </a:p>
          <a:p>
            <a:r>
              <a:rPr lang="en-GB" sz="2800" u="sng" dirty="0"/>
              <a:t>Sodium chloride 0.9%, eye wash:</a:t>
            </a:r>
            <a:r>
              <a:rPr lang="en-GB" sz="2800" dirty="0"/>
              <a:t> </a:t>
            </a:r>
            <a:r>
              <a:rPr lang="en-GB" sz="2800" b="1" i="1" dirty="0">
                <a:solidFill>
                  <a:srgbClr val="9966FF"/>
                </a:solidFill>
              </a:rPr>
              <a:t>amended</a:t>
            </a:r>
          </a:p>
          <a:p>
            <a:pPr marL="0" indent="0">
              <a:spcBef>
                <a:spcPts val="0"/>
              </a:spcBef>
              <a:buNone/>
            </a:pPr>
            <a:endParaRPr lang="en-ZA" sz="2800" b="1" i="1" dirty="0">
              <a:solidFill>
                <a:srgbClr val="F79646">
                  <a:lumMod val="75000"/>
                </a:srgbClr>
              </a:solidFill>
            </a:endParaRPr>
          </a:p>
          <a:p>
            <a:pPr lvl="1"/>
            <a:r>
              <a:rPr lang="en-GB" sz="2400" dirty="0"/>
              <a:t>Sodium chloride 0.9%, eye wash placed earlier in the STG, emphasising the importance of washing the eye out with sodium chloride 0.9%.</a:t>
            </a:r>
          </a:p>
          <a:p>
            <a:pPr lvl="1"/>
            <a:r>
              <a:rPr lang="en-GB" sz="2400" dirty="0"/>
              <a:t>Indicated </a:t>
            </a:r>
            <a:r>
              <a:rPr lang="en-GB" sz="2400" dirty="0" smtClean="0"/>
              <a:t>hourly </a:t>
            </a:r>
            <a:r>
              <a:rPr lang="en-GB" sz="2400" dirty="0"/>
              <a:t>in this setting.</a:t>
            </a:r>
            <a:endParaRPr lang="en-ZA" sz="2400" dirty="0"/>
          </a:p>
          <a:p>
            <a:pPr marL="457200" lvl="1" indent="0">
              <a:spcBef>
                <a:spcPts val="0"/>
              </a:spcBef>
              <a:buNone/>
            </a:pPr>
            <a:endParaRPr lang="en-ZA" sz="2400" b="1" dirty="0" smtClean="0">
              <a:solidFill>
                <a:srgbClr val="F79646">
                  <a:lumMod val="75000"/>
                </a:srgbClr>
              </a:solidFill>
            </a:endParaRPr>
          </a:p>
          <a:p>
            <a:pPr marL="57150" indent="0">
              <a:spcBef>
                <a:spcPts val="0"/>
              </a:spcBef>
              <a:buNone/>
            </a:pPr>
            <a:r>
              <a:rPr lang="en-ZA" sz="4400" b="1" dirty="0">
                <a:solidFill>
                  <a:srgbClr val="3366FF"/>
                </a:solidFill>
              </a:rPr>
              <a:t>Level of </a:t>
            </a:r>
            <a:r>
              <a:rPr lang="en-ZA" sz="4400" b="1" dirty="0" smtClean="0">
                <a:solidFill>
                  <a:srgbClr val="3366FF"/>
                </a:solidFill>
              </a:rPr>
              <a:t>Evidence</a:t>
            </a:r>
            <a:r>
              <a:rPr lang="en-ZA" sz="4400" b="1" dirty="0">
                <a:solidFill>
                  <a:srgbClr val="3366FF"/>
                </a:solidFill>
              </a:rPr>
              <a:t>: III Expert opinion</a:t>
            </a:r>
            <a:endParaRPr lang="en-ZA" sz="4400" dirty="0">
              <a:solidFill>
                <a:srgbClr val="3366FF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ZA" sz="2400" b="1" dirty="0">
              <a:solidFill>
                <a:srgbClr val="F79646">
                  <a:lumMod val="75000"/>
                </a:srgbClr>
              </a:solidFill>
            </a:endParaRPr>
          </a:p>
          <a:p>
            <a:pPr marL="0" indent="0">
              <a:buNone/>
            </a:pPr>
            <a:endParaRPr lang="en-GB" b="1" dirty="0" smtClean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6232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9088582" cy="4693808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ZA" b="1" dirty="0"/>
              <a:t>Abundant purulent </a:t>
            </a:r>
            <a:r>
              <a:rPr lang="en-ZA" b="1" dirty="0" smtClean="0"/>
              <a:t>discharge and/or </a:t>
            </a:r>
            <a:r>
              <a:rPr lang="en-ZA" b="1" dirty="0"/>
              <a:t>swollen eyelids and/or corneal haziness</a:t>
            </a:r>
            <a:r>
              <a:rPr lang="en-ZA" b="1" dirty="0" smtClean="0"/>
              <a:t>:</a:t>
            </a:r>
          </a:p>
          <a:p>
            <a:r>
              <a:rPr lang="en-GB" sz="2800" u="sng" dirty="0" smtClean="0"/>
              <a:t>Ceftriaxone:</a:t>
            </a:r>
            <a:r>
              <a:rPr lang="en-GB" sz="2800" dirty="0" smtClean="0"/>
              <a:t> </a:t>
            </a:r>
            <a:r>
              <a:rPr lang="en-GB" sz="2800" b="1" i="1" dirty="0" smtClean="0">
                <a:solidFill>
                  <a:srgbClr val="00B0F0"/>
                </a:solidFill>
              </a:rPr>
              <a:t>retained as a single dose with urgent referral</a:t>
            </a:r>
          </a:p>
          <a:p>
            <a:r>
              <a:rPr lang="en-GB" sz="2800" u="sng" dirty="0" smtClean="0"/>
              <a:t>Erythromycin</a:t>
            </a:r>
            <a:r>
              <a:rPr lang="en-GB" sz="2800" dirty="0" smtClean="0"/>
              <a:t>:</a:t>
            </a:r>
            <a:r>
              <a:rPr lang="en-GB" sz="2800" b="1" i="1" dirty="0" smtClean="0">
                <a:solidFill>
                  <a:srgbClr val="00B0F0"/>
                </a:solidFill>
              </a:rPr>
              <a:t> </a:t>
            </a:r>
            <a:r>
              <a:rPr lang="en-GB" sz="2800" b="1" i="1" dirty="0" smtClean="0">
                <a:solidFill>
                  <a:schemeClr val="accent6">
                    <a:lumMod val="75000"/>
                  </a:schemeClr>
                </a:solidFill>
              </a:rPr>
              <a:t>not added</a:t>
            </a:r>
          </a:p>
          <a:p>
            <a:r>
              <a:rPr lang="en-GB" sz="2800" u="sng" dirty="0" smtClean="0"/>
              <a:t>Azithromycin</a:t>
            </a:r>
            <a:r>
              <a:rPr lang="en-GB" sz="2800" dirty="0" smtClean="0"/>
              <a:t>:</a:t>
            </a:r>
            <a:r>
              <a:rPr lang="en-GB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800" b="1" i="1" dirty="0" smtClean="0">
                <a:solidFill>
                  <a:schemeClr val="accent6">
                    <a:lumMod val="75000"/>
                  </a:schemeClr>
                </a:solidFill>
              </a:rPr>
              <a:t>not added</a:t>
            </a:r>
          </a:p>
          <a:p>
            <a:r>
              <a:rPr lang="en-GB" sz="2800" u="sng" dirty="0" smtClean="0"/>
              <a:t>Amoxicillin:</a:t>
            </a:r>
            <a:r>
              <a:rPr lang="en-GB" sz="2800" dirty="0" smtClean="0"/>
              <a:t> </a:t>
            </a:r>
            <a:r>
              <a:rPr lang="en-GB" sz="2800" b="1" i="1" dirty="0" smtClean="0">
                <a:solidFill>
                  <a:schemeClr val="accent6">
                    <a:lumMod val="75000"/>
                  </a:schemeClr>
                </a:solidFill>
              </a:rPr>
              <a:t>not added</a:t>
            </a:r>
            <a:endParaRPr lang="en-GB" sz="2800" b="1" i="1" dirty="0"/>
          </a:p>
          <a:p>
            <a:pPr marL="0" indent="0">
              <a:spcBef>
                <a:spcPts val="0"/>
              </a:spcBef>
              <a:buNone/>
            </a:pPr>
            <a:endParaRPr lang="en-ZA" sz="2800" b="1" i="1" dirty="0">
              <a:solidFill>
                <a:srgbClr val="F79646">
                  <a:lumMod val="75000"/>
                </a:srgbClr>
              </a:solidFill>
            </a:endParaRPr>
          </a:p>
          <a:p>
            <a:pPr lvl="1"/>
            <a:r>
              <a:rPr lang="en-GB" dirty="0"/>
              <a:t>Urgent referral, if </a:t>
            </a:r>
            <a:r>
              <a:rPr lang="en-GB" dirty="0" smtClean="0"/>
              <a:t>abundant </a:t>
            </a:r>
            <a:r>
              <a:rPr lang="en-GB" dirty="0"/>
              <a:t>purulent discharge and/or swollen eyelids and/or corneal haziness, was described in the STG to </a:t>
            </a:r>
            <a:r>
              <a:rPr lang="en-GB" dirty="0" smtClean="0"/>
              <a:t>treat chlamydia infection at secondary level &amp; minimise </a:t>
            </a:r>
            <a:r>
              <a:rPr lang="en-GB" dirty="0" err="1"/>
              <a:t>ophthalmia</a:t>
            </a:r>
            <a:r>
              <a:rPr lang="en-GB" dirty="0"/>
              <a:t> </a:t>
            </a:r>
            <a:r>
              <a:rPr lang="en-GB" dirty="0" err="1"/>
              <a:t>neonatorum</a:t>
            </a:r>
            <a:r>
              <a:rPr lang="en-GB" dirty="0"/>
              <a:t> </a:t>
            </a:r>
            <a:r>
              <a:rPr lang="en-GB" dirty="0" smtClean="0"/>
              <a:t>&amp; </a:t>
            </a:r>
            <a:r>
              <a:rPr lang="en-GB" dirty="0"/>
              <a:t>blindness.</a:t>
            </a:r>
            <a:endParaRPr lang="en-ZA" dirty="0"/>
          </a:p>
          <a:p>
            <a:pPr marL="457200" lvl="1" indent="0">
              <a:spcBef>
                <a:spcPts val="0"/>
              </a:spcBef>
              <a:buNone/>
            </a:pPr>
            <a:endParaRPr lang="en-ZA" sz="2400" b="1" dirty="0" smtClean="0">
              <a:solidFill>
                <a:srgbClr val="F79646">
                  <a:lumMod val="75000"/>
                </a:srgbClr>
              </a:solidFill>
            </a:endParaRPr>
          </a:p>
          <a:p>
            <a:pPr marL="57150" indent="0">
              <a:spcBef>
                <a:spcPts val="0"/>
              </a:spcBef>
              <a:buNone/>
            </a:pPr>
            <a:r>
              <a:rPr lang="en-ZA" sz="4400" b="1" dirty="0">
                <a:solidFill>
                  <a:srgbClr val="3366FF"/>
                </a:solidFill>
              </a:rPr>
              <a:t>Level of Evidence: III Expert opinion</a:t>
            </a:r>
            <a:endParaRPr lang="en-ZA" sz="4400" dirty="0">
              <a:solidFill>
                <a:srgbClr val="3366FF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ZA" sz="2400" b="1" dirty="0">
              <a:solidFill>
                <a:srgbClr val="F79646">
                  <a:lumMod val="75000"/>
                </a:srgbClr>
              </a:solidFill>
            </a:endParaRPr>
          </a:p>
          <a:p>
            <a:pPr marL="0" indent="0">
              <a:buNone/>
            </a:pPr>
            <a:endParaRPr lang="en-GB" b="1" dirty="0" smtClean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9902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9088582" cy="469380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ZA" b="1" i="1" dirty="0"/>
              <a:t>Oral antibiotics</a:t>
            </a:r>
            <a:r>
              <a:rPr lang="en-ZA" b="1" dirty="0"/>
              <a:t>: </a:t>
            </a:r>
            <a:endParaRPr lang="en-ZA" b="1" dirty="0" smtClean="0"/>
          </a:p>
          <a:p>
            <a:r>
              <a:rPr lang="en-ZA" i="1" dirty="0" smtClean="0"/>
              <a:t>Erythromycin: </a:t>
            </a:r>
            <a:r>
              <a:rPr lang="en-ZA" b="1" i="1" dirty="0" smtClean="0">
                <a:solidFill>
                  <a:schemeClr val="accent6">
                    <a:lumMod val="75000"/>
                  </a:schemeClr>
                </a:solidFill>
              </a:rPr>
              <a:t>not added</a:t>
            </a:r>
          </a:p>
          <a:p>
            <a:pPr lvl="1"/>
            <a:r>
              <a:rPr lang="en-ZA" dirty="0" smtClean="0"/>
              <a:t>CDC </a:t>
            </a:r>
            <a:r>
              <a:rPr lang="en-ZA" dirty="0"/>
              <a:t>Sexually Transmitted Diseases Treatment Guidelines, 2010, mention that topical antibiotic therapy is inadequate for treatment of chlamydial infection and recommend erythromycin base 50 mg/kg/day orally divided into 4 doses daily for 14 days</a:t>
            </a:r>
            <a:r>
              <a:rPr lang="en-ZA" dirty="0" smtClean="0"/>
              <a:t>.</a:t>
            </a:r>
          </a:p>
          <a:p>
            <a:pPr lvl="1"/>
            <a:r>
              <a:rPr lang="en-ZA" dirty="0" smtClean="0"/>
              <a:t>Cases </a:t>
            </a:r>
            <a:r>
              <a:rPr lang="en-ZA" dirty="0"/>
              <a:t>of infantile hypertrophic pyloric stenosis in infants aged </a:t>
            </a:r>
            <a:r>
              <a:rPr lang="en-ZA" dirty="0" smtClean="0"/>
              <a:t>&lt; 6 </a:t>
            </a:r>
            <a:r>
              <a:rPr lang="en-ZA" dirty="0"/>
              <a:t>weeks coincident with oral erythromycin have been reported. Pyloric stenosis can only be corrected by surgery. </a:t>
            </a:r>
            <a:endParaRPr lang="en-ZA" dirty="0" smtClean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41265" y="5421868"/>
            <a:ext cx="91440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rgbClr val="3366FF"/>
                </a:solidFill>
              </a:rPr>
              <a:t>Ref 7</a:t>
            </a:r>
          </a:p>
        </p:txBody>
      </p:sp>
    </p:spTree>
    <p:extLst>
      <p:ext uri="{BB962C8B-B14F-4D97-AF65-F5344CB8AC3E}">
        <p14:creationId xmlns:p14="http://schemas.microsoft.com/office/powerpoint/2010/main" xmlns="" val="1706490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9088582" cy="469380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i="1" dirty="0" smtClean="0"/>
              <a:t>Amoxicillin: </a:t>
            </a:r>
            <a:r>
              <a:rPr lang="en-ZA" b="1" i="1" dirty="0">
                <a:solidFill>
                  <a:schemeClr val="accent6">
                    <a:lumMod val="75000"/>
                  </a:schemeClr>
                </a:solidFill>
              </a:rPr>
              <a:t>not </a:t>
            </a:r>
            <a:r>
              <a:rPr lang="en-ZA" b="1" i="1" dirty="0" smtClean="0">
                <a:solidFill>
                  <a:schemeClr val="accent6">
                    <a:lumMod val="75000"/>
                  </a:schemeClr>
                </a:solidFill>
              </a:rPr>
              <a:t>added</a:t>
            </a:r>
            <a:endParaRPr lang="en-ZA" i="1" dirty="0" smtClean="0"/>
          </a:p>
          <a:p>
            <a:pPr lvl="1"/>
            <a:r>
              <a:rPr lang="en-ZA" dirty="0" smtClean="0"/>
              <a:t>Evidence that </a:t>
            </a:r>
            <a:r>
              <a:rPr lang="en-ZA" dirty="0"/>
              <a:t>amoxicillin appears to be as effective as erythromycin in achieving microbiological cure </a:t>
            </a:r>
            <a:r>
              <a:rPr lang="en-ZA" dirty="0" smtClean="0"/>
              <a:t>is only available for </a:t>
            </a:r>
            <a:r>
              <a:rPr lang="en-ZA" dirty="0"/>
              <a:t>pregnant </a:t>
            </a:r>
            <a:r>
              <a:rPr lang="en-ZA" dirty="0" smtClean="0"/>
              <a:t>women.</a:t>
            </a:r>
          </a:p>
          <a:p>
            <a:pPr lvl="1"/>
            <a:r>
              <a:rPr lang="en-ZA" dirty="0" smtClean="0"/>
              <a:t>Amoxicillin </a:t>
            </a:r>
            <a:r>
              <a:rPr lang="en-ZA" dirty="0"/>
              <a:t>treats systemic chlamydia, but the proportion of neonates that have conjunctivitis </a:t>
            </a:r>
            <a:r>
              <a:rPr lang="en-ZA" dirty="0" smtClean="0"/>
              <a:t>&amp; comorbid </a:t>
            </a:r>
            <a:r>
              <a:rPr lang="en-ZA" dirty="0"/>
              <a:t>systemic chlamydia or pneumonitis is unknown. </a:t>
            </a:r>
            <a:endParaRPr lang="en-ZA" dirty="0" smtClean="0"/>
          </a:p>
          <a:p>
            <a:pPr lvl="1"/>
            <a:r>
              <a:rPr lang="en-ZA" dirty="0" smtClean="0"/>
              <a:t>Standard </a:t>
            </a:r>
            <a:r>
              <a:rPr lang="en-ZA" dirty="0"/>
              <a:t>practice is to administer amoxicillin to a </a:t>
            </a:r>
            <a:r>
              <a:rPr lang="en-ZA" dirty="0" err="1"/>
              <a:t>tachypneic</a:t>
            </a:r>
            <a:r>
              <a:rPr lang="en-ZA" dirty="0"/>
              <a:t> neonate, who is managed at secondary level of care. </a:t>
            </a:r>
            <a:endParaRPr lang="en-ZA" dirty="0" smtClean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01000" y="5395954"/>
            <a:ext cx="91440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rgbClr val="3366FF"/>
                </a:solidFill>
              </a:rPr>
              <a:t>Ref </a:t>
            </a:r>
            <a:r>
              <a:rPr lang="en-ZA" dirty="0" smtClean="0">
                <a:solidFill>
                  <a:srgbClr val="3366FF"/>
                </a:solidFill>
              </a:rPr>
              <a:t>8</a:t>
            </a:r>
            <a:endParaRPr lang="en-ZA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947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9088582" cy="469380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ZA" b="1" dirty="0"/>
              <a:t>Abundant purulent </a:t>
            </a:r>
            <a:r>
              <a:rPr lang="en-ZA" b="1" dirty="0" smtClean="0"/>
              <a:t>discharge and/or </a:t>
            </a:r>
            <a:r>
              <a:rPr lang="en-ZA" b="1" dirty="0"/>
              <a:t>swollen eyelids and/or corneal haziness</a:t>
            </a:r>
            <a:r>
              <a:rPr lang="en-ZA" b="1" dirty="0" smtClean="0"/>
              <a:t>:</a:t>
            </a:r>
          </a:p>
          <a:p>
            <a:r>
              <a:rPr lang="en-GB" sz="2800" u="sng" dirty="0"/>
              <a:t>Sodium chloride 0.9%, eye wash:</a:t>
            </a:r>
            <a:r>
              <a:rPr lang="en-GB" sz="2800" dirty="0"/>
              <a:t> </a:t>
            </a:r>
            <a:r>
              <a:rPr lang="en-GB" sz="2800" b="1" i="1" dirty="0">
                <a:solidFill>
                  <a:srgbClr val="9966FF"/>
                </a:solidFill>
              </a:rPr>
              <a:t>amended</a:t>
            </a:r>
          </a:p>
          <a:p>
            <a:pPr marL="0" indent="0">
              <a:spcBef>
                <a:spcPts val="0"/>
              </a:spcBef>
              <a:buNone/>
            </a:pPr>
            <a:endParaRPr lang="en-ZA" sz="2800" b="1" i="1" dirty="0">
              <a:solidFill>
                <a:srgbClr val="F79646">
                  <a:lumMod val="75000"/>
                </a:srgbClr>
              </a:solidFill>
            </a:endParaRPr>
          </a:p>
          <a:p>
            <a:pPr lvl="1"/>
            <a:r>
              <a:rPr lang="en-GB" sz="2400" dirty="0"/>
              <a:t>Sodium chloride 0.9%, eye wash placed earlier in the STG, emphasising the importance of washing the eye out with sodium chloride 0.9%.</a:t>
            </a:r>
          </a:p>
          <a:p>
            <a:pPr lvl="1"/>
            <a:r>
              <a:rPr lang="en-GB" sz="2400" dirty="0"/>
              <a:t>Indicated </a:t>
            </a:r>
            <a:r>
              <a:rPr lang="en-GB" sz="2400" dirty="0" smtClean="0"/>
              <a:t>hourly </a:t>
            </a:r>
            <a:r>
              <a:rPr lang="en-GB" sz="2400" dirty="0"/>
              <a:t>in this setting.</a:t>
            </a:r>
            <a:endParaRPr lang="en-ZA" sz="2400" dirty="0"/>
          </a:p>
          <a:p>
            <a:pPr marL="57150" indent="0">
              <a:spcBef>
                <a:spcPts val="0"/>
              </a:spcBef>
              <a:buNone/>
            </a:pPr>
            <a:r>
              <a:rPr lang="en-ZA" sz="4400" b="1" dirty="0" smtClean="0">
                <a:solidFill>
                  <a:srgbClr val="3366FF"/>
                </a:solidFill>
              </a:rPr>
              <a:t>Level </a:t>
            </a:r>
            <a:r>
              <a:rPr lang="en-ZA" sz="4400" b="1" dirty="0">
                <a:solidFill>
                  <a:srgbClr val="3366FF"/>
                </a:solidFill>
              </a:rPr>
              <a:t>of </a:t>
            </a:r>
            <a:r>
              <a:rPr lang="en-ZA" sz="4400" b="1" dirty="0" smtClean="0">
                <a:solidFill>
                  <a:srgbClr val="3366FF"/>
                </a:solidFill>
              </a:rPr>
              <a:t>Evidence</a:t>
            </a:r>
            <a:r>
              <a:rPr lang="en-ZA" sz="4400" b="1" dirty="0">
                <a:solidFill>
                  <a:srgbClr val="3366FF"/>
                </a:solidFill>
              </a:rPr>
              <a:t>: III Expert opinion</a:t>
            </a:r>
            <a:endParaRPr lang="en-ZA" sz="4400" dirty="0">
              <a:solidFill>
                <a:srgbClr val="3366FF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ZA" sz="2400" b="1" dirty="0">
              <a:solidFill>
                <a:srgbClr val="F79646">
                  <a:lumMod val="75000"/>
                </a:srgbClr>
              </a:solidFill>
            </a:endParaRPr>
          </a:p>
          <a:p>
            <a:pPr marL="0" indent="0">
              <a:buNone/>
            </a:pPr>
            <a:endParaRPr lang="en-GB" b="1" dirty="0" smtClean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8763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9088582" cy="469380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/>
              <a:t>Treatment of parents of </a:t>
            </a:r>
            <a:r>
              <a:rPr lang="en-GB" b="1" dirty="0" err="1"/>
              <a:t>newborns</a:t>
            </a:r>
            <a:r>
              <a:rPr lang="en-GB" b="1" dirty="0"/>
              <a:t> for gonorrhoea and </a:t>
            </a:r>
            <a:r>
              <a:rPr lang="en-GB" b="1" i="1" dirty="0"/>
              <a:t>Chlamydia</a:t>
            </a:r>
            <a:r>
              <a:rPr lang="en-GB" dirty="0"/>
              <a:t>,</a:t>
            </a:r>
            <a:r>
              <a:rPr lang="en-GB" b="1" dirty="0"/>
              <a:t> </a:t>
            </a:r>
            <a:r>
              <a:rPr lang="en-GB" b="1" i="1" dirty="0">
                <a:solidFill>
                  <a:srgbClr val="9966FF"/>
                </a:solidFill>
              </a:rPr>
              <a:t>who develop conjunctivitis 24 hours after birth.</a:t>
            </a:r>
            <a:endParaRPr lang="en-ZA" b="1" i="1" dirty="0">
              <a:solidFill>
                <a:srgbClr val="9966FF"/>
              </a:solidFill>
            </a:endParaRPr>
          </a:p>
          <a:p>
            <a:pPr lvl="1"/>
            <a:r>
              <a:rPr lang="en-ZA" i="1" dirty="0" smtClean="0"/>
              <a:t>Diagnosis of conjunctivitis (</a:t>
            </a:r>
            <a:r>
              <a:rPr lang="en-ZA" i="1" dirty="0" err="1" smtClean="0"/>
              <a:t>chlamydial;gonorrhoeal</a:t>
            </a:r>
            <a:r>
              <a:rPr lang="en-ZA" i="1" dirty="0" smtClean="0"/>
              <a:t>) by age: </a:t>
            </a:r>
            <a:r>
              <a:rPr lang="en-ZA" dirty="0" smtClean="0"/>
              <a:t>United </a:t>
            </a:r>
            <a:r>
              <a:rPr lang="en-ZA" dirty="0"/>
              <a:t>States </a:t>
            </a:r>
            <a:r>
              <a:rPr lang="en-ZA" dirty="0" smtClean="0"/>
              <a:t>data - </a:t>
            </a:r>
            <a:r>
              <a:rPr lang="en-ZA" dirty="0" err="1" smtClean="0"/>
              <a:t>gonococcal</a:t>
            </a:r>
            <a:r>
              <a:rPr lang="en-ZA" dirty="0" smtClean="0"/>
              <a:t> conjunctivitis </a:t>
            </a:r>
            <a:r>
              <a:rPr lang="en-ZA" dirty="0"/>
              <a:t>presents within the first 3 to 5 days of life with severe, grossly purulent </a:t>
            </a:r>
            <a:r>
              <a:rPr lang="en-ZA" dirty="0" smtClean="0"/>
              <a:t>conjunctivitis; </a:t>
            </a:r>
            <a:r>
              <a:rPr lang="en-ZA" dirty="0"/>
              <a:t>whilst the incubation period of chlamydia </a:t>
            </a:r>
            <a:r>
              <a:rPr lang="en-ZA" dirty="0" smtClean="0"/>
              <a:t>varies </a:t>
            </a:r>
            <a:r>
              <a:rPr lang="en-ZA" dirty="0"/>
              <a:t>from 5 to 14 days. No local data is available. </a:t>
            </a:r>
            <a:endParaRPr lang="en-ZA" dirty="0" smtClean="0"/>
          </a:p>
          <a:p>
            <a:pPr lvl="1"/>
            <a:r>
              <a:rPr lang="en-ZA" dirty="0"/>
              <a:t>Refer to STI chapter review for treatment of STIs in parents</a:t>
            </a:r>
            <a:r>
              <a:rPr lang="en-ZA" dirty="0" smtClean="0"/>
              <a:t>.</a:t>
            </a:r>
          </a:p>
          <a:p>
            <a:pPr marL="57150" indent="0">
              <a:buNone/>
            </a:pPr>
            <a:r>
              <a:rPr lang="en-ZA" sz="3900" b="1" dirty="0">
                <a:solidFill>
                  <a:srgbClr val="3366FF"/>
                </a:solidFill>
              </a:rPr>
              <a:t>Level of Evidence: III </a:t>
            </a:r>
            <a:r>
              <a:rPr lang="en-ZA" sz="3900" b="1" dirty="0" smtClean="0">
                <a:solidFill>
                  <a:srgbClr val="3366FF"/>
                </a:solidFill>
              </a:rPr>
              <a:t>Extrapolated data</a:t>
            </a:r>
            <a:endParaRPr lang="en-ZA" sz="3900" dirty="0"/>
          </a:p>
          <a:p>
            <a:endParaRPr lang="en-ZA" dirty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4800" y="5237202"/>
            <a:ext cx="91440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rgbClr val="3366FF"/>
                </a:solidFill>
              </a:rPr>
              <a:t>Ref </a:t>
            </a:r>
            <a:r>
              <a:rPr lang="en-ZA" dirty="0" smtClean="0">
                <a:solidFill>
                  <a:srgbClr val="3366FF"/>
                </a:solidFill>
              </a:rPr>
              <a:t>9</a:t>
            </a:r>
            <a:endParaRPr lang="en-ZA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427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6200" y="0"/>
            <a:ext cx="7315200" cy="8382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defTabSz="457200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600" b="1" dirty="0">
                <a:solidFill>
                  <a:schemeClr val="bg1"/>
                </a:solidFill>
              </a:rPr>
              <a:t>18.1.1 CONJUNCTIVITIS, ALLERGIC</a:t>
            </a:r>
            <a:endParaRPr lang="en-GB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1142985"/>
            <a:ext cx="8712968" cy="4662279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ZA" sz="8000" b="1" dirty="0"/>
              <a:t>Adults and children &gt; 6 years of age:</a:t>
            </a:r>
            <a:endParaRPr lang="en-ZA" sz="4800" b="1" dirty="0" smtClean="0"/>
          </a:p>
          <a:p>
            <a:r>
              <a:rPr lang="en-ZA" sz="8000" u="sng" dirty="0" err="1"/>
              <a:t>Oxymetazoline</a:t>
            </a:r>
            <a:r>
              <a:rPr lang="en-ZA" sz="8000" u="sng" dirty="0"/>
              <a:t> 0.025%, eye drop: </a:t>
            </a:r>
            <a:r>
              <a:rPr lang="en-ZA" sz="8000" b="1" i="1" dirty="0">
                <a:solidFill>
                  <a:srgbClr val="9966FF"/>
                </a:solidFill>
              </a:rPr>
              <a:t>indications </a:t>
            </a:r>
            <a:r>
              <a:rPr lang="en-ZA" sz="8000" b="1" i="1" dirty="0" smtClean="0">
                <a:solidFill>
                  <a:srgbClr val="9966FF"/>
                </a:solidFill>
              </a:rPr>
              <a:t>amended</a:t>
            </a:r>
          </a:p>
          <a:p>
            <a:r>
              <a:rPr lang="en-ZA" sz="8000" u="sng" dirty="0" err="1" smtClean="0"/>
              <a:t>Antazoline</a:t>
            </a:r>
            <a:r>
              <a:rPr lang="en-ZA" sz="8000" u="sng" dirty="0" smtClean="0"/>
              <a:t>/</a:t>
            </a:r>
            <a:r>
              <a:rPr lang="en-ZA" sz="8000" u="sng" dirty="0" err="1" smtClean="0"/>
              <a:t>tetrahydrozoline</a:t>
            </a:r>
            <a:r>
              <a:rPr lang="en-ZA" sz="8000" u="sng" dirty="0" smtClean="0"/>
              <a:t> </a:t>
            </a:r>
            <a:r>
              <a:rPr lang="en-ZA" sz="8000" u="sng" dirty="0" err="1" smtClean="0"/>
              <a:t>HCl</a:t>
            </a:r>
            <a:r>
              <a:rPr lang="en-ZA" sz="8000" u="sng" dirty="0" smtClean="0"/>
              <a:t> </a:t>
            </a:r>
            <a:r>
              <a:rPr lang="en-ZA" sz="8000" u="sng" dirty="0"/>
              <a:t>0.05/0.04% eye drops: </a:t>
            </a:r>
            <a:r>
              <a:rPr lang="en-ZA" sz="8000" b="1" i="1" dirty="0" smtClean="0">
                <a:solidFill>
                  <a:srgbClr val="FF0000"/>
                </a:solidFill>
              </a:rPr>
              <a:t>deleted</a:t>
            </a:r>
          </a:p>
          <a:p>
            <a:pPr>
              <a:buFont typeface="Arial" pitchFamily="34" charset="0"/>
              <a:buNone/>
            </a:pPr>
            <a:endParaRPr lang="en-ZA" sz="4800" dirty="0"/>
          </a:p>
          <a:p>
            <a:pPr>
              <a:buFont typeface="Arial" pitchFamily="34" charset="0"/>
              <a:buNone/>
            </a:pPr>
            <a:endParaRPr lang="en-ZA" sz="4800" dirty="0" smtClean="0"/>
          </a:p>
          <a:p>
            <a:pPr>
              <a:buFont typeface="Arial" pitchFamily="34" charset="0"/>
              <a:buNone/>
            </a:pPr>
            <a:endParaRPr lang="en-ZA" sz="4800" dirty="0"/>
          </a:p>
          <a:p>
            <a:pPr>
              <a:buFont typeface="Arial" pitchFamily="34" charset="0"/>
              <a:buNone/>
            </a:pPr>
            <a:endParaRPr lang="en-ZA" sz="4800" dirty="0" smtClean="0"/>
          </a:p>
          <a:p>
            <a:pPr>
              <a:buFont typeface="Arial" pitchFamily="34" charset="0"/>
              <a:buNone/>
            </a:pPr>
            <a:endParaRPr lang="en-ZA" sz="4800" dirty="0"/>
          </a:p>
          <a:p>
            <a:pPr>
              <a:buFont typeface="Arial" pitchFamily="34" charset="0"/>
              <a:buNone/>
            </a:pPr>
            <a:endParaRPr lang="en-ZA" sz="4800" dirty="0" smtClean="0"/>
          </a:p>
          <a:p>
            <a:pPr>
              <a:buFont typeface="Arial" pitchFamily="34" charset="0"/>
              <a:buNone/>
            </a:pPr>
            <a:endParaRPr lang="en-ZA" sz="4800" dirty="0"/>
          </a:p>
          <a:p>
            <a:pPr>
              <a:buFont typeface="Arial" pitchFamily="34" charset="0"/>
              <a:buNone/>
            </a:pPr>
            <a:endParaRPr lang="en-ZA" sz="4800" dirty="0" smtClean="0"/>
          </a:p>
          <a:p>
            <a:pPr>
              <a:buFont typeface="Arial" pitchFamily="34" charset="0"/>
              <a:buNone/>
            </a:pPr>
            <a:endParaRPr lang="en-ZA" sz="4800" dirty="0" smtClean="0"/>
          </a:p>
          <a:p>
            <a:pPr>
              <a:buFont typeface="Arial" pitchFamily="34" charset="0"/>
              <a:buNone/>
            </a:pPr>
            <a:endParaRPr lang="en-ZA" sz="4800" dirty="0"/>
          </a:p>
          <a:p>
            <a:pPr>
              <a:buFont typeface="Arial" pitchFamily="34" charset="0"/>
              <a:buNone/>
            </a:pPr>
            <a:endParaRPr lang="en-ZA" sz="4800" dirty="0" smtClean="0"/>
          </a:p>
          <a:p>
            <a:pPr>
              <a:buFont typeface="Arial" pitchFamily="34" charset="0"/>
              <a:buNone/>
            </a:pPr>
            <a:endParaRPr lang="en-ZA" sz="4800" dirty="0"/>
          </a:p>
          <a:p>
            <a:pPr>
              <a:buFont typeface="Arial" pitchFamily="34" charset="0"/>
              <a:buNone/>
            </a:pPr>
            <a:r>
              <a:rPr lang="en-ZA" sz="4800" dirty="0" smtClean="0"/>
              <a:t>.</a:t>
            </a:r>
          </a:p>
          <a:p>
            <a:pPr>
              <a:buFont typeface="Arial" pitchFamily="34" charset="0"/>
              <a:buNone/>
            </a:pPr>
            <a:endParaRPr lang="en-ZA" sz="4800" dirty="0" smtClean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2942" y="2133599"/>
            <a:ext cx="8911935" cy="1905001"/>
          </a:xfrm>
          <a:prstGeom prst="rect">
            <a:avLst/>
          </a:prstGeom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ZA" sz="2000" b="1" i="1" u="sng" dirty="0" smtClean="0"/>
              <a:t>ADULTS – IRRATIONAL MEDICINE USE?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en-ZA" dirty="0" smtClean="0"/>
              <a:t>Paucity of </a:t>
            </a:r>
            <a:r>
              <a:rPr lang="en-ZA" dirty="0"/>
              <a:t>robust evidence </a:t>
            </a:r>
            <a:r>
              <a:rPr lang="en-ZA" dirty="0" smtClean="0"/>
              <a:t>.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en-ZA" dirty="0" err="1"/>
              <a:t>Oxymetazoline</a:t>
            </a:r>
            <a:r>
              <a:rPr lang="en-ZA" dirty="0"/>
              <a:t> </a:t>
            </a:r>
            <a:r>
              <a:rPr lang="en-ZA" dirty="0" smtClean="0"/>
              <a:t>                          short </a:t>
            </a:r>
            <a:r>
              <a:rPr lang="en-ZA" dirty="0"/>
              <a:t>term symptomatic </a:t>
            </a:r>
            <a:r>
              <a:rPr lang="en-ZA" dirty="0" smtClean="0"/>
              <a:t>use</a:t>
            </a:r>
            <a:r>
              <a:rPr lang="en-ZA" dirty="0"/>
              <a:t>.</a:t>
            </a:r>
            <a:endParaRPr lang="en-ZA" dirty="0" smtClean="0"/>
          </a:p>
          <a:p>
            <a:pPr marL="285750" indent="-285750" algn="ctr">
              <a:buFont typeface="Arial" pitchFamily="34" charset="0"/>
              <a:buChar char="•"/>
            </a:pPr>
            <a:r>
              <a:rPr lang="en-ZA" dirty="0"/>
              <a:t>Long term use of topical antihistamine/sympathomimetic, </a:t>
            </a:r>
            <a:r>
              <a:rPr lang="en-ZA" dirty="0" err="1"/>
              <a:t>antazoline</a:t>
            </a:r>
            <a:r>
              <a:rPr lang="en-ZA" dirty="0"/>
              <a:t>/ </a:t>
            </a:r>
            <a:r>
              <a:rPr lang="en-ZA" dirty="0" err="1"/>
              <a:t>tetryzoline</a:t>
            </a:r>
            <a:r>
              <a:rPr lang="en-ZA" dirty="0"/>
              <a:t> eye </a:t>
            </a:r>
            <a:endParaRPr lang="en-ZA" dirty="0" smtClean="0"/>
          </a:p>
          <a:p>
            <a:pPr algn="ctr"/>
            <a:endParaRPr lang="en-ZA" dirty="0"/>
          </a:p>
          <a:p>
            <a:pPr algn="ctr"/>
            <a:r>
              <a:rPr lang="en-ZA" b="1" i="1" dirty="0">
                <a:solidFill>
                  <a:srgbClr val="FFFF00"/>
                </a:solidFill>
              </a:rPr>
              <a:t>R</a:t>
            </a:r>
            <a:r>
              <a:rPr lang="en-ZA" b="1" i="1" dirty="0" smtClean="0">
                <a:solidFill>
                  <a:srgbClr val="FFFF00"/>
                </a:solidFill>
              </a:rPr>
              <a:t>ebound </a:t>
            </a:r>
            <a:r>
              <a:rPr lang="en-ZA" b="1" i="1" dirty="0">
                <a:solidFill>
                  <a:srgbClr val="FFFF00"/>
                </a:solidFill>
              </a:rPr>
              <a:t>hyperaemia </a:t>
            </a:r>
            <a:r>
              <a:rPr lang="en-ZA" dirty="0" smtClean="0"/>
              <a:t>– </a:t>
            </a:r>
            <a:r>
              <a:rPr lang="en-ZA" dirty="0"/>
              <a:t>Long term decongestant therapy = </a:t>
            </a:r>
            <a:r>
              <a:rPr lang="en-ZA" dirty="0" smtClean="0"/>
              <a:t>simply “whitens” the eyes.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129309" y="4114800"/>
            <a:ext cx="8875568" cy="1295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2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b="1" i="1" u="sng" dirty="0">
                <a:solidFill>
                  <a:schemeClr val="tx1"/>
                </a:solidFill>
              </a:rPr>
              <a:t>CHILDREN – </a:t>
            </a:r>
            <a:r>
              <a:rPr lang="en-ZA" b="1" i="1" u="sng" dirty="0" smtClean="0">
                <a:solidFill>
                  <a:schemeClr val="tx1"/>
                </a:solidFill>
              </a:rPr>
              <a:t>SAFE?</a:t>
            </a:r>
            <a:endParaRPr lang="en-ZA" i="1" u="sng" dirty="0">
              <a:solidFill>
                <a:schemeClr val="tx1"/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en-ZA" dirty="0">
                <a:solidFill>
                  <a:schemeClr val="tx1"/>
                </a:solidFill>
              </a:rPr>
              <a:t>Not recommended in children &lt; 6 years of </a:t>
            </a:r>
            <a:r>
              <a:rPr lang="en-ZA" dirty="0" smtClean="0">
                <a:solidFill>
                  <a:schemeClr val="tx1"/>
                </a:solidFill>
              </a:rPr>
              <a:t>age.</a:t>
            </a:r>
            <a:endParaRPr lang="en-ZA" dirty="0">
              <a:solidFill>
                <a:schemeClr val="tx1"/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en-ZA" dirty="0" smtClean="0">
                <a:solidFill>
                  <a:schemeClr val="tx1"/>
                </a:solidFill>
              </a:rPr>
              <a:t>Martindale: </a:t>
            </a:r>
            <a:r>
              <a:rPr lang="en-ZA" i="1" dirty="0" smtClean="0">
                <a:solidFill>
                  <a:schemeClr val="tx1"/>
                </a:solidFill>
              </a:rPr>
              <a:t>“0.025</a:t>
            </a:r>
            <a:r>
              <a:rPr lang="en-ZA" i="1" dirty="0">
                <a:solidFill>
                  <a:schemeClr val="tx1"/>
                </a:solidFill>
              </a:rPr>
              <a:t>% solution of </a:t>
            </a:r>
            <a:r>
              <a:rPr lang="en-ZA" i="1" dirty="0" err="1">
                <a:solidFill>
                  <a:schemeClr val="tx1"/>
                </a:solidFill>
              </a:rPr>
              <a:t>oxymetazoline</a:t>
            </a:r>
            <a:r>
              <a:rPr lang="en-ZA" i="1" dirty="0">
                <a:solidFill>
                  <a:schemeClr val="tx1"/>
                </a:solidFill>
              </a:rPr>
              <a:t> hydrochloride may be instilled into the eye as a </a:t>
            </a:r>
            <a:r>
              <a:rPr lang="en-ZA" i="1" dirty="0" err="1">
                <a:solidFill>
                  <a:schemeClr val="tx1"/>
                </a:solidFill>
              </a:rPr>
              <a:t>conjunctival</a:t>
            </a:r>
            <a:r>
              <a:rPr lang="en-ZA" i="1" dirty="0">
                <a:solidFill>
                  <a:schemeClr val="tx1"/>
                </a:solidFill>
              </a:rPr>
              <a:t> decongestant in adults and children aged &gt; 6 years</a:t>
            </a:r>
            <a:r>
              <a:rPr lang="en-ZA" i="1" dirty="0" smtClean="0">
                <a:solidFill>
                  <a:schemeClr val="tx1"/>
                </a:solidFill>
              </a:rPr>
              <a:t>”.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3581400" y="2895600"/>
            <a:ext cx="1026604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Down Arrow 7"/>
          <p:cNvSpPr/>
          <p:nvPr/>
        </p:nvSpPr>
        <p:spPr>
          <a:xfrm>
            <a:off x="4508519" y="3352800"/>
            <a:ext cx="368281" cy="3810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TextBox 8"/>
          <p:cNvSpPr txBox="1"/>
          <p:nvPr/>
        </p:nvSpPr>
        <p:spPr>
          <a:xfrm>
            <a:off x="7772400" y="5410200"/>
            <a:ext cx="91440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rgbClr val="3366FF"/>
                </a:solidFill>
              </a:rPr>
              <a:t>Ref </a:t>
            </a:r>
            <a:r>
              <a:rPr lang="en-ZA" dirty="0" smtClean="0">
                <a:solidFill>
                  <a:srgbClr val="3366FF"/>
                </a:solidFill>
              </a:rPr>
              <a:t>1</a:t>
            </a:r>
            <a:endParaRPr lang="en-ZA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044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600" b="1" dirty="0" smtClean="0">
                <a:solidFill>
                  <a:schemeClr val="bg1"/>
                </a:solidFill>
              </a:rPr>
              <a:t>18.1.4  CONJUNCTIVITIS, VIRAL </a:t>
            </a:r>
          </a:p>
          <a:p>
            <a:pPr algn="l"/>
            <a:r>
              <a:rPr lang="pt-BR" sz="3600" b="1" dirty="0">
                <a:solidFill>
                  <a:schemeClr val="bg1"/>
                </a:solidFill>
              </a:rPr>
              <a:t>	 </a:t>
            </a:r>
            <a:r>
              <a:rPr lang="pt-BR" sz="3600" b="1" dirty="0" smtClean="0">
                <a:solidFill>
                  <a:schemeClr val="bg1"/>
                </a:solidFill>
              </a:rPr>
              <a:t>   (PINK EYE)</a:t>
            </a:r>
            <a:endParaRPr lang="en-ZA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9012382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ZA" b="1" dirty="0"/>
              <a:t>Adults and children &gt; 6 years of age:</a:t>
            </a:r>
            <a:endParaRPr lang="en-ZA" dirty="0"/>
          </a:p>
          <a:p>
            <a:r>
              <a:rPr lang="en-ZA" u="sng" dirty="0" err="1"/>
              <a:t>Oxymetazoline</a:t>
            </a:r>
            <a:r>
              <a:rPr lang="en-ZA" u="sng" dirty="0"/>
              <a:t> 0.025%, eye drop:</a:t>
            </a:r>
            <a:r>
              <a:rPr lang="en-ZA" i="1" dirty="0"/>
              <a:t> </a:t>
            </a:r>
            <a:r>
              <a:rPr lang="en-ZA" b="1" i="1" dirty="0">
                <a:solidFill>
                  <a:srgbClr val="9966FF"/>
                </a:solidFill>
              </a:rPr>
              <a:t>indications amended</a:t>
            </a:r>
            <a:endParaRPr lang="en-ZA" b="1" dirty="0">
              <a:solidFill>
                <a:srgbClr val="9966FF"/>
              </a:solidFill>
            </a:endParaRPr>
          </a:p>
          <a:p>
            <a:pPr lvl="1"/>
            <a:r>
              <a:rPr lang="en-ZA" dirty="0"/>
              <a:t>(Refer to </a:t>
            </a:r>
            <a:r>
              <a:rPr lang="en-US" dirty="0"/>
              <a:t>18.1.1 Conjunctivitis, allergic</a:t>
            </a:r>
            <a:r>
              <a:rPr lang="en-US" dirty="0" smtClean="0"/>
              <a:t>).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57150" indent="0">
              <a:buNone/>
            </a:pPr>
            <a:r>
              <a:rPr lang="en-ZA" sz="4400" b="1" dirty="0">
                <a:solidFill>
                  <a:srgbClr val="3366FF"/>
                </a:solidFill>
              </a:rPr>
              <a:t>Level of </a:t>
            </a:r>
            <a:r>
              <a:rPr lang="en-ZA" sz="4400" b="1" dirty="0" smtClean="0">
                <a:solidFill>
                  <a:srgbClr val="3366FF"/>
                </a:solidFill>
              </a:rPr>
              <a:t>Evidence</a:t>
            </a:r>
            <a:r>
              <a:rPr lang="en-ZA" sz="4400" b="1" dirty="0">
                <a:solidFill>
                  <a:srgbClr val="3366FF"/>
                </a:solidFill>
              </a:rPr>
              <a:t>: III Expert </a:t>
            </a:r>
            <a:r>
              <a:rPr lang="en-ZA" sz="4400" b="1" dirty="0" smtClean="0">
                <a:solidFill>
                  <a:srgbClr val="3366FF"/>
                </a:solidFill>
              </a:rPr>
              <a:t>opinion</a:t>
            </a:r>
            <a:endParaRPr lang="en-ZA" sz="4400" dirty="0">
              <a:solidFill>
                <a:srgbClr val="3366FF"/>
              </a:solidFill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42753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76200" y="1143000"/>
            <a:ext cx="8991600" cy="465115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u="sng" dirty="0" smtClean="0"/>
              <a:t>Atropine </a:t>
            </a:r>
            <a:r>
              <a:rPr lang="en-ZA" u="sng" dirty="0"/>
              <a:t>0.1% eye drops</a:t>
            </a:r>
            <a:r>
              <a:rPr lang="en-ZA" u="sng" dirty="0" smtClean="0"/>
              <a:t>:</a:t>
            </a:r>
            <a:r>
              <a:rPr lang="en-ZA" dirty="0" smtClean="0"/>
              <a:t> </a:t>
            </a:r>
            <a:r>
              <a:rPr lang="en-ZA" b="1" i="1" dirty="0" smtClean="0">
                <a:solidFill>
                  <a:schemeClr val="accent6">
                    <a:lumMod val="75000"/>
                  </a:schemeClr>
                </a:solidFill>
              </a:rPr>
              <a:t>not </a:t>
            </a:r>
            <a:r>
              <a:rPr lang="en-ZA" b="1" i="1" dirty="0">
                <a:solidFill>
                  <a:schemeClr val="accent6">
                    <a:lumMod val="75000"/>
                  </a:schemeClr>
                </a:solidFill>
              </a:rPr>
              <a:t>added</a:t>
            </a:r>
          </a:p>
          <a:p>
            <a:r>
              <a:rPr lang="en-ZA" u="sng" dirty="0" err="1"/>
              <a:t>Tetracaine</a:t>
            </a:r>
            <a:r>
              <a:rPr lang="en-ZA" u="sng" dirty="0"/>
              <a:t> 0.5% eye drops</a:t>
            </a:r>
            <a:r>
              <a:rPr lang="en-ZA" u="sng" dirty="0" smtClean="0"/>
              <a:t>: </a:t>
            </a:r>
            <a:r>
              <a:rPr lang="en-ZA" b="1" i="1" dirty="0" smtClean="0">
                <a:solidFill>
                  <a:srgbClr val="00B0F0"/>
                </a:solidFill>
              </a:rPr>
              <a:t>retained</a:t>
            </a:r>
            <a:endParaRPr lang="en-ZA" b="1" dirty="0">
              <a:solidFill>
                <a:srgbClr val="00B0F0"/>
              </a:solidFill>
            </a:endParaRPr>
          </a:p>
          <a:p>
            <a:r>
              <a:rPr lang="en-ZA" u="sng" dirty="0"/>
              <a:t>Chloramphenicol 1%, ophthalmic </a:t>
            </a:r>
            <a:r>
              <a:rPr lang="en-ZA" u="sng" dirty="0" smtClean="0"/>
              <a:t>ointment: </a:t>
            </a:r>
            <a:r>
              <a:rPr lang="en-ZA" b="1" i="1" dirty="0" smtClean="0">
                <a:solidFill>
                  <a:srgbClr val="00B0F0"/>
                </a:solidFill>
              </a:rPr>
              <a:t>retained</a:t>
            </a:r>
            <a:endParaRPr lang="en-ZA" b="1" dirty="0">
              <a:solidFill>
                <a:srgbClr val="00B0F0"/>
              </a:solidFill>
            </a:endParaRPr>
          </a:p>
          <a:p>
            <a:pPr lvl="1"/>
            <a:r>
              <a:rPr lang="en-ZA" dirty="0"/>
              <a:t>Atropine 0.1% eye drops </a:t>
            </a:r>
            <a:r>
              <a:rPr lang="en-ZA" dirty="0" smtClean="0"/>
              <a:t>not </a:t>
            </a:r>
            <a:r>
              <a:rPr lang="en-ZA" dirty="0"/>
              <a:t>added to the STG, as all cases of eye chemical burn injuries are referred within 12 hours.</a:t>
            </a:r>
          </a:p>
          <a:p>
            <a:pPr>
              <a:buNone/>
            </a:pPr>
            <a:r>
              <a:rPr lang="en-ZA" sz="4400" b="1" dirty="0">
                <a:solidFill>
                  <a:srgbClr val="3366FF"/>
                </a:solidFill>
              </a:rPr>
              <a:t>Level of </a:t>
            </a:r>
            <a:r>
              <a:rPr lang="en-ZA" sz="4400" b="1" dirty="0" smtClean="0">
                <a:solidFill>
                  <a:srgbClr val="3366FF"/>
                </a:solidFill>
              </a:rPr>
              <a:t>Evidence</a:t>
            </a:r>
            <a:r>
              <a:rPr lang="en-ZA" sz="4400" b="1" dirty="0">
                <a:solidFill>
                  <a:srgbClr val="3366FF"/>
                </a:solidFill>
              </a:rPr>
              <a:t>: III Expert </a:t>
            </a:r>
            <a:r>
              <a:rPr lang="en-ZA" sz="4400" b="1" dirty="0" smtClean="0">
                <a:solidFill>
                  <a:srgbClr val="3366FF"/>
                </a:solidFill>
              </a:rPr>
              <a:t>opinion</a:t>
            </a:r>
            <a:endParaRPr lang="en-ZA" sz="4400" dirty="0">
              <a:solidFill>
                <a:srgbClr val="3366FF"/>
              </a:solidFill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" y="0"/>
            <a:ext cx="7315200" cy="8382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r>
              <a:rPr lang="en-ZA" sz="3600" b="1" dirty="0" smtClean="0">
                <a:solidFill>
                  <a:schemeClr val="bg1"/>
                </a:solidFill>
              </a:rPr>
              <a:t>18.2.1 EYE INJURY, CHEMICAL BURN</a:t>
            </a:r>
            <a:endParaRPr lang="en-Z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43355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>
                <a:solidFill>
                  <a:schemeClr val="bg1"/>
                </a:solidFill>
              </a:rPr>
              <a:t>18.3 GLAUCOMA, ACUTE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8936182" cy="469380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ZA" b="1" dirty="0"/>
              <a:t>Emergency drug treatment before referral (Doctor initiated)</a:t>
            </a:r>
            <a:endParaRPr lang="en-ZA" dirty="0"/>
          </a:p>
          <a:p>
            <a:r>
              <a:rPr lang="en-ZA" u="sng" dirty="0"/>
              <a:t>Acetazolamide, oral</a:t>
            </a:r>
            <a:r>
              <a:rPr lang="en-ZA" u="sng" dirty="0" smtClean="0"/>
              <a:t>:</a:t>
            </a:r>
            <a:r>
              <a:rPr lang="en-ZA" dirty="0" smtClean="0"/>
              <a:t> </a:t>
            </a:r>
            <a:r>
              <a:rPr lang="en-ZA" b="1" i="1" dirty="0" smtClean="0">
                <a:solidFill>
                  <a:srgbClr val="00B0F0"/>
                </a:solidFill>
              </a:rPr>
              <a:t>retained</a:t>
            </a:r>
            <a:endParaRPr lang="en-ZA" b="1" dirty="0">
              <a:solidFill>
                <a:srgbClr val="00B0F0"/>
              </a:solidFill>
            </a:endParaRPr>
          </a:p>
          <a:p>
            <a:r>
              <a:rPr lang="en-ZA" u="sng" dirty="0" err="1"/>
              <a:t>Pilocarpine</a:t>
            </a:r>
            <a:r>
              <a:rPr lang="en-ZA" u="sng" dirty="0"/>
              <a:t>, 1%, eye drops</a:t>
            </a:r>
            <a:r>
              <a:rPr lang="en-ZA" u="sng" dirty="0" smtClean="0"/>
              <a:t>:</a:t>
            </a:r>
            <a:r>
              <a:rPr lang="en-ZA" dirty="0" smtClean="0"/>
              <a:t> </a:t>
            </a:r>
            <a:r>
              <a:rPr lang="en-ZA" b="1" i="1" dirty="0" smtClean="0">
                <a:solidFill>
                  <a:srgbClr val="FF0000"/>
                </a:solidFill>
              </a:rPr>
              <a:t>deleted</a:t>
            </a:r>
            <a:endParaRPr lang="en-ZA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ZA" sz="1400" dirty="0"/>
          </a:p>
          <a:p>
            <a:pPr lvl="1"/>
            <a:r>
              <a:rPr lang="en-ZA" dirty="0" err="1"/>
              <a:t>Pilocarpine</a:t>
            </a:r>
            <a:r>
              <a:rPr lang="en-ZA" dirty="0"/>
              <a:t>, 1%, eye drops </a:t>
            </a:r>
            <a:r>
              <a:rPr lang="en-ZA" dirty="0" smtClean="0"/>
              <a:t>removed </a:t>
            </a:r>
            <a:r>
              <a:rPr lang="en-ZA" dirty="0"/>
              <a:t>from the STG, as urgent </a:t>
            </a:r>
            <a:r>
              <a:rPr lang="en-ZA" dirty="0" smtClean="0"/>
              <a:t>referral to </a:t>
            </a:r>
            <a:r>
              <a:rPr lang="en-ZA" dirty="0"/>
              <a:t>an ophthalmologist, within 12 hours</a:t>
            </a:r>
            <a:r>
              <a:rPr lang="en-ZA" dirty="0" smtClean="0"/>
              <a:t>, is </a:t>
            </a:r>
            <a:r>
              <a:rPr lang="en-ZA" dirty="0"/>
              <a:t>required</a:t>
            </a:r>
            <a:r>
              <a:rPr lang="en-ZA" dirty="0" smtClean="0"/>
              <a:t>.</a:t>
            </a:r>
          </a:p>
          <a:p>
            <a:pPr marL="57150" indent="0">
              <a:buNone/>
            </a:pPr>
            <a:r>
              <a:rPr lang="en-ZA" sz="4400" b="1" dirty="0">
                <a:solidFill>
                  <a:srgbClr val="3366FF"/>
                </a:solidFill>
              </a:rPr>
              <a:t>Level of </a:t>
            </a:r>
            <a:r>
              <a:rPr lang="en-ZA" sz="4400" b="1" dirty="0" smtClean="0">
                <a:solidFill>
                  <a:srgbClr val="3366FF"/>
                </a:solidFill>
              </a:rPr>
              <a:t>Evidence</a:t>
            </a:r>
            <a:r>
              <a:rPr lang="en-ZA" sz="4400" b="1" dirty="0">
                <a:solidFill>
                  <a:srgbClr val="3366FF"/>
                </a:solidFill>
              </a:rPr>
              <a:t>: III Expert opinion</a:t>
            </a:r>
            <a:endParaRPr lang="en-ZA" sz="4400" dirty="0">
              <a:solidFill>
                <a:srgbClr val="3366FF"/>
              </a:solidFill>
            </a:endParaRPr>
          </a:p>
          <a:p>
            <a:pPr marL="57150" indent="0">
              <a:buNone/>
            </a:pPr>
            <a:endParaRPr lang="en-ZA" dirty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17769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chemeClr val="bg1"/>
                </a:solidFill>
              </a:rPr>
              <a:t>CASE STUDY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371600"/>
            <a:ext cx="8458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dirty="0" smtClean="0"/>
              <a:t>Mother brings her two week old child to the clinic. </a:t>
            </a:r>
          </a:p>
          <a:p>
            <a:r>
              <a:rPr lang="en-ZA" sz="2800" dirty="0" smtClean="0"/>
              <a:t>The child has very swollen eyelids and a thick purulent discharge oozing from the eye. The cornea appear hazy.  </a:t>
            </a:r>
          </a:p>
          <a:p>
            <a:r>
              <a:rPr lang="en-ZA" sz="2800" dirty="0" smtClean="0"/>
              <a:t>The mother reports that the problem started the day before. </a:t>
            </a:r>
          </a:p>
          <a:p>
            <a:endParaRPr lang="en-ZA" sz="2800" dirty="0"/>
          </a:p>
          <a:p>
            <a:r>
              <a:rPr lang="en-ZA" sz="2800" dirty="0" smtClean="0"/>
              <a:t>How would you treat the baby? </a:t>
            </a:r>
            <a:endParaRPr lang="en-ZA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chemeClr val="bg1"/>
                </a:solidFill>
              </a:rPr>
              <a:t>CASE STUDY - SOLUTION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159737"/>
            <a:ext cx="8534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ZA" sz="2400" dirty="0" smtClean="0"/>
              <a:t>Severe, profuse pus indicates that </a:t>
            </a:r>
            <a:r>
              <a:rPr lang="en-ZA" sz="2400" i="1" dirty="0" smtClean="0"/>
              <a:t>N</a:t>
            </a:r>
            <a:r>
              <a:rPr lang="en-ZA" sz="2400" i="1" dirty="0"/>
              <a:t>. </a:t>
            </a:r>
            <a:r>
              <a:rPr lang="en-ZA" sz="2400" i="1" dirty="0" err="1"/>
              <a:t>gonorrhoeae</a:t>
            </a:r>
            <a:r>
              <a:rPr lang="en-ZA" sz="2400" i="1" dirty="0"/>
              <a:t> </a:t>
            </a:r>
            <a:r>
              <a:rPr lang="en-ZA" sz="2400" dirty="0" smtClean="0"/>
              <a:t>could be present and could damage </a:t>
            </a:r>
            <a:r>
              <a:rPr lang="en-ZA" sz="2400" dirty="0"/>
              <a:t>the </a:t>
            </a:r>
            <a:r>
              <a:rPr lang="en-ZA" sz="2400" dirty="0" smtClean="0"/>
              <a:t>cornea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sz="2400" dirty="0" smtClean="0"/>
              <a:t>Treat </a:t>
            </a:r>
            <a:r>
              <a:rPr lang="en-ZA" sz="2400" dirty="0"/>
              <a:t>conjunctivitis with abundant pus immediately to prevent damage to </a:t>
            </a:r>
            <a:r>
              <a:rPr lang="en-ZA" sz="2400"/>
              <a:t>the </a:t>
            </a:r>
            <a:r>
              <a:rPr lang="en-ZA" sz="2400" smtClean="0"/>
              <a:t>cornea that </a:t>
            </a:r>
            <a:r>
              <a:rPr lang="en-ZA" sz="2400" dirty="0"/>
              <a:t>may lead to </a:t>
            </a:r>
            <a:r>
              <a:rPr lang="en-ZA" sz="2400" dirty="0" smtClean="0"/>
              <a:t>blindness.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sz="2400" dirty="0" smtClean="0"/>
              <a:t>The baby should be referred.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sz="2400" dirty="0"/>
              <a:t>Prior to referral use wash the eye out with sodium chloride 0.9%, immediately then hourly until referral.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sz="2400" dirty="0" smtClean="0"/>
              <a:t>Prior to referral administer Ceftriaxone, IM, 50mg/kg,  as single dose – ensure that the use of ceftriaxone and the dose is clearly stated in the referral letter.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sz="2400" dirty="0" smtClean="0"/>
              <a:t>Treat </a:t>
            </a:r>
            <a:r>
              <a:rPr lang="en-ZA" sz="2400" dirty="0"/>
              <a:t>parents of a neonate with purulent </a:t>
            </a:r>
            <a:r>
              <a:rPr lang="en-ZA" sz="2400" dirty="0" smtClean="0"/>
              <a:t>discharge.</a:t>
            </a:r>
            <a:endParaRPr lang="en-ZA" sz="2400" dirty="0"/>
          </a:p>
          <a:p>
            <a:pPr marL="285750" indent="-285750">
              <a:buFont typeface="Arial" pitchFamily="34" charset="0"/>
              <a:buChar char="•"/>
            </a:pPr>
            <a:endParaRPr lang="en-ZA" sz="2400" dirty="0"/>
          </a:p>
          <a:p>
            <a:endParaRPr lang="en-ZA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36373651"/>
              </p:ext>
            </p:extLst>
          </p:nvPr>
        </p:nvGraphicFramePr>
        <p:xfrm>
          <a:off x="0" y="40432"/>
          <a:ext cx="9144000" cy="627603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920964"/>
                <a:gridCol w="828866"/>
                <a:gridCol w="7394170"/>
              </a:tblGrid>
              <a:tr h="264368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Slide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Ref #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Reference</a:t>
                      </a:r>
                      <a:endParaRPr lang="en-ZA" sz="1000" dirty="0"/>
                    </a:p>
                  </a:txBody>
                  <a:tcPr marL="86359" marR="86359"/>
                </a:tc>
              </a:tr>
              <a:tr h="281424">
                <a:tc gridSpan="3">
                  <a:txBody>
                    <a:bodyPr/>
                    <a:lstStyle/>
                    <a:p>
                      <a:r>
                        <a:rPr lang="en-ZA" sz="1000" b="1" dirty="0" smtClean="0">
                          <a:solidFill>
                            <a:schemeClr val="tx1"/>
                          </a:solidFill>
                        </a:rPr>
                        <a:t>18.1.1 CONJUNCTIVITIS, ALLERGIC</a:t>
                      </a:r>
                    </a:p>
                  </a:txBody>
                  <a:tcPr marL="86359" marR="86359"/>
                </a:tc>
                <a:tc hMerge="1">
                  <a:txBody>
                    <a:bodyPr/>
                    <a:lstStyle/>
                    <a:p>
                      <a:endParaRPr lang="en-ZA" sz="1400" dirty="0"/>
                    </a:p>
                  </a:txBody>
                  <a:tcPr marL="86359" marR="86359"/>
                </a:tc>
                <a:tc hMerge="1"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ZA" sz="1200" dirty="0"/>
                    </a:p>
                  </a:txBody>
                  <a:tcPr marL="86359" marR="8635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2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1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ZA" sz="10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OXYMETAZOLINE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Breakey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AS,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Cinotti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AA,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Hirshman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Skowron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RA, Samson CR, Danzig MR. A double-blind, multi-centre controlled trial of 0.25%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oxymetazoline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ophthalmic solution in patients with allergic and non-infectious conjunctivitis.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Pharmatherapeutica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1980;2(6):353-6.</a:t>
                      </a:r>
                      <a:r>
                        <a:rPr lang="pt-B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http://www.ncbi.nlm.nih.gov/pubmed/7433476</a:t>
                      </a:r>
                      <a:endParaRPr lang="en-ZA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Fox SL, Samson CR, Danzig MR.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Oxymetazoline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the treatment of allergic and non-infectious conjunctivitis. J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Med Res.1979;7(6):528-30.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http://www.ncbi.nlm.nih.gov/pubmed/391626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Duzman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Warman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Warman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R. Efficacy and safety of topical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oxymetazoline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 treating allergic and environmental conjunctivitis. Ann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Ophthalmol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1986 Jan;18(1):28-31.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http://www.ncbi.nlm.nih.gov/pubmed/3513687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Allergan.Oxylin®PSUR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– Oct2007 to Aug2010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Allergan Pharmaceuticals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Ireland_Oxylin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® PSUR SPC, March 2010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Sweetman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 (Ed), Martindale: The complete drug reference. London: Pharmaceutical Press. Electronic version, (Edition 2011).</a:t>
                      </a:r>
                    </a:p>
                  </a:txBody>
                  <a:tcPr marL="86359" marR="8635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5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2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ZA" sz="1000" b="1" u="sng" dirty="0" smtClean="0"/>
                        <a:t>SODIUM CROMOGLYCATE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dirty="0" smtClean="0"/>
                        <a:t>Owen CG, Shah A, </a:t>
                      </a:r>
                      <a:r>
                        <a:rPr lang="en-ZA" sz="1000" dirty="0" err="1" smtClean="0"/>
                        <a:t>Henshaw</a:t>
                      </a:r>
                      <a:r>
                        <a:rPr lang="en-ZA" sz="1000" dirty="0" smtClean="0"/>
                        <a:t> K, </a:t>
                      </a:r>
                      <a:r>
                        <a:rPr lang="en-ZA" sz="1000" dirty="0" err="1" smtClean="0"/>
                        <a:t>Smeeth</a:t>
                      </a:r>
                      <a:r>
                        <a:rPr lang="en-ZA" sz="1000" dirty="0" smtClean="0"/>
                        <a:t> L, Sheikh A. Topical treatments for seasonal allergic conjunctivitis: systematic review and meta-analysis of efficacy and effectiveness. </a:t>
                      </a:r>
                      <a:r>
                        <a:rPr lang="en-ZA" sz="1000" i="1" dirty="0" smtClean="0"/>
                        <a:t>Br J Gen </a:t>
                      </a:r>
                      <a:r>
                        <a:rPr lang="en-ZA" sz="1000" i="1" dirty="0" err="1" smtClean="0"/>
                        <a:t>Pract</a:t>
                      </a:r>
                      <a:r>
                        <a:rPr lang="en-ZA" sz="1000" i="1" dirty="0" smtClean="0"/>
                        <a:t>.</a:t>
                      </a:r>
                      <a:r>
                        <a:rPr lang="en-ZA" sz="1000" dirty="0" smtClean="0"/>
                        <a:t> 2004 Jun;54(503):451-6.</a:t>
                      </a:r>
                    </a:p>
                  </a:txBody>
                  <a:tcPr marL="86359" marR="8635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6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3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ZA" sz="1000" b="1" u="sng" dirty="0" smtClean="0"/>
                        <a:t>SODIUM CROMOGLYCATE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dirty="0" smtClean="0"/>
                        <a:t>Contract circular, HP072012DAI.</a:t>
                      </a:r>
                    </a:p>
                  </a:txBody>
                  <a:tcPr marL="86359" marR="8635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8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4</a:t>
                      </a:r>
                    </a:p>
                    <a:p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ZA" sz="1000" b="1" u="sng" dirty="0" smtClean="0"/>
                        <a:t>SODIUM CROMOGLYCATE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ZA" sz="1000" dirty="0" smtClean="0"/>
                        <a:t>Osman TK, et al. BMJ 2008;336:1376.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ZA" sz="1000" dirty="0" smtClean="0"/>
                        <a:t>MHRA Drug safety update. June 2009, Volume 2, Issue 11.</a:t>
                      </a:r>
                    </a:p>
                  </a:txBody>
                  <a:tcPr marL="86359" marR="86359"/>
                </a:tc>
              </a:tr>
              <a:tr h="0">
                <a:tc gridSpan="3">
                  <a:txBody>
                    <a:bodyPr/>
                    <a:lstStyle/>
                    <a:p>
                      <a:r>
                        <a:rPr lang="en-US" sz="1000" b="1" dirty="0" smtClean="0"/>
                        <a:t>18.1.3  CONJUNCTIVITIS OF THE </a:t>
                      </a:r>
                      <a:r>
                        <a:rPr lang="en-US" sz="1000" b="1" baseline="0" dirty="0" smtClean="0"/>
                        <a:t> </a:t>
                      </a:r>
                      <a:r>
                        <a:rPr lang="en-US" sz="1000" b="1" dirty="0" smtClean="0"/>
                        <a:t>NEWBORN</a:t>
                      </a:r>
                    </a:p>
                  </a:txBody>
                  <a:tcPr marL="86359" marR="86359"/>
                </a:tc>
                <a:tc hMerge="1">
                  <a:txBody>
                    <a:bodyPr/>
                    <a:lstStyle/>
                    <a:p>
                      <a:endParaRPr lang="en-ZA" sz="1000" dirty="0"/>
                    </a:p>
                  </a:txBody>
                  <a:tcPr marL="86359" marR="86359"/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endParaRPr lang="en-ZA" sz="1000" dirty="0" smtClean="0"/>
                    </a:p>
                  </a:txBody>
                  <a:tcPr marL="86359" marR="8635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7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5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FitzSimmons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J, Callahan C, Shanahan B,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Jungkind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D. Chlamydial infections in pregnancy. J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Reprod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Med 1986; 31:19.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Much DH,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Yeh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SY. Prevalence of Chlamydia trachomatis infection in pregnant patients. Public Health Rep 1991; 106:490.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Schachter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J, Grossman M, Sweet RL, et al. Prospective study of perinatal transmission of Chlamydia trachomatis. JAMA 1986; 255:3374.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Hammerschlag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MR, Chandler JW, Alexander ER, et al. Longitudinal studies on chlamydial infections in the first year of life.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Infect Dis 1982; 1:395.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Frommell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GT, Rothenberg R, Wang S, McIntosh K. Chlamydial infection of mothers and their infants. J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1979; 95:28.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Hammerschlag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MR,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Anderka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Semine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DZ, et al. Prospective study of maternal and infantile infection with Chlamydia trachomatis. Pediatrics1979; 64:142.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Chandler JW, Alexander ER,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Pheiffer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TA, et al.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Ophthalmianeonatorum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associated with maternal chlamydial infections. Trans Sect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Ophthalmol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Am AcadOphthalmolOtolaryngol1977; 83:302.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Heggie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AD,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Lumicao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GG, Stuart LA,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Gyves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MT. Chlamydia trachomatis infection in mothers and infants. A prospective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study.Am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 Dis Child 1981; 135:507.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Darville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T. Chlamydia 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trachomatis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infections in neonates and young children. 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SeminPediatr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Infect 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2005; 16:235. 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Conjuncitivitis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the newborn</a:t>
                      </a:r>
                      <a:endParaRPr lang="en-ZA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59" marR="86359"/>
                </a:tc>
              </a:tr>
            </a:tbl>
          </a:graphicData>
        </a:graphic>
      </p:graphicFrame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7013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53000129"/>
              </p:ext>
            </p:extLst>
          </p:nvPr>
        </p:nvGraphicFramePr>
        <p:xfrm>
          <a:off x="0" y="40432"/>
          <a:ext cx="9144000" cy="625050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920964"/>
                <a:gridCol w="828866"/>
                <a:gridCol w="7394170"/>
              </a:tblGrid>
              <a:tr h="330453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Slide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Ref #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Reference</a:t>
                      </a:r>
                      <a:endParaRPr lang="en-ZA" sz="1000" dirty="0"/>
                    </a:p>
                  </a:txBody>
                  <a:tcPr marL="86359" marR="86359"/>
                </a:tc>
              </a:tr>
              <a:tr h="250775">
                <a:tc gridSpan="3">
                  <a:txBody>
                    <a:bodyPr/>
                    <a:lstStyle/>
                    <a:p>
                      <a:r>
                        <a:rPr lang="en-US" sz="1000" b="1" dirty="0" smtClean="0"/>
                        <a:t>18.1.3  CONJUNCTIVITIS OF THE </a:t>
                      </a:r>
                      <a:r>
                        <a:rPr lang="en-US" sz="1000" b="1" baseline="0" dirty="0" smtClean="0"/>
                        <a:t> </a:t>
                      </a:r>
                      <a:r>
                        <a:rPr lang="en-US" sz="1000" b="1" dirty="0" smtClean="0"/>
                        <a:t>NEWBORN</a:t>
                      </a:r>
                    </a:p>
                  </a:txBody>
                  <a:tcPr marL="86359" marR="86359"/>
                </a:tc>
                <a:tc hMerge="1">
                  <a:txBody>
                    <a:bodyPr/>
                    <a:lstStyle/>
                    <a:p>
                      <a:endParaRPr lang="en-ZA" sz="1400" dirty="0"/>
                    </a:p>
                  </a:txBody>
                  <a:tcPr marL="86359" marR="86359"/>
                </a:tc>
                <a:tc hMerge="1"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ZA" sz="1200" dirty="0"/>
                    </a:p>
                  </a:txBody>
                  <a:tcPr marL="86359" marR="86359"/>
                </a:tc>
              </a:tr>
              <a:tr h="3340741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7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5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ZA" sz="10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CHLORAMOPHENICOL 1% OPTHALMIC OINTMENT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American Academy of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Pediatrics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Chlamydial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trachomatis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In: Red Book: 2009 Report of the Committee on Infectious Diseases, 28th ed. Pickering, LK (Ed), American Academy of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Pediatrics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Elk Grove Village, IL, 2009.p. 252.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Ramirez-Ortiz et al. Randomised equivalency trial comparing 2.5% povidone‐iodine eye drops and ophthalmic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chloramphenicol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for  preventing neonatal conjunctivitis in a trachoma endemic area in southern Mexico. Br J Ophthalmol.2007 November; 91(11): 1430–1434.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ZA" sz="1000" b="1" u="sng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SILVER</a:t>
                      </a:r>
                      <a:r>
                        <a:rPr lang="en-ZA" sz="1000" b="1" u="sng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NITRATE SOLUTION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Chen JY. Prophylaxis of </a:t>
                      </a:r>
                      <a:r>
                        <a:rPr lang="en-ZA" sz="1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ophthalmianeonatorum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comparison of silver </a:t>
                      </a:r>
                      <a:r>
                        <a:rPr lang="en-ZA" sz="1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nitrate,tetracycline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erythromycin and no prophylaxis. </a:t>
                      </a:r>
                      <a:r>
                        <a:rPr lang="en-ZA" sz="1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Infect </a:t>
                      </a:r>
                      <a:r>
                        <a:rPr lang="en-ZA" sz="1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 1992; 11:1026.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Bell TA,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Sandström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KI,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Gravett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MG, et al. Comparison of ophthalmic silver nitrate solution and erythromycin ointment for prevention  of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natally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acquired Chlamydia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trachomatis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Sex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Transm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1987; 14:195.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Isenberg SJ, Apt L, Wood M. A controlled trial of povidone-iodine as prophylaxis against </a:t>
                      </a:r>
                      <a:r>
                        <a:rPr lang="en-ZA" sz="1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ophthalmia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neonatorum.N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Engl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 Med . 1995; 332:562.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ZA" sz="1000" b="1" u="sng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TETRACYCLINE OPTHALMIC OINTMENT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Chen JY. Prophylaxis of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ophthalmia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neonatorum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comparison of silver nitrate, tetracycline, erythromycin and no prophylaxis.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Infect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 1992; 11:1026.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ZA" sz="10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ERYTHROMYCIN</a:t>
                      </a:r>
                      <a:r>
                        <a:rPr lang="en-ZA" sz="1000" b="1" u="sng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OPTHALMIC OINTMENT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Rosenman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MB, Mahon BE, Downs SM,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Kleiman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MB. Oral erythromycin prophylaxis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watchful waiting in caring for newborns exposed to Chlamydia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trachomatis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Arch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PediatrAdolesc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Med 2003; 157:565.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Chen JY. Prophylaxis of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ophthalmianeonatorum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comparison of silver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nitrate,tetracycline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erythromycin and no prophylaxis.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Infect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 1992; 11:1026.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Bell TA,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Sandström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KI,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Gravett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MG, et al. Comparison of ophthalmic silver nitrate solution and erythromycin ointment for prevention  of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natally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acquired Chlamydia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trachomatis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Sex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Transm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1987; 14:195.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Chang K, Cheng VY,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Kwong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NS. Neonatal haemorrhagic conjunctivitis: a specific sign of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chlamydial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infection. Hong Kong Med J 2006; 12:27</a:t>
                      </a:r>
                      <a:endParaRPr lang="en-ZA" sz="1000" b="1" u="sng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ZA" sz="10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DIAGNOSIS OF CONJUNCTIVITIS BY AGE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Hammerschlag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MR, Gelling M,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Roblin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PM,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Kutlin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Jule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JE. Treatment of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neonatal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chlamydial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conjunctivitis with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azithromycin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Infect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J. 1998 Nov;17(11):1049-50.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http://www.ncbi.nlm.nih.gov/pubmed/9849993</a:t>
                      </a:r>
                      <a:endParaRPr lang="en-ZA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Pammi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Hammerschlag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MR, Weisman LE, Edwards MS, Kim MS. Up to Date: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Chlamydia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trachomatis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infections in the newborn. [Online] 2011. [Cited 2012] Available at: 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www.uptodate.com</a:t>
                      </a:r>
                      <a:endParaRPr lang="en-ZA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American Academy of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Pediatrics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Chlamydial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infections. In: Pickering LK, ed. 2000: Red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Book: Report of the Committee on Infectious Diseases,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25. Elk Grove Village, IL: American Academy of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Pediatrics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ZA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2000;208–211.</a:t>
                      </a:r>
                    </a:p>
                  </a:txBody>
                  <a:tcPr marL="86359" marR="86359"/>
                </a:tc>
              </a:tr>
              <a:tr h="277500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9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6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ZA" sz="10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CHLORAMPHENICOL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Ramirez-Ortiz et al. Randomised equivalency trial comparing 2.5% povidone‐iodine eye drops and ophthalmic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chloramphenicol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for  preventing neonatal conjunctivitis in a trachoma endemic area in southern Mexico. Br J Ophthalmol.2007 November; 91(11): 1430–1434. </a:t>
                      </a:r>
                    </a:p>
                  </a:txBody>
                  <a:tcPr marL="86359" marR="86359"/>
                </a:tc>
              </a:tr>
            </a:tbl>
          </a:graphicData>
        </a:graphic>
      </p:graphicFrame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2104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3509300"/>
              </p:ext>
            </p:extLst>
          </p:nvPr>
        </p:nvGraphicFramePr>
        <p:xfrm>
          <a:off x="0" y="40432"/>
          <a:ext cx="9144000" cy="336498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920964"/>
                <a:gridCol w="828866"/>
                <a:gridCol w="7394170"/>
              </a:tblGrid>
              <a:tr h="370840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Slide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Ref #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Reference</a:t>
                      </a:r>
                      <a:endParaRPr lang="en-ZA" sz="1000" dirty="0"/>
                    </a:p>
                  </a:txBody>
                  <a:tcPr marL="86359" marR="86359"/>
                </a:tc>
              </a:tr>
              <a:tr h="281424">
                <a:tc gridSpan="3">
                  <a:txBody>
                    <a:bodyPr/>
                    <a:lstStyle/>
                    <a:p>
                      <a:r>
                        <a:rPr lang="en-ZA" sz="1000" b="1" dirty="0" smtClean="0">
                          <a:solidFill>
                            <a:schemeClr val="tx1"/>
                          </a:solidFill>
                        </a:rPr>
                        <a:t>18.1.3</a:t>
                      </a:r>
                      <a:r>
                        <a:rPr lang="en-ZA" sz="1000" b="1" baseline="0" dirty="0" smtClean="0">
                          <a:solidFill>
                            <a:schemeClr val="tx1"/>
                          </a:solidFill>
                        </a:rPr>
                        <a:t> CONJUNCTIVITIS OF THE NEWBORN</a:t>
                      </a: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 marL="86359" marR="86359"/>
                </a:tc>
                <a:tc hMerge="1">
                  <a:txBody>
                    <a:bodyPr/>
                    <a:lstStyle/>
                    <a:p>
                      <a:endParaRPr lang="en-ZA" sz="1400" dirty="0"/>
                    </a:p>
                  </a:txBody>
                  <a:tcPr marL="86359" marR="86359"/>
                </a:tc>
                <a:tc hMerge="1"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ZA" sz="1200" dirty="0"/>
                    </a:p>
                  </a:txBody>
                  <a:tcPr marL="86359" marR="8635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16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7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None/>
                      </a:pPr>
                      <a:r>
                        <a:rPr lang="en-ZA" sz="10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ERYTHROMYCN, ORAL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Mahon BE,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Rosenman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MB,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Kleiman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MB. Maternal and infant use of erythromycin and other macrolide antibiotics as risk factors for infantile hypertrophic pyloric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stenosis.J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2001;139(3):380.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Cooper WO, Griffin MR,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Arbogast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Hickson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GB,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Gautam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S, Ray WA. Very early exposure to erythromycin and infantile hypertrophic pyloric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stenosis.Arch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PediatrAdolesc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Med. 2002;156(7):647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Spicer RD. Infantile hypertrophic pyloric stenosis: a </a:t>
                      </a:r>
                      <a:r>
                        <a:rPr lang="en-ZA" sz="1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review.Br</a:t>
                      </a:r>
                      <a:r>
                        <a:rPr lang="en-ZA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 Surg. 1982;69(3):128</a:t>
                      </a:r>
                    </a:p>
                  </a:txBody>
                  <a:tcPr marL="86359" marR="8635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19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8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None/>
                      </a:pPr>
                      <a:r>
                        <a:rPr lang="en-ZA" sz="1000" b="1" u="sng" dirty="0" smtClean="0"/>
                        <a:t>AMOXICILLIN,</a:t>
                      </a:r>
                      <a:r>
                        <a:rPr lang="en-ZA" sz="1000" b="1" u="sng" baseline="0" dirty="0" smtClean="0"/>
                        <a:t> ORAL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ZA" sz="1000" dirty="0" err="1" smtClean="0"/>
                        <a:t>Brocklehurst</a:t>
                      </a:r>
                      <a:r>
                        <a:rPr lang="en-ZA" sz="1000" dirty="0" smtClean="0"/>
                        <a:t> P, </a:t>
                      </a:r>
                      <a:r>
                        <a:rPr lang="en-ZA" sz="1000" dirty="0" err="1" smtClean="0"/>
                        <a:t>RooneyG</a:t>
                      </a:r>
                      <a:r>
                        <a:rPr lang="en-ZA" sz="1000" dirty="0" smtClean="0"/>
                        <a:t>. Interventions for treating genital chlamydia trachomatis infection in pregnancy. </a:t>
                      </a:r>
                      <a:r>
                        <a:rPr lang="en-ZA" sz="1000" i="1" dirty="0" smtClean="0"/>
                        <a:t>Cochrane Database of Systematic Reviews </a:t>
                      </a:r>
                      <a:r>
                        <a:rPr lang="en-ZA" sz="1000" dirty="0" smtClean="0"/>
                        <a:t>1998, Issue 4. Art. No.: CD000054.</a:t>
                      </a:r>
                    </a:p>
                  </a:txBody>
                  <a:tcPr marL="86359" marR="8635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20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r>
                        <a:rPr lang="en-ZA" sz="1000" dirty="0" smtClean="0"/>
                        <a:t>9</a:t>
                      </a:r>
                      <a:endParaRPr lang="en-ZA" sz="1000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b="1" u="sng" dirty="0" smtClean="0"/>
                        <a:t>DIAGNOSIS OF CONJUNCTIVITIS (CHLAMYDIAL;GONORRHOEAL) BY AGE IN THE NEONATE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ZA" sz="1000" dirty="0" err="1" smtClean="0"/>
                        <a:t>Hammerschlag</a:t>
                      </a:r>
                      <a:r>
                        <a:rPr lang="en-ZA" sz="1000" dirty="0" smtClean="0"/>
                        <a:t> MR, Gelling M, </a:t>
                      </a:r>
                      <a:r>
                        <a:rPr lang="en-ZA" sz="1000" dirty="0" err="1" smtClean="0"/>
                        <a:t>Roblin</a:t>
                      </a:r>
                      <a:r>
                        <a:rPr lang="en-ZA" sz="1000" dirty="0" smtClean="0"/>
                        <a:t> PM, et al. Treatment of neo­natal chlamydial conjunctivitis with </a:t>
                      </a:r>
                      <a:r>
                        <a:rPr lang="en-ZA" sz="1000" dirty="0" err="1" smtClean="0"/>
                        <a:t>azithromycin.</a:t>
                      </a:r>
                      <a:r>
                        <a:rPr lang="en-ZA" sz="1000" i="1" dirty="0" err="1" smtClean="0"/>
                        <a:t>Pediatr</a:t>
                      </a:r>
                      <a:r>
                        <a:rPr lang="en-ZA" sz="1000" i="1" dirty="0" smtClean="0"/>
                        <a:t> Infect Dis J</a:t>
                      </a:r>
                      <a:r>
                        <a:rPr lang="en-ZA" sz="1000" dirty="0" smtClean="0"/>
                        <a:t> 1998;17:1049–50.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ZA" sz="1000" dirty="0" err="1" smtClean="0"/>
                        <a:t>Pammi</a:t>
                      </a:r>
                      <a:r>
                        <a:rPr lang="en-ZA" sz="1000" dirty="0" smtClean="0"/>
                        <a:t> M,  </a:t>
                      </a:r>
                      <a:r>
                        <a:rPr lang="en-ZA" sz="1000" dirty="0" err="1" smtClean="0"/>
                        <a:t>Hammerschlag</a:t>
                      </a:r>
                      <a:r>
                        <a:rPr lang="en-ZA" sz="1000" dirty="0" smtClean="0"/>
                        <a:t> MR, Weisman LE, Edwards MS, Kim MS. </a:t>
                      </a:r>
                      <a:r>
                        <a:rPr lang="en-ZA" sz="1000" dirty="0" err="1" smtClean="0"/>
                        <a:t>UptoDate</a:t>
                      </a:r>
                      <a:r>
                        <a:rPr lang="en-ZA" sz="1000" dirty="0" smtClean="0"/>
                        <a:t>: Chlamydia trachomatis infections in the </a:t>
                      </a:r>
                      <a:r>
                        <a:rPr lang="en-ZA" sz="1000" dirty="0" err="1" smtClean="0"/>
                        <a:t>newborn</a:t>
                      </a:r>
                      <a:r>
                        <a:rPr lang="en-ZA" sz="1000" dirty="0" smtClean="0"/>
                        <a:t>. [Online] 2011. [Cited 2012] Available at: </a:t>
                      </a:r>
                      <a:r>
                        <a:rPr lang="en-ZA" sz="1000" u="sng" dirty="0" smtClean="0">
                          <a:hlinkClick r:id="rId3"/>
                        </a:rPr>
                        <a:t>www.uptodate.com</a:t>
                      </a:r>
                      <a:endParaRPr lang="en-ZA" sz="1000" dirty="0" smtClean="0"/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ZA" sz="1000" dirty="0" smtClean="0"/>
                        <a:t>American Academy of </a:t>
                      </a:r>
                      <a:r>
                        <a:rPr lang="en-ZA" sz="1000" dirty="0" err="1" smtClean="0"/>
                        <a:t>Pediatrics.Chlamydial</a:t>
                      </a:r>
                      <a:r>
                        <a:rPr lang="en-ZA" sz="1000" dirty="0" smtClean="0"/>
                        <a:t> infections. In: Pickering LK, ed. 2000: Red Book: Report of the Committee on Infectious Diseases, </a:t>
                      </a:r>
                      <a:r>
                        <a:rPr lang="en-ZA" sz="1000" dirty="0" err="1" smtClean="0"/>
                        <a:t>ed</a:t>
                      </a:r>
                      <a:r>
                        <a:rPr lang="en-ZA" sz="1000" dirty="0" smtClean="0"/>
                        <a:t> 25. Elk Grove Village, IL: American Academy of </a:t>
                      </a:r>
                      <a:r>
                        <a:rPr lang="en-ZA" sz="1000" dirty="0" err="1" smtClean="0"/>
                        <a:t>Pediatrics</a:t>
                      </a:r>
                      <a:r>
                        <a:rPr lang="en-ZA" sz="1000" dirty="0" smtClean="0"/>
                        <a:t>, 2000;208–211.</a:t>
                      </a:r>
                    </a:p>
                  </a:txBody>
                  <a:tcPr marL="86359" marR="86359"/>
                </a:tc>
              </a:tr>
            </a:tbl>
          </a:graphicData>
        </a:graphic>
      </p:graphicFrame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82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179512" y="1340768"/>
            <a:ext cx="8888288" cy="43204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ZA" b="1" dirty="0"/>
              <a:t>Recommendation:</a:t>
            </a:r>
            <a:r>
              <a:rPr lang="en-ZA" dirty="0"/>
              <a:t> </a:t>
            </a:r>
            <a:r>
              <a:rPr lang="en-ZA" dirty="0" err="1" smtClean="0"/>
              <a:t>Oxymetazoline</a:t>
            </a:r>
            <a:r>
              <a:rPr lang="en-ZA" dirty="0" smtClean="0"/>
              <a:t> </a:t>
            </a:r>
            <a:r>
              <a:rPr lang="en-ZA" dirty="0"/>
              <a:t>retained in the STG for acute/escape management of allergic conjunctivitis, for a maximum of 7 days for adults and children &gt; 6 years of age.</a:t>
            </a:r>
          </a:p>
          <a:p>
            <a:pPr marL="0" indent="0" algn="ctr">
              <a:buNone/>
            </a:pPr>
            <a:r>
              <a:rPr lang="en-ZA" sz="4000" b="1" dirty="0">
                <a:solidFill>
                  <a:srgbClr val="3366FF"/>
                </a:solidFill>
              </a:rPr>
              <a:t>Level of </a:t>
            </a:r>
            <a:r>
              <a:rPr lang="en-ZA" sz="4000" b="1" dirty="0" smtClean="0">
                <a:solidFill>
                  <a:srgbClr val="3366FF"/>
                </a:solidFill>
              </a:rPr>
              <a:t>Evidence</a:t>
            </a:r>
            <a:r>
              <a:rPr lang="en-ZA" sz="4000" b="1" dirty="0">
                <a:solidFill>
                  <a:srgbClr val="3366FF"/>
                </a:solidFill>
              </a:rPr>
              <a:t>: III Expert </a:t>
            </a:r>
            <a:r>
              <a:rPr lang="en-ZA" sz="4000" b="1" dirty="0" smtClean="0">
                <a:solidFill>
                  <a:srgbClr val="3366FF"/>
                </a:solidFill>
              </a:rPr>
              <a:t>opinion, Safety data</a:t>
            </a:r>
            <a:endParaRPr lang="en-ZA" sz="4000" dirty="0">
              <a:solidFill>
                <a:srgbClr val="3366FF"/>
              </a:solidFill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" y="0"/>
            <a:ext cx="7315200" cy="8382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defTabSz="457200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600" b="1" dirty="0">
                <a:solidFill>
                  <a:schemeClr val="bg1"/>
                </a:solidFill>
              </a:rPr>
              <a:t>18.1.1 CONJUNCTIVITIS, ALLERGIC</a:t>
            </a:r>
            <a:endParaRPr lang="en-GB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9311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35496" y="1143000"/>
            <a:ext cx="8956104" cy="4651723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3600" b="1" dirty="0"/>
              <a:t>Allergic conjunctivitis in children 2 to 6 years of age:</a:t>
            </a:r>
            <a:endParaRPr lang="en-ZA" sz="3600" dirty="0"/>
          </a:p>
          <a:p>
            <a:r>
              <a:rPr lang="en-GB" sz="3600" u="sng" dirty="0" err="1"/>
              <a:t>Chlorphenamine</a:t>
            </a:r>
            <a:r>
              <a:rPr lang="en-GB" sz="3600" u="sng" dirty="0"/>
              <a:t>, oral</a:t>
            </a:r>
            <a:r>
              <a:rPr lang="en-GB" sz="3600" u="sng" dirty="0" smtClean="0"/>
              <a:t>: </a:t>
            </a:r>
            <a:r>
              <a:rPr lang="en-GB" sz="3600" b="1" i="1" dirty="0" smtClean="0">
                <a:solidFill>
                  <a:srgbClr val="00B050"/>
                </a:solidFill>
              </a:rPr>
              <a:t>added</a:t>
            </a:r>
            <a:endParaRPr lang="en-ZA" sz="36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ZA" sz="3100" b="1" dirty="0" smtClean="0"/>
              <a:t>Recommendation</a:t>
            </a:r>
            <a:r>
              <a:rPr lang="en-ZA" sz="3100" b="1" dirty="0"/>
              <a:t>:</a:t>
            </a:r>
            <a:r>
              <a:rPr lang="en-ZA" sz="3100" dirty="0"/>
              <a:t> </a:t>
            </a:r>
            <a:r>
              <a:rPr lang="en-ZA" sz="3100" dirty="0" err="1" smtClean="0"/>
              <a:t>Chlorphenamine</a:t>
            </a:r>
            <a:r>
              <a:rPr lang="en-ZA" sz="3100" dirty="0"/>
              <a:t>, oral for acute management of allergic conjunctivitis, for a maximum of 7 </a:t>
            </a:r>
            <a:r>
              <a:rPr lang="en-ZA" sz="3100" dirty="0" smtClean="0"/>
              <a:t>days in </a:t>
            </a:r>
            <a:r>
              <a:rPr lang="en-ZA" sz="3100" dirty="0"/>
              <a:t>children 2 to 6 years of age</a:t>
            </a:r>
            <a:r>
              <a:rPr lang="en-ZA" sz="3100" dirty="0" smtClean="0"/>
              <a:t>.</a:t>
            </a:r>
          </a:p>
          <a:p>
            <a:pPr marL="57150" indent="0">
              <a:buNone/>
            </a:pPr>
            <a:r>
              <a:rPr lang="en-ZA" sz="2600" i="1" dirty="0" smtClean="0"/>
              <a:t>Rationale: </a:t>
            </a:r>
          </a:p>
          <a:p>
            <a:pPr lvl="1"/>
            <a:r>
              <a:rPr lang="en-ZA" sz="2200" dirty="0" smtClean="0"/>
              <a:t>Decongestant </a:t>
            </a:r>
            <a:r>
              <a:rPr lang="en-ZA" sz="2200" dirty="0"/>
              <a:t>eye drops not recommended in children &lt; 6 years of age. </a:t>
            </a:r>
          </a:p>
          <a:p>
            <a:pPr lvl="1"/>
            <a:r>
              <a:rPr lang="en-ZA" sz="2200" dirty="0"/>
              <a:t>Oral </a:t>
            </a:r>
            <a:r>
              <a:rPr lang="en-ZA" sz="2200" dirty="0" err="1"/>
              <a:t>chlophenamine</a:t>
            </a:r>
            <a:r>
              <a:rPr lang="en-ZA" sz="2200" dirty="0"/>
              <a:t> already listed on PHC EML for other conditions, and not costly. </a:t>
            </a:r>
          </a:p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r>
              <a:rPr lang="en-ZA" sz="5200" b="1" dirty="0">
                <a:solidFill>
                  <a:srgbClr val="3366FF"/>
                </a:solidFill>
              </a:rPr>
              <a:t>Level of </a:t>
            </a:r>
            <a:r>
              <a:rPr lang="en-ZA" sz="5200" b="1" dirty="0" smtClean="0">
                <a:solidFill>
                  <a:srgbClr val="3366FF"/>
                </a:solidFill>
              </a:rPr>
              <a:t>Evidence</a:t>
            </a:r>
            <a:r>
              <a:rPr lang="en-ZA" sz="5200" b="1" dirty="0">
                <a:solidFill>
                  <a:srgbClr val="3366FF"/>
                </a:solidFill>
              </a:rPr>
              <a:t>: III Expert opinion</a:t>
            </a:r>
            <a:endParaRPr lang="en-ZA" sz="5200" dirty="0">
              <a:solidFill>
                <a:srgbClr val="3366FF"/>
              </a:solidFill>
            </a:endParaRPr>
          </a:p>
          <a:p>
            <a:pPr>
              <a:buFont typeface="Arial" pitchFamily="34" charset="0"/>
              <a:buNone/>
            </a:pPr>
            <a:endParaRPr lang="en-ZA" sz="1300" dirty="0" smtClean="0"/>
          </a:p>
          <a:p>
            <a:pPr>
              <a:buFont typeface="Arial" pitchFamily="34" charset="0"/>
              <a:buNone/>
            </a:pPr>
            <a:endParaRPr lang="en-ZA" sz="1300" dirty="0" smtClean="0"/>
          </a:p>
          <a:p>
            <a:pPr>
              <a:buFont typeface="Arial" pitchFamily="34" charset="0"/>
              <a:buNone/>
            </a:pPr>
            <a:endParaRPr lang="en-ZA" dirty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" y="0"/>
            <a:ext cx="7315200" cy="8382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defTabSz="457200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600" b="1" dirty="0">
                <a:solidFill>
                  <a:schemeClr val="bg1"/>
                </a:solidFill>
              </a:rPr>
              <a:t>18.1.1 CONJUNCTIVITIS, ALLERGIC</a:t>
            </a:r>
            <a:endParaRPr lang="en-GB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2176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76200" y="1143000"/>
            <a:ext cx="8915400" cy="4724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3100" b="1" dirty="0"/>
              <a:t>If no response within 7 days in </a:t>
            </a:r>
            <a:r>
              <a:rPr lang="en-GB" sz="3100" b="1" dirty="0" smtClean="0"/>
              <a:t>adults  </a:t>
            </a:r>
            <a:r>
              <a:rPr lang="en-GB" sz="3100" i="1" dirty="0" smtClean="0"/>
              <a:t>and</a:t>
            </a:r>
            <a:r>
              <a:rPr lang="en-GB" sz="3100" b="1" dirty="0" smtClean="0"/>
              <a:t> children </a:t>
            </a:r>
            <a:r>
              <a:rPr lang="en-GB" sz="3100" b="1" dirty="0"/>
              <a:t>2 to 6 years of age:</a:t>
            </a:r>
            <a:endParaRPr lang="en-ZA" sz="3100" dirty="0"/>
          </a:p>
          <a:p>
            <a:r>
              <a:rPr lang="en-ZA" sz="3400" u="sng" dirty="0"/>
              <a:t>Sodium </a:t>
            </a:r>
            <a:r>
              <a:rPr lang="en-ZA" sz="3400" u="sng" dirty="0" err="1"/>
              <a:t>cromoglycate</a:t>
            </a:r>
            <a:r>
              <a:rPr lang="en-ZA" sz="3400" u="sng" dirty="0"/>
              <a:t>, 2 % eye drops: </a:t>
            </a:r>
            <a:r>
              <a:rPr lang="en-ZA" sz="3400" i="1" dirty="0">
                <a:solidFill>
                  <a:srgbClr val="00B050"/>
                </a:solidFill>
              </a:rPr>
              <a:t>added as doctor initiated</a:t>
            </a:r>
            <a:endParaRPr lang="en-ZA" sz="3400" dirty="0">
              <a:solidFill>
                <a:srgbClr val="00B050"/>
              </a:solidFill>
            </a:endParaRPr>
          </a:p>
          <a:p>
            <a:pPr marL="57150" indent="0">
              <a:buNone/>
            </a:pPr>
            <a:r>
              <a:rPr lang="en-ZA" sz="2400" i="1" dirty="0" smtClean="0"/>
              <a:t>Efficacy (poor quality data)</a:t>
            </a:r>
          </a:p>
          <a:p>
            <a:pPr lvl="1"/>
            <a:r>
              <a:rPr lang="en-ZA" sz="2000" dirty="0" smtClean="0"/>
              <a:t>Meta-analysis </a:t>
            </a:r>
            <a:r>
              <a:rPr lang="en-ZA" sz="2000" dirty="0"/>
              <a:t>of RCTs, comparing topical mast cell stabilisers (sodium </a:t>
            </a:r>
            <a:r>
              <a:rPr lang="en-ZA" sz="2000" dirty="0" err="1"/>
              <a:t>cromoglycate</a:t>
            </a:r>
            <a:r>
              <a:rPr lang="en-ZA" sz="2000" dirty="0"/>
              <a:t>, </a:t>
            </a:r>
            <a:r>
              <a:rPr lang="en-ZA" sz="2000" dirty="0" err="1"/>
              <a:t>nedocromil</a:t>
            </a:r>
            <a:r>
              <a:rPr lang="en-ZA" sz="2000" dirty="0"/>
              <a:t>, </a:t>
            </a:r>
            <a:r>
              <a:rPr lang="en-ZA" sz="2000" dirty="0" err="1"/>
              <a:t>lodoxamide</a:t>
            </a:r>
            <a:r>
              <a:rPr lang="en-ZA" sz="2000" dirty="0"/>
              <a:t>) </a:t>
            </a:r>
            <a:r>
              <a:rPr lang="en-ZA" sz="2000" i="1" dirty="0" smtClean="0"/>
              <a:t>vs</a:t>
            </a:r>
            <a:r>
              <a:rPr lang="en-ZA" sz="2000" i="1" dirty="0"/>
              <a:t>.</a:t>
            </a:r>
            <a:r>
              <a:rPr lang="en-ZA" sz="2000" i="1" dirty="0" smtClean="0"/>
              <a:t> </a:t>
            </a:r>
            <a:r>
              <a:rPr lang="en-ZA" sz="2000" dirty="0" smtClean="0"/>
              <a:t>placebo;  </a:t>
            </a:r>
            <a:r>
              <a:rPr lang="en-ZA" sz="2000" dirty="0"/>
              <a:t>topical antihistamines </a:t>
            </a:r>
            <a:r>
              <a:rPr lang="en-ZA" sz="2000" i="1" dirty="0" smtClean="0"/>
              <a:t>vs. </a:t>
            </a:r>
            <a:r>
              <a:rPr lang="en-ZA" sz="2000" dirty="0" smtClean="0"/>
              <a:t>placebo</a:t>
            </a:r>
            <a:r>
              <a:rPr lang="en-ZA" sz="2000" dirty="0"/>
              <a:t>;</a:t>
            </a:r>
            <a:r>
              <a:rPr lang="en-ZA" sz="2000" dirty="0" smtClean="0"/>
              <a:t> topical </a:t>
            </a:r>
            <a:r>
              <a:rPr lang="en-ZA" sz="2000" dirty="0"/>
              <a:t>mast cell stabilisers </a:t>
            </a:r>
            <a:r>
              <a:rPr lang="en-ZA" sz="2000" i="1" dirty="0" smtClean="0"/>
              <a:t>vs. </a:t>
            </a:r>
            <a:r>
              <a:rPr lang="en-ZA" sz="2000" dirty="0"/>
              <a:t>topical </a:t>
            </a:r>
            <a:r>
              <a:rPr lang="en-ZA" sz="2000" dirty="0" smtClean="0"/>
              <a:t>antihistamines.</a:t>
            </a:r>
          </a:p>
          <a:p>
            <a:pPr lvl="1"/>
            <a:r>
              <a:rPr lang="en-ZA" sz="2000" dirty="0" smtClean="0"/>
              <a:t>Showed benefit </a:t>
            </a:r>
            <a:r>
              <a:rPr lang="en-ZA" sz="2000" dirty="0"/>
              <a:t>of topical mast cell stabilisers </a:t>
            </a:r>
            <a:r>
              <a:rPr lang="en-ZA" sz="2000" dirty="0" smtClean="0"/>
              <a:t>&amp; </a:t>
            </a:r>
            <a:r>
              <a:rPr lang="en-ZA" sz="2000" dirty="0"/>
              <a:t>antihistamines </a:t>
            </a:r>
            <a:r>
              <a:rPr lang="en-ZA" sz="2000" i="1" dirty="0" smtClean="0"/>
              <a:t>vs. </a:t>
            </a:r>
            <a:r>
              <a:rPr lang="en-ZA" sz="2000" dirty="0" smtClean="0"/>
              <a:t>placebo</a:t>
            </a:r>
          </a:p>
          <a:p>
            <a:pPr lvl="1"/>
            <a:r>
              <a:rPr lang="en-ZA" sz="2000" dirty="0" smtClean="0"/>
              <a:t>No </a:t>
            </a:r>
            <a:r>
              <a:rPr lang="en-ZA" sz="2000" dirty="0"/>
              <a:t>difference in subjective symptoms between treatment </a:t>
            </a:r>
            <a:r>
              <a:rPr lang="en-ZA" sz="2000" dirty="0" smtClean="0"/>
              <a:t>with topical </a:t>
            </a:r>
            <a:r>
              <a:rPr lang="en-ZA" sz="2000" dirty="0"/>
              <a:t>antihistamine </a:t>
            </a:r>
            <a:r>
              <a:rPr lang="en-ZA" sz="2000" i="1" dirty="0" smtClean="0"/>
              <a:t>vs. </a:t>
            </a:r>
            <a:r>
              <a:rPr lang="en-ZA" sz="2000" dirty="0" smtClean="0"/>
              <a:t>topical </a:t>
            </a:r>
            <a:r>
              <a:rPr lang="en-ZA" sz="2000" dirty="0"/>
              <a:t>mast cell stabiliser therapy</a:t>
            </a:r>
            <a:r>
              <a:rPr lang="en-ZA" sz="2000" dirty="0" smtClean="0"/>
              <a:t>.</a:t>
            </a:r>
            <a:endParaRPr lang="en-ZA" sz="2000" dirty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" y="0"/>
            <a:ext cx="7315200" cy="8382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defTabSz="457200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600" b="1" dirty="0">
                <a:solidFill>
                  <a:schemeClr val="bg1"/>
                </a:solidFill>
              </a:rPr>
              <a:t>18.1.1 CONJUNCTIVITIS, ALLERGIC</a:t>
            </a:r>
            <a:endParaRPr lang="en-GB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72400" y="5410200"/>
            <a:ext cx="91440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rgbClr val="3366FF"/>
                </a:solidFill>
              </a:rPr>
              <a:t>Ref 2</a:t>
            </a:r>
          </a:p>
        </p:txBody>
      </p:sp>
    </p:spTree>
    <p:extLst>
      <p:ext uri="{BB962C8B-B14F-4D97-AF65-F5344CB8AC3E}">
        <p14:creationId xmlns:p14="http://schemas.microsoft.com/office/powerpoint/2010/main" xmlns="" val="2164769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94290854"/>
              </p:ext>
            </p:extLst>
          </p:nvPr>
        </p:nvGraphicFramePr>
        <p:xfrm>
          <a:off x="228600" y="1143000"/>
          <a:ext cx="8229600" cy="2523744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{69C7853C-536D-4A76-A0AE-DD22124D55A5}</a:tableStyleId>
              </a:tblPr>
              <a:tblGrid>
                <a:gridCol w="600761"/>
                <a:gridCol w="4885090"/>
                <a:gridCol w="2743749"/>
              </a:tblGrid>
              <a:tr h="175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i="1" spc="-10" dirty="0" smtClean="0">
                          <a:effectLst/>
                        </a:rPr>
                        <a:t>RCTS</a:t>
                      </a:r>
                      <a:endParaRPr lang="en-ZA" sz="16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i="1" spc="-10" dirty="0" smtClean="0">
                          <a:effectLst/>
                        </a:rPr>
                        <a:t>EFFECT</a:t>
                      </a:r>
                      <a:endParaRPr lang="en-ZA" sz="16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i="1" spc="-10" dirty="0" smtClean="0">
                          <a:effectLst/>
                        </a:rPr>
                        <a:t>NOTE</a:t>
                      </a:r>
                      <a:endParaRPr lang="en-ZA" sz="16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spc="-10">
                          <a:effectLst/>
                        </a:rPr>
                        <a:t>6</a:t>
                      </a:r>
                      <a:endParaRPr lang="en-Z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spc="-10" dirty="0">
                          <a:effectLst/>
                        </a:rPr>
                        <a:t>Patients considered sodium </a:t>
                      </a:r>
                      <a:r>
                        <a:rPr lang="en-ZA" sz="1600" spc="-10" dirty="0" err="1">
                          <a:effectLst/>
                        </a:rPr>
                        <a:t>cromoglycate</a:t>
                      </a:r>
                      <a:r>
                        <a:rPr lang="en-ZA" sz="1600" spc="-10" dirty="0">
                          <a:effectLst/>
                        </a:rPr>
                        <a:t> </a:t>
                      </a:r>
                      <a:r>
                        <a:rPr lang="en-ZA" sz="1600" spc="-10" dirty="0" smtClean="0">
                          <a:effectLst/>
                        </a:rPr>
                        <a:t>to be </a:t>
                      </a:r>
                      <a:r>
                        <a:rPr lang="en-ZA" sz="1600" spc="-10" dirty="0">
                          <a:effectLst/>
                        </a:rPr>
                        <a:t>17 times (95% CI = 4 to 78) more beneficial than placebo.</a:t>
                      </a:r>
                      <a:endParaRPr lang="en-Z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spc="-10" dirty="0">
                          <a:effectLst/>
                        </a:rPr>
                        <a:t>estimate may be partially influenced by publication bias</a:t>
                      </a:r>
                      <a:endParaRPr lang="en-Z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spc="-10">
                          <a:effectLst/>
                        </a:rPr>
                        <a:t>5</a:t>
                      </a:r>
                      <a:endParaRPr lang="en-Z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spc="-10" dirty="0">
                          <a:effectLst/>
                        </a:rPr>
                        <a:t>Patients perceived </a:t>
                      </a:r>
                      <a:r>
                        <a:rPr lang="en-ZA" sz="1600" spc="-10" dirty="0" err="1">
                          <a:effectLst/>
                        </a:rPr>
                        <a:t>nedocromil</a:t>
                      </a:r>
                      <a:r>
                        <a:rPr lang="en-ZA" sz="1600" spc="-10" dirty="0">
                          <a:effectLst/>
                        </a:rPr>
                        <a:t> </a:t>
                      </a:r>
                      <a:r>
                        <a:rPr lang="en-ZA" sz="1600" spc="-10" dirty="0" smtClean="0">
                          <a:effectLst/>
                        </a:rPr>
                        <a:t>to be </a:t>
                      </a:r>
                      <a:r>
                        <a:rPr lang="en-ZA" sz="1600" spc="-10" dirty="0">
                          <a:effectLst/>
                        </a:rPr>
                        <a:t>1.8 times (95% CI = 1.3 to 2.6) more </a:t>
                      </a:r>
                      <a:r>
                        <a:rPr lang="en-ZA" sz="1600" spc="-10" dirty="0" smtClean="0">
                          <a:effectLst/>
                        </a:rPr>
                        <a:t>moderately/totally </a:t>
                      </a:r>
                      <a:r>
                        <a:rPr lang="en-ZA" sz="1600" spc="-10" dirty="0" err="1" smtClean="0">
                          <a:effectLst/>
                        </a:rPr>
                        <a:t>controll</a:t>
                      </a:r>
                      <a:r>
                        <a:rPr lang="en-ZA" sz="1600" spc="-10" dirty="0" smtClean="0">
                          <a:effectLst/>
                        </a:rPr>
                        <a:t> </a:t>
                      </a:r>
                      <a:r>
                        <a:rPr lang="en-ZA" sz="1600" spc="-10" dirty="0">
                          <a:effectLst/>
                        </a:rPr>
                        <a:t>allergy compared to placebo.</a:t>
                      </a:r>
                      <a:endParaRPr lang="en-Z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spc="-10">
                          <a:effectLst/>
                        </a:rPr>
                        <a:t> </a:t>
                      </a:r>
                      <a:endParaRPr lang="en-Z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spc="-10">
                          <a:effectLst/>
                        </a:rPr>
                        <a:t>4</a:t>
                      </a:r>
                      <a:endParaRPr lang="en-Z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spc="-10" dirty="0">
                          <a:effectLst/>
                        </a:rPr>
                        <a:t>Patients perceived antihistamines </a:t>
                      </a:r>
                      <a:r>
                        <a:rPr lang="en-ZA" sz="1600" spc="-10" dirty="0" smtClean="0">
                          <a:effectLst/>
                        </a:rPr>
                        <a:t>to be </a:t>
                      </a:r>
                      <a:r>
                        <a:rPr lang="en-ZA" sz="1600" spc="-10" dirty="0">
                          <a:effectLst/>
                        </a:rPr>
                        <a:t>1.3 times (95% CI = 0.8 to 2.2) more likely to have a ‘good’ treatment effect than those using mast cell stabilisers.</a:t>
                      </a:r>
                      <a:endParaRPr lang="en-Z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8430" algn="l"/>
                        </a:tabLst>
                      </a:pPr>
                      <a:r>
                        <a:rPr lang="en-ZA" sz="1600" spc="-10" dirty="0">
                          <a:effectLst/>
                        </a:rPr>
                        <a:t>not statistically</a:t>
                      </a:r>
                      <a:endParaRPr lang="en-ZA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spc="-10" dirty="0">
                          <a:effectLst/>
                        </a:rPr>
                        <a:t>significant</a:t>
                      </a:r>
                      <a:endParaRPr lang="en-Z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6200" y="0"/>
            <a:ext cx="7315200" cy="8382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defTabSz="457200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600" b="1" dirty="0">
                <a:solidFill>
                  <a:schemeClr val="bg1"/>
                </a:solidFill>
              </a:rPr>
              <a:t>18.1.1 CONJUNCTIVITIS, ALLERGIC</a:t>
            </a:r>
            <a:endParaRPr lang="en-GB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 rot="20205463">
            <a:off x="6944278" y="3524030"/>
            <a:ext cx="2209800" cy="89173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 smtClean="0">
                <a:solidFill>
                  <a:srgbClr val="FFFF00"/>
                </a:solidFill>
              </a:rPr>
              <a:t>Note</a:t>
            </a:r>
            <a:r>
              <a:rPr lang="en-ZA" sz="1200" dirty="0" smtClean="0">
                <a:solidFill>
                  <a:srgbClr val="FFFF00"/>
                </a:solidFill>
              </a:rPr>
              <a:t>: </a:t>
            </a:r>
            <a:r>
              <a:rPr lang="en-ZA" sz="1200" dirty="0" err="1" smtClean="0">
                <a:solidFill>
                  <a:srgbClr val="FFFF00"/>
                </a:solidFill>
              </a:rPr>
              <a:t>Allergex®eye</a:t>
            </a:r>
            <a:r>
              <a:rPr lang="en-ZA" sz="1200" dirty="0" smtClean="0">
                <a:solidFill>
                  <a:srgbClr val="FFFF00"/>
                </a:solidFill>
              </a:rPr>
              <a:t> drops (</a:t>
            </a:r>
            <a:r>
              <a:rPr lang="en-ZA" sz="1200" dirty="0" err="1" smtClean="0">
                <a:solidFill>
                  <a:srgbClr val="FFFF00"/>
                </a:solidFill>
              </a:rPr>
              <a:t>oxymetazoline</a:t>
            </a:r>
            <a:r>
              <a:rPr lang="en-ZA" sz="1200" dirty="0" smtClean="0">
                <a:solidFill>
                  <a:srgbClr val="FFFF00"/>
                </a:solidFill>
              </a:rPr>
              <a:t>) is not a topical </a:t>
            </a:r>
            <a:r>
              <a:rPr lang="en-ZA" sz="1200" dirty="0">
                <a:solidFill>
                  <a:srgbClr val="FFFF00"/>
                </a:solidFill>
              </a:rPr>
              <a:t>antihistamine </a:t>
            </a:r>
            <a:r>
              <a:rPr lang="en-ZA" sz="1200" dirty="0" smtClean="0">
                <a:solidFill>
                  <a:srgbClr val="FFFF00"/>
                </a:solidFill>
              </a:rPr>
              <a:t>preparations. </a:t>
            </a:r>
            <a:endParaRPr lang="en-ZA" sz="12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3810000"/>
            <a:ext cx="35052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b="1" i="1" dirty="0" smtClean="0"/>
              <a:t>Cost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dirty="0"/>
              <a:t>Although there is a paucity of robust evidence, the price of  </a:t>
            </a:r>
            <a:r>
              <a:rPr lang="en-ZA" dirty="0" smtClean="0"/>
              <a:t>sodium </a:t>
            </a:r>
            <a:r>
              <a:rPr lang="en-ZA" dirty="0" err="1"/>
              <a:t>cromoglycate</a:t>
            </a:r>
            <a:r>
              <a:rPr lang="en-ZA" dirty="0"/>
              <a:t> 20 mg/mL </a:t>
            </a:r>
            <a:r>
              <a:rPr lang="en-ZA" dirty="0" smtClean="0"/>
              <a:t>comparable </a:t>
            </a:r>
            <a:r>
              <a:rPr lang="en-ZA" dirty="0"/>
              <a:t>to </a:t>
            </a:r>
            <a:r>
              <a:rPr lang="en-ZA" dirty="0" err="1" smtClean="0"/>
              <a:t>antazoline</a:t>
            </a:r>
            <a:r>
              <a:rPr lang="en-ZA" dirty="0" smtClean="0"/>
              <a:t>/</a:t>
            </a:r>
            <a:r>
              <a:rPr lang="en-ZA" dirty="0" err="1" smtClean="0"/>
              <a:t>tetrahydrozoline</a:t>
            </a:r>
            <a:r>
              <a:rPr lang="en-ZA" dirty="0" smtClean="0"/>
              <a:t> </a:t>
            </a:r>
            <a:r>
              <a:rPr lang="en-ZA" dirty="0" err="1"/>
              <a:t>HCl</a:t>
            </a:r>
            <a:r>
              <a:rPr lang="en-ZA" dirty="0"/>
              <a:t> 0.05/0.04% eye drops. </a:t>
            </a:r>
            <a:endParaRPr lang="en-ZA" dirty="0" smtClean="0"/>
          </a:p>
          <a:p>
            <a:endParaRPr lang="en-ZA" i="1" dirty="0"/>
          </a:p>
          <a:p>
            <a:endParaRPr lang="en-ZA" i="1" dirty="0" smtClean="0"/>
          </a:p>
          <a:p>
            <a:endParaRPr lang="en-ZA" i="1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353710626"/>
              </p:ext>
            </p:extLst>
          </p:nvPr>
        </p:nvGraphicFramePr>
        <p:xfrm>
          <a:off x="4114800" y="3733800"/>
          <a:ext cx="25908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96200" y="5017831"/>
            <a:ext cx="91440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rgbClr val="3366FF"/>
                </a:solidFill>
              </a:rPr>
              <a:t>Ref </a:t>
            </a:r>
            <a:r>
              <a:rPr lang="en-ZA" dirty="0" smtClean="0">
                <a:solidFill>
                  <a:srgbClr val="3366FF"/>
                </a:solidFill>
              </a:rPr>
              <a:t>3</a:t>
            </a:r>
            <a:endParaRPr lang="en-ZA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7966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79512" y="1124744"/>
            <a:ext cx="8856984" cy="460851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ZA" sz="2800" b="1" dirty="0"/>
              <a:t>Recommendation:</a:t>
            </a:r>
            <a:r>
              <a:rPr lang="en-ZA" sz="2800" dirty="0"/>
              <a:t> </a:t>
            </a:r>
            <a:r>
              <a:rPr lang="en-ZA" sz="2800" dirty="0" smtClean="0"/>
              <a:t>Doctor </a:t>
            </a:r>
            <a:r>
              <a:rPr lang="en-ZA" sz="2800" dirty="0"/>
              <a:t>initiated sodium </a:t>
            </a:r>
            <a:r>
              <a:rPr lang="en-ZA" sz="2800" dirty="0" err="1"/>
              <a:t>cromoglycate</a:t>
            </a:r>
            <a:r>
              <a:rPr lang="en-ZA" sz="2800" dirty="0"/>
              <a:t> </a:t>
            </a:r>
            <a:r>
              <a:rPr lang="en-ZA" sz="2800" dirty="0" smtClean="0"/>
              <a:t>considered </a:t>
            </a:r>
            <a:r>
              <a:rPr lang="en-ZA" sz="2800" dirty="0"/>
              <a:t>for:</a:t>
            </a:r>
          </a:p>
          <a:p>
            <a:pPr lvl="1"/>
            <a:r>
              <a:rPr lang="en-GB" sz="2000" dirty="0"/>
              <a:t>Children 2- 6 years of age: where </a:t>
            </a:r>
            <a:r>
              <a:rPr lang="en-GB" sz="2000" dirty="0" err="1"/>
              <a:t>chlorphenamine</a:t>
            </a:r>
            <a:r>
              <a:rPr lang="en-GB" sz="2000" dirty="0"/>
              <a:t>, oral has failed or is inadequate. </a:t>
            </a:r>
            <a:endParaRPr lang="en-ZA" sz="2000" dirty="0"/>
          </a:p>
          <a:p>
            <a:pPr lvl="1"/>
            <a:r>
              <a:rPr lang="en-GB" sz="2000" dirty="0"/>
              <a:t>Adults and children &gt; 6 years of age: where </a:t>
            </a:r>
            <a:r>
              <a:rPr lang="en-GB" sz="2000" dirty="0" err="1"/>
              <a:t>oxymetazoline</a:t>
            </a:r>
            <a:r>
              <a:rPr lang="en-GB" sz="2000" dirty="0"/>
              <a:t> 0.025% eye drops has failed or is inadequate.</a:t>
            </a:r>
            <a:endParaRPr lang="en-ZA" sz="2000" dirty="0"/>
          </a:p>
          <a:p>
            <a:pPr marL="0" lvl="0" indent="0">
              <a:spcBef>
                <a:spcPts val="0"/>
              </a:spcBef>
              <a:buNone/>
            </a:pPr>
            <a:endParaRPr lang="en-ZA" sz="2400" i="1" dirty="0" smtClean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ZA" sz="2400" i="1" dirty="0" smtClean="0">
                <a:solidFill>
                  <a:prstClr val="black"/>
                </a:solidFill>
              </a:rPr>
              <a:t>Rationale</a:t>
            </a:r>
            <a:r>
              <a:rPr lang="en-ZA" sz="2400" i="1" dirty="0">
                <a:solidFill>
                  <a:prstClr val="black"/>
                </a:solidFill>
              </a:rPr>
              <a:t>: </a:t>
            </a:r>
            <a:r>
              <a:rPr lang="en-ZA" sz="2400" dirty="0">
                <a:solidFill>
                  <a:prstClr val="black"/>
                </a:solidFill>
              </a:rPr>
              <a:t>Sodium </a:t>
            </a:r>
            <a:r>
              <a:rPr lang="en-ZA" sz="2400" dirty="0" err="1">
                <a:solidFill>
                  <a:prstClr val="black"/>
                </a:solidFill>
              </a:rPr>
              <a:t>cromoglycate</a:t>
            </a:r>
            <a:r>
              <a:rPr lang="en-ZA" sz="2400" dirty="0">
                <a:solidFill>
                  <a:prstClr val="black"/>
                </a:solidFill>
              </a:rPr>
              <a:t> </a:t>
            </a:r>
            <a:r>
              <a:rPr lang="en-ZA" sz="2400" dirty="0" smtClean="0">
                <a:solidFill>
                  <a:prstClr val="black"/>
                </a:solidFill>
              </a:rPr>
              <a:t>recommended </a:t>
            </a:r>
            <a:r>
              <a:rPr lang="en-ZA" sz="2400" dirty="0">
                <a:solidFill>
                  <a:prstClr val="black"/>
                </a:solidFill>
              </a:rPr>
              <a:t>as second line option, as the intervention is </a:t>
            </a:r>
            <a:r>
              <a:rPr lang="en-ZA" sz="2400" dirty="0" smtClean="0">
                <a:solidFill>
                  <a:prstClr val="black"/>
                </a:solidFill>
              </a:rPr>
              <a:t>efficacious &amp; affordable </a:t>
            </a:r>
            <a:r>
              <a:rPr lang="en-ZA" sz="2400" dirty="0">
                <a:solidFill>
                  <a:prstClr val="black"/>
                </a:solidFill>
              </a:rPr>
              <a:t>for inclusion in the STG</a:t>
            </a:r>
            <a:r>
              <a:rPr lang="en-ZA" sz="1800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lang="en-ZA" sz="1800" dirty="0">
              <a:solidFill>
                <a:prstClr val="black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ZA" b="1" dirty="0">
                <a:solidFill>
                  <a:srgbClr val="3366FF"/>
                </a:solidFill>
              </a:rPr>
              <a:t>Level of </a:t>
            </a:r>
            <a:r>
              <a:rPr lang="en-ZA" b="1" dirty="0" smtClean="0">
                <a:solidFill>
                  <a:srgbClr val="3366FF"/>
                </a:solidFill>
              </a:rPr>
              <a:t>Evidence</a:t>
            </a:r>
            <a:r>
              <a:rPr lang="en-ZA" b="1" dirty="0">
                <a:solidFill>
                  <a:srgbClr val="3366FF"/>
                </a:solidFill>
              </a:rPr>
              <a:t>: II Systematic review of lower quality </a:t>
            </a:r>
            <a:r>
              <a:rPr lang="en-ZA" b="1" dirty="0" smtClean="0">
                <a:solidFill>
                  <a:srgbClr val="3366FF"/>
                </a:solidFill>
              </a:rPr>
              <a:t>studies</a:t>
            </a:r>
            <a:endParaRPr lang="en-ZA" sz="1300" dirty="0" smtClean="0"/>
          </a:p>
          <a:p>
            <a:pPr>
              <a:buFont typeface="Arial" pitchFamily="34" charset="0"/>
              <a:buNone/>
            </a:pPr>
            <a:endParaRPr lang="en-ZA" sz="1300" dirty="0" smtClean="0"/>
          </a:p>
          <a:p>
            <a:pPr>
              <a:buNone/>
            </a:pPr>
            <a:endParaRPr lang="en-ZA" sz="1300" dirty="0" smtClean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6200" y="0"/>
            <a:ext cx="7315200" cy="838200"/>
          </a:xfrm>
          <a:prstGeom prst="rect">
            <a:avLst/>
          </a:prstGeom>
        </p:spPr>
        <p:txBody>
          <a:bodyPr tIns="45720" rIns="91440" bIns="45720" anchor="b">
            <a:normAutofit/>
          </a:bodyPr>
          <a:lstStyle/>
          <a:p>
            <a:pPr defTabSz="457200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600" b="1" dirty="0">
                <a:solidFill>
                  <a:schemeClr val="bg1"/>
                </a:solidFill>
              </a:rPr>
              <a:t>18.1.1 CONJUNCTIVITIS, ALLERGIC</a:t>
            </a:r>
            <a:endParaRPr lang="en-GB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48353" y="5040868"/>
            <a:ext cx="91440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rgbClr val="3366FF"/>
                </a:solidFill>
              </a:rPr>
              <a:t>Ref </a:t>
            </a:r>
            <a:r>
              <a:rPr lang="en-ZA" dirty="0" smtClean="0">
                <a:solidFill>
                  <a:srgbClr val="3366FF"/>
                </a:solidFill>
              </a:rPr>
              <a:t>4</a:t>
            </a:r>
            <a:endParaRPr lang="en-ZA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540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8936182" cy="469380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600" b="1" dirty="0"/>
              <a:t>Prevention</a:t>
            </a:r>
            <a:endParaRPr lang="en-ZA" sz="4600" dirty="0"/>
          </a:p>
          <a:p>
            <a:r>
              <a:rPr lang="en-ZA" u="sng" dirty="0"/>
              <a:t>Chloramphenicol 1%, ophthalmic ointment:</a:t>
            </a:r>
            <a:r>
              <a:rPr lang="en-ZA" i="1" dirty="0"/>
              <a:t> </a:t>
            </a:r>
            <a:r>
              <a:rPr lang="en-ZA" b="1" i="1" dirty="0">
                <a:solidFill>
                  <a:srgbClr val="00B0F0"/>
                </a:solidFill>
              </a:rPr>
              <a:t>retained</a:t>
            </a:r>
            <a:endParaRPr lang="en-ZA" b="1" dirty="0">
              <a:solidFill>
                <a:srgbClr val="00B0F0"/>
              </a:solidFill>
            </a:endParaRPr>
          </a:p>
          <a:p>
            <a:r>
              <a:rPr lang="en-ZA" u="sng" dirty="0"/>
              <a:t>Silver nitrate solution</a:t>
            </a:r>
            <a:r>
              <a:rPr lang="en-ZA" dirty="0"/>
              <a:t>: </a:t>
            </a:r>
            <a:r>
              <a:rPr lang="en-ZA" b="1" i="1" dirty="0">
                <a:solidFill>
                  <a:schemeClr val="accent6">
                    <a:lumMod val="75000"/>
                  </a:schemeClr>
                </a:solidFill>
              </a:rPr>
              <a:t>not added</a:t>
            </a:r>
            <a:endParaRPr lang="en-ZA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ZA" u="sng" dirty="0"/>
              <a:t>Tetracycline ophthalmic ointment</a:t>
            </a:r>
            <a:r>
              <a:rPr lang="en-ZA" dirty="0"/>
              <a:t>: </a:t>
            </a:r>
            <a:r>
              <a:rPr lang="en-ZA" b="1" i="1" dirty="0">
                <a:solidFill>
                  <a:schemeClr val="accent6">
                    <a:lumMod val="75000"/>
                  </a:schemeClr>
                </a:solidFill>
              </a:rPr>
              <a:t>not added</a:t>
            </a:r>
            <a:endParaRPr lang="en-ZA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ZA" u="sng" dirty="0"/>
              <a:t>Erythromycin ophthalmic ointment</a:t>
            </a:r>
            <a:r>
              <a:rPr lang="en-ZA" dirty="0"/>
              <a:t>: </a:t>
            </a:r>
            <a:r>
              <a:rPr lang="en-ZA" b="1" i="1" dirty="0">
                <a:solidFill>
                  <a:schemeClr val="accent6">
                    <a:lumMod val="75000"/>
                  </a:schemeClr>
                </a:solidFill>
              </a:rPr>
              <a:t>not added</a:t>
            </a:r>
            <a:endParaRPr lang="en-ZA" b="1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ZA" i="1" dirty="0"/>
              <a:t>Risk of transmission of C. trachomatis infection</a:t>
            </a:r>
            <a:r>
              <a:rPr lang="en-ZA" i="1" dirty="0" smtClean="0"/>
              <a:t>:</a:t>
            </a:r>
          </a:p>
          <a:p>
            <a:pPr lvl="2"/>
            <a:r>
              <a:rPr lang="en-ZA" dirty="0" smtClean="0"/>
              <a:t>United States: rate </a:t>
            </a:r>
            <a:r>
              <a:rPr lang="en-ZA" dirty="0"/>
              <a:t>of asymptomatic chlamydial infection in infants born by vaginal delivery to a woman with chlamydial cervicitis </a:t>
            </a:r>
            <a:r>
              <a:rPr lang="en-ZA" dirty="0" smtClean="0"/>
              <a:t>~ </a:t>
            </a:r>
            <a:r>
              <a:rPr lang="en-ZA" dirty="0"/>
              <a:t>50%. </a:t>
            </a:r>
            <a:endParaRPr lang="en-ZA" dirty="0" smtClean="0"/>
          </a:p>
          <a:p>
            <a:pPr lvl="2"/>
            <a:r>
              <a:rPr lang="en-ZA" dirty="0" smtClean="0"/>
              <a:t>Presentation: asymptomatic </a:t>
            </a:r>
            <a:r>
              <a:rPr lang="en-ZA" dirty="0"/>
              <a:t>infection of the </a:t>
            </a:r>
            <a:r>
              <a:rPr lang="en-ZA" dirty="0" err="1" smtClean="0"/>
              <a:t>nasopharynx</a:t>
            </a:r>
            <a:r>
              <a:rPr lang="en-ZA" dirty="0" smtClean="0"/>
              <a:t>/serologic </a:t>
            </a:r>
            <a:r>
              <a:rPr lang="en-ZA" dirty="0"/>
              <a:t>evidence of infection</a:t>
            </a:r>
            <a:r>
              <a:rPr lang="en-ZA" dirty="0" smtClean="0"/>
              <a:t>.</a:t>
            </a:r>
          </a:p>
          <a:p>
            <a:pPr lvl="2"/>
            <a:r>
              <a:rPr lang="en-ZA" dirty="0" smtClean="0"/>
              <a:t>Rate </a:t>
            </a:r>
            <a:r>
              <a:rPr lang="en-ZA" dirty="0"/>
              <a:t>of symptomatic chlamydial infection in infants born to </a:t>
            </a:r>
            <a:r>
              <a:rPr lang="en-ZA" i="1" dirty="0"/>
              <a:t>C. trachomatis</a:t>
            </a:r>
            <a:r>
              <a:rPr lang="en-ZA" dirty="0"/>
              <a:t> infected mothers was </a:t>
            </a:r>
            <a:r>
              <a:rPr lang="en-ZA" dirty="0" smtClean="0"/>
              <a:t>lower; </a:t>
            </a:r>
            <a:r>
              <a:rPr lang="en-ZA" dirty="0"/>
              <a:t>~ </a:t>
            </a:r>
            <a:r>
              <a:rPr lang="en-ZA" dirty="0" smtClean="0"/>
              <a:t>20 </a:t>
            </a:r>
            <a:r>
              <a:rPr lang="en-ZA" dirty="0"/>
              <a:t>to 50 %</a:t>
            </a:r>
            <a:r>
              <a:rPr lang="en-ZA" baseline="30000" dirty="0"/>
              <a:t>6</a:t>
            </a:r>
            <a:r>
              <a:rPr lang="en-ZA" dirty="0"/>
              <a:t>. </a:t>
            </a:r>
            <a:endParaRPr lang="en-ZA" dirty="0" smtClean="0"/>
          </a:p>
          <a:p>
            <a:pPr lvl="2"/>
            <a:r>
              <a:rPr lang="en-ZA" dirty="0" smtClean="0"/>
              <a:t>The rate </a:t>
            </a:r>
            <a:r>
              <a:rPr lang="en-ZA" dirty="0"/>
              <a:t>of chlamydial infection in South Africa would probably be higher than that in United States.</a:t>
            </a:r>
          </a:p>
          <a:p>
            <a:pPr lvl="1"/>
            <a:endParaRPr lang="en-ZA" dirty="0" smtClean="0"/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0" y="5334000"/>
            <a:ext cx="91440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rgbClr val="3366FF"/>
                </a:solidFill>
              </a:rPr>
              <a:t>Ref 5</a:t>
            </a:r>
          </a:p>
        </p:txBody>
      </p:sp>
    </p:spTree>
    <p:extLst>
      <p:ext uri="{BB962C8B-B14F-4D97-AF65-F5344CB8AC3E}">
        <p14:creationId xmlns:p14="http://schemas.microsoft.com/office/powerpoint/2010/main" xmlns="" val="3377436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5418" y="1097392"/>
            <a:ext cx="8229600" cy="4525963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ZA" i="1" dirty="0"/>
              <a:t>Prophylaxis to prevent Chlamydial conjunctivitis in the neonate: </a:t>
            </a:r>
            <a:endParaRPr lang="en-ZA" i="1" dirty="0" smtClean="0"/>
          </a:p>
          <a:p>
            <a:pPr lvl="2"/>
            <a:r>
              <a:rPr lang="en-ZA" dirty="0" smtClean="0"/>
              <a:t>Robust </a:t>
            </a:r>
            <a:r>
              <a:rPr lang="en-ZA" dirty="0"/>
              <a:t>data </a:t>
            </a:r>
            <a:r>
              <a:rPr lang="en-ZA" dirty="0" smtClean="0"/>
              <a:t>lacking to support silver </a:t>
            </a:r>
            <a:r>
              <a:rPr lang="en-ZA" dirty="0"/>
              <a:t>nitrate, tetracycline and erythromycin </a:t>
            </a:r>
            <a:r>
              <a:rPr lang="en-ZA" dirty="0" smtClean="0"/>
              <a:t>for neonatal </a:t>
            </a:r>
            <a:r>
              <a:rPr lang="en-ZA" dirty="0"/>
              <a:t>ocular prophylaxis </a:t>
            </a:r>
            <a:r>
              <a:rPr lang="en-ZA" dirty="0" smtClean="0"/>
              <a:t> of chlamydial </a:t>
            </a:r>
            <a:r>
              <a:rPr lang="en-ZA" dirty="0"/>
              <a:t>conjunctivitis. </a:t>
            </a:r>
            <a:endParaRPr lang="en-ZA" dirty="0" smtClean="0"/>
          </a:p>
          <a:p>
            <a:pPr lvl="2"/>
            <a:r>
              <a:rPr lang="en-ZA" dirty="0" smtClean="0"/>
              <a:t>Mexican study </a:t>
            </a:r>
            <a:r>
              <a:rPr lang="en-ZA" dirty="0"/>
              <a:t>suggested </a:t>
            </a:r>
            <a:r>
              <a:rPr lang="en-ZA" dirty="0" smtClean="0"/>
              <a:t>an </a:t>
            </a:r>
            <a:r>
              <a:rPr lang="en-ZA" dirty="0"/>
              <a:t>increased risk of developing neonatal ocular </a:t>
            </a:r>
            <a:r>
              <a:rPr lang="en-ZA" dirty="0" err="1" smtClean="0"/>
              <a:t>conjuncitivitis</a:t>
            </a:r>
            <a:r>
              <a:rPr lang="en-ZA" dirty="0" smtClean="0"/>
              <a:t> with </a:t>
            </a:r>
            <a:r>
              <a:rPr lang="en-ZA" dirty="0"/>
              <a:t>povidone-iodine eye drop prophylaxis </a:t>
            </a:r>
            <a:r>
              <a:rPr lang="en-ZA" i="1" dirty="0" smtClean="0"/>
              <a:t>vs. </a:t>
            </a:r>
            <a:r>
              <a:rPr lang="en-ZA" dirty="0" smtClean="0"/>
              <a:t>ocular </a:t>
            </a:r>
            <a:r>
              <a:rPr lang="en-ZA" dirty="0"/>
              <a:t>chloramphenicol. (RR=1.99 (95% CI, 1.07 to 3.71), log-rank p=0.029).</a:t>
            </a:r>
          </a:p>
          <a:p>
            <a:pPr marL="0" indent="0">
              <a:buNone/>
            </a:pPr>
            <a:r>
              <a:rPr lang="en-ZA" sz="5400" b="1" dirty="0">
                <a:solidFill>
                  <a:srgbClr val="3366FF"/>
                </a:solidFill>
              </a:rPr>
              <a:t>Level of </a:t>
            </a:r>
            <a:r>
              <a:rPr lang="en-ZA" sz="5400" b="1" dirty="0" smtClean="0">
                <a:solidFill>
                  <a:srgbClr val="3366FF"/>
                </a:solidFill>
              </a:rPr>
              <a:t>Evidence</a:t>
            </a:r>
            <a:r>
              <a:rPr lang="en-ZA" sz="5400" b="1" dirty="0">
                <a:solidFill>
                  <a:srgbClr val="3366FF"/>
                </a:solidFill>
              </a:rPr>
              <a:t>: II </a:t>
            </a:r>
            <a:r>
              <a:rPr lang="en-ZA" sz="5400" b="1" dirty="0" smtClean="0">
                <a:solidFill>
                  <a:srgbClr val="3366FF"/>
                </a:solidFill>
              </a:rPr>
              <a:t>RCT</a:t>
            </a:r>
            <a:endParaRPr lang="en-ZA" sz="5400" dirty="0">
              <a:solidFill>
                <a:srgbClr val="3366FF"/>
              </a:solidFill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9DE21-5DAA-4204-B423-28510684095B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ZA" sz="3600" b="1" dirty="0" smtClean="0">
                <a:solidFill>
                  <a:schemeClr val="bg1"/>
                </a:solidFill>
              </a:rPr>
              <a:t>18.1.3  CONJUNCTIVITIS OF THE 			     NEWBORN</a:t>
            </a:r>
            <a:endParaRPr lang="en-ZA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0" y="5334000"/>
            <a:ext cx="91440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rgbClr val="3366FF"/>
                </a:solidFill>
              </a:rPr>
              <a:t>Ref </a:t>
            </a:r>
            <a:r>
              <a:rPr lang="en-ZA" dirty="0" smtClean="0">
                <a:solidFill>
                  <a:srgbClr val="3366FF"/>
                </a:solidFill>
              </a:rPr>
              <a:t>6</a:t>
            </a:r>
            <a:endParaRPr lang="en-ZA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15499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1949</TotalTime>
  <Words>4029</Words>
  <Application>Microsoft Office PowerPoint</Application>
  <PresentationFormat>On-screen Show (4:3)</PresentationFormat>
  <Paragraphs>397</Paragraphs>
  <Slides>27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1_Office Theme</vt:lpstr>
      <vt:lpstr>Custom Design</vt:lpstr>
      <vt:lpstr>2_Office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Trudy</dc:creator>
  <cp:lastModifiedBy>LeongT</cp:lastModifiedBy>
  <cp:revision>121</cp:revision>
  <dcterms:created xsi:type="dcterms:W3CDTF">2014-04-22T12:08:09Z</dcterms:created>
  <dcterms:modified xsi:type="dcterms:W3CDTF">2015-03-30T19:49:20Z</dcterms:modified>
</cp:coreProperties>
</file>