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 id="2147483661" r:id="rId2"/>
    <p:sldMasterId id="2147483664" r:id="rId3"/>
    <p:sldMasterId id="2147483676" r:id="rId4"/>
  </p:sldMasterIdLst>
  <p:notesMasterIdLst>
    <p:notesMasterId r:id="rId51"/>
  </p:notesMasterIdLst>
  <p:handoutMasterIdLst>
    <p:handoutMasterId r:id="rId52"/>
  </p:handoutMasterIdLst>
  <p:sldIdLst>
    <p:sldId id="350" r:id="rId5"/>
    <p:sldId id="353" r:id="rId6"/>
    <p:sldId id="402" r:id="rId7"/>
    <p:sldId id="399" r:id="rId8"/>
    <p:sldId id="355" r:id="rId9"/>
    <p:sldId id="354" r:id="rId10"/>
    <p:sldId id="357" r:id="rId11"/>
    <p:sldId id="403" r:id="rId12"/>
    <p:sldId id="400" r:id="rId13"/>
    <p:sldId id="398" r:id="rId14"/>
    <p:sldId id="405" r:id="rId15"/>
    <p:sldId id="406" r:id="rId16"/>
    <p:sldId id="408" r:id="rId17"/>
    <p:sldId id="411" r:id="rId18"/>
    <p:sldId id="418" r:id="rId19"/>
    <p:sldId id="410" r:id="rId20"/>
    <p:sldId id="409" r:id="rId21"/>
    <p:sldId id="412" r:id="rId22"/>
    <p:sldId id="413" r:id="rId23"/>
    <p:sldId id="419" r:id="rId24"/>
    <p:sldId id="414" r:id="rId25"/>
    <p:sldId id="415" r:id="rId26"/>
    <p:sldId id="416" r:id="rId27"/>
    <p:sldId id="417" r:id="rId28"/>
    <p:sldId id="421" r:id="rId29"/>
    <p:sldId id="361" r:id="rId30"/>
    <p:sldId id="363" r:id="rId31"/>
    <p:sldId id="422" r:id="rId32"/>
    <p:sldId id="424" r:id="rId33"/>
    <p:sldId id="425" r:id="rId34"/>
    <p:sldId id="426" r:id="rId35"/>
    <p:sldId id="427" r:id="rId36"/>
    <p:sldId id="428" r:id="rId37"/>
    <p:sldId id="431" r:id="rId38"/>
    <p:sldId id="434" r:id="rId39"/>
    <p:sldId id="438" r:id="rId40"/>
    <p:sldId id="439" r:id="rId41"/>
    <p:sldId id="460" r:id="rId42"/>
    <p:sldId id="461" r:id="rId43"/>
    <p:sldId id="440" r:id="rId44"/>
    <p:sldId id="447" r:id="rId45"/>
    <p:sldId id="449" r:id="rId46"/>
    <p:sldId id="451" r:id="rId47"/>
    <p:sldId id="453" r:id="rId48"/>
    <p:sldId id="456" r:id="rId49"/>
    <p:sldId id="457"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ne" initials="J" lastIdx="21" clrIdx="0"/>
  <p:cmAuthor id="1" name="LeongT" initials="L" lastIdx="1" clrIdx="1"/>
  <p:cmAuthor id="2" name="Reddy,Millidhashni" initials="R"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FF"/>
    <a:srgbClr val="3366FF"/>
    <a:srgbClr val="D8060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6085" autoAdjust="0"/>
  </p:normalViewPr>
  <p:slideViewPr>
    <p:cSldViewPr>
      <p:cViewPr>
        <p:scale>
          <a:sx n="80" d="100"/>
          <a:sy n="80" d="100"/>
        </p:scale>
        <p:origin x="-132" y="300"/>
      </p:cViewPr>
      <p:guideLst>
        <p:guide orient="horz" pos="2160"/>
        <p:guide pos="2880"/>
      </p:guideLst>
    </p:cSldViewPr>
  </p:slideViewPr>
  <p:outlineViewPr>
    <p:cViewPr>
      <p:scale>
        <a:sx n="33" d="100"/>
        <a:sy n="33" d="100"/>
      </p:scale>
      <p:origin x="42" y="34032"/>
    </p:cViewPr>
  </p:outlineViewPr>
  <p:notesTextViewPr>
    <p:cViewPr>
      <p:scale>
        <a:sx n="100" d="100"/>
        <a:sy n="100" d="100"/>
      </p:scale>
      <p:origin x="0" y="0"/>
    </p:cViewPr>
  </p:notesTextViewPr>
  <p:sorterViewPr>
    <p:cViewPr>
      <p:scale>
        <a:sx n="100" d="100"/>
        <a:sy n="100" d="100"/>
      </p:scale>
      <p:origin x="0" y="837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2-13T09:09:10.161" idx="1">
    <p:pos x="1663" y="2994"/>
    <p:text>Remained clinically?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5-02-13T09:32:10.482" idx="2">
    <p:pos x="4616" y="2775"/>
    <p:text>Required renal monitoring. </p:tex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48E4F-4A7E-4478-B271-71A58B9E4527}" type="doc">
      <dgm:prSet loTypeId="urn:microsoft.com/office/officeart/2005/8/layout/hProcess9" loCatId="process" qsTypeId="urn:microsoft.com/office/officeart/2005/8/quickstyle/3d2" qsCatId="3D" csTypeId="urn:microsoft.com/office/officeart/2005/8/colors/colorful3" csCatId="colorful" phldr="1"/>
      <dgm:spPr/>
    </dgm:pt>
    <dgm:pt modelId="{1E84F8FC-923C-4A12-9B16-A0B0FF73FEF7}">
      <dgm:prSet phldrT="[Text]" custT="1"/>
      <dgm:spPr/>
      <dgm:t>
        <a:bodyPr/>
        <a:lstStyle/>
        <a:p>
          <a:pPr>
            <a:lnSpc>
              <a:spcPct val="100000"/>
            </a:lnSpc>
            <a:spcAft>
              <a:spcPts val="0"/>
            </a:spcAft>
          </a:pPr>
          <a:r>
            <a:rPr lang="en-ZA" sz="1600" b="1" dirty="0" smtClean="0"/>
            <a:t>I. Standard </a:t>
          </a:r>
        </a:p>
        <a:p>
          <a:pPr>
            <a:lnSpc>
              <a:spcPct val="100000"/>
            </a:lnSpc>
            <a:spcAft>
              <a:spcPts val="0"/>
            </a:spcAft>
          </a:pPr>
          <a:r>
            <a:rPr lang="en-ZA" sz="1600" b="1" dirty="0" smtClean="0"/>
            <a:t>dose ICS</a:t>
          </a:r>
          <a:r>
            <a:rPr lang="en-ZA" sz="1600" dirty="0" smtClean="0"/>
            <a:t>	</a:t>
          </a:r>
          <a:endParaRPr lang="en-ZA" sz="1600" dirty="0"/>
        </a:p>
      </dgm:t>
    </dgm:pt>
    <dgm:pt modelId="{F28ED8C9-A6B2-42F0-9AF6-4764DA04AC5F}" type="parTrans" cxnId="{681B7DC7-91C2-49EC-8EED-E92DE179F1D4}">
      <dgm:prSet/>
      <dgm:spPr/>
      <dgm:t>
        <a:bodyPr/>
        <a:lstStyle/>
        <a:p>
          <a:endParaRPr lang="en-ZA"/>
        </a:p>
      </dgm:t>
    </dgm:pt>
    <dgm:pt modelId="{E71BCDF3-E16E-4800-A40C-40454D855347}" type="sibTrans" cxnId="{681B7DC7-91C2-49EC-8EED-E92DE179F1D4}">
      <dgm:prSet/>
      <dgm:spPr/>
      <dgm:t>
        <a:bodyPr/>
        <a:lstStyle/>
        <a:p>
          <a:endParaRPr lang="en-ZA"/>
        </a:p>
      </dgm:t>
    </dgm:pt>
    <dgm:pt modelId="{C5E3253E-74A1-40F8-893D-A88150C967F0}">
      <dgm:prSet phldrT="[Text]"/>
      <dgm:spPr/>
      <dgm:t>
        <a:bodyPr/>
        <a:lstStyle/>
        <a:p>
          <a:r>
            <a:rPr lang="en-ZA" b="1" dirty="0" smtClean="0"/>
            <a:t>II. High dose ICS/LABA</a:t>
          </a:r>
          <a:endParaRPr lang="en-ZA" b="1" dirty="0"/>
        </a:p>
      </dgm:t>
    </dgm:pt>
    <dgm:pt modelId="{58FD5508-B4CB-441C-8637-608E9380D5EE}" type="parTrans" cxnId="{C829CB01-ED44-409A-8891-06272B1595A1}">
      <dgm:prSet/>
      <dgm:spPr/>
      <dgm:t>
        <a:bodyPr/>
        <a:lstStyle/>
        <a:p>
          <a:endParaRPr lang="en-ZA"/>
        </a:p>
      </dgm:t>
    </dgm:pt>
    <dgm:pt modelId="{55522CCC-3DA6-475B-809E-0C6E93FBE99B}" type="sibTrans" cxnId="{C829CB01-ED44-409A-8891-06272B1595A1}">
      <dgm:prSet/>
      <dgm:spPr/>
      <dgm:t>
        <a:bodyPr/>
        <a:lstStyle/>
        <a:p>
          <a:endParaRPr lang="en-ZA"/>
        </a:p>
      </dgm:t>
    </dgm:pt>
    <dgm:pt modelId="{999BCB3E-8FD5-4668-A85A-A496DB150AC0}">
      <dgm:prSet phldrT="[Text]"/>
      <dgm:spPr/>
      <dgm:t>
        <a:bodyPr/>
        <a:lstStyle/>
        <a:p>
          <a:r>
            <a:rPr lang="en-ZA" b="1" dirty="0" smtClean="0"/>
            <a:t>III. Refer to secondary level</a:t>
          </a:r>
          <a:endParaRPr lang="en-ZA" b="1" dirty="0"/>
        </a:p>
      </dgm:t>
    </dgm:pt>
    <dgm:pt modelId="{B59E0C61-8709-4490-B82C-9CEA3336EAF9}" type="parTrans" cxnId="{146620B6-8315-43C5-AD98-FFB8CA14797B}">
      <dgm:prSet/>
      <dgm:spPr/>
      <dgm:t>
        <a:bodyPr/>
        <a:lstStyle/>
        <a:p>
          <a:endParaRPr lang="en-ZA"/>
        </a:p>
      </dgm:t>
    </dgm:pt>
    <dgm:pt modelId="{1B125E58-1D0F-4286-9279-F798E7E921DC}" type="sibTrans" cxnId="{146620B6-8315-43C5-AD98-FFB8CA14797B}">
      <dgm:prSet/>
      <dgm:spPr/>
      <dgm:t>
        <a:bodyPr/>
        <a:lstStyle/>
        <a:p>
          <a:endParaRPr lang="en-ZA"/>
        </a:p>
      </dgm:t>
    </dgm:pt>
    <dgm:pt modelId="{764F944E-FF72-4C1F-9053-F3A97A40427D}" type="pres">
      <dgm:prSet presAssocID="{B1748E4F-4A7E-4478-B271-71A58B9E4527}" presName="CompostProcess" presStyleCnt="0">
        <dgm:presLayoutVars>
          <dgm:dir/>
          <dgm:resizeHandles val="exact"/>
        </dgm:presLayoutVars>
      </dgm:prSet>
      <dgm:spPr/>
    </dgm:pt>
    <dgm:pt modelId="{A6245524-4A3A-4492-90F2-D1DEB9591ECE}" type="pres">
      <dgm:prSet presAssocID="{B1748E4F-4A7E-4478-B271-71A58B9E4527}" presName="arrow" presStyleLbl="bgShp" presStyleIdx="0" presStyleCnt="1"/>
      <dgm:spPr>
        <a:solidFill>
          <a:srgbClr val="D80606"/>
        </a:solidFill>
        <a:effectLst>
          <a:reflection blurRad="6350" stA="52000" endA="300" endPos="35000" dir="5400000" sy="-100000" algn="bl" rotWithShape="0"/>
        </a:effectLst>
        <a:scene3d>
          <a:camera prst="orthographicFront"/>
          <a:lightRig rig="threePt" dir="t">
            <a:rot lat="0" lon="0" rev="7500000"/>
          </a:lightRig>
        </a:scene3d>
        <a:sp3d z="-152400" extrusionH="63500" prstMaterial="matte">
          <a:bevelT w="144450" h="6350"/>
          <a:contourClr>
            <a:schemeClr val="bg1"/>
          </a:contourClr>
        </a:sp3d>
      </dgm:spPr>
    </dgm:pt>
    <dgm:pt modelId="{DAFA88C9-9DDE-473D-9AAC-B36ABE3DB25D}" type="pres">
      <dgm:prSet presAssocID="{B1748E4F-4A7E-4478-B271-71A58B9E4527}" presName="linearProcess" presStyleCnt="0"/>
      <dgm:spPr/>
    </dgm:pt>
    <dgm:pt modelId="{02D3E8F0-8300-4791-ACEB-786A5EDD099F}" type="pres">
      <dgm:prSet presAssocID="{1E84F8FC-923C-4A12-9B16-A0B0FF73FEF7}" presName="textNode" presStyleLbl="node1" presStyleIdx="0" presStyleCnt="3" custScaleX="60562" custLinFactX="-9724" custLinFactNeighborX="-100000" custLinFactNeighborY="1923">
        <dgm:presLayoutVars>
          <dgm:bulletEnabled val="1"/>
        </dgm:presLayoutVars>
      </dgm:prSet>
      <dgm:spPr/>
      <dgm:t>
        <a:bodyPr/>
        <a:lstStyle/>
        <a:p>
          <a:endParaRPr lang="en-ZA"/>
        </a:p>
      </dgm:t>
    </dgm:pt>
    <dgm:pt modelId="{C691282A-6F5A-49C2-904A-5E96A513E92A}" type="pres">
      <dgm:prSet presAssocID="{E71BCDF3-E16E-4800-A40C-40454D855347}" presName="sibTrans" presStyleCnt="0"/>
      <dgm:spPr/>
    </dgm:pt>
    <dgm:pt modelId="{2C04AEFF-CE75-4535-AB71-8A7FEB882D5F}" type="pres">
      <dgm:prSet presAssocID="{C5E3253E-74A1-40F8-893D-A88150C967F0}" presName="textNode" presStyleLbl="node1" presStyleIdx="1" presStyleCnt="3" custScaleX="59118" custLinFactX="-8276" custLinFactNeighborX="-100000" custLinFactNeighborY="1923">
        <dgm:presLayoutVars>
          <dgm:bulletEnabled val="1"/>
        </dgm:presLayoutVars>
      </dgm:prSet>
      <dgm:spPr/>
      <dgm:t>
        <a:bodyPr/>
        <a:lstStyle/>
        <a:p>
          <a:endParaRPr lang="en-ZA"/>
        </a:p>
      </dgm:t>
    </dgm:pt>
    <dgm:pt modelId="{8D107B6D-52B1-44A5-87BB-2ADDA78B3C15}" type="pres">
      <dgm:prSet presAssocID="{55522CCC-3DA6-475B-809E-0C6E93FBE99B}" presName="sibTrans" presStyleCnt="0"/>
      <dgm:spPr/>
    </dgm:pt>
    <dgm:pt modelId="{1094E5F0-F2A3-44CD-9195-EB368C1AC016}" type="pres">
      <dgm:prSet presAssocID="{999BCB3E-8FD5-4668-A85A-A496DB150AC0}" presName="textNode" presStyleLbl="node1" presStyleIdx="2" presStyleCnt="3" custScaleX="59014" custLinFactX="-4612" custLinFactNeighborX="-100000" custLinFactNeighborY="1923">
        <dgm:presLayoutVars>
          <dgm:bulletEnabled val="1"/>
        </dgm:presLayoutVars>
      </dgm:prSet>
      <dgm:spPr/>
      <dgm:t>
        <a:bodyPr/>
        <a:lstStyle/>
        <a:p>
          <a:endParaRPr lang="en-ZA"/>
        </a:p>
      </dgm:t>
    </dgm:pt>
  </dgm:ptLst>
  <dgm:cxnLst>
    <dgm:cxn modelId="{3597348F-94FD-405A-9D99-52119924A4BA}" type="presOf" srcId="{C5E3253E-74A1-40F8-893D-A88150C967F0}" destId="{2C04AEFF-CE75-4535-AB71-8A7FEB882D5F}" srcOrd="0" destOrd="0" presId="urn:microsoft.com/office/officeart/2005/8/layout/hProcess9"/>
    <dgm:cxn modelId="{C829CB01-ED44-409A-8891-06272B1595A1}" srcId="{B1748E4F-4A7E-4478-B271-71A58B9E4527}" destId="{C5E3253E-74A1-40F8-893D-A88150C967F0}" srcOrd="1" destOrd="0" parTransId="{58FD5508-B4CB-441C-8637-608E9380D5EE}" sibTransId="{55522CCC-3DA6-475B-809E-0C6E93FBE99B}"/>
    <dgm:cxn modelId="{DA21E905-3220-47B5-BFE9-2C2507C539DC}" type="presOf" srcId="{999BCB3E-8FD5-4668-A85A-A496DB150AC0}" destId="{1094E5F0-F2A3-44CD-9195-EB368C1AC016}" srcOrd="0" destOrd="0" presId="urn:microsoft.com/office/officeart/2005/8/layout/hProcess9"/>
    <dgm:cxn modelId="{146620B6-8315-43C5-AD98-FFB8CA14797B}" srcId="{B1748E4F-4A7E-4478-B271-71A58B9E4527}" destId="{999BCB3E-8FD5-4668-A85A-A496DB150AC0}" srcOrd="2" destOrd="0" parTransId="{B59E0C61-8709-4490-B82C-9CEA3336EAF9}" sibTransId="{1B125E58-1D0F-4286-9279-F798E7E921DC}"/>
    <dgm:cxn modelId="{4D03BB68-FB29-4539-9742-94263120017A}" type="presOf" srcId="{1E84F8FC-923C-4A12-9B16-A0B0FF73FEF7}" destId="{02D3E8F0-8300-4791-ACEB-786A5EDD099F}" srcOrd="0" destOrd="0" presId="urn:microsoft.com/office/officeart/2005/8/layout/hProcess9"/>
    <dgm:cxn modelId="{681B7DC7-91C2-49EC-8EED-E92DE179F1D4}" srcId="{B1748E4F-4A7E-4478-B271-71A58B9E4527}" destId="{1E84F8FC-923C-4A12-9B16-A0B0FF73FEF7}" srcOrd="0" destOrd="0" parTransId="{F28ED8C9-A6B2-42F0-9AF6-4764DA04AC5F}" sibTransId="{E71BCDF3-E16E-4800-A40C-40454D855347}"/>
    <dgm:cxn modelId="{E5236C1E-82E9-4435-8D3E-50167E41DCEA}" type="presOf" srcId="{B1748E4F-4A7E-4478-B271-71A58B9E4527}" destId="{764F944E-FF72-4C1F-9053-F3A97A40427D}" srcOrd="0" destOrd="0" presId="urn:microsoft.com/office/officeart/2005/8/layout/hProcess9"/>
    <dgm:cxn modelId="{62F831C5-674E-44D7-98D4-CEF0D9CDA1B7}" type="presParOf" srcId="{764F944E-FF72-4C1F-9053-F3A97A40427D}" destId="{A6245524-4A3A-4492-90F2-D1DEB9591ECE}" srcOrd="0" destOrd="0" presId="urn:microsoft.com/office/officeart/2005/8/layout/hProcess9"/>
    <dgm:cxn modelId="{043FFEA9-9167-4A05-A01B-7EAF5FF9DD7B}" type="presParOf" srcId="{764F944E-FF72-4C1F-9053-F3A97A40427D}" destId="{DAFA88C9-9DDE-473D-9AAC-B36ABE3DB25D}" srcOrd="1" destOrd="0" presId="urn:microsoft.com/office/officeart/2005/8/layout/hProcess9"/>
    <dgm:cxn modelId="{C2B444C2-B77A-4397-9AF9-F587A454F820}" type="presParOf" srcId="{DAFA88C9-9DDE-473D-9AAC-B36ABE3DB25D}" destId="{02D3E8F0-8300-4791-ACEB-786A5EDD099F}" srcOrd="0" destOrd="0" presId="urn:microsoft.com/office/officeart/2005/8/layout/hProcess9"/>
    <dgm:cxn modelId="{B34EF6C1-9393-457E-86BE-5BF34023E41F}" type="presParOf" srcId="{DAFA88C9-9DDE-473D-9AAC-B36ABE3DB25D}" destId="{C691282A-6F5A-49C2-904A-5E96A513E92A}" srcOrd="1" destOrd="0" presId="urn:microsoft.com/office/officeart/2005/8/layout/hProcess9"/>
    <dgm:cxn modelId="{2DCF6292-598E-4406-96F1-C12E845BD8D4}" type="presParOf" srcId="{DAFA88C9-9DDE-473D-9AAC-B36ABE3DB25D}" destId="{2C04AEFF-CE75-4535-AB71-8A7FEB882D5F}" srcOrd="2" destOrd="0" presId="urn:microsoft.com/office/officeart/2005/8/layout/hProcess9"/>
    <dgm:cxn modelId="{72048635-1295-475D-9FAB-BF4753E9DF85}" type="presParOf" srcId="{DAFA88C9-9DDE-473D-9AAC-B36ABE3DB25D}" destId="{8D107B6D-52B1-44A5-87BB-2ADDA78B3C15}" srcOrd="3" destOrd="0" presId="urn:microsoft.com/office/officeart/2005/8/layout/hProcess9"/>
    <dgm:cxn modelId="{28325E20-F47F-4331-89AC-1E977FFC065F}" type="presParOf" srcId="{DAFA88C9-9DDE-473D-9AAC-B36ABE3DB25D}" destId="{1094E5F0-F2A3-44CD-9195-EB368C1AC016}" srcOrd="4" destOrd="0" presId="urn:microsoft.com/office/officeart/2005/8/layout/hProcess9"/>
  </dgm:cxnLst>
  <dgm:bg>
    <a:effectLst>
      <a:outerShdw blurRad="50800" dist="38100" dir="2700000" algn="tl" rotWithShape="0">
        <a:prstClr val="black">
          <a:alpha val="40000"/>
        </a:prstClr>
      </a:outerShdw>
    </a:effectLst>
  </dgm:bg>
  <dgm:whole>
    <a:effectLst/>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F393644-5D68-461B-B1BA-A2AF23BF4E25}" type="datetimeFigureOut">
              <a:rPr lang="en-US" smtClean="0"/>
              <a:pPr/>
              <a:t>3/30/2015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2EB670F-1028-42A7-911A-CED34D61E31D}" type="slidenum">
              <a:rPr lang="en-US" smtClean="0"/>
              <a:pPr/>
              <a:t>‹#›</a:t>
            </a:fld>
            <a:endParaRPr lang="en-US"/>
          </a:p>
        </p:txBody>
      </p:sp>
    </p:spTree>
    <p:extLst>
      <p:ext uri="{BB962C8B-B14F-4D97-AF65-F5344CB8AC3E}">
        <p14:creationId xmlns:p14="http://schemas.microsoft.com/office/powerpoint/2010/main" xmlns="" val="329889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p14="http://schemas.microsoft.com/office/powerpoint/2010/main" xmlns="" val="248560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hqontario.ca/en/mas/tech/pdfs/2012/rev_COPD_Vaccinations_March.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fidssa.co.za/images/SASCM_Laboratory_Surveillance_2.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hlbi.nih.gov/health-pro/guidelines/current/asthma-guidelines/summary-report-2007.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dirty="0" smtClean="0"/>
              <a:t>DISCLAIMER</a:t>
            </a:r>
          </a:p>
          <a:p>
            <a:pPr>
              <a:lnSpc>
                <a:spcPct val="80000"/>
              </a:lnSpc>
            </a:pPr>
            <a:r>
              <a:rPr lang="en-GB" sz="1200" dirty="0" smtClean="0"/>
              <a:t>This slide set is an implementation tool and should be used alongside the published STG. This information does not supersede or replace the STG itself.</a:t>
            </a:r>
            <a:endParaRPr lang="en-US" dirty="0" smtClean="0"/>
          </a:p>
          <a:p>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dirty="0">
              <a:solidFill>
                <a:prstClr val="black"/>
              </a:solidFill>
            </a:endParaRPr>
          </a:p>
        </p:txBody>
      </p:sp>
      <p:sp>
        <p:nvSpPr>
          <p:cNvPr id="5" name="Footer Placeholder 4"/>
          <p:cNvSpPr>
            <a:spLocks noGrp="1"/>
          </p:cNvSpPr>
          <p:nvPr>
            <p:ph type="ftr" sz="quarter" idx="11"/>
          </p:nvPr>
        </p:nvSpPr>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Paediatric Hospital level STGs</a:t>
            </a:r>
            <a:r>
              <a:rPr lang="en-US" baseline="0" dirty="0" smtClean="0"/>
              <a:t> &amp; EML,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Paediatric</a:t>
            </a:r>
            <a:r>
              <a:rPr lang="en-US" dirty="0" smtClean="0"/>
              <a:t> Hospital level STG,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Zhang L, Mendoza-</a:t>
            </a:r>
            <a:r>
              <a:rPr lang="en-US" dirty="0" err="1" smtClean="0"/>
              <a:t>Sassi</a:t>
            </a:r>
            <a:r>
              <a:rPr lang="en-US" dirty="0" smtClean="0"/>
              <a:t> RA, Wainwright C, </a:t>
            </a:r>
            <a:r>
              <a:rPr lang="en-US" dirty="0" err="1" smtClean="0"/>
              <a:t>Klassen</a:t>
            </a:r>
            <a:r>
              <a:rPr lang="en-US" dirty="0" smtClean="0"/>
              <a:t> TP. Nebulised hypertonic saline solution for acute bronchiolitis in infants. Cochrane Database </a:t>
            </a:r>
            <a:r>
              <a:rPr lang="en-US" dirty="0" err="1" smtClean="0"/>
              <a:t>Syst</a:t>
            </a:r>
            <a:r>
              <a:rPr lang="en-US" dirty="0" smtClean="0"/>
              <a:t> Rev. 2013 Jul 31;7:CD006458.</a:t>
            </a:r>
          </a:p>
          <a:p>
            <a:pPr marL="0" marR="0" lvl="1" indent="0" algn="l" defTabSz="914400" rtl="0" eaLnBrk="1" fontAlgn="auto" latinLnBrk="0" hangingPunct="1">
              <a:lnSpc>
                <a:spcPct val="100000"/>
              </a:lnSpc>
              <a:spcBef>
                <a:spcPts val="0"/>
              </a:spcBef>
              <a:spcAft>
                <a:spcPts val="0"/>
              </a:spcAft>
              <a:buClrTx/>
              <a:buSzTx/>
              <a:buFontTx/>
              <a:buNone/>
              <a:tabLst/>
              <a:defRPr/>
            </a:pPr>
            <a:r>
              <a:rPr lang="en-ZA" dirty="0" smtClean="0"/>
              <a:t>Kunkel NC, Baker MD. Use of racemic epinephrine, dexamethasone, and mist in the outpatient management of croup. </a:t>
            </a:r>
            <a:r>
              <a:rPr lang="en-ZA" i="1" dirty="0" err="1" smtClean="0"/>
              <a:t>PediatrEmerg</a:t>
            </a:r>
            <a:r>
              <a:rPr lang="en-ZA" i="1" dirty="0" smtClean="0"/>
              <a:t> Care.</a:t>
            </a:r>
            <a:r>
              <a:rPr lang="en-ZA" dirty="0" smtClean="0"/>
              <a:t> 1996 Jun;12(3):156-9.</a:t>
            </a:r>
            <a:endParaRPr lang="en-ZA" sz="3200" dirty="0" smtClean="0"/>
          </a:p>
          <a:p>
            <a:r>
              <a:rPr lang="en-ZA" dirty="0" smtClean="0"/>
              <a:t>Kelley PB, Simon JE. Racemic epinephrine use in croup and disposition. </a:t>
            </a:r>
            <a:r>
              <a:rPr lang="en-ZA" i="1" dirty="0" smtClean="0"/>
              <a:t>Am J </a:t>
            </a:r>
            <a:r>
              <a:rPr lang="en-ZA" i="1" dirty="0" err="1" smtClean="0"/>
              <a:t>Emerg</a:t>
            </a:r>
            <a:r>
              <a:rPr lang="en-ZA" i="1" dirty="0" smtClean="0"/>
              <a:t> Med.</a:t>
            </a:r>
            <a:r>
              <a:rPr lang="en-ZA" dirty="0" smtClean="0"/>
              <a:t> 1992 May;10(3):181-3.</a:t>
            </a:r>
            <a:endParaRPr lang="en-ZA" sz="3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ZA"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 Hospital level STG,</a:t>
            </a:r>
            <a:r>
              <a:rPr lang="en-US" baseline="0" dirty="0" smtClean="0"/>
              <a:t> 2012.</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Ram FS, Jones PW, Castro AA, De </a:t>
            </a:r>
            <a:r>
              <a:rPr lang="en-US" dirty="0" err="1" smtClean="0"/>
              <a:t>Brito</a:t>
            </a:r>
            <a:r>
              <a:rPr lang="en-US" dirty="0" smtClean="0"/>
              <a:t> JA, </a:t>
            </a:r>
            <a:r>
              <a:rPr lang="en-US" dirty="0" err="1" smtClean="0"/>
              <a:t>Atallah</a:t>
            </a:r>
            <a:r>
              <a:rPr lang="en-US" dirty="0" smtClean="0"/>
              <a:t> AN, </a:t>
            </a:r>
            <a:r>
              <a:rPr lang="en-US" dirty="0" err="1" smtClean="0"/>
              <a:t>Lacasse</a:t>
            </a:r>
            <a:r>
              <a:rPr lang="en-US" dirty="0" smtClean="0"/>
              <a:t> Y, Mazzini R, Goldstein R, </a:t>
            </a:r>
            <a:r>
              <a:rPr lang="en-US" dirty="0" err="1" smtClean="0"/>
              <a:t>Cendon</a:t>
            </a:r>
            <a:r>
              <a:rPr lang="en-US" dirty="0" smtClean="0"/>
              <a:t> S. Oral theophylline for chronic obstructive pulmonary disease. Cochrane Database </a:t>
            </a:r>
            <a:r>
              <a:rPr lang="en-US" dirty="0" err="1" smtClean="0"/>
              <a:t>Syst</a:t>
            </a:r>
            <a:r>
              <a:rPr lang="en-US" dirty="0" smtClean="0"/>
              <a:t> Rev. 2002;(4):CD003902.</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Spencer S, Evans DJ, </a:t>
            </a:r>
            <a:r>
              <a:rPr lang="en-US" dirty="0" err="1" smtClean="0"/>
              <a:t>Karner</a:t>
            </a:r>
            <a:r>
              <a:rPr lang="en-US" dirty="0" smtClean="0"/>
              <a:t> C, Cates CJ. Inhaled corticosteroids versus long-acting beta(2)-agonists for chronic obstructive pulmonary disease. </a:t>
            </a:r>
            <a:r>
              <a:rPr lang="en-US" i="1" dirty="0" smtClean="0"/>
              <a:t>Cochrane Database </a:t>
            </a:r>
            <a:r>
              <a:rPr lang="en-US" i="1" dirty="0" err="1" smtClean="0"/>
              <a:t>Syst</a:t>
            </a:r>
            <a:r>
              <a:rPr lang="en-US" i="1" dirty="0" smtClean="0"/>
              <a:t> Rev. </a:t>
            </a:r>
            <a:r>
              <a:rPr lang="en-US" dirty="0" smtClean="0"/>
              <a:t>2011;(12):CD007033.</a:t>
            </a:r>
            <a:endParaRPr lang="en-ZA"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Nannini</a:t>
            </a:r>
            <a:r>
              <a:rPr lang="en-US" dirty="0" smtClean="0"/>
              <a:t> LJ, Poole P, Milan SJ, </a:t>
            </a:r>
            <a:r>
              <a:rPr lang="en-US" dirty="0" err="1" smtClean="0"/>
              <a:t>Kesterton</a:t>
            </a:r>
            <a:r>
              <a:rPr lang="en-US" dirty="0" smtClean="0"/>
              <a:t> A. Combined corticosteroid and long-acting beta(2)-agonist in one inhaler versus inhaled corticosteroids alone for chronic obstructive pulmonary disease. </a:t>
            </a:r>
            <a:r>
              <a:rPr lang="en-US" i="1" dirty="0" smtClean="0"/>
              <a:t>Cochrane Database </a:t>
            </a:r>
            <a:r>
              <a:rPr lang="en-US" i="1" dirty="0" err="1" smtClean="0"/>
              <a:t>Syst</a:t>
            </a:r>
            <a:r>
              <a:rPr lang="en-US" i="1" dirty="0" smtClean="0"/>
              <a:t> Rev. </a:t>
            </a:r>
            <a:r>
              <a:rPr lang="en-US" dirty="0" smtClean="0"/>
              <a:t>2013 Aug 30;8:CD006826.</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Nannini</a:t>
            </a:r>
            <a:r>
              <a:rPr lang="en-US" dirty="0" smtClean="0"/>
              <a:t> LJ, </a:t>
            </a:r>
            <a:r>
              <a:rPr lang="en-US" dirty="0" err="1" smtClean="0"/>
              <a:t>Lasserson</a:t>
            </a:r>
            <a:r>
              <a:rPr lang="en-US" dirty="0" smtClean="0"/>
              <a:t> TJ, Poole P. Combined corticosteroid and long-acting beta(2)-agonist in one inhaler versus long-acting beta(2)-agonists for chronic obstructive pulmonary disease. </a:t>
            </a:r>
            <a:r>
              <a:rPr lang="en-US" i="1" dirty="0" smtClean="0"/>
              <a:t>Cochrane Database </a:t>
            </a:r>
            <a:r>
              <a:rPr lang="en-US" i="1" dirty="0" err="1" smtClean="0"/>
              <a:t>Syst</a:t>
            </a:r>
            <a:r>
              <a:rPr lang="en-US" i="1" dirty="0" smtClean="0"/>
              <a:t> Rev. </a:t>
            </a:r>
            <a:r>
              <a:rPr lang="en-US" dirty="0" smtClean="0"/>
              <a:t>2012 Sep 12;9:CD006829.</a:t>
            </a:r>
            <a:endParaRPr lang="en-ZA"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15</a:t>
            </a:fld>
            <a:endParaRPr lang="en-Z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b="0" dirty="0" smtClean="0"/>
              <a:t>Ni S, Fu Z, Zhao J, Liu H. Inhaled corticosteroids (ICS) and risk of mycobacterium in patients with chronic respiratory diseases: a meta-analysis. </a:t>
            </a:r>
            <a:r>
              <a:rPr lang="en-ZA" b="0" i="1" dirty="0" smtClean="0"/>
              <a:t>Journal of thoracic disease</a:t>
            </a:r>
            <a:r>
              <a:rPr lang="en-ZA" b="0" dirty="0" smtClean="0"/>
              <a:t> 2014; 6(7): 971-8</a:t>
            </a:r>
          </a:p>
          <a:p>
            <a:r>
              <a:rPr lang="en-ZA" b="0" dirty="0" smtClean="0"/>
              <a:t>Lee CH, Kim K, Hyun MK, Jang EJ, Lee NR, </a:t>
            </a:r>
            <a:r>
              <a:rPr lang="en-ZA" b="0" dirty="0" err="1" smtClean="0"/>
              <a:t>Yim</a:t>
            </a:r>
            <a:r>
              <a:rPr lang="en-ZA" b="0" dirty="0" smtClean="0"/>
              <a:t> JJ. Use of inhaled corticosteroids and the risk of tuberculosis. </a:t>
            </a:r>
            <a:r>
              <a:rPr lang="en-ZA" b="0" i="1" dirty="0" smtClean="0"/>
              <a:t>Thorax</a:t>
            </a:r>
            <a:r>
              <a:rPr lang="en-ZA" b="0" dirty="0" smtClean="0"/>
              <a:t> 2013; 68(12): 1105-13.</a:t>
            </a:r>
          </a:p>
          <a:p>
            <a:r>
              <a:rPr lang="en-ZA" b="0" dirty="0" smtClean="0"/>
              <a:t>Chung WS, Chen YF, Hsu JC, Yang WT, Chen SC, Chiang JY. Inhaled corticosteroids and the increased risk of pulmonary tuberculosis: a population-based case-control study. </a:t>
            </a:r>
            <a:r>
              <a:rPr lang="en-ZA" b="0" i="1" dirty="0" smtClean="0"/>
              <a:t>International journal of clinical practice</a:t>
            </a:r>
            <a:r>
              <a:rPr lang="en-ZA" b="0" dirty="0" smtClean="0"/>
              <a:t> 2014; 68(10): 1193-9.</a:t>
            </a:r>
            <a:endParaRPr lang="en-US" b="0"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16</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National Clinical Guideline Centre. (2010) Chronic obstructive pulmonary disease: management of chronic obstructive pulmonary disease in adults in primary and secondary care. London: National Clinical Guideline Centre. Available from: http://guidance.nice.org.uk/CG101/Guidance/pdf/English</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17</a:t>
            </a:fld>
            <a:endParaRPr lang="en-Z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El Moussaoui R, </a:t>
            </a:r>
            <a:r>
              <a:rPr lang="en-ZA" dirty="0" err="1" smtClean="0"/>
              <a:t>Roede</a:t>
            </a:r>
            <a:r>
              <a:rPr lang="en-ZA" dirty="0" smtClean="0"/>
              <a:t> BM, </a:t>
            </a:r>
            <a:r>
              <a:rPr lang="en-ZA" dirty="0" err="1" smtClean="0"/>
              <a:t>Speelman</a:t>
            </a:r>
            <a:r>
              <a:rPr lang="en-ZA" dirty="0" smtClean="0"/>
              <a:t> P, </a:t>
            </a:r>
            <a:r>
              <a:rPr lang="en-ZA" dirty="0" err="1" smtClean="0"/>
              <a:t>Bresser</a:t>
            </a:r>
            <a:r>
              <a:rPr lang="en-ZA" dirty="0" smtClean="0"/>
              <a:t> P, </a:t>
            </a:r>
            <a:r>
              <a:rPr lang="en-ZA" dirty="0" err="1" smtClean="0"/>
              <a:t>Prins</a:t>
            </a:r>
            <a:r>
              <a:rPr lang="en-ZA" dirty="0" smtClean="0"/>
              <a:t> JM, </a:t>
            </a:r>
            <a:r>
              <a:rPr lang="en-ZA" dirty="0" err="1" smtClean="0"/>
              <a:t>Bossuyt</a:t>
            </a:r>
            <a:r>
              <a:rPr lang="en-ZA" dirty="0" smtClean="0"/>
              <a:t> PM. Short-course antibiotic treatment in acute exacerbations of chronic bronchitis and COPD: a meta-analysis of double-blind studies. </a:t>
            </a:r>
            <a:r>
              <a:rPr lang="en-ZA" i="1" dirty="0" smtClean="0"/>
              <a:t>Thorax.</a:t>
            </a:r>
            <a:r>
              <a:rPr lang="en-ZA" dirty="0" smtClean="0"/>
              <a:t> 2008 May;63(5):415-22</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18</a:t>
            </a:fld>
            <a:endParaRPr lang="en-Z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b="0" i="0" u="none" strike="noStrike" cap="none" normalizeH="0" baseline="0" dirty="0" smtClean="0" bmk="">
                <a:ln>
                  <a:noFill/>
                </a:ln>
                <a:solidFill>
                  <a:schemeClr val="accent6">
                    <a:lumMod val="75000"/>
                  </a:schemeClr>
                </a:solidFill>
                <a:effectLst/>
                <a:latin typeface="Arial" pitchFamily="34" charset="0"/>
                <a:ea typeface="Calibri" pitchFamily="34" charset="0"/>
                <a:cs typeface="Times New Roman" pitchFamily="18" charset="0"/>
              </a:rPr>
              <a:t>PHC Medicine Review_ </a:t>
            </a:r>
            <a:r>
              <a:rPr kumimoji="0" lang="en-ZA" sz="1200" b="0" i="0" u="none" strike="noStrike" cap="none" normalizeH="0" baseline="0" dirty="0" err="1" smtClean="0" bmk="">
                <a:ln>
                  <a:noFill/>
                </a:ln>
                <a:solidFill>
                  <a:schemeClr val="accent6">
                    <a:lumMod val="75000"/>
                  </a:schemeClr>
                </a:solidFill>
                <a:effectLst/>
                <a:latin typeface="Arial" pitchFamily="34" charset="0"/>
                <a:ea typeface="Calibri" pitchFamily="34" charset="0"/>
                <a:cs typeface="Times New Roman" pitchFamily="18" charset="0"/>
              </a:rPr>
              <a:t>Mucolytics</a:t>
            </a:r>
            <a:r>
              <a:rPr kumimoji="0" lang="en-ZA" sz="1200" b="0" i="0" u="none" strike="noStrike" cap="none" normalizeH="0" baseline="0" dirty="0" smtClean="0" bmk="">
                <a:ln>
                  <a:noFill/>
                </a:ln>
                <a:solidFill>
                  <a:schemeClr val="accent6">
                    <a:lumMod val="75000"/>
                  </a:schemeClr>
                </a:solidFill>
                <a:effectLst/>
                <a:latin typeface="Arial" pitchFamily="34" charset="0"/>
                <a:ea typeface="Calibri" pitchFamily="34" charset="0"/>
                <a:cs typeface="Times New Roman" pitchFamily="18" charset="0"/>
              </a:rPr>
              <a:t> in COPD_</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Poole P, Black PN, Cates CJ. Mucolytic agents for chronic bronchitis or chronic obstructive pulmonary disease. </a:t>
            </a:r>
            <a:r>
              <a:rPr kumimoji="0" lang="en-ZA" sz="1200" b="0" i="1"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Cochrane Database of Systematic Reviews </a:t>
            </a: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2012, Issue 8. Art. No.: CD001287. DOI: 10.1002/14651858.CD001287.pub4.</a:t>
            </a:r>
            <a:endParaRPr kumimoji="0" lang="en-ZA" sz="12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Barr RG, </a:t>
            </a:r>
            <a:r>
              <a:rPr kumimoji="0" lang="en-ZA" sz="1200" b="0" i="0" u="none" strike="noStrike" cap="none" normalizeH="0" baseline="0" dirty="0" err="1" smtClean="0" bmk="">
                <a:ln>
                  <a:noFill/>
                </a:ln>
                <a:solidFill>
                  <a:schemeClr val="tx1"/>
                </a:solidFill>
                <a:effectLst/>
                <a:latin typeface="Arial" pitchFamily="34" charset="0"/>
                <a:ea typeface="Calibri" pitchFamily="34" charset="0"/>
                <a:cs typeface="Times New Roman" pitchFamily="18" charset="0"/>
              </a:rPr>
              <a:t>Bourbeau</a:t>
            </a: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 J, Camargo CA, </a:t>
            </a:r>
            <a:r>
              <a:rPr kumimoji="0" lang="en-ZA" sz="1200" b="0" i="1"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et al</a:t>
            </a: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 </a:t>
            </a:r>
            <a:r>
              <a:rPr kumimoji="0" lang="en-ZA" sz="1200" b="0" i="0" u="none" strike="noStrike" cap="none" normalizeH="0" baseline="0" dirty="0" err="1" smtClean="0" bmk="">
                <a:ln>
                  <a:noFill/>
                </a:ln>
                <a:solidFill>
                  <a:schemeClr val="tx1"/>
                </a:solidFill>
                <a:effectLst/>
                <a:latin typeface="Arial" pitchFamily="34" charset="0"/>
                <a:ea typeface="Calibri" pitchFamily="34" charset="0"/>
                <a:cs typeface="Times New Roman" pitchFamily="18" charset="0"/>
              </a:rPr>
              <a:t>Tiotropium</a:t>
            </a: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 for stable chronic obstructive pulmonary disease: a meta-analysis. </a:t>
            </a:r>
            <a:r>
              <a:rPr kumimoji="0" lang="en-ZA" sz="1200" b="0" i="1"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Thorax</a:t>
            </a:r>
            <a:r>
              <a:rPr kumimoji="0" lang="en-ZA" sz="12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 2006;61:854–62.</a:t>
            </a:r>
            <a:endParaRPr kumimoji="0" lang="en-ZA" sz="12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Black PN, McDonald CF. Interventions to reduce the frequency of exacerbations of chronic obstructive pulmonary disease. </a:t>
            </a:r>
            <a:r>
              <a:rPr kumimoji="0" lang="en-ZA" sz="12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Postgrad Med J</a:t>
            </a:r>
            <a:r>
              <a:rPr kumimoji="0" lang="en-ZA"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2009;85:141–147.</a:t>
            </a:r>
          </a:p>
          <a:p>
            <a:r>
              <a:rPr lang="en-ZA" sz="3600" dirty="0" err="1" smtClean="0"/>
              <a:t>Decramer</a:t>
            </a:r>
            <a:r>
              <a:rPr lang="en-ZA" sz="3600" dirty="0" smtClean="0"/>
              <a:t> M, </a:t>
            </a:r>
            <a:r>
              <a:rPr lang="en-ZA" sz="3600" dirty="0" err="1" smtClean="0"/>
              <a:t>Rutten</a:t>
            </a:r>
            <a:r>
              <a:rPr lang="en-ZA" sz="3600" dirty="0" smtClean="0"/>
              <a:t>-van </a:t>
            </a:r>
            <a:r>
              <a:rPr lang="en-ZA" sz="3600" dirty="0" err="1" smtClean="0"/>
              <a:t>Molken</a:t>
            </a:r>
            <a:r>
              <a:rPr lang="en-ZA" sz="3600" dirty="0" smtClean="0"/>
              <a:t> M, </a:t>
            </a:r>
            <a:r>
              <a:rPr lang="en-ZA" sz="3600" dirty="0" err="1" smtClean="0"/>
              <a:t>Dekhuijzen</a:t>
            </a:r>
            <a:r>
              <a:rPr lang="en-ZA" sz="3600" dirty="0" smtClean="0"/>
              <a:t> PN, </a:t>
            </a:r>
            <a:r>
              <a:rPr lang="en-ZA" sz="3600" dirty="0" err="1" smtClean="0"/>
              <a:t>Troosters</a:t>
            </a:r>
            <a:r>
              <a:rPr lang="en-ZA" sz="3600" dirty="0" smtClean="0"/>
              <a:t> T, van </a:t>
            </a:r>
            <a:r>
              <a:rPr lang="en-ZA" sz="3600" dirty="0" err="1" smtClean="0"/>
              <a:t>Herwaarden</a:t>
            </a:r>
            <a:r>
              <a:rPr lang="en-ZA" sz="3600" dirty="0" smtClean="0"/>
              <a:t> C, Pellegrino R, et </a:t>
            </a:r>
            <a:r>
              <a:rPr lang="en-ZA" sz="3600" dirty="0" err="1" smtClean="0"/>
              <a:t>al.Effects</a:t>
            </a:r>
            <a:r>
              <a:rPr lang="en-ZA" sz="3600" dirty="0" smtClean="0"/>
              <a:t> of N-</a:t>
            </a:r>
            <a:r>
              <a:rPr lang="en-ZA" sz="3600" dirty="0" err="1" smtClean="0"/>
              <a:t>acetylcysteine</a:t>
            </a:r>
            <a:r>
              <a:rPr lang="en-ZA" sz="3600" dirty="0" smtClean="0"/>
              <a:t> on outcomes in chronic obstructive pulmonary disease (Bronchitis Randomized on NAC Cost-Utility Study, BRONCUS): a randomised </a:t>
            </a:r>
            <a:r>
              <a:rPr lang="en-ZA" sz="3600" dirty="0" err="1" smtClean="0"/>
              <a:t>placebocontrolled</a:t>
            </a:r>
            <a:r>
              <a:rPr lang="en-ZA" sz="3600" dirty="0" smtClean="0"/>
              <a:t> trial. </a:t>
            </a:r>
            <a:r>
              <a:rPr lang="en-ZA" sz="3600" i="1" dirty="0" smtClean="0"/>
              <a:t>Lancet</a:t>
            </a:r>
            <a:r>
              <a:rPr lang="en-ZA" sz="3600" dirty="0" smtClean="0"/>
              <a:t> 2005;365(9470):1552–60.</a:t>
            </a:r>
          </a:p>
          <a:p>
            <a:r>
              <a:rPr lang="en-ZA" sz="3600" dirty="0" smtClean="0"/>
              <a:t>- </a:t>
            </a:r>
            <a:r>
              <a:rPr lang="en-ZA" sz="3600" dirty="0" err="1" smtClean="0"/>
              <a:t>Moretti</a:t>
            </a:r>
            <a:r>
              <a:rPr lang="en-ZA" sz="3600" dirty="0" smtClean="0"/>
              <a:t> M, </a:t>
            </a:r>
            <a:r>
              <a:rPr lang="en-ZA" sz="3600" dirty="0" err="1" smtClean="0"/>
              <a:t>Bottrighi</a:t>
            </a:r>
            <a:r>
              <a:rPr lang="en-ZA" sz="3600" dirty="0" smtClean="0"/>
              <a:t> P, </a:t>
            </a:r>
            <a:r>
              <a:rPr lang="en-ZA" sz="3600" dirty="0" err="1" smtClean="0"/>
              <a:t>Dallari</a:t>
            </a:r>
            <a:r>
              <a:rPr lang="en-ZA" sz="3600" dirty="0" smtClean="0"/>
              <a:t> R, Da Porto R, </a:t>
            </a:r>
            <a:r>
              <a:rPr lang="en-ZA" sz="3600" dirty="0" err="1" smtClean="0"/>
              <a:t>Dolcetti</a:t>
            </a:r>
            <a:r>
              <a:rPr lang="en-ZA" sz="3600" dirty="0" smtClean="0"/>
              <a:t> A, </a:t>
            </a:r>
            <a:r>
              <a:rPr lang="en-ZA" sz="3600" dirty="0" err="1" smtClean="0"/>
              <a:t>Grandi</a:t>
            </a:r>
            <a:r>
              <a:rPr lang="en-ZA" sz="3600" dirty="0" smtClean="0"/>
              <a:t> P, et </a:t>
            </a:r>
            <a:r>
              <a:rPr lang="en-ZA" sz="3600" dirty="0" err="1" smtClean="0"/>
              <a:t>al.The</a:t>
            </a:r>
            <a:r>
              <a:rPr lang="en-ZA" sz="3600" dirty="0" smtClean="0"/>
              <a:t> effect of long-term treatment with </a:t>
            </a:r>
            <a:r>
              <a:rPr lang="en-ZA" sz="3600" dirty="0" err="1" smtClean="0"/>
              <a:t>erdosteine</a:t>
            </a:r>
            <a:r>
              <a:rPr lang="en-ZA" sz="3600" dirty="0" smtClean="0"/>
              <a:t> on chronic obstructive pulmonary disease: the EQUALIFE study. </a:t>
            </a:r>
            <a:r>
              <a:rPr lang="en-ZA" sz="3600" i="1" dirty="0" smtClean="0"/>
              <a:t>Drugs Under Experimental &amp; Clinical Research </a:t>
            </a:r>
            <a:r>
              <a:rPr lang="en-ZA" sz="3600" dirty="0" smtClean="0"/>
              <a:t>2004;</a:t>
            </a:r>
            <a:r>
              <a:rPr lang="en-ZA" sz="3600" b="1" dirty="0" smtClean="0"/>
              <a:t>30</a:t>
            </a:r>
            <a:r>
              <a:rPr lang="en-ZA" sz="3600" dirty="0" smtClean="0"/>
              <a:t>(4):143–52.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36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19</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Adult Hospital level STG, 2012</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a:t>
            </a:fld>
            <a:endParaRPr lang="en-Z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smtClean="0"/>
              <a:t>Walters JA, Smith S, Poole P, Granger RH, Wood-Baker R. Injectable vaccines for preventing pneumococcal infection in patients with chronic obstructive pulmonary disease. Cochrane Database </a:t>
            </a:r>
            <a:r>
              <a:rPr lang="en-ZA" sz="1200" dirty="0" err="1" smtClean="0"/>
              <a:t>Syst</a:t>
            </a:r>
            <a:r>
              <a:rPr lang="en-ZA" sz="1200" dirty="0" smtClean="0"/>
              <a:t> Rev. 2010 Nov 10;(11):CD001390.</a:t>
            </a:r>
          </a:p>
          <a:p>
            <a:r>
              <a:rPr lang="en-ZA" sz="1200" dirty="0" err="1" smtClean="0"/>
              <a:t>Sehatzadeh</a:t>
            </a:r>
            <a:r>
              <a:rPr lang="en-ZA" sz="1200" dirty="0" smtClean="0"/>
              <a:t> S. Influenza and pneumococcal vaccinations for patients with chronic obstructive pulmonary disease (COPD): an evidence-based analysis. </a:t>
            </a:r>
            <a:r>
              <a:rPr lang="en-ZA" sz="1200" dirty="0" err="1" smtClean="0"/>
              <a:t>Ont</a:t>
            </a:r>
            <a:r>
              <a:rPr lang="en-ZA" sz="1200" dirty="0" smtClean="0"/>
              <a:t> Health </a:t>
            </a:r>
            <a:r>
              <a:rPr lang="en-ZA" sz="1200" dirty="0" err="1" smtClean="0"/>
              <a:t>Technol</a:t>
            </a:r>
            <a:r>
              <a:rPr lang="en-ZA" sz="1200" dirty="0" smtClean="0"/>
              <a:t> Assess </a:t>
            </a:r>
            <a:r>
              <a:rPr lang="en-ZA" sz="1200" dirty="0" err="1" smtClean="0"/>
              <a:t>Ser</a:t>
            </a:r>
            <a:r>
              <a:rPr lang="en-ZA" sz="1200" dirty="0" smtClean="0"/>
              <a:t> [Internet]. 2012 Mar; 12(3) 1-64. Available from: </a:t>
            </a:r>
            <a:r>
              <a:rPr lang="en-ZA" sz="1200" dirty="0" smtClean="0">
                <a:hlinkClick r:id="rId3"/>
              </a:rPr>
              <a:t>www.hqontario.ca/en/mas/tech/pdfs/2012/rev_COPD_Vaccinations_March.pdf</a:t>
            </a:r>
            <a:r>
              <a:rPr lang="en-ZA" sz="1200" dirty="0" smtClean="0"/>
              <a:t>.  </a:t>
            </a:r>
          </a:p>
          <a:p>
            <a:r>
              <a:rPr lang="en-GB" sz="1200" dirty="0" smtClean="0"/>
              <a:t>Global Obstructive Lung Disease (GOLD): Global strategy for the diagnosis, management, and prevention of  chronic obstructive pulmonary disease, update 2014.</a:t>
            </a:r>
            <a:endParaRPr lang="en-ZA" sz="1200" dirty="0" smtClean="0"/>
          </a:p>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20</a:t>
            </a:fld>
            <a:endParaRPr lang="en-ZA"/>
          </a:p>
        </p:txBody>
      </p:sp>
    </p:spTree>
    <p:extLst>
      <p:ext uri="{BB962C8B-B14F-4D97-AF65-F5344CB8AC3E}">
        <p14:creationId xmlns:p14="http://schemas.microsoft.com/office/powerpoint/2010/main" xmlns="" val="2633298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21</a:t>
            </a:fld>
            <a:endParaRPr lang="en-Z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effectLst/>
                <a:latin typeface="+mn-lt"/>
                <a:ea typeface="+mn-ea"/>
                <a:cs typeface="+mn-cs"/>
              </a:rPr>
              <a:t>Hsu J, </a:t>
            </a:r>
            <a:r>
              <a:rPr lang="en-ZA" sz="1200" kern="1200" dirty="0" err="1" smtClean="0">
                <a:solidFill>
                  <a:schemeClr val="tx1"/>
                </a:solidFill>
                <a:effectLst/>
                <a:latin typeface="+mn-lt"/>
                <a:ea typeface="+mn-ea"/>
                <a:cs typeface="+mn-cs"/>
              </a:rPr>
              <a:t>Santesso</a:t>
            </a:r>
            <a:r>
              <a:rPr lang="en-ZA" sz="1200" kern="1200" dirty="0" smtClean="0">
                <a:solidFill>
                  <a:schemeClr val="tx1"/>
                </a:solidFill>
                <a:effectLst/>
                <a:latin typeface="+mn-lt"/>
                <a:ea typeface="+mn-ea"/>
                <a:cs typeface="+mn-cs"/>
              </a:rPr>
              <a:t> N, Mustafa R, </a:t>
            </a:r>
            <a:r>
              <a:rPr lang="en-ZA" sz="1200" kern="1200" dirty="0" err="1" smtClean="0">
                <a:solidFill>
                  <a:schemeClr val="tx1"/>
                </a:solidFill>
                <a:effectLst/>
                <a:latin typeface="+mn-lt"/>
                <a:ea typeface="+mn-ea"/>
                <a:cs typeface="+mn-cs"/>
              </a:rPr>
              <a:t>Brozek</a:t>
            </a:r>
            <a:r>
              <a:rPr lang="en-ZA" sz="1200" kern="1200" dirty="0" smtClean="0">
                <a:solidFill>
                  <a:schemeClr val="tx1"/>
                </a:solidFill>
                <a:effectLst/>
                <a:latin typeface="+mn-lt"/>
                <a:ea typeface="+mn-ea"/>
                <a:cs typeface="+mn-cs"/>
              </a:rPr>
              <a:t> J, Chen YL, Hopkins JP, Cheung A, </a:t>
            </a:r>
            <a:r>
              <a:rPr lang="en-ZA" sz="1200" kern="1200" dirty="0" err="1" smtClean="0">
                <a:solidFill>
                  <a:schemeClr val="tx1"/>
                </a:solidFill>
                <a:effectLst/>
                <a:latin typeface="+mn-lt"/>
                <a:ea typeface="+mn-ea"/>
                <a:cs typeface="+mn-cs"/>
              </a:rPr>
              <a:t>Hovhannisyan</a:t>
            </a:r>
            <a:r>
              <a:rPr lang="en-ZA" sz="1200" kern="1200" dirty="0" smtClean="0">
                <a:solidFill>
                  <a:schemeClr val="tx1"/>
                </a:solidFill>
                <a:effectLst/>
                <a:latin typeface="+mn-lt"/>
                <a:ea typeface="+mn-ea"/>
                <a:cs typeface="+mn-cs"/>
              </a:rPr>
              <a:t> G, </a:t>
            </a:r>
            <a:r>
              <a:rPr lang="en-ZA" sz="1200" kern="1200" dirty="0" err="1" smtClean="0">
                <a:solidFill>
                  <a:schemeClr val="tx1"/>
                </a:solidFill>
                <a:effectLst/>
                <a:latin typeface="+mn-lt"/>
                <a:ea typeface="+mn-ea"/>
                <a:cs typeface="+mn-cs"/>
              </a:rPr>
              <a:t>Ivanova</a:t>
            </a:r>
            <a:r>
              <a:rPr lang="en-ZA" sz="1200" kern="1200" dirty="0" smtClean="0">
                <a:solidFill>
                  <a:schemeClr val="tx1"/>
                </a:solidFill>
                <a:effectLst/>
                <a:latin typeface="+mn-lt"/>
                <a:ea typeface="+mn-ea"/>
                <a:cs typeface="+mn-cs"/>
              </a:rPr>
              <a:t> L, </a:t>
            </a:r>
            <a:r>
              <a:rPr lang="en-ZA" sz="1200" kern="1200" dirty="0" err="1" smtClean="0">
                <a:solidFill>
                  <a:schemeClr val="tx1"/>
                </a:solidFill>
                <a:effectLst/>
                <a:latin typeface="+mn-lt"/>
                <a:ea typeface="+mn-ea"/>
                <a:cs typeface="+mn-cs"/>
              </a:rPr>
              <a:t>Flottorp</a:t>
            </a:r>
            <a:r>
              <a:rPr lang="en-ZA" sz="1200" kern="1200" dirty="0" smtClean="0">
                <a:solidFill>
                  <a:schemeClr val="tx1"/>
                </a:solidFill>
                <a:effectLst/>
                <a:latin typeface="+mn-lt"/>
                <a:ea typeface="+mn-ea"/>
                <a:cs typeface="+mn-cs"/>
              </a:rPr>
              <a:t> SA, </a:t>
            </a:r>
            <a:r>
              <a:rPr lang="en-ZA" sz="1200" kern="1200" dirty="0" err="1" smtClean="0">
                <a:solidFill>
                  <a:schemeClr val="tx1"/>
                </a:solidFill>
                <a:effectLst/>
                <a:latin typeface="+mn-lt"/>
                <a:ea typeface="+mn-ea"/>
                <a:cs typeface="+mn-cs"/>
              </a:rPr>
              <a:t>Saeterdal</a:t>
            </a:r>
            <a:r>
              <a:rPr lang="en-ZA" sz="1200" kern="1200" dirty="0" smtClean="0">
                <a:solidFill>
                  <a:schemeClr val="tx1"/>
                </a:solidFill>
                <a:effectLst/>
                <a:latin typeface="+mn-lt"/>
                <a:ea typeface="+mn-ea"/>
                <a:cs typeface="+mn-cs"/>
              </a:rPr>
              <a:t> I, Wong AD, </a:t>
            </a:r>
            <a:r>
              <a:rPr lang="en-ZA" sz="1200" kern="1200" dirty="0" err="1" smtClean="0">
                <a:solidFill>
                  <a:schemeClr val="tx1"/>
                </a:solidFill>
                <a:effectLst/>
                <a:latin typeface="+mn-lt"/>
                <a:ea typeface="+mn-ea"/>
                <a:cs typeface="+mn-cs"/>
              </a:rPr>
              <a:t>Tian</a:t>
            </a:r>
            <a:r>
              <a:rPr lang="en-ZA" sz="1200" kern="1200" dirty="0" smtClean="0">
                <a:solidFill>
                  <a:schemeClr val="tx1"/>
                </a:solidFill>
                <a:effectLst/>
                <a:latin typeface="+mn-lt"/>
                <a:ea typeface="+mn-ea"/>
                <a:cs typeface="+mn-cs"/>
              </a:rPr>
              <a:t> J, </a:t>
            </a:r>
            <a:r>
              <a:rPr lang="en-ZA" sz="1200" kern="1200" dirty="0" err="1" smtClean="0">
                <a:solidFill>
                  <a:schemeClr val="tx1"/>
                </a:solidFill>
                <a:effectLst/>
                <a:latin typeface="+mn-lt"/>
                <a:ea typeface="+mn-ea"/>
                <a:cs typeface="+mn-cs"/>
              </a:rPr>
              <a:t>Uyeki</a:t>
            </a:r>
            <a:r>
              <a:rPr lang="en-ZA" sz="1200" kern="1200" dirty="0" smtClean="0">
                <a:solidFill>
                  <a:schemeClr val="tx1"/>
                </a:solidFill>
                <a:effectLst/>
                <a:latin typeface="+mn-lt"/>
                <a:ea typeface="+mn-ea"/>
                <a:cs typeface="+mn-cs"/>
              </a:rPr>
              <a:t> TM, </a:t>
            </a:r>
            <a:r>
              <a:rPr lang="en-ZA" sz="1200" kern="1200" dirty="0" err="1" smtClean="0">
                <a:solidFill>
                  <a:schemeClr val="tx1"/>
                </a:solidFill>
                <a:effectLst/>
                <a:latin typeface="+mn-lt"/>
                <a:ea typeface="+mn-ea"/>
                <a:cs typeface="+mn-cs"/>
              </a:rPr>
              <a:t>Akl</a:t>
            </a:r>
            <a:r>
              <a:rPr lang="en-ZA" sz="1200" kern="1200" dirty="0" smtClean="0">
                <a:solidFill>
                  <a:schemeClr val="tx1"/>
                </a:solidFill>
                <a:effectLst/>
                <a:latin typeface="+mn-lt"/>
                <a:ea typeface="+mn-ea"/>
                <a:cs typeface="+mn-cs"/>
              </a:rPr>
              <a:t> EA, Alonso-</a:t>
            </a:r>
            <a:r>
              <a:rPr lang="en-ZA" sz="1200" kern="1200" dirty="0" err="1" smtClean="0">
                <a:solidFill>
                  <a:schemeClr val="tx1"/>
                </a:solidFill>
                <a:effectLst/>
                <a:latin typeface="+mn-lt"/>
                <a:ea typeface="+mn-ea"/>
                <a:cs typeface="+mn-cs"/>
              </a:rPr>
              <a:t>Coello</a:t>
            </a:r>
            <a:r>
              <a:rPr lang="en-ZA" sz="1200" kern="1200" dirty="0" smtClean="0">
                <a:solidFill>
                  <a:schemeClr val="tx1"/>
                </a:solidFill>
                <a:effectLst/>
                <a:latin typeface="+mn-lt"/>
                <a:ea typeface="+mn-ea"/>
                <a:cs typeface="+mn-cs"/>
              </a:rPr>
              <a:t> P, </a:t>
            </a:r>
            <a:r>
              <a:rPr lang="en-ZA" sz="1200" kern="1200" dirty="0" err="1" smtClean="0">
                <a:solidFill>
                  <a:schemeClr val="tx1"/>
                </a:solidFill>
                <a:effectLst/>
                <a:latin typeface="+mn-lt"/>
                <a:ea typeface="+mn-ea"/>
                <a:cs typeface="+mn-cs"/>
              </a:rPr>
              <a:t>Smaill</a:t>
            </a:r>
            <a:r>
              <a:rPr lang="en-ZA" sz="1200" kern="1200" dirty="0" smtClean="0">
                <a:solidFill>
                  <a:schemeClr val="tx1"/>
                </a:solidFill>
                <a:effectLst/>
                <a:latin typeface="+mn-lt"/>
                <a:ea typeface="+mn-ea"/>
                <a:cs typeface="+mn-cs"/>
              </a:rPr>
              <a:t> F, </a:t>
            </a:r>
            <a:r>
              <a:rPr lang="en-ZA" sz="1200" kern="1200" dirty="0" err="1" smtClean="0">
                <a:solidFill>
                  <a:schemeClr val="tx1"/>
                </a:solidFill>
                <a:effectLst/>
                <a:latin typeface="+mn-lt"/>
                <a:ea typeface="+mn-ea"/>
                <a:cs typeface="+mn-cs"/>
              </a:rPr>
              <a:t>Schünemann</a:t>
            </a:r>
            <a:r>
              <a:rPr lang="en-ZA" sz="1200" kern="1200" dirty="0" smtClean="0">
                <a:solidFill>
                  <a:schemeClr val="tx1"/>
                </a:solidFill>
                <a:effectLst/>
                <a:latin typeface="+mn-lt"/>
                <a:ea typeface="+mn-ea"/>
                <a:cs typeface="+mn-cs"/>
              </a:rPr>
              <a:t> HJ. Antivirals for treatment of influenza: a systematic review and meta-analysis of observational studies. </a:t>
            </a:r>
            <a:r>
              <a:rPr lang="en-ZA" sz="1200" i="1" kern="1200" dirty="0" smtClean="0">
                <a:solidFill>
                  <a:schemeClr val="tx1"/>
                </a:solidFill>
                <a:effectLst/>
                <a:latin typeface="+mn-lt"/>
                <a:ea typeface="+mn-ea"/>
                <a:cs typeface="+mn-cs"/>
              </a:rPr>
              <a:t>Ann Intern Med.</a:t>
            </a:r>
            <a:r>
              <a:rPr lang="en-ZA" sz="1200" kern="1200" dirty="0" smtClean="0">
                <a:solidFill>
                  <a:schemeClr val="tx1"/>
                </a:solidFill>
                <a:effectLst/>
                <a:latin typeface="+mn-lt"/>
                <a:ea typeface="+mn-ea"/>
                <a:cs typeface="+mn-cs"/>
              </a:rPr>
              <a:t> 2012 Apr 3;156(7):512-24.</a:t>
            </a:r>
          </a:p>
          <a:p>
            <a:r>
              <a:rPr lang="en-ZA" dirty="0" smtClean="0"/>
              <a:t> WHO Guidelines for Pharmacological Management of Pandemic Influenza A (H1N1) 2009 and other Influenza Viruses. Part I: Recommendations. Revised February 2010. Available at: http://www.who.int/csr/resources/publications/swineflu/h1n1_use_antivirals_20090820/en/</a:t>
            </a:r>
          </a:p>
          <a:p>
            <a:r>
              <a:rPr lang="en-ZA" dirty="0" smtClean="0"/>
              <a:t>  WHO Guidelines for Pharmacological Management of Pandemic Influenza A (H1N1) 2009 and other Influenza Viruses. Part II: Review of the evidence. Revised February 2010. Available at: http://www.who.int/csr/resources/publications/swineflu/h1n1_use_antivirals_20090820/en/  </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22</a:t>
            </a:fld>
            <a:endParaRPr lang="en-Z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Paediatric Hospital level STG, 2013.</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NICE Clinical Guideline-Feverish illness in children: assessment and initial management in children younger than 5 years, May 2013.</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23</a:t>
            </a:fld>
            <a:endParaRPr lang="en-Z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Marras</a:t>
            </a:r>
            <a:r>
              <a:rPr lang="en-US" dirty="0" smtClean="0"/>
              <a:t> TK, </a:t>
            </a:r>
            <a:r>
              <a:rPr lang="en-US" dirty="0" err="1" smtClean="0"/>
              <a:t>Nopmaneejumruslers</a:t>
            </a:r>
            <a:r>
              <a:rPr lang="en-US" dirty="0" smtClean="0"/>
              <a:t> C, Chan CK. Efficacy of exclusively oral antibiotic therapy in patients hospitalized with </a:t>
            </a:r>
            <a:r>
              <a:rPr lang="en-US" dirty="0" err="1" smtClean="0"/>
              <a:t>nonsevere</a:t>
            </a:r>
            <a:r>
              <a:rPr lang="en-US" dirty="0" smtClean="0"/>
              <a:t> community-acquired pneumonia: a retrospective study and meta-analysis. Am J Med. 2004 Mar 15;116(6):385-93.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24</a:t>
            </a:fld>
            <a:endParaRPr lang="en-Z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25</a:t>
            </a:fld>
            <a:endParaRPr lang="en-Z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South African Society of clinical </a:t>
            </a:r>
            <a:r>
              <a:rPr lang="en-ZA" sz="1200" dirty="0" err="1" smtClean="0"/>
              <a:t>microbiology.SASCM</a:t>
            </a:r>
            <a:r>
              <a:rPr lang="en-ZA" sz="1200" dirty="0" smtClean="0"/>
              <a:t> laboratory surveillance, July to December 2012. [Online][Accessed August 2014] Available at: </a:t>
            </a:r>
            <a:r>
              <a:rPr lang="en-ZA" sz="1200" dirty="0" smtClean="0">
                <a:hlinkClick r:id="rId3"/>
              </a:rPr>
              <a:t>http://www.fidssa.co.za/images/SASCM_Laboratory_Surveillance_2.pdf</a:t>
            </a:r>
            <a:endParaRPr lang="en-ZA" sz="1200"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C40204B-497E-4794-AA58-A31DBCDDE6E9}" type="slidenum">
              <a:rPr lang="en-ZA" smtClean="0"/>
              <a:pPr/>
              <a:t>26</a:t>
            </a:fld>
            <a:endParaRPr lang="en-Z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NICE Clinical Guideline-Feverish illness in children: assessment and initial management in children younger than 5 years, May 2013.</a:t>
            </a:r>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27</a:t>
            </a:fld>
            <a:endParaRPr lang="en-Z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28</a:t>
            </a:fld>
            <a:endParaRPr lang="en-ZA"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 Hospital level</a:t>
            </a:r>
            <a:r>
              <a:rPr lang="en-US" baseline="0" dirty="0" smtClean="0"/>
              <a:t> STG, 2012.</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29</a:t>
            </a:fld>
            <a:endParaRPr lang="en-Z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Adult Hospital level STG, 2012</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Paediatric Hospital level STG, 2013</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a:t>
            </a:fld>
            <a:endParaRPr lang="en-Z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Zar</a:t>
            </a:r>
            <a:r>
              <a:rPr lang="en-US" dirty="0" smtClean="0"/>
              <a:t> HJ, Cotton MF, Strauss S, </a:t>
            </a:r>
            <a:r>
              <a:rPr lang="en-US" dirty="0" err="1" smtClean="0"/>
              <a:t>Karpakis</a:t>
            </a:r>
            <a:r>
              <a:rPr lang="en-US" dirty="0" smtClean="0"/>
              <a:t> J, Hussey G, </a:t>
            </a:r>
            <a:r>
              <a:rPr lang="en-US" dirty="0" err="1" smtClean="0"/>
              <a:t>Schaaf</a:t>
            </a:r>
            <a:r>
              <a:rPr lang="en-US" dirty="0" smtClean="0"/>
              <a:t> HS, </a:t>
            </a:r>
            <a:r>
              <a:rPr lang="en-US" dirty="0" err="1" smtClean="0"/>
              <a:t>Rabie</a:t>
            </a:r>
            <a:r>
              <a:rPr lang="en-US" dirty="0" smtClean="0"/>
              <a:t> H, Lombard CJ. Effect of isoniazid prophylaxis on mortality and incidence of tuberculosis in children with HIV: </a:t>
            </a:r>
            <a:r>
              <a:rPr lang="en-US" dirty="0" err="1" smtClean="0"/>
              <a:t>randomised</a:t>
            </a:r>
            <a:r>
              <a:rPr lang="en-US" dirty="0" smtClean="0"/>
              <a:t> controlled trial. BMJ. 2007 Jan 20;334(7585):136.</a:t>
            </a:r>
          </a:p>
          <a:p>
            <a:r>
              <a:rPr lang="en-US" dirty="0" err="1" smtClean="0"/>
              <a:t>Madhi</a:t>
            </a:r>
            <a:r>
              <a:rPr lang="en-US" dirty="0" smtClean="0"/>
              <a:t> SA, </a:t>
            </a:r>
            <a:r>
              <a:rPr lang="en-US" dirty="0" err="1" smtClean="0"/>
              <a:t>Nachman</a:t>
            </a:r>
            <a:r>
              <a:rPr lang="en-US" dirty="0" smtClean="0"/>
              <a:t> S, </a:t>
            </a:r>
            <a:r>
              <a:rPr lang="en-US" dirty="0" err="1" smtClean="0"/>
              <a:t>Violari</a:t>
            </a:r>
            <a:r>
              <a:rPr lang="en-US" dirty="0" smtClean="0"/>
              <a:t> A, Kim S, Cotton MF, </a:t>
            </a:r>
            <a:r>
              <a:rPr lang="en-US" dirty="0" err="1" smtClean="0"/>
              <a:t>Bobat</a:t>
            </a:r>
            <a:r>
              <a:rPr lang="en-US" dirty="0" smtClean="0"/>
              <a:t> R, Jean-Philippe P, </a:t>
            </a:r>
            <a:r>
              <a:rPr lang="en-US" dirty="0" err="1" smtClean="0"/>
              <a:t>McSherry</a:t>
            </a:r>
            <a:r>
              <a:rPr lang="en-US" dirty="0" smtClean="0"/>
              <a:t> G, Mitchell C; P1041 Study Team. Primary isoniazid prophylaxis against tuberculosis in HIV-exposed children. N </a:t>
            </a:r>
            <a:r>
              <a:rPr lang="en-US" dirty="0" err="1" smtClean="0"/>
              <a:t>Engl</a:t>
            </a:r>
            <a:r>
              <a:rPr lang="en-US" dirty="0" smtClean="0"/>
              <a:t> J Med. 2011 Jul 7;365(1):21-31. </a:t>
            </a:r>
          </a:p>
          <a:p>
            <a:r>
              <a:rPr lang="en-US" dirty="0" smtClean="0"/>
              <a:t>Paediatric Hospital level</a:t>
            </a:r>
            <a:r>
              <a:rPr lang="en-US" baseline="0" dirty="0" smtClean="0"/>
              <a:t> STG,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30</a:t>
            </a:fld>
            <a:endParaRPr lang="en-Z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Paediatric Hospital level STG,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31</a:t>
            </a:fld>
            <a:endParaRPr lang="en-Z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solidFill>
                  <a:prstClr val="black"/>
                </a:solidFill>
              </a:rPr>
              <a:t>Aligned with Adult Hospital level STG, 2012.</a:t>
            </a:r>
          </a:p>
          <a:p>
            <a:r>
              <a:rPr lang="en-US" dirty="0" smtClean="0"/>
              <a:t>Department of Health. Management of drug resistant tuberculosis</a:t>
            </a:r>
            <a:r>
              <a:rPr lang="en-US" baseline="0" dirty="0" smtClean="0"/>
              <a:t> policy guidelines, updated January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32</a:t>
            </a:fld>
            <a:endParaRPr lang="en-Z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 Hospital</a:t>
            </a:r>
            <a:r>
              <a:rPr lang="en-US" baseline="0" dirty="0" smtClean="0"/>
              <a:t> STG, 2012.</a:t>
            </a:r>
          </a:p>
          <a:p>
            <a:r>
              <a:rPr lang="en-US" baseline="0" dirty="0" smtClean="0"/>
              <a:t>SAMF 10</a:t>
            </a:r>
            <a:r>
              <a:rPr lang="en-US" baseline="30000" dirty="0" smtClean="0"/>
              <a:t>th</a:t>
            </a:r>
            <a:r>
              <a:rPr lang="en-US" baseline="0" dirty="0" smtClean="0"/>
              <a:t> edition, 2012.</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33</a:t>
            </a:fld>
            <a:endParaRPr lang="en-Z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Department of Health. Management of drug resistant tuberculosis</a:t>
            </a:r>
            <a:r>
              <a:rPr lang="en-US" baseline="0" dirty="0" smtClean="0"/>
              <a:t> policy guidelines, updated January 2013.</a:t>
            </a:r>
            <a:endParaRPr lang="en-US"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34</a:t>
            </a:fld>
            <a:endParaRPr lang="en-Z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35</a:t>
            </a:fld>
            <a:endParaRPr lang="en-Z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36</a:t>
            </a:fld>
            <a:endParaRPr lang="en-ZA" dirty="0">
              <a:solidFill>
                <a:prstClr val="black"/>
              </a:solidFill>
            </a:endParaRPr>
          </a:p>
        </p:txBody>
      </p:sp>
    </p:spTree>
    <p:extLst>
      <p:ext uri="{BB962C8B-B14F-4D97-AF65-F5344CB8AC3E}">
        <p14:creationId xmlns:p14="http://schemas.microsoft.com/office/powerpoint/2010/main" xmlns="" val="2629540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37</a:t>
            </a:fld>
            <a:endParaRPr lang="en-ZA" dirty="0">
              <a:solidFill>
                <a:prstClr val="black"/>
              </a:solidFill>
            </a:endParaRPr>
          </a:p>
        </p:txBody>
      </p:sp>
    </p:spTree>
    <p:extLst>
      <p:ext uri="{BB962C8B-B14F-4D97-AF65-F5344CB8AC3E}">
        <p14:creationId xmlns:p14="http://schemas.microsoft.com/office/powerpoint/2010/main" xmlns="" val="26295401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38</a:t>
            </a:fld>
            <a:endParaRPr lang="en-ZA" dirty="0">
              <a:solidFill>
                <a:prstClr val="black"/>
              </a:solidFill>
            </a:endParaRPr>
          </a:p>
        </p:txBody>
      </p:sp>
    </p:spTree>
    <p:extLst>
      <p:ext uri="{BB962C8B-B14F-4D97-AF65-F5344CB8AC3E}">
        <p14:creationId xmlns:p14="http://schemas.microsoft.com/office/powerpoint/2010/main" xmlns="" val="26295401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39</a:t>
            </a:fld>
            <a:endParaRPr lang="en-ZA" dirty="0">
              <a:solidFill>
                <a:prstClr val="black"/>
              </a:solidFill>
            </a:endParaRPr>
          </a:p>
        </p:txBody>
      </p:sp>
    </p:spTree>
    <p:extLst>
      <p:ext uri="{BB962C8B-B14F-4D97-AF65-F5344CB8AC3E}">
        <p14:creationId xmlns:p14="http://schemas.microsoft.com/office/powerpoint/2010/main" xmlns="" val="2629540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PHC STG, </a:t>
            </a:r>
            <a:r>
              <a:rPr lang="en-GB" sz="1200" dirty="0" smtClean="0"/>
              <a:t>Section 17.1.2 Chronic asthma.</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40204B-497E-4794-AA58-A31DBCDDE6E9}" type="slidenum">
              <a:rPr lang="en-ZA" smtClean="0"/>
              <a:pPr/>
              <a:t>4</a:t>
            </a:fld>
            <a:endParaRPr lang="en-Z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40</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41</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42</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43</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44</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45</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46</a:t>
            </a:fld>
            <a:endParaRPr lang="en-ZA"/>
          </a:p>
        </p:txBody>
      </p:sp>
    </p:spTree>
    <p:extLst>
      <p:ext uri="{BB962C8B-B14F-4D97-AF65-F5344CB8AC3E}">
        <p14:creationId xmlns:p14="http://schemas.microsoft.com/office/powerpoint/2010/main" xmlns="" val="838503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Paediatric</a:t>
            </a:r>
            <a:r>
              <a:rPr lang="en-US" dirty="0" smtClean="0"/>
              <a:t> Hospital level</a:t>
            </a:r>
            <a:r>
              <a:rPr lang="en-US" baseline="0" dirty="0" smtClean="0"/>
              <a:t> STG, 2013</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Adult Hospital</a:t>
            </a:r>
            <a:r>
              <a:rPr lang="en-ZA" sz="1200" baseline="0" dirty="0" smtClean="0"/>
              <a:t> level STGs &amp; EML, 2012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Tee AK, </a:t>
            </a:r>
            <a:r>
              <a:rPr lang="en-US" dirty="0" err="1" smtClean="0"/>
              <a:t>Koh</a:t>
            </a:r>
            <a:r>
              <a:rPr lang="en-US" dirty="0" smtClean="0"/>
              <a:t> MS, Gibson PG, </a:t>
            </a:r>
            <a:r>
              <a:rPr lang="en-US" dirty="0" err="1" smtClean="0"/>
              <a:t>Lasserson</a:t>
            </a:r>
            <a:r>
              <a:rPr lang="en-US" dirty="0" smtClean="0"/>
              <a:t> TJ, Wilson AJ, Irving LB. Long-acting beta2-agonists versus theophylline for maintenance treatment of asthma. Cochrane Database </a:t>
            </a:r>
            <a:r>
              <a:rPr lang="en-US" dirty="0" err="1" smtClean="0"/>
              <a:t>Syst</a:t>
            </a:r>
            <a:r>
              <a:rPr lang="en-US" dirty="0" smtClean="0"/>
              <a:t> Rev. 2007 Jul 18;(3):CD001281.</a:t>
            </a:r>
            <a:endParaRPr lang="en-ZA" sz="1200"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7</a:t>
            </a:fld>
            <a:endParaRPr lang="en-ZA"/>
          </a:p>
        </p:txBody>
      </p:sp>
    </p:spTree>
    <p:extLst>
      <p:ext uri="{BB962C8B-B14F-4D97-AF65-F5344CB8AC3E}">
        <p14:creationId xmlns:p14="http://schemas.microsoft.com/office/powerpoint/2010/main" xmlns="" val="169052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err="1" smtClean="0"/>
              <a:t>Ducharme</a:t>
            </a:r>
            <a:r>
              <a:rPr lang="en-ZA" sz="1200" dirty="0" smtClean="0"/>
              <a:t> FM, Ni </a:t>
            </a:r>
            <a:r>
              <a:rPr lang="en-ZA" sz="1200" dirty="0" err="1" smtClean="0"/>
              <a:t>Chroinin</a:t>
            </a:r>
            <a:r>
              <a:rPr lang="en-ZA" sz="1200" dirty="0" smtClean="0"/>
              <a:t> M, Greenstone I, </a:t>
            </a:r>
            <a:r>
              <a:rPr lang="en-ZA" sz="1200" dirty="0" err="1" smtClean="0"/>
              <a:t>Lasserson</a:t>
            </a:r>
            <a:r>
              <a:rPr lang="en-ZA" sz="1200" dirty="0" smtClean="0"/>
              <a:t> TJ. Addition of long-acting beta2-agonists to inhaled </a:t>
            </a:r>
            <a:r>
              <a:rPr lang="en-ZA" sz="1200" dirty="0" err="1" smtClean="0"/>
              <a:t>steroidsversus</a:t>
            </a:r>
            <a:r>
              <a:rPr lang="en-ZA" sz="1200" dirty="0" smtClean="0"/>
              <a:t> higher dose inhaled steroids in adults and children with persistent asthma. </a:t>
            </a:r>
            <a:r>
              <a:rPr lang="en-ZA" sz="1200" i="1" dirty="0" smtClean="0"/>
              <a:t>Cochrane Database of Systematic Reviews </a:t>
            </a:r>
            <a:r>
              <a:rPr lang="en-ZA" sz="1200" dirty="0" smtClean="0"/>
              <a:t>2010, Issue 4.</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spc="-20" dirty="0" smtClean="0">
                <a:effectLst/>
                <a:latin typeface="+mn-lt"/>
                <a:ea typeface="Calibri"/>
                <a:cs typeface="Calibri"/>
              </a:rPr>
              <a:t>National Heart, Lung, and Blood Institute: Expert Panel Report 3 (EPR-3): Guidelines for the Diagnosis and Management of Asthma - Summary Report 2007. [Online 2007][Cited 2014] Available at: </a:t>
            </a:r>
            <a:r>
              <a:rPr lang="en-GB" sz="1200" u="none" strike="noStrike" spc="-20" dirty="0" smtClean="0">
                <a:solidFill>
                  <a:srgbClr val="1122CC"/>
                </a:solidFill>
                <a:effectLst/>
                <a:latin typeface="+mn-lt"/>
                <a:ea typeface="Calibri"/>
                <a:cs typeface="Calibri"/>
                <a:hlinkClick r:id="rId3"/>
              </a:rPr>
              <a:t>http://www.nhlbi.nih.gov/health-pro/guidelines/current/asthma-guidelines/summary-report-2007.htm</a:t>
            </a:r>
            <a:endParaRPr lang="en-GB" sz="1200" u="none" strike="noStrike" spc="-20" dirty="0" smtClean="0">
              <a:solidFill>
                <a:srgbClr val="1122CC"/>
              </a:solidFill>
              <a:effectLst/>
              <a:latin typeface="+mn-lt"/>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Contract circular HP07-2014DAI</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Contract circular HP09-2014SD</a:t>
            </a:r>
            <a:endParaRPr lang="en-ZA" sz="5400" dirty="0" smtClean="0">
              <a:effectLst/>
              <a:latin typeface="+mn-lt"/>
              <a:ea typeface="Calibri"/>
              <a:cs typeface="Times New Roman"/>
            </a:endParaRPr>
          </a:p>
          <a:p>
            <a:endParaRPr lang="en-ZA" sz="1200"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8</a:t>
            </a:fld>
            <a:endParaRPr lang="en-ZA"/>
          </a:p>
        </p:txBody>
      </p:sp>
    </p:spTree>
    <p:extLst>
      <p:ext uri="{BB962C8B-B14F-4D97-AF65-F5344CB8AC3E}">
        <p14:creationId xmlns:p14="http://schemas.microsoft.com/office/powerpoint/2010/main" xmlns="" val="169052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90221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46872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5297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17134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502909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06199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101426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960116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84110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8490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100"/>
            </a:lvl1pPr>
          </a:lstStyle>
          <a:p>
            <a:r>
              <a:rPr lang="en-ZA" smtClean="0">
                <a:solidFill>
                  <a:prstClr val="black"/>
                </a:solidFill>
              </a:rPr>
              <a:t>PRIMARY HEALTHCARE 2014 IMPLEMENTATION SLIDES: STI</a:t>
            </a:r>
            <a:endParaRPr lang="en-ZA"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100"/>
            </a:lvl1pPr>
          </a:lstStyle>
          <a:p>
            <a:fld id="{42FB03B2-953D-4068-99A6-8707FB8FE3E1}" type="slidenum">
              <a:rPr lang="en-ZA" smtClean="0">
                <a:solidFill>
                  <a:prstClr val="black"/>
                </a:solidFill>
              </a:rPr>
              <a:pPr/>
              <a:t>‹#›</a:t>
            </a:fld>
            <a:endParaRPr lang="en-ZA">
              <a:solidFill>
                <a:prstClr val="black"/>
              </a:solidFill>
            </a:endParaRPr>
          </a:p>
        </p:txBody>
      </p:sp>
    </p:spTree>
    <p:extLst>
      <p:ext uri="{BB962C8B-B14F-4D97-AF65-F5344CB8AC3E}">
        <p14:creationId xmlns:p14="http://schemas.microsoft.com/office/powerpoint/2010/main" xmlns="" val="40976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2160806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r>
              <a:rPr lang="en-US" smtClean="0"/>
              <a:t>2014</a:t>
            </a:r>
            <a:endParaRPr lang="en-ZA"/>
          </a:p>
        </p:txBody>
      </p:sp>
      <p:sp>
        <p:nvSpPr>
          <p:cNvPr id="6" name="Footer Placeholder 5"/>
          <p:cNvSpPr>
            <a:spLocks noGrp="1"/>
          </p:cNvSpPr>
          <p:nvPr>
            <p:ph type="ftr" sz="quarter" idx="11"/>
          </p:nvPr>
        </p:nvSpPr>
        <p:spPr/>
        <p:txBody>
          <a:bodyPr/>
          <a:lstStyle/>
          <a:p>
            <a:r>
              <a:rPr lang="en-ZA" smtClean="0"/>
              <a:t>PRIMARY HEALTHCARE IMPLEMENTATION SLIDES 2014: ENDOCRINE CONDITIONS</a:t>
            </a:r>
            <a:endParaRPr lang="en-ZA"/>
          </a:p>
        </p:txBody>
      </p:sp>
      <p:sp>
        <p:nvSpPr>
          <p:cNvPr id="7" name="Slide Number Placeholder 6"/>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r>
              <a:rPr lang="en-US" smtClean="0"/>
              <a:t>2014</a:t>
            </a:r>
            <a:endParaRPr lang="en-ZA"/>
          </a:p>
        </p:txBody>
      </p:sp>
      <p:sp>
        <p:nvSpPr>
          <p:cNvPr id="8" name="Footer Placeholder 7"/>
          <p:cNvSpPr>
            <a:spLocks noGrp="1"/>
          </p:cNvSpPr>
          <p:nvPr>
            <p:ph type="ftr" sz="quarter" idx="11"/>
          </p:nvPr>
        </p:nvSpPr>
        <p:spPr/>
        <p:txBody>
          <a:bodyPr/>
          <a:lstStyle/>
          <a:p>
            <a:r>
              <a:rPr lang="en-ZA" smtClean="0"/>
              <a:t>PRIMARY HEALTHCARE IMPLEMENTATION SLIDES 2014: ENDOCRINE CONDITIONS</a:t>
            </a:r>
            <a:endParaRPr lang="en-ZA"/>
          </a:p>
        </p:txBody>
      </p:sp>
      <p:sp>
        <p:nvSpPr>
          <p:cNvPr id="9" name="Slide Number Placeholder 8"/>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78602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9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4314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499350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image" Target="../media/image5.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 ENDOCRINE CONDITIONS</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3"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userDrawn="1"/>
        </p:nvPicPr>
        <p:blipFill>
          <a:blip r:embed="rId5"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202792215"/>
      </p:ext>
    </p:extLst>
  </p:cSld>
  <p:clrMap bg1="lt1" tx1="dk1" bg2="lt2" tx2="dk2" accent1="accent1" accent2="accent2" accent3="accent3" accent4="accent4" accent5="accent5" accent6="accent6" hlink="hlink" folHlink="folHlink"/>
  <p:sldLayoutIdLst>
    <p:sldLayoutId id="2147483662"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288F5-BE89-48E1-B620-3C871BC608F2}" type="datetimeFigureOut">
              <a:rPr lang="en-US" smtClean="0">
                <a:solidFill>
                  <a:prstClr val="black">
                    <a:tint val="75000"/>
                  </a:prstClr>
                </a:solidFill>
              </a:rPr>
              <a:pPr/>
              <a:t>3/30/2015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A42BF-D229-447E-BF71-7B3BFA19D0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922107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4168666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nhlbi.nih.gov/health-pro/guidelines/current/asthma-guidelines/summary-report-2007.htm" TargetMode="External"/><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hyperlink" Target="http://guidance.nice.org.uk/CG101/Guidance/pdf/English" TargetMode="External"/><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hyperlink" Target="http://www.hqontario.ca/en/mas/tech/pdfs/2012/rev_COPD_Vaccinations_March.pdf" TargetMode="External"/><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hyperlink" Target="http://www.fidssa.co.za/images/SASCM_Laboratory_Surveillance_2.pdf" TargetMode="External"/><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4429132"/>
            <a:ext cx="5791200" cy="1015663"/>
          </a:xfrm>
          <a:prstGeom prst="rect">
            <a:avLst/>
          </a:prstGeom>
          <a:noFill/>
        </p:spPr>
        <p:txBody>
          <a:bodyPr wrap="square" rtlCol="0">
            <a:spAutoFit/>
          </a:bodyPr>
          <a:lstStyle/>
          <a:p>
            <a:r>
              <a:rPr lang="en-US" sz="2000" dirty="0" smtClean="0">
                <a:latin typeface="Arial" pitchFamily="34" charset="0"/>
                <a:cs typeface="Arial" pitchFamily="34" charset="0"/>
              </a:rPr>
              <a:t>PRIMARY HEALTHCARE 2014</a:t>
            </a:r>
          </a:p>
          <a:p>
            <a:endParaRPr lang="en-US" sz="2000" dirty="0">
              <a:latin typeface="Arial" pitchFamily="34" charset="0"/>
              <a:cs typeface="Arial" pitchFamily="34" charset="0"/>
            </a:endParaRPr>
          </a:p>
          <a:p>
            <a:r>
              <a:rPr lang="en-US" sz="2000" dirty="0">
                <a:latin typeface="Arial" pitchFamily="34" charset="0"/>
                <a:cs typeface="Arial" pitchFamily="34" charset="0"/>
              </a:rPr>
              <a:t>Updates to the 2008 PHC STG &amp; </a:t>
            </a:r>
            <a:r>
              <a:rPr lang="en-US" sz="2000" dirty="0" smtClean="0">
                <a:latin typeface="Arial" pitchFamily="34" charset="0"/>
                <a:cs typeface="Arial" pitchFamily="34" charset="0"/>
              </a:rPr>
              <a:t>EML</a:t>
            </a:r>
            <a:endParaRPr lang="en-US" sz="2000" dirty="0">
              <a:latin typeface="Arial" pitchFamily="34" charset="0"/>
              <a:cs typeface="Arial" pitchFamily="34" charset="0"/>
            </a:endParaRPr>
          </a:p>
        </p:txBody>
      </p:sp>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8964488" cy="92867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b="1" dirty="0" smtClean="0">
                <a:solidFill>
                  <a:prstClr val="white"/>
                </a:solidFill>
                <a:latin typeface="Arial" pitchFamily="34" charset="0"/>
                <a:cs typeface="Arial" pitchFamily="34" charset="0"/>
              </a:rPr>
              <a:t>CH 17: RESPIRATORY</a:t>
            </a:r>
          </a:p>
        </p:txBody>
      </p:sp>
      <p:sp>
        <p:nvSpPr>
          <p:cNvPr id="8" name="TextBox 7"/>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9" name="TextBox 8"/>
          <p:cNvSpPr txBox="1"/>
          <p:nvPr/>
        </p:nvSpPr>
        <p:spPr>
          <a:xfrm>
            <a:off x="2643174" y="2968823"/>
            <a:ext cx="5791200" cy="707886"/>
          </a:xfrm>
          <a:prstGeom prst="rect">
            <a:avLst/>
          </a:prstGeom>
          <a:noFill/>
        </p:spPr>
        <p:txBody>
          <a:bodyPr wrap="square" rtlCol="0">
            <a:spAutoFit/>
          </a:bodyPr>
          <a:lstStyle/>
          <a:p>
            <a:r>
              <a:rPr lang="en-US" sz="2000" dirty="0" smtClean="0">
                <a:latin typeface="Arial" pitchFamily="34" charset="0"/>
                <a:cs typeface="Arial" pitchFamily="34" charset="0"/>
              </a:rPr>
              <a:t>AFFORDABLE MEDICINES</a:t>
            </a:r>
          </a:p>
          <a:p>
            <a:r>
              <a:rPr lang="en-US" sz="2000" dirty="0" smtClean="0">
                <a:latin typeface="Arial" pitchFamily="34" charset="0"/>
                <a:cs typeface="Arial" pitchFamily="34" charset="0"/>
              </a:rPr>
              <a:t>ESSENTIAL MEDICINES PROGRAMME</a:t>
            </a:r>
          </a:p>
        </p:txBody>
      </p:sp>
    </p:spTree>
    <p:extLst>
      <p:ext uri="{BB962C8B-B14F-4D97-AF65-F5344CB8AC3E}">
        <p14:creationId xmlns:p14="http://schemas.microsoft.com/office/powerpoint/2010/main" xmlns="" val="4273022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66644" y="1066800"/>
            <a:ext cx="9001156" cy="4648200"/>
          </a:xfrm>
          <a:prstGeom prst="rect">
            <a:avLst/>
          </a:prstGeom>
        </p:spPr>
        <p:txBody>
          <a:bodyPr>
            <a:normAutofit/>
          </a:bodyPr>
          <a:lstStyle/>
          <a:p>
            <a:pPr lvl="0"/>
            <a:r>
              <a:rPr lang="en-GB" sz="3200" b="1" dirty="0" smtClean="0"/>
              <a:t>CHILDREN</a:t>
            </a:r>
          </a:p>
          <a:p>
            <a:pPr lvl="0"/>
            <a:r>
              <a:rPr lang="en-GB" sz="2800" b="1" dirty="0" smtClean="0"/>
              <a:t>Recommendation</a:t>
            </a:r>
          </a:p>
          <a:p>
            <a:pPr marL="457200" lvl="0" indent="-457200">
              <a:buFont typeface="Arial" pitchFamily="34" charset="0"/>
              <a:buChar char="•"/>
            </a:pPr>
            <a:r>
              <a:rPr lang="en-GB" sz="2800" u="sng" dirty="0" smtClean="0"/>
              <a:t>ICS: </a:t>
            </a:r>
            <a:r>
              <a:rPr lang="en-GB" sz="2800" i="1" dirty="0" smtClean="0">
                <a:solidFill>
                  <a:srgbClr val="3366FF"/>
                </a:solidFill>
              </a:rPr>
              <a:t>retained</a:t>
            </a:r>
          </a:p>
          <a:p>
            <a:pPr marL="457200" lvl="0" indent="-457200">
              <a:buFont typeface="Arial" pitchFamily="34" charset="0"/>
              <a:buChar char="•"/>
            </a:pPr>
            <a:r>
              <a:rPr lang="en-GB" sz="2800" u="sng" dirty="0" smtClean="0"/>
              <a:t>LABA+ICS</a:t>
            </a:r>
            <a:r>
              <a:rPr lang="en-GB" sz="2800" dirty="0" smtClean="0"/>
              <a:t>: </a:t>
            </a:r>
            <a:r>
              <a:rPr lang="en-GB" sz="2800" i="1" dirty="0" smtClean="0">
                <a:solidFill>
                  <a:schemeClr val="accent6">
                    <a:lumMod val="75000"/>
                  </a:schemeClr>
                </a:solidFill>
              </a:rPr>
              <a:t>not added</a:t>
            </a:r>
          </a:p>
          <a:p>
            <a:pPr marL="742950" lvl="1" indent="-285750">
              <a:lnSpc>
                <a:spcPct val="110000"/>
              </a:lnSpc>
              <a:spcBef>
                <a:spcPct val="20000"/>
              </a:spcBef>
              <a:buFont typeface="Arial" pitchFamily="34" charset="0"/>
              <a:buChar char="–"/>
              <a:defRPr/>
            </a:pPr>
            <a:r>
              <a:rPr lang="en-GB" sz="2200" spc="-20" dirty="0">
                <a:solidFill>
                  <a:prstClr val="black"/>
                </a:solidFill>
                <a:ea typeface="Calibri"/>
                <a:cs typeface="Calibri"/>
              </a:rPr>
              <a:t>Paediatric asthmatics unresponsive to high dose ICS </a:t>
            </a:r>
            <a:r>
              <a:rPr lang="en-GB" sz="2200" spc="-20" dirty="0" smtClean="0">
                <a:solidFill>
                  <a:prstClr val="black"/>
                </a:solidFill>
                <a:ea typeface="Calibri"/>
                <a:cs typeface="Calibri"/>
              </a:rPr>
              <a:t>should be </a:t>
            </a:r>
            <a:r>
              <a:rPr lang="en-GB" sz="2200" spc="-20" dirty="0">
                <a:solidFill>
                  <a:prstClr val="black"/>
                </a:solidFill>
                <a:ea typeface="Calibri"/>
                <a:cs typeface="Calibri"/>
              </a:rPr>
              <a:t>referred to secondary level for further management.</a:t>
            </a:r>
            <a:endParaRPr lang="en-ZA" sz="2200" spc="-20" dirty="0">
              <a:solidFill>
                <a:prstClr val="black"/>
              </a:solidFill>
              <a:ea typeface="Calibri"/>
              <a:cs typeface="Calibri"/>
            </a:endParaRPr>
          </a:p>
          <a:p>
            <a:pPr lvl="1"/>
            <a:endParaRPr lang="en-ZA" sz="3200" dirty="0"/>
          </a:p>
          <a:p>
            <a:r>
              <a:rPr lang="en-GB" sz="2200" i="1" dirty="0" smtClean="0"/>
              <a:t>Rationale: </a:t>
            </a:r>
            <a:r>
              <a:rPr lang="en-GB" sz="2200" dirty="0" smtClean="0"/>
              <a:t>Aligned to </a:t>
            </a:r>
            <a:r>
              <a:rPr lang="en-GB" sz="2200" dirty="0"/>
              <a:t>Paediatric Hospital level  STG, 2013 </a:t>
            </a:r>
            <a:r>
              <a:rPr lang="en-GB" sz="2200" dirty="0" smtClean="0"/>
              <a:t>that recommends </a:t>
            </a:r>
            <a:r>
              <a:rPr lang="en-GB" sz="2200" dirty="0"/>
              <a:t>that LABAs should be specialist </a:t>
            </a:r>
            <a:r>
              <a:rPr lang="en-GB" sz="2200" dirty="0" smtClean="0"/>
              <a:t>initiated.</a:t>
            </a:r>
            <a:endParaRPr lang="en-ZA" sz="2200" dirty="0"/>
          </a:p>
          <a:p>
            <a:pPr lvl="1"/>
            <a:r>
              <a:rPr lang="en-GB" sz="4000" b="1" dirty="0" smtClean="0">
                <a:solidFill>
                  <a:srgbClr val="0070C0"/>
                </a:solidFill>
              </a:rPr>
              <a:t>Level </a:t>
            </a:r>
            <a:r>
              <a:rPr lang="en-GB" sz="4000" b="1" dirty="0">
                <a:solidFill>
                  <a:srgbClr val="0070C0"/>
                </a:solidFill>
              </a:rPr>
              <a:t>of Evidence: III Guidelines</a:t>
            </a:r>
            <a:endParaRPr lang="en-ZA" sz="4000" b="1" dirty="0">
              <a:solidFill>
                <a:srgbClr val="0070C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0" b="0" i="0" u="none" strike="noStrike" kern="1200" cap="none" spc="0" normalizeH="0" baseline="0" noProof="0" dirty="0" smtClean="0">
              <a:ln>
                <a:noFill/>
              </a:ln>
              <a:solidFill>
                <a:srgbClr val="3366FF"/>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6" name="Title 1"/>
          <p:cNvSpPr txBox="1">
            <a:spLocks/>
          </p:cNvSpPr>
          <p:nvPr/>
        </p:nvSpPr>
        <p:spPr>
          <a:xfrm>
            <a:off x="0" y="304800"/>
            <a:ext cx="7772400" cy="762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17.1.2 CHRONIC ASTHMA </a:t>
            </a: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7</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marL="285750" lvl="0" indent="-285750">
              <a:buFont typeface="Arial" pitchFamily="34" charset="0"/>
              <a:buChar char="•"/>
            </a:pPr>
            <a:r>
              <a:rPr lang="en-ZA" u="sng" dirty="0"/>
              <a:t>Epinephrine (Adrenalin)1:1000 1 mL diluted in 2-4 ml 3% hypertonic </a:t>
            </a:r>
            <a:r>
              <a:rPr lang="en-ZA" u="sng" dirty="0" smtClean="0"/>
              <a:t>saline</a:t>
            </a:r>
            <a:r>
              <a:rPr lang="en-ZA" dirty="0" smtClean="0"/>
              <a:t>: </a:t>
            </a:r>
            <a:r>
              <a:rPr lang="en-ZA" i="1" dirty="0" smtClean="0">
                <a:solidFill>
                  <a:srgbClr val="00B050"/>
                </a:solidFill>
              </a:rPr>
              <a:t>added</a:t>
            </a:r>
          </a:p>
          <a:p>
            <a:pPr marL="285750" indent="-285750">
              <a:buFont typeface="Arial" pitchFamily="34" charset="0"/>
              <a:buChar char="•"/>
            </a:pPr>
            <a:r>
              <a:rPr lang="en-ZA" u="sng" dirty="0"/>
              <a:t>Salbutamol 0.5% solution</a:t>
            </a:r>
            <a:r>
              <a:rPr lang="en-ZA" dirty="0"/>
              <a:t>: </a:t>
            </a:r>
            <a:r>
              <a:rPr lang="en-ZA" i="1" dirty="0" smtClean="0">
                <a:solidFill>
                  <a:srgbClr val="00B0F0"/>
                </a:solidFill>
              </a:rPr>
              <a:t>retained</a:t>
            </a:r>
          </a:p>
          <a:p>
            <a:pPr marL="742950" lvl="1" indent="-285750">
              <a:lnSpc>
                <a:spcPct val="110000"/>
              </a:lnSpc>
              <a:spcBef>
                <a:spcPct val="20000"/>
              </a:spcBef>
              <a:buFont typeface="Arial" pitchFamily="34" charset="0"/>
              <a:buChar char="–"/>
              <a:defRPr/>
            </a:pPr>
            <a:r>
              <a:rPr lang="en-ZA" sz="1600" dirty="0" smtClean="0"/>
              <a:t>Aligned </a:t>
            </a:r>
            <a:r>
              <a:rPr lang="en-ZA" sz="1600" dirty="0"/>
              <a:t>with the Paediatric Hospital level STG, 2013.</a:t>
            </a:r>
            <a:endParaRPr lang="en-GB" sz="1600" dirty="0"/>
          </a:p>
          <a:p>
            <a:pPr lvl="0"/>
            <a:endParaRPr lang="en-GB" b="1" dirty="0" smtClean="0"/>
          </a:p>
          <a:p>
            <a:pPr lvl="0"/>
            <a:r>
              <a:rPr lang="en-GB" b="1" dirty="0" smtClean="0"/>
              <a:t>Recommendations:</a:t>
            </a:r>
          </a:p>
          <a:p>
            <a:pPr marL="285750" lvl="0" indent="-285750">
              <a:buFont typeface="Arial" pitchFamily="34" charset="0"/>
              <a:buChar char="•"/>
            </a:pPr>
            <a:r>
              <a:rPr lang="en-GB" sz="1600" dirty="0"/>
              <a:t>Salbutamol </a:t>
            </a:r>
            <a:r>
              <a:rPr lang="en-GB" sz="1600" dirty="0" smtClean="0"/>
              <a:t>retained as </a:t>
            </a:r>
            <a:r>
              <a:rPr lang="en-GB" sz="1600" dirty="0"/>
              <a:t>initial management of bronchiolitis </a:t>
            </a:r>
            <a:r>
              <a:rPr lang="en-GB" sz="1600" dirty="0">
                <a:solidFill>
                  <a:srgbClr val="FF0000"/>
                </a:solidFill>
              </a:rPr>
              <a:t>to exclude asthma. </a:t>
            </a:r>
            <a:endParaRPr lang="en-ZA" sz="1600" dirty="0">
              <a:solidFill>
                <a:srgbClr val="FF0000"/>
              </a:solidFill>
            </a:endParaRPr>
          </a:p>
          <a:p>
            <a:pPr marL="285750" lvl="0" indent="-285750">
              <a:buFont typeface="Arial" pitchFamily="34" charset="0"/>
              <a:buChar char="•"/>
            </a:pPr>
            <a:r>
              <a:rPr lang="en-GB" sz="1600" dirty="0" smtClean="0"/>
              <a:t>No response </a:t>
            </a:r>
            <a:r>
              <a:rPr lang="en-GB" sz="1600" dirty="0"/>
              <a:t>to salbutamol, </a:t>
            </a:r>
            <a:r>
              <a:rPr lang="en-GB" sz="1600" dirty="0" smtClean="0"/>
              <a:t>and diagnosis is definitive: doctor may administer epinephrine </a:t>
            </a:r>
            <a:r>
              <a:rPr lang="en-GB" sz="1600" dirty="0"/>
              <a:t>in 3% sodium </a:t>
            </a:r>
            <a:r>
              <a:rPr lang="en-GB" sz="1600" dirty="0" smtClean="0"/>
              <a:t>chloride.</a:t>
            </a:r>
          </a:p>
          <a:p>
            <a:pPr marL="742950" lvl="1" indent="-285750">
              <a:buFont typeface="Courier New" pitchFamily="49" charset="0"/>
              <a:buChar char="o"/>
            </a:pPr>
            <a:r>
              <a:rPr lang="en-GB" sz="1600" dirty="0" smtClean="0"/>
              <a:t>Monitor the patient for at least 2 hours for a response &amp; adverse events: if the patient relapses - they should return promptly for further management.</a:t>
            </a:r>
            <a:endParaRPr lang="en-ZA" sz="1600" dirty="0" smtClean="0"/>
          </a:p>
          <a:p>
            <a:pPr lvl="0"/>
            <a:endParaRPr lang="en-GB" b="1" dirty="0" smtClean="0"/>
          </a:p>
          <a:p>
            <a:pPr lvl="0"/>
            <a:r>
              <a:rPr lang="en-GB" i="1" dirty="0" smtClean="0"/>
              <a:t>Rationale: </a:t>
            </a:r>
          </a:p>
          <a:p>
            <a:pPr marL="742950" lvl="1" indent="-285750">
              <a:lnSpc>
                <a:spcPct val="110000"/>
              </a:lnSpc>
              <a:spcBef>
                <a:spcPct val="20000"/>
              </a:spcBef>
              <a:buFont typeface="Arial" pitchFamily="34" charset="0"/>
              <a:buChar char="–"/>
              <a:defRPr/>
            </a:pPr>
            <a:r>
              <a:rPr lang="en-GB" sz="1600" dirty="0"/>
              <a:t>Syndromic management of a </a:t>
            </a:r>
            <a:r>
              <a:rPr lang="en-GB" sz="1600" dirty="0" smtClean="0"/>
              <a:t>wheeze </a:t>
            </a:r>
            <a:r>
              <a:rPr lang="en-GB" sz="1600" dirty="0"/>
              <a:t>usually managed with salbutamol indicated for </a:t>
            </a:r>
            <a:r>
              <a:rPr lang="en-GB" sz="1600" dirty="0" smtClean="0"/>
              <a:t>asthma.</a:t>
            </a:r>
          </a:p>
          <a:p>
            <a:pPr marL="742950" lvl="1" indent="-285750">
              <a:lnSpc>
                <a:spcPct val="110000"/>
              </a:lnSpc>
              <a:spcBef>
                <a:spcPct val="20000"/>
              </a:spcBef>
              <a:buFont typeface="Arial" pitchFamily="34" charset="0"/>
              <a:buChar char="–"/>
              <a:defRPr/>
            </a:pPr>
            <a:r>
              <a:rPr lang="en-GB" sz="1600" dirty="0" smtClean="0"/>
              <a:t>If </a:t>
            </a:r>
            <a:r>
              <a:rPr lang="en-GB" sz="1600" dirty="0"/>
              <a:t>diagnosis of bronchiolitis is definitive at primary level, the option of epinephrine </a:t>
            </a:r>
            <a:r>
              <a:rPr lang="en-GB" sz="1600" dirty="0" smtClean="0"/>
              <a:t>nebulisation in </a:t>
            </a:r>
            <a:r>
              <a:rPr lang="en-GB" sz="1600" dirty="0"/>
              <a:t>hypertonic saline </a:t>
            </a:r>
            <a:r>
              <a:rPr lang="en-GB" sz="1600" dirty="0" smtClean="0"/>
              <a:t>is available </a:t>
            </a:r>
            <a:r>
              <a:rPr lang="en-GB" sz="1600" dirty="0"/>
              <a:t>in the PHC STG</a:t>
            </a:r>
            <a:r>
              <a:rPr lang="en-GB" sz="1600" dirty="0" smtClean="0"/>
              <a:t>. </a:t>
            </a:r>
          </a:p>
          <a:p>
            <a:pPr marL="742950" lvl="1" indent="-285750">
              <a:lnSpc>
                <a:spcPct val="110000"/>
              </a:lnSpc>
              <a:spcBef>
                <a:spcPct val="20000"/>
              </a:spcBef>
              <a:buFont typeface="Arial" pitchFamily="34" charset="0"/>
              <a:buChar char="–"/>
              <a:defRPr/>
            </a:pPr>
            <a:r>
              <a:rPr lang="en-GB" sz="1600" dirty="0" smtClean="0"/>
              <a:t>However</a:t>
            </a:r>
            <a:r>
              <a:rPr lang="en-GB" sz="1600" dirty="0"/>
              <a:t>, </a:t>
            </a:r>
            <a:r>
              <a:rPr lang="en-ZA" sz="1600" dirty="0"/>
              <a:t>s</a:t>
            </a:r>
            <a:r>
              <a:rPr lang="en-ZA" sz="1600" dirty="0" smtClean="0"/>
              <a:t>afety </a:t>
            </a:r>
            <a:r>
              <a:rPr lang="en-ZA" sz="1600" dirty="0"/>
              <a:t>concerns </a:t>
            </a:r>
            <a:r>
              <a:rPr lang="en-ZA" sz="1600" dirty="0" smtClean="0"/>
              <a:t>regarding </a:t>
            </a:r>
            <a:r>
              <a:rPr lang="en-ZA" sz="1600" dirty="0"/>
              <a:t>rebound symptoms post-nebulisation </a:t>
            </a:r>
            <a:r>
              <a:rPr lang="en-ZA" sz="1600" dirty="0" smtClean="0"/>
              <a:t>warrants an </a:t>
            </a:r>
            <a:r>
              <a:rPr lang="en-ZA" sz="1600" dirty="0"/>
              <a:t>observation period of at least 2 hours post nebulisation </a:t>
            </a:r>
            <a:r>
              <a:rPr lang="en-ZA" sz="1600" dirty="0" smtClean="0"/>
              <a:t>.</a:t>
            </a:r>
            <a:endParaRPr lang="en-ZA" sz="1600" dirty="0"/>
          </a:p>
          <a:p>
            <a:pPr lvl="0"/>
            <a:endParaRPr lang="en-GB" i="1" dirty="0" smtClean="0"/>
          </a:p>
          <a:p>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GB" sz="4000" b="1" dirty="0">
                <a:solidFill>
                  <a:schemeClr val="bg1"/>
                </a:solidFill>
              </a:rPr>
              <a:t>17.1.3 ACUTE BRONCHIOLITIS IN CHILDREN</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8084777" y="5017831"/>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8</a:t>
            </a:r>
            <a:endParaRPr lang="en-ZA" dirty="0">
              <a:solidFill>
                <a:srgbClr val="3366FF"/>
              </a:solidFill>
            </a:endParaRPr>
          </a:p>
        </p:txBody>
      </p:sp>
    </p:spTree>
    <p:extLst>
      <p:ext uri="{BB962C8B-B14F-4D97-AF65-F5344CB8AC3E}">
        <p14:creationId xmlns:p14="http://schemas.microsoft.com/office/powerpoint/2010/main" xmlns="" val="1253811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0" y="1028664"/>
            <a:ext cx="9144000" cy="5143536"/>
          </a:xfrm>
          <a:prstGeom prst="rect">
            <a:avLst/>
          </a:prstGeom>
        </p:spPr>
        <p:txBody>
          <a:bodyPr>
            <a:normAutofit/>
          </a:bodyPr>
          <a:lstStyle/>
          <a:p>
            <a:pPr lvl="0"/>
            <a:r>
              <a:rPr lang="en-GB" i="1" dirty="0" smtClean="0"/>
              <a:t>Efficacy:</a:t>
            </a:r>
          </a:p>
          <a:p>
            <a:pPr lvl="1">
              <a:buFont typeface="Arial" pitchFamily="34" charset="0"/>
              <a:buChar char="•"/>
            </a:pPr>
            <a:r>
              <a:rPr lang="en-ZA" sz="1600" dirty="0" smtClean="0"/>
              <a:t>  </a:t>
            </a:r>
            <a:r>
              <a:rPr lang="en-GB" sz="1600" dirty="0" smtClean="0"/>
              <a:t>Cochrane review (</a:t>
            </a:r>
            <a:r>
              <a:rPr lang="en-ZA" sz="1600" dirty="0" smtClean="0"/>
              <a:t>11 trials; n=1090 infants): N</a:t>
            </a:r>
            <a:r>
              <a:rPr lang="en-GB" sz="1600" dirty="0" err="1" smtClean="0"/>
              <a:t>ebulised</a:t>
            </a:r>
            <a:r>
              <a:rPr lang="en-GB" sz="1600" dirty="0" smtClean="0"/>
              <a:t> 3% hypertonic saline  </a:t>
            </a:r>
          </a:p>
          <a:p>
            <a:pPr lvl="1"/>
            <a:r>
              <a:rPr lang="en-GB" sz="1600" dirty="0"/>
              <a:t> </a:t>
            </a:r>
            <a:r>
              <a:rPr lang="en-GB" sz="1600" dirty="0" smtClean="0"/>
              <a:t>   + bronchodilator reduced hospital stay among infants with non-severe acute viral   </a:t>
            </a:r>
          </a:p>
          <a:p>
            <a:pPr lvl="1"/>
            <a:r>
              <a:rPr lang="en-GB" sz="1600" dirty="0"/>
              <a:t> </a:t>
            </a:r>
            <a:r>
              <a:rPr lang="en-GB" sz="1600" dirty="0" smtClean="0"/>
              <a:t>   bronchiolitis &amp; improved the clinical severity score in both outpatient &amp; inpatient </a:t>
            </a:r>
          </a:p>
          <a:p>
            <a:pPr lvl="1"/>
            <a:r>
              <a:rPr lang="en-GB" sz="1600" dirty="0"/>
              <a:t> </a:t>
            </a:r>
            <a:r>
              <a:rPr lang="en-GB" sz="1600" dirty="0" smtClean="0"/>
              <a:t>   populations.</a:t>
            </a:r>
            <a:r>
              <a:rPr lang="en-ZA" sz="1600" dirty="0" smtClean="0"/>
              <a:t> </a:t>
            </a:r>
          </a:p>
          <a:p>
            <a:r>
              <a:rPr lang="en-GB" i="1" dirty="0"/>
              <a:t>Diagnosis of viral bronchiolitis: </a:t>
            </a:r>
            <a:endParaRPr lang="en-GB" i="1" dirty="0" smtClean="0"/>
          </a:p>
          <a:p>
            <a:pPr marL="742950" lvl="1" indent="-285750">
              <a:buFont typeface="Arial" pitchFamily="34" charset="0"/>
              <a:buChar char="•"/>
            </a:pPr>
            <a:r>
              <a:rPr lang="en-GB" sz="1600" dirty="0" smtClean="0"/>
              <a:t>At primary </a:t>
            </a:r>
            <a:r>
              <a:rPr lang="en-GB" sz="1600" dirty="0"/>
              <a:t>level of care, viral bronchiolitis is not readily </a:t>
            </a:r>
            <a:r>
              <a:rPr lang="en-GB" sz="1600" dirty="0" smtClean="0"/>
              <a:t>diagnosed. </a:t>
            </a:r>
          </a:p>
          <a:p>
            <a:pPr marL="742950" lvl="1" indent="-285750">
              <a:buFont typeface="Arial" pitchFamily="34" charset="0"/>
              <a:buChar char="•"/>
            </a:pPr>
            <a:r>
              <a:rPr lang="en-GB" sz="1600" dirty="0" smtClean="0"/>
              <a:t>IMCI guidelines: child presenting </a:t>
            </a:r>
            <a:r>
              <a:rPr lang="en-GB" sz="1600" dirty="0"/>
              <a:t>with a wheeze </a:t>
            </a:r>
            <a:r>
              <a:rPr lang="en-GB" sz="1600" dirty="0" smtClean="0"/>
              <a:t>is </a:t>
            </a:r>
            <a:r>
              <a:rPr lang="en-GB" sz="1600" dirty="0"/>
              <a:t>managed </a:t>
            </a:r>
            <a:r>
              <a:rPr lang="en-GB" sz="1600" dirty="0" err="1"/>
              <a:t>syndromically</a:t>
            </a:r>
            <a:r>
              <a:rPr lang="en-GB" sz="1600" dirty="0"/>
              <a:t> for bronchial </a:t>
            </a:r>
            <a:r>
              <a:rPr lang="en-GB" sz="1600" dirty="0" smtClean="0"/>
              <a:t>pneumonia/asthma</a:t>
            </a:r>
            <a:r>
              <a:rPr lang="en-GB" sz="1600" dirty="0"/>
              <a:t>. </a:t>
            </a:r>
            <a:endParaRPr lang="en-GB" sz="1600" dirty="0" smtClean="0"/>
          </a:p>
          <a:p>
            <a:pPr marL="742950" lvl="1" indent="-285750">
              <a:buFont typeface="Arial" pitchFamily="34" charset="0"/>
              <a:buChar char="•"/>
            </a:pPr>
            <a:r>
              <a:rPr lang="en-GB" sz="1600" dirty="0" smtClean="0"/>
              <a:t>Salbutamol </a:t>
            </a:r>
            <a:r>
              <a:rPr lang="en-GB" sz="1600" dirty="0"/>
              <a:t>is not effective for the management of </a:t>
            </a:r>
            <a:r>
              <a:rPr lang="en-GB" sz="1600" dirty="0" smtClean="0"/>
              <a:t>bronchiolitis; but used to </a:t>
            </a:r>
            <a:r>
              <a:rPr lang="en-GB" sz="1600" dirty="0"/>
              <a:t>exclude asthma. </a:t>
            </a:r>
            <a:endParaRPr lang="en-ZA" sz="1600" dirty="0"/>
          </a:p>
          <a:p>
            <a:pPr marL="742950" lvl="1" indent="-285750">
              <a:buFont typeface="Arial" pitchFamily="34" charset="0"/>
              <a:buChar char="•"/>
            </a:pPr>
            <a:r>
              <a:rPr lang="en-GB" sz="1600" dirty="0" smtClean="0"/>
              <a:t>Bronchiolitis probably diagnosed by a  doctor</a:t>
            </a:r>
            <a:r>
              <a:rPr lang="en-ZA" sz="1600" dirty="0" smtClean="0"/>
              <a:t>.</a:t>
            </a:r>
            <a:endParaRPr lang="en-ZA" sz="1600" dirty="0"/>
          </a:p>
          <a:p>
            <a:r>
              <a:rPr lang="en-GB" i="1" dirty="0"/>
              <a:t>Safety: </a:t>
            </a:r>
            <a:endParaRPr lang="en-GB" i="1" dirty="0" smtClean="0"/>
          </a:p>
          <a:p>
            <a:pPr marL="742950" lvl="1" indent="-285750">
              <a:buFont typeface="Arial" pitchFamily="34" charset="0"/>
              <a:buChar char="•"/>
            </a:pPr>
            <a:r>
              <a:rPr lang="en-GB" sz="1600" dirty="0" smtClean="0"/>
              <a:t>Safety </a:t>
            </a:r>
            <a:r>
              <a:rPr lang="en-GB" sz="1600" dirty="0"/>
              <a:t>concerns of nebulised epinephrine in children at primary level of care include tachycardia. </a:t>
            </a:r>
            <a:endParaRPr lang="en-GB" sz="1600" dirty="0" smtClean="0"/>
          </a:p>
          <a:p>
            <a:pPr marL="742950" lvl="1" indent="-285750">
              <a:buFont typeface="Arial" pitchFamily="34" charset="0"/>
              <a:buChar char="•"/>
            </a:pPr>
            <a:r>
              <a:rPr lang="en-GB" sz="1600" dirty="0" smtClean="0"/>
              <a:t>Patients </a:t>
            </a:r>
            <a:r>
              <a:rPr lang="en-GB" sz="1600" dirty="0"/>
              <a:t>should be monitored for adverse </a:t>
            </a:r>
            <a:r>
              <a:rPr lang="en-GB" sz="1600" dirty="0" smtClean="0"/>
              <a:t>events.</a:t>
            </a:r>
            <a:endParaRPr lang="en-ZA" sz="1600" dirty="0"/>
          </a:p>
          <a:p>
            <a:pPr marL="742950" lvl="1" indent="-285750">
              <a:buFont typeface="Arial" pitchFamily="34" charset="0"/>
              <a:buChar char="•"/>
            </a:pPr>
            <a:r>
              <a:rPr lang="en-ZA" sz="1600" dirty="0" smtClean="0"/>
              <a:t>Studies </a:t>
            </a:r>
            <a:r>
              <a:rPr lang="en-ZA" sz="1600" dirty="0"/>
              <a:t>indicated an observation period of 2-4 hours after </a:t>
            </a:r>
            <a:r>
              <a:rPr lang="en-ZA" sz="1600" dirty="0" smtClean="0"/>
              <a:t>nebulisation - patients that remained </a:t>
            </a:r>
            <a:r>
              <a:rPr lang="en-ZA" sz="1600" dirty="0"/>
              <a:t>clinically </a:t>
            </a:r>
            <a:r>
              <a:rPr lang="en-ZA" sz="1600" dirty="0" smtClean="0"/>
              <a:t>were sent </a:t>
            </a:r>
            <a:r>
              <a:rPr lang="en-ZA" sz="1600" dirty="0"/>
              <a:t>home.</a:t>
            </a:r>
          </a:p>
          <a:p>
            <a:pPr lvl="0"/>
            <a:endParaRPr lang="en-GB" sz="500"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 Systematic review</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GB" sz="4000" b="1" dirty="0">
                <a:solidFill>
                  <a:schemeClr val="bg1"/>
                </a:solidFill>
              </a:rPr>
              <a:t>17.1.3 ACUTE BRONCHIOLITIS IN CHILDREN</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9</a:t>
            </a:r>
            <a:endParaRPr lang="en-ZA" dirty="0">
              <a:solidFill>
                <a:srgbClr val="3366FF"/>
              </a:solidFill>
            </a:endParaRPr>
          </a:p>
        </p:txBody>
      </p:sp>
    </p:spTree>
    <p:extLst>
      <p:ext uri="{BB962C8B-B14F-4D97-AF65-F5344CB8AC3E}">
        <p14:creationId xmlns:p14="http://schemas.microsoft.com/office/powerpoint/2010/main" xmlns="" val="1253811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marL="285750" indent="-285750">
              <a:buFont typeface="Arial" pitchFamily="34" charset="0"/>
              <a:buChar char="•"/>
            </a:pPr>
            <a:r>
              <a:rPr lang="en-ZA" sz="2400" u="sng" dirty="0"/>
              <a:t>Domiciliary oxygen</a:t>
            </a:r>
            <a:r>
              <a:rPr lang="en-ZA" sz="2400" i="1" u="sng" dirty="0"/>
              <a:t>:</a:t>
            </a:r>
            <a:r>
              <a:rPr lang="en-ZA" sz="2400" i="1" dirty="0"/>
              <a:t> </a:t>
            </a:r>
            <a:r>
              <a:rPr lang="en-ZA" sz="2400" i="1" dirty="0">
                <a:solidFill>
                  <a:schemeClr val="accent6">
                    <a:lumMod val="75000"/>
                  </a:schemeClr>
                </a:solidFill>
              </a:rPr>
              <a:t>not </a:t>
            </a:r>
            <a:r>
              <a:rPr lang="en-ZA" sz="2400" i="1" dirty="0" smtClean="0">
                <a:solidFill>
                  <a:schemeClr val="accent6">
                    <a:lumMod val="75000"/>
                  </a:schemeClr>
                </a:solidFill>
              </a:rPr>
              <a:t>added</a:t>
            </a:r>
            <a:endParaRPr lang="en-GB" sz="2400" dirty="0" smtClean="0"/>
          </a:p>
          <a:p>
            <a:pPr marL="285750" indent="-285750">
              <a:buFont typeface="Arial" pitchFamily="34" charset="0"/>
              <a:buChar char="•"/>
            </a:pPr>
            <a:r>
              <a:rPr lang="en-ZA" sz="2400" u="sng" dirty="0" err="1" smtClean="0"/>
              <a:t>Tiotropium</a:t>
            </a:r>
            <a:r>
              <a:rPr lang="en-ZA" sz="2400" u="sng" dirty="0"/>
              <a:t>:</a:t>
            </a:r>
            <a:r>
              <a:rPr lang="en-ZA" sz="2400" i="1" dirty="0"/>
              <a:t> </a:t>
            </a:r>
            <a:r>
              <a:rPr lang="en-ZA" sz="2400" i="1" dirty="0">
                <a:solidFill>
                  <a:schemeClr val="accent6">
                    <a:lumMod val="75000"/>
                  </a:schemeClr>
                </a:solidFill>
              </a:rPr>
              <a:t>not added</a:t>
            </a:r>
            <a:endParaRPr lang="en-ZA" sz="2400" dirty="0">
              <a:solidFill>
                <a:schemeClr val="accent6">
                  <a:lumMod val="75000"/>
                </a:schemeClr>
              </a:solidFill>
            </a:endParaRPr>
          </a:p>
          <a:p>
            <a:pPr marL="285750" indent="-285750">
              <a:buFont typeface="Arial" pitchFamily="34" charset="0"/>
              <a:buChar char="•"/>
            </a:pPr>
            <a:r>
              <a:rPr lang="en-ZA" sz="2400" u="sng" dirty="0" smtClean="0"/>
              <a:t>Ipratropium </a:t>
            </a:r>
            <a:r>
              <a:rPr lang="en-ZA" sz="2400" u="sng" dirty="0"/>
              <a:t>bromide, MDI:</a:t>
            </a:r>
            <a:r>
              <a:rPr lang="en-ZA" sz="2400" dirty="0"/>
              <a:t> </a:t>
            </a:r>
            <a:r>
              <a:rPr lang="en-ZA" sz="2400" i="1" dirty="0">
                <a:solidFill>
                  <a:srgbClr val="FF0000"/>
                </a:solidFill>
              </a:rPr>
              <a:t>deleted</a:t>
            </a:r>
            <a:endParaRPr lang="en-ZA" sz="2400" dirty="0">
              <a:solidFill>
                <a:srgbClr val="FF0000"/>
              </a:solidFill>
            </a:endParaRPr>
          </a:p>
          <a:p>
            <a:endParaRPr lang="en-ZA" i="1" dirty="0" smtClean="0"/>
          </a:p>
          <a:p>
            <a:r>
              <a:rPr lang="en-ZA" sz="2000" i="1" dirty="0"/>
              <a:t>Domiciliary oxygen </a:t>
            </a:r>
            <a:r>
              <a:rPr lang="en-ZA" sz="2000" dirty="0"/>
              <a:t>not available, even at hospital level</a:t>
            </a:r>
            <a:r>
              <a:rPr lang="en-ZA" sz="2000" dirty="0" smtClean="0"/>
              <a:t>.</a:t>
            </a:r>
          </a:p>
          <a:p>
            <a:endParaRPr lang="en-ZA" sz="2000" dirty="0"/>
          </a:p>
          <a:p>
            <a:r>
              <a:rPr lang="en-ZA" sz="2000" i="1" dirty="0" err="1" smtClean="0"/>
              <a:t>Tiotropium</a:t>
            </a:r>
            <a:r>
              <a:rPr lang="en-ZA" sz="2000" i="1" dirty="0"/>
              <a:t>:</a:t>
            </a:r>
            <a:r>
              <a:rPr lang="en-ZA" sz="2000" dirty="0"/>
              <a:t> </a:t>
            </a:r>
            <a:r>
              <a:rPr lang="en-ZA" sz="2000" dirty="0" smtClean="0"/>
              <a:t>The Adult </a:t>
            </a:r>
            <a:r>
              <a:rPr lang="en-ZA" sz="2000" dirty="0"/>
              <a:t>hospital level EML Committee (2012</a:t>
            </a:r>
            <a:r>
              <a:rPr lang="en-ZA" sz="2000" dirty="0" smtClean="0"/>
              <a:t>) investigated </a:t>
            </a:r>
            <a:r>
              <a:rPr lang="en-ZA" sz="2000" dirty="0" err="1" smtClean="0"/>
              <a:t>tiotropium</a:t>
            </a:r>
            <a:r>
              <a:rPr lang="en-ZA" sz="2000" dirty="0" smtClean="0"/>
              <a:t> for inclusion in the EML and concluded that </a:t>
            </a:r>
            <a:r>
              <a:rPr lang="en-ZA" sz="2000" dirty="0"/>
              <a:t>although </a:t>
            </a:r>
            <a:r>
              <a:rPr lang="en-ZA" sz="2000" dirty="0" err="1"/>
              <a:t>tiotropium</a:t>
            </a:r>
            <a:r>
              <a:rPr lang="en-ZA" sz="2000" dirty="0"/>
              <a:t> showed efficacy, it was unaffordable</a:t>
            </a:r>
            <a:r>
              <a:rPr lang="en-ZA" sz="2000" dirty="0" smtClean="0"/>
              <a:t>.</a:t>
            </a:r>
          </a:p>
          <a:p>
            <a:endParaRPr lang="en-ZA" sz="2000" dirty="0" smtClean="0"/>
          </a:p>
          <a:p>
            <a:r>
              <a:rPr lang="en-ZA" sz="2000" i="1" dirty="0"/>
              <a:t>Ipratropium bromide, </a:t>
            </a:r>
            <a:r>
              <a:rPr lang="en-ZA" sz="2000" i="1" dirty="0" smtClean="0"/>
              <a:t>MDI</a:t>
            </a:r>
            <a:r>
              <a:rPr lang="en-ZA" sz="2000" dirty="0" smtClean="0"/>
              <a:t>: </a:t>
            </a:r>
            <a:r>
              <a:rPr lang="en-ZA" sz="2000" dirty="0" smtClean="0">
                <a:solidFill>
                  <a:srgbClr val="FF0000"/>
                </a:solidFill>
              </a:rPr>
              <a:t>Chronic </a:t>
            </a:r>
            <a:r>
              <a:rPr lang="en-ZA" sz="2000" dirty="0" smtClean="0"/>
              <a:t>management of COPD aligned with Adult Hospital STG, 2012.</a:t>
            </a:r>
          </a:p>
          <a:p>
            <a:endParaRPr lang="en-ZA" sz="500" i="1" dirty="0"/>
          </a:p>
          <a:p>
            <a:pPr lvl="0"/>
            <a:r>
              <a:rPr lang="en-ZA" sz="3600" b="1" dirty="0">
                <a:solidFill>
                  <a:srgbClr val="3366FF"/>
                </a:solidFill>
              </a:rPr>
              <a:t>Level of Evidence: III </a:t>
            </a:r>
            <a:r>
              <a:rPr lang="en-ZA" sz="3600" b="1" dirty="0" smtClean="0">
                <a:solidFill>
                  <a:srgbClr val="3366FF"/>
                </a:solidFill>
              </a:rPr>
              <a:t>Guidelines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7500" lnSpcReduction="10000"/>
          </a:bodyPr>
          <a:lstStyle/>
          <a:p>
            <a:pPr lvl="0">
              <a:spcBef>
                <a:spcPct val="0"/>
              </a:spcBef>
              <a:defRPr/>
            </a:pPr>
            <a:r>
              <a:rPr lang="en-ZA" sz="3600" b="1" dirty="0">
                <a:solidFill>
                  <a:schemeClr val="bg1"/>
                </a:solidFill>
              </a:rPr>
              <a:t>17.1.4 CHRONIC OBSTRUCTIVE PULMONARY DISEASE (COPD)</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10</a:t>
            </a:r>
            <a:endParaRPr lang="en-ZA" dirty="0">
              <a:solidFill>
                <a:srgbClr val="3366FF"/>
              </a:solidFill>
            </a:endParaRPr>
          </a:p>
        </p:txBody>
      </p:sp>
    </p:spTree>
    <p:extLst>
      <p:ext uri="{BB962C8B-B14F-4D97-AF65-F5344CB8AC3E}">
        <p14:creationId xmlns:p14="http://schemas.microsoft.com/office/powerpoint/2010/main" xmlns="" val="1253811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marL="285750" indent="-285750">
              <a:buFont typeface="Arial" pitchFamily="34" charset="0"/>
              <a:buChar char="•"/>
            </a:pPr>
            <a:r>
              <a:rPr lang="en-GB" u="sng" dirty="0"/>
              <a:t>Theophylline</a:t>
            </a:r>
            <a:r>
              <a:rPr lang="en-GB" dirty="0"/>
              <a:t>: </a:t>
            </a:r>
            <a:r>
              <a:rPr lang="en-GB" i="1" dirty="0">
                <a:solidFill>
                  <a:srgbClr val="FF0000"/>
                </a:solidFill>
              </a:rPr>
              <a:t>deleted</a:t>
            </a:r>
            <a:endParaRPr lang="en-ZA" dirty="0">
              <a:solidFill>
                <a:srgbClr val="FF0000"/>
              </a:solidFill>
            </a:endParaRPr>
          </a:p>
          <a:p>
            <a:pPr marL="285750" indent="-285750">
              <a:buFont typeface="Arial" pitchFamily="34" charset="0"/>
              <a:buChar char="•"/>
            </a:pPr>
            <a:r>
              <a:rPr lang="en-GB" u="sng" dirty="0"/>
              <a:t>LABA/ICS inhaler combination</a:t>
            </a:r>
            <a:r>
              <a:rPr lang="en-GB" dirty="0"/>
              <a:t>: </a:t>
            </a:r>
            <a:r>
              <a:rPr lang="en-GB" i="1" dirty="0" smtClean="0">
                <a:solidFill>
                  <a:srgbClr val="00B050"/>
                </a:solidFill>
              </a:rPr>
              <a:t>added</a:t>
            </a:r>
          </a:p>
          <a:p>
            <a:r>
              <a:rPr lang="en-ZA" dirty="0" smtClean="0"/>
              <a:t>  </a:t>
            </a:r>
          </a:p>
          <a:p>
            <a:r>
              <a:rPr lang="en-ZA" i="1" dirty="0" smtClean="0"/>
              <a:t>Evidence:</a:t>
            </a:r>
          </a:p>
          <a:p>
            <a:pPr marL="742950" lvl="1" indent="-285750">
              <a:lnSpc>
                <a:spcPct val="110000"/>
              </a:lnSpc>
              <a:spcBef>
                <a:spcPct val="20000"/>
              </a:spcBef>
              <a:buFont typeface="Arial" pitchFamily="34" charset="0"/>
              <a:buChar char="–"/>
              <a:defRPr/>
            </a:pPr>
            <a:r>
              <a:rPr lang="en-GB" sz="1600" dirty="0" smtClean="0"/>
              <a:t>No comparative evidence of theophylline </a:t>
            </a:r>
            <a:r>
              <a:rPr lang="en-GB" sz="1600" i="1" dirty="0" smtClean="0"/>
              <a:t>vs. </a:t>
            </a:r>
            <a:r>
              <a:rPr lang="en-GB" sz="1600" dirty="0" smtClean="0"/>
              <a:t>LABAs </a:t>
            </a:r>
            <a:r>
              <a:rPr lang="en-GB" sz="1600" b="1" dirty="0" smtClean="0"/>
              <a:t>or</a:t>
            </a:r>
            <a:r>
              <a:rPr lang="en-GB" sz="1600" dirty="0" smtClean="0"/>
              <a:t> theophylline </a:t>
            </a:r>
            <a:r>
              <a:rPr lang="en-GB" sz="1600" i="1" dirty="0" smtClean="0"/>
              <a:t>vs. </a:t>
            </a:r>
            <a:r>
              <a:rPr lang="en-GB" sz="1600" dirty="0" smtClean="0"/>
              <a:t>LABA+ICS in COPD.</a:t>
            </a:r>
          </a:p>
          <a:p>
            <a:endParaRPr lang="en-GB" dirty="0" smtClean="0"/>
          </a:p>
          <a:p>
            <a:r>
              <a:rPr lang="en-GB" b="1" dirty="0" smtClean="0"/>
              <a:t>Theophylline vs. placebo</a:t>
            </a:r>
          </a:p>
          <a:p>
            <a:pPr marL="742950" lvl="1" indent="-285750">
              <a:lnSpc>
                <a:spcPct val="110000"/>
              </a:lnSpc>
              <a:spcBef>
                <a:spcPct val="20000"/>
              </a:spcBef>
              <a:buFont typeface="Arial" pitchFamily="34" charset="0"/>
              <a:buChar char="–"/>
              <a:defRPr/>
            </a:pPr>
            <a:r>
              <a:rPr lang="en-GB" sz="1600" dirty="0" smtClean="0"/>
              <a:t>Cochrane review (2002) of 20 RCTs: </a:t>
            </a:r>
          </a:p>
          <a:p>
            <a:pPr marL="1200150" lvl="2" indent="-285750">
              <a:lnSpc>
                <a:spcPct val="110000"/>
              </a:lnSpc>
              <a:spcBef>
                <a:spcPct val="20000"/>
              </a:spcBef>
              <a:buFont typeface="Courier New" pitchFamily="49" charset="0"/>
              <a:buChar char="o"/>
              <a:defRPr/>
            </a:pPr>
            <a:r>
              <a:rPr lang="en-GB" sz="1400" dirty="0" smtClean="0"/>
              <a:t>Theophylline had a modest effect on FEV and FEV1.</a:t>
            </a:r>
          </a:p>
          <a:p>
            <a:pPr marL="1200150" lvl="2" indent="-285750">
              <a:lnSpc>
                <a:spcPct val="110000"/>
              </a:lnSpc>
              <a:spcBef>
                <a:spcPct val="20000"/>
              </a:spcBef>
              <a:buFont typeface="Courier New" pitchFamily="49" charset="0"/>
              <a:buChar char="o"/>
              <a:defRPr/>
            </a:pPr>
            <a:r>
              <a:rPr lang="en-GB" sz="1400" dirty="0" smtClean="0"/>
              <a:t>Theophylline </a:t>
            </a:r>
            <a:r>
              <a:rPr lang="en-GB" sz="1400" dirty="0"/>
              <a:t>was associated with nausea.</a:t>
            </a:r>
            <a:r>
              <a:rPr lang="en-ZA" sz="1400" dirty="0"/>
              <a:t> </a:t>
            </a:r>
            <a:endParaRPr lang="en-GB" sz="1400" dirty="0" smtClean="0"/>
          </a:p>
          <a:p>
            <a:r>
              <a:rPr lang="en-ZA" b="1" dirty="0"/>
              <a:t>ICS versus LABA</a:t>
            </a:r>
          </a:p>
          <a:p>
            <a:pPr marL="742950" lvl="1" indent="-285750">
              <a:lnSpc>
                <a:spcPct val="110000"/>
              </a:lnSpc>
              <a:spcBef>
                <a:spcPct val="20000"/>
              </a:spcBef>
              <a:buFont typeface="Arial" pitchFamily="34" charset="0"/>
              <a:buChar char="–"/>
              <a:defRPr/>
            </a:pPr>
            <a:r>
              <a:rPr lang="en-ZA" sz="1600" dirty="0"/>
              <a:t>Cochrane review (2011):</a:t>
            </a:r>
          </a:p>
          <a:p>
            <a:pPr marL="1200150" lvl="2" indent="-285750">
              <a:lnSpc>
                <a:spcPct val="110000"/>
              </a:lnSpc>
              <a:spcBef>
                <a:spcPct val="20000"/>
              </a:spcBef>
              <a:buFont typeface="Courier New" pitchFamily="49" charset="0"/>
              <a:buChar char="o"/>
              <a:defRPr/>
            </a:pPr>
            <a:r>
              <a:rPr lang="en-ZA" sz="1400" dirty="0"/>
              <a:t>ICS and LABA had similar rates of exacerbations (OR 0.96, 95% CI 0.89 to 1.02) and no significant difference in mortality (OR 1.17 (95% CI 0.97 to 1.42), </a:t>
            </a:r>
          </a:p>
          <a:p>
            <a:pPr marL="1200150" lvl="2" indent="-285750">
              <a:lnSpc>
                <a:spcPct val="110000"/>
              </a:lnSpc>
              <a:spcBef>
                <a:spcPct val="20000"/>
              </a:spcBef>
              <a:buFont typeface="Courier New" pitchFamily="49" charset="0"/>
              <a:buChar char="o"/>
              <a:defRPr/>
            </a:pPr>
            <a:r>
              <a:rPr lang="en-ZA" sz="1400" dirty="0"/>
              <a:t>ICS use was associated with an increased risk of pneumonia (OR 1.38, 95% CI 1.10 to 1.73). </a:t>
            </a:r>
          </a:p>
          <a:p>
            <a:pPr marL="1200150" lvl="2" indent="-285750">
              <a:lnSpc>
                <a:spcPct val="110000"/>
              </a:lnSpc>
              <a:spcBef>
                <a:spcPct val="20000"/>
              </a:spcBef>
              <a:buFont typeface="Courier New" pitchFamily="49" charset="0"/>
              <a:buChar char="o"/>
              <a:defRPr/>
            </a:pPr>
            <a:r>
              <a:rPr lang="en-ZA" sz="1400" dirty="0"/>
              <a:t>No significant differences in terms of hospitalisations, symptom scores and use of rescue medication. </a:t>
            </a:r>
          </a:p>
          <a:p>
            <a:pPr marL="1200150" lvl="2" indent="-285750">
              <a:lnSpc>
                <a:spcPct val="110000"/>
              </a:lnSpc>
              <a:spcBef>
                <a:spcPct val="20000"/>
              </a:spcBef>
              <a:buFont typeface="Courier New" pitchFamily="49" charset="0"/>
              <a:buChar char="o"/>
              <a:defRPr/>
            </a:pPr>
            <a:r>
              <a:rPr lang="en-ZA" sz="1400" dirty="0"/>
              <a:t>Authors recommend LABA as 1st line therapy, with ICS for those with frequent exacerbations.</a:t>
            </a: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8" name="TextBox 7"/>
          <p:cNvSpPr txBox="1"/>
          <p:nvPr/>
        </p:nvSpPr>
        <p:spPr>
          <a:xfrm>
            <a:off x="7772400" y="411480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11</a:t>
            </a:r>
            <a:endParaRPr lang="en-ZA" dirty="0">
              <a:solidFill>
                <a:srgbClr val="3366FF"/>
              </a:solidFill>
            </a:endParaRPr>
          </a:p>
        </p:txBody>
      </p:sp>
    </p:spTree>
    <p:extLst>
      <p:ext uri="{BB962C8B-B14F-4D97-AF65-F5344CB8AC3E}">
        <p14:creationId xmlns:p14="http://schemas.microsoft.com/office/powerpoint/2010/main" xmlns="" val="512125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ZA" b="1" dirty="0"/>
              <a:t>LABA+ICS versus ICS alone</a:t>
            </a:r>
          </a:p>
          <a:p>
            <a:pPr marL="742950" lvl="1" indent="-285750">
              <a:lnSpc>
                <a:spcPct val="110000"/>
              </a:lnSpc>
              <a:spcBef>
                <a:spcPct val="20000"/>
              </a:spcBef>
              <a:buFont typeface="Arial" pitchFamily="34" charset="0"/>
              <a:buChar char="–"/>
              <a:defRPr/>
            </a:pPr>
            <a:r>
              <a:rPr lang="en-ZA" sz="1600" dirty="0"/>
              <a:t>Cochrane review (2013):</a:t>
            </a:r>
          </a:p>
          <a:p>
            <a:pPr marL="1200150" lvl="2" indent="-285750">
              <a:lnSpc>
                <a:spcPct val="110000"/>
              </a:lnSpc>
              <a:spcBef>
                <a:spcPct val="20000"/>
              </a:spcBef>
              <a:buSzPct val="90000"/>
              <a:buFont typeface="Courier New" pitchFamily="49" charset="0"/>
              <a:buChar char="o"/>
              <a:defRPr/>
            </a:pPr>
            <a:r>
              <a:rPr lang="en-ZA" sz="1400" dirty="0" smtClean="0"/>
              <a:t>LABA + ICS associated </a:t>
            </a:r>
            <a:r>
              <a:rPr lang="en-ZA" sz="1400" dirty="0"/>
              <a:t>with lower mortality (OR 0.78, 95% CI 0.64 to 0.94) </a:t>
            </a:r>
            <a:r>
              <a:rPr lang="en-ZA" sz="1400" dirty="0" smtClean="0"/>
              <a:t>&amp; </a:t>
            </a:r>
            <a:r>
              <a:rPr lang="en-ZA" sz="1400" dirty="0"/>
              <a:t>fewer exacerbations (OR 0.87, 95% CI 0.80 to 0.94). </a:t>
            </a:r>
            <a:endParaRPr lang="en-ZA" sz="1400" dirty="0" smtClean="0"/>
          </a:p>
          <a:p>
            <a:pPr marL="1200150" lvl="2" indent="-285750">
              <a:lnSpc>
                <a:spcPct val="110000"/>
              </a:lnSpc>
              <a:spcBef>
                <a:spcPct val="20000"/>
              </a:spcBef>
              <a:buSzPct val="90000"/>
              <a:buFont typeface="Courier New" pitchFamily="49" charset="0"/>
              <a:buChar char="o"/>
              <a:defRPr/>
            </a:pPr>
            <a:r>
              <a:rPr lang="en-ZA" sz="1400" dirty="0" smtClean="0"/>
              <a:t>No </a:t>
            </a:r>
            <a:r>
              <a:rPr lang="en-ZA" sz="1400" dirty="0"/>
              <a:t>significant difference in hospitalisation or risk of pneumonia (OR 0.93, 95% CI 0.80 to 1.07 and OR 1.08, 95% CI 0.91 to 1.28, respectively). </a:t>
            </a:r>
            <a:endParaRPr lang="en-ZA" sz="1400" dirty="0" smtClean="0"/>
          </a:p>
          <a:p>
            <a:pPr marL="1200150" lvl="2" indent="-285750">
              <a:lnSpc>
                <a:spcPct val="110000"/>
              </a:lnSpc>
              <a:spcBef>
                <a:spcPct val="20000"/>
              </a:spcBef>
              <a:buSzPct val="90000"/>
              <a:buFont typeface="Courier New" pitchFamily="49" charset="0"/>
              <a:buChar char="o"/>
              <a:defRPr/>
            </a:pPr>
            <a:r>
              <a:rPr lang="en-ZA" sz="1400" dirty="0" smtClean="0"/>
              <a:t>Authors </a:t>
            </a:r>
            <a:r>
              <a:rPr lang="en-ZA" sz="1400" dirty="0"/>
              <a:t>conclude that ICS should not be used alone in COPD where LABAs are </a:t>
            </a:r>
            <a:r>
              <a:rPr lang="en-ZA" sz="1400" dirty="0" smtClean="0"/>
              <a:t>available.</a:t>
            </a:r>
            <a:endParaRPr lang="en-GB" sz="1400" dirty="0"/>
          </a:p>
          <a:p>
            <a:pPr lvl="0"/>
            <a:endParaRPr lang="en-GB" i="1" dirty="0" smtClean="0"/>
          </a:p>
          <a:p>
            <a:r>
              <a:rPr lang="en-ZA" b="1" dirty="0"/>
              <a:t>LABA+ICS versus LABA alone</a:t>
            </a:r>
          </a:p>
          <a:p>
            <a:pPr marL="742950" lvl="1" indent="-285750">
              <a:lnSpc>
                <a:spcPct val="110000"/>
              </a:lnSpc>
              <a:spcBef>
                <a:spcPct val="20000"/>
              </a:spcBef>
              <a:buFont typeface="Arial" pitchFamily="34" charset="0"/>
              <a:buChar char="–"/>
              <a:defRPr/>
            </a:pPr>
            <a:r>
              <a:rPr lang="en-ZA" sz="1600" dirty="0"/>
              <a:t>Cochrane </a:t>
            </a:r>
            <a:r>
              <a:rPr lang="en-ZA" sz="1600" dirty="0" smtClean="0"/>
              <a:t>review (2012)</a:t>
            </a:r>
          </a:p>
          <a:p>
            <a:pPr marL="1200150" lvl="2" indent="-285750">
              <a:lnSpc>
                <a:spcPct val="110000"/>
              </a:lnSpc>
              <a:spcBef>
                <a:spcPct val="20000"/>
              </a:spcBef>
              <a:buSzPct val="90000"/>
              <a:buFont typeface="Courier New" pitchFamily="49" charset="0"/>
              <a:buChar char="o"/>
              <a:defRPr/>
            </a:pPr>
            <a:r>
              <a:rPr lang="en-ZA" sz="1500" dirty="0" smtClean="0"/>
              <a:t>LABA + ICS  </a:t>
            </a:r>
            <a:r>
              <a:rPr lang="en-ZA" sz="1500" dirty="0"/>
              <a:t>associated with fewer exacerbations (RR 0.76, 95% CI 0.68 to 0.84), but an increased risk of pneumonia (OR1.55, 95% CI 1.20 to 2.01) </a:t>
            </a:r>
            <a:r>
              <a:rPr lang="en-ZA" sz="1500" dirty="0" smtClean="0"/>
              <a:t>.</a:t>
            </a:r>
          </a:p>
          <a:p>
            <a:pPr marL="1200150" lvl="2" indent="-285750">
              <a:lnSpc>
                <a:spcPct val="110000"/>
              </a:lnSpc>
              <a:spcBef>
                <a:spcPct val="20000"/>
              </a:spcBef>
              <a:buSzPct val="90000"/>
              <a:buFont typeface="Courier New" pitchFamily="49" charset="0"/>
              <a:buChar char="o"/>
              <a:defRPr/>
            </a:pPr>
            <a:r>
              <a:rPr lang="en-ZA" sz="1500" dirty="0" smtClean="0"/>
              <a:t>No </a:t>
            </a:r>
            <a:r>
              <a:rPr lang="en-ZA" sz="1500" dirty="0"/>
              <a:t>significant difference in hospitalisations (OR 0.79, 95% CI 0.55 to 1.13). </a:t>
            </a:r>
            <a:endParaRPr lang="en-ZA" sz="1500" dirty="0" smtClean="0"/>
          </a:p>
          <a:p>
            <a:pPr marL="1200150" lvl="2" indent="-285750">
              <a:lnSpc>
                <a:spcPct val="110000"/>
              </a:lnSpc>
              <a:spcBef>
                <a:spcPct val="20000"/>
              </a:spcBef>
              <a:buSzPct val="90000"/>
              <a:buFont typeface="Courier New" pitchFamily="49" charset="0"/>
              <a:buChar char="o"/>
              <a:defRPr/>
            </a:pPr>
            <a:r>
              <a:rPr lang="en-ZA" sz="1500" dirty="0" smtClean="0"/>
              <a:t>LABA + ICS was </a:t>
            </a:r>
            <a:r>
              <a:rPr lang="en-ZA" sz="1500" dirty="0"/>
              <a:t>slightly better in terms of quality of life, symptoms, and FEV1. </a:t>
            </a:r>
            <a:endParaRPr lang="en-ZA" sz="1500" dirty="0" smtClean="0"/>
          </a:p>
          <a:p>
            <a:pPr marL="1200150" lvl="2" indent="-285750">
              <a:lnSpc>
                <a:spcPct val="110000"/>
              </a:lnSpc>
              <a:spcBef>
                <a:spcPct val="20000"/>
              </a:spcBef>
              <a:buSzPct val="90000"/>
              <a:buFont typeface="Courier New" pitchFamily="49" charset="0"/>
              <a:buChar char="o"/>
              <a:defRPr/>
            </a:pPr>
            <a:r>
              <a:rPr lang="en-ZA" sz="1500" dirty="0" smtClean="0"/>
              <a:t>Authors </a:t>
            </a:r>
            <a:r>
              <a:rPr lang="en-ZA" sz="1500" dirty="0"/>
              <a:t>caution that the effect on exacerbations is questionable, owing to ‘concerns over the analysis and availability of data’.</a:t>
            </a:r>
          </a:p>
          <a:p>
            <a:pPr lvl="0"/>
            <a:endParaRPr lang="en-GB" i="1" dirty="0" smtClean="0"/>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7" name="TextBox 6"/>
          <p:cNvSpPr txBox="1"/>
          <p:nvPr/>
        </p:nvSpPr>
        <p:spPr>
          <a:xfrm>
            <a:off x="7786255" y="353008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12</a:t>
            </a:r>
            <a:endParaRPr lang="en-ZA" dirty="0">
              <a:solidFill>
                <a:srgbClr val="3366FF"/>
              </a:solidFill>
            </a:endParaRPr>
          </a:p>
        </p:txBody>
      </p:sp>
    </p:spTree>
    <p:extLst>
      <p:ext uri="{BB962C8B-B14F-4D97-AF65-F5344CB8AC3E}">
        <p14:creationId xmlns:p14="http://schemas.microsoft.com/office/powerpoint/2010/main" xmlns="" val="3649441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95683" y="1028664"/>
            <a:ext cx="8858312" cy="5143536"/>
          </a:xfrm>
          <a:prstGeom prst="rect">
            <a:avLst/>
          </a:prstGeom>
        </p:spPr>
        <p:txBody>
          <a:bodyPr>
            <a:normAutofit/>
          </a:bodyPr>
          <a:lstStyle/>
          <a:p>
            <a:r>
              <a:rPr lang="en-ZA" b="1" dirty="0"/>
              <a:t>Risk of TB with ICS use</a:t>
            </a:r>
          </a:p>
          <a:p>
            <a:pPr marL="742950" lvl="1" indent="-285750">
              <a:lnSpc>
                <a:spcPct val="110000"/>
              </a:lnSpc>
              <a:spcBef>
                <a:spcPct val="20000"/>
              </a:spcBef>
              <a:buFont typeface="Arial" pitchFamily="34" charset="0"/>
              <a:buChar char="–"/>
              <a:defRPr/>
            </a:pPr>
            <a:r>
              <a:rPr lang="en-ZA" sz="1600" dirty="0" smtClean="0"/>
              <a:t>Meta-analysis </a:t>
            </a:r>
            <a:r>
              <a:rPr lang="en-ZA" sz="1600" dirty="0"/>
              <a:t>of case control and retrospective cohort </a:t>
            </a:r>
            <a:r>
              <a:rPr lang="en-ZA" sz="1600" dirty="0" smtClean="0"/>
              <a:t>studies:</a:t>
            </a:r>
          </a:p>
          <a:p>
            <a:pPr marL="1200150" lvl="2" indent="-285750">
              <a:lnSpc>
                <a:spcPct val="110000"/>
              </a:lnSpc>
              <a:spcBef>
                <a:spcPct val="20000"/>
              </a:spcBef>
              <a:buSzPct val="90000"/>
              <a:buFont typeface="Courier New" pitchFamily="49" charset="0"/>
              <a:buChar char="o"/>
              <a:defRPr/>
            </a:pPr>
            <a:r>
              <a:rPr lang="en-ZA" sz="1600" dirty="0" smtClean="0"/>
              <a:t>Risk </a:t>
            </a:r>
            <a:r>
              <a:rPr lang="en-ZA" sz="1600" dirty="0"/>
              <a:t>of ‘mycobacterium’ in COPD patients was increased in those on ICS (OR 1.42, 95% CI 1.18 to 1.72). </a:t>
            </a:r>
            <a:endParaRPr lang="en-ZA" sz="1600" dirty="0" smtClean="0"/>
          </a:p>
          <a:p>
            <a:pPr marL="742950" lvl="1" indent="-285750">
              <a:lnSpc>
                <a:spcPct val="110000"/>
              </a:lnSpc>
              <a:spcBef>
                <a:spcPct val="20000"/>
              </a:spcBef>
              <a:buSzPct val="90000"/>
              <a:buFont typeface="Arial" pitchFamily="34" charset="0"/>
              <a:buChar char="–"/>
              <a:defRPr/>
            </a:pPr>
            <a:r>
              <a:rPr lang="en-ZA" sz="1600" dirty="0"/>
              <a:t>Two other case control studies (not included in the meta-analysis</a:t>
            </a:r>
            <a:r>
              <a:rPr lang="en-ZA" sz="1600" dirty="0" smtClean="0"/>
              <a:t>):</a:t>
            </a:r>
          </a:p>
          <a:p>
            <a:pPr marL="1200150" lvl="2" indent="-285750">
              <a:lnSpc>
                <a:spcPct val="110000"/>
              </a:lnSpc>
              <a:spcBef>
                <a:spcPct val="20000"/>
              </a:spcBef>
              <a:buSzPct val="90000"/>
              <a:buFont typeface="Courier New" pitchFamily="49" charset="0"/>
              <a:buChar char="o"/>
              <a:defRPr/>
            </a:pPr>
            <a:r>
              <a:rPr lang="en-ZA" sz="1600" dirty="0" smtClean="0"/>
              <a:t>Increased </a:t>
            </a:r>
            <a:r>
              <a:rPr lang="en-ZA" sz="1600" dirty="0"/>
              <a:t>risk of TB: OR 1.20 (95% CI 1.05 to 1.37) amongst COPD patients in one </a:t>
            </a:r>
            <a:r>
              <a:rPr lang="en-ZA" sz="1600" dirty="0" smtClean="0"/>
              <a:t>study.</a:t>
            </a:r>
          </a:p>
          <a:p>
            <a:pPr marL="1200150" lvl="2" indent="-285750">
              <a:lnSpc>
                <a:spcPct val="110000"/>
              </a:lnSpc>
              <a:spcBef>
                <a:spcPct val="20000"/>
              </a:spcBef>
              <a:buSzPct val="90000"/>
              <a:buFont typeface="Courier New" pitchFamily="49" charset="0"/>
              <a:buChar char="o"/>
              <a:defRPr/>
            </a:pPr>
            <a:r>
              <a:rPr lang="en-ZA" sz="1600" dirty="0" smtClean="0"/>
              <a:t>OR </a:t>
            </a:r>
            <a:r>
              <a:rPr lang="en-ZA" sz="1600" dirty="0"/>
              <a:t>2.04 (95% CI 1.78 to 2.33) in any patient in the other study. </a:t>
            </a:r>
          </a:p>
          <a:p>
            <a:pPr>
              <a:lnSpc>
                <a:spcPct val="110000"/>
              </a:lnSpc>
              <a:spcBef>
                <a:spcPct val="20000"/>
              </a:spcBef>
              <a:buSzPct val="90000"/>
              <a:defRPr/>
            </a:pPr>
            <a:endParaRPr lang="en-ZA" dirty="0" smtClean="0"/>
          </a:p>
          <a:p>
            <a:r>
              <a:rPr lang="en-ZA" sz="2400" b="1" dirty="0" smtClean="0"/>
              <a:t>Recommendation</a:t>
            </a:r>
            <a:r>
              <a:rPr lang="en-ZA" sz="2400" b="1" dirty="0"/>
              <a:t>:</a:t>
            </a:r>
            <a:endParaRPr lang="en-ZA" sz="2400" dirty="0"/>
          </a:p>
          <a:p>
            <a:pPr lvl="0"/>
            <a:r>
              <a:rPr lang="en-GB" sz="2400" dirty="0">
                <a:solidFill>
                  <a:srgbClr val="FF0000"/>
                </a:solidFill>
              </a:rPr>
              <a:t>ICS+LABA for all patients with COPD not controlled on SABA alone.</a:t>
            </a:r>
            <a:endParaRPr lang="en-ZA" sz="2400" dirty="0">
              <a:solidFill>
                <a:srgbClr val="FF0000"/>
              </a:solidFill>
            </a:endParaRPr>
          </a:p>
          <a:p>
            <a:pPr lvl="0"/>
            <a:endParaRPr lang="en-GB" i="1" dirty="0" smtClean="0"/>
          </a:p>
          <a:p>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 III Systematic reviews, Expert opinion</a:t>
            </a:r>
            <a:endParaRPr lang="en-ZA" sz="40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13</a:t>
            </a:r>
            <a:endParaRPr lang="en-ZA" dirty="0">
              <a:solidFill>
                <a:srgbClr val="3366FF"/>
              </a:solidFill>
            </a:endParaRPr>
          </a:p>
        </p:txBody>
      </p:sp>
    </p:spTree>
    <p:extLst>
      <p:ext uri="{BB962C8B-B14F-4D97-AF65-F5344CB8AC3E}">
        <p14:creationId xmlns:p14="http://schemas.microsoft.com/office/powerpoint/2010/main" xmlns="" val="1253811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lvl="0"/>
            <a:r>
              <a:rPr lang="en-GB" sz="2800" i="1" dirty="0" smtClean="0"/>
              <a:t>Rationale: </a:t>
            </a:r>
          </a:p>
          <a:p>
            <a:pPr marL="285750" lvl="0" indent="-285750">
              <a:buFont typeface="Arial" pitchFamily="34" charset="0"/>
              <a:buChar char="•"/>
            </a:pPr>
            <a:r>
              <a:rPr lang="en-GB" dirty="0" smtClean="0">
                <a:solidFill>
                  <a:srgbClr val="FF0000"/>
                </a:solidFill>
              </a:rPr>
              <a:t>ICS </a:t>
            </a:r>
            <a:r>
              <a:rPr lang="en-GB" dirty="0">
                <a:solidFill>
                  <a:srgbClr val="FF0000"/>
                </a:solidFill>
              </a:rPr>
              <a:t>have been shown to reduce acute exacerbations of </a:t>
            </a:r>
            <a:r>
              <a:rPr lang="en-GB" dirty="0" smtClean="0">
                <a:solidFill>
                  <a:srgbClr val="FF0000"/>
                </a:solidFill>
              </a:rPr>
              <a:t>COPD</a:t>
            </a:r>
            <a:r>
              <a:rPr lang="en-GB" dirty="0" smtClean="0"/>
              <a:t>, even though TB </a:t>
            </a:r>
            <a:r>
              <a:rPr lang="en-GB" dirty="0"/>
              <a:t>risk </a:t>
            </a:r>
            <a:r>
              <a:rPr lang="en-GB" dirty="0" smtClean="0"/>
              <a:t>increased. </a:t>
            </a:r>
            <a:r>
              <a:rPr lang="en-GB" dirty="0"/>
              <a:t>Most </a:t>
            </a:r>
            <a:r>
              <a:rPr lang="en-GB" dirty="0" smtClean="0"/>
              <a:t>guidelines </a:t>
            </a:r>
            <a:r>
              <a:rPr lang="en-GB" dirty="0"/>
              <a:t>recommend LABA monotherapy for COPD patients not controlled on SABA alone, with ICS+LABA combination in COPD patients with ≥2 exacerbations per year, or </a:t>
            </a:r>
            <a:r>
              <a:rPr lang="en-GB" dirty="0" err="1"/>
              <a:t>ongoing</a:t>
            </a:r>
            <a:r>
              <a:rPr lang="en-GB" dirty="0"/>
              <a:t> symptoms while on LABA alone (NICE). </a:t>
            </a:r>
          </a:p>
          <a:p>
            <a:pPr marL="285750" lvl="0" indent="-285750">
              <a:buFont typeface="Arial" pitchFamily="34" charset="0"/>
              <a:buChar char="•"/>
            </a:pPr>
            <a:r>
              <a:rPr lang="en-GB" dirty="0" err="1" smtClean="0">
                <a:solidFill>
                  <a:srgbClr val="FF0000"/>
                </a:solidFill>
              </a:rPr>
              <a:t>Spirometry</a:t>
            </a:r>
            <a:r>
              <a:rPr lang="en-GB" dirty="0" smtClean="0">
                <a:solidFill>
                  <a:srgbClr val="FF0000"/>
                </a:solidFill>
              </a:rPr>
              <a:t> </a:t>
            </a:r>
            <a:r>
              <a:rPr lang="en-GB" dirty="0">
                <a:solidFill>
                  <a:srgbClr val="FF0000"/>
                </a:solidFill>
              </a:rPr>
              <a:t>is not available at PHC </a:t>
            </a:r>
            <a:r>
              <a:rPr lang="en-GB" dirty="0" smtClean="0">
                <a:solidFill>
                  <a:srgbClr val="FF0000"/>
                </a:solidFill>
              </a:rPr>
              <a:t>level </a:t>
            </a:r>
            <a:r>
              <a:rPr lang="en-GB" dirty="0" smtClean="0"/>
              <a:t>-  </a:t>
            </a:r>
            <a:r>
              <a:rPr lang="en-GB" dirty="0"/>
              <a:t>difficult to </a:t>
            </a:r>
            <a:r>
              <a:rPr lang="en-GB" dirty="0" smtClean="0"/>
              <a:t>exclude </a:t>
            </a:r>
            <a:r>
              <a:rPr lang="en-GB" dirty="0"/>
              <a:t>patients with asthma, in whom LABA monotherapy should be </a:t>
            </a:r>
            <a:r>
              <a:rPr lang="en-GB" dirty="0" smtClean="0"/>
              <a:t>avoided.</a:t>
            </a:r>
            <a:endParaRPr lang="en-ZA" dirty="0"/>
          </a:p>
          <a:p>
            <a:pPr marL="285750" lvl="0" indent="-285750">
              <a:buFont typeface="Arial" pitchFamily="34" charset="0"/>
              <a:buChar char="•"/>
            </a:pPr>
            <a:r>
              <a:rPr lang="en-GB" dirty="0" smtClean="0">
                <a:solidFill>
                  <a:srgbClr val="FF0000"/>
                </a:solidFill>
              </a:rPr>
              <a:t>Safer </a:t>
            </a:r>
            <a:r>
              <a:rPr lang="en-GB" dirty="0">
                <a:solidFill>
                  <a:srgbClr val="FF0000"/>
                </a:solidFill>
              </a:rPr>
              <a:t>to treat all COPD patients with the combination inhaler, rather than LABA monotherapy</a:t>
            </a:r>
            <a:r>
              <a:rPr lang="en-GB" dirty="0"/>
              <a:t>, </a:t>
            </a:r>
            <a:r>
              <a:rPr lang="en-GB" dirty="0" smtClean="0"/>
              <a:t>as difficult to distinguish COPD </a:t>
            </a:r>
            <a:r>
              <a:rPr lang="en-GB" dirty="0"/>
              <a:t>from asthma at PHC </a:t>
            </a:r>
            <a:r>
              <a:rPr lang="en-GB" dirty="0" smtClean="0"/>
              <a:t>level.</a:t>
            </a:r>
            <a:endParaRPr lang="en-ZA" dirty="0"/>
          </a:p>
          <a:p>
            <a:pPr marL="285750" lvl="0" indent="-285750">
              <a:buFont typeface="Arial" pitchFamily="34" charset="0"/>
              <a:buChar char="•"/>
            </a:pPr>
            <a:r>
              <a:rPr lang="en-GB" dirty="0" smtClean="0">
                <a:solidFill>
                  <a:srgbClr val="FF0000"/>
                </a:solidFill>
              </a:rPr>
              <a:t>Theophylline </a:t>
            </a:r>
            <a:r>
              <a:rPr lang="en-GB" dirty="0">
                <a:solidFill>
                  <a:srgbClr val="FF0000"/>
                </a:solidFill>
              </a:rPr>
              <a:t>shows </a:t>
            </a:r>
            <a:r>
              <a:rPr lang="en-GB" dirty="0" smtClean="0">
                <a:solidFill>
                  <a:srgbClr val="FF0000"/>
                </a:solidFill>
              </a:rPr>
              <a:t> </a:t>
            </a:r>
            <a:r>
              <a:rPr lang="en-GB" dirty="0">
                <a:solidFill>
                  <a:srgbClr val="FF0000"/>
                </a:solidFill>
              </a:rPr>
              <a:t>modest benefit </a:t>
            </a:r>
            <a:r>
              <a:rPr lang="en-GB" dirty="0"/>
              <a:t>in the treatment of COPD, but therapeutic drug monitoring is not done at primary level. </a:t>
            </a:r>
            <a:r>
              <a:rPr lang="en-GB" dirty="0">
                <a:solidFill>
                  <a:srgbClr val="FF0000"/>
                </a:solidFill>
              </a:rPr>
              <a:t>Safety </a:t>
            </a:r>
            <a:r>
              <a:rPr lang="en-GB" dirty="0" smtClean="0">
                <a:solidFill>
                  <a:srgbClr val="FF0000"/>
                </a:solidFill>
              </a:rPr>
              <a:t>&amp; </a:t>
            </a:r>
            <a:r>
              <a:rPr lang="en-GB" dirty="0">
                <a:solidFill>
                  <a:srgbClr val="FF0000"/>
                </a:solidFill>
              </a:rPr>
              <a:t>tolerability </a:t>
            </a:r>
            <a:r>
              <a:rPr lang="en-GB" dirty="0"/>
              <a:t>are also </a:t>
            </a:r>
            <a:r>
              <a:rPr lang="en-GB" dirty="0" smtClean="0"/>
              <a:t>concerns</a:t>
            </a:r>
            <a:r>
              <a:rPr lang="en-ZA" dirty="0" smtClean="0"/>
              <a:t>.</a:t>
            </a:r>
            <a:endParaRPr lang="en-ZA" dirty="0"/>
          </a:p>
          <a:p>
            <a:pPr marL="285750" lvl="0" indent="-285750">
              <a:buFont typeface="Arial" pitchFamily="34" charset="0"/>
              <a:buChar char="•"/>
            </a:pPr>
            <a:r>
              <a:rPr lang="en-GB" dirty="0" smtClean="0"/>
              <a:t>Current </a:t>
            </a:r>
            <a:r>
              <a:rPr lang="en-GB" dirty="0"/>
              <a:t>tender prices of </a:t>
            </a:r>
            <a:r>
              <a:rPr lang="en-GB" dirty="0">
                <a:solidFill>
                  <a:srgbClr val="FF0000"/>
                </a:solidFill>
              </a:rPr>
              <a:t>ICS/LABA inhalers are </a:t>
            </a:r>
            <a:r>
              <a:rPr lang="en-GB" dirty="0" smtClean="0">
                <a:solidFill>
                  <a:srgbClr val="FF0000"/>
                </a:solidFill>
              </a:rPr>
              <a:t>cheaper</a:t>
            </a:r>
            <a:r>
              <a:rPr lang="en-ZA" dirty="0" smtClean="0"/>
              <a:t>.</a:t>
            </a:r>
            <a:endParaRPr lang="en-ZA" dirty="0"/>
          </a:p>
          <a:p>
            <a:pPr lvl="0"/>
            <a:endParaRPr lang="en-GB" i="1" dirty="0" smtClean="0"/>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14</a:t>
            </a:r>
            <a:endParaRPr lang="en-ZA" dirty="0">
              <a:solidFill>
                <a:srgbClr val="3366FF"/>
              </a:solidFill>
            </a:endParaRPr>
          </a:p>
        </p:txBody>
      </p:sp>
    </p:spTree>
    <p:extLst>
      <p:ext uri="{BB962C8B-B14F-4D97-AF65-F5344CB8AC3E}">
        <p14:creationId xmlns:p14="http://schemas.microsoft.com/office/powerpoint/2010/main" xmlns="" val="1253811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lnSpcReduction="10000"/>
          </a:bodyPr>
          <a:lstStyle/>
          <a:p>
            <a:r>
              <a:rPr lang="en-GB" sz="2200" b="1" dirty="0"/>
              <a:t>Acute infective exacerbation of chronic bronchitis:</a:t>
            </a:r>
            <a:endParaRPr lang="en-ZA" sz="2200" dirty="0"/>
          </a:p>
          <a:p>
            <a:pPr marL="285750" indent="-285750">
              <a:lnSpc>
                <a:spcPct val="110000"/>
              </a:lnSpc>
              <a:buFont typeface="Arial" pitchFamily="34" charset="0"/>
              <a:buChar char="•"/>
            </a:pPr>
            <a:r>
              <a:rPr lang="en-ZA" sz="2200" u="sng" dirty="0"/>
              <a:t>Amoxicillin 500mg:</a:t>
            </a:r>
            <a:r>
              <a:rPr lang="en-ZA" sz="2200" dirty="0"/>
              <a:t> </a:t>
            </a:r>
            <a:r>
              <a:rPr lang="en-ZA" sz="2200" i="1" dirty="0">
                <a:solidFill>
                  <a:srgbClr val="9966FF"/>
                </a:solidFill>
              </a:rPr>
              <a:t>dose and duration of therapy amended</a:t>
            </a:r>
            <a:endParaRPr lang="en-ZA" sz="2200" dirty="0">
              <a:solidFill>
                <a:srgbClr val="9966FF"/>
              </a:solidFill>
            </a:endParaRPr>
          </a:p>
          <a:p>
            <a:pPr marL="285750" indent="-285750">
              <a:lnSpc>
                <a:spcPct val="110000"/>
              </a:lnSpc>
              <a:buFont typeface="Arial" pitchFamily="34" charset="0"/>
              <a:buChar char="•"/>
            </a:pPr>
            <a:r>
              <a:rPr lang="en-ZA" sz="2200" u="sng" dirty="0"/>
              <a:t>Doxycycline 100mg</a:t>
            </a:r>
            <a:r>
              <a:rPr lang="en-ZA" sz="2200" dirty="0"/>
              <a:t>: </a:t>
            </a:r>
            <a:r>
              <a:rPr lang="en-ZA" sz="2200" i="1" dirty="0">
                <a:solidFill>
                  <a:srgbClr val="9966FF"/>
                </a:solidFill>
              </a:rPr>
              <a:t>directions for use amended</a:t>
            </a:r>
            <a:endParaRPr lang="en-ZA" sz="2200" dirty="0">
              <a:solidFill>
                <a:srgbClr val="9966FF"/>
              </a:solidFill>
            </a:endParaRPr>
          </a:p>
          <a:p>
            <a:pPr marL="285750" indent="-285750">
              <a:lnSpc>
                <a:spcPct val="110000"/>
              </a:lnSpc>
              <a:buFont typeface="Arial" pitchFamily="34" charset="0"/>
              <a:buChar char="•"/>
            </a:pPr>
            <a:r>
              <a:rPr lang="en-ZA" sz="2200" u="sng" dirty="0"/>
              <a:t>Erythromycin 500mg:</a:t>
            </a:r>
            <a:r>
              <a:rPr lang="en-ZA" sz="2200" dirty="0"/>
              <a:t> </a:t>
            </a:r>
            <a:r>
              <a:rPr lang="en-ZA" sz="2200" i="1" dirty="0">
                <a:solidFill>
                  <a:schemeClr val="accent6">
                    <a:lumMod val="75000"/>
                  </a:schemeClr>
                </a:solidFill>
              </a:rPr>
              <a:t>not added</a:t>
            </a:r>
            <a:endParaRPr lang="en-ZA" sz="2200" dirty="0">
              <a:solidFill>
                <a:schemeClr val="accent6">
                  <a:lumMod val="75000"/>
                </a:schemeClr>
              </a:solidFill>
            </a:endParaRPr>
          </a:p>
          <a:p>
            <a:r>
              <a:rPr lang="en-ZA" dirty="0"/>
              <a:t> </a:t>
            </a:r>
            <a:endParaRPr lang="en-ZA" dirty="0" smtClean="0"/>
          </a:p>
          <a:p>
            <a:r>
              <a:rPr lang="en-ZA" b="1" dirty="0" smtClean="0"/>
              <a:t>Recommendation:</a:t>
            </a:r>
            <a:r>
              <a:rPr lang="en-ZA" dirty="0" smtClean="0"/>
              <a:t> Duration of therapy of amoxicillin and doxycycline amended from 10 to 5 days.</a:t>
            </a:r>
          </a:p>
          <a:p>
            <a:endParaRPr lang="en-ZA" dirty="0"/>
          </a:p>
          <a:p>
            <a:r>
              <a:rPr lang="en-ZA" sz="2200" i="1" dirty="0" smtClean="0"/>
              <a:t>Efficacy data: </a:t>
            </a:r>
          </a:p>
          <a:p>
            <a:pPr marL="285750" indent="-285750">
              <a:buFont typeface="Arial" pitchFamily="34" charset="0"/>
              <a:buChar char="•"/>
            </a:pPr>
            <a:r>
              <a:rPr lang="en-ZA" sz="1700" dirty="0" smtClean="0"/>
              <a:t>Meta-analysis (</a:t>
            </a:r>
            <a:r>
              <a:rPr lang="en-ZA" sz="1700" dirty="0"/>
              <a:t>21 RCTs, n=10 698</a:t>
            </a:r>
            <a:r>
              <a:rPr lang="en-ZA" sz="1700" dirty="0" smtClean="0"/>
              <a:t>): </a:t>
            </a:r>
            <a:r>
              <a:rPr lang="en-ZA" sz="1700" dirty="0"/>
              <a:t>short course </a:t>
            </a:r>
            <a:r>
              <a:rPr lang="en-ZA" sz="1700" dirty="0" smtClean="0"/>
              <a:t>antibiotic </a:t>
            </a:r>
            <a:r>
              <a:rPr lang="en-ZA" sz="1700" dirty="0"/>
              <a:t>effective </a:t>
            </a:r>
            <a:r>
              <a:rPr lang="en-ZA" sz="1700" dirty="0" smtClean="0"/>
              <a:t>in treating mild </a:t>
            </a:r>
            <a:r>
              <a:rPr lang="en-ZA" sz="1700" dirty="0"/>
              <a:t>to moderate exacerbations of chronic bronchitis </a:t>
            </a:r>
            <a:r>
              <a:rPr lang="en-ZA" sz="1700" dirty="0" smtClean="0"/>
              <a:t>&amp; </a:t>
            </a:r>
            <a:r>
              <a:rPr lang="en-ZA" sz="1700" dirty="0"/>
              <a:t>COPD. </a:t>
            </a:r>
            <a:endParaRPr lang="en-ZA" dirty="0"/>
          </a:p>
          <a:p>
            <a:pPr marL="1200150" lvl="2" indent="-285750">
              <a:buFont typeface="Wingdings" pitchFamily="2" charset="2"/>
              <a:buChar char="§"/>
            </a:pPr>
            <a:r>
              <a:rPr lang="en-ZA" sz="1500" dirty="0" smtClean="0"/>
              <a:t>OR 0.99 </a:t>
            </a:r>
            <a:r>
              <a:rPr lang="en-ZA" sz="1500" dirty="0"/>
              <a:t>(95% CI 0.90 to </a:t>
            </a:r>
            <a:r>
              <a:rPr lang="en-ZA" sz="1500" dirty="0" smtClean="0"/>
              <a:t>1.08) for </a:t>
            </a:r>
            <a:r>
              <a:rPr lang="en-ZA" sz="1500" dirty="0"/>
              <a:t>clinical cure with short treatment </a:t>
            </a:r>
            <a:r>
              <a:rPr lang="en-ZA" sz="1500" i="1" dirty="0" smtClean="0"/>
              <a:t>vs. </a:t>
            </a:r>
            <a:r>
              <a:rPr lang="en-ZA" sz="1500" dirty="0"/>
              <a:t>conventional </a:t>
            </a:r>
            <a:r>
              <a:rPr lang="en-ZA" sz="1500" dirty="0" smtClean="0"/>
              <a:t>treatment.</a:t>
            </a:r>
          </a:p>
          <a:p>
            <a:pPr marL="1200150" lvl="2" indent="-285750">
              <a:buFont typeface="Wingdings" pitchFamily="2" charset="2"/>
              <a:buChar char="§"/>
            </a:pPr>
            <a:r>
              <a:rPr lang="en-ZA" sz="1500" dirty="0" smtClean="0"/>
              <a:t>At </a:t>
            </a:r>
            <a:r>
              <a:rPr lang="en-ZA" sz="1500" dirty="0"/>
              <a:t>late </a:t>
            </a:r>
            <a:r>
              <a:rPr lang="en-ZA" sz="1500" dirty="0" smtClean="0"/>
              <a:t>follow-up: </a:t>
            </a:r>
            <a:r>
              <a:rPr lang="en-ZA" sz="1500" dirty="0"/>
              <a:t>OR </a:t>
            </a:r>
            <a:r>
              <a:rPr lang="en-ZA" sz="1500" dirty="0" smtClean="0"/>
              <a:t>1.0 </a:t>
            </a:r>
            <a:r>
              <a:rPr lang="en-ZA" sz="1500" dirty="0"/>
              <a:t>(95% CI 0.91 to 1.10</a:t>
            </a:r>
            <a:r>
              <a:rPr lang="en-ZA" sz="1500" dirty="0" smtClean="0"/>
              <a:t>)</a:t>
            </a:r>
            <a:endParaRPr lang="en-ZA" sz="1500" dirty="0"/>
          </a:p>
          <a:p>
            <a:pPr marL="1200150" lvl="2" indent="-285750">
              <a:buFont typeface="Wingdings" pitchFamily="2" charset="2"/>
              <a:buChar char="§"/>
            </a:pPr>
            <a:r>
              <a:rPr lang="en-ZA" sz="1500" dirty="0" smtClean="0"/>
              <a:t>Overall OR </a:t>
            </a:r>
            <a:r>
              <a:rPr lang="en-ZA" sz="1500" dirty="0"/>
              <a:t>for bacteriological </a:t>
            </a:r>
            <a:r>
              <a:rPr lang="en-ZA" sz="1500" dirty="0" smtClean="0"/>
              <a:t>cure: 1.05 </a:t>
            </a:r>
            <a:r>
              <a:rPr lang="en-ZA" sz="1500" dirty="0"/>
              <a:t>(95% CI 0.87 to 1.26</a:t>
            </a:r>
            <a:r>
              <a:rPr lang="en-ZA" sz="1500" dirty="0" smtClean="0"/>
              <a:t>)</a:t>
            </a:r>
            <a:endParaRPr lang="en-ZA" sz="1500" dirty="0"/>
          </a:p>
          <a:p>
            <a:pPr marL="1200150" lvl="2" indent="-285750">
              <a:buFont typeface="Wingdings" pitchFamily="2" charset="2"/>
              <a:buChar char="§"/>
            </a:pPr>
            <a:r>
              <a:rPr lang="en-ZA" sz="1500" dirty="0" smtClean="0"/>
              <a:t>Similar </a:t>
            </a:r>
            <a:r>
              <a:rPr lang="en-ZA" sz="1500" dirty="0"/>
              <a:t>ORs </a:t>
            </a:r>
            <a:r>
              <a:rPr lang="en-ZA" sz="1500" dirty="0" smtClean="0"/>
              <a:t>observed </a:t>
            </a:r>
            <a:r>
              <a:rPr lang="en-ZA" sz="1500" dirty="0"/>
              <a:t>for early cure in trials with the same antibiotic in both arms </a:t>
            </a:r>
            <a:r>
              <a:rPr lang="en-ZA" sz="1500" dirty="0" smtClean="0"/>
              <a:t>&amp; </a:t>
            </a:r>
            <a:r>
              <a:rPr lang="en-ZA" sz="1500" dirty="0"/>
              <a:t>in </a:t>
            </a:r>
            <a:r>
              <a:rPr lang="en-ZA" sz="1500" dirty="0" smtClean="0"/>
              <a:t>studies </a:t>
            </a:r>
            <a:r>
              <a:rPr lang="en-ZA" sz="1500" dirty="0"/>
              <a:t>grouped by the antibiotic class used in the short-course arm. </a:t>
            </a:r>
          </a:p>
          <a:p>
            <a:pPr lvl="0"/>
            <a:endParaRPr lang="en-GB"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 Systematic review</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7" name="TextBox 6"/>
          <p:cNvSpPr txBox="1"/>
          <p:nvPr/>
        </p:nvSpPr>
        <p:spPr>
          <a:xfrm>
            <a:off x="7696200" y="537639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15</a:t>
            </a:r>
            <a:endParaRPr lang="en-ZA" dirty="0">
              <a:solidFill>
                <a:srgbClr val="3366FF"/>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fontScale="92500" lnSpcReduction="10000"/>
          </a:bodyPr>
          <a:lstStyle/>
          <a:p>
            <a:pPr marL="285750" indent="-285750">
              <a:buFont typeface="Arial" pitchFamily="34" charset="0"/>
              <a:buChar char="•"/>
            </a:pPr>
            <a:r>
              <a:rPr lang="en-ZA" sz="2600" u="sng" dirty="0" err="1"/>
              <a:t>Mucolytics</a:t>
            </a:r>
            <a:r>
              <a:rPr lang="en-ZA" sz="2600" u="sng" dirty="0"/>
              <a:t>: </a:t>
            </a:r>
            <a:r>
              <a:rPr lang="en-ZA" sz="2600" i="1" dirty="0">
                <a:solidFill>
                  <a:schemeClr val="accent6">
                    <a:lumMod val="75000"/>
                  </a:schemeClr>
                </a:solidFill>
              </a:rPr>
              <a:t>not </a:t>
            </a:r>
            <a:r>
              <a:rPr lang="en-ZA" sz="2600" i="1" dirty="0" smtClean="0">
                <a:solidFill>
                  <a:schemeClr val="accent6">
                    <a:lumMod val="75000"/>
                  </a:schemeClr>
                </a:solidFill>
              </a:rPr>
              <a:t>added</a:t>
            </a:r>
            <a:endParaRPr lang="en-ZA" dirty="0"/>
          </a:p>
          <a:p>
            <a:r>
              <a:rPr lang="en-US" sz="1900" i="1" dirty="0"/>
              <a:t>Efficacy and safety:</a:t>
            </a:r>
            <a:r>
              <a:rPr lang="en-US" sz="1900" dirty="0"/>
              <a:t> Refer to the medicine review for detailed </a:t>
            </a:r>
            <a:r>
              <a:rPr lang="en-US" sz="1900" dirty="0" smtClean="0"/>
              <a:t>information (exacerbations was defined </a:t>
            </a:r>
            <a:r>
              <a:rPr lang="en-US" sz="1900" dirty="0"/>
              <a:t>as requiring </a:t>
            </a:r>
            <a:r>
              <a:rPr lang="en-GB" sz="1900" dirty="0" smtClean="0"/>
              <a:t>hospitalisation).</a:t>
            </a:r>
          </a:p>
          <a:p>
            <a:endParaRPr lang="en-GB" sz="1900" dirty="0" smtClean="0"/>
          </a:p>
          <a:p>
            <a:endParaRPr lang="en-GB" dirty="0"/>
          </a:p>
          <a:p>
            <a:endParaRPr lang="en-GB" dirty="0" smtClean="0"/>
          </a:p>
          <a:p>
            <a:endParaRPr lang="en-GB" dirty="0" smtClean="0"/>
          </a:p>
          <a:p>
            <a:endParaRPr lang="en-ZA" dirty="0"/>
          </a:p>
          <a:p>
            <a:pPr lvl="0"/>
            <a:endParaRPr lang="en-GB" i="1" dirty="0" smtClean="0"/>
          </a:p>
          <a:p>
            <a:pPr lvl="0"/>
            <a:endParaRPr lang="en-GB" i="1" dirty="0"/>
          </a:p>
          <a:p>
            <a:endParaRPr lang="en-GB" sz="1900" i="1" dirty="0" smtClean="0"/>
          </a:p>
          <a:p>
            <a:r>
              <a:rPr lang="en-GB" sz="1900" i="1" dirty="0" smtClean="0"/>
              <a:t>Hospitalisation </a:t>
            </a:r>
            <a:r>
              <a:rPr lang="en-GB" sz="1900" i="1" dirty="0"/>
              <a:t>in the study period:</a:t>
            </a:r>
            <a:r>
              <a:rPr lang="en-GB" sz="1900" dirty="0"/>
              <a:t> </a:t>
            </a:r>
            <a:r>
              <a:rPr lang="en-US" sz="1900" dirty="0" smtClean="0"/>
              <a:t>Pooled </a:t>
            </a:r>
            <a:r>
              <a:rPr lang="en-US" sz="1900" dirty="0"/>
              <a:t>OR for </a:t>
            </a:r>
            <a:r>
              <a:rPr lang="en-US" sz="1900" dirty="0" err="1"/>
              <a:t>hospitalisation</a:t>
            </a:r>
            <a:r>
              <a:rPr lang="en-US" sz="1900" dirty="0"/>
              <a:t> with mucolytic treatment </a:t>
            </a:r>
            <a:r>
              <a:rPr lang="en-US" sz="1900" i="1" dirty="0"/>
              <a:t>vs.</a:t>
            </a:r>
            <a:r>
              <a:rPr lang="en-US" sz="1900" dirty="0"/>
              <a:t> placebo was statistically not significant: OR 0.70 (95% CI 0.49 to 1.01</a:t>
            </a:r>
            <a:r>
              <a:rPr lang="en-US" sz="1900" dirty="0" smtClean="0"/>
              <a:t>). (Comparative </a:t>
            </a:r>
            <a:r>
              <a:rPr lang="en-US" sz="1900" dirty="0"/>
              <a:t>data from the Cochrane review was only available from two recent </a:t>
            </a:r>
            <a:r>
              <a:rPr lang="en-US" sz="1900" dirty="0" smtClean="0"/>
              <a:t>studies). </a:t>
            </a:r>
            <a:endParaRPr lang="en-ZA" dirty="0"/>
          </a:p>
          <a:p>
            <a:endParaRPr lang="en-US" i="1" dirty="0" smtClean="0"/>
          </a:p>
          <a:p>
            <a:r>
              <a:rPr lang="en-US" sz="1900" i="1" dirty="0" smtClean="0"/>
              <a:t>Rationale</a:t>
            </a:r>
            <a:r>
              <a:rPr lang="en-US" sz="1900" i="1" dirty="0"/>
              <a:t>:</a:t>
            </a:r>
            <a:r>
              <a:rPr lang="en-US" sz="1900" dirty="0"/>
              <a:t> </a:t>
            </a:r>
            <a:r>
              <a:rPr lang="en-US" sz="1900" dirty="0" smtClean="0"/>
              <a:t>P</a:t>
            </a:r>
            <a:r>
              <a:rPr lang="en-ZA" sz="1900" dirty="0" err="1" smtClean="0"/>
              <a:t>aucity</a:t>
            </a:r>
            <a:r>
              <a:rPr lang="en-ZA" sz="1900" dirty="0" smtClean="0"/>
              <a:t> </a:t>
            </a:r>
            <a:r>
              <a:rPr lang="en-ZA" sz="1900" dirty="0"/>
              <a:t>of robust comparative studies. Mucolytic therapy showed only a modest benefit. </a:t>
            </a:r>
            <a:endParaRPr lang="en-GB" sz="1900"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 Systematic review</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770344594"/>
              </p:ext>
            </p:extLst>
          </p:nvPr>
        </p:nvGraphicFramePr>
        <p:xfrm>
          <a:off x="142846" y="1981200"/>
          <a:ext cx="8858310" cy="1792986"/>
        </p:xfrm>
        <a:graphic>
          <a:graphicData uri="http://schemas.openxmlformats.org/drawingml/2006/table">
            <a:tbl>
              <a:tblPr firstRow="1" firstCol="1" bandRow="1">
                <a:effectLst>
                  <a:outerShdw blurRad="50800" dist="38100" dir="2700000" algn="tl" rotWithShape="0">
                    <a:prstClr val="black">
                      <a:alpha val="40000"/>
                    </a:prstClr>
                  </a:outerShdw>
                  <a:reflection blurRad="6350" stA="52000" endA="300" endPos="35000" dir="5400000" sy="-100000" algn="bl" rotWithShape="0"/>
                </a:effectLst>
                <a:tableStyleId>{F5AB1C69-6EDB-4FF4-983F-18BD219EF322}</a:tableStyleId>
              </a:tblPr>
              <a:tblGrid>
                <a:gridCol w="2066955"/>
                <a:gridCol w="3352800"/>
                <a:gridCol w="1978235"/>
                <a:gridCol w="1460320"/>
              </a:tblGrid>
              <a:tr h="270510">
                <a:tc>
                  <a:txBody>
                    <a:bodyPr/>
                    <a:lstStyle/>
                    <a:p>
                      <a:pPr algn="just">
                        <a:lnSpc>
                          <a:spcPct val="115000"/>
                        </a:lnSpc>
                        <a:spcAft>
                          <a:spcPts val="0"/>
                        </a:spcAft>
                      </a:pPr>
                      <a:r>
                        <a:rPr lang="en-US" sz="1400" dirty="0">
                          <a:effectLst/>
                        </a:rPr>
                        <a:t>Study</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Interventions</a:t>
                      </a:r>
                      <a:endParaRPr lang="en-ZA"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NNT (to prevent one exacerbation)</a:t>
                      </a:r>
                      <a:endParaRPr lang="en-ZA"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Period of time</a:t>
                      </a:r>
                      <a:endParaRPr lang="en-ZA" sz="1400">
                        <a:effectLst/>
                        <a:latin typeface="Calibri"/>
                        <a:ea typeface="Calibri"/>
                        <a:cs typeface="Times New Roman"/>
                      </a:endParaRPr>
                    </a:p>
                  </a:txBody>
                  <a:tcPr marL="68580" marR="68580" marT="0" marB="0"/>
                </a:tc>
              </a:tr>
              <a:tr h="270510">
                <a:tc>
                  <a:txBody>
                    <a:bodyPr/>
                    <a:lstStyle/>
                    <a:p>
                      <a:pPr algn="just">
                        <a:lnSpc>
                          <a:spcPct val="115000"/>
                        </a:lnSpc>
                        <a:spcAft>
                          <a:spcPts val="0"/>
                        </a:spcAft>
                      </a:pPr>
                      <a:r>
                        <a:rPr lang="en-ZA" sz="1400" dirty="0">
                          <a:effectLst/>
                        </a:rPr>
                        <a:t>Poole </a:t>
                      </a:r>
                      <a:r>
                        <a:rPr lang="en-ZA" sz="1400" i="1" dirty="0">
                          <a:effectLst/>
                        </a:rPr>
                        <a:t>et al </a:t>
                      </a:r>
                      <a:r>
                        <a:rPr lang="en-ZA" sz="1400" dirty="0">
                          <a:effectLst/>
                        </a:rPr>
                        <a:t>(2012) (n=7436; 30 trials)</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Mucolytic </a:t>
                      </a:r>
                      <a:r>
                        <a:rPr lang="en-ZA" sz="1400" dirty="0">
                          <a:effectLst/>
                        </a:rPr>
                        <a:t>vs. placebo</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7 </a:t>
                      </a:r>
                      <a:r>
                        <a:rPr lang="en-ZA" sz="1400" dirty="0">
                          <a:effectLst/>
                        </a:rPr>
                        <a:t>(95% CI 6 to 9)</a:t>
                      </a:r>
                      <a:endParaRPr lang="en-ZA"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400">
                          <a:effectLst/>
                        </a:rPr>
                        <a:t>over 10 months</a:t>
                      </a:r>
                      <a:endParaRPr lang="en-ZA" sz="1400">
                        <a:effectLst/>
                        <a:latin typeface="Calibri"/>
                        <a:ea typeface="Calibri"/>
                        <a:cs typeface="Times New Roman"/>
                      </a:endParaRPr>
                    </a:p>
                  </a:txBody>
                  <a:tcPr marL="68580" marR="68580" marT="0" marB="0"/>
                </a:tc>
              </a:tr>
              <a:tr h="270510">
                <a:tc>
                  <a:txBody>
                    <a:bodyPr/>
                    <a:lstStyle/>
                    <a:p>
                      <a:pPr algn="just">
                        <a:lnSpc>
                          <a:spcPct val="115000"/>
                        </a:lnSpc>
                        <a:spcAft>
                          <a:spcPts val="0"/>
                        </a:spcAft>
                      </a:pPr>
                      <a:r>
                        <a:rPr lang="en-ZA" sz="1400" dirty="0">
                          <a:effectLst/>
                        </a:rPr>
                        <a:t>Barr </a:t>
                      </a:r>
                      <a:r>
                        <a:rPr lang="en-ZA" sz="1400" i="1" dirty="0">
                          <a:effectLst/>
                        </a:rPr>
                        <a:t>et al</a:t>
                      </a:r>
                      <a:endParaRPr lang="en-ZA" sz="1400" i="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err="1" smtClean="0">
                          <a:effectLst/>
                        </a:rPr>
                        <a:t>Tiotropium</a:t>
                      </a:r>
                      <a:r>
                        <a:rPr lang="en-ZA" sz="1400" dirty="0" smtClean="0">
                          <a:effectLst/>
                        </a:rPr>
                        <a:t> </a:t>
                      </a:r>
                      <a:r>
                        <a:rPr lang="en-ZA" sz="1400" dirty="0">
                          <a:effectLst/>
                        </a:rPr>
                        <a:t>vs. ipratropium or placebo</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13 </a:t>
                      </a:r>
                      <a:r>
                        <a:rPr lang="en-ZA" sz="1400" dirty="0">
                          <a:effectLst/>
                        </a:rPr>
                        <a:t>(95% CI 10 to 21)</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per year</a:t>
                      </a:r>
                      <a:endParaRPr lang="en-ZA" sz="1400">
                        <a:effectLst/>
                        <a:latin typeface="Calibri"/>
                        <a:ea typeface="Calibri"/>
                        <a:cs typeface="Times New Roman"/>
                      </a:endParaRPr>
                    </a:p>
                  </a:txBody>
                  <a:tcPr marL="68580" marR="68580" marT="0" marB="0"/>
                </a:tc>
              </a:tr>
              <a:tr h="270510">
                <a:tc rowSpan="2">
                  <a:txBody>
                    <a:bodyPr/>
                    <a:lstStyle/>
                    <a:p>
                      <a:pPr>
                        <a:lnSpc>
                          <a:spcPct val="115000"/>
                        </a:lnSpc>
                        <a:spcAft>
                          <a:spcPts val="0"/>
                        </a:spcAft>
                      </a:pPr>
                      <a:r>
                        <a:rPr lang="en-ZA" sz="1400" dirty="0">
                          <a:effectLst/>
                        </a:rPr>
                        <a:t> </a:t>
                      </a:r>
                    </a:p>
                    <a:p>
                      <a:pPr>
                        <a:lnSpc>
                          <a:spcPct val="115000"/>
                        </a:lnSpc>
                        <a:spcAft>
                          <a:spcPts val="0"/>
                        </a:spcAft>
                      </a:pPr>
                      <a:r>
                        <a:rPr lang="en-ZA" sz="1400" dirty="0">
                          <a:effectLst/>
                        </a:rPr>
                        <a:t>Black </a:t>
                      </a:r>
                      <a:r>
                        <a:rPr lang="en-ZA" sz="1400" i="1" dirty="0">
                          <a:effectLst/>
                        </a:rPr>
                        <a:t>et al </a:t>
                      </a:r>
                      <a:endParaRPr lang="en-ZA" sz="1400" i="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Fluticasone </a:t>
                      </a:r>
                      <a:r>
                        <a:rPr lang="en-ZA" sz="1400" dirty="0">
                          <a:effectLst/>
                        </a:rPr>
                        <a:t>plus </a:t>
                      </a:r>
                      <a:r>
                        <a:rPr lang="en-ZA" sz="1400" dirty="0" err="1">
                          <a:effectLst/>
                        </a:rPr>
                        <a:t>salmeterol</a:t>
                      </a:r>
                      <a:r>
                        <a:rPr lang="en-ZA" sz="1400" dirty="0">
                          <a:effectLst/>
                        </a:rPr>
                        <a:t> vs. placebo</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4</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per year</a:t>
                      </a:r>
                      <a:endParaRPr lang="en-ZA" sz="1400">
                        <a:effectLst/>
                        <a:latin typeface="Calibri"/>
                        <a:ea typeface="Calibri"/>
                        <a:cs typeface="Times New Roman"/>
                      </a:endParaRPr>
                    </a:p>
                  </a:txBody>
                  <a:tcPr marL="68580" marR="68580" marT="0" marB="0"/>
                </a:tc>
              </a:tr>
              <a:tr h="270510">
                <a:tc vMerge="1">
                  <a:txBody>
                    <a:bodyPr/>
                    <a:lstStyle/>
                    <a:p>
                      <a:endParaRPr lang="en-ZA"/>
                    </a:p>
                  </a:txBody>
                  <a:tcPr/>
                </a:tc>
                <a:tc>
                  <a:txBody>
                    <a:bodyPr/>
                    <a:lstStyle/>
                    <a:p>
                      <a:pPr algn="just">
                        <a:lnSpc>
                          <a:spcPct val="115000"/>
                        </a:lnSpc>
                        <a:spcAft>
                          <a:spcPts val="0"/>
                        </a:spcAft>
                      </a:pPr>
                      <a:r>
                        <a:rPr lang="en-ZA" sz="1400" dirty="0" smtClean="0">
                          <a:effectLst/>
                        </a:rPr>
                        <a:t>Prophylactic </a:t>
                      </a:r>
                      <a:r>
                        <a:rPr lang="en-ZA" sz="1400" dirty="0">
                          <a:effectLst/>
                        </a:rPr>
                        <a:t>antibiotics vs. placebo</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1400" dirty="0" smtClean="0">
                          <a:effectLst/>
                        </a:rPr>
                        <a:t>14</a:t>
                      </a:r>
                      <a:endParaRPr lang="en-ZA"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per year</a:t>
                      </a:r>
                      <a:endParaRPr lang="en-ZA" sz="14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1449388" y="29860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chemeClr val="tx1"/>
                </a:solidFill>
                <a:effectLst/>
                <a:latin typeface="Arial" pitchFamily="34" charset="0"/>
                <a:cs typeface="Arial" pitchFamily="34" charset="0"/>
              </a:rPr>
              <a:t/>
            </a:r>
            <a:br>
              <a:rPr kumimoji="0" lang="en-ZA" sz="1800" b="0" i="0" u="none" strike="noStrike" cap="none" normalizeH="0" baseline="0" smtClean="0">
                <a:ln>
                  <a:noFill/>
                </a:ln>
                <a:solidFill>
                  <a:schemeClr val="tx1"/>
                </a:solidFill>
                <a:effectLst/>
                <a:latin typeface="Arial" pitchFamily="34" charset="0"/>
                <a:cs typeface="Arial" pitchFamily="34" charset="0"/>
              </a:rPr>
            </a:br>
            <a:endParaRPr kumimoji="0" lang="en-ZA"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16</a:t>
            </a:r>
            <a:endParaRPr lang="en-ZA" dirty="0">
              <a:solidFill>
                <a:srgbClr val="3366FF"/>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1" dirty="0" smtClean="0">
                <a:solidFill>
                  <a:schemeClr val="bg1"/>
                </a:solidFill>
              </a:rPr>
              <a:t>CHAPTER LAYOUT</a:t>
            </a:r>
            <a:endParaRPr lang="en-GB" sz="4000" b="1" dirty="0" smtClean="0">
              <a:solidFill>
                <a:schemeClr val="bg1"/>
              </a:solidFill>
              <a:latin typeface="Arial" pitchFamily="34" charset="0"/>
              <a:cs typeface="Arial" pitchFamily="34" charset="0"/>
            </a:endParaRPr>
          </a:p>
        </p:txBody>
      </p:sp>
      <p:sp>
        <p:nvSpPr>
          <p:cNvPr id="3" name="Content Placeholder 2"/>
          <p:cNvSpPr txBox="1">
            <a:spLocks/>
          </p:cNvSpPr>
          <p:nvPr/>
        </p:nvSpPr>
        <p:spPr>
          <a:xfrm>
            <a:off x="0" y="1143001"/>
            <a:ext cx="9144000" cy="4495800"/>
          </a:xfrm>
          <a:prstGeom prst="rect">
            <a:avLst/>
          </a:prstGeom>
        </p:spPr>
        <p:txBody>
          <a:bodyPr>
            <a:normAutofit lnSpcReduction="10000"/>
          </a:bodyPr>
          <a:lstStyle/>
          <a:p>
            <a:pPr marL="457200" indent="-457200">
              <a:buFont typeface="Arial" pitchFamily="34" charset="0"/>
              <a:buChar char="•"/>
            </a:pPr>
            <a:r>
              <a:rPr lang="en-ZA" sz="3000" dirty="0" smtClean="0"/>
              <a:t>Syndromic </a:t>
            </a:r>
            <a:r>
              <a:rPr lang="en-ZA" sz="3000" dirty="0"/>
              <a:t>approach to </a:t>
            </a:r>
            <a:r>
              <a:rPr lang="en-ZA" sz="3000" dirty="0" smtClean="0"/>
              <a:t>therapy: </a:t>
            </a:r>
            <a:endParaRPr lang="en-ZA" sz="3000" dirty="0"/>
          </a:p>
          <a:p>
            <a:pPr marL="1200150" lvl="2" indent="-285750">
              <a:spcBef>
                <a:spcPct val="20000"/>
              </a:spcBef>
              <a:buFont typeface="Arial" pitchFamily="34" charset="0"/>
              <a:buChar char="–"/>
              <a:defRPr/>
            </a:pPr>
            <a:r>
              <a:rPr lang="en-ZA" sz="2200" dirty="0"/>
              <a:t>Chapter layout according to presentation of the condition, rather than ATC (</a:t>
            </a:r>
            <a:r>
              <a:rPr lang="en-ZA" sz="2200" i="1" dirty="0"/>
              <a:t>Anatomical Therapeutic Chemical</a:t>
            </a:r>
            <a:r>
              <a:rPr lang="en-ZA" sz="2200" dirty="0"/>
              <a:t> Classification System).</a:t>
            </a:r>
          </a:p>
          <a:p>
            <a:pPr marL="457200" indent="-457200">
              <a:buFont typeface="Arial" pitchFamily="34" charset="0"/>
              <a:buChar char="•"/>
            </a:pPr>
            <a:r>
              <a:rPr lang="en-ZA" sz="3000" dirty="0" smtClean="0"/>
              <a:t>Deleted sections:</a:t>
            </a:r>
          </a:p>
          <a:p>
            <a:pPr marL="1200150" lvl="2" indent="-285750">
              <a:spcBef>
                <a:spcPct val="20000"/>
              </a:spcBef>
              <a:buFont typeface="Arial" pitchFamily="34" charset="0"/>
              <a:buChar char="–"/>
              <a:defRPr/>
            </a:pPr>
            <a:r>
              <a:rPr lang="en-ZA" sz="2200" i="1" dirty="0">
                <a:solidFill>
                  <a:prstClr val="black"/>
                </a:solidFill>
              </a:rPr>
              <a:t>Pneumocystis </a:t>
            </a:r>
            <a:r>
              <a:rPr lang="en-ZA" sz="2200" i="1" dirty="0" err="1">
                <a:solidFill>
                  <a:prstClr val="black"/>
                </a:solidFill>
              </a:rPr>
              <a:t>jiroveci</a:t>
            </a:r>
            <a:r>
              <a:rPr lang="en-ZA" sz="2200" i="1" dirty="0">
                <a:solidFill>
                  <a:prstClr val="black"/>
                </a:solidFill>
              </a:rPr>
              <a:t> pneumonia (PCP) in children - </a:t>
            </a:r>
            <a:r>
              <a:rPr lang="en-ZA" sz="2200" dirty="0">
                <a:solidFill>
                  <a:prstClr val="black"/>
                </a:solidFill>
              </a:rPr>
              <a:t>pneumonia STG guides diagnosis with referral of PCP to higher level of care. </a:t>
            </a:r>
            <a:endParaRPr lang="en-ZA" sz="2200" dirty="0"/>
          </a:p>
          <a:p>
            <a:pPr marL="1200150" lvl="2" indent="-285750">
              <a:spcBef>
                <a:spcPct val="20000"/>
              </a:spcBef>
              <a:buFont typeface="Arial" pitchFamily="34" charset="0"/>
              <a:buChar char="–"/>
              <a:defRPr/>
            </a:pPr>
            <a:r>
              <a:rPr lang="en-ZA" sz="2000" i="1" dirty="0" smtClean="0"/>
              <a:t>Common cold</a:t>
            </a:r>
            <a:r>
              <a:rPr lang="en-ZA" sz="2000" dirty="0" smtClean="0"/>
              <a:t> STG moved to ENT </a:t>
            </a:r>
            <a:r>
              <a:rPr lang="en-ZA" sz="2000" dirty="0"/>
              <a:t>chapter</a:t>
            </a:r>
            <a:r>
              <a:rPr lang="en-ZA" sz="2000" dirty="0" smtClean="0"/>
              <a:t>.</a:t>
            </a:r>
          </a:p>
          <a:p>
            <a:pPr marL="457200" lvl="0" indent="-457200">
              <a:buFont typeface="Arial" pitchFamily="34" charset="0"/>
              <a:buChar char="•"/>
            </a:pPr>
            <a:r>
              <a:rPr lang="en-ZA" sz="3000" dirty="0" smtClean="0">
                <a:solidFill>
                  <a:prstClr val="black"/>
                </a:solidFill>
              </a:rPr>
              <a:t>Amended </a:t>
            </a:r>
            <a:r>
              <a:rPr lang="en-ZA" sz="3000" dirty="0">
                <a:solidFill>
                  <a:prstClr val="black"/>
                </a:solidFill>
              </a:rPr>
              <a:t>sections</a:t>
            </a:r>
            <a:r>
              <a:rPr lang="en-ZA" sz="3000" dirty="0" smtClean="0">
                <a:solidFill>
                  <a:prstClr val="black"/>
                </a:solidFill>
              </a:rPr>
              <a:t>:</a:t>
            </a:r>
          </a:p>
          <a:p>
            <a:pPr marL="1200150" lvl="2" indent="-285750">
              <a:spcBef>
                <a:spcPct val="20000"/>
              </a:spcBef>
              <a:buFont typeface="Arial" pitchFamily="34" charset="0"/>
              <a:buChar char="–"/>
              <a:defRPr/>
            </a:pPr>
            <a:r>
              <a:rPr lang="en-ZA" sz="2200" dirty="0">
                <a:solidFill>
                  <a:prstClr val="black"/>
                </a:solidFill>
              </a:rPr>
              <a:t>Pneumonia &amp; TB separated into adult &amp; children sections</a:t>
            </a:r>
            <a:r>
              <a:rPr lang="en-ZA" sz="2200" dirty="0" smtClean="0">
                <a:solidFill>
                  <a:prstClr val="black"/>
                </a:solidFill>
              </a:rPr>
              <a:t>.</a:t>
            </a:r>
          </a:p>
          <a:p>
            <a:pPr marL="457200" indent="-457200">
              <a:spcBef>
                <a:spcPct val="20000"/>
              </a:spcBef>
              <a:buFont typeface="Arial" pitchFamily="34" charset="0"/>
              <a:buChar char="•"/>
              <a:defRPr/>
            </a:pPr>
            <a:r>
              <a:rPr lang="en-ZA" sz="3000" dirty="0" smtClean="0">
                <a:solidFill>
                  <a:prstClr val="black"/>
                </a:solidFill>
              </a:rPr>
              <a:t>New sections:</a:t>
            </a:r>
          </a:p>
          <a:p>
            <a:pPr marL="1200150" lvl="2" indent="-285750">
              <a:spcBef>
                <a:spcPct val="20000"/>
              </a:spcBef>
              <a:buFont typeface="Arial" pitchFamily="34" charset="0"/>
              <a:buChar char="–"/>
              <a:defRPr/>
            </a:pPr>
            <a:r>
              <a:rPr lang="en-ZA" sz="2200" dirty="0" smtClean="0">
                <a:solidFill>
                  <a:prstClr val="black"/>
                </a:solidFill>
              </a:rPr>
              <a:t>MDR-TB STGs for adults and children.</a:t>
            </a:r>
            <a:endParaRPr lang="en-ZA" sz="2200" dirty="0">
              <a:solidFill>
                <a:prstClr val="black"/>
              </a:solidFill>
            </a:endParaRPr>
          </a:p>
          <a:p>
            <a:pPr lvl="1"/>
            <a:endParaRPr lang="en-ZA" sz="3200" dirty="0" smtClean="0">
              <a:solidFill>
                <a:prstClr val="black"/>
              </a:solidFill>
            </a:endParaRPr>
          </a:p>
          <a:p>
            <a:pPr lvl="2">
              <a:spcBef>
                <a:spcPct val="20000"/>
              </a:spcBef>
              <a:defRPr/>
            </a:pPr>
            <a:endParaRPr lang="en-ZA"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RESPIRATORY</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143000"/>
            <a:ext cx="9144000" cy="4525963"/>
          </a:xfrm>
          <a:prstGeom prst="rect">
            <a:avLst/>
          </a:prstGeom>
        </p:spPr>
        <p:txBody>
          <a:bodyPr>
            <a:normAutofit/>
          </a:bodyPr>
          <a:lstStyle/>
          <a:p>
            <a:pPr>
              <a:buNone/>
            </a:pPr>
            <a:r>
              <a:rPr lang="en-GB" sz="2800" b="1" dirty="0"/>
              <a:t>Prophylaxis against respiratory tract infections:</a:t>
            </a:r>
            <a:endParaRPr lang="en-US" sz="2800" dirty="0"/>
          </a:p>
          <a:p>
            <a:pPr marL="457200" indent="-457200">
              <a:buFont typeface="Arial" pitchFamily="34" charset="0"/>
              <a:buChar char="•"/>
            </a:pPr>
            <a:r>
              <a:rPr lang="en-GB" sz="2800" u="sng" dirty="0"/>
              <a:t>Pneumococcal vaccination, 5 yearly</a:t>
            </a:r>
            <a:r>
              <a:rPr lang="en-GB" sz="2800" dirty="0"/>
              <a:t>: </a:t>
            </a:r>
            <a:r>
              <a:rPr lang="en-GB" sz="2800" i="1" dirty="0">
                <a:solidFill>
                  <a:srgbClr val="FF0000"/>
                </a:solidFill>
              </a:rPr>
              <a:t>deleted</a:t>
            </a:r>
            <a:endParaRPr lang="en-US" sz="2800" dirty="0">
              <a:solidFill>
                <a:srgbClr val="FF0000"/>
              </a:solidFill>
            </a:endParaRPr>
          </a:p>
          <a:p>
            <a:endParaRPr lang="en-GB" sz="1600" dirty="0" smtClean="0"/>
          </a:p>
          <a:p>
            <a:r>
              <a:rPr lang="en-GB" sz="2400" i="1" dirty="0" smtClean="0"/>
              <a:t>Rationale: </a:t>
            </a:r>
          </a:p>
          <a:p>
            <a:pPr marL="800100" lvl="1" indent="-342900">
              <a:buFont typeface="Arial" pitchFamily="34" charset="0"/>
              <a:buChar char="•"/>
            </a:pPr>
            <a:r>
              <a:rPr lang="en-ZA" sz="2400" dirty="0"/>
              <a:t>COPD is mostly diagnosed with initial management at secondary level of care.</a:t>
            </a:r>
          </a:p>
          <a:p>
            <a:pPr lvl="2"/>
            <a:r>
              <a:rPr lang="en-GB" dirty="0" smtClean="0"/>
              <a:t>(Although, a </a:t>
            </a:r>
            <a:r>
              <a:rPr lang="en-ZA" dirty="0" smtClean="0"/>
              <a:t>Cochrane review showed a 38% reduction in pneumonia, which only just failed to reach significance (upper 95% CI of OR was 1.01); Ontario review indicated greater effectiveness of pneumococcal in COPD patients &lt; 65 years and FEV</a:t>
            </a:r>
            <a:r>
              <a:rPr lang="en-ZA" baseline="-25000" dirty="0" smtClean="0"/>
              <a:t>1</a:t>
            </a:r>
            <a:r>
              <a:rPr lang="en-ZA" dirty="0" smtClean="0"/>
              <a:t> &lt; 40% predicted; International </a:t>
            </a:r>
            <a:r>
              <a:rPr lang="en-ZA" dirty="0"/>
              <a:t>guidelines </a:t>
            </a:r>
            <a:r>
              <a:rPr lang="en-ZA" dirty="0" smtClean="0"/>
              <a:t>recommend </a:t>
            </a:r>
            <a:r>
              <a:rPr lang="en-ZA" dirty="0"/>
              <a:t>pneumococcal vaccination, in specific subgroups of COPD patients</a:t>
            </a:r>
            <a:r>
              <a:rPr lang="en-ZA" dirty="0" smtClean="0"/>
              <a:t>).</a:t>
            </a:r>
          </a:p>
          <a:p>
            <a:pPr lvl="1"/>
            <a:r>
              <a:rPr kumimoji="0" lang="en-ZA" sz="4000" b="1" i="0" u="none" strike="noStrike" kern="1200" cap="none" spc="0" normalizeH="0" baseline="0" noProof="0" dirty="0" smtClean="0">
                <a:ln>
                  <a:noFill/>
                </a:ln>
                <a:solidFill>
                  <a:srgbClr val="3366FF"/>
                </a:solidFill>
                <a:effectLst/>
                <a:uLnTx/>
                <a:uFillTx/>
                <a:latin typeface="+mn-lt"/>
                <a:ea typeface="+mn-ea"/>
                <a:cs typeface="+mn-cs"/>
              </a:rPr>
              <a:t>Level of Evidence: III Expert opinion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3900" b="1" dirty="0">
                <a:solidFill>
                  <a:prstClr val="white"/>
                </a:solidFill>
              </a:rPr>
              <a:t>17.1.4 CHRONIC OBSTRUCTIVE PULMONARY DISEASE (COPD)</a:t>
            </a:r>
            <a:endParaRPr lang="en-ZA" sz="4800" dirty="0">
              <a:solidFill>
                <a:prstClr val="white"/>
              </a:solidFill>
            </a:endParaRPr>
          </a:p>
        </p:txBody>
      </p:sp>
      <p:sp>
        <p:nvSpPr>
          <p:cNvPr id="7" name="TextBox 6"/>
          <p:cNvSpPr txBox="1"/>
          <p:nvPr/>
        </p:nvSpPr>
        <p:spPr>
          <a:xfrm>
            <a:off x="7652657" y="535264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17</a:t>
            </a:r>
            <a:endParaRPr lang="en-ZA" dirty="0">
              <a:solidFill>
                <a:srgbClr val="3366FF"/>
              </a:solidFill>
            </a:endParaRPr>
          </a:p>
        </p:txBody>
      </p:sp>
    </p:spTree>
    <p:extLst>
      <p:ext uri="{BB962C8B-B14F-4D97-AF65-F5344CB8AC3E}">
        <p14:creationId xmlns:p14="http://schemas.microsoft.com/office/powerpoint/2010/main" xmlns="" val="13507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lvl="0"/>
            <a:r>
              <a:rPr lang="en-ZA" sz="2400" b="1" dirty="0"/>
              <a:t>Assessment of the severity of airway obstruction and management in </a:t>
            </a:r>
            <a:r>
              <a:rPr lang="en-ZA" sz="2400" b="1" dirty="0" smtClean="0"/>
              <a:t>croup</a:t>
            </a:r>
          </a:p>
          <a:p>
            <a:pPr lvl="0"/>
            <a:endParaRPr lang="en-ZA" sz="2400" b="1" dirty="0"/>
          </a:p>
          <a:p>
            <a:pPr marL="342900" lvl="0" indent="-342900">
              <a:buFont typeface="Arial" pitchFamily="34" charset="0"/>
              <a:buChar char="•"/>
            </a:pPr>
            <a:r>
              <a:rPr lang="en-ZA" sz="2400" u="sng" dirty="0"/>
              <a:t>Prednisone: </a:t>
            </a:r>
            <a:r>
              <a:rPr lang="en-ZA" sz="2400" i="1" dirty="0">
                <a:solidFill>
                  <a:srgbClr val="9966FF"/>
                </a:solidFill>
              </a:rPr>
              <a:t>duration of therapy amended</a:t>
            </a:r>
          </a:p>
          <a:p>
            <a:pPr lvl="0"/>
            <a:endParaRPr lang="en-ZA" sz="2400" i="1" dirty="0" smtClean="0"/>
          </a:p>
          <a:p>
            <a:pPr lvl="0"/>
            <a:r>
              <a:rPr lang="en-ZA" sz="2400" i="1" dirty="0" smtClean="0"/>
              <a:t>Rationale: </a:t>
            </a:r>
            <a:r>
              <a:rPr lang="en-ZA" sz="2400" dirty="0" smtClean="0"/>
              <a:t>Single </a:t>
            </a:r>
            <a:r>
              <a:rPr lang="en-ZA" sz="2400" dirty="0"/>
              <a:t>dose of prednisone, prior to referral for the management of croup was </a:t>
            </a:r>
            <a:r>
              <a:rPr lang="en-ZA" sz="2400" dirty="0" smtClean="0"/>
              <a:t>considered sufficient.</a:t>
            </a:r>
          </a:p>
          <a:p>
            <a:pPr lvl="0"/>
            <a:endParaRPr lang="en-GB" sz="2400"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III Expert opinion</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7500" lnSpcReduction="10000"/>
          </a:bodyPr>
          <a:lstStyle/>
          <a:p>
            <a:pPr lvl="0">
              <a:spcBef>
                <a:spcPct val="0"/>
              </a:spcBef>
              <a:defRPr/>
            </a:pPr>
            <a:r>
              <a:rPr lang="en-GB" sz="3600" b="1" dirty="0" smtClean="0">
                <a:solidFill>
                  <a:schemeClr val="bg1"/>
                </a:solidFill>
              </a:rPr>
              <a:t>17.2.1 CROUP </a:t>
            </a:r>
            <a:r>
              <a:rPr lang="en-GB" sz="3600" b="1" dirty="0">
                <a:solidFill>
                  <a:schemeClr val="bg1"/>
                </a:solidFill>
              </a:rPr>
              <a:t>(</a:t>
            </a:r>
            <a:r>
              <a:rPr lang="en-GB" sz="3600" b="1" dirty="0" smtClean="0">
                <a:solidFill>
                  <a:schemeClr val="bg1"/>
                </a:solidFill>
              </a:rPr>
              <a:t>LARYNGOTRACHEO-</a:t>
            </a:r>
          </a:p>
          <a:p>
            <a:pPr lvl="0">
              <a:spcBef>
                <a:spcPct val="0"/>
              </a:spcBef>
              <a:defRPr/>
            </a:pPr>
            <a:r>
              <a:rPr lang="en-GB" sz="3600" b="1" dirty="0">
                <a:solidFill>
                  <a:schemeClr val="bg1"/>
                </a:solidFill>
              </a:rPr>
              <a:t>	</a:t>
            </a:r>
            <a:r>
              <a:rPr lang="en-GB" sz="3600" b="1" dirty="0" smtClean="0">
                <a:solidFill>
                  <a:schemeClr val="bg1"/>
                </a:solidFill>
              </a:rPr>
              <a:t>   BRONCHITIS</a:t>
            </a:r>
            <a:r>
              <a:rPr lang="en-GB" sz="3600" b="1" dirty="0">
                <a:solidFill>
                  <a:schemeClr val="bg1"/>
                </a:solidFill>
              </a:rPr>
              <a:t>) IN CHILDREN</a:t>
            </a:r>
            <a:endParaRPr lang="en-ZA" sz="4800" dirty="0">
              <a:solidFill>
                <a:schemeClr val="bg1"/>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marL="285750" indent="-285750">
              <a:buFont typeface="Arial" pitchFamily="34" charset="0"/>
              <a:buChar char="•"/>
            </a:pPr>
            <a:r>
              <a:rPr lang="en-ZA" sz="2400" u="sng" dirty="0"/>
              <a:t>Neuraminidase inhibitors (NAIs):</a:t>
            </a:r>
            <a:r>
              <a:rPr lang="en-ZA" sz="2400" dirty="0"/>
              <a:t> </a:t>
            </a:r>
            <a:r>
              <a:rPr lang="en-ZA" sz="2400" i="1" dirty="0">
                <a:solidFill>
                  <a:schemeClr val="accent6">
                    <a:lumMod val="75000"/>
                  </a:schemeClr>
                </a:solidFill>
              </a:rPr>
              <a:t>not added</a:t>
            </a:r>
            <a:endParaRPr lang="en-ZA" sz="2400" dirty="0">
              <a:solidFill>
                <a:schemeClr val="accent6">
                  <a:lumMod val="75000"/>
                </a:schemeClr>
              </a:solidFill>
            </a:endParaRPr>
          </a:p>
          <a:p>
            <a:pPr lvl="1"/>
            <a:r>
              <a:rPr lang="en-ZA" dirty="0" smtClean="0"/>
              <a:t>(Refer </a:t>
            </a:r>
            <a:r>
              <a:rPr lang="en-ZA" dirty="0"/>
              <a:t>to medicine review document for </a:t>
            </a:r>
            <a:r>
              <a:rPr lang="en-ZA" dirty="0" smtClean="0"/>
              <a:t>details).</a:t>
            </a:r>
            <a:endParaRPr lang="en-ZA" dirty="0"/>
          </a:p>
          <a:p>
            <a:pPr lvl="0"/>
            <a:endParaRPr lang="en-GB" dirty="0" smtClean="0"/>
          </a:p>
          <a:p>
            <a:r>
              <a:rPr lang="en-US" sz="2000" i="1" dirty="0" smtClean="0"/>
              <a:t>Rationale</a:t>
            </a:r>
            <a:r>
              <a:rPr lang="en-US" sz="2000" i="1" dirty="0"/>
              <a:t>: </a:t>
            </a:r>
            <a:endParaRPr lang="en-US" sz="2000" i="1" dirty="0" smtClean="0"/>
          </a:p>
          <a:p>
            <a:pPr marL="285750" indent="-285750">
              <a:buFont typeface="Arial" pitchFamily="34" charset="0"/>
              <a:buChar char="•"/>
            </a:pPr>
            <a:r>
              <a:rPr lang="en-US" sz="1600" dirty="0" smtClean="0"/>
              <a:t>RCTs </a:t>
            </a:r>
            <a:r>
              <a:rPr lang="en-US" sz="1600" dirty="0"/>
              <a:t>were not designed to provide estimates of mortality. </a:t>
            </a:r>
            <a:endParaRPr lang="en-US" sz="1600" dirty="0" smtClean="0"/>
          </a:p>
          <a:p>
            <a:pPr marL="285750" indent="-285750">
              <a:buFont typeface="Arial" pitchFamily="34" charset="0"/>
              <a:buChar char="•"/>
            </a:pPr>
            <a:r>
              <a:rPr lang="en-US" sz="1600" dirty="0" smtClean="0"/>
              <a:t>Observational </a:t>
            </a:r>
            <a:r>
              <a:rPr lang="en-US" sz="1600" dirty="0"/>
              <a:t>studies that showed a significant benefit in terms of </a:t>
            </a:r>
            <a:r>
              <a:rPr lang="en-US" sz="1600" dirty="0" smtClean="0"/>
              <a:t>mortality &amp; </a:t>
            </a:r>
            <a:r>
              <a:rPr lang="en-GB" sz="1600" dirty="0" smtClean="0"/>
              <a:t>hospitalisation</a:t>
            </a:r>
            <a:r>
              <a:rPr lang="en-US" sz="1600" dirty="0" smtClean="0"/>
              <a:t> </a:t>
            </a:r>
            <a:r>
              <a:rPr lang="en-US" sz="1600" dirty="0"/>
              <a:t>did not describe the high risk patient groups that would benefit from </a:t>
            </a:r>
            <a:r>
              <a:rPr lang="en-US" sz="1600" dirty="0" smtClean="0"/>
              <a:t>NAIs.</a:t>
            </a:r>
          </a:p>
          <a:p>
            <a:pPr marL="285750" indent="-285750">
              <a:buFont typeface="Arial" pitchFamily="34" charset="0"/>
              <a:buChar char="•"/>
            </a:pPr>
            <a:r>
              <a:rPr lang="en-US" sz="1600" dirty="0"/>
              <a:t>S</a:t>
            </a:r>
            <a:r>
              <a:rPr lang="en-US" sz="1600" dirty="0" smtClean="0"/>
              <a:t>tudy </a:t>
            </a:r>
            <a:r>
              <a:rPr lang="en-US" sz="1600" dirty="0"/>
              <a:t>participants of the observational trials were </a:t>
            </a:r>
            <a:r>
              <a:rPr lang="en-GB" sz="1600" dirty="0" smtClean="0"/>
              <a:t>hospitalised</a:t>
            </a:r>
            <a:r>
              <a:rPr lang="en-US" sz="1600" dirty="0" smtClean="0"/>
              <a:t>, </a:t>
            </a:r>
            <a:r>
              <a:rPr lang="en-US" sz="1600" dirty="0"/>
              <a:t>not relevant to primary level of care. </a:t>
            </a:r>
            <a:endParaRPr lang="en-US" sz="1600" dirty="0" smtClean="0"/>
          </a:p>
          <a:p>
            <a:pPr marL="285750" indent="-285750">
              <a:buFont typeface="Arial" pitchFamily="34" charset="0"/>
              <a:buChar char="•"/>
            </a:pPr>
            <a:r>
              <a:rPr lang="en-US" sz="1600" dirty="0" smtClean="0"/>
              <a:t>Seriously </a:t>
            </a:r>
            <a:r>
              <a:rPr lang="en-US" sz="1600" dirty="0"/>
              <a:t>ill pregnant women that may require hospital admission was considered the only patient population that may benefit from NAIs.</a:t>
            </a:r>
            <a:endParaRPr lang="en-ZA" sz="1600" dirty="0"/>
          </a:p>
          <a:p>
            <a:endParaRPr lang="en-GB"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III Systematic review of observational studies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228600"/>
            <a:ext cx="8229600" cy="762000"/>
          </a:xfrm>
          <a:prstGeom prst="rect">
            <a:avLst/>
          </a:prstGeom>
        </p:spPr>
        <p:txBody>
          <a:bodyPr>
            <a:normAutofit fontScale="97500"/>
          </a:bodyPr>
          <a:lstStyle/>
          <a:p>
            <a:pPr lvl="0">
              <a:spcBef>
                <a:spcPct val="0"/>
              </a:spcBef>
              <a:defRPr/>
            </a:pPr>
            <a:r>
              <a:rPr lang="en-ZA" sz="3900" b="1" dirty="0">
                <a:solidFill>
                  <a:prstClr val="white"/>
                </a:solidFill>
              </a:rPr>
              <a:t>17.3.1 INFLUENZA </a:t>
            </a:r>
            <a:endParaRPr lang="en-ZA" sz="4800" dirty="0">
              <a:solidFill>
                <a:prstClr val="white"/>
              </a:solidFill>
            </a:endParaRPr>
          </a:p>
        </p:txBody>
      </p:sp>
      <p:sp>
        <p:nvSpPr>
          <p:cNvPr id="7" name="TextBox 6"/>
          <p:cNvSpPr txBox="1"/>
          <p:nvPr/>
        </p:nvSpPr>
        <p:spPr>
          <a:xfrm>
            <a:off x="7162800" y="519172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18</a:t>
            </a:r>
            <a:endParaRPr lang="en-ZA" dirty="0">
              <a:solidFill>
                <a:srgbClr val="3366FF"/>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0" y="1142984"/>
            <a:ext cx="9144000" cy="5143536"/>
          </a:xfrm>
          <a:prstGeom prst="rect">
            <a:avLst/>
          </a:prstGeom>
        </p:spPr>
        <p:txBody>
          <a:bodyPr>
            <a:normAutofit/>
          </a:bodyPr>
          <a:lstStyle/>
          <a:p>
            <a:pPr marL="285750" lvl="0" indent="-285750">
              <a:buFont typeface="Arial" pitchFamily="34" charset="0"/>
              <a:buChar char="•"/>
            </a:pPr>
            <a:r>
              <a:rPr lang="en-ZA" u="sng" dirty="0"/>
              <a:t>Amoxicillin</a:t>
            </a:r>
            <a:r>
              <a:rPr lang="en-ZA" dirty="0"/>
              <a:t>: </a:t>
            </a:r>
            <a:r>
              <a:rPr lang="en-ZA" i="1" dirty="0">
                <a:solidFill>
                  <a:srgbClr val="7030A0"/>
                </a:solidFill>
              </a:rPr>
              <a:t>dose amended</a:t>
            </a:r>
          </a:p>
          <a:p>
            <a:pPr>
              <a:lnSpc>
                <a:spcPct val="110000"/>
              </a:lnSpc>
              <a:spcBef>
                <a:spcPct val="20000"/>
              </a:spcBef>
              <a:defRPr/>
            </a:pPr>
            <a:r>
              <a:rPr lang="en-GB" sz="1600" i="1" dirty="0"/>
              <a:t>Rationale </a:t>
            </a:r>
            <a:r>
              <a:rPr lang="en-GB" sz="1600" i="1" dirty="0" smtClean="0"/>
              <a:t>: </a:t>
            </a:r>
            <a:r>
              <a:rPr lang="en-GB" sz="1600" dirty="0" smtClean="0"/>
              <a:t>D</a:t>
            </a:r>
            <a:r>
              <a:rPr lang="en-ZA" sz="1600" dirty="0" err="1" smtClean="0"/>
              <a:t>ose</a:t>
            </a:r>
            <a:r>
              <a:rPr lang="en-ZA" sz="1600" dirty="0" smtClean="0"/>
              <a:t> amended </a:t>
            </a:r>
            <a:r>
              <a:rPr lang="en-ZA" sz="1600" dirty="0"/>
              <a:t>to 30 mg/kg/dose 8 hourly, aligned with </a:t>
            </a:r>
            <a:r>
              <a:rPr lang="en-ZA" sz="1600" dirty="0" smtClean="0"/>
              <a:t>Paediatric </a:t>
            </a:r>
            <a:r>
              <a:rPr lang="en-ZA" sz="1600" dirty="0"/>
              <a:t>Hospital level STG, 2013.</a:t>
            </a:r>
          </a:p>
          <a:p>
            <a:r>
              <a:rPr lang="en-ZA" sz="3200" b="1" dirty="0">
                <a:solidFill>
                  <a:srgbClr val="3366FF"/>
                </a:solidFill>
              </a:rPr>
              <a:t>Level of Evidence: III Guidelines</a:t>
            </a:r>
          </a:p>
          <a:p>
            <a:pPr lvl="0"/>
            <a:endParaRPr lang="en-GB" sz="500" dirty="0" smtClean="0"/>
          </a:p>
          <a:p>
            <a:pPr marL="285750" indent="-285750">
              <a:buFont typeface="Arial" pitchFamily="34" charset="0"/>
              <a:buChar char="•"/>
            </a:pPr>
            <a:r>
              <a:rPr lang="en-GB" u="sng" dirty="0"/>
              <a:t>Paracetamol</a:t>
            </a:r>
            <a:r>
              <a:rPr lang="en-GB" dirty="0"/>
              <a:t>: </a:t>
            </a:r>
            <a:r>
              <a:rPr lang="en-GB" i="1" dirty="0" smtClean="0">
                <a:solidFill>
                  <a:srgbClr val="FF0000"/>
                </a:solidFill>
              </a:rPr>
              <a:t>deleted</a:t>
            </a:r>
          </a:p>
          <a:p>
            <a:r>
              <a:rPr lang="en-GB" sz="1600" i="1" dirty="0" smtClean="0"/>
              <a:t>Rationale</a:t>
            </a:r>
            <a:r>
              <a:rPr lang="en-GB" sz="1600" i="1" dirty="0"/>
              <a:t>:</a:t>
            </a:r>
            <a:r>
              <a:rPr lang="en-GB" sz="1600" dirty="0"/>
              <a:t> Current practice is not to treat fever with antipyretics in children. </a:t>
            </a:r>
            <a:r>
              <a:rPr lang="en-GB" sz="1600" dirty="0" smtClean="0"/>
              <a:t>Severe </a:t>
            </a:r>
            <a:r>
              <a:rPr lang="en-GB" sz="1600" dirty="0"/>
              <a:t>pain </a:t>
            </a:r>
            <a:r>
              <a:rPr lang="en-GB" sz="1600" dirty="0" smtClean="0"/>
              <a:t>not </a:t>
            </a:r>
            <a:r>
              <a:rPr lang="en-GB" sz="1600" dirty="0"/>
              <a:t>likely associated with pneumonia treated at primary level - severe pneumonia cases are referred to secondary level</a:t>
            </a:r>
            <a:r>
              <a:rPr lang="en-GB" sz="1600" dirty="0" smtClean="0"/>
              <a:t>.</a:t>
            </a:r>
            <a:endParaRPr lang="en-GB" sz="1600" i="1" dirty="0" smtClean="0"/>
          </a:p>
          <a:p>
            <a:r>
              <a:rPr lang="en-ZA" sz="3200" b="1" dirty="0" smtClean="0">
                <a:solidFill>
                  <a:srgbClr val="3366FF"/>
                </a:solidFill>
              </a:rPr>
              <a:t>Level </a:t>
            </a:r>
            <a:r>
              <a:rPr lang="en-ZA" sz="3200" b="1" dirty="0">
                <a:solidFill>
                  <a:srgbClr val="3366FF"/>
                </a:solidFill>
              </a:rPr>
              <a:t>of Evidence: </a:t>
            </a:r>
            <a:r>
              <a:rPr lang="en-ZA" sz="3200" b="1" dirty="0" smtClean="0">
                <a:solidFill>
                  <a:srgbClr val="3366FF"/>
                </a:solidFill>
              </a:rPr>
              <a:t>III Guidelines</a:t>
            </a:r>
          </a:p>
          <a:p>
            <a:endParaRPr lang="en-ZA" sz="500" dirty="0">
              <a:solidFill>
                <a:srgbClr val="3366FF"/>
              </a:solidFill>
            </a:endParaRPr>
          </a:p>
          <a:p>
            <a:r>
              <a:rPr lang="en-GB" sz="2000" b="1" dirty="0"/>
              <a:t>Severe pneumonia</a:t>
            </a:r>
            <a:endParaRPr lang="en-ZA" sz="2000" dirty="0"/>
          </a:p>
          <a:p>
            <a:pPr marL="285750" indent="-285750">
              <a:buFont typeface="Arial" pitchFamily="34" charset="0"/>
              <a:buChar char="•"/>
            </a:pPr>
            <a:r>
              <a:rPr lang="en-GB" u="sng" dirty="0"/>
              <a:t>Cotrimoxazole</a:t>
            </a:r>
            <a:r>
              <a:rPr lang="en-GB" dirty="0"/>
              <a:t>: </a:t>
            </a:r>
            <a:r>
              <a:rPr lang="en-GB" i="1" dirty="0">
                <a:solidFill>
                  <a:srgbClr val="FF0000"/>
                </a:solidFill>
              </a:rPr>
              <a:t>initial dose deleted</a:t>
            </a:r>
            <a:endParaRPr lang="en-ZA" dirty="0">
              <a:solidFill>
                <a:srgbClr val="FF0000"/>
              </a:solidFill>
            </a:endParaRPr>
          </a:p>
          <a:p>
            <a:endParaRPr lang="en-ZA" sz="1000" dirty="0" smtClean="0">
              <a:solidFill>
                <a:srgbClr val="3366FF"/>
              </a:solidFill>
            </a:endParaRPr>
          </a:p>
          <a:p>
            <a:pPr algn="just">
              <a:lnSpc>
                <a:spcPct val="115000"/>
              </a:lnSpc>
              <a:spcAft>
                <a:spcPts val="0"/>
              </a:spcAft>
            </a:pPr>
            <a:r>
              <a:rPr lang="en-GB" sz="1600" i="1" spc="-20" dirty="0" smtClean="0">
                <a:ea typeface="Calibri"/>
                <a:cs typeface="Calibri"/>
              </a:rPr>
              <a:t>Rationale: </a:t>
            </a:r>
            <a:r>
              <a:rPr lang="en-GB" sz="1600" dirty="0"/>
              <a:t>R</a:t>
            </a:r>
            <a:r>
              <a:rPr lang="en-GB" sz="1600" dirty="0" smtClean="0"/>
              <a:t>outine </a:t>
            </a:r>
            <a:r>
              <a:rPr lang="en-GB" sz="1600" dirty="0"/>
              <a:t>administration of an initial dose of </a:t>
            </a:r>
            <a:r>
              <a:rPr lang="en-GB" sz="1600" dirty="0" err="1"/>
              <a:t>cotrimoxazole</a:t>
            </a:r>
            <a:r>
              <a:rPr lang="en-GB" sz="1600" dirty="0"/>
              <a:t> to children at primary level, prior to referral in this clinical setting was not safe and inappropriate</a:t>
            </a:r>
            <a:r>
              <a:rPr lang="en-GB" sz="1600" dirty="0" smtClean="0"/>
              <a:t>. </a:t>
            </a:r>
            <a:r>
              <a:rPr lang="en-ZA" sz="1600" spc="-20" dirty="0" smtClean="0">
                <a:ea typeface="Calibri"/>
                <a:cs typeface="Calibri"/>
              </a:rPr>
              <a:t>Not all children are HIV-infected.</a:t>
            </a:r>
            <a:endParaRPr lang="en-ZA" sz="1000" dirty="0" smtClean="0">
              <a:solidFill>
                <a:srgbClr val="3366FF"/>
              </a:solidFill>
            </a:endParaRPr>
          </a:p>
          <a:p>
            <a:r>
              <a:rPr lang="en-ZA" sz="3200" b="1" dirty="0">
                <a:solidFill>
                  <a:srgbClr val="3366FF"/>
                </a:solidFill>
              </a:rPr>
              <a:t>Level of Evidence: III </a:t>
            </a:r>
            <a:r>
              <a:rPr lang="en-ZA" sz="3200" b="1" dirty="0" smtClean="0">
                <a:solidFill>
                  <a:srgbClr val="3366FF"/>
                </a:solidFill>
              </a:rPr>
              <a:t>Expert opinion</a:t>
            </a:r>
            <a:endParaRPr lang="en-ZA" sz="32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228600"/>
            <a:ext cx="8229600" cy="914400"/>
          </a:xfrm>
          <a:prstGeom prst="rect">
            <a:avLst/>
          </a:prstGeom>
        </p:spPr>
        <p:txBody>
          <a:bodyPr>
            <a:normAutofit fontScale="97500"/>
          </a:bodyPr>
          <a:lstStyle/>
          <a:p>
            <a:pPr lvl="0">
              <a:spcBef>
                <a:spcPct val="0"/>
              </a:spcBef>
              <a:defRPr/>
            </a:pPr>
            <a:r>
              <a:rPr lang="en-ZA" sz="3900" b="1" dirty="0">
                <a:solidFill>
                  <a:prstClr val="white"/>
                </a:solidFill>
              </a:rPr>
              <a:t>17.3.4.1 PNEUMONIA IN CHILDREN</a:t>
            </a:r>
            <a:endParaRPr lang="en-ZA" sz="4800" dirty="0">
              <a:solidFill>
                <a:prstClr val="white"/>
              </a:solidFill>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19</a:t>
            </a:r>
            <a:endParaRPr lang="en-ZA" dirty="0">
              <a:solidFill>
                <a:srgbClr val="3366FF"/>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GB" sz="2400" u="sng" dirty="0"/>
              <a:t>Benzylpenicillin, IM , 2MU</a:t>
            </a:r>
            <a:r>
              <a:rPr lang="en-GB" sz="2400" dirty="0"/>
              <a:t>: </a:t>
            </a:r>
            <a:r>
              <a:rPr lang="en-GB" sz="2400" i="1" dirty="0">
                <a:solidFill>
                  <a:srgbClr val="FF0000"/>
                </a:solidFill>
              </a:rPr>
              <a:t>deleted</a:t>
            </a:r>
            <a:endParaRPr lang="en-ZA" sz="2400" dirty="0">
              <a:solidFill>
                <a:srgbClr val="FF0000"/>
              </a:solidFill>
            </a:endParaRPr>
          </a:p>
          <a:p>
            <a:r>
              <a:rPr lang="en-GB" sz="2400" u="sng" dirty="0" smtClean="0"/>
              <a:t>Amoxicillin, oral: </a:t>
            </a:r>
            <a:r>
              <a:rPr lang="en-GB" sz="2400" i="1" dirty="0" smtClean="0">
                <a:solidFill>
                  <a:srgbClr val="3366FF"/>
                </a:solidFill>
              </a:rPr>
              <a:t>retained</a:t>
            </a:r>
          </a:p>
          <a:p>
            <a:pPr lvl="1"/>
            <a:endParaRPr lang="en-GB" i="1" dirty="0" smtClean="0"/>
          </a:p>
          <a:p>
            <a:pPr lvl="1"/>
            <a:r>
              <a:rPr lang="en-GB" i="1" dirty="0" smtClean="0"/>
              <a:t>Efficacy data:</a:t>
            </a:r>
          </a:p>
          <a:p>
            <a:pPr lvl="1"/>
            <a:r>
              <a:rPr lang="en-GB" sz="1600" dirty="0" smtClean="0"/>
              <a:t>Meta-analysis </a:t>
            </a:r>
            <a:r>
              <a:rPr lang="en-ZA" sz="1600" dirty="0"/>
              <a:t>(7 RCTs, n=1366) </a:t>
            </a:r>
            <a:r>
              <a:rPr lang="en-ZA" sz="1600" dirty="0" smtClean="0"/>
              <a:t>comparing </a:t>
            </a:r>
            <a:r>
              <a:rPr lang="en-ZA" sz="1600" dirty="0"/>
              <a:t>inpatient oral </a:t>
            </a:r>
            <a:r>
              <a:rPr lang="en-ZA" sz="1600" i="1" dirty="0"/>
              <a:t>vs. </a:t>
            </a:r>
            <a:r>
              <a:rPr lang="en-ZA" sz="1600" dirty="0"/>
              <a:t>parenteral therapy in community acquired </a:t>
            </a:r>
            <a:r>
              <a:rPr lang="en-ZA" sz="1600" dirty="0" smtClean="0"/>
              <a:t>pneumonia </a:t>
            </a:r>
            <a:r>
              <a:rPr lang="en-GB" sz="1600" dirty="0" smtClean="0"/>
              <a:t>showed </a:t>
            </a:r>
            <a:r>
              <a:rPr lang="en-GB" sz="1600" dirty="0"/>
              <a:t>that oral antibiotic therapy was comparable to intravenous therapy to treat uncomplicated </a:t>
            </a:r>
            <a:r>
              <a:rPr lang="en-GB" sz="1600" dirty="0" smtClean="0"/>
              <a:t>pneumonia:</a:t>
            </a:r>
          </a:p>
          <a:p>
            <a:pPr marL="742950" lvl="1" indent="-285750">
              <a:buFont typeface="Arial" pitchFamily="34" charset="0"/>
              <a:buChar char="•"/>
            </a:pPr>
            <a:r>
              <a:rPr lang="en-GB" sz="1400" dirty="0" smtClean="0"/>
              <a:t>No </a:t>
            </a:r>
            <a:r>
              <a:rPr lang="en-GB" sz="1400" dirty="0"/>
              <a:t>significant difference in RR of mortality at end of </a:t>
            </a:r>
            <a:r>
              <a:rPr lang="en-GB" sz="1400" dirty="0" smtClean="0"/>
              <a:t>treatment </a:t>
            </a:r>
            <a:r>
              <a:rPr lang="en-GB" sz="1400" dirty="0"/>
              <a:t>or at follow up.</a:t>
            </a:r>
            <a:endParaRPr lang="en-ZA" sz="1400" dirty="0"/>
          </a:p>
          <a:p>
            <a:pPr marL="742950" lvl="1" indent="-285750">
              <a:buFont typeface="Arial" pitchFamily="34" charset="0"/>
              <a:buChar char="•"/>
            </a:pPr>
            <a:r>
              <a:rPr lang="en-ZA" sz="1400" dirty="0"/>
              <a:t>Mean length of hospital stay was shorter (6.1 </a:t>
            </a:r>
            <a:r>
              <a:rPr lang="en-ZA" sz="1400" dirty="0" err="1"/>
              <a:t>vs</a:t>
            </a:r>
            <a:r>
              <a:rPr lang="en-ZA" sz="1400" dirty="0"/>
              <a:t> 7.8 days respectively)</a:t>
            </a:r>
          </a:p>
          <a:p>
            <a:r>
              <a:rPr lang="en-ZA" dirty="0"/>
              <a:t> </a:t>
            </a:r>
          </a:p>
          <a:p>
            <a:r>
              <a:rPr lang="en-GB" sz="2000" i="1" dirty="0"/>
              <a:t>Rationale: </a:t>
            </a:r>
            <a:r>
              <a:rPr lang="en-GB" sz="2000" dirty="0"/>
              <a:t>Evidence shows that there is no difference in mortality and a shorter length of hospital stay between inpatients treated with an oral </a:t>
            </a:r>
            <a:r>
              <a:rPr lang="en-GB" sz="2000" i="1" dirty="0"/>
              <a:t>vs</a:t>
            </a:r>
            <a:r>
              <a:rPr lang="en-GB" sz="2000" dirty="0"/>
              <a:t>. parental antibiotic</a:t>
            </a:r>
            <a:r>
              <a:rPr lang="en-GB" sz="2000" dirty="0" smtClean="0"/>
              <a:t>.</a:t>
            </a:r>
            <a:endParaRPr lang="en-GB" sz="2000"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 Meta-analysis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8229600" cy="1143000"/>
          </a:xfrm>
          <a:prstGeom prst="rect">
            <a:avLst/>
          </a:prstGeom>
        </p:spPr>
        <p:txBody>
          <a:bodyPr>
            <a:normAutofit fontScale="97500" lnSpcReduction="10000"/>
          </a:bodyPr>
          <a:lstStyle/>
          <a:p>
            <a:pPr lvl="0">
              <a:spcBef>
                <a:spcPct val="0"/>
              </a:spcBef>
              <a:defRPr/>
            </a:pPr>
            <a:r>
              <a:rPr lang="en-ZA" sz="3900" b="1" dirty="0">
                <a:solidFill>
                  <a:prstClr val="white"/>
                </a:solidFill>
              </a:rPr>
              <a:t>17.3.4.2.1 UNCOMPLICATED </a:t>
            </a:r>
            <a:r>
              <a:rPr lang="en-ZA" sz="3900" b="1" dirty="0" smtClean="0">
                <a:solidFill>
                  <a:prstClr val="white"/>
                </a:solidFill>
              </a:rPr>
              <a:t>			          PNEUMONIA</a:t>
            </a:r>
            <a:endParaRPr lang="en-ZA" sz="4800" dirty="0">
              <a:solidFill>
                <a:prstClr val="white"/>
              </a:solidFill>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20</a:t>
            </a:r>
            <a:endParaRPr lang="en-ZA" dirty="0">
              <a:solidFill>
                <a:srgbClr val="3366FF"/>
              </a:solidFill>
            </a:endParaRPr>
          </a:p>
        </p:txBody>
      </p:sp>
    </p:spTree>
    <p:extLst>
      <p:ext uri="{BB962C8B-B14F-4D97-AF65-F5344CB8AC3E}">
        <p14:creationId xmlns:p14="http://schemas.microsoft.com/office/powerpoint/2010/main" xmlns="" val="376491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ZA" sz="2400" b="1" dirty="0"/>
              <a:t>If no response to treatment after 48 hours </a:t>
            </a:r>
            <a:endParaRPr lang="en-ZA" sz="2400" dirty="0"/>
          </a:p>
          <a:p>
            <a:pPr marL="285750" indent="-285750">
              <a:buFont typeface="Arial" pitchFamily="34" charset="0"/>
              <a:buChar char="•"/>
            </a:pPr>
            <a:r>
              <a:rPr lang="en-GB" sz="2400" u="sng" dirty="0"/>
              <a:t>Erythromycin, oral, 500 mg:</a:t>
            </a:r>
            <a:r>
              <a:rPr lang="en-GB" sz="2400" dirty="0"/>
              <a:t> </a:t>
            </a:r>
            <a:r>
              <a:rPr lang="en-GB" sz="2400" i="1" dirty="0">
                <a:solidFill>
                  <a:srgbClr val="FF0000"/>
                </a:solidFill>
              </a:rPr>
              <a:t>deleted</a:t>
            </a:r>
            <a:endParaRPr lang="en-ZA" sz="2400" dirty="0">
              <a:solidFill>
                <a:srgbClr val="FF0000"/>
              </a:solidFill>
            </a:endParaRPr>
          </a:p>
          <a:p>
            <a:endParaRPr lang="en-ZA" sz="2400" dirty="0" smtClean="0"/>
          </a:p>
          <a:p>
            <a:r>
              <a:rPr lang="en-ZA" sz="2000" i="1" dirty="0" smtClean="0"/>
              <a:t>Rationale: </a:t>
            </a:r>
            <a:r>
              <a:rPr lang="en-ZA" sz="2000" dirty="0" smtClean="0"/>
              <a:t>STG </a:t>
            </a:r>
            <a:r>
              <a:rPr lang="en-ZA" sz="2000" dirty="0"/>
              <a:t>recommends referral if there is no response to treatment after 48 hours.</a:t>
            </a:r>
          </a:p>
          <a:p>
            <a:pPr lvl="0"/>
            <a:endParaRPr lang="en-GB" i="1" dirty="0" smtClean="0"/>
          </a:p>
          <a:p>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III Expert opinion</a:t>
            </a:r>
            <a:endParaRPr lang="en-ZA" sz="40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a:solidFill>
                  <a:prstClr val="white"/>
                </a:solidFill>
              </a:rPr>
              <a:t>17.3.4.2.1 UNCOMPLICATED 			          </a:t>
            </a:r>
            <a:r>
              <a:rPr lang="en-ZA" sz="4000" b="1" dirty="0" smtClean="0">
                <a:solidFill>
                  <a:prstClr val="white"/>
                </a:solidFill>
              </a:rPr>
              <a:t>   </a:t>
            </a:r>
          </a:p>
          <a:p>
            <a:pPr lvl="0">
              <a:spcBef>
                <a:spcPct val="0"/>
              </a:spcBef>
              <a:defRPr/>
            </a:pPr>
            <a:r>
              <a:rPr lang="en-ZA" sz="4000" b="1" dirty="0">
                <a:solidFill>
                  <a:prstClr val="white"/>
                </a:solidFill>
              </a:rPr>
              <a:t> </a:t>
            </a:r>
            <a:r>
              <a:rPr lang="en-ZA" sz="4000" b="1" dirty="0" smtClean="0">
                <a:solidFill>
                  <a:prstClr val="white"/>
                </a:solidFill>
              </a:rPr>
              <a:t>                  PNEUMONIA</a:t>
            </a:r>
            <a:endParaRPr lang="en-ZA" sz="5400" dirty="0">
              <a:solidFill>
                <a:prstClr val="white"/>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066800"/>
            <a:ext cx="9144000" cy="4114799"/>
          </a:xfrm>
          <a:prstGeom prst="rect">
            <a:avLst/>
          </a:prstGeom>
        </p:spPr>
        <p:txBody>
          <a:bodyPr>
            <a:normAutofit lnSpcReduction="10000"/>
          </a:bodyPr>
          <a:lstStyle/>
          <a:p>
            <a:r>
              <a:rPr lang="en-GB" sz="2800" b="1" dirty="0"/>
              <a:t>Penicillin allergy</a:t>
            </a:r>
            <a:endParaRPr lang="en-ZA" sz="2800" dirty="0"/>
          </a:p>
          <a:p>
            <a:r>
              <a:rPr lang="en-GB" sz="2800" u="sng" dirty="0" smtClean="0"/>
              <a:t>Erythromycin</a:t>
            </a:r>
            <a:r>
              <a:rPr lang="en-GB" sz="2800" dirty="0" smtClean="0"/>
              <a:t>: </a:t>
            </a:r>
            <a:r>
              <a:rPr lang="en-GB" sz="2800" i="1" dirty="0">
                <a:solidFill>
                  <a:srgbClr val="FF0000"/>
                </a:solidFill>
              </a:rPr>
              <a:t>deleted</a:t>
            </a:r>
            <a:endParaRPr lang="en-ZA" sz="2800" dirty="0">
              <a:solidFill>
                <a:srgbClr val="FF0000"/>
              </a:solidFill>
            </a:endParaRPr>
          </a:p>
          <a:p>
            <a:r>
              <a:rPr lang="en-GB" sz="2800" u="sng" dirty="0" err="1"/>
              <a:t>Moxifloxacin</a:t>
            </a:r>
            <a:r>
              <a:rPr lang="en-GB" sz="2800" dirty="0"/>
              <a:t>: </a:t>
            </a:r>
            <a:r>
              <a:rPr lang="en-GB" sz="2800" i="1" dirty="0">
                <a:solidFill>
                  <a:srgbClr val="00B050"/>
                </a:solidFill>
              </a:rPr>
              <a:t>added</a:t>
            </a:r>
            <a:endParaRPr lang="en-ZA" sz="2800" dirty="0">
              <a:solidFill>
                <a:srgbClr val="00B050"/>
              </a:solidFill>
            </a:endParaRPr>
          </a:p>
          <a:p>
            <a:r>
              <a:rPr lang="en-GB" sz="2800" b="1" dirty="0"/>
              <a:t> </a:t>
            </a:r>
            <a:endParaRPr lang="en-ZA" sz="2800" dirty="0"/>
          </a:p>
          <a:p>
            <a:r>
              <a:rPr lang="en-GB" sz="2400" i="1" dirty="0" smtClean="0"/>
              <a:t>Rationale</a:t>
            </a:r>
            <a:r>
              <a:rPr lang="en-GB" sz="2400" i="1" dirty="0"/>
              <a:t>: </a:t>
            </a:r>
            <a:endParaRPr lang="en-GB" sz="2400" i="1" dirty="0" smtClean="0"/>
          </a:p>
          <a:p>
            <a:pPr marL="457200" indent="-457200">
              <a:buFont typeface="Arial" pitchFamily="34" charset="0"/>
              <a:buChar char="•"/>
            </a:pPr>
            <a:r>
              <a:rPr lang="en-GB" sz="2200" dirty="0"/>
              <a:t>15-20% of </a:t>
            </a:r>
            <a:r>
              <a:rPr lang="en-ZA" sz="2200" i="1" dirty="0" smtClean="0"/>
              <a:t>Streptococcus </a:t>
            </a:r>
            <a:r>
              <a:rPr lang="en-ZA" sz="2200" i="1" dirty="0"/>
              <a:t>pneumonia </a:t>
            </a:r>
            <a:r>
              <a:rPr lang="en-ZA" sz="2200" dirty="0"/>
              <a:t>isolates </a:t>
            </a:r>
            <a:r>
              <a:rPr lang="en-ZA" sz="2200" dirty="0" smtClean="0"/>
              <a:t>are resistant </a:t>
            </a:r>
            <a:r>
              <a:rPr lang="en-ZA" sz="2200" dirty="0"/>
              <a:t>to </a:t>
            </a:r>
            <a:r>
              <a:rPr lang="en-ZA" sz="2200" dirty="0" smtClean="0"/>
              <a:t>macrolides.</a:t>
            </a:r>
          </a:p>
          <a:p>
            <a:pPr marL="457200" indent="-457200">
              <a:buFont typeface="Arial" pitchFamily="34" charset="0"/>
              <a:buChar char="•"/>
            </a:pPr>
            <a:r>
              <a:rPr lang="en-ZA" sz="2200" dirty="0" smtClean="0"/>
              <a:t>Pneumococci </a:t>
            </a:r>
            <a:r>
              <a:rPr lang="en-ZA" sz="2200" dirty="0"/>
              <a:t>are susceptible to </a:t>
            </a:r>
            <a:r>
              <a:rPr lang="en-ZA" sz="2200" dirty="0" err="1"/>
              <a:t>moxifloxacin</a:t>
            </a:r>
            <a:r>
              <a:rPr lang="en-ZA" sz="2200" dirty="0"/>
              <a:t>. </a:t>
            </a:r>
            <a:endParaRPr lang="en-ZA" sz="2200" dirty="0" smtClean="0"/>
          </a:p>
          <a:p>
            <a:pPr marL="457200" indent="-457200">
              <a:buFont typeface="Arial" pitchFamily="34" charset="0"/>
              <a:buChar char="•"/>
            </a:pPr>
            <a:r>
              <a:rPr lang="en-ZA" sz="2200" dirty="0" smtClean="0"/>
              <a:t>Although </a:t>
            </a:r>
            <a:r>
              <a:rPr lang="en-ZA" sz="2200" dirty="0" err="1"/>
              <a:t>moxifloxacin</a:t>
            </a:r>
            <a:r>
              <a:rPr lang="en-ZA" sz="2200" dirty="0"/>
              <a:t> is indicated for MDR TB, </a:t>
            </a:r>
            <a:r>
              <a:rPr lang="en-ZA" sz="2200" dirty="0" err="1"/>
              <a:t>moxifloxacin</a:t>
            </a:r>
            <a:r>
              <a:rPr lang="en-ZA" sz="2200" dirty="0"/>
              <a:t> is to be used for penicillin allergy only. STG recommends that all uncomplicated pneumonia cases at primary level are to be screened for MDR TB (</a:t>
            </a:r>
            <a:r>
              <a:rPr lang="en-ZA" sz="2200" dirty="0" err="1"/>
              <a:t>Xpert</a:t>
            </a:r>
            <a:r>
              <a:rPr lang="en-ZA" sz="2200" dirty="0"/>
              <a:t> MTB/RIF test).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20000"/>
          </a:bodyPr>
          <a:lstStyle/>
          <a:p>
            <a:pPr lvl="0">
              <a:spcBef>
                <a:spcPct val="0"/>
              </a:spcBef>
              <a:defRPr/>
            </a:pPr>
            <a:r>
              <a:rPr lang="en-ZA" sz="4400" b="1" dirty="0">
                <a:solidFill>
                  <a:prstClr val="white"/>
                </a:solidFill>
              </a:rPr>
              <a:t>17.3.4.2.1 UNCOMPLICATED 			          PNEUMONIA</a:t>
            </a:r>
            <a:endParaRPr lang="en-ZA" sz="5400" dirty="0">
              <a:solidFill>
                <a:prstClr val="white"/>
              </a:solidFill>
            </a:endParaRPr>
          </a:p>
        </p:txBody>
      </p:sp>
      <p:sp>
        <p:nvSpPr>
          <p:cNvPr id="8" name="TextBox 7"/>
          <p:cNvSpPr txBox="1"/>
          <p:nvPr/>
        </p:nvSpPr>
        <p:spPr>
          <a:xfrm>
            <a:off x="0" y="5029200"/>
            <a:ext cx="9144000" cy="523220"/>
          </a:xfrm>
          <a:prstGeom prst="rect">
            <a:avLst/>
          </a:prstGeom>
          <a:noFill/>
        </p:spPr>
        <p:txBody>
          <a:bodyPr wrap="square" rtlCol="0">
            <a:spAutoFit/>
          </a:bodyPr>
          <a:lstStyle/>
          <a:p>
            <a:pPr lvl="0"/>
            <a:r>
              <a:rPr lang="en-ZA" sz="2800" b="1" dirty="0" smtClean="0">
                <a:solidFill>
                  <a:srgbClr val="3366FF"/>
                </a:solidFill>
              </a:rPr>
              <a:t>Level of Evidence: III Antimicrobial susceptibility study</a:t>
            </a:r>
            <a:endParaRPr lang="en-ZA" sz="2800" dirty="0" smtClean="0">
              <a:solidFill>
                <a:srgbClr val="3366FF"/>
              </a:solidFill>
            </a:endParaRPr>
          </a:p>
        </p:txBody>
      </p:sp>
      <p:sp>
        <p:nvSpPr>
          <p:cNvPr id="9" name="TextBox 8"/>
          <p:cNvSpPr txBox="1"/>
          <p:nvPr/>
        </p:nvSpPr>
        <p:spPr>
          <a:xfrm>
            <a:off x="7848600" y="46598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21</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marL="285750" indent="-285750">
              <a:buFont typeface="Arial" pitchFamily="34" charset="0"/>
              <a:buChar char="•"/>
            </a:pPr>
            <a:r>
              <a:rPr lang="en-GB" sz="2400" u="sng" dirty="0"/>
              <a:t>Paracetamol</a:t>
            </a:r>
            <a:r>
              <a:rPr lang="en-GB" sz="2400" dirty="0"/>
              <a:t>:</a:t>
            </a:r>
            <a:r>
              <a:rPr lang="en-GB" sz="2400" i="1" dirty="0"/>
              <a:t> </a:t>
            </a:r>
            <a:r>
              <a:rPr lang="en-GB" sz="2400" i="1" dirty="0">
                <a:solidFill>
                  <a:srgbClr val="FF0000"/>
                </a:solidFill>
              </a:rPr>
              <a:t>deleted</a:t>
            </a:r>
            <a:endParaRPr lang="en-ZA" sz="2400" dirty="0">
              <a:solidFill>
                <a:srgbClr val="FF0000"/>
              </a:solidFill>
            </a:endParaRPr>
          </a:p>
          <a:p>
            <a:endParaRPr lang="en-GB" dirty="0" smtClean="0"/>
          </a:p>
          <a:p>
            <a:r>
              <a:rPr lang="en-GB" sz="2000" i="1" dirty="0" smtClean="0"/>
              <a:t>Rationale: </a:t>
            </a:r>
            <a:r>
              <a:rPr lang="en-GB" sz="2000" dirty="0" smtClean="0"/>
              <a:t>Aligned with recommendation for children - current </a:t>
            </a:r>
            <a:r>
              <a:rPr lang="en-GB" sz="2000" dirty="0"/>
              <a:t>practice is not to treat fever with antipyretics in children (Refer to Chapter 10: Infections</a:t>
            </a:r>
            <a:r>
              <a:rPr lang="en-GB" sz="2000" dirty="0" smtClean="0"/>
              <a:t>).</a:t>
            </a:r>
          </a:p>
          <a:p>
            <a:endParaRPr lang="en-GB" i="1" dirty="0" smtClean="0"/>
          </a:p>
          <a:p>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III Guidelines</a:t>
            </a:r>
            <a:endParaRPr lang="en-ZA" sz="40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a:solidFill>
                  <a:prstClr val="white"/>
                </a:solidFill>
              </a:rPr>
              <a:t>17.3.4.2.1 UNCOMPLICATED 			          </a:t>
            </a:r>
            <a:r>
              <a:rPr lang="en-ZA" sz="4000" b="1" dirty="0" smtClean="0">
                <a:solidFill>
                  <a:prstClr val="white"/>
                </a:solidFill>
              </a:rPr>
              <a:t>   </a:t>
            </a:r>
          </a:p>
          <a:p>
            <a:pPr lvl="0">
              <a:spcBef>
                <a:spcPct val="0"/>
              </a:spcBef>
              <a:defRPr/>
            </a:pPr>
            <a:r>
              <a:rPr lang="en-ZA" sz="4000" b="1" dirty="0">
                <a:solidFill>
                  <a:prstClr val="white"/>
                </a:solidFill>
              </a:rPr>
              <a:t> </a:t>
            </a:r>
            <a:r>
              <a:rPr lang="en-ZA" sz="4000" b="1" dirty="0" smtClean="0">
                <a:solidFill>
                  <a:prstClr val="white"/>
                </a:solidFill>
              </a:rPr>
              <a:t>                  PNEUMONIA</a:t>
            </a:r>
            <a:endParaRPr lang="en-ZA" sz="5400" dirty="0">
              <a:solidFill>
                <a:prstClr val="white"/>
              </a:solidFill>
            </a:endParaRPr>
          </a:p>
        </p:txBody>
      </p:sp>
      <p:sp>
        <p:nvSpPr>
          <p:cNvPr id="8" name="TextBox 7"/>
          <p:cNvSpPr txBox="1"/>
          <p:nvPr/>
        </p:nvSpPr>
        <p:spPr>
          <a:xfrm>
            <a:off x="7848600" y="46598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22</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ZA" sz="2400" b="1" dirty="0"/>
              <a:t>Mild pneumonia</a:t>
            </a:r>
            <a:endParaRPr lang="en-ZA" sz="2400" dirty="0"/>
          </a:p>
          <a:p>
            <a:pPr marL="285750" indent="-285750">
              <a:buFont typeface="Arial" pitchFamily="34" charset="0"/>
              <a:buChar char="•"/>
            </a:pPr>
            <a:r>
              <a:rPr lang="en-GB" sz="2400" u="sng" dirty="0"/>
              <a:t>Amoxicillin/clavulanic acid </a:t>
            </a:r>
            <a:r>
              <a:rPr lang="en-ZA" sz="2400" u="sng" dirty="0"/>
              <a:t>875/125,oral:</a:t>
            </a:r>
            <a:r>
              <a:rPr lang="en-ZA" sz="2400" dirty="0"/>
              <a:t> </a:t>
            </a:r>
            <a:r>
              <a:rPr lang="en-ZA" sz="2400" i="1" dirty="0">
                <a:solidFill>
                  <a:srgbClr val="00B050"/>
                </a:solidFill>
              </a:rPr>
              <a:t>added</a:t>
            </a:r>
            <a:endParaRPr lang="en-ZA" sz="2400" dirty="0">
              <a:solidFill>
                <a:srgbClr val="00B050"/>
              </a:solidFill>
            </a:endParaRPr>
          </a:p>
          <a:p>
            <a:pPr marL="285750" indent="-285750">
              <a:buFont typeface="Arial" pitchFamily="34" charset="0"/>
              <a:buChar char="•"/>
            </a:pPr>
            <a:r>
              <a:rPr lang="en-ZA" sz="2400" u="sng" dirty="0"/>
              <a:t>Amoxicillin/clavulanic acid 250/125(375),oral:</a:t>
            </a:r>
            <a:r>
              <a:rPr lang="en-ZA" sz="2400" dirty="0"/>
              <a:t> </a:t>
            </a:r>
            <a:r>
              <a:rPr lang="en-ZA" sz="2400" i="1" dirty="0">
                <a:solidFill>
                  <a:srgbClr val="FF0000"/>
                </a:solidFill>
              </a:rPr>
              <a:t>deleted</a:t>
            </a:r>
            <a:endParaRPr lang="en-ZA" sz="2400" dirty="0">
              <a:solidFill>
                <a:srgbClr val="FF0000"/>
              </a:solidFill>
            </a:endParaRPr>
          </a:p>
          <a:p>
            <a:pPr marL="285750" indent="-285750">
              <a:buFont typeface="Arial" pitchFamily="34" charset="0"/>
              <a:buChar char="•"/>
            </a:pPr>
            <a:r>
              <a:rPr lang="en-ZA" sz="2400" u="sng" dirty="0"/>
              <a:t>Amoxicillin, 500 mg, oral:</a:t>
            </a:r>
            <a:r>
              <a:rPr lang="en-ZA" sz="2400" dirty="0"/>
              <a:t> </a:t>
            </a:r>
            <a:r>
              <a:rPr lang="en-ZA" sz="2400" i="1" dirty="0" smtClean="0">
                <a:solidFill>
                  <a:srgbClr val="FF0000"/>
                </a:solidFill>
              </a:rPr>
              <a:t>deleted</a:t>
            </a:r>
          </a:p>
          <a:p>
            <a:pPr marL="285750" indent="-285750">
              <a:buFont typeface="Arial" pitchFamily="34" charset="0"/>
              <a:buChar char="•"/>
            </a:pPr>
            <a:endParaRPr lang="en-ZA" i="1" dirty="0">
              <a:solidFill>
                <a:srgbClr val="FF0000"/>
              </a:solidFill>
            </a:endParaRPr>
          </a:p>
          <a:p>
            <a:r>
              <a:rPr lang="en-GB" i="1" dirty="0"/>
              <a:t>Rationale: </a:t>
            </a:r>
            <a:r>
              <a:rPr lang="en-GB" dirty="0"/>
              <a:t>Amoxicillin/clavulanic acid </a:t>
            </a:r>
            <a:r>
              <a:rPr lang="en-ZA" dirty="0" smtClean="0"/>
              <a:t>875/125,oral currently available on tender.</a:t>
            </a:r>
          </a:p>
          <a:p>
            <a:endParaRPr lang="en-ZA" i="1" dirty="0" smtClean="0"/>
          </a:p>
          <a:p>
            <a:pPr lvl="0"/>
            <a:r>
              <a:rPr lang="en-ZA" sz="4000" b="1" dirty="0" smtClean="0">
                <a:solidFill>
                  <a:srgbClr val="3366FF"/>
                </a:solidFill>
              </a:rPr>
              <a:t>Level of Evidence: III Expert opinion</a:t>
            </a:r>
          </a:p>
          <a:p>
            <a:endParaRPr lang="en-GB" i="1" dirty="0" smtClean="0"/>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67500" lnSpcReduction="20000"/>
          </a:bodyPr>
          <a:lstStyle/>
          <a:p>
            <a:pPr lvl="0">
              <a:spcBef>
                <a:spcPct val="0"/>
              </a:spcBef>
              <a:defRPr/>
            </a:pPr>
            <a:r>
              <a:rPr lang="en-ZA" sz="4000" b="1" dirty="0">
                <a:solidFill>
                  <a:prstClr val="white"/>
                </a:solidFill>
              </a:rPr>
              <a:t>17.3.4.2.2 PNEUMONIA IN ADULTS WITH </a:t>
            </a:r>
            <a:endParaRPr lang="en-ZA" sz="4000" b="1" dirty="0" smtClean="0">
              <a:solidFill>
                <a:prstClr val="white"/>
              </a:solidFill>
            </a:endParaRPr>
          </a:p>
          <a:p>
            <a:pPr lvl="0">
              <a:spcBef>
                <a:spcPct val="0"/>
              </a:spcBef>
              <a:defRPr/>
            </a:pPr>
            <a:r>
              <a:rPr lang="en-ZA" sz="4000" b="1" dirty="0" smtClean="0">
                <a:solidFill>
                  <a:prstClr val="white"/>
                </a:solidFill>
              </a:rPr>
              <a:t>	       UNDERLYING </a:t>
            </a:r>
            <a:r>
              <a:rPr lang="en-ZA" sz="4000" b="1" dirty="0">
                <a:solidFill>
                  <a:prstClr val="white"/>
                </a:solidFill>
              </a:rPr>
              <a:t>MEDICAL CONDITIONS </a:t>
            </a:r>
            <a:endParaRPr lang="en-ZA" sz="4000" b="1" dirty="0" smtClean="0">
              <a:solidFill>
                <a:prstClr val="white"/>
              </a:solidFill>
            </a:endParaRPr>
          </a:p>
          <a:p>
            <a:pPr lvl="0">
              <a:spcBef>
                <a:spcPct val="0"/>
              </a:spcBef>
              <a:defRPr/>
            </a:pPr>
            <a:r>
              <a:rPr lang="en-ZA" sz="4000" b="1" dirty="0" smtClean="0">
                <a:solidFill>
                  <a:prstClr val="white"/>
                </a:solidFill>
              </a:rPr>
              <a:t>	       OR &gt; </a:t>
            </a:r>
            <a:r>
              <a:rPr lang="en-ZA" sz="4000" b="1" dirty="0">
                <a:solidFill>
                  <a:prstClr val="white"/>
                </a:solidFill>
              </a:rPr>
              <a:t>65 YEARS </a:t>
            </a:r>
            <a:endParaRPr lang="en-ZA" sz="5400" dirty="0">
              <a:solidFill>
                <a:prstClr val="white"/>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ZA" sz="2400" u="sng" dirty="0"/>
              <a:t>Streptomycin</a:t>
            </a:r>
            <a:r>
              <a:rPr lang="en-ZA" sz="2400" dirty="0"/>
              <a:t>: </a:t>
            </a:r>
            <a:r>
              <a:rPr lang="en-ZA" sz="2400" i="1" dirty="0" smtClean="0">
                <a:solidFill>
                  <a:srgbClr val="FF0000"/>
                </a:solidFill>
              </a:rPr>
              <a:t>deleted</a:t>
            </a:r>
          </a:p>
          <a:p>
            <a:r>
              <a:rPr lang="en-ZA" sz="2400" u="sng" dirty="0" smtClean="0"/>
              <a:t>Rifampicin</a:t>
            </a:r>
            <a:r>
              <a:rPr lang="en-ZA" sz="2400" dirty="0" smtClean="0"/>
              <a:t>: </a:t>
            </a:r>
            <a:r>
              <a:rPr lang="en-ZA" sz="2400" i="1" dirty="0" smtClean="0">
                <a:solidFill>
                  <a:srgbClr val="9966FF"/>
                </a:solidFill>
              </a:rPr>
              <a:t>amended</a:t>
            </a:r>
          </a:p>
          <a:p>
            <a:r>
              <a:rPr lang="en-ZA" sz="2400" u="sng" dirty="0" smtClean="0"/>
              <a:t>Isoniazid</a:t>
            </a:r>
            <a:r>
              <a:rPr lang="en-ZA" sz="2400" dirty="0" smtClean="0"/>
              <a:t>: </a:t>
            </a:r>
            <a:r>
              <a:rPr lang="en-ZA" sz="2400" i="1" dirty="0" smtClean="0">
                <a:solidFill>
                  <a:srgbClr val="9966FF"/>
                </a:solidFill>
              </a:rPr>
              <a:t>amended</a:t>
            </a:r>
          </a:p>
          <a:p>
            <a:r>
              <a:rPr lang="en-ZA" sz="2400" u="sng" dirty="0" smtClean="0"/>
              <a:t>Ethambutol</a:t>
            </a:r>
            <a:r>
              <a:rPr lang="en-ZA" sz="2400" dirty="0" smtClean="0"/>
              <a:t>: </a:t>
            </a:r>
            <a:r>
              <a:rPr lang="en-ZA" sz="2400" i="1" dirty="0" smtClean="0">
                <a:solidFill>
                  <a:srgbClr val="9966FF"/>
                </a:solidFill>
              </a:rPr>
              <a:t>amended</a:t>
            </a:r>
          </a:p>
          <a:p>
            <a:endParaRPr lang="en-ZA" i="1" dirty="0">
              <a:solidFill>
                <a:srgbClr val="FF0000"/>
              </a:solidFill>
            </a:endParaRPr>
          </a:p>
          <a:p>
            <a:r>
              <a:rPr lang="en-ZA" dirty="0"/>
              <a:t>As streptomycin was no longer part of the National TB guidelines, the Committee recommended deletion from the STG. The adult dosing table was aligned to the Adult Hospital level STG (2012).</a:t>
            </a:r>
          </a:p>
          <a:p>
            <a:endParaRPr lang="en-ZA" dirty="0"/>
          </a:p>
          <a:p>
            <a:r>
              <a:rPr lang="en-ZA" dirty="0"/>
              <a:t>There is only 1 regimen for adults and a different regimen for retreatment cases is now obsolete.</a:t>
            </a:r>
          </a:p>
          <a:p>
            <a:pPr lvl="0"/>
            <a:endParaRPr lang="en-GB"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III Guidelines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ZA" sz="3200" b="1" dirty="0">
                <a:solidFill>
                  <a:schemeClr val="bg1"/>
                </a:solidFill>
              </a:rPr>
              <a:t>17.4.1.2 TB CONTROL PROGRAM: </a:t>
            </a:r>
            <a:r>
              <a:rPr lang="en-ZA" sz="3200" b="1" dirty="0" smtClean="0">
                <a:solidFill>
                  <a:schemeClr val="bg1"/>
                </a:solidFill>
              </a:rPr>
              <a:t>MEDICINE </a:t>
            </a:r>
            <a:r>
              <a:rPr lang="en-ZA" sz="3200" b="1" dirty="0">
                <a:solidFill>
                  <a:schemeClr val="bg1"/>
                </a:solidFill>
              </a:rPr>
              <a:t>REGIMENS IN ADULTS </a:t>
            </a:r>
            <a:endParaRPr lang="en-ZA" sz="3200" dirty="0">
              <a:solidFill>
                <a:schemeClr val="bg1"/>
              </a:solidFill>
            </a:endParaRP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23</a:t>
            </a:r>
            <a:endParaRPr lang="en-ZA" dirty="0">
              <a:solidFill>
                <a:srgbClr val="3366FF"/>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17.1.1 ACUTE ASTHMA AND ACUTE EXACERBATION OF </a:t>
            </a:r>
            <a:r>
              <a:rPr lang="en-ZA" sz="3600" b="1" dirty="0" smtClean="0">
                <a:solidFill>
                  <a:schemeClr val="bg1"/>
                </a:solidFill>
              </a:rPr>
              <a:t>COPD</a:t>
            </a:r>
            <a:endParaRPr lang="en-ZA" sz="3600" b="1" dirty="0">
              <a:solidFill>
                <a:schemeClr val="bg1"/>
              </a:solidFill>
            </a:endParaRPr>
          </a:p>
        </p:txBody>
      </p:sp>
      <p:sp>
        <p:nvSpPr>
          <p:cNvPr id="3" name="Content Placeholder 2"/>
          <p:cNvSpPr txBox="1">
            <a:spLocks/>
          </p:cNvSpPr>
          <p:nvPr/>
        </p:nvSpPr>
        <p:spPr>
          <a:xfrm>
            <a:off x="0" y="1143001"/>
            <a:ext cx="9144000" cy="4495800"/>
          </a:xfrm>
          <a:prstGeom prst="rect">
            <a:avLst/>
          </a:prstGeom>
        </p:spPr>
        <p:txBody>
          <a:bodyPr>
            <a:normAutofit/>
          </a:bodyPr>
          <a:lstStyle/>
          <a:p>
            <a:pPr marL="342900" lvl="0" indent="-342900">
              <a:spcBef>
                <a:spcPct val="20000"/>
              </a:spcBef>
              <a:buFont typeface="Arial" pitchFamily="34" charset="0"/>
              <a:buChar char="•"/>
              <a:defRPr/>
            </a:pPr>
            <a:r>
              <a:rPr lang="en-ZA" sz="3200" u="sng" dirty="0" smtClean="0"/>
              <a:t>Oxygen </a:t>
            </a:r>
            <a:r>
              <a:rPr lang="en-ZA" sz="3200" u="sng" dirty="0"/>
              <a:t>40%: </a:t>
            </a:r>
            <a:r>
              <a:rPr lang="en-ZA" sz="3200" i="1" dirty="0">
                <a:solidFill>
                  <a:srgbClr val="9966FF"/>
                </a:solidFill>
              </a:rPr>
              <a:t>directions amended</a:t>
            </a:r>
          </a:p>
          <a:p>
            <a:pPr marL="342900" lvl="0" indent="-342900">
              <a:spcBef>
                <a:spcPct val="20000"/>
              </a:spcBef>
              <a:buFont typeface="Arial" pitchFamily="34" charset="0"/>
              <a:buChar char="•"/>
              <a:defRPr/>
            </a:pPr>
            <a:r>
              <a:rPr lang="en-ZA" sz="3200" u="sng" dirty="0"/>
              <a:t>Salbutamol 0.5%, solution nebulisation: </a:t>
            </a:r>
            <a:r>
              <a:rPr lang="en-ZA" sz="3200" i="1" dirty="0">
                <a:solidFill>
                  <a:srgbClr val="9966FF"/>
                </a:solidFill>
              </a:rPr>
              <a:t>dose amended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Aligned with Adult Hospital level</a:t>
            </a:r>
            <a:r>
              <a:rPr kumimoji="0" lang="en-GB" sz="2800" b="0" i="0" u="none" strike="noStrike" kern="1200" cap="none" spc="0" normalizeH="0" noProof="0" dirty="0" smtClean="0">
                <a:ln>
                  <a:noFill/>
                </a:ln>
                <a:solidFill>
                  <a:schemeClr val="tx1"/>
                </a:solidFill>
                <a:effectLst/>
                <a:uLnTx/>
                <a:uFillTx/>
                <a:latin typeface="+mn-lt"/>
                <a:ea typeface="+mn-ea"/>
                <a:cs typeface="+mn-cs"/>
              </a:rPr>
              <a:t> STG, 2012 &amp; Paediatric Hospital level STG, 2013.</a:t>
            </a:r>
            <a:endParaRPr lang="en-GB" sz="28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400" b="1" i="0" u="none" strike="noStrike" kern="1200" cap="none" spc="0" normalizeH="0" baseline="0" noProof="0" dirty="0" smtClean="0">
                <a:ln>
                  <a:noFill/>
                </a:ln>
                <a:solidFill>
                  <a:srgbClr val="3366FF"/>
                </a:solidFill>
                <a:effectLst/>
                <a:uLnTx/>
                <a:uFillTx/>
                <a:latin typeface="+mn-lt"/>
                <a:ea typeface="+mn-ea"/>
                <a:cs typeface="+mn-cs"/>
              </a:rPr>
              <a:t>Level of Evidence: III Guidelines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RESPIRATORY</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a:t>
            </a:r>
            <a:endParaRPr lang="en-ZA" dirty="0">
              <a:solidFill>
                <a:srgbClr val="3366FF"/>
              </a:solidFill>
            </a:endParaRPr>
          </a:p>
        </p:txBody>
      </p:sp>
    </p:spTree>
    <p:extLst>
      <p:ext uri="{BB962C8B-B14F-4D97-AF65-F5344CB8AC3E}">
        <p14:creationId xmlns:p14="http://schemas.microsoft.com/office/powerpoint/2010/main" xmlns="" val="2774060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algn="just">
              <a:lnSpc>
                <a:spcPct val="115000"/>
              </a:lnSpc>
              <a:spcAft>
                <a:spcPts val="0"/>
              </a:spcAft>
            </a:pPr>
            <a:r>
              <a:rPr lang="en-GB" sz="3200" u="sng" dirty="0">
                <a:solidFill>
                  <a:srgbClr val="000000"/>
                </a:solidFill>
                <a:ea typeface="Calibri"/>
                <a:cs typeface="Calibri"/>
              </a:rPr>
              <a:t>Isoniazid, oral:</a:t>
            </a:r>
            <a:r>
              <a:rPr lang="en-GB" sz="3200" dirty="0">
                <a:solidFill>
                  <a:srgbClr val="000000"/>
                </a:solidFill>
                <a:ea typeface="Calibri"/>
                <a:cs typeface="Calibri"/>
              </a:rPr>
              <a:t> </a:t>
            </a:r>
            <a:r>
              <a:rPr lang="en-GB" sz="3200" i="1" dirty="0">
                <a:solidFill>
                  <a:srgbClr val="9966FF"/>
                </a:solidFill>
                <a:ea typeface="Calibri"/>
                <a:cs typeface="Calibri"/>
              </a:rPr>
              <a:t>dose amended</a:t>
            </a:r>
            <a:endParaRPr lang="en-ZA" sz="3200" dirty="0">
              <a:solidFill>
                <a:srgbClr val="9966FF"/>
              </a:solidFill>
              <a:ea typeface="Calibri"/>
              <a:cs typeface="Times New Roman"/>
            </a:endParaRPr>
          </a:p>
          <a:p>
            <a:pPr algn="just">
              <a:lnSpc>
                <a:spcPct val="115000"/>
              </a:lnSpc>
              <a:spcAft>
                <a:spcPts val="0"/>
              </a:spcAft>
            </a:pPr>
            <a:r>
              <a:rPr lang="en-ZA" spc="-10" dirty="0">
                <a:solidFill>
                  <a:srgbClr val="000000"/>
                </a:solidFill>
                <a:ea typeface="Calibri"/>
                <a:cs typeface="Calibri"/>
              </a:rPr>
              <a:t> </a:t>
            </a:r>
            <a:endParaRPr lang="en-ZA" sz="3200" dirty="0">
              <a:ea typeface="Calibri"/>
              <a:cs typeface="Times New Roman"/>
            </a:endParaRPr>
          </a:p>
          <a:p>
            <a:pPr marL="285750" indent="-285750">
              <a:lnSpc>
                <a:spcPct val="130000"/>
              </a:lnSpc>
              <a:spcBef>
                <a:spcPct val="20000"/>
              </a:spcBef>
              <a:spcAft>
                <a:spcPts val="0"/>
              </a:spcAft>
              <a:buFont typeface="Arial" pitchFamily="34" charset="0"/>
              <a:buChar char="–"/>
              <a:defRPr/>
            </a:pPr>
            <a:r>
              <a:rPr lang="en-ZA" sz="2400" dirty="0" smtClean="0">
                <a:solidFill>
                  <a:prstClr val="black"/>
                </a:solidFill>
              </a:rPr>
              <a:t>Aligned with the Paediatric Hospital level STG, 2013. </a:t>
            </a:r>
          </a:p>
          <a:p>
            <a:pPr algn="just">
              <a:lnSpc>
                <a:spcPct val="115000"/>
              </a:lnSpc>
              <a:spcAft>
                <a:spcPts val="0"/>
              </a:spcAft>
            </a:pPr>
            <a:endParaRPr lang="en-ZA" sz="1500" dirty="0" smtClean="0">
              <a:ea typeface="Calibri"/>
              <a:cs typeface="Calibri"/>
            </a:endParaRPr>
          </a:p>
          <a:p>
            <a:pPr algn="just">
              <a:lnSpc>
                <a:spcPct val="115000"/>
              </a:lnSpc>
              <a:spcAft>
                <a:spcPts val="0"/>
              </a:spcAft>
            </a:pPr>
            <a:r>
              <a:rPr lang="en-ZA" sz="2200" i="1" dirty="0" smtClean="0">
                <a:ea typeface="Calibri"/>
                <a:cs typeface="Calibri"/>
              </a:rPr>
              <a:t>Rationale:</a:t>
            </a:r>
            <a:r>
              <a:rPr lang="en-ZA" sz="2200" dirty="0" smtClean="0">
                <a:ea typeface="Calibri"/>
                <a:cs typeface="Calibri"/>
              </a:rPr>
              <a:t> </a:t>
            </a:r>
          </a:p>
          <a:p>
            <a:pPr lvl="1" algn="just">
              <a:lnSpc>
                <a:spcPct val="115000"/>
              </a:lnSpc>
              <a:buFont typeface="Arial" pitchFamily="34" charset="0"/>
              <a:buChar char="•"/>
            </a:pPr>
            <a:r>
              <a:rPr lang="en-ZA" sz="2000" dirty="0" smtClean="0">
                <a:ea typeface="Calibri"/>
                <a:cs typeface="Calibri"/>
              </a:rPr>
              <a:t> IPT </a:t>
            </a:r>
            <a:r>
              <a:rPr lang="en-ZA" sz="2000" dirty="0">
                <a:ea typeface="Calibri"/>
                <a:cs typeface="Calibri"/>
              </a:rPr>
              <a:t>in HIV children is recommended by WHO </a:t>
            </a:r>
            <a:r>
              <a:rPr lang="en-ZA" sz="2000" dirty="0" smtClean="0">
                <a:ea typeface="Calibri"/>
                <a:cs typeface="Calibri"/>
              </a:rPr>
              <a:t>&amp; supported </a:t>
            </a:r>
            <a:r>
              <a:rPr lang="en-ZA" sz="2000" dirty="0">
                <a:ea typeface="Calibri"/>
                <a:cs typeface="Calibri"/>
              </a:rPr>
              <a:t>by </a:t>
            </a:r>
            <a:r>
              <a:rPr lang="en-ZA" sz="2000" dirty="0" err="1">
                <a:ea typeface="Calibri"/>
                <a:cs typeface="Calibri"/>
              </a:rPr>
              <a:t>Zar</a:t>
            </a:r>
            <a:r>
              <a:rPr lang="en-ZA" sz="2000" dirty="0">
                <a:ea typeface="Calibri"/>
                <a:cs typeface="Calibri"/>
              </a:rPr>
              <a:t> </a:t>
            </a:r>
            <a:r>
              <a:rPr lang="en-ZA" sz="2000" i="1" dirty="0">
                <a:ea typeface="Calibri"/>
                <a:cs typeface="Calibri"/>
              </a:rPr>
              <a:t>et al</a:t>
            </a:r>
            <a:r>
              <a:rPr lang="en-ZA" sz="2000" dirty="0">
                <a:ea typeface="Calibri"/>
                <a:cs typeface="Calibri"/>
              </a:rPr>
              <a:t> (2007). </a:t>
            </a:r>
            <a:endParaRPr lang="en-ZA" sz="2000" dirty="0" smtClean="0">
              <a:ea typeface="Calibri"/>
              <a:cs typeface="Calibri"/>
            </a:endParaRPr>
          </a:p>
          <a:p>
            <a:pPr lvl="1" algn="just">
              <a:lnSpc>
                <a:spcPct val="115000"/>
              </a:lnSpc>
              <a:buFont typeface="Arial" pitchFamily="34" charset="0"/>
              <a:buChar char="•"/>
            </a:pPr>
            <a:r>
              <a:rPr lang="en-ZA" sz="2000" dirty="0" smtClean="0">
                <a:ea typeface="Calibri"/>
                <a:cs typeface="Calibri"/>
              </a:rPr>
              <a:t> RCT </a:t>
            </a:r>
            <a:r>
              <a:rPr lang="en-ZA" sz="2000" dirty="0">
                <a:ea typeface="Calibri"/>
                <a:cs typeface="Calibri"/>
              </a:rPr>
              <a:t>by </a:t>
            </a:r>
            <a:r>
              <a:rPr lang="en-ZA" sz="2000" dirty="0" err="1">
                <a:ea typeface="Calibri"/>
                <a:cs typeface="Calibri"/>
              </a:rPr>
              <a:t>Madhi</a:t>
            </a:r>
            <a:r>
              <a:rPr lang="en-ZA" sz="2000" dirty="0">
                <a:ea typeface="Calibri"/>
                <a:cs typeface="Calibri"/>
              </a:rPr>
              <a:t> </a:t>
            </a:r>
            <a:r>
              <a:rPr lang="en-ZA" sz="2000" i="1" dirty="0">
                <a:ea typeface="Calibri"/>
                <a:cs typeface="Calibri"/>
              </a:rPr>
              <a:t>et al</a:t>
            </a:r>
            <a:r>
              <a:rPr lang="en-ZA" sz="2000" dirty="0">
                <a:ea typeface="Calibri"/>
                <a:cs typeface="Calibri"/>
              </a:rPr>
              <a:t> (2011) concluded that primary IPT did not improve TB </a:t>
            </a:r>
            <a:r>
              <a:rPr lang="en-ZA" sz="2000" dirty="0" smtClean="0">
                <a:ea typeface="Calibri"/>
                <a:cs typeface="Calibri"/>
              </a:rPr>
              <a:t>  </a:t>
            </a:r>
          </a:p>
          <a:p>
            <a:pPr lvl="1" algn="just">
              <a:lnSpc>
                <a:spcPct val="115000"/>
              </a:lnSpc>
            </a:pPr>
            <a:r>
              <a:rPr lang="en-ZA" sz="2000" dirty="0" smtClean="0">
                <a:ea typeface="Calibri"/>
                <a:cs typeface="Calibri"/>
              </a:rPr>
              <a:t>  disease free </a:t>
            </a:r>
            <a:r>
              <a:rPr lang="en-ZA" sz="2000" dirty="0">
                <a:ea typeface="Calibri"/>
                <a:cs typeface="Calibri"/>
              </a:rPr>
              <a:t>survival among HIV-infected children or TB-infection–free </a:t>
            </a:r>
            <a:r>
              <a:rPr lang="en-ZA" sz="2000" dirty="0" smtClean="0">
                <a:ea typeface="Calibri"/>
                <a:cs typeface="Calibri"/>
              </a:rPr>
              <a:t>survival</a:t>
            </a:r>
          </a:p>
          <a:p>
            <a:pPr lvl="1" algn="just">
              <a:lnSpc>
                <a:spcPct val="115000"/>
              </a:lnSpc>
            </a:pPr>
            <a:r>
              <a:rPr lang="en-ZA" sz="2000" dirty="0" smtClean="0">
                <a:ea typeface="Calibri"/>
                <a:cs typeface="Calibri"/>
              </a:rPr>
              <a:t>  among HIV- uninfected </a:t>
            </a:r>
            <a:r>
              <a:rPr lang="en-ZA" sz="2000" dirty="0">
                <a:ea typeface="Calibri"/>
                <a:cs typeface="Calibri"/>
              </a:rPr>
              <a:t>children immunized with BCG vaccine. </a:t>
            </a:r>
            <a:endParaRPr lang="en-ZA" sz="2000" dirty="0">
              <a:ea typeface="Calibri"/>
              <a:cs typeface="Times New Roman"/>
            </a:endParaRPr>
          </a:p>
          <a:p>
            <a:pPr>
              <a:spcAft>
                <a:spcPts val="0"/>
              </a:spcAft>
            </a:pPr>
            <a:r>
              <a:rPr lang="en-ZA" sz="2400" dirty="0">
                <a:ea typeface="Calibri"/>
                <a:cs typeface="Times New Roman"/>
              </a:rPr>
              <a:t> </a:t>
            </a:r>
            <a:endParaRPr lang="en-GB"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 RCT</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82500" lnSpcReduction="10000"/>
          </a:bodyPr>
          <a:lstStyle/>
          <a:p>
            <a:pPr lvl="0">
              <a:spcBef>
                <a:spcPct val="0"/>
              </a:spcBef>
              <a:defRPr/>
            </a:pPr>
            <a:r>
              <a:rPr lang="en-ZA" sz="4000" b="1" dirty="0">
                <a:solidFill>
                  <a:prstClr val="white"/>
                </a:solidFill>
              </a:rPr>
              <a:t>17.4.2.1 TB CHEMOPROPHYLAXIS </a:t>
            </a:r>
            <a:r>
              <a:rPr lang="en-ZA" sz="4000" b="1" dirty="0" smtClean="0">
                <a:solidFill>
                  <a:prstClr val="white"/>
                </a:solidFill>
              </a:rPr>
              <a:t>(</a:t>
            </a:r>
            <a:r>
              <a:rPr lang="en-ZA" sz="4000" b="1" dirty="0">
                <a:solidFill>
                  <a:prstClr val="white"/>
                </a:solidFill>
              </a:rPr>
              <a:t>ISONIAZID PREVENTIVE THERAPY) IN </a:t>
            </a:r>
            <a:r>
              <a:rPr lang="en-ZA" sz="4000" b="1" dirty="0" smtClean="0">
                <a:solidFill>
                  <a:prstClr val="white"/>
                </a:solidFill>
              </a:rPr>
              <a:t>CHILDREN </a:t>
            </a:r>
            <a:endParaRPr lang="en-ZA" sz="5400" dirty="0">
              <a:solidFill>
                <a:prstClr val="white"/>
              </a:solidFill>
            </a:endParaRP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24</a:t>
            </a:r>
            <a:endParaRPr lang="en-ZA" dirty="0">
              <a:solidFill>
                <a:srgbClr val="3366FF"/>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algn="just">
              <a:lnSpc>
                <a:spcPct val="115000"/>
              </a:lnSpc>
              <a:spcAft>
                <a:spcPts val="0"/>
              </a:spcAft>
            </a:pPr>
            <a:r>
              <a:rPr lang="en-ZA" dirty="0">
                <a:ea typeface="Calibri"/>
                <a:cs typeface="Calibri"/>
              </a:rPr>
              <a:t>TB management for children was aligned with the Paediatric Hospital level (2013).</a:t>
            </a:r>
            <a:endParaRPr lang="en-ZA" dirty="0">
              <a:ea typeface="Calibri"/>
              <a:cs typeface="Times New Roman"/>
            </a:endParaRPr>
          </a:p>
          <a:p>
            <a:pPr lvl="0"/>
            <a:endParaRPr lang="en-GB" i="1" dirty="0" smtClean="0"/>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III Guidelines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a:solidFill>
                  <a:prstClr val="white"/>
                </a:solidFill>
              </a:rPr>
              <a:t>17.4.2.2 TB CONTROL: PROGRAMME MEDICINE REGIMENS, IN CHILDREN</a:t>
            </a:r>
            <a:endParaRPr lang="en-ZA" sz="5400" dirty="0">
              <a:solidFill>
                <a:prstClr val="white"/>
              </a:solidFill>
            </a:endParaRPr>
          </a:p>
        </p:txBody>
      </p:sp>
      <p:sp>
        <p:nvSpPr>
          <p:cNvPr id="8" name="TextBox 7"/>
          <p:cNvSpPr txBox="1"/>
          <p:nvPr/>
        </p:nvSpPr>
        <p:spPr>
          <a:xfrm>
            <a:off x="7315200" y="520360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25</a:t>
            </a:r>
            <a:endParaRPr lang="en-ZA" dirty="0">
              <a:solidFill>
                <a:srgbClr val="3366FF"/>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r>
              <a:rPr lang="en-ZA" sz="2000" b="1" dirty="0" smtClean="0"/>
              <a:t>Standardised </a:t>
            </a:r>
            <a:r>
              <a:rPr lang="en-ZA" sz="2000" b="1" dirty="0"/>
              <a:t>regimen for treatment of MDR-TB in South Africa.</a:t>
            </a:r>
            <a:endParaRPr lang="en-ZA" sz="2000" dirty="0"/>
          </a:p>
          <a:p>
            <a:r>
              <a:rPr lang="en-ZA" sz="2000" u="sng" dirty="0"/>
              <a:t>Kanamycin, </a:t>
            </a:r>
            <a:r>
              <a:rPr lang="en-ZA" sz="2000" u="sng" dirty="0" err="1"/>
              <a:t>inj</a:t>
            </a:r>
            <a:r>
              <a:rPr lang="en-ZA" sz="2000" u="sng" dirty="0"/>
              <a:t>:</a:t>
            </a:r>
            <a:r>
              <a:rPr lang="en-ZA" sz="2000" dirty="0"/>
              <a:t> </a:t>
            </a:r>
            <a:r>
              <a:rPr lang="en-ZA" sz="2000" i="1" dirty="0">
                <a:solidFill>
                  <a:srgbClr val="00B050"/>
                </a:solidFill>
              </a:rPr>
              <a:t>added</a:t>
            </a:r>
            <a:endParaRPr lang="en-ZA" sz="2000" dirty="0">
              <a:solidFill>
                <a:srgbClr val="00B050"/>
              </a:solidFill>
            </a:endParaRPr>
          </a:p>
          <a:p>
            <a:r>
              <a:rPr lang="en-ZA" sz="2000" u="sng" dirty="0" err="1"/>
              <a:t>Moxifloxacin</a:t>
            </a:r>
            <a:r>
              <a:rPr lang="en-ZA" sz="2000" u="sng" dirty="0"/>
              <a:t>, oral</a:t>
            </a:r>
            <a:r>
              <a:rPr lang="en-ZA" sz="2000" dirty="0"/>
              <a:t>:</a:t>
            </a:r>
            <a:r>
              <a:rPr lang="en-ZA" sz="2000" dirty="0">
                <a:solidFill>
                  <a:srgbClr val="00B050"/>
                </a:solidFill>
              </a:rPr>
              <a:t> </a:t>
            </a:r>
            <a:r>
              <a:rPr lang="en-ZA" sz="2000" i="1" dirty="0">
                <a:solidFill>
                  <a:srgbClr val="00B050"/>
                </a:solidFill>
              </a:rPr>
              <a:t>added</a:t>
            </a:r>
            <a:endParaRPr lang="en-ZA" sz="2000" dirty="0">
              <a:solidFill>
                <a:srgbClr val="00B050"/>
              </a:solidFill>
            </a:endParaRPr>
          </a:p>
          <a:p>
            <a:r>
              <a:rPr lang="en-ZA" sz="2000" u="sng" dirty="0" err="1"/>
              <a:t>Ethionamide</a:t>
            </a:r>
            <a:r>
              <a:rPr lang="en-ZA" sz="2000" u="sng" dirty="0"/>
              <a:t>, oral</a:t>
            </a:r>
            <a:r>
              <a:rPr lang="en-ZA" sz="2000" dirty="0"/>
              <a:t>: </a:t>
            </a:r>
            <a:r>
              <a:rPr lang="en-ZA" sz="2000" i="1" dirty="0">
                <a:solidFill>
                  <a:srgbClr val="00B050"/>
                </a:solidFill>
              </a:rPr>
              <a:t>added</a:t>
            </a:r>
            <a:endParaRPr lang="en-ZA" sz="2000" dirty="0">
              <a:solidFill>
                <a:srgbClr val="00B050"/>
              </a:solidFill>
            </a:endParaRPr>
          </a:p>
          <a:p>
            <a:r>
              <a:rPr lang="en-ZA" sz="2000" u="sng" dirty="0" err="1"/>
              <a:t>Terizidone</a:t>
            </a:r>
            <a:r>
              <a:rPr lang="en-ZA" sz="2000" u="sng" dirty="0"/>
              <a:t>, oral:</a:t>
            </a:r>
            <a:r>
              <a:rPr lang="en-ZA" sz="2000" dirty="0"/>
              <a:t> </a:t>
            </a:r>
            <a:r>
              <a:rPr lang="en-ZA" sz="2000" i="1" dirty="0">
                <a:solidFill>
                  <a:srgbClr val="00B050"/>
                </a:solidFill>
              </a:rPr>
              <a:t>added</a:t>
            </a:r>
            <a:endParaRPr lang="en-ZA" sz="2000" dirty="0">
              <a:solidFill>
                <a:srgbClr val="00B050"/>
              </a:solidFill>
            </a:endParaRPr>
          </a:p>
          <a:p>
            <a:r>
              <a:rPr lang="en-ZA" sz="2000" u="sng" dirty="0"/>
              <a:t>Pyrazinamide, oral:</a:t>
            </a:r>
            <a:r>
              <a:rPr lang="en-ZA" sz="2000" dirty="0"/>
              <a:t> </a:t>
            </a:r>
            <a:r>
              <a:rPr lang="en-ZA" sz="2000" i="1" dirty="0" smtClean="0">
                <a:solidFill>
                  <a:srgbClr val="00B050"/>
                </a:solidFill>
              </a:rPr>
              <a:t>added</a:t>
            </a:r>
          </a:p>
          <a:p>
            <a:endParaRPr lang="en-ZA" i="1" dirty="0" smtClean="0">
              <a:solidFill>
                <a:srgbClr val="00B050"/>
              </a:solidFill>
            </a:endParaRPr>
          </a:p>
          <a:p>
            <a:pPr marL="285750" indent="-285750">
              <a:lnSpc>
                <a:spcPct val="110000"/>
              </a:lnSpc>
              <a:spcBef>
                <a:spcPct val="20000"/>
              </a:spcBef>
              <a:buFont typeface="Arial" pitchFamily="34" charset="0"/>
              <a:buChar char="–"/>
              <a:defRPr/>
            </a:pPr>
            <a:r>
              <a:rPr lang="en-ZA" dirty="0" smtClean="0">
                <a:solidFill>
                  <a:prstClr val="black"/>
                </a:solidFill>
              </a:rPr>
              <a:t>Aligned with Adult Hospital level STG, 2012.</a:t>
            </a:r>
          </a:p>
          <a:p>
            <a:endParaRPr lang="en-ZA" i="1" dirty="0" smtClean="0">
              <a:solidFill>
                <a:srgbClr val="00B050"/>
              </a:solidFill>
            </a:endParaRPr>
          </a:p>
          <a:p>
            <a:r>
              <a:rPr lang="en-ZA" sz="1600" i="1" dirty="0" smtClean="0"/>
              <a:t>Rationale: </a:t>
            </a:r>
            <a:r>
              <a:rPr lang="en-ZA" sz="1600" dirty="0" smtClean="0"/>
              <a:t>MDR-TB Programme’s policy is to treat all MDR-TB patients at primary level, with treatment initiation at all PHC clinics. </a:t>
            </a:r>
          </a:p>
          <a:p>
            <a:endParaRPr lang="en-ZA" dirty="0">
              <a:solidFill>
                <a:srgbClr val="00B050"/>
              </a:solidFill>
            </a:endParaRPr>
          </a:p>
          <a:p>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III Guidelines</a:t>
            </a:r>
            <a:endParaRPr lang="en-ZA" sz="40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smtClean="0">
                <a:solidFill>
                  <a:prstClr val="white"/>
                </a:solidFill>
              </a:rPr>
              <a:t>17.4.5 MULTIDRUG-RESISTANT </a:t>
            </a:r>
            <a:r>
              <a:rPr lang="en-ZA" sz="4000" b="1" dirty="0">
                <a:solidFill>
                  <a:prstClr val="white"/>
                </a:solidFill>
              </a:rPr>
              <a:t>(MDR) TB, </a:t>
            </a:r>
            <a:r>
              <a:rPr lang="en-ZA" sz="4000" b="1" dirty="0" smtClean="0">
                <a:solidFill>
                  <a:prstClr val="white"/>
                </a:solidFill>
              </a:rPr>
              <a:t>	   IN </a:t>
            </a:r>
            <a:r>
              <a:rPr lang="en-ZA" sz="4000" b="1" dirty="0">
                <a:solidFill>
                  <a:prstClr val="white"/>
                </a:solidFill>
              </a:rPr>
              <a:t>ADULTS</a:t>
            </a:r>
            <a:endParaRPr lang="en-ZA" sz="5400" dirty="0">
              <a:solidFill>
                <a:prstClr val="white"/>
              </a:solidFill>
            </a:endParaRPr>
          </a:p>
        </p:txBody>
      </p:sp>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26</a:t>
            </a:r>
            <a:endParaRPr lang="en-ZA" dirty="0">
              <a:solidFill>
                <a:srgbClr val="3366FF"/>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a:buFont typeface="Arial" pitchFamily="34" charset="0"/>
              <a:buChar char="•"/>
            </a:pPr>
            <a:r>
              <a:rPr lang="en-ZA" dirty="0" smtClean="0"/>
              <a:t> Weight </a:t>
            </a:r>
            <a:r>
              <a:rPr lang="en-ZA" dirty="0"/>
              <a:t>based dosing table for MDR-TB extracted from the Adult Hospital level STG </a:t>
            </a:r>
            <a:r>
              <a:rPr lang="en-ZA" dirty="0" smtClean="0"/>
              <a:t>(</a:t>
            </a:r>
            <a:r>
              <a:rPr lang="en-ZA" dirty="0"/>
              <a:t>2012) </a:t>
            </a:r>
            <a:r>
              <a:rPr lang="en-ZA" dirty="0" smtClean="0"/>
              <a:t>  </a:t>
            </a:r>
          </a:p>
          <a:p>
            <a:r>
              <a:rPr lang="en-ZA" dirty="0" smtClean="0"/>
              <a:t>   was amended </a:t>
            </a:r>
            <a:r>
              <a:rPr lang="en-ZA" dirty="0"/>
              <a:t>to reflect the correct dose of Kanamycin of 15 mg/kg. </a:t>
            </a:r>
            <a:endParaRPr lang="en-ZA" dirty="0" smtClean="0"/>
          </a:p>
          <a:p>
            <a:pPr>
              <a:buFont typeface="Arial" pitchFamily="34" charset="0"/>
              <a:buChar char="•"/>
            </a:pPr>
            <a:r>
              <a:rPr lang="en-ZA" dirty="0" smtClean="0"/>
              <a:t> As Kanamycin is associated with ototoxicity, maximum dose of </a:t>
            </a:r>
            <a:r>
              <a:rPr lang="en-ZA" dirty="0"/>
              <a:t>1 g was </a:t>
            </a:r>
            <a:r>
              <a:rPr lang="en-ZA" dirty="0" smtClean="0"/>
              <a:t>included.</a:t>
            </a:r>
            <a:endParaRPr lang="en-ZA" dirty="0"/>
          </a:p>
          <a:p>
            <a:endParaRPr lang="en-ZA" b="1" dirty="0" smtClean="0"/>
          </a:p>
          <a:p>
            <a:endParaRPr lang="en-ZA" sz="3600" b="1" dirty="0" smtClean="0">
              <a:solidFill>
                <a:srgbClr val="3366FF"/>
              </a:solidFill>
            </a:endParaRPr>
          </a:p>
          <a:p>
            <a:endParaRPr lang="en-ZA" sz="3600" b="1" dirty="0">
              <a:solidFill>
                <a:srgbClr val="3366FF"/>
              </a:solidFill>
            </a:endParaRPr>
          </a:p>
          <a:p>
            <a:endParaRPr lang="en-ZA" sz="3600" b="1" dirty="0" smtClean="0">
              <a:solidFill>
                <a:srgbClr val="3366FF"/>
              </a:solidFill>
            </a:endParaRPr>
          </a:p>
          <a:p>
            <a:endParaRPr lang="en-ZA" sz="3600" b="1" dirty="0">
              <a:solidFill>
                <a:srgbClr val="3366FF"/>
              </a:solidFill>
            </a:endParaRPr>
          </a:p>
          <a:p>
            <a:endParaRPr lang="en-ZA" sz="2000" b="1" dirty="0" smtClean="0">
              <a:solidFill>
                <a:srgbClr val="3366FF"/>
              </a:solidFill>
            </a:endParaRPr>
          </a:p>
          <a:p>
            <a:r>
              <a:rPr lang="en-ZA" sz="3600" b="1" dirty="0" smtClean="0">
                <a:solidFill>
                  <a:srgbClr val="3366FF"/>
                </a:solidFill>
              </a:rPr>
              <a:t>Level </a:t>
            </a:r>
            <a:r>
              <a:rPr lang="en-ZA" sz="3600" b="1" dirty="0">
                <a:solidFill>
                  <a:srgbClr val="3366FF"/>
                </a:solidFill>
              </a:rPr>
              <a:t>of Evidence: </a:t>
            </a:r>
            <a:r>
              <a:rPr lang="en-ZA" sz="3600" b="1" dirty="0" smtClean="0">
                <a:solidFill>
                  <a:srgbClr val="3366FF"/>
                </a:solidFill>
              </a:rPr>
              <a:t>III Guidelines</a:t>
            </a:r>
            <a:endParaRPr lang="en-ZA" sz="36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smtClean="0">
                <a:solidFill>
                  <a:prstClr val="white"/>
                </a:solidFill>
              </a:rPr>
              <a:t>17.4.5 MULTIDRUG-RESISTANT </a:t>
            </a:r>
            <a:r>
              <a:rPr lang="en-ZA" sz="4000" b="1" dirty="0">
                <a:solidFill>
                  <a:prstClr val="white"/>
                </a:solidFill>
              </a:rPr>
              <a:t>(MDR) </a:t>
            </a:r>
            <a:endParaRPr lang="en-ZA" sz="4000" b="1" dirty="0" smtClean="0">
              <a:solidFill>
                <a:prstClr val="white"/>
              </a:solidFill>
            </a:endParaRPr>
          </a:p>
          <a:p>
            <a:pPr lvl="0">
              <a:spcBef>
                <a:spcPct val="0"/>
              </a:spcBef>
              <a:defRPr/>
            </a:pPr>
            <a:r>
              <a:rPr lang="en-ZA" sz="4000" b="1" dirty="0" smtClean="0">
                <a:solidFill>
                  <a:prstClr val="white"/>
                </a:solidFill>
              </a:rPr>
              <a:t>	    TB, IN </a:t>
            </a:r>
            <a:r>
              <a:rPr lang="en-ZA" sz="4000" b="1" dirty="0">
                <a:solidFill>
                  <a:prstClr val="white"/>
                </a:solidFill>
              </a:rPr>
              <a:t>ADULTS</a:t>
            </a:r>
            <a:endParaRPr lang="en-ZA" sz="5400"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06475630"/>
              </p:ext>
            </p:extLst>
          </p:nvPr>
        </p:nvGraphicFramePr>
        <p:xfrm>
          <a:off x="304801" y="2362200"/>
          <a:ext cx="8458199" cy="2133600"/>
        </p:xfrm>
        <a:graphic>
          <a:graphicData uri="http://schemas.openxmlformats.org/drawingml/2006/table">
            <a:tbl>
              <a:tblPr firstRow="1" firstCol="1" bandRow="1">
                <a:effectLst>
                  <a:outerShdw blurRad="50800" dist="38100" dir="2700000" algn="tl" rotWithShape="0">
                    <a:prstClr val="black">
                      <a:alpha val="40000"/>
                    </a:prstClr>
                  </a:outerShdw>
                  <a:reflection blurRad="6350" stA="52000" endA="300" endPos="35000" dir="5400000" sy="-100000" algn="bl" rotWithShape="0"/>
                </a:effectLst>
                <a:tableStyleId>{7DF18680-E054-41AD-8BC1-D1AEF772440D}</a:tableStyleId>
              </a:tblPr>
              <a:tblGrid>
                <a:gridCol w="1523999"/>
                <a:gridCol w="1447800"/>
                <a:gridCol w="1600200"/>
                <a:gridCol w="2057400"/>
                <a:gridCol w="1828800"/>
              </a:tblGrid>
              <a:tr h="355600">
                <a:tc>
                  <a:txBody>
                    <a:bodyPr/>
                    <a:lstStyle/>
                    <a:p>
                      <a:pPr>
                        <a:lnSpc>
                          <a:spcPct val="115000"/>
                        </a:lnSpc>
                        <a:spcAft>
                          <a:spcPts val="0"/>
                        </a:spcAft>
                      </a:pPr>
                      <a:r>
                        <a:rPr lang="en-ZA" sz="1800" dirty="0">
                          <a:effectLst/>
                        </a:rPr>
                        <a:t> </a:t>
                      </a:r>
                      <a:endParaRPr lang="en-Z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&lt;33kg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33–50 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51–70 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&gt;70 kg</a:t>
                      </a:r>
                      <a:endParaRPr lang="en-ZA" sz="1800">
                        <a:effectLst/>
                        <a:latin typeface="Calibri"/>
                        <a:ea typeface="Calibri"/>
                        <a:cs typeface="Times New Roman"/>
                      </a:endParaRPr>
                    </a:p>
                  </a:txBody>
                  <a:tcPr marL="68580" marR="68580" marT="0" marB="0"/>
                </a:tc>
              </a:tr>
              <a:tr h="355600">
                <a:tc>
                  <a:txBody>
                    <a:bodyPr/>
                    <a:lstStyle/>
                    <a:p>
                      <a:pPr>
                        <a:lnSpc>
                          <a:spcPct val="115000"/>
                        </a:lnSpc>
                        <a:spcAft>
                          <a:spcPts val="0"/>
                        </a:spcAft>
                      </a:pPr>
                      <a:r>
                        <a:rPr lang="en-ZA" sz="1800" dirty="0">
                          <a:effectLst/>
                        </a:rPr>
                        <a:t>Kanamycin*</a:t>
                      </a:r>
                      <a:endParaRPr lang="en-Z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800" dirty="0">
                          <a:effectLst/>
                        </a:rPr>
                        <a:t>15 </a:t>
                      </a:r>
                      <a:r>
                        <a:rPr lang="en-ZA" sz="1800" dirty="0" smtClean="0">
                          <a:effectLst/>
                        </a:rPr>
                        <a:t> </a:t>
                      </a:r>
                      <a:r>
                        <a:rPr lang="en-ZA" sz="1800" dirty="0">
                          <a:effectLst/>
                        </a:rPr>
                        <a:t>mg/kg</a:t>
                      </a:r>
                      <a:endParaRPr lang="en-Z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800" dirty="0">
                          <a:effectLst/>
                        </a:rPr>
                        <a:t>15 mg/kg </a:t>
                      </a:r>
                      <a:endParaRPr lang="en-Z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800" u="none" dirty="0">
                          <a:effectLst/>
                        </a:rPr>
                        <a:t>15 mg/kg  </a:t>
                      </a:r>
                      <a:r>
                        <a:rPr lang="en-ZA" sz="1800" u="none" dirty="0" smtClean="0">
                          <a:effectLst/>
                        </a:rPr>
                        <a:t>(max. </a:t>
                      </a:r>
                      <a:r>
                        <a:rPr lang="en-ZA" sz="1800" u="none" dirty="0">
                          <a:effectLst/>
                        </a:rPr>
                        <a:t>1 g)</a:t>
                      </a:r>
                      <a:endParaRPr lang="en-ZA" sz="1800" u="none" dirty="0">
                        <a:effectLst/>
                        <a:latin typeface="Calibri"/>
                        <a:ea typeface="Calibri"/>
                        <a:cs typeface="Times New Roman"/>
                      </a:endParaRPr>
                    </a:p>
                  </a:txBody>
                  <a:tcPr marL="68580" marR="68580" marT="0" marB="0"/>
                </a:tc>
                <a:tc>
                  <a:txBody>
                    <a:bodyPr/>
                    <a:lstStyle/>
                    <a:p>
                      <a:pPr>
                        <a:lnSpc>
                          <a:spcPct val="115000"/>
                        </a:lnSpc>
                        <a:spcAft>
                          <a:spcPts val="0"/>
                        </a:spcAft>
                      </a:pPr>
                      <a:r>
                        <a:rPr lang="en-ZA" sz="1800" u="none" dirty="0" smtClean="0">
                          <a:effectLst/>
                        </a:rPr>
                        <a:t>1 </a:t>
                      </a:r>
                      <a:r>
                        <a:rPr lang="en-ZA" sz="1800" u="none" dirty="0">
                          <a:effectLst/>
                        </a:rPr>
                        <a:t>g</a:t>
                      </a:r>
                      <a:endParaRPr lang="en-ZA" sz="1800" u="none" dirty="0">
                        <a:effectLst/>
                        <a:latin typeface="Calibri"/>
                        <a:ea typeface="Calibri"/>
                        <a:cs typeface="Times New Roman"/>
                      </a:endParaRPr>
                    </a:p>
                  </a:txBody>
                  <a:tcPr marL="68580" marR="68580" marT="0" marB="0"/>
                </a:tc>
              </a:tr>
              <a:tr h="355600">
                <a:tc>
                  <a:txBody>
                    <a:bodyPr/>
                    <a:lstStyle/>
                    <a:p>
                      <a:pPr>
                        <a:lnSpc>
                          <a:spcPct val="115000"/>
                        </a:lnSpc>
                        <a:spcAft>
                          <a:spcPts val="0"/>
                        </a:spcAft>
                      </a:pPr>
                      <a:r>
                        <a:rPr lang="en-ZA" sz="1800">
                          <a:effectLst/>
                        </a:rPr>
                        <a:t>Moxifloxacin</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400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400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400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400 mg</a:t>
                      </a:r>
                      <a:endParaRPr lang="en-ZA" sz="1800">
                        <a:effectLst/>
                        <a:latin typeface="Calibri"/>
                        <a:ea typeface="Calibri"/>
                        <a:cs typeface="Times New Roman"/>
                      </a:endParaRPr>
                    </a:p>
                  </a:txBody>
                  <a:tcPr marL="68580" marR="68580" marT="0" marB="0"/>
                </a:tc>
              </a:tr>
              <a:tr h="355600">
                <a:tc>
                  <a:txBody>
                    <a:bodyPr/>
                    <a:lstStyle/>
                    <a:p>
                      <a:pPr>
                        <a:lnSpc>
                          <a:spcPct val="115000"/>
                        </a:lnSpc>
                        <a:spcAft>
                          <a:spcPts val="0"/>
                        </a:spcAft>
                      </a:pPr>
                      <a:r>
                        <a:rPr lang="en-ZA" sz="1800">
                          <a:effectLst/>
                        </a:rPr>
                        <a:t>Ethionamide</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15–20 mg/kg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500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750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750–1 g</a:t>
                      </a:r>
                      <a:endParaRPr lang="en-ZA" sz="1800">
                        <a:effectLst/>
                        <a:latin typeface="Calibri"/>
                        <a:ea typeface="Calibri"/>
                        <a:cs typeface="Times New Roman"/>
                      </a:endParaRPr>
                    </a:p>
                  </a:txBody>
                  <a:tcPr marL="68580" marR="68580" marT="0" marB="0"/>
                </a:tc>
              </a:tr>
              <a:tr h="355600">
                <a:tc>
                  <a:txBody>
                    <a:bodyPr/>
                    <a:lstStyle/>
                    <a:p>
                      <a:pPr>
                        <a:lnSpc>
                          <a:spcPct val="115000"/>
                        </a:lnSpc>
                        <a:spcAft>
                          <a:spcPts val="0"/>
                        </a:spcAft>
                      </a:pPr>
                      <a:r>
                        <a:rPr lang="en-ZA" sz="1800">
                          <a:effectLst/>
                        </a:rPr>
                        <a:t>Terizidone</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15–20 mg/kg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750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750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750–1 000 mg</a:t>
                      </a:r>
                      <a:endParaRPr lang="en-ZA" sz="1800">
                        <a:effectLst/>
                        <a:latin typeface="Calibri"/>
                        <a:ea typeface="Calibri"/>
                        <a:cs typeface="Times New Roman"/>
                      </a:endParaRPr>
                    </a:p>
                  </a:txBody>
                  <a:tcPr marL="68580" marR="68580" marT="0" marB="0"/>
                </a:tc>
              </a:tr>
              <a:tr h="355600">
                <a:tc>
                  <a:txBody>
                    <a:bodyPr/>
                    <a:lstStyle/>
                    <a:p>
                      <a:pPr>
                        <a:lnSpc>
                          <a:spcPct val="115000"/>
                        </a:lnSpc>
                        <a:spcAft>
                          <a:spcPts val="0"/>
                        </a:spcAft>
                      </a:pPr>
                      <a:r>
                        <a:rPr lang="en-ZA" sz="1800">
                          <a:effectLst/>
                        </a:rPr>
                        <a:t>Pyrazinamide</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30–40 mg/kg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1000–1750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a:effectLst/>
                        </a:rPr>
                        <a:t>1750–2 000 mg</a:t>
                      </a:r>
                      <a:endParaRPr lang="en-ZA" sz="1800">
                        <a:effectLst/>
                        <a:latin typeface="Calibri"/>
                        <a:ea typeface="Calibri"/>
                        <a:cs typeface="Times New Roman"/>
                      </a:endParaRPr>
                    </a:p>
                  </a:txBody>
                  <a:tcPr marL="68580" marR="68580" marT="0" marB="0"/>
                </a:tc>
                <a:tc>
                  <a:txBody>
                    <a:bodyPr/>
                    <a:lstStyle/>
                    <a:p>
                      <a:pPr>
                        <a:lnSpc>
                          <a:spcPct val="115000"/>
                        </a:lnSpc>
                        <a:spcAft>
                          <a:spcPts val="0"/>
                        </a:spcAft>
                      </a:pPr>
                      <a:r>
                        <a:rPr lang="en-ZA" sz="1800" dirty="0">
                          <a:effectLst/>
                        </a:rPr>
                        <a:t>2000–2 500 mg</a:t>
                      </a:r>
                      <a:endParaRPr lang="en-ZA" sz="1800" dirty="0">
                        <a:effectLst/>
                        <a:latin typeface="Calibri"/>
                        <a:ea typeface="Calibri"/>
                        <a:cs typeface="Times New Roman"/>
                      </a:endParaRPr>
                    </a:p>
                  </a:txBody>
                  <a:tcPr marL="68580" marR="68580" marT="0" marB="0"/>
                </a:tc>
              </a:tr>
            </a:tbl>
          </a:graphicData>
        </a:graphic>
      </p:graphicFrame>
      <p:sp>
        <p:nvSpPr>
          <p:cNvPr id="8" name="TextBox 7"/>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27</a:t>
            </a:r>
            <a:endParaRPr lang="en-ZA" dirty="0">
              <a:solidFill>
                <a:srgbClr val="3366FF"/>
              </a:solidFill>
            </a:endParaRPr>
          </a:p>
        </p:txBody>
      </p:sp>
    </p:spTree>
    <p:extLst>
      <p:ext uri="{BB962C8B-B14F-4D97-AF65-F5344CB8AC3E}">
        <p14:creationId xmlns:p14="http://schemas.microsoft.com/office/powerpoint/2010/main" xmlns="" val="1452759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0" y="1066800"/>
            <a:ext cx="9144000" cy="5219720"/>
          </a:xfrm>
          <a:prstGeom prst="rect">
            <a:avLst/>
          </a:prstGeom>
        </p:spPr>
        <p:txBody>
          <a:bodyPr>
            <a:normAutofit/>
          </a:bodyPr>
          <a:lstStyle/>
          <a:p>
            <a:r>
              <a:rPr lang="en-ZA" sz="2000" u="sng" dirty="0" smtClean="0"/>
              <a:t>Aminoglycosides:</a:t>
            </a:r>
          </a:p>
          <a:p>
            <a:r>
              <a:rPr lang="en-ZA" sz="2000" b="1" dirty="0" smtClean="0"/>
              <a:t>Note</a:t>
            </a:r>
            <a:r>
              <a:rPr lang="en-ZA" sz="2000" dirty="0" smtClean="0"/>
              <a:t>: </a:t>
            </a:r>
          </a:p>
          <a:p>
            <a:pPr>
              <a:buFont typeface="Arial" pitchFamily="34" charset="0"/>
              <a:buChar char="•"/>
            </a:pPr>
            <a:r>
              <a:rPr lang="en-ZA" sz="1600" dirty="0" smtClean="0"/>
              <a:t>  </a:t>
            </a:r>
            <a:r>
              <a:rPr lang="en-ZA" sz="1600" i="1" dirty="0" err="1" smtClean="0"/>
              <a:t>Rechallenge</a:t>
            </a:r>
            <a:r>
              <a:rPr lang="en-ZA" sz="1600" i="1" dirty="0" smtClean="0"/>
              <a:t> therapy</a:t>
            </a:r>
            <a:r>
              <a:rPr lang="en-ZA" sz="1600" dirty="0" smtClean="0"/>
              <a:t>: 	Patients who have developed drug-induced liver injury &amp; require   </a:t>
            </a:r>
          </a:p>
          <a:p>
            <a:r>
              <a:rPr lang="en-ZA" sz="1600" dirty="0" smtClean="0"/>
              <a:t>                                          	</a:t>
            </a:r>
            <a:r>
              <a:rPr lang="en-ZA" sz="1600" dirty="0" err="1" smtClean="0"/>
              <a:t>rechallenge</a:t>
            </a:r>
            <a:r>
              <a:rPr lang="en-ZA" sz="1600" dirty="0" smtClean="0"/>
              <a:t> therapy can be managed with an aminoglycoside. </a:t>
            </a:r>
          </a:p>
          <a:p>
            <a:endParaRPr lang="en-ZA" sz="1600" dirty="0" smtClean="0"/>
          </a:p>
          <a:p>
            <a:pPr>
              <a:buFont typeface="Arial" pitchFamily="34" charset="0"/>
              <a:buChar char="•"/>
            </a:pPr>
            <a:r>
              <a:rPr lang="en-ZA" sz="1600" dirty="0" smtClean="0"/>
              <a:t>  </a:t>
            </a:r>
            <a:r>
              <a:rPr lang="en-ZA" sz="1600" i="1" dirty="0" smtClean="0"/>
              <a:t>Kanamycin</a:t>
            </a:r>
            <a:r>
              <a:rPr lang="en-ZA" sz="1600" dirty="0"/>
              <a:t>:	</a:t>
            </a:r>
            <a:r>
              <a:rPr lang="en-ZA" sz="1600" dirty="0" smtClean="0"/>
              <a:t>	Available on the PHC EML, aligned with MDR TB programme  </a:t>
            </a:r>
          </a:p>
          <a:p>
            <a:r>
              <a:rPr lang="en-ZA" sz="1600" dirty="0" smtClean="0"/>
              <a:t>                         		recommendations for primary level clinics.</a:t>
            </a:r>
          </a:p>
          <a:p>
            <a:endParaRPr lang="en-ZA" sz="1600" dirty="0" smtClean="0"/>
          </a:p>
          <a:p>
            <a:pPr>
              <a:buFont typeface="Arial" pitchFamily="34" charset="0"/>
              <a:buChar char="•"/>
            </a:pPr>
            <a:r>
              <a:rPr lang="en-ZA" sz="1600" dirty="0" smtClean="0"/>
              <a:t>  </a:t>
            </a:r>
            <a:r>
              <a:rPr lang="en-ZA" sz="1600" i="1" dirty="0" smtClean="0"/>
              <a:t>Ototoxicity</a:t>
            </a:r>
            <a:r>
              <a:rPr lang="en-ZA" sz="1600" dirty="0" smtClean="0"/>
              <a:t>:  		Available evidence of low quality suggests that streptomycin less cochlear </a:t>
            </a:r>
          </a:p>
          <a:p>
            <a:r>
              <a:rPr lang="en-ZA" sz="1600" dirty="0" smtClean="0"/>
              <a:t>                         		toxic; however MDR-TB patients on aminoglycoside-containing regimens </a:t>
            </a:r>
          </a:p>
          <a:p>
            <a:r>
              <a:rPr lang="en-ZA" sz="1600" dirty="0" smtClean="0"/>
              <a:t>                          		undergo regular audiograms. Patients with impaired hearing loss at 	  	         	baseline are referred to secondary level for management.</a:t>
            </a:r>
          </a:p>
          <a:p>
            <a:endParaRPr lang="en-ZA" sz="500" u="sng" dirty="0" smtClean="0"/>
          </a:p>
          <a:p>
            <a:r>
              <a:rPr lang="en-ZA" sz="2000" u="sng" dirty="0" smtClean="0"/>
              <a:t>Capreomycin</a:t>
            </a:r>
            <a:r>
              <a:rPr lang="en-ZA" sz="2000" dirty="0" smtClean="0"/>
              <a:t>: </a:t>
            </a:r>
          </a:p>
          <a:p>
            <a:pPr>
              <a:buFont typeface="Arial" pitchFamily="34" charset="0"/>
              <a:buChar char="•"/>
            </a:pPr>
            <a:r>
              <a:rPr lang="en-ZA" sz="1600" dirty="0" smtClean="0"/>
              <a:t>   The PHC STG describes </a:t>
            </a:r>
            <a:r>
              <a:rPr lang="en-ZA" sz="1600" dirty="0" err="1" smtClean="0"/>
              <a:t>capreomycin’s</a:t>
            </a:r>
            <a:r>
              <a:rPr lang="en-ZA" sz="1600" dirty="0" smtClean="0"/>
              <a:t> place in therapy, as select clinics would provide chronic </a:t>
            </a:r>
          </a:p>
          <a:p>
            <a:r>
              <a:rPr lang="en-ZA" sz="1600" dirty="0" smtClean="0"/>
              <a:t>     management of capreomycin for pre XDR-TB and XDR-TB patients with required renal and monitoring. </a:t>
            </a:r>
          </a:p>
          <a:p>
            <a:pPr>
              <a:buFont typeface="Arial" pitchFamily="34" charset="0"/>
              <a:buChar char="•"/>
            </a:pPr>
            <a:r>
              <a:rPr lang="en-ZA" sz="1600" dirty="0" smtClean="0"/>
              <a:t>   However, capreomycin is not included in the PHC EML, as patients are managed as down-referrals.</a:t>
            </a:r>
          </a:p>
          <a:p>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III Guidelines</a:t>
            </a:r>
            <a:endParaRPr lang="en-ZA" sz="4000" b="1" dirty="0">
              <a:solidFill>
                <a:srgbClr val="3366FF"/>
              </a:solidFill>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7500"/>
          </a:bodyPr>
          <a:lstStyle/>
          <a:p>
            <a:pPr lvl="0">
              <a:spcBef>
                <a:spcPct val="0"/>
              </a:spcBef>
              <a:defRPr/>
            </a:pPr>
            <a:endParaRPr lang="en-ZA" sz="5400" dirty="0">
              <a:solidFill>
                <a:prstClr val="white"/>
              </a:solidFill>
            </a:endParaRPr>
          </a:p>
        </p:txBody>
      </p:sp>
      <p:sp>
        <p:nvSpPr>
          <p:cNvPr id="9" name="Title 1"/>
          <p:cNvSpPr txBox="1">
            <a:spLocks/>
          </p:cNvSpPr>
          <p:nvPr/>
        </p:nvSpPr>
        <p:spPr>
          <a:xfrm>
            <a:off x="0" y="0"/>
            <a:ext cx="8229600" cy="1143000"/>
          </a:xfrm>
          <a:prstGeom prst="rect">
            <a:avLst/>
          </a:prstGeom>
        </p:spPr>
        <p:txBody>
          <a:bodyPr>
            <a:normAutofit fontScale="90000" lnSpcReduction="10000"/>
          </a:bodyPr>
          <a:lstStyle/>
          <a:p>
            <a:pPr lvl="0">
              <a:spcBef>
                <a:spcPct val="0"/>
              </a:spcBef>
              <a:defRPr/>
            </a:pPr>
            <a:r>
              <a:rPr lang="en-ZA" sz="4000" b="1" dirty="0" smtClean="0">
                <a:solidFill>
                  <a:prstClr val="white"/>
                </a:solidFill>
              </a:rPr>
              <a:t>17.4.5 MULTIDRUG-RESISTANT </a:t>
            </a:r>
            <a:r>
              <a:rPr lang="en-ZA" sz="4000" b="1" dirty="0">
                <a:solidFill>
                  <a:prstClr val="white"/>
                </a:solidFill>
              </a:rPr>
              <a:t>(MDR) </a:t>
            </a:r>
            <a:endParaRPr lang="en-ZA" sz="4000" b="1" dirty="0" smtClean="0">
              <a:solidFill>
                <a:prstClr val="white"/>
              </a:solidFill>
            </a:endParaRPr>
          </a:p>
          <a:p>
            <a:pPr lvl="0">
              <a:spcBef>
                <a:spcPct val="0"/>
              </a:spcBef>
              <a:defRPr/>
            </a:pPr>
            <a:r>
              <a:rPr lang="en-ZA" sz="4000" b="1" dirty="0" smtClean="0">
                <a:solidFill>
                  <a:prstClr val="white"/>
                </a:solidFill>
              </a:rPr>
              <a:t>	    TB, IN </a:t>
            </a:r>
            <a:r>
              <a:rPr lang="en-ZA" sz="4000" b="1" dirty="0">
                <a:solidFill>
                  <a:prstClr val="white"/>
                </a:solidFill>
              </a:rPr>
              <a:t>ADULTS</a:t>
            </a:r>
            <a:endParaRPr lang="en-ZA" sz="5400" dirty="0">
              <a:solidFill>
                <a:prstClr val="white"/>
              </a:solidFill>
            </a:endParaRPr>
          </a:p>
        </p:txBody>
      </p:sp>
      <p:sp>
        <p:nvSpPr>
          <p:cNvPr id="8" name="TextBox 7"/>
          <p:cNvSpPr txBox="1"/>
          <p:nvPr/>
        </p:nvSpPr>
        <p:spPr>
          <a:xfrm>
            <a:off x="7630886" y="5387163"/>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28</a:t>
            </a:r>
            <a:endParaRPr lang="en-ZA" dirty="0">
              <a:solidFill>
                <a:srgbClr val="3366FF"/>
              </a:solidFill>
            </a:endParaRPr>
          </a:p>
        </p:txBody>
      </p:sp>
    </p:spTree>
    <p:extLst>
      <p:ext uri="{BB962C8B-B14F-4D97-AF65-F5344CB8AC3E}">
        <p14:creationId xmlns:p14="http://schemas.microsoft.com/office/powerpoint/2010/main" xmlns="" val="2292183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Content Placeholder 2"/>
          <p:cNvSpPr txBox="1">
            <a:spLocks/>
          </p:cNvSpPr>
          <p:nvPr/>
        </p:nvSpPr>
        <p:spPr>
          <a:xfrm>
            <a:off x="142844" y="1142984"/>
            <a:ext cx="8858312" cy="5143536"/>
          </a:xfrm>
          <a:prstGeom prst="rect">
            <a:avLst/>
          </a:prstGeom>
        </p:spPr>
        <p:txBody>
          <a:bodyPr>
            <a:normAutofit/>
          </a:bodyPr>
          <a:lstStyle/>
          <a:p>
            <a:pPr lvl="0"/>
            <a:endParaRPr lang="en-GB" i="1" dirty="0" smtClean="0"/>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US" sz="3200" b="1" dirty="0" smtClean="0">
                <a:solidFill>
                  <a:prstClr val="white"/>
                </a:solidFill>
              </a:rPr>
              <a:t>17.4.4.2 MULTIDRUG-RESISTANT TUBERCULOSIS (MDR TB), IN CHILDREN</a:t>
            </a:r>
          </a:p>
        </p:txBody>
      </p:sp>
      <p:sp>
        <p:nvSpPr>
          <p:cNvPr id="8" name="Content Placeholder 2"/>
          <p:cNvSpPr txBox="1">
            <a:spLocks/>
          </p:cNvSpPr>
          <p:nvPr/>
        </p:nvSpPr>
        <p:spPr>
          <a:xfrm>
            <a:off x="0" y="1066800"/>
            <a:ext cx="9144000" cy="5219720"/>
          </a:xfrm>
          <a:prstGeom prst="rect">
            <a:avLst/>
          </a:prstGeom>
        </p:spPr>
        <p:txBody>
          <a:bodyPr>
            <a:normAutofit/>
          </a:bodyPr>
          <a:lstStyle/>
          <a:p>
            <a:r>
              <a:rPr lang="en-ZA" sz="2000" u="sng" dirty="0" smtClean="0"/>
              <a:t>No medicine management added to this STG.</a:t>
            </a:r>
          </a:p>
          <a:p>
            <a:pPr marL="285750" indent="-285750">
              <a:lnSpc>
                <a:spcPct val="110000"/>
              </a:lnSpc>
              <a:spcBef>
                <a:spcPct val="20000"/>
              </a:spcBef>
              <a:buFont typeface="Arial" pitchFamily="34" charset="0"/>
              <a:buChar char="–"/>
              <a:defRPr/>
            </a:pPr>
            <a:r>
              <a:rPr lang="en-ZA" dirty="0" smtClean="0">
                <a:solidFill>
                  <a:prstClr val="black"/>
                </a:solidFill>
              </a:rPr>
              <a:t>MDR-TB Programme recommends that paediatric MDR TB patients should be currently managed at hospital level (as the healthcare system is currently not ready to decentralise care of MDR TB children).</a:t>
            </a:r>
            <a:endParaRPr lang="en-US" dirty="0" smtClean="0">
              <a:solidFill>
                <a:prstClr val="black"/>
              </a:solidFill>
            </a:endParaRPr>
          </a:p>
          <a:p>
            <a:endParaRPr lang="en-ZA" sz="4000" b="1" dirty="0" smtClean="0">
              <a:solidFill>
                <a:srgbClr val="3366FF"/>
              </a:solidFill>
            </a:endParaRPr>
          </a:p>
        </p:txBody>
      </p:sp>
    </p:spTree>
    <p:extLst>
      <p:ext uri="{BB962C8B-B14F-4D97-AF65-F5344CB8AC3E}">
        <p14:creationId xmlns:p14="http://schemas.microsoft.com/office/powerpoint/2010/main" xmlns="" val="40454623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36</a:t>
            </a:fld>
            <a:endParaRPr lang="en-ZA">
              <a:solidFill>
                <a:prstClr val="black"/>
              </a:solidFill>
            </a:endParaRPr>
          </a:p>
        </p:txBody>
      </p:sp>
      <p:sp>
        <p:nvSpPr>
          <p:cNvPr id="7" name="TextBox 1"/>
          <p:cNvSpPr txBox="1">
            <a:spLocks noGrp="1"/>
          </p:cNvSpPr>
          <p:nvPr>
            <p:ph idx="1"/>
          </p:nvPr>
        </p:nvSpPr>
        <p:spPr>
          <a:xfrm>
            <a:off x="457200" y="1600200"/>
            <a:ext cx="8229600" cy="4330416"/>
          </a:xfrm>
          <a:prstGeom prst="rect">
            <a:avLst/>
          </a:prstGeom>
          <a:noFill/>
        </p:spPr>
        <p:txBody>
          <a:bodyPr wrap="square" lIns="0" tIns="0" rIns="0" rtlCol="0">
            <a:spAutoFit/>
          </a:bodyPr>
          <a:lstStyle/>
          <a:p>
            <a:pPr marL="0" indent="0" algn="just">
              <a:buNone/>
              <a:defRPr/>
            </a:pPr>
            <a:r>
              <a:rPr lang="en-US" sz="2400" dirty="0"/>
              <a:t>A </a:t>
            </a:r>
            <a:r>
              <a:rPr lang="en-US" sz="2400" dirty="0" smtClean="0"/>
              <a:t>23y </a:t>
            </a:r>
            <a:r>
              <a:rPr lang="en-US" sz="2400" dirty="0"/>
              <a:t>old male, who has just started at university comes to see you at the clinic. He was diagnosed at the </a:t>
            </a:r>
            <a:r>
              <a:rPr lang="en-US" sz="2400" dirty="0" smtClean="0"/>
              <a:t>university </a:t>
            </a:r>
            <a:r>
              <a:rPr lang="en-US" sz="2400" dirty="0"/>
              <a:t>clinic as being a “chronic asthmatic”. He said he was experiencing tight chest and shortness of breath </a:t>
            </a:r>
            <a:r>
              <a:rPr lang="en-US" sz="2400" dirty="0" smtClean="0"/>
              <a:t>(worse at night) almost </a:t>
            </a:r>
            <a:r>
              <a:rPr lang="en-US" sz="2400" dirty="0"/>
              <a:t>every day. He is very concerned as he has always been a good rugby player and cannot understand what has happened. </a:t>
            </a:r>
            <a:r>
              <a:rPr lang="en-US" sz="2400" dirty="0" smtClean="0"/>
              <a:t> He is currently on theophylline (14 day, twice daily dosing supplied at university clinic). </a:t>
            </a:r>
          </a:p>
          <a:p>
            <a:pPr marL="0" indent="0" algn="just">
              <a:buNone/>
              <a:defRPr/>
            </a:pPr>
            <a:endParaRPr lang="en-US" sz="2400" dirty="0"/>
          </a:p>
          <a:p>
            <a:pPr marL="0" indent="0" algn="just">
              <a:buNone/>
              <a:defRPr/>
            </a:pPr>
            <a:r>
              <a:rPr lang="en-US" sz="2400" dirty="0" smtClean="0"/>
              <a:t>How would you manage this patient as a chronic asthmatic receiving treatment at the PHC level?  </a:t>
            </a:r>
          </a:p>
          <a:p>
            <a:pPr marL="0" indent="0" algn="just">
              <a:buNone/>
              <a:defRPr/>
            </a:pPr>
            <a:endParaRPr lang="en-US" altLang="zh-CN" sz="2400" dirty="0"/>
          </a:p>
        </p:txBody>
      </p:sp>
      <p:sp>
        <p:nvSpPr>
          <p:cNvPr id="8" name="TextBox 7"/>
          <p:cNvSpPr txBox="1"/>
          <p:nvPr/>
        </p:nvSpPr>
        <p:spPr>
          <a:xfrm>
            <a:off x="546100" y="520700"/>
            <a:ext cx="3402022" cy="546303"/>
          </a:xfrm>
          <a:prstGeom prst="rect">
            <a:avLst/>
          </a:prstGeom>
          <a:noFill/>
        </p:spPr>
        <p:txBody>
          <a:bodyPr wrap="none" lIns="0" tIns="0" rIns="0" rtlCol="0">
            <a:spAutoFit/>
          </a:bodyPr>
          <a:lstStyle/>
          <a:p>
            <a:pPr>
              <a:lnSpc>
                <a:spcPts val="3900"/>
              </a:lnSpc>
            </a:pPr>
            <a:r>
              <a:rPr lang="en-US" altLang="zh-CN" sz="4000" b="1" dirty="0" smtClean="0">
                <a:solidFill>
                  <a:prstClr val="white"/>
                </a:solidFill>
              </a:rPr>
              <a:t>CASE STUDY (1) </a:t>
            </a:r>
            <a:endParaRPr lang="en-US" altLang="zh-CN" sz="4000" b="1" dirty="0">
              <a:solidFill>
                <a:prstClr val="white"/>
              </a:solidFill>
            </a:endParaRPr>
          </a:p>
        </p:txBody>
      </p:sp>
      <p:sp>
        <p:nvSpPr>
          <p:cNvPr id="9"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1154864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37</a:t>
            </a:fld>
            <a:endParaRPr lang="en-ZA">
              <a:solidFill>
                <a:prstClr val="black"/>
              </a:solidFill>
            </a:endParaRPr>
          </a:p>
        </p:txBody>
      </p:sp>
      <p:sp>
        <p:nvSpPr>
          <p:cNvPr id="7" name="TextBox 1"/>
          <p:cNvSpPr txBox="1">
            <a:spLocks noGrp="1"/>
          </p:cNvSpPr>
          <p:nvPr>
            <p:ph idx="1"/>
          </p:nvPr>
        </p:nvSpPr>
        <p:spPr>
          <a:xfrm>
            <a:off x="304800" y="1600200"/>
            <a:ext cx="8534400" cy="3739485"/>
          </a:xfrm>
          <a:prstGeom prst="rect">
            <a:avLst/>
          </a:prstGeom>
          <a:noFill/>
        </p:spPr>
        <p:txBody>
          <a:bodyPr wrap="square" lIns="0" tIns="0" rIns="0" rtlCol="0">
            <a:spAutoFit/>
          </a:bodyPr>
          <a:lstStyle/>
          <a:p>
            <a:pPr marL="457200" indent="-457200" algn="just">
              <a:buFont typeface="+mj-lt"/>
              <a:buAutoNum type="arabicPeriod"/>
              <a:defRPr/>
            </a:pPr>
            <a:r>
              <a:rPr lang="en-US" altLang="zh-CN" sz="2000" dirty="0" smtClean="0"/>
              <a:t>Theophylline no longer recommended at PHC level.</a:t>
            </a:r>
          </a:p>
          <a:p>
            <a:pPr marL="457200" indent="-457200" algn="just">
              <a:buFont typeface="+mj-lt"/>
              <a:buAutoNum type="arabicPeriod"/>
              <a:defRPr/>
            </a:pPr>
            <a:r>
              <a:rPr lang="en-US" altLang="zh-CN" sz="2000" dirty="0" smtClean="0"/>
              <a:t>Stop theophylline. </a:t>
            </a:r>
          </a:p>
          <a:p>
            <a:pPr marL="457200" indent="-457200" algn="just">
              <a:buFont typeface="+mj-lt"/>
              <a:buAutoNum type="arabicPeriod"/>
              <a:defRPr/>
            </a:pPr>
            <a:r>
              <a:rPr lang="en-US" altLang="zh-CN" sz="2000" dirty="0" smtClean="0"/>
              <a:t>Initiate inhaled </a:t>
            </a:r>
            <a:r>
              <a:rPr lang="en-US" altLang="zh-CN" sz="2000" dirty="0"/>
              <a:t>c</a:t>
            </a:r>
            <a:r>
              <a:rPr lang="en-US" altLang="zh-CN" sz="2000" dirty="0" smtClean="0"/>
              <a:t>orticosteroid (</a:t>
            </a:r>
            <a:r>
              <a:rPr lang="en-ZA" altLang="zh-CN" sz="2000" dirty="0"/>
              <a:t>b</a:t>
            </a:r>
            <a:r>
              <a:rPr lang="en-ZA" sz="2000" dirty="0" smtClean="0"/>
              <a:t>eclomethasone</a:t>
            </a:r>
            <a:r>
              <a:rPr lang="en-ZA" sz="2000" dirty="0"/>
              <a:t>, inhalation, 400 mcg 12 </a:t>
            </a:r>
            <a:r>
              <a:rPr lang="en-ZA" sz="2000" dirty="0" smtClean="0"/>
              <a:t>hourly)</a:t>
            </a:r>
          </a:p>
          <a:p>
            <a:pPr marL="457200" indent="-457200" algn="just">
              <a:buFont typeface="+mj-lt"/>
              <a:buAutoNum type="arabicPeriod"/>
              <a:defRPr/>
            </a:pPr>
            <a:r>
              <a:rPr lang="en-ZA" sz="2000" b="1" i="1" dirty="0" smtClean="0"/>
              <a:t>Initiating </a:t>
            </a:r>
            <a:r>
              <a:rPr lang="en-ZA" sz="2000" b="1" i="1" dirty="0"/>
              <a:t>and optimising inhalation corticosteroid therapy for moderate </a:t>
            </a:r>
            <a:r>
              <a:rPr lang="en-ZA" sz="2000" b="1" i="1" dirty="0" smtClean="0"/>
              <a:t>and severe </a:t>
            </a:r>
            <a:r>
              <a:rPr lang="en-ZA" sz="2000" b="1" i="1" dirty="0"/>
              <a:t>asthma should always be done with the use of a peak flow meter to </a:t>
            </a:r>
            <a:r>
              <a:rPr lang="en-ZA" sz="2000" b="1" i="1" dirty="0" smtClean="0"/>
              <a:t>assess severity </a:t>
            </a:r>
            <a:r>
              <a:rPr lang="en-ZA" sz="2000" b="1" i="1" dirty="0"/>
              <a:t>and treatment response of asthma</a:t>
            </a:r>
            <a:r>
              <a:rPr lang="en-ZA" sz="2000" b="1" i="1" dirty="0" smtClean="0"/>
              <a:t>.</a:t>
            </a:r>
          </a:p>
          <a:p>
            <a:pPr marL="457200" indent="-457200">
              <a:buFont typeface="+mj-lt"/>
              <a:buAutoNum type="arabicPeriod"/>
            </a:pPr>
            <a:r>
              <a:rPr lang="en-ZA" sz="2000" b="1" dirty="0"/>
              <a:t>If control is still </a:t>
            </a:r>
            <a:r>
              <a:rPr lang="en-ZA" sz="2000" b="1" dirty="0" smtClean="0"/>
              <a:t>inadequate, </a:t>
            </a:r>
            <a:r>
              <a:rPr lang="en-ZA" sz="2000" b="1" dirty="0"/>
              <a:t>stop </a:t>
            </a:r>
            <a:r>
              <a:rPr lang="en-ZA" sz="2000" b="1" dirty="0" err="1"/>
              <a:t>beclomethasone</a:t>
            </a:r>
            <a:r>
              <a:rPr lang="en-ZA" sz="2000" b="1" dirty="0"/>
              <a:t> and replace </a:t>
            </a:r>
            <a:r>
              <a:rPr lang="en-ZA" sz="2000" b="1" dirty="0" smtClean="0"/>
              <a:t>with: </a:t>
            </a:r>
            <a:r>
              <a:rPr lang="en-ZA" sz="2000" dirty="0" smtClean="0"/>
              <a:t>Inhaled </a:t>
            </a:r>
            <a:r>
              <a:rPr lang="en-ZA" sz="2000" dirty="0"/>
              <a:t>long-acting beta agonist (LABA)/corticosteroid combination, e.g</a:t>
            </a:r>
            <a:r>
              <a:rPr lang="en-ZA" sz="2000" dirty="0" smtClean="0"/>
              <a:t>.: </a:t>
            </a:r>
            <a:r>
              <a:rPr lang="en-ZA" sz="2000" dirty="0" err="1" smtClean="0"/>
              <a:t>Salmeterol</a:t>
            </a:r>
            <a:r>
              <a:rPr lang="en-ZA" sz="2000" dirty="0" smtClean="0"/>
              <a:t>/fluticasone</a:t>
            </a:r>
            <a:r>
              <a:rPr lang="en-ZA" sz="2000" dirty="0"/>
              <a:t>, inhalation, 50/250 mcg 12 hourly (Doctor initiated</a:t>
            </a:r>
            <a:r>
              <a:rPr lang="en-ZA" sz="2000" dirty="0" smtClean="0"/>
              <a:t>).</a:t>
            </a:r>
            <a:endParaRPr lang="en-US" sz="2000" dirty="0" smtClean="0"/>
          </a:p>
          <a:p>
            <a:pPr marL="457200" indent="-457200">
              <a:buFont typeface="+mj-lt"/>
              <a:buAutoNum type="arabicPeriod"/>
            </a:pPr>
            <a:r>
              <a:rPr lang="en-ZA" altLang="zh-CN" sz="2000" dirty="0" smtClean="0"/>
              <a:t>Exclude TB </a:t>
            </a:r>
          </a:p>
        </p:txBody>
      </p:sp>
      <p:sp>
        <p:nvSpPr>
          <p:cNvPr id="8" name="TextBox 7"/>
          <p:cNvSpPr txBox="1"/>
          <p:nvPr/>
        </p:nvSpPr>
        <p:spPr>
          <a:xfrm>
            <a:off x="546100" y="520700"/>
            <a:ext cx="5744329" cy="546303"/>
          </a:xfrm>
          <a:prstGeom prst="rect">
            <a:avLst/>
          </a:prstGeom>
          <a:noFill/>
        </p:spPr>
        <p:txBody>
          <a:bodyPr wrap="none" lIns="0" tIns="0" rIns="0" rtlCol="0">
            <a:spAutoFit/>
          </a:bodyPr>
          <a:lstStyle/>
          <a:p>
            <a:pPr>
              <a:lnSpc>
                <a:spcPts val="3900"/>
              </a:lnSpc>
            </a:pPr>
            <a:r>
              <a:rPr lang="en-US" altLang="zh-CN" sz="4000" b="1" dirty="0" smtClean="0">
                <a:solidFill>
                  <a:prstClr val="white"/>
                </a:solidFill>
              </a:rPr>
              <a:t>CASE STUDY (1): SOLUTION</a:t>
            </a:r>
            <a:endParaRPr lang="en-US" altLang="zh-CN" sz="4000" b="1" dirty="0">
              <a:solidFill>
                <a:prstClr val="white"/>
              </a:solidFill>
            </a:endParaRPr>
          </a:p>
        </p:txBody>
      </p:sp>
      <p:sp>
        <p:nvSpPr>
          <p:cNvPr id="9"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1406997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56350"/>
            <a:ext cx="2133600" cy="365125"/>
          </a:xfrm>
          <a:prstGeom prst="rect">
            <a:avLst/>
          </a:prstGeom>
        </p:spPr>
        <p:txBody>
          <a:bodyPr/>
          <a:lstStyle/>
          <a:p>
            <a:r>
              <a:rPr lang="en-US" smtClean="0">
                <a:solidFill>
                  <a:prstClr val="black"/>
                </a:solidFill>
              </a:rPr>
              <a:t>2014</a:t>
            </a:r>
            <a:endParaRPr lang="en-ZA">
              <a:solidFill>
                <a:prstClr val="black"/>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38</a:t>
            </a:fld>
            <a:endParaRPr lang="en-ZA" dirty="0">
              <a:solidFill>
                <a:prstClr val="black"/>
              </a:solidFill>
            </a:endParaRPr>
          </a:p>
        </p:txBody>
      </p:sp>
      <p:sp>
        <p:nvSpPr>
          <p:cNvPr id="7" name="TextBox 1"/>
          <p:cNvSpPr txBox="1">
            <a:spLocks noGrp="1"/>
          </p:cNvSpPr>
          <p:nvPr>
            <p:ph idx="1"/>
          </p:nvPr>
        </p:nvSpPr>
        <p:spPr>
          <a:xfrm>
            <a:off x="457200" y="1600200"/>
            <a:ext cx="8229600" cy="3961084"/>
          </a:xfrm>
          <a:prstGeom prst="rect">
            <a:avLst/>
          </a:prstGeom>
          <a:noFill/>
        </p:spPr>
        <p:txBody>
          <a:bodyPr wrap="square" lIns="0" tIns="0" rIns="0" rtlCol="0">
            <a:spAutoFit/>
          </a:bodyPr>
          <a:lstStyle/>
          <a:p>
            <a:pPr marL="0" indent="0">
              <a:buNone/>
            </a:pPr>
            <a:r>
              <a:rPr lang="en-ZA" sz="2400" dirty="0"/>
              <a:t>A 54 year old female presents at your clinic complaining of a productive wheezing chest. She had successfully completed 6 months of 1st line TB therapy and was shown to be smear negative in 2009. However, in October 2011 she again presented and was diagnosed with TB but resistant to both Rifampicin and INH. She was started on MDR-TB treatment for adults now at </a:t>
            </a:r>
            <a:r>
              <a:rPr lang="en-ZA" sz="2400" dirty="0" smtClean="0"/>
              <a:t>her </a:t>
            </a:r>
            <a:r>
              <a:rPr lang="en-ZA" sz="2400" dirty="0"/>
              <a:t>clinic. </a:t>
            </a:r>
            <a:endParaRPr lang="en-ZA" sz="2400" dirty="0" smtClean="0"/>
          </a:p>
          <a:p>
            <a:pPr marL="0" indent="0">
              <a:buNone/>
            </a:pPr>
            <a:endParaRPr lang="en-ZA" sz="2400" dirty="0"/>
          </a:p>
          <a:p>
            <a:pPr marL="0" indent="0">
              <a:buNone/>
            </a:pPr>
            <a:r>
              <a:rPr lang="en-ZA" sz="2400" dirty="0"/>
              <a:t>What is the treatment of choice for p</a:t>
            </a:r>
            <a:r>
              <a:rPr lang="en-ZA" sz="2400" dirty="0" smtClean="0"/>
              <a:t>neumonia </a:t>
            </a:r>
            <a:r>
              <a:rPr lang="en-ZA" sz="2400" dirty="0"/>
              <a:t>in this patient?</a:t>
            </a:r>
          </a:p>
          <a:p>
            <a:pPr marL="0" indent="0" algn="just">
              <a:buNone/>
              <a:defRPr/>
            </a:pPr>
            <a:endParaRPr lang="en-US" altLang="zh-CN" sz="2400" dirty="0"/>
          </a:p>
        </p:txBody>
      </p:sp>
      <p:sp>
        <p:nvSpPr>
          <p:cNvPr id="8" name="TextBox 7"/>
          <p:cNvSpPr txBox="1"/>
          <p:nvPr/>
        </p:nvSpPr>
        <p:spPr>
          <a:xfrm>
            <a:off x="546100" y="520700"/>
            <a:ext cx="3402022" cy="546303"/>
          </a:xfrm>
          <a:prstGeom prst="rect">
            <a:avLst/>
          </a:prstGeom>
          <a:noFill/>
        </p:spPr>
        <p:txBody>
          <a:bodyPr wrap="none" lIns="0" tIns="0" rIns="0" rtlCol="0">
            <a:spAutoFit/>
          </a:bodyPr>
          <a:lstStyle/>
          <a:p>
            <a:pPr>
              <a:lnSpc>
                <a:spcPts val="3900"/>
              </a:lnSpc>
            </a:pPr>
            <a:r>
              <a:rPr lang="en-US" altLang="zh-CN" sz="4000" b="1" dirty="0" smtClean="0">
                <a:solidFill>
                  <a:prstClr val="white"/>
                </a:solidFill>
              </a:rPr>
              <a:t>CASE STUDY (2) </a:t>
            </a:r>
            <a:endParaRPr lang="en-US" altLang="zh-CN" sz="4000" b="1" dirty="0">
              <a:solidFill>
                <a:prstClr val="white"/>
              </a:solidFill>
            </a:endParaRPr>
          </a:p>
        </p:txBody>
      </p:sp>
    </p:spTree>
    <p:extLst>
      <p:ext uri="{BB962C8B-B14F-4D97-AF65-F5344CB8AC3E}">
        <p14:creationId xmlns:p14="http://schemas.microsoft.com/office/powerpoint/2010/main" xmlns="" val="985037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39</a:t>
            </a:fld>
            <a:endParaRPr lang="en-ZA">
              <a:solidFill>
                <a:prstClr val="black"/>
              </a:solidFill>
            </a:endParaRPr>
          </a:p>
        </p:txBody>
      </p:sp>
      <p:sp>
        <p:nvSpPr>
          <p:cNvPr id="7" name="TextBox 1"/>
          <p:cNvSpPr txBox="1">
            <a:spLocks noGrp="1"/>
          </p:cNvSpPr>
          <p:nvPr>
            <p:ph idx="1"/>
          </p:nvPr>
        </p:nvSpPr>
        <p:spPr>
          <a:xfrm>
            <a:off x="546100" y="1219200"/>
            <a:ext cx="8140700" cy="5124480"/>
          </a:xfrm>
          <a:prstGeom prst="rect">
            <a:avLst/>
          </a:prstGeom>
          <a:noFill/>
        </p:spPr>
        <p:txBody>
          <a:bodyPr wrap="square" lIns="0" tIns="0" rIns="0" rtlCol="0">
            <a:spAutoFit/>
          </a:bodyPr>
          <a:lstStyle/>
          <a:p>
            <a:pPr>
              <a:buFont typeface="Wingdings" pitchFamily="2" charset="2"/>
              <a:buChar char="Ø"/>
            </a:pPr>
            <a:r>
              <a:rPr lang="en-ZA" sz="1800" dirty="0"/>
              <a:t>MDR-TB for adults now </a:t>
            </a:r>
            <a:r>
              <a:rPr lang="en-ZA" sz="1800" dirty="0" smtClean="0"/>
              <a:t>managed at </a:t>
            </a:r>
            <a:r>
              <a:rPr lang="en-ZA" sz="1800" dirty="0"/>
              <a:t>primary level of care; </a:t>
            </a:r>
            <a:endParaRPr lang="en-ZA" sz="1800" dirty="0" smtClean="0"/>
          </a:p>
          <a:p>
            <a:pPr>
              <a:buFont typeface="Wingdings" pitchFamily="2" charset="2"/>
              <a:buChar char="Ø"/>
            </a:pPr>
            <a:r>
              <a:rPr lang="en-ZA" sz="1800" dirty="0" smtClean="0"/>
              <a:t>Oral </a:t>
            </a:r>
            <a:r>
              <a:rPr lang="en-ZA" sz="1800" dirty="0"/>
              <a:t>amoxicillin for </a:t>
            </a:r>
            <a:r>
              <a:rPr lang="en-ZA" sz="1800" dirty="0" smtClean="0"/>
              <a:t>uncomplicated pneumonia </a:t>
            </a:r>
            <a:r>
              <a:rPr lang="en-ZA" sz="1800" dirty="0"/>
              <a:t>- </a:t>
            </a:r>
            <a:r>
              <a:rPr lang="en-ZA" sz="1800" i="1" dirty="0"/>
              <a:t>not IM benzylpenicillin  </a:t>
            </a:r>
            <a:endParaRPr lang="en-ZA" sz="1800" i="1" dirty="0" smtClean="0"/>
          </a:p>
          <a:p>
            <a:pPr marL="0" indent="0">
              <a:buNone/>
            </a:pPr>
            <a:endParaRPr lang="en-ZA" sz="500" dirty="0" smtClean="0"/>
          </a:p>
          <a:p>
            <a:r>
              <a:rPr lang="en-ZA" sz="1800" dirty="0" smtClean="0"/>
              <a:t>Initiate, Amoxicillin</a:t>
            </a:r>
            <a:r>
              <a:rPr lang="en-ZA" sz="1800" dirty="0"/>
              <a:t>, oral, 1 g 8 hourly for 5 </a:t>
            </a:r>
            <a:r>
              <a:rPr lang="en-ZA" sz="1800" dirty="0" smtClean="0"/>
              <a:t>days.  [</a:t>
            </a:r>
            <a:r>
              <a:rPr lang="en-ZA" sz="1800" b="1" dirty="0" smtClean="0"/>
              <a:t>Only if  Penicillin allergy: </a:t>
            </a:r>
            <a:r>
              <a:rPr lang="en-ZA" sz="1800" dirty="0" err="1" smtClean="0"/>
              <a:t>Moxifloxacin</a:t>
            </a:r>
            <a:r>
              <a:rPr lang="en-ZA" sz="1800" dirty="0"/>
              <a:t>, oral, 400 mg daily for 5 </a:t>
            </a:r>
            <a:r>
              <a:rPr lang="en-ZA" sz="1800" dirty="0" smtClean="0"/>
              <a:t>days].</a:t>
            </a:r>
            <a:endParaRPr lang="en-ZA" sz="1800" dirty="0"/>
          </a:p>
          <a:p>
            <a:pPr marL="0" indent="0">
              <a:buNone/>
            </a:pPr>
            <a:endParaRPr lang="en-ZA" sz="1800" b="1" dirty="0" smtClean="0"/>
          </a:p>
          <a:p>
            <a:pPr marL="0" indent="0">
              <a:buNone/>
            </a:pPr>
            <a:r>
              <a:rPr lang="en-ZA" sz="1800" b="1" dirty="0" smtClean="0"/>
              <a:t>REFERRAL</a:t>
            </a:r>
            <a:endParaRPr lang="en-ZA" sz="1800" b="1" dirty="0"/>
          </a:p>
          <a:p>
            <a:pPr marL="0" indent="0">
              <a:buNone/>
            </a:pPr>
            <a:r>
              <a:rPr lang="en-ZA" sz="1200" dirty="0"/>
              <a:t>Any of the following:</a:t>
            </a:r>
          </a:p>
          <a:p>
            <a:pPr lvl="1"/>
            <a:r>
              <a:rPr lang="en-ZA" sz="1200" dirty="0" smtClean="0"/>
              <a:t>Confusion </a:t>
            </a:r>
            <a:r>
              <a:rPr lang="en-ZA" sz="1200" dirty="0"/>
              <a:t>or decreased level of consciousness.</a:t>
            </a:r>
          </a:p>
          <a:p>
            <a:pPr lvl="1"/>
            <a:r>
              <a:rPr lang="en-ZA" sz="1200" dirty="0" smtClean="0"/>
              <a:t>Cyanosis</a:t>
            </a:r>
            <a:endParaRPr lang="en-ZA" sz="1200" dirty="0"/>
          </a:p>
          <a:p>
            <a:pPr lvl="1"/>
            <a:r>
              <a:rPr lang="en-ZA" sz="1200" dirty="0" smtClean="0"/>
              <a:t>Respiratory </a:t>
            </a:r>
            <a:r>
              <a:rPr lang="en-ZA" sz="1200" dirty="0"/>
              <a:t>rate of ≥ 30 </a:t>
            </a:r>
            <a:r>
              <a:rPr lang="en-ZA" sz="1200" dirty="0" smtClean="0"/>
              <a:t>breaths/minute</a:t>
            </a:r>
            <a:endParaRPr lang="en-ZA" sz="1200" dirty="0"/>
          </a:p>
          <a:p>
            <a:pPr lvl="1"/>
            <a:r>
              <a:rPr lang="en-ZA" sz="1200" dirty="0" smtClean="0"/>
              <a:t>Systolic </a:t>
            </a:r>
            <a:r>
              <a:rPr lang="en-ZA" sz="1200" dirty="0"/>
              <a:t>BP &lt; 90 </a:t>
            </a:r>
            <a:r>
              <a:rPr lang="en-ZA" sz="1200" dirty="0" smtClean="0"/>
              <a:t>mmHg</a:t>
            </a:r>
            <a:endParaRPr lang="en-ZA" sz="1200" dirty="0"/>
          </a:p>
          <a:p>
            <a:pPr lvl="1"/>
            <a:r>
              <a:rPr lang="en-ZA" sz="1200" dirty="0" smtClean="0"/>
              <a:t>Diastolic </a:t>
            </a:r>
            <a:r>
              <a:rPr lang="en-ZA" sz="1200" dirty="0"/>
              <a:t>BP &lt; 60 </a:t>
            </a:r>
            <a:r>
              <a:rPr lang="en-ZA" sz="1200" dirty="0" smtClean="0"/>
              <a:t>mmHg</a:t>
            </a:r>
            <a:endParaRPr lang="en-ZA" sz="1200" dirty="0"/>
          </a:p>
          <a:p>
            <a:pPr lvl="1"/>
            <a:r>
              <a:rPr lang="en-ZA" sz="1200" dirty="0" smtClean="0"/>
              <a:t>Deterioration </a:t>
            </a:r>
            <a:r>
              <a:rPr lang="en-ZA" sz="1200" dirty="0"/>
              <a:t>at any </a:t>
            </a:r>
            <a:r>
              <a:rPr lang="en-ZA" sz="1200" dirty="0" smtClean="0"/>
              <a:t>point</a:t>
            </a:r>
            <a:endParaRPr lang="en-ZA" sz="1200" dirty="0"/>
          </a:p>
          <a:p>
            <a:pPr lvl="1"/>
            <a:r>
              <a:rPr lang="en-ZA" sz="1200" dirty="0" smtClean="0"/>
              <a:t>No </a:t>
            </a:r>
            <a:r>
              <a:rPr lang="en-ZA" sz="1200" dirty="0"/>
              <a:t>response to treatment after 48 </a:t>
            </a:r>
            <a:r>
              <a:rPr lang="en-ZA" sz="1200" dirty="0" smtClean="0"/>
              <a:t>hours</a:t>
            </a:r>
            <a:endParaRPr lang="en-ZA" sz="1200" dirty="0"/>
          </a:p>
          <a:p>
            <a:pPr lvl="1"/>
            <a:r>
              <a:rPr lang="en-ZA" sz="1200" dirty="0" smtClean="0"/>
              <a:t>Patients </a:t>
            </a:r>
            <a:r>
              <a:rPr lang="en-ZA" sz="1200" dirty="0"/>
              <a:t>with </a:t>
            </a:r>
            <a:r>
              <a:rPr lang="en-ZA" sz="1200" dirty="0" smtClean="0"/>
              <a:t>pneumonia</a:t>
            </a:r>
            <a:endParaRPr lang="en-ZA" sz="1200" dirty="0"/>
          </a:p>
          <a:p>
            <a:pPr lvl="2"/>
            <a:r>
              <a:rPr lang="en-ZA" sz="1200" dirty="0" smtClean="0"/>
              <a:t>from </a:t>
            </a:r>
            <a:r>
              <a:rPr lang="en-ZA" sz="1200" dirty="0"/>
              <a:t>a poor socio-economic background</a:t>
            </a:r>
          </a:p>
          <a:p>
            <a:pPr lvl="2"/>
            <a:r>
              <a:rPr lang="en-ZA" sz="1200" dirty="0" smtClean="0"/>
              <a:t>who </a:t>
            </a:r>
            <a:r>
              <a:rPr lang="en-ZA" sz="1200" dirty="0"/>
              <a:t>are unlikely to comply with treatment</a:t>
            </a:r>
          </a:p>
          <a:p>
            <a:pPr lvl="2"/>
            <a:r>
              <a:rPr lang="en-ZA" sz="1200" dirty="0"/>
              <a:t>living a considerable distance from health centres</a:t>
            </a:r>
          </a:p>
          <a:p>
            <a:pPr lvl="2"/>
            <a:r>
              <a:rPr lang="en-ZA" sz="1200" dirty="0"/>
              <a:t>who have no access to immediate transport</a:t>
            </a:r>
          </a:p>
          <a:p>
            <a:pPr algn="just">
              <a:defRPr/>
            </a:pPr>
            <a:endParaRPr lang="en-ZA" altLang="zh-CN" sz="1200" dirty="0" smtClean="0"/>
          </a:p>
        </p:txBody>
      </p:sp>
      <p:sp>
        <p:nvSpPr>
          <p:cNvPr id="8" name="TextBox 7"/>
          <p:cNvSpPr txBox="1"/>
          <p:nvPr/>
        </p:nvSpPr>
        <p:spPr>
          <a:xfrm>
            <a:off x="546100" y="520700"/>
            <a:ext cx="5744329" cy="546303"/>
          </a:xfrm>
          <a:prstGeom prst="rect">
            <a:avLst/>
          </a:prstGeom>
          <a:noFill/>
        </p:spPr>
        <p:txBody>
          <a:bodyPr wrap="none" lIns="0" tIns="0" rIns="0" rtlCol="0">
            <a:spAutoFit/>
          </a:bodyPr>
          <a:lstStyle/>
          <a:p>
            <a:pPr>
              <a:lnSpc>
                <a:spcPts val="3900"/>
              </a:lnSpc>
            </a:pPr>
            <a:r>
              <a:rPr lang="en-US" altLang="zh-CN" sz="4000" b="1" dirty="0" smtClean="0">
                <a:solidFill>
                  <a:prstClr val="white"/>
                </a:solidFill>
              </a:rPr>
              <a:t>CASE STUDY (2): SOLUTION</a:t>
            </a:r>
            <a:endParaRPr lang="en-US" altLang="zh-CN" sz="4000" b="1" dirty="0">
              <a:solidFill>
                <a:prstClr val="white"/>
              </a:solidFill>
            </a:endParaRPr>
          </a:p>
        </p:txBody>
      </p:sp>
      <p:sp>
        <p:nvSpPr>
          <p:cNvPr id="5"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310555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143001"/>
            <a:ext cx="9144000" cy="4495800"/>
          </a:xfrm>
          <a:prstGeom prst="rect">
            <a:avLst/>
          </a:prstGeom>
        </p:spPr>
        <p:txBody>
          <a:bodyPr>
            <a:normAutofit fontScale="92500" lnSpcReduction="10000"/>
          </a:bodyPr>
          <a:lstStyle/>
          <a:p>
            <a:pPr>
              <a:spcBef>
                <a:spcPct val="20000"/>
              </a:spcBef>
              <a:defRPr/>
            </a:pPr>
            <a:r>
              <a:rPr lang="en-ZA" sz="3200" b="1" dirty="0">
                <a:solidFill>
                  <a:prstClr val="black"/>
                </a:solidFill>
              </a:rPr>
              <a:t>If no nebuliser available</a:t>
            </a:r>
          </a:p>
          <a:p>
            <a:pPr marL="342900" lvl="0" indent="-342900">
              <a:spcBef>
                <a:spcPct val="20000"/>
              </a:spcBef>
              <a:buFont typeface="Arial" pitchFamily="34" charset="0"/>
              <a:buChar char="•"/>
              <a:defRPr/>
            </a:pPr>
            <a:r>
              <a:rPr lang="en-ZA" sz="3200" u="sng" dirty="0" smtClean="0"/>
              <a:t>Salbutamol, inhaler</a:t>
            </a:r>
            <a:r>
              <a:rPr lang="en-ZA" sz="3200" dirty="0" smtClean="0"/>
              <a:t>: </a:t>
            </a:r>
            <a:r>
              <a:rPr lang="en-ZA" sz="3200" i="1" dirty="0" smtClean="0">
                <a:solidFill>
                  <a:srgbClr val="9966FF"/>
                </a:solidFill>
              </a:rPr>
              <a:t>directions for use amended</a:t>
            </a:r>
          </a:p>
          <a:p>
            <a:pPr marL="742950" lvl="1" indent="-285750">
              <a:spcBef>
                <a:spcPct val="20000"/>
              </a:spcBef>
              <a:buFont typeface="Arial" pitchFamily="34" charset="0"/>
              <a:buChar char="–"/>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Aligned with </a:t>
            </a:r>
            <a:r>
              <a:rPr lang="en-GB" sz="2800" dirty="0"/>
              <a:t>Section 17.1.2 </a:t>
            </a:r>
            <a:r>
              <a:rPr lang="en-GB" sz="2800" dirty="0" smtClean="0"/>
              <a:t>Chronic asthma </a:t>
            </a:r>
          </a:p>
          <a:p>
            <a:pPr marL="1257300" lvl="2" indent="-342900">
              <a:spcBef>
                <a:spcPct val="20000"/>
              </a:spcBef>
              <a:buFont typeface="Wingdings" pitchFamily="2" charset="2"/>
              <a:buChar char="§"/>
              <a:defRPr/>
            </a:pPr>
            <a:r>
              <a:rPr lang="en-ZA" sz="1900" dirty="0" smtClean="0">
                <a:solidFill>
                  <a:prstClr val="black"/>
                </a:solidFill>
              </a:rPr>
              <a:t>Use </a:t>
            </a:r>
            <a:r>
              <a:rPr lang="en-ZA" sz="1900" dirty="0">
                <a:solidFill>
                  <a:prstClr val="black"/>
                </a:solidFill>
              </a:rPr>
              <a:t>of a spacer and mask, </a:t>
            </a:r>
            <a:r>
              <a:rPr lang="en-ZA" sz="1900" dirty="0" smtClean="0">
                <a:solidFill>
                  <a:prstClr val="black"/>
                </a:solidFill>
              </a:rPr>
              <a:t>recommended, if nebuliser is not available for managing acute episodes.</a:t>
            </a:r>
          </a:p>
          <a:p>
            <a:pPr lvl="1">
              <a:spcBef>
                <a:spcPct val="20000"/>
              </a:spcBef>
              <a:defRPr/>
            </a:pPr>
            <a:endParaRPr lang="en-GB" sz="2000" dirty="0" smtClean="0"/>
          </a:p>
          <a:p>
            <a:pPr>
              <a:spcBef>
                <a:spcPct val="20000"/>
              </a:spcBef>
              <a:defRPr/>
            </a:pPr>
            <a:r>
              <a:rPr lang="en-GB" sz="2200" i="1" dirty="0" smtClean="0"/>
              <a:t>Rationale: </a:t>
            </a:r>
            <a:r>
              <a:rPr lang="en-GB" sz="2200" dirty="0" smtClean="0"/>
              <a:t>Administering </a:t>
            </a:r>
            <a:r>
              <a:rPr lang="en-GB" sz="2200" dirty="0"/>
              <a:t>salbutamol via a spacer is as effective as and cheaper than using a nebuliser</a:t>
            </a:r>
            <a:r>
              <a:rPr lang="en-GB" sz="2200" dirty="0" smtClean="0"/>
              <a:t>.</a:t>
            </a:r>
            <a:endParaRPr lang="en-ZA" sz="2200" dirty="0" smtClean="0">
              <a:solidFill>
                <a:prstClr val="black"/>
              </a:solidFill>
            </a:endParaRPr>
          </a:p>
          <a:p>
            <a:pPr lvl="2">
              <a:spcBef>
                <a:spcPct val="20000"/>
              </a:spcBef>
              <a:defRPr/>
            </a:pPr>
            <a:endParaRPr lang="en-ZA" sz="2000" dirty="0" smtClean="0">
              <a:solidFill>
                <a:prstClr val="black"/>
              </a:solidFill>
            </a:endParaRPr>
          </a:p>
          <a:p>
            <a:pPr lvl="0">
              <a:spcBef>
                <a:spcPct val="20000"/>
              </a:spcBef>
              <a:defRPr/>
            </a:pPr>
            <a:endParaRPr lang="en-US" sz="24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400" b="1" i="0" u="none" strike="noStrike" kern="1200" cap="none" spc="0" normalizeH="0" baseline="0" noProof="0" dirty="0" smtClean="0">
                <a:ln>
                  <a:noFill/>
                </a:ln>
                <a:solidFill>
                  <a:srgbClr val="3366FF"/>
                </a:solidFill>
                <a:effectLst/>
                <a:uLnTx/>
                <a:uFillTx/>
                <a:latin typeface="+mn-lt"/>
                <a:ea typeface="+mn-ea"/>
                <a:cs typeface="+mn-cs"/>
              </a:rPr>
              <a:t>Level of Evidence: III Guidelines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17.1.1 ACUTE ASTHMA AND ACUTE EXACERBATION OF </a:t>
            </a:r>
            <a:r>
              <a:rPr lang="en-ZA" sz="3600" b="1" dirty="0" smtClean="0">
                <a:solidFill>
                  <a:schemeClr val="bg1"/>
                </a:solidFill>
              </a:rPr>
              <a:t>COPD</a:t>
            </a:r>
            <a:endParaRPr lang="en-ZA" sz="3600" b="1" dirty="0">
              <a:solidFill>
                <a:schemeClr val="bg1"/>
              </a:solidFill>
            </a:endParaRPr>
          </a:p>
        </p:txBody>
      </p:sp>
      <p:sp>
        <p:nvSpPr>
          <p:cNvPr id="7" name="TextBox 6"/>
          <p:cNvSpPr txBox="1"/>
          <p:nvPr/>
        </p:nvSpPr>
        <p:spPr>
          <a:xfrm>
            <a:off x="7696200" y="501893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3</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311282119"/>
              </p:ext>
            </p:extLst>
          </p:nvPr>
        </p:nvGraphicFramePr>
        <p:xfrm>
          <a:off x="0" y="1"/>
          <a:ext cx="9144000" cy="5966012"/>
        </p:xfrm>
        <a:graphic>
          <a:graphicData uri="http://schemas.openxmlformats.org/drawingml/2006/table">
            <a:tbl>
              <a:tblPr firstRow="1" bandRow="1">
                <a:tableStyleId>{8799B23B-EC83-4686-B30A-512413B5E67A}</a:tableStyleId>
              </a:tblPr>
              <a:tblGrid>
                <a:gridCol w="533400"/>
                <a:gridCol w="609600"/>
                <a:gridCol w="8001000"/>
              </a:tblGrid>
              <a:tr h="281425">
                <a:tc>
                  <a:txBody>
                    <a:bodyPr/>
                    <a:lstStyle/>
                    <a:p>
                      <a:r>
                        <a:rPr lang="en-ZA" sz="1000" dirty="0" smtClean="0">
                          <a:solidFill>
                            <a:schemeClr val="tx1"/>
                          </a:solidFill>
                        </a:rPr>
                        <a:t>Slide</a:t>
                      </a:r>
                      <a:endParaRPr lang="en-ZA" sz="1000" dirty="0">
                        <a:solidFill>
                          <a:schemeClr val="tx1"/>
                        </a:solidFill>
                      </a:endParaRPr>
                    </a:p>
                  </a:txBody>
                  <a:tcPr/>
                </a:tc>
                <a:tc>
                  <a:txBody>
                    <a:bodyPr/>
                    <a:lstStyle/>
                    <a:p>
                      <a:r>
                        <a:rPr lang="en-ZA" sz="1000" dirty="0" smtClean="0">
                          <a:solidFill>
                            <a:schemeClr val="tx1"/>
                          </a:solidFill>
                        </a:rPr>
                        <a:t>Ref #</a:t>
                      </a:r>
                      <a:endParaRPr lang="en-ZA" sz="1000" dirty="0">
                        <a:solidFill>
                          <a:schemeClr val="tx1"/>
                        </a:solidFill>
                      </a:endParaRPr>
                    </a:p>
                  </a:txBody>
                  <a:tcPr/>
                </a:tc>
                <a:tc>
                  <a:txBody>
                    <a:bodyPr/>
                    <a:lstStyle/>
                    <a:p>
                      <a:r>
                        <a:rPr lang="en-ZA" sz="1000" dirty="0" smtClean="0">
                          <a:solidFill>
                            <a:schemeClr val="tx1"/>
                          </a:solidFill>
                        </a:rPr>
                        <a:t>Reference</a:t>
                      </a:r>
                      <a:endParaRPr lang="en-ZA" sz="1000" dirty="0">
                        <a:solidFill>
                          <a:schemeClr val="tx1"/>
                        </a:solidFill>
                      </a:endParaRPr>
                    </a:p>
                  </a:txBody>
                  <a:tcPr/>
                </a:tc>
              </a:tr>
              <a:tr h="281123">
                <a:tc gridSpan="3">
                  <a:txBody>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1000" b="1" dirty="0" smtClean="0">
                          <a:solidFill>
                            <a:schemeClr val="tx1"/>
                          </a:solidFill>
                        </a:rPr>
                        <a:t>CHAPTER</a:t>
                      </a:r>
                      <a:r>
                        <a:rPr lang="en-ZA" sz="1000" b="1" baseline="0" dirty="0" smtClean="0">
                          <a:solidFill>
                            <a:schemeClr val="tx1"/>
                          </a:solidFill>
                        </a:rPr>
                        <a:t> LAYOUT</a:t>
                      </a:r>
                      <a:endParaRPr lang="en-ZA" sz="1000" b="1" dirty="0">
                        <a:solidFill>
                          <a:schemeClr val="tx1"/>
                        </a:solidFill>
                      </a:endParaRPr>
                    </a:p>
                  </a:txBody>
                  <a:tcPr/>
                </a:tc>
                <a:tc hMerge="1">
                  <a:txBody>
                    <a:bodyPr/>
                    <a:lstStyle/>
                    <a:p>
                      <a:endParaRPr lang="en-ZA"/>
                    </a:p>
                  </a:txBody>
                  <a:tcPr/>
                </a:tc>
                <a:tc hMerge="1">
                  <a:txBody>
                    <a:bodyPr/>
                    <a:lstStyle/>
                    <a:p>
                      <a:endParaRPr lang="en-ZA"/>
                    </a:p>
                  </a:txBody>
                  <a:tcPr/>
                </a:tc>
              </a:tr>
              <a:tr h="275651">
                <a:tc>
                  <a:txBody>
                    <a:bodyPr/>
                    <a:lstStyle/>
                    <a:p>
                      <a:r>
                        <a:rPr lang="en-ZA" sz="1000" dirty="0" smtClean="0"/>
                        <a:t>2</a:t>
                      </a:r>
                      <a:endParaRPr lang="en-ZA" sz="1000" dirty="0"/>
                    </a:p>
                  </a:txBody>
                  <a:tcPr/>
                </a:tc>
                <a:tc>
                  <a:txBody>
                    <a:bodyPr/>
                    <a:lstStyle/>
                    <a:p>
                      <a:r>
                        <a:rPr lang="en-ZA" sz="1000" dirty="0" smtClean="0"/>
                        <a:t>1</a:t>
                      </a:r>
                      <a:endParaRPr lang="en-ZA" sz="1000" dirty="0"/>
                    </a:p>
                  </a:txBody>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Adult Hospital level STG, 2012</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Paediatric Hospital level STG, 2013</a:t>
                      </a:r>
                    </a:p>
                  </a:txBody>
                  <a:tcPr/>
                </a:tc>
              </a:tr>
              <a:tr h="281123">
                <a:tc gridSpan="3">
                  <a:txBody>
                    <a:bodyPr/>
                    <a:lstStyle/>
                    <a:p>
                      <a:r>
                        <a:rPr lang="en-ZA" sz="1000" b="1" dirty="0" smtClean="0"/>
                        <a:t>17.1 CONDITIONS WITH PREDOMINANT</a:t>
                      </a:r>
                      <a:r>
                        <a:rPr lang="en-ZA" sz="1000" b="1" baseline="0" dirty="0" smtClean="0"/>
                        <a:t> WHEEZE </a:t>
                      </a:r>
                      <a:endParaRPr lang="en-ZA" sz="1000" b="1" dirty="0"/>
                    </a:p>
                  </a:txBody>
                  <a:tcPr/>
                </a:tc>
                <a:tc hMerge="1">
                  <a:txBody>
                    <a:bodyPr/>
                    <a:lstStyle/>
                    <a:p>
                      <a:endParaRPr lang="en-ZA"/>
                    </a:p>
                  </a:txBody>
                  <a:tcPr/>
                </a:tc>
                <a:tc hMerge="1">
                  <a:txBody>
                    <a:bodyPr/>
                    <a:lstStyle/>
                    <a:p>
                      <a:endParaRPr lang="en-ZA"/>
                    </a:p>
                  </a:txBody>
                  <a:tcPr/>
                </a:tc>
              </a:tr>
              <a:tr h="360288">
                <a:tc>
                  <a:txBody>
                    <a:bodyPr/>
                    <a:lstStyle/>
                    <a:p>
                      <a:r>
                        <a:rPr lang="en-ZA" sz="1000" dirty="0" smtClean="0"/>
                        <a:t>3</a:t>
                      </a:r>
                      <a:endParaRPr lang="en-ZA" sz="1000" dirty="0"/>
                    </a:p>
                  </a:txBody>
                  <a:tcPr/>
                </a:tc>
                <a:tc>
                  <a:txBody>
                    <a:bodyPr/>
                    <a:lstStyle/>
                    <a:p>
                      <a:r>
                        <a:rPr lang="en-ZA" sz="1000" dirty="0" smtClean="0"/>
                        <a:t>2</a:t>
                      </a:r>
                      <a:endParaRPr lang="en-ZA" sz="1000" dirty="0"/>
                    </a:p>
                  </a:txBody>
                  <a:tcPr/>
                </a:tc>
                <a:tc>
                  <a:txBody>
                    <a:bodyPr/>
                    <a:lstStyle/>
                    <a:p>
                      <a:pPr marL="0" lvl="0" indent="0" algn="l" defTabSz="914400" rtl="0" eaLnBrk="1" latinLnBrk="0" hangingPunct="1">
                        <a:spcBef>
                          <a:spcPct val="20000"/>
                        </a:spcBef>
                        <a:buFont typeface="Arial" pitchFamily="34" charset="0"/>
                        <a:buNone/>
                        <a:defRPr/>
                      </a:pPr>
                      <a:r>
                        <a:rPr lang="en-ZA" sz="1000" b="1" u="sng" kern="1200" dirty="0" smtClean="0">
                          <a:solidFill>
                            <a:schemeClr val="tx1"/>
                          </a:solidFill>
                          <a:latin typeface="+mn-lt"/>
                          <a:ea typeface="+mn-ea"/>
                          <a:cs typeface="+mn-cs"/>
                        </a:rPr>
                        <a:t>OXYGEN</a:t>
                      </a:r>
                      <a:r>
                        <a:rPr lang="en-ZA" sz="1000" b="1" u="sng" kern="1200" baseline="0" dirty="0" smtClean="0">
                          <a:solidFill>
                            <a:schemeClr val="tx1"/>
                          </a:solidFill>
                          <a:latin typeface="+mn-lt"/>
                          <a:ea typeface="+mn-ea"/>
                          <a:cs typeface="+mn-cs"/>
                        </a:rPr>
                        <a:t> </a:t>
                      </a:r>
                      <a:r>
                        <a:rPr lang="en-ZA" sz="1000" b="1" u="sng" kern="1200" dirty="0" smtClean="0">
                          <a:solidFill>
                            <a:schemeClr val="tx1"/>
                          </a:solidFill>
                          <a:latin typeface="+mn-lt"/>
                          <a:ea typeface="+mn-ea"/>
                          <a:cs typeface="+mn-cs"/>
                        </a:rPr>
                        <a:t>40%: </a:t>
                      </a:r>
                    </a:p>
                    <a:p>
                      <a:pPr marL="171450" lvl="0" indent="-171450" algn="l" defTabSz="914400" rtl="0" eaLnBrk="1" latinLnBrk="0" hangingPunct="1">
                        <a:spcBef>
                          <a:spcPct val="20000"/>
                        </a:spcBef>
                        <a:buFont typeface="Arial" pitchFamily="34" charset="0"/>
                        <a:buChar char="•"/>
                        <a:defRPr/>
                      </a:pPr>
                      <a:r>
                        <a:rPr lang="en-GB" sz="1000" dirty="0" smtClean="0"/>
                        <a:t>Adult Hospital level STG, 2012</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Paediatric Hospital level STG, 2013</a:t>
                      </a:r>
                    </a:p>
                  </a:txBody>
                  <a:tcPr/>
                </a:tc>
              </a:tr>
              <a:tr h="635899">
                <a:tc>
                  <a:txBody>
                    <a:bodyPr/>
                    <a:lstStyle/>
                    <a:p>
                      <a:r>
                        <a:rPr lang="en-ZA" sz="1000" dirty="0" smtClean="0"/>
                        <a:t>3</a:t>
                      </a:r>
                      <a:endParaRPr lang="en-ZA" sz="1000" dirty="0"/>
                    </a:p>
                  </a:txBody>
                  <a:tcPr/>
                </a:tc>
                <a:tc>
                  <a:txBody>
                    <a:bodyPr/>
                    <a:lstStyle/>
                    <a:p>
                      <a:r>
                        <a:rPr lang="en-ZA" sz="1000" dirty="0" smtClean="0"/>
                        <a:t>2</a:t>
                      </a:r>
                      <a:endParaRPr lang="en-ZA" sz="1000" dirty="0"/>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1000" b="1" u="sng" kern="1200" dirty="0" smtClean="0">
                          <a:solidFill>
                            <a:schemeClr val="tx1"/>
                          </a:solidFill>
                          <a:latin typeface="+mn-lt"/>
                          <a:ea typeface="+mn-ea"/>
                          <a:cs typeface="+mn-cs"/>
                        </a:rPr>
                        <a:t>SALBUTAMOL 0.5% SOLUTION NEBULISATION</a:t>
                      </a:r>
                      <a:r>
                        <a:rPr lang="en-GB" sz="1000" b="1" u="sng" kern="1200" baseline="0" dirty="0" smtClean="0">
                          <a:solidFill>
                            <a:schemeClr val="tx1"/>
                          </a:solidFill>
                          <a:latin typeface="+mn-lt"/>
                          <a:ea typeface="+mn-ea"/>
                          <a:cs typeface="+mn-cs"/>
                        </a:rPr>
                        <a:t>: </a:t>
                      </a:r>
                    </a:p>
                    <a:p>
                      <a:pPr marL="171450" lvl="0" indent="-171450" algn="l" defTabSz="914400" rtl="0" eaLnBrk="1" latinLnBrk="0" hangingPunct="1">
                        <a:spcBef>
                          <a:spcPct val="20000"/>
                        </a:spcBef>
                        <a:buFont typeface="Arial" pitchFamily="34" charset="0"/>
                        <a:buChar char="•"/>
                        <a:defRPr/>
                      </a:pPr>
                      <a:r>
                        <a:rPr lang="en-GB" sz="1000" dirty="0" smtClean="0"/>
                        <a:t>Adult Hospital level STG, 2012</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Paediatric Hospital level STG, 2013</a:t>
                      </a:r>
                    </a:p>
                  </a:txBody>
                  <a:tcPr/>
                </a:tc>
              </a:tr>
              <a:tr h="429661">
                <a:tc>
                  <a:txBody>
                    <a:bodyPr/>
                    <a:lstStyle/>
                    <a:p>
                      <a:r>
                        <a:rPr lang="en-ZA" sz="1000" dirty="0" smtClean="0"/>
                        <a:t>4</a:t>
                      </a:r>
                      <a:endParaRPr lang="en-ZA" sz="1000" dirty="0"/>
                    </a:p>
                  </a:txBody>
                  <a:tcPr/>
                </a:tc>
                <a:tc>
                  <a:txBody>
                    <a:bodyPr/>
                    <a:lstStyle/>
                    <a:p>
                      <a:r>
                        <a:rPr lang="en-ZA" sz="1000" dirty="0" smtClean="0"/>
                        <a:t>3</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u="sng" kern="1200" dirty="0" smtClean="0">
                          <a:solidFill>
                            <a:schemeClr val="tx1"/>
                          </a:solidFill>
                          <a:effectLst/>
                          <a:latin typeface="+mn-lt"/>
                          <a:ea typeface="+mn-ea"/>
                          <a:cs typeface="+mn-cs"/>
                        </a:rPr>
                        <a:t>SALBUTAMOL INHALER (WITH SPACER)</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PHC STG, </a:t>
                      </a:r>
                      <a:r>
                        <a:rPr lang="en-GB" sz="1000" dirty="0" smtClean="0"/>
                        <a:t>Section 17.1.2 Chronic asthma</a:t>
                      </a:r>
                    </a:p>
                  </a:txBody>
                  <a:tcPr/>
                </a:tc>
              </a:tr>
              <a:tr h="429661">
                <a:tc>
                  <a:txBody>
                    <a:bodyPr/>
                    <a:lstStyle/>
                    <a:p>
                      <a:r>
                        <a:rPr lang="en-ZA" sz="1000" dirty="0" smtClean="0"/>
                        <a:t>5</a:t>
                      </a:r>
                      <a:endParaRPr lang="en-ZA" sz="1000" dirty="0"/>
                    </a:p>
                  </a:txBody>
                  <a:tcPr/>
                </a:tc>
                <a:tc>
                  <a:txBody>
                    <a:bodyPr/>
                    <a:lstStyle/>
                    <a:p>
                      <a:r>
                        <a:rPr lang="en-ZA" sz="1000" baseline="0" dirty="0" smtClean="0"/>
                        <a:t>4</a:t>
                      </a:r>
                      <a:endParaRPr lang="en-ZA" sz="1000" dirty="0"/>
                    </a:p>
                  </a:txBody>
                  <a:tcPr/>
                </a:tc>
                <a:tc>
                  <a:txBody>
                    <a:bodyPr/>
                    <a:lstStyle/>
                    <a:p>
                      <a:pPr>
                        <a:buNone/>
                      </a:pPr>
                      <a:r>
                        <a:rPr lang="en-ZA" sz="1000" b="1" u="sng" dirty="0" smtClean="0"/>
                        <a:t>PREDNISONE ORAL</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Paediatric Hospital level STG, 2013</a:t>
                      </a:r>
                    </a:p>
                  </a:txBody>
                  <a:tcPr/>
                </a:tc>
              </a:tr>
              <a:tr h="382479">
                <a:tc>
                  <a:txBody>
                    <a:bodyPr/>
                    <a:lstStyle/>
                    <a:p>
                      <a:r>
                        <a:rPr lang="en-ZA" sz="1000" dirty="0" smtClean="0"/>
                        <a:t>5</a:t>
                      </a:r>
                      <a:endParaRPr lang="en-ZA" sz="1000" dirty="0"/>
                    </a:p>
                  </a:txBody>
                  <a:tcPr/>
                </a:tc>
                <a:tc>
                  <a:txBody>
                    <a:bodyPr/>
                    <a:lstStyle/>
                    <a:p>
                      <a:r>
                        <a:rPr lang="en-ZA" sz="1000" baseline="0" dirty="0" smtClean="0"/>
                        <a:t>4</a:t>
                      </a:r>
                      <a:endParaRPr lang="en-ZA" sz="1000" dirty="0"/>
                    </a:p>
                  </a:txBody>
                  <a:tcPr/>
                </a:tc>
                <a:tc>
                  <a:txBody>
                    <a:bodyPr/>
                    <a:lstStyle/>
                    <a:p>
                      <a:pPr>
                        <a:buNone/>
                      </a:pPr>
                      <a:r>
                        <a:rPr lang="en-ZA" sz="1000" b="1" u="sng" dirty="0" smtClean="0"/>
                        <a:t>HYDROCORTISONE IV</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Paediatric Hospital level STG, 2013</a:t>
                      </a:r>
                    </a:p>
                  </a:txBody>
                  <a:tcPr/>
                </a:tc>
              </a:tr>
              <a:tr h="306279">
                <a:tc>
                  <a:txBody>
                    <a:bodyPr/>
                    <a:lstStyle/>
                    <a:p>
                      <a:r>
                        <a:rPr lang="en-ZA" sz="1000" dirty="0" smtClean="0"/>
                        <a:t>7</a:t>
                      </a:r>
                      <a:endParaRPr lang="en-ZA" sz="1000" dirty="0"/>
                    </a:p>
                  </a:txBody>
                  <a:tcPr/>
                </a:tc>
                <a:tc>
                  <a:txBody>
                    <a:bodyPr/>
                    <a:lstStyle/>
                    <a:p>
                      <a:r>
                        <a:rPr lang="en-ZA" sz="1000" dirty="0" smtClean="0"/>
                        <a:t>5</a:t>
                      </a:r>
                      <a:endParaRPr lang="en-ZA" sz="1000" dirty="0"/>
                    </a:p>
                  </a:txBody>
                  <a:tcPr/>
                </a:tc>
                <a:tc>
                  <a:txBody>
                    <a:bodyPr/>
                    <a:lstStyle/>
                    <a:p>
                      <a:pPr>
                        <a:buNone/>
                      </a:pPr>
                      <a:r>
                        <a:rPr lang="en-ZA" sz="1000" b="1" u="sng" dirty="0" smtClean="0"/>
                        <a:t>THEOPHYLLINE</a:t>
                      </a:r>
                    </a:p>
                    <a:p>
                      <a:pPr marL="171450" indent="-171450">
                        <a:buFont typeface="Arial" pitchFamily="34" charset="0"/>
                        <a:buChar char="•"/>
                      </a:pPr>
                      <a:r>
                        <a:rPr lang="en-ZA" sz="1000" dirty="0" smtClean="0"/>
                        <a:t>Adult Hospital</a:t>
                      </a:r>
                      <a:r>
                        <a:rPr lang="en-ZA" sz="1000" baseline="0" dirty="0" smtClean="0"/>
                        <a:t> level STGs &amp; EML, 2012</a:t>
                      </a:r>
                    </a:p>
                  </a:txBody>
                  <a:tcPr/>
                </a:tc>
              </a:tr>
              <a:tr h="611079">
                <a:tc>
                  <a:txBody>
                    <a:bodyPr/>
                    <a:lstStyle/>
                    <a:p>
                      <a:r>
                        <a:rPr lang="en-ZA" sz="1000" dirty="0" smtClean="0"/>
                        <a:t>7</a:t>
                      </a:r>
                      <a:endParaRPr lang="en-ZA" sz="1000" dirty="0"/>
                    </a:p>
                  </a:txBody>
                  <a:tcPr/>
                </a:tc>
                <a:tc>
                  <a:txBody>
                    <a:bodyPr/>
                    <a:lstStyle/>
                    <a:p>
                      <a:r>
                        <a:rPr lang="en-ZA" sz="1000" dirty="0" smtClean="0"/>
                        <a:t>5</a:t>
                      </a:r>
                      <a:endParaRPr lang="en-ZA" sz="1000" dirty="0"/>
                    </a:p>
                  </a:txBody>
                  <a:tcPr/>
                </a:tc>
                <a:tc>
                  <a:txBody>
                    <a:bodyPr/>
                    <a:lstStyle/>
                    <a:p>
                      <a:pPr>
                        <a:buNone/>
                      </a:pPr>
                      <a:r>
                        <a:rPr lang="en-ZA" sz="1000" b="1" u="sng" dirty="0" smtClean="0"/>
                        <a:t>LABA/ICS</a:t>
                      </a:r>
                      <a:r>
                        <a:rPr lang="en-ZA" sz="1000" b="1" u="sng" baseline="0" dirty="0" smtClean="0"/>
                        <a:t> INHALER</a:t>
                      </a:r>
                      <a:endParaRPr lang="en-US"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 Adult Hospital</a:t>
                      </a:r>
                      <a:r>
                        <a:rPr lang="en-ZA" sz="1000" baseline="0" dirty="0" smtClean="0"/>
                        <a:t> level STGs &amp; EML, 2012</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Tee AK, </a:t>
                      </a:r>
                      <a:r>
                        <a:rPr lang="en-US" sz="1000" dirty="0" err="1" smtClean="0"/>
                        <a:t>Koh</a:t>
                      </a:r>
                      <a:r>
                        <a:rPr lang="en-US" sz="1000" dirty="0" smtClean="0"/>
                        <a:t> MS, Gibson PG, </a:t>
                      </a:r>
                      <a:r>
                        <a:rPr lang="en-US" sz="1000" dirty="0" err="1" smtClean="0"/>
                        <a:t>Lasserson</a:t>
                      </a:r>
                      <a:r>
                        <a:rPr lang="en-US" sz="1000" dirty="0" smtClean="0"/>
                        <a:t> TJ, Wilson AJ, Irving LB. Long-acting beta2-agonists versus theophylline for maintenance treatment of asthma. Cochrane Database </a:t>
                      </a:r>
                      <a:r>
                        <a:rPr lang="en-US" sz="1000" dirty="0" err="1" smtClean="0"/>
                        <a:t>Syst</a:t>
                      </a:r>
                      <a:r>
                        <a:rPr lang="en-US" sz="1000" dirty="0" smtClean="0"/>
                        <a:t> Rev. 2007 Jul 18;(3):CD001281.</a:t>
                      </a:r>
                      <a:endParaRPr lang="en-ZA" sz="1000" kern="1200" dirty="0" smtClean="0">
                        <a:solidFill>
                          <a:schemeClr val="tx1"/>
                        </a:solidFill>
                        <a:latin typeface="+mn-lt"/>
                        <a:ea typeface="+mn-ea"/>
                        <a:cs typeface="+mn-cs"/>
                      </a:endParaRPr>
                    </a:p>
                  </a:txBody>
                  <a:tcPr/>
                </a:tc>
              </a:tr>
              <a:tr h="611079">
                <a:tc>
                  <a:txBody>
                    <a:bodyPr/>
                    <a:lstStyle/>
                    <a:p>
                      <a:r>
                        <a:rPr lang="en-ZA" sz="1000" dirty="0" smtClean="0"/>
                        <a:t>8</a:t>
                      </a:r>
                      <a:endParaRPr lang="en-ZA" sz="1000" dirty="0"/>
                    </a:p>
                  </a:txBody>
                  <a:tcPr/>
                </a:tc>
                <a:tc>
                  <a:txBody>
                    <a:bodyPr/>
                    <a:lstStyle/>
                    <a:p>
                      <a:r>
                        <a:rPr lang="en-ZA" sz="1000" dirty="0" smtClean="0"/>
                        <a:t>6</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LABA/ICS INHALER</a:t>
                      </a:r>
                    </a:p>
                    <a:p>
                      <a:pPr marL="171450" indent="-171450">
                        <a:buFont typeface="Arial" pitchFamily="34" charset="0"/>
                        <a:buChar char="•"/>
                      </a:pPr>
                      <a:r>
                        <a:rPr lang="en-ZA" sz="1000" dirty="0" err="1" smtClean="0"/>
                        <a:t>Ducharme</a:t>
                      </a:r>
                      <a:r>
                        <a:rPr lang="en-ZA" sz="1000" dirty="0" smtClean="0"/>
                        <a:t> FM, Ni </a:t>
                      </a:r>
                      <a:r>
                        <a:rPr lang="en-ZA" sz="1000" dirty="0" err="1" smtClean="0"/>
                        <a:t>Chroinin</a:t>
                      </a:r>
                      <a:r>
                        <a:rPr lang="en-ZA" sz="1000" dirty="0" smtClean="0"/>
                        <a:t> M, Greenstone I, </a:t>
                      </a:r>
                      <a:r>
                        <a:rPr lang="en-ZA" sz="1000" dirty="0" err="1" smtClean="0"/>
                        <a:t>Lasserson</a:t>
                      </a:r>
                      <a:r>
                        <a:rPr lang="en-ZA" sz="1000" dirty="0" smtClean="0"/>
                        <a:t> TJ. Addition of long-acting beta2-agonists to inhaled </a:t>
                      </a:r>
                      <a:r>
                        <a:rPr lang="en-ZA" sz="1000" dirty="0" err="1" smtClean="0"/>
                        <a:t>steroidsversus</a:t>
                      </a:r>
                      <a:r>
                        <a:rPr lang="en-ZA" sz="1000" dirty="0" smtClean="0"/>
                        <a:t> higher dose inhaled steroids in adults and children with persistent asthma. </a:t>
                      </a:r>
                      <a:r>
                        <a:rPr lang="en-ZA" sz="1000" i="1" dirty="0" smtClean="0"/>
                        <a:t>Cochrane Database of Systematic Reviews </a:t>
                      </a:r>
                      <a:r>
                        <a:rPr lang="en-ZA" sz="1000" dirty="0" smtClean="0"/>
                        <a:t>2010, Issue 4.</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spc="-20" dirty="0" smtClean="0">
                          <a:effectLst/>
                          <a:latin typeface="+mn-lt"/>
                          <a:ea typeface="Calibri"/>
                          <a:cs typeface="Calibri"/>
                        </a:rPr>
                        <a:t>National Heart, Lung, and Blood Institute: Expert Panel Report 3 (EPR-3): Guidelines for the Diagnosis and Management of Asthma - Summary Report 2007. [Online 2007][Cited 2014] Available at: </a:t>
                      </a:r>
                      <a:r>
                        <a:rPr lang="en-GB" sz="1000" u="none" strike="noStrike" spc="-20" dirty="0" smtClean="0">
                          <a:solidFill>
                            <a:srgbClr val="1122CC"/>
                          </a:solidFill>
                          <a:effectLst/>
                          <a:latin typeface="+mn-lt"/>
                          <a:ea typeface="Calibri"/>
                          <a:cs typeface="Calibri"/>
                          <a:hlinkClick r:id="rId3"/>
                        </a:rPr>
                        <a:t>http://www.nhlbi.nih.gov/health-pro/guidelines/current/asthma-guidelines/summary-report-2007.htm</a:t>
                      </a:r>
                      <a:endParaRPr lang="en-GB" sz="1000" u="none" strike="noStrike" spc="-20" dirty="0" smtClean="0">
                        <a:solidFill>
                          <a:srgbClr val="1122CC"/>
                        </a:solidFill>
                        <a:effectLst/>
                        <a:latin typeface="+mn-lt"/>
                        <a:ea typeface="Calibri"/>
                        <a:cs typeface="Calibri"/>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effectLst/>
                          <a:latin typeface="+mn-lt"/>
                          <a:ea typeface="+mn-ea"/>
                          <a:cs typeface="+mn-cs"/>
                        </a:rPr>
                        <a:t>Contract circular HP07-2014DAI</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effectLst/>
                          <a:latin typeface="+mn-lt"/>
                          <a:ea typeface="+mn-ea"/>
                          <a:cs typeface="+mn-cs"/>
                        </a:rPr>
                        <a:t>Contract circular HP09-2014SD</a:t>
                      </a:r>
                      <a:endParaRPr lang="en-ZA" sz="1000" dirty="0" smtClean="0">
                        <a:effectLst/>
                        <a:latin typeface="+mn-lt"/>
                        <a:ea typeface="Calibri"/>
                        <a:cs typeface="Times New Roman"/>
                      </a:endParaRPr>
                    </a:p>
                  </a:txBody>
                  <a:tcPr/>
                </a:tc>
              </a:tr>
            </a:tbl>
          </a:graphicData>
        </a:graphic>
      </p:graphicFrame>
      <p:sp>
        <p:nvSpPr>
          <p:cNvPr id="3"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40</a:t>
            </a:fld>
            <a:endParaRPr lang="en-ZA" dirty="0">
              <a:solidFill>
                <a:prstClr val="black"/>
              </a:solidFill>
            </a:endParaRPr>
          </a:p>
        </p:txBody>
      </p:sp>
    </p:spTree>
    <p:extLst>
      <p:ext uri="{BB962C8B-B14F-4D97-AF65-F5344CB8AC3E}">
        <p14:creationId xmlns:p14="http://schemas.microsoft.com/office/powerpoint/2010/main" xmlns="" val="710936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3707800478"/>
              </p:ext>
            </p:extLst>
          </p:nvPr>
        </p:nvGraphicFramePr>
        <p:xfrm>
          <a:off x="0" y="1"/>
          <a:ext cx="9144001" cy="5965535"/>
        </p:xfrm>
        <a:graphic>
          <a:graphicData uri="http://schemas.openxmlformats.org/drawingml/2006/table">
            <a:tbl>
              <a:tblPr firstRow="1" bandRow="1">
                <a:tableStyleId>{8799B23B-EC83-4686-B30A-512413B5E67A}</a:tableStyleId>
              </a:tblPr>
              <a:tblGrid>
                <a:gridCol w="587193"/>
                <a:gridCol w="587193"/>
                <a:gridCol w="7969615"/>
              </a:tblGrid>
              <a:tr h="248227">
                <a:tc>
                  <a:txBody>
                    <a:bodyPr/>
                    <a:lstStyle/>
                    <a:p>
                      <a:r>
                        <a:rPr lang="en-ZA" sz="1000" dirty="0" smtClean="0">
                          <a:solidFill>
                            <a:schemeClr val="tx1"/>
                          </a:solidFill>
                        </a:rPr>
                        <a:t>Slide</a:t>
                      </a:r>
                      <a:endParaRPr lang="en-ZA"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rPr>
                        <a:t>Ref #</a:t>
                      </a:r>
                    </a:p>
                  </a:txBody>
                  <a:tcPr/>
                </a:tc>
                <a:tc>
                  <a:txBody>
                    <a:bodyPr/>
                    <a:lstStyle/>
                    <a:p>
                      <a:r>
                        <a:rPr lang="en-ZA" sz="1000" dirty="0" smtClean="0">
                          <a:solidFill>
                            <a:schemeClr val="tx1"/>
                          </a:solidFill>
                        </a:rPr>
                        <a:t>Reference</a:t>
                      </a:r>
                      <a:endParaRPr lang="en-ZA" sz="1000" dirty="0">
                        <a:solidFill>
                          <a:schemeClr val="tx1"/>
                        </a:solidFill>
                      </a:endParaRPr>
                    </a:p>
                  </a:txBody>
                  <a:tcPr/>
                </a:tc>
              </a:tr>
              <a:tr h="248227">
                <a:tc gridSpan="3">
                  <a:txBody>
                    <a:bodyPr/>
                    <a:lstStyle/>
                    <a:p>
                      <a:r>
                        <a:rPr lang="en-ZA" sz="1000" b="1" dirty="0" smtClean="0"/>
                        <a:t>17.1 CONDITIONS WITH PREDOMINANT</a:t>
                      </a:r>
                      <a:r>
                        <a:rPr lang="en-ZA" sz="1000" b="1" baseline="0" dirty="0" smtClean="0"/>
                        <a:t> WHEEZE </a:t>
                      </a:r>
                      <a:endParaRPr lang="en-ZA" sz="1000" b="1" dirty="0"/>
                    </a:p>
                  </a:txBody>
                  <a:tcPr/>
                </a:tc>
                <a:tc hMerge="1">
                  <a:txBody>
                    <a:bodyPr/>
                    <a:lstStyle/>
                    <a:p>
                      <a:endParaRPr lang="en-ZA"/>
                    </a:p>
                  </a:txBody>
                  <a:tcPr/>
                </a:tc>
                <a:tc hMerge="1">
                  <a:txBody>
                    <a:bodyPr/>
                    <a:lstStyle/>
                    <a:p>
                      <a:endParaRPr lang="en-ZA"/>
                    </a:p>
                  </a:txBody>
                  <a:tcPr/>
                </a:tc>
              </a:tr>
              <a:tr h="375227">
                <a:tc>
                  <a:txBody>
                    <a:bodyPr/>
                    <a:lstStyle/>
                    <a:p>
                      <a:r>
                        <a:rPr lang="en-ZA" sz="1000" dirty="0" smtClean="0"/>
                        <a:t>10</a:t>
                      </a:r>
                      <a:endParaRPr lang="en-ZA" sz="1000" dirty="0"/>
                    </a:p>
                  </a:txBody>
                  <a:tcPr/>
                </a:tc>
                <a:tc>
                  <a:txBody>
                    <a:bodyPr/>
                    <a:lstStyle/>
                    <a:p>
                      <a:r>
                        <a:rPr lang="en-ZA" sz="1000" dirty="0" smtClean="0"/>
                        <a:t>7</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baseline="0" dirty="0" smtClean="0">
                          <a:solidFill>
                            <a:schemeClr val="tx1"/>
                          </a:solidFill>
                          <a:latin typeface="+mn-lt"/>
                          <a:ea typeface="+mn-ea"/>
                          <a:cs typeface="+mn-cs"/>
                        </a:rPr>
                        <a:t> ICS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baseline="0" dirty="0" smtClean="0"/>
                        <a:t>Paediatric Hospital level STG, 2013</a:t>
                      </a:r>
                    </a:p>
                  </a:txBody>
                  <a:tcPr/>
                </a:tc>
              </a:tr>
              <a:tr h="375227">
                <a:tc>
                  <a:txBody>
                    <a:bodyPr/>
                    <a:lstStyle/>
                    <a:p>
                      <a:r>
                        <a:rPr lang="en-ZA" sz="1000" dirty="0" smtClean="0"/>
                        <a:t>10</a:t>
                      </a:r>
                      <a:endParaRPr lang="en-ZA" sz="1000" dirty="0"/>
                    </a:p>
                  </a:txBody>
                  <a:tcPr/>
                </a:tc>
                <a:tc>
                  <a:txBody>
                    <a:bodyPr/>
                    <a:lstStyle/>
                    <a:p>
                      <a:r>
                        <a:rPr lang="en-ZA" sz="1000" dirty="0" smtClean="0"/>
                        <a:t>7</a:t>
                      </a:r>
                      <a:endParaRPr lang="en-ZA" sz="1000" dirty="0"/>
                    </a:p>
                  </a:txBody>
                  <a:tcPr/>
                </a:tc>
                <a:tc>
                  <a:txBody>
                    <a:bodyPr/>
                    <a:lstStyle/>
                    <a:p>
                      <a:pPr>
                        <a:buNone/>
                      </a:pPr>
                      <a:r>
                        <a:rPr lang="en-ZA" sz="1000" b="1" u="sng" baseline="0" dirty="0" smtClean="0"/>
                        <a:t>LABA/ICS INHALER</a:t>
                      </a:r>
                    </a:p>
                    <a:p>
                      <a:pPr marL="171450" indent="-171450">
                        <a:buFont typeface="Arial" pitchFamily="34" charset="0"/>
                        <a:buChar char="•"/>
                      </a:pPr>
                      <a:r>
                        <a:rPr lang="en-ZA" sz="1000" baseline="0" dirty="0" smtClean="0"/>
                        <a:t>Paediatric Hospital level STG, 2013</a:t>
                      </a:r>
                    </a:p>
                  </a:txBody>
                  <a:tcPr/>
                </a:tc>
              </a:tr>
              <a:tr h="375227">
                <a:tc>
                  <a:txBody>
                    <a:bodyPr/>
                    <a:lstStyle/>
                    <a:p>
                      <a:r>
                        <a:rPr lang="en-ZA" sz="1000" dirty="0" smtClean="0"/>
                        <a:t>11</a:t>
                      </a:r>
                      <a:endParaRPr lang="en-ZA" sz="1000" dirty="0"/>
                    </a:p>
                  </a:txBody>
                  <a:tcPr/>
                </a:tc>
                <a:tc>
                  <a:txBody>
                    <a:bodyPr/>
                    <a:lstStyle/>
                    <a:p>
                      <a:r>
                        <a:rPr lang="en-ZA" sz="1000" dirty="0" smtClean="0"/>
                        <a:t>8</a:t>
                      </a:r>
                      <a:endParaRPr lang="en-ZA" sz="1000" dirty="0"/>
                    </a:p>
                  </a:txBody>
                  <a:tcPr/>
                </a:tc>
                <a:tc>
                  <a:txBody>
                    <a:bodyPr/>
                    <a:lstStyle/>
                    <a:p>
                      <a:pPr marL="0" lvl="0" indent="0">
                        <a:buFont typeface="Arial" pitchFamily="34" charset="0"/>
                        <a:buNone/>
                      </a:pPr>
                      <a:r>
                        <a:rPr lang="en-ZA" sz="1000" b="1" u="sng" dirty="0" smtClean="0"/>
                        <a:t>EPINEPHRINE (ADRENALIN)1:1000 1 ML DILUTED IN 2-4 ML 3% HYPERTONIC SALINE: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Paediatric</a:t>
                      </a:r>
                      <a:r>
                        <a:rPr lang="en-US" sz="1000" dirty="0" smtClean="0"/>
                        <a:t> Hospital level STG, 2013.</a:t>
                      </a:r>
                    </a:p>
                  </a:txBody>
                  <a:tcPr/>
                </a:tc>
              </a:tr>
              <a:tr h="375227">
                <a:tc>
                  <a:txBody>
                    <a:bodyPr/>
                    <a:lstStyle/>
                    <a:p>
                      <a:r>
                        <a:rPr lang="en-ZA" sz="1000" dirty="0" smtClean="0"/>
                        <a:t>11</a:t>
                      </a:r>
                      <a:endParaRPr lang="en-ZA" sz="1000" dirty="0"/>
                    </a:p>
                  </a:txBody>
                  <a:tcPr/>
                </a:tc>
                <a:tc>
                  <a:txBody>
                    <a:bodyPr/>
                    <a:lstStyle/>
                    <a:p>
                      <a:r>
                        <a:rPr lang="en-ZA" sz="1000" dirty="0" smtClean="0"/>
                        <a:t>8</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SALBUTAMOL 0.5% SOLUTION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Paediatric</a:t>
                      </a:r>
                      <a:r>
                        <a:rPr lang="en-US" sz="1000" dirty="0" smtClean="0"/>
                        <a:t> Hospital level STG, 2013.</a:t>
                      </a:r>
                    </a:p>
                  </a:txBody>
                  <a:tcPr/>
                </a:tc>
              </a:tr>
              <a:tr h="519546">
                <a:tc>
                  <a:txBody>
                    <a:bodyPr/>
                    <a:lstStyle/>
                    <a:p>
                      <a:r>
                        <a:rPr lang="en-ZA" sz="1000" dirty="0" smtClean="0"/>
                        <a:t>12</a:t>
                      </a:r>
                      <a:endParaRPr lang="en-ZA" sz="1000" dirty="0"/>
                    </a:p>
                  </a:txBody>
                  <a:tcPr/>
                </a:tc>
                <a:tc>
                  <a:txBody>
                    <a:bodyPr/>
                    <a:lstStyle/>
                    <a:p>
                      <a:r>
                        <a:rPr lang="en-ZA" sz="1000" dirty="0" smtClean="0"/>
                        <a:t>9</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SALBUTAMOL 0.5% SOLUTION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smtClean="0">
                          <a:solidFill>
                            <a:schemeClr val="tx1"/>
                          </a:solidFill>
                          <a:latin typeface="+mn-lt"/>
                          <a:ea typeface="+mn-ea"/>
                          <a:cs typeface="+mn-cs"/>
                        </a:rPr>
                        <a:t>Zhang L, Mendoza-</a:t>
                      </a:r>
                      <a:r>
                        <a:rPr lang="en-US" sz="1000" kern="1200" dirty="0" err="1" smtClean="0">
                          <a:solidFill>
                            <a:schemeClr val="tx1"/>
                          </a:solidFill>
                          <a:latin typeface="+mn-lt"/>
                          <a:ea typeface="+mn-ea"/>
                          <a:cs typeface="+mn-cs"/>
                        </a:rPr>
                        <a:t>Sassi</a:t>
                      </a:r>
                      <a:r>
                        <a:rPr lang="en-US" sz="1000" kern="1200" dirty="0" smtClean="0">
                          <a:solidFill>
                            <a:schemeClr val="tx1"/>
                          </a:solidFill>
                          <a:latin typeface="+mn-lt"/>
                          <a:ea typeface="+mn-ea"/>
                          <a:cs typeface="+mn-cs"/>
                        </a:rPr>
                        <a:t> RA, Wainwright C, </a:t>
                      </a:r>
                      <a:r>
                        <a:rPr lang="en-US" sz="1000" kern="1200" dirty="0" err="1" smtClean="0">
                          <a:solidFill>
                            <a:schemeClr val="tx1"/>
                          </a:solidFill>
                          <a:latin typeface="+mn-lt"/>
                          <a:ea typeface="+mn-ea"/>
                          <a:cs typeface="+mn-cs"/>
                        </a:rPr>
                        <a:t>Klassen</a:t>
                      </a:r>
                      <a:r>
                        <a:rPr lang="en-US" sz="1000" kern="1200" dirty="0" smtClean="0">
                          <a:solidFill>
                            <a:schemeClr val="tx1"/>
                          </a:solidFill>
                          <a:latin typeface="+mn-lt"/>
                          <a:ea typeface="+mn-ea"/>
                          <a:cs typeface="+mn-cs"/>
                        </a:rPr>
                        <a:t> TP. </a:t>
                      </a:r>
                      <a:r>
                        <a:rPr lang="en-US" sz="1000" kern="1200" dirty="0" err="1" smtClean="0">
                          <a:solidFill>
                            <a:schemeClr val="tx1"/>
                          </a:solidFill>
                          <a:latin typeface="+mn-lt"/>
                          <a:ea typeface="+mn-ea"/>
                          <a:cs typeface="+mn-cs"/>
                        </a:rPr>
                        <a:t>Nebulised</a:t>
                      </a:r>
                      <a:r>
                        <a:rPr lang="en-US" sz="1000" kern="1200" dirty="0" smtClean="0">
                          <a:solidFill>
                            <a:schemeClr val="tx1"/>
                          </a:solidFill>
                          <a:latin typeface="+mn-lt"/>
                          <a:ea typeface="+mn-ea"/>
                          <a:cs typeface="+mn-cs"/>
                        </a:rPr>
                        <a:t> hypertonic saline solution for acute bronchiolitis in infants. Cochrane Database </a:t>
                      </a:r>
                      <a:r>
                        <a:rPr lang="en-US" sz="1000" kern="1200" dirty="0" err="1" smtClean="0">
                          <a:solidFill>
                            <a:schemeClr val="tx1"/>
                          </a:solidFill>
                          <a:latin typeface="+mn-lt"/>
                          <a:ea typeface="+mn-ea"/>
                          <a:cs typeface="+mn-cs"/>
                        </a:rPr>
                        <a:t>Syst</a:t>
                      </a:r>
                      <a:r>
                        <a:rPr lang="en-US" sz="1000" kern="1200" dirty="0" smtClean="0">
                          <a:solidFill>
                            <a:schemeClr val="tx1"/>
                          </a:solidFill>
                          <a:latin typeface="+mn-lt"/>
                          <a:ea typeface="+mn-ea"/>
                          <a:cs typeface="+mn-cs"/>
                        </a:rPr>
                        <a:t> Rev. 2013 Jul 31;7:CD006458.</a:t>
                      </a:r>
                    </a:p>
                  </a:txBody>
                  <a:tcPr/>
                </a:tc>
              </a:tr>
              <a:tr h="663864">
                <a:tc>
                  <a:txBody>
                    <a:bodyPr/>
                    <a:lstStyle/>
                    <a:p>
                      <a:r>
                        <a:rPr lang="en-ZA" sz="1000" dirty="0" smtClean="0"/>
                        <a:t>12</a:t>
                      </a:r>
                      <a:endParaRPr lang="en-ZA" sz="1000" dirty="0"/>
                    </a:p>
                  </a:txBody>
                  <a:tcPr/>
                </a:tc>
                <a:tc>
                  <a:txBody>
                    <a:bodyPr/>
                    <a:lstStyle/>
                    <a:p>
                      <a:r>
                        <a:rPr lang="en-ZA" sz="1000" dirty="0" smtClean="0"/>
                        <a:t>9</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EPINEPHRINE (ADRENALIN)1:1000 1 ML DILUTED IN 2-4 ML 3% HYPERTONIC SALINE: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Kunkel NC, Baker MD. Use of racemic epinephrine, dexamethasone, and mist in the outpatient management of croup. </a:t>
                      </a:r>
                      <a:r>
                        <a:rPr lang="en-ZA" sz="1000" kern="1200" dirty="0" err="1" smtClean="0">
                          <a:solidFill>
                            <a:schemeClr val="tx1"/>
                          </a:solidFill>
                          <a:latin typeface="+mn-lt"/>
                          <a:ea typeface="+mn-ea"/>
                          <a:cs typeface="+mn-cs"/>
                        </a:rPr>
                        <a:t>PediatrEmerg</a:t>
                      </a:r>
                      <a:r>
                        <a:rPr lang="en-ZA" sz="1000" kern="1200" dirty="0" smtClean="0">
                          <a:solidFill>
                            <a:schemeClr val="tx1"/>
                          </a:solidFill>
                          <a:latin typeface="+mn-lt"/>
                          <a:ea typeface="+mn-ea"/>
                          <a:cs typeface="+mn-cs"/>
                        </a:rPr>
                        <a:t> Care. 1996 Jun;12(3):156-9.</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Kelley PB, Simon JE. Racemic epinephrine use in croup and disposition. Am J </a:t>
                      </a:r>
                      <a:r>
                        <a:rPr lang="en-ZA" sz="1000" kern="1200" dirty="0" err="1" smtClean="0">
                          <a:solidFill>
                            <a:schemeClr val="tx1"/>
                          </a:solidFill>
                          <a:latin typeface="+mn-lt"/>
                          <a:ea typeface="+mn-ea"/>
                          <a:cs typeface="+mn-cs"/>
                        </a:rPr>
                        <a:t>Emerg</a:t>
                      </a:r>
                      <a:r>
                        <a:rPr lang="en-ZA" sz="1000" kern="1200" dirty="0" smtClean="0">
                          <a:solidFill>
                            <a:schemeClr val="tx1"/>
                          </a:solidFill>
                          <a:latin typeface="+mn-lt"/>
                          <a:ea typeface="+mn-ea"/>
                          <a:cs typeface="+mn-cs"/>
                        </a:rPr>
                        <a:t> Med. 1992 May;10(3):181-3.</a:t>
                      </a:r>
                    </a:p>
                  </a:txBody>
                  <a:tcPr/>
                </a:tc>
              </a:tr>
              <a:tr h="375227">
                <a:tc>
                  <a:txBody>
                    <a:bodyPr/>
                    <a:lstStyle/>
                    <a:p>
                      <a:r>
                        <a:rPr lang="en-ZA" sz="1000" dirty="0" smtClean="0"/>
                        <a:t>13</a:t>
                      </a:r>
                      <a:endParaRPr lang="en-ZA" sz="1000" dirty="0"/>
                    </a:p>
                  </a:txBody>
                  <a:tcPr/>
                </a:tc>
                <a:tc>
                  <a:txBody>
                    <a:bodyPr/>
                    <a:lstStyle/>
                    <a:p>
                      <a:r>
                        <a:rPr lang="en-ZA" sz="1000" dirty="0" smtClean="0"/>
                        <a:t>10</a:t>
                      </a:r>
                      <a:endParaRPr lang="en-ZA" sz="1000" dirty="0"/>
                    </a:p>
                  </a:txBody>
                  <a:tcPr/>
                </a:tc>
                <a:tc>
                  <a:txBody>
                    <a:bodyPr/>
                    <a:lstStyle/>
                    <a:p>
                      <a:pPr marL="0" indent="0">
                        <a:buFont typeface="Arial" pitchFamily="34" charset="0"/>
                        <a:buNone/>
                      </a:pPr>
                      <a:r>
                        <a:rPr lang="en-ZA" sz="1000" b="1" u="sng" dirty="0" smtClean="0"/>
                        <a:t>DOMICILIARY OXYGEN</a:t>
                      </a:r>
                      <a:r>
                        <a:rPr lang="en-ZA" sz="1000" b="1" i="1" u="sng" dirty="0" smtClean="0"/>
                        <a:t>:</a:t>
                      </a:r>
                      <a:r>
                        <a:rPr lang="en-ZA" sz="1000" b="1" i="1" dirty="0" smtClean="0"/>
                        <a:t> </a:t>
                      </a:r>
                      <a:endParaRPr lang="en-GB" sz="1000" b="1" dirty="0" smtClean="0"/>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a:t>
                      </a:r>
                      <a:r>
                        <a:rPr lang="en-US" sz="1000" baseline="0" dirty="0" smtClean="0"/>
                        <a:t> 2012.</a:t>
                      </a:r>
                      <a:endParaRPr lang="en-US" sz="1000" dirty="0" smtClean="0"/>
                    </a:p>
                  </a:txBody>
                  <a:tcPr/>
                </a:tc>
              </a:tr>
              <a:tr h="375227">
                <a:tc>
                  <a:txBody>
                    <a:bodyPr/>
                    <a:lstStyle/>
                    <a:p>
                      <a:r>
                        <a:rPr lang="en-ZA" sz="1000" dirty="0" smtClean="0"/>
                        <a:t>13</a:t>
                      </a:r>
                      <a:endParaRPr lang="en-ZA" sz="1000" dirty="0"/>
                    </a:p>
                  </a:txBody>
                  <a:tcPr/>
                </a:tc>
                <a:tc>
                  <a:txBody>
                    <a:bodyPr/>
                    <a:lstStyle/>
                    <a:p>
                      <a:r>
                        <a:rPr lang="en-ZA" sz="1000" dirty="0" smtClean="0"/>
                        <a:t>10</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TIOTROPIUM:</a:t>
                      </a:r>
                      <a:r>
                        <a:rPr lang="en-ZA" sz="1000" b="1" i="1" dirty="0" smtClean="0"/>
                        <a:t> </a:t>
                      </a:r>
                      <a:endParaRPr lang="en-ZA" sz="1000" b="1" dirty="0" smtClean="0">
                        <a:solidFill>
                          <a:schemeClr val="accent6">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a:t>
                      </a:r>
                      <a:r>
                        <a:rPr lang="en-US" sz="1000" baseline="0" dirty="0" smtClean="0"/>
                        <a:t> 2012.</a:t>
                      </a:r>
                      <a:endParaRPr lang="en-US" sz="1000" dirty="0" smtClean="0"/>
                    </a:p>
                  </a:txBody>
                  <a:tcPr/>
                </a:tc>
              </a:tr>
              <a:tr h="375227">
                <a:tc>
                  <a:txBody>
                    <a:bodyPr/>
                    <a:lstStyle/>
                    <a:p>
                      <a:r>
                        <a:rPr lang="en-ZA" sz="1000" dirty="0" smtClean="0"/>
                        <a:t>13</a:t>
                      </a:r>
                      <a:endParaRPr lang="en-ZA" sz="1000" dirty="0"/>
                    </a:p>
                  </a:txBody>
                  <a:tcPr/>
                </a:tc>
                <a:tc>
                  <a:txBody>
                    <a:bodyPr/>
                    <a:lstStyle/>
                    <a:p>
                      <a:r>
                        <a:rPr lang="en-ZA" sz="1000" dirty="0" smtClean="0"/>
                        <a:t>10</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IPRATROPIUM BROMIDE, MDI:</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a:t>
                      </a:r>
                      <a:r>
                        <a:rPr lang="en-US" sz="1000" baseline="0" dirty="0" smtClean="0"/>
                        <a:t> 2012.</a:t>
                      </a:r>
                      <a:endParaRPr lang="en-US" sz="1000" dirty="0" smtClean="0"/>
                    </a:p>
                  </a:txBody>
                  <a:tcPr/>
                </a:tc>
              </a:tr>
              <a:tr h="663864">
                <a:tc>
                  <a:txBody>
                    <a:bodyPr/>
                    <a:lstStyle/>
                    <a:p>
                      <a:r>
                        <a:rPr lang="en-ZA" sz="1000" dirty="0" smtClean="0"/>
                        <a:t>14</a:t>
                      </a:r>
                      <a:endParaRPr lang="en-ZA" sz="1000" dirty="0"/>
                    </a:p>
                  </a:txBody>
                  <a:tcPr/>
                </a:tc>
                <a:tc>
                  <a:txBody>
                    <a:bodyPr/>
                    <a:lstStyle/>
                    <a:p>
                      <a:r>
                        <a:rPr lang="en-ZA" sz="1000" dirty="0" smtClean="0"/>
                        <a:t>11</a:t>
                      </a:r>
                      <a:endParaRPr lang="en-ZA" sz="1000" dirty="0"/>
                    </a:p>
                  </a:txBody>
                  <a:tcPr/>
                </a:tc>
                <a:tc>
                  <a:txBody>
                    <a:bodyPr/>
                    <a:lstStyle/>
                    <a:p>
                      <a:pPr>
                        <a:buNone/>
                      </a:pPr>
                      <a:r>
                        <a:rPr lang="en-ZA" sz="1000" b="1" u="sng" dirty="0" smtClean="0"/>
                        <a:t>THEOPHYLLINE</a:t>
                      </a:r>
                    </a:p>
                    <a:p>
                      <a:pPr>
                        <a:buNone/>
                      </a:pPr>
                      <a:r>
                        <a:rPr lang="en-ZA" sz="1000" b="1" u="sng" dirty="0" smtClean="0"/>
                        <a:t>LABA/ICS</a:t>
                      </a:r>
                      <a:r>
                        <a:rPr lang="en-ZA" sz="1000" b="1" u="sng" baseline="0" dirty="0" smtClean="0"/>
                        <a:t> INHALER</a:t>
                      </a:r>
                      <a:endParaRPr lang="en-US" sz="1000" b="1" u="sng" dirty="0" smtClean="0"/>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smtClean="0">
                          <a:solidFill>
                            <a:schemeClr val="tx1"/>
                          </a:solidFill>
                          <a:latin typeface="+mn-lt"/>
                          <a:ea typeface="+mn-ea"/>
                          <a:cs typeface="+mn-cs"/>
                        </a:rPr>
                        <a:t>Ram FS, Jones PW, Castro AA, De </a:t>
                      </a:r>
                      <a:r>
                        <a:rPr lang="en-US" sz="1000" kern="1200" dirty="0" err="1" smtClean="0">
                          <a:solidFill>
                            <a:schemeClr val="tx1"/>
                          </a:solidFill>
                          <a:latin typeface="+mn-lt"/>
                          <a:ea typeface="+mn-ea"/>
                          <a:cs typeface="+mn-cs"/>
                        </a:rPr>
                        <a:t>Brito</a:t>
                      </a:r>
                      <a:r>
                        <a:rPr lang="en-US" sz="1000" kern="1200" dirty="0" smtClean="0">
                          <a:solidFill>
                            <a:schemeClr val="tx1"/>
                          </a:solidFill>
                          <a:latin typeface="+mn-lt"/>
                          <a:ea typeface="+mn-ea"/>
                          <a:cs typeface="+mn-cs"/>
                        </a:rPr>
                        <a:t> JA, </a:t>
                      </a:r>
                      <a:r>
                        <a:rPr lang="en-US" sz="1000" kern="1200" dirty="0" err="1" smtClean="0">
                          <a:solidFill>
                            <a:schemeClr val="tx1"/>
                          </a:solidFill>
                          <a:latin typeface="+mn-lt"/>
                          <a:ea typeface="+mn-ea"/>
                          <a:cs typeface="+mn-cs"/>
                        </a:rPr>
                        <a:t>Atallah</a:t>
                      </a:r>
                      <a:r>
                        <a:rPr lang="en-US" sz="1000" kern="1200" dirty="0" smtClean="0">
                          <a:solidFill>
                            <a:schemeClr val="tx1"/>
                          </a:solidFill>
                          <a:latin typeface="+mn-lt"/>
                          <a:ea typeface="+mn-ea"/>
                          <a:cs typeface="+mn-cs"/>
                        </a:rPr>
                        <a:t> AN, </a:t>
                      </a:r>
                      <a:r>
                        <a:rPr lang="en-US" sz="1000" kern="1200" dirty="0" err="1" smtClean="0">
                          <a:solidFill>
                            <a:schemeClr val="tx1"/>
                          </a:solidFill>
                          <a:latin typeface="+mn-lt"/>
                          <a:ea typeface="+mn-ea"/>
                          <a:cs typeface="+mn-cs"/>
                        </a:rPr>
                        <a:t>Lacasse</a:t>
                      </a:r>
                      <a:r>
                        <a:rPr lang="en-US" sz="1000" kern="1200" dirty="0" smtClean="0">
                          <a:solidFill>
                            <a:schemeClr val="tx1"/>
                          </a:solidFill>
                          <a:latin typeface="+mn-lt"/>
                          <a:ea typeface="+mn-ea"/>
                          <a:cs typeface="+mn-cs"/>
                        </a:rPr>
                        <a:t> Y, Mazzini R, Goldstein R, </a:t>
                      </a:r>
                      <a:r>
                        <a:rPr lang="en-US" sz="1000" kern="1200" dirty="0" err="1" smtClean="0">
                          <a:solidFill>
                            <a:schemeClr val="tx1"/>
                          </a:solidFill>
                          <a:latin typeface="+mn-lt"/>
                          <a:ea typeface="+mn-ea"/>
                          <a:cs typeface="+mn-cs"/>
                        </a:rPr>
                        <a:t>Cendon</a:t>
                      </a:r>
                      <a:r>
                        <a:rPr lang="en-US" sz="1000" kern="1200" dirty="0" smtClean="0">
                          <a:solidFill>
                            <a:schemeClr val="tx1"/>
                          </a:solidFill>
                          <a:latin typeface="+mn-lt"/>
                          <a:ea typeface="+mn-ea"/>
                          <a:cs typeface="+mn-cs"/>
                        </a:rPr>
                        <a:t> S. Oral theophylline for chronic obstructive pulmonary disease. Cochrane Database </a:t>
                      </a:r>
                      <a:r>
                        <a:rPr lang="en-US" sz="1000" kern="1200" dirty="0" err="1" smtClean="0">
                          <a:solidFill>
                            <a:schemeClr val="tx1"/>
                          </a:solidFill>
                          <a:latin typeface="+mn-lt"/>
                          <a:ea typeface="+mn-ea"/>
                          <a:cs typeface="+mn-cs"/>
                        </a:rPr>
                        <a:t>Syst</a:t>
                      </a:r>
                      <a:r>
                        <a:rPr lang="en-US" sz="1000" kern="1200" dirty="0" smtClean="0">
                          <a:solidFill>
                            <a:schemeClr val="tx1"/>
                          </a:solidFill>
                          <a:latin typeface="+mn-lt"/>
                          <a:ea typeface="+mn-ea"/>
                          <a:cs typeface="+mn-cs"/>
                        </a:rPr>
                        <a:t> Rev. 2002;(4):CD003902.</a:t>
                      </a:r>
                      <a:endParaRPr lang="en-US" sz="1000" dirty="0" smtClean="0"/>
                    </a:p>
                  </a:txBody>
                  <a:tcPr/>
                </a:tc>
              </a:tr>
              <a:tr h="744681">
                <a:tc>
                  <a:txBody>
                    <a:bodyPr/>
                    <a:lstStyle/>
                    <a:p>
                      <a:r>
                        <a:rPr lang="en-ZA" sz="1000" dirty="0" smtClean="0"/>
                        <a:t>14</a:t>
                      </a:r>
                      <a:endParaRPr lang="en-ZA" sz="1000" dirty="0"/>
                    </a:p>
                  </a:txBody>
                  <a:tcPr/>
                </a:tc>
                <a:tc>
                  <a:txBody>
                    <a:bodyPr/>
                    <a:lstStyle/>
                    <a:p>
                      <a:r>
                        <a:rPr lang="en-ZA" sz="1000" dirty="0" smtClean="0"/>
                        <a:t>11</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LABA/ICS</a:t>
                      </a:r>
                      <a:r>
                        <a:rPr lang="en-ZA" sz="1000" b="1" u="sng" baseline="0" dirty="0" smtClean="0"/>
                        <a:t> INHALER</a:t>
                      </a:r>
                      <a:endParaRPr lang="en-US" sz="1000" b="1" u="sng" dirty="0" smtClean="0"/>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smtClean="0">
                          <a:solidFill>
                            <a:schemeClr val="tx1"/>
                          </a:solidFill>
                          <a:latin typeface="+mn-lt"/>
                          <a:ea typeface="+mn-ea"/>
                          <a:cs typeface="+mn-cs"/>
                        </a:rPr>
                        <a:t>Spencer S, Evans DJ, </a:t>
                      </a:r>
                      <a:r>
                        <a:rPr lang="en-US" sz="1000" kern="1200" dirty="0" err="1" smtClean="0">
                          <a:solidFill>
                            <a:schemeClr val="tx1"/>
                          </a:solidFill>
                          <a:latin typeface="+mn-lt"/>
                          <a:ea typeface="+mn-ea"/>
                          <a:cs typeface="+mn-cs"/>
                        </a:rPr>
                        <a:t>Karner</a:t>
                      </a:r>
                      <a:r>
                        <a:rPr lang="en-US" sz="1000" kern="1200" dirty="0" smtClean="0">
                          <a:solidFill>
                            <a:schemeClr val="tx1"/>
                          </a:solidFill>
                          <a:latin typeface="+mn-lt"/>
                          <a:ea typeface="+mn-ea"/>
                          <a:cs typeface="+mn-cs"/>
                        </a:rPr>
                        <a:t> C, Cates CJ. Inhaled corticosteroids versus long-acting beta(2)-agonists for chronic obstructive pulmonary disease. Cochrane Database </a:t>
                      </a:r>
                      <a:r>
                        <a:rPr lang="en-US" sz="1000" kern="1200" dirty="0" err="1" smtClean="0">
                          <a:solidFill>
                            <a:schemeClr val="tx1"/>
                          </a:solidFill>
                          <a:latin typeface="+mn-lt"/>
                          <a:ea typeface="+mn-ea"/>
                          <a:cs typeface="+mn-cs"/>
                        </a:rPr>
                        <a:t>Syst</a:t>
                      </a:r>
                      <a:r>
                        <a:rPr lang="en-US" sz="1000" kern="1200" dirty="0" smtClean="0">
                          <a:solidFill>
                            <a:schemeClr val="tx1"/>
                          </a:solidFill>
                          <a:latin typeface="+mn-lt"/>
                          <a:ea typeface="+mn-ea"/>
                          <a:cs typeface="+mn-cs"/>
                        </a:rPr>
                        <a:t> Rev. 2011;(12):CD007033.</a:t>
                      </a:r>
                      <a:endParaRPr lang="en-ZA" sz="1000" kern="1200" dirty="0" smtClean="0">
                        <a:solidFill>
                          <a:schemeClr val="tx1"/>
                        </a:solidFill>
                        <a:latin typeface="+mn-lt"/>
                        <a:ea typeface="+mn-ea"/>
                        <a:cs typeface="+mn-cs"/>
                      </a:endParaRPr>
                    </a:p>
                  </a:txBody>
                  <a:tcPr/>
                </a:tc>
              </a:tr>
            </a:tbl>
          </a:graphicData>
        </a:graphic>
      </p:graphicFrame>
      <p:sp>
        <p:nvSpPr>
          <p:cNvPr id="3"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41</a:t>
            </a:fld>
            <a:endParaRPr lang="en-ZA" dirty="0">
              <a:solidFill>
                <a:prstClr val="black"/>
              </a:solidFill>
            </a:endParaRPr>
          </a:p>
        </p:txBody>
      </p:sp>
    </p:spTree>
    <p:extLst>
      <p:ext uri="{BB962C8B-B14F-4D97-AF65-F5344CB8AC3E}">
        <p14:creationId xmlns:p14="http://schemas.microsoft.com/office/powerpoint/2010/main" xmlns="" val="3944784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2597340484"/>
              </p:ext>
            </p:extLst>
          </p:nvPr>
        </p:nvGraphicFramePr>
        <p:xfrm>
          <a:off x="0" y="1"/>
          <a:ext cx="9144001" cy="5386603"/>
        </p:xfrm>
        <a:graphic>
          <a:graphicData uri="http://schemas.openxmlformats.org/drawingml/2006/table">
            <a:tbl>
              <a:tblPr firstRow="1" bandRow="1">
                <a:tableStyleId>{8799B23B-EC83-4686-B30A-512413B5E67A}</a:tableStyleId>
              </a:tblPr>
              <a:tblGrid>
                <a:gridCol w="587193"/>
                <a:gridCol w="587193"/>
                <a:gridCol w="7969615"/>
              </a:tblGrid>
              <a:tr h="218252">
                <a:tc>
                  <a:txBody>
                    <a:bodyPr/>
                    <a:lstStyle/>
                    <a:p>
                      <a:r>
                        <a:rPr lang="en-ZA" sz="1000" dirty="0" smtClean="0">
                          <a:solidFill>
                            <a:schemeClr val="tx1"/>
                          </a:solidFill>
                        </a:rPr>
                        <a:t>Slide</a:t>
                      </a:r>
                      <a:endParaRPr lang="en-ZA" sz="1000" dirty="0">
                        <a:solidFill>
                          <a:schemeClr val="tx1"/>
                        </a:solidFill>
                      </a:endParaRPr>
                    </a:p>
                  </a:txBody>
                  <a:tcPr/>
                </a:tc>
                <a:tc>
                  <a:txBody>
                    <a:bodyPr/>
                    <a:lstStyle/>
                    <a:p>
                      <a:r>
                        <a:rPr lang="en-ZA" sz="1000" dirty="0" smtClean="0">
                          <a:solidFill>
                            <a:schemeClr val="tx1"/>
                          </a:solidFill>
                        </a:rPr>
                        <a:t>Ref #</a:t>
                      </a:r>
                      <a:endParaRPr lang="en-ZA" sz="1000" dirty="0">
                        <a:solidFill>
                          <a:schemeClr val="tx1"/>
                        </a:solidFill>
                      </a:endParaRPr>
                    </a:p>
                  </a:txBody>
                  <a:tcPr/>
                </a:tc>
                <a:tc>
                  <a:txBody>
                    <a:bodyPr/>
                    <a:lstStyle/>
                    <a:p>
                      <a:r>
                        <a:rPr lang="en-ZA" sz="1000" dirty="0" smtClean="0">
                          <a:solidFill>
                            <a:schemeClr val="tx1"/>
                          </a:solidFill>
                        </a:rPr>
                        <a:t>Reference</a:t>
                      </a:r>
                      <a:endParaRPr lang="en-ZA" sz="1000" dirty="0">
                        <a:solidFill>
                          <a:schemeClr val="tx1"/>
                        </a:solidFill>
                      </a:endParaRPr>
                    </a:p>
                  </a:txBody>
                  <a:tcPr/>
                </a:tc>
              </a:tr>
              <a:tr h="241646">
                <a:tc gridSpan="3">
                  <a:txBody>
                    <a:bodyPr/>
                    <a:lstStyle/>
                    <a:p>
                      <a:r>
                        <a:rPr lang="en-ZA" sz="1000" b="1" dirty="0" smtClean="0"/>
                        <a:t>17.1 CONDITIONS WITH PREDOMINANT</a:t>
                      </a:r>
                      <a:r>
                        <a:rPr lang="en-ZA" sz="1000" b="1" baseline="0" dirty="0" smtClean="0"/>
                        <a:t> WHEEZE </a:t>
                      </a:r>
                      <a:endParaRPr lang="en-ZA" sz="1000" b="1" dirty="0"/>
                    </a:p>
                  </a:txBody>
                  <a:tcPr/>
                </a:tc>
                <a:tc hMerge="1">
                  <a:txBody>
                    <a:bodyPr/>
                    <a:lstStyle/>
                    <a:p>
                      <a:endParaRPr lang="en-ZA"/>
                    </a:p>
                  </a:txBody>
                  <a:tcPr/>
                </a:tc>
                <a:tc hMerge="1">
                  <a:txBody>
                    <a:bodyPr/>
                    <a:lstStyle/>
                    <a:p>
                      <a:endParaRPr lang="en-ZA"/>
                    </a:p>
                  </a:txBody>
                  <a:tcPr/>
                </a:tc>
              </a:tr>
              <a:tr h="491067">
                <a:tc>
                  <a:txBody>
                    <a:bodyPr/>
                    <a:lstStyle/>
                    <a:p>
                      <a:r>
                        <a:rPr lang="en-ZA" sz="1000" dirty="0" smtClean="0"/>
                        <a:t>15</a:t>
                      </a:r>
                      <a:endParaRPr lang="en-ZA" sz="1000" dirty="0"/>
                    </a:p>
                  </a:txBody>
                  <a:tcPr/>
                </a:tc>
                <a:tc>
                  <a:txBody>
                    <a:bodyPr/>
                    <a:lstStyle/>
                    <a:p>
                      <a:r>
                        <a:rPr lang="en-ZA" sz="1000" dirty="0" smtClean="0"/>
                        <a:t>12</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LABA+ICS </a:t>
                      </a:r>
                      <a:r>
                        <a:rPr lang="en-ZA" sz="1000" b="1" u="sng" dirty="0" err="1" smtClean="0"/>
                        <a:t>Vs</a:t>
                      </a:r>
                      <a:r>
                        <a:rPr lang="en-ZA" sz="1000" b="1" u="sng" baseline="0" dirty="0" smtClean="0"/>
                        <a:t> </a:t>
                      </a:r>
                      <a:r>
                        <a:rPr lang="en-ZA" sz="1000" b="1" u="sng" dirty="0" smtClean="0"/>
                        <a:t> ICS ALONE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Nannini</a:t>
                      </a:r>
                      <a:r>
                        <a:rPr lang="en-US" sz="1000" dirty="0" smtClean="0"/>
                        <a:t> LJ, Poole P, Milan SJ, </a:t>
                      </a:r>
                      <a:r>
                        <a:rPr lang="en-US" sz="1000" dirty="0" err="1" smtClean="0"/>
                        <a:t>Kesterton</a:t>
                      </a:r>
                      <a:r>
                        <a:rPr lang="en-US" sz="1000" dirty="0" smtClean="0"/>
                        <a:t> A. Combined corticosteroid and long-acting beta(2)-agonist in one inhaler versus inhaled corticosteroids alone for chronic obstructive pulmonary disease. </a:t>
                      </a:r>
                      <a:r>
                        <a:rPr lang="en-US" sz="1000" i="1" dirty="0" smtClean="0"/>
                        <a:t>Cochrane Database </a:t>
                      </a:r>
                      <a:r>
                        <a:rPr lang="en-US" sz="1000" i="1" dirty="0" err="1" smtClean="0"/>
                        <a:t>Syst</a:t>
                      </a:r>
                      <a:r>
                        <a:rPr lang="en-US" sz="1000" i="1" dirty="0" smtClean="0"/>
                        <a:t> Rev. </a:t>
                      </a:r>
                      <a:r>
                        <a:rPr lang="en-US" sz="1000" dirty="0" smtClean="0"/>
                        <a:t>2013 Aug 30;8:CD006826.</a:t>
                      </a:r>
                    </a:p>
                  </a:txBody>
                  <a:tcPr/>
                </a:tc>
              </a:tr>
              <a:tr h="491067">
                <a:tc>
                  <a:txBody>
                    <a:bodyPr/>
                    <a:lstStyle/>
                    <a:p>
                      <a:r>
                        <a:rPr lang="en-ZA" sz="1000" dirty="0" smtClean="0"/>
                        <a:t>15</a:t>
                      </a:r>
                      <a:endParaRPr lang="en-ZA" sz="1000" dirty="0"/>
                    </a:p>
                  </a:txBody>
                  <a:tcPr/>
                </a:tc>
                <a:tc>
                  <a:txBody>
                    <a:bodyPr/>
                    <a:lstStyle/>
                    <a:p>
                      <a:r>
                        <a:rPr lang="en-ZA" sz="1000" dirty="0" smtClean="0"/>
                        <a:t>12</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LABA+ICS </a:t>
                      </a:r>
                      <a:r>
                        <a:rPr lang="en-ZA" sz="1000" b="1" u="sng" dirty="0" err="1" smtClean="0"/>
                        <a:t>Vs</a:t>
                      </a:r>
                      <a:r>
                        <a:rPr lang="en-ZA" sz="1000" b="1" u="sng" baseline="0" dirty="0" smtClean="0"/>
                        <a:t> </a:t>
                      </a:r>
                      <a:r>
                        <a:rPr lang="en-ZA" sz="1000" b="1" u="sng" dirty="0" smtClean="0"/>
                        <a:t>LABA ALONE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Nannini</a:t>
                      </a:r>
                      <a:r>
                        <a:rPr lang="en-US" sz="1000" dirty="0" smtClean="0"/>
                        <a:t> LJ, </a:t>
                      </a:r>
                      <a:r>
                        <a:rPr lang="en-US" sz="1000" dirty="0" err="1" smtClean="0"/>
                        <a:t>Lasserson</a:t>
                      </a:r>
                      <a:r>
                        <a:rPr lang="en-US" sz="1000" dirty="0" smtClean="0"/>
                        <a:t> TJ, Poole P. Combined corticosteroid and long-acting beta(2)-agonist in one inhaler versus long-acting beta(2)-agonists for chronic obstructive pulmonary disease. </a:t>
                      </a:r>
                      <a:r>
                        <a:rPr lang="en-US" sz="1000" i="1" dirty="0" smtClean="0"/>
                        <a:t>Cochrane Database </a:t>
                      </a:r>
                      <a:r>
                        <a:rPr lang="en-US" sz="1000" i="1" dirty="0" err="1" smtClean="0"/>
                        <a:t>Syst</a:t>
                      </a:r>
                      <a:r>
                        <a:rPr lang="en-US" sz="1000" i="1" dirty="0" smtClean="0"/>
                        <a:t> Rev. </a:t>
                      </a:r>
                      <a:r>
                        <a:rPr lang="en-US" sz="1000" dirty="0" smtClean="0"/>
                        <a:t>2012 Sep 12;9:CD006829</a:t>
                      </a:r>
                      <a:endParaRPr lang="en-ZA" sz="1000" u="sng" dirty="0" smtClean="0"/>
                    </a:p>
                  </a:txBody>
                  <a:tcPr/>
                </a:tc>
              </a:tr>
              <a:tr h="900290">
                <a:tc>
                  <a:txBody>
                    <a:bodyPr/>
                    <a:lstStyle/>
                    <a:p>
                      <a:r>
                        <a:rPr lang="en-ZA" sz="1000" dirty="0" smtClean="0"/>
                        <a:t>16</a:t>
                      </a:r>
                      <a:endParaRPr lang="en-ZA" sz="1000" dirty="0"/>
                    </a:p>
                  </a:txBody>
                  <a:tcPr/>
                </a:tc>
                <a:tc>
                  <a:txBody>
                    <a:bodyPr/>
                    <a:lstStyle/>
                    <a:p>
                      <a:r>
                        <a:rPr lang="en-ZA" sz="1000" dirty="0" smtClean="0"/>
                        <a:t>13</a:t>
                      </a:r>
                      <a:endParaRPr lang="en-ZA" sz="1000" dirty="0"/>
                    </a:p>
                  </a:txBody>
                  <a:tcPr/>
                </a:tc>
                <a:tc>
                  <a:txBody>
                    <a:bodyPr/>
                    <a:lstStyle/>
                    <a:p>
                      <a:pPr marL="0" indent="0">
                        <a:buFont typeface="Arial" pitchFamily="34" charset="0"/>
                        <a:buNone/>
                      </a:pPr>
                      <a:r>
                        <a:rPr lang="en-ZA" sz="1000" b="1" u="sng" dirty="0" smtClean="0"/>
                        <a:t>LABA+ICS </a:t>
                      </a:r>
                    </a:p>
                    <a:p>
                      <a:pPr marL="171450" indent="-171450">
                        <a:buFont typeface="Arial" pitchFamily="34" charset="0"/>
                        <a:buChar char="•"/>
                      </a:pPr>
                      <a:r>
                        <a:rPr lang="en-ZA" sz="1000" b="0" dirty="0" smtClean="0"/>
                        <a:t>Ni S, Fu Z, Zhao J, Liu H. Inhaled corticosteroids (ICS) and risk of mycobacterium in patients with chronic respiratory diseases: a meta-analysis. </a:t>
                      </a:r>
                      <a:r>
                        <a:rPr lang="en-ZA" sz="1000" b="0" i="1" dirty="0" smtClean="0"/>
                        <a:t>Journal of thoracic disease</a:t>
                      </a:r>
                      <a:r>
                        <a:rPr lang="en-ZA" sz="1000" b="0" dirty="0" smtClean="0"/>
                        <a:t> 2014; 6(7): 971-8</a:t>
                      </a:r>
                    </a:p>
                    <a:p>
                      <a:pPr marL="171450" indent="-171450">
                        <a:buFont typeface="Arial" pitchFamily="34" charset="0"/>
                        <a:buChar char="•"/>
                      </a:pPr>
                      <a:r>
                        <a:rPr lang="en-ZA" sz="1000" b="0" dirty="0" smtClean="0"/>
                        <a:t>Lee CH, Kim K, Hyun MK, Jang EJ, Lee NR, </a:t>
                      </a:r>
                      <a:r>
                        <a:rPr lang="en-ZA" sz="1000" b="0" dirty="0" err="1" smtClean="0"/>
                        <a:t>Yim</a:t>
                      </a:r>
                      <a:r>
                        <a:rPr lang="en-ZA" sz="1000" b="0" dirty="0" smtClean="0"/>
                        <a:t> JJ. Use of inhaled corticosteroids and the risk of tuberculosis. </a:t>
                      </a:r>
                      <a:r>
                        <a:rPr lang="en-ZA" sz="1000" b="0" i="1" dirty="0" smtClean="0"/>
                        <a:t>Thorax</a:t>
                      </a:r>
                      <a:r>
                        <a:rPr lang="en-ZA" sz="1000" b="0" dirty="0" smtClean="0"/>
                        <a:t> 2013; 68(12): 1105-13.</a:t>
                      </a:r>
                    </a:p>
                    <a:p>
                      <a:pPr marL="171450" indent="-171450">
                        <a:buFont typeface="Arial" pitchFamily="34" charset="0"/>
                        <a:buChar char="•"/>
                      </a:pPr>
                      <a:r>
                        <a:rPr lang="en-ZA" sz="1000" b="0" dirty="0" smtClean="0"/>
                        <a:t>Chung WS, Chen YF, Hsu JC, Yang WT, Chen SC, Chiang JY. Inhaled corticosteroids and the increased risk of pulmonary tuberculosis: a population-based case-control study. </a:t>
                      </a:r>
                      <a:r>
                        <a:rPr lang="en-ZA" sz="1000" b="0" i="1" dirty="0" smtClean="0"/>
                        <a:t>International journal of clinical practice</a:t>
                      </a:r>
                      <a:r>
                        <a:rPr lang="en-ZA" sz="1000" b="0" dirty="0" smtClean="0"/>
                        <a:t> 2014; 68(10): 1193-9.</a:t>
                      </a:r>
                      <a:endParaRPr lang="en-ZA" sz="1000" u="sng" dirty="0" smtClean="0"/>
                    </a:p>
                  </a:txBody>
                  <a:tcPr/>
                </a:tc>
              </a:tr>
              <a:tr h="627475">
                <a:tc>
                  <a:txBody>
                    <a:bodyPr/>
                    <a:lstStyle/>
                    <a:p>
                      <a:r>
                        <a:rPr lang="en-ZA" sz="1000" dirty="0" smtClean="0"/>
                        <a:t>17</a:t>
                      </a:r>
                      <a:endParaRPr lang="en-ZA" sz="1000" dirty="0"/>
                    </a:p>
                  </a:txBody>
                  <a:tcPr/>
                </a:tc>
                <a:tc>
                  <a:txBody>
                    <a:bodyPr/>
                    <a:lstStyle/>
                    <a:p>
                      <a:r>
                        <a:rPr lang="en-ZA" sz="1000" dirty="0" smtClean="0"/>
                        <a:t>14</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LABA+ICS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National Clinical Guideline Centre. (2010) Chronic obstructive pulmonary disease: management of chronic obstructive pulmonary disease in adults in primary and secondary care. London: National Clinical Guideline Centre. Available from: </a:t>
                      </a:r>
                      <a:r>
                        <a:rPr lang="en-ZA" sz="1000" dirty="0" smtClean="0">
                          <a:hlinkClick r:id="rId3"/>
                        </a:rPr>
                        <a:t>http://guidance.nice.org.uk/CG101/Guidance/pdf/English</a:t>
                      </a:r>
                      <a:endParaRPr lang="en-ZA" sz="1000" dirty="0" smtClean="0"/>
                    </a:p>
                  </a:txBody>
                  <a:tcPr/>
                </a:tc>
              </a:tr>
              <a:tr h="531990">
                <a:tc>
                  <a:txBody>
                    <a:bodyPr/>
                    <a:lstStyle/>
                    <a:p>
                      <a:r>
                        <a:rPr lang="en-ZA" sz="1000" dirty="0" smtClean="0"/>
                        <a:t>18</a:t>
                      </a:r>
                      <a:endParaRPr lang="en-ZA" sz="1000" dirty="0"/>
                    </a:p>
                  </a:txBody>
                  <a:tcPr/>
                </a:tc>
                <a:tc>
                  <a:txBody>
                    <a:bodyPr/>
                    <a:lstStyle/>
                    <a:p>
                      <a:r>
                        <a:rPr lang="en-ZA" sz="1000" dirty="0" smtClean="0"/>
                        <a:t>15</a:t>
                      </a:r>
                      <a:endParaRPr lang="en-ZA" sz="1000" dirty="0"/>
                    </a:p>
                  </a:txBody>
                  <a:tcPr/>
                </a:tc>
                <a:tc>
                  <a:txBody>
                    <a:bodyPr/>
                    <a:lstStyle/>
                    <a:p>
                      <a:pPr marL="0" indent="0">
                        <a:lnSpc>
                          <a:spcPct val="110000"/>
                        </a:lnSpc>
                        <a:buFont typeface="Arial" pitchFamily="34" charset="0"/>
                        <a:buNone/>
                      </a:pPr>
                      <a:r>
                        <a:rPr lang="en-ZA" sz="1000" b="1" u="sng" dirty="0" smtClean="0"/>
                        <a:t>AMOXICILLIN </a:t>
                      </a:r>
                    </a:p>
                    <a:p>
                      <a:pPr marL="285750" indent="-285750">
                        <a:lnSpc>
                          <a:spcPct val="110000"/>
                        </a:lnSpc>
                        <a:buFont typeface="Arial" pitchFamily="34" charset="0"/>
                        <a:buChar char="•"/>
                      </a:pPr>
                      <a:r>
                        <a:rPr lang="en-ZA" sz="1000" dirty="0" smtClean="0"/>
                        <a:t>El Moussaoui R, </a:t>
                      </a:r>
                      <a:r>
                        <a:rPr lang="en-ZA" sz="1000" dirty="0" err="1" smtClean="0"/>
                        <a:t>Roede</a:t>
                      </a:r>
                      <a:r>
                        <a:rPr lang="en-ZA" sz="1000" dirty="0" smtClean="0"/>
                        <a:t> BM, </a:t>
                      </a:r>
                      <a:r>
                        <a:rPr lang="en-ZA" sz="1000" dirty="0" err="1" smtClean="0"/>
                        <a:t>Speelman</a:t>
                      </a:r>
                      <a:r>
                        <a:rPr lang="en-ZA" sz="1000" dirty="0" smtClean="0"/>
                        <a:t> P, </a:t>
                      </a:r>
                      <a:r>
                        <a:rPr lang="en-ZA" sz="1000" dirty="0" err="1" smtClean="0"/>
                        <a:t>Bresser</a:t>
                      </a:r>
                      <a:r>
                        <a:rPr lang="en-ZA" sz="1000" dirty="0" smtClean="0"/>
                        <a:t> P, </a:t>
                      </a:r>
                      <a:r>
                        <a:rPr lang="en-ZA" sz="1000" dirty="0" err="1" smtClean="0"/>
                        <a:t>Prins</a:t>
                      </a:r>
                      <a:r>
                        <a:rPr lang="en-ZA" sz="1000" dirty="0" smtClean="0"/>
                        <a:t> JM, </a:t>
                      </a:r>
                      <a:r>
                        <a:rPr lang="en-ZA" sz="1000" dirty="0" err="1" smtClean="0"/>
                        <a:t>Bossuyt</a:t>
                      </a:r>
                      <a:r>
                        <a:rPr lang="en-ZA" sz="1000" dirty="0" smtClean="0"/>
                        <a:t> PM. Short-course antibiotic treatment in acute exacerbations of chronic bronchitis and COPD: a meta-analysis of double-blind studies. </a:t>
                      </a:r>
                      <a:r>
                        <a:rPr lang="en-ZA" sz="1000" i="1" dirty="0" smtClean="0"/>
                        <a:t>Thorax.</a:t>
                      </a:r>
                      <a:r>
                        <a:rPr lang="en-ZA" sz="1000" dirty="0" smtClean="0"/>
                        <a:t> 2008 May;63(5):415-22</a:t>
                      </a:r>
                    </a:p>
                  </a:txBody>
                  <a:tcPr/>
                </a:tc>
              </a:tr>
              <a:tr h="491067">
                <a:tc>
                  <a:txBody>
                    <a:bodyPr/>
                    <a:lstStyle/>
                    <a:p>
                      <a:r>
                        <a:rPr lang="en-ZA" sz="1000" dirty="0" smtClean="0"/>
                        <a:t>18</a:t>
                      </a:r>
                      <a:endParaRPr lang="en-ZA" sz="1000" dirty="0"/>
                    </a:p>
                  </a:txBody>
                  <a:tcPr/>
                </a:tc>
                <a:tc>
                  <a:txBody>
                    <a:bodyPr/>
                    <a:lstStyle/>
                    <a:p>
                      <a:r>
                        <a:rPr lang="en-ZA" sz="1000" dirty="0" smtClean="0"/>
                        <a:t>15</a:t>
                      </a:r>
                      <a:endParaRPr lang="en-ZA" sz="1000" dirty="0"/>
                    </a:p>
                  </a:txBody>
                  <a:tcPr/>
                </a:tc>
                <a:tc>
                  <a:txBody>
                    <a:bodyPr/>
                    <a:lstStyle/>
                    <a:p>
                      <a:pPr marL="0" lvl="0" indent="0">
                        <a:buFont typeface="Arial" pitchFamily="34" charset="0"/>
                        <a:buNone/>
                      </a:pPr>
                      <a:r>
                        <a:rPr lang="en-ZA" sz="1000" b="1" u="sng" dirty="0" smtClean="0"/>
                        <a:t>DOXYCYCLINE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El Moussaoui R, </a:t>
                      </a:r>
                      <a:r>
                        <a:rPr lang="en-ZA" sz="1000" dirty="0" err="1" smtClean="0"/>
                        <a:t>Roede</a:t>
                      </a:r>
                      <a:r>
                        <a:rPr lang="en-ZA" sz="1000" dirty="0" smtClean="0"/>
                        <a:t> BM, </a:t>
                      </a:r>
                      <a:r>
                        <a:rPr lang="en-ZA" sz="1000" dirty="0" err="1" smtClean="0"/>
                        <a:t>Speelman</a:t>
                      </a:r>
                      <a:r>
                        <a:rPr lang="en-ZA" sz="1000" dirty="0" smtClean="0"/>
                        <a:t> P, </a:t>
                      </a:r>
                      <a:r>
                        <a:rPr lang="en-ZA" sz="1000" dirty="0" err="1" smtClean="0"/>
                        <a:t>Bresser</a:t>
                      </a:r>
                      <a:r>
                        <a:rPr lang="en-ZA" sz="1000" dirty="0" smtClean="0"/>
                        <a:t> P, </a:t>
                      </a:r>
                      <a:r>
                        <a:rPr lang="en-ZA" sz="1000" dirty="0" err="1" smtClean="0"/>
                        <a:t>Prins</a:t>
                      </a:r>
                      <a:r>
                        <a:rPr lang="en-ZA" sz="1000" dirty="0" smtClean="0"/>
                        <a:t> JM, </a:t>
                      </a:r>
                      <a:r>
                        <a:rPr lang="en-ZA" sz="1000" dirty="0" err="1" smtClean="0"/>
                        <a:t>Bossuyt</a:t>
                      </a:r>
                      <a:r>
                        <a:rPr lang="en-ZA" sz="1000" dirty="0" smtClean="0"/>
                        <a:t> PM. Short-course antibiotic treatment in acute exacerbations of chronic bronchitis and COPD: a meta-analysis of double-blind studies. </a:t>
                      </a:r>
                      <a:r>
                        <a:rPr lang="en-ZA" sz="1000" i="1" dirty="0" smtClean="0"/>
                        <a:t>Thorax.</a:t>
                      </a:r>
                      <a:r>
                        <a:rPr lang="en-ZA" sz="1000" dirty="0" smtClean="0"/>
                        <a:t> 2008 May;63(5):415-22</a:t>
                      </a:r>
                    </a:p>
                  </a:txBody>
                  <a:tcPr/>
                </a:tc>
              </a:tr>
              <a:tr h="960145">
                <a:tc>
                  <a:txBody>
                    <a:bodyPr/>
                    <a:lstStyle/>
                    <a:p>
                      <a:r>
                        <a:rPr lang="en-ZA" sz="1000" dirty="0" smtClean="0"/>
                        <a:t>18</a:t>
                      </a:r>
                      <a:endParaRPr lang="en-ZA" sz="1000" dirty="0"/>
                    </a:p>
                  </a:txBody>
                  <a:tcPr/>
                </a:tc>
                <a:tc>
                  <a:txBody>
                    <a:bodyPr/>
                    <a:lstStyle/>
                    <a:p>
                      <a:r>
                        <a:rPr lang="en-ZA" sz="1000" dirty="0" smtClean="0"/>
                        <a:t>15</a:t>
                      </a:r>
                      <a:endParaRPr lang="en-ZA" sz="1000" dirty="0"/>
                    </a:p>
                  </a:txBody>
                  <a:tcPr/>
                </a:tc>
                <a:tc>
                  <a:txBody>
                    <a:bodyPr/>
                    <a:lstStyle/>
                    <a:p>
                      <a:pPr marL="0" indent="0">
                        <a:buFont typeface="Arial" pitchFamily="34" charset="0"/>
                        <a:buNone/>
                      </a:pPr>
                      <a:r>
                        <a:rPr lang="en-ZA" sz="1000" b="1" u="sng" dirty="0" smtClean="0"/>
                        <a:t>ERYTHROMYCIN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El Moussaoui R, </a:t>
                      </a:r>
                      <a:r>
                        <a:rPr lang="en-ZA" sz="1000" dirty="0" err="1" smtClean="0"/>
                        <a:t>Roede</a:t>
                      </a:r>
                      <a:r>
                        <a:rPr lang="en-ZA" sz="1000" dirty="0" smtClean="0"/>
                        <a:t> BM, </a:t>
                      </a:r>
                      <a:r>
                        <a:rPr lang="en-ZA" sz="1000" dirty="0" err="1" smtClean="0"/>
                        <a:t>Speelman</a:t>
                      </a:r>
                      <a:r>
                        <a:rPr lang="en-ZA" sz="1000" dirty="0" smtClean="0"/>
                        <a:t> P, </a:t>
                      </a:r>
                      <a:r>
                        <a:rPr lang="en-ZA" sz="1000" dirty="0" err="1" smtClean="0"/>
                        <a:t>Bresser</a:t>
                      </a:r>
                      <a:r>
                        <a:rPr lang="en-ZA" sz="1000" dirty="0" smtClean="0"/>
                        <a:t> P, </a:t>
                      </a:r>
                      <a:r>
                        <a:rPr lang="en-ZA" sz="1000" dirty="0" err="1" smtClean="0"/>
                        <a:t>Prins</a:t>
                      </a:r>
                      <a:r>
                        <a:rPr lang="en-ZA" sz="1000" dirty="0" smtClean="0"/>
                        <a:t> JM, </a:t>
                      </a:r>
                      <a:r>
                        <a:rPr lang="en-ZA" sz="1000" dirty="0" err="1" smtClean="0"/>
                        <a:t>Bossuyt</a:t>
                      </a:r>
                      <a:r>
                        <a:rPr lang="en-ZA" sz="1000" dirty="0" smtClean="0"/>
                        <a:t> PM. Short-course antibiotic treatment in acute exacerbations of chronic bronchitis and COPD: a meta-analysis of double-blind studies. </a:t>
                      </a:r>
                      <a:r>
                        <a:rPr lang="en-ZA" sz="1000" i="1" dirty="0" smtClean="0"/>
                        <a:t>Thorax.</a:t>
                      </a:r>
                      <a:r>
                        <a:rPr lang="en-ZA" sz="1000" dirty="0" smtClean="0"/>
                        <a:t> 2008 May;63(5):415-22</a:t>
                      </a:r>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42</a:t>
            </a:fld>
            <a:endParaRPr lang="en-ZA" dirty="0">
              <a:solidFill>
                <a:prstClr val="black"/>
              </a:solidFill>
            </a:endParaRPr>
          </a:p>
        </p:txBody>
      </p:sp>
      <p:sp>
        <p:nvSpPr>
          <p:cNvPr id="5"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3895549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216061342"/>
              </p:ext>
            </p:extLst>
          </p:nvPr>
        </p:nvGraphicFramePr>
        <p:xfrm>
          <a:off x="0" y="1"/>
          <a:ext cx="9144000" cy="6152142"/>
        </p:xfrm>
        <a:graphic>
          <a:graphicData uri="http://schemas.openxmlformats.org/drawingml/2006/table">
            <a:tbl>
              <a:tblPr firstRow="1" bandRow="1">
                <a:tableStyleId>{8799B23B-EC83-4686-B30A-512413B5E67A}</a:tableStyleId>
              </a:tblPr>
              <a:tblGrid>
                <a:gridCol w="673720"/>
                <a:gridCol w="589506"/>
                <a:gridCol w="132836"/>
                <a:gridCol w="7747938"/>
              </a:tblGrid>
              <a:tr h="220102">
                <a:tc>
                  <a:txBody>
                    <a:bodyPr/>
                    <a:lstStyle/>
                    <a:p>
                      <a:r>
                        <a:rPr lang="en-ZA" sz="1000" dirty="0" smtClean="0">
                          <a:solidFill>
                            <a:schemeClr val="tx1"/>
                          </a:solidFill>
                        </a:rPr>
                        <a:t>Slide</a:t>
                      </a:r>
                      <a:endParaRPr lang="en-ZA" sz="1000" dirty="0">
                        <a:solidFill>
                          <a:schemeClr val="tx1"/>
                        </a:solidFill>
                      </a:endParaRPr>
                    </a:p>
                  </a:txBody>
                  <a:tcPr/>
                </a:tc>
                <a:tc gridSpan="2">
                  <a:txBody>
                    <a:bodyPr/>
                    <a:lstStyle/>
                    <a:p>
                      <a:r>
                        <a:rPr lang="en-ZA" sz="1000" dirty="0" smtClean="0">
                          <a:solidFill>
                            <a:schemeClr val="tx1"/>
                          </a:solidFill>
                        </a:rPr>
                        <a:t>Ref #</a:t>
                      </a:r>
                      <a:endParaRPr lang="en-ZA" sz="1000" dirty="0">
                        <a:solidFill>
                          <a:schemeClr val="tx1"/>
                        </a:solidFill>
                      </a:endParaRPr>
                    </a:p>
                  </a:txBody>
                  <a:tcPr/>
                </a:tc>
                <a:tc hMerge="1">
                  <a:txBody>
                    <a:bodyPr/>
                    <a:lstStyle/>
                    <a:p>
                      <a:endParaRPr lang="en-ZA" sz="1400" dirty="0"/>
                    </a:p>
                  </a:txBody>
                  <a:tcPr/>
                </a:tc>
                <a:tc>
                  <a:txBody>
                    <a:bodyPr/>
                    <a:lstStyle/>
                    <a:p>
                      <a:r>
                        <a:rPr lang="en-ZA" sz="1000" dirty="0" smtClean="0">
                          <a:solidFill>
                            <a:schemeClr val="tx1"/>
                          </a:solidFill>
                        </a:rPr>
                        <a:t>Reference</a:t>
                      </a:r>
                      <a:endParaRPr lang="en-ZA" sz="1000" dirty="0">
                        <a:solidFill>
                          <a:schemeClr val="tx1"/>
                        </a:solidFill>
                      </a:endParaRPr>
                    </a:p>
                  </a:txBody>
                  <a:tcPr/>
                </a:tc>
              </a:tr>
              <a:tr h="220102">
                <a:tc gridSpan="4">
                  <a:txBody>
                    <a:bodyPr/>
                    <a:lstStyle/>
                    <a:p>
                      <a:r>
                        <a:rPr lang="en-ZA" sz="1000" b="1" dirty="0" smtClean="0"/>
                        <a:t>17.1 CONDITIONS WITH PREDOMINANT WHEEZE </a:t>
                      </a:r>
                    </a:p>
                  </a:txBody>
                  <a:tcPr/>
                </a:tc>
                <a:tc hMerge="1">
                  <a:txBody>
                    <a:bodyPr/>
                    <a:lstStyle/>
                    <a:p>
                      <a:endParaRPr lang="en-ZA" sz="1200" dirty="0"/>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tx1"/>
                        </a:solidFill>
                        <a:latin typeface="+mn-lt"/>
                        <a:ea typeface="+mn-ea"/>
                        <a:cs typeface="+mn-cs"/>
                      </a:endParaRPr>
                    </a:p>
                  </a:txBody>
                  <a:tcPr/>
                </a:tc>
                <a:tc hMerge="1">
                  <a:txBody>
                    <a:bodyPr/>
                    <a:lstStyle/>
                    <a:p>
                      <a:endParaRPr lang="en-ZA"/>
                    </a:p>
                  </a:txBody>
                  <a:tcPr/>
                </a:tc>
              </a:tr>
              <a:tr h="1733300">
                <a:tc>
                  <a:txBody>
                    <a:bodyPr/>
                    <a:lstStyle/>
                    <a:p>
                      <a:r>
                        <a:rPr lang="en-ZA" sz="1000" dirty="0" smtClean="0"/>
                        <a:t>19</a:t>
                      </a:r>
                      <a:endParaRPr lang="en-ZA" sz="1000" dirty="0"/>
                    </a:p>
                  </a:txBody>
                  <a:tcPr/>
                </a:tc>
                <a:tc>
                  <a:txBody>
                    <a:bodyPr/>
                    <a:lstStyle/>
                    <a:p>
                      <a:r>
                        <a:rPr lang="en-ZA" sz="1000" dirty="0" smtClean="0"/>
                        <a:t>16</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bmk="">
                          <a:solidFill>
                            <a:schemeClr val="tx1"/>
                          </a:solidFill>
                          <a:latin typeface="+mn-lt"/>
                          <a:ea typeface="+mn-ea"/>
                          <a:cs typeface="+mn-cs"/>
                        </a:rPr>
                        <a:t>MUCOLYTICS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bmk="">
                          <a:solidFill>
                            <a:schemeClr val="tx1"/>
                          </a:solidFill>
                          <a:latin typeface="+mn-lt"/>
                          <a:ea typeface="+mn-ea"/>
                          <a:cs typeface="+mn-cs"/>
                        </a:rPr>
                        <a:t>PHC Medicine Review_ </a:t>
                      </a:r>
                      <a:r>
                        <a:rPr lang="en-ZA" sz="1000" kern="1200" dirty="0" err="1" smtClean="0" bmk="">
                          <a:solidFill>
                            <a:schemeClr val="tx1"/>
                          </a:solidFill>
                          <a:latin typeface="+mn-lt"/>
                          <a:ea typeface="+mn-ea"/>
                          <a:cs typeface="+mn-cs"/>
                        </a:rPr>
                        <a:t>Mucolytics</a:t>
                      </a:r>
                      <a:r>
                        <a:rPr lang="en-ZA" sz="1000" kern="1200" dirty="0" smtClean="0" bmk="">
                          <a:solidFill>
                            <a:schemeClr val="tx1"/>
                          </a:solidFill>
                          <a:latin typeface="+mn-lt"/>
                          <a:ea typeface="+mn-ea"/>
                          <a:cs typeface="+mn-cs"/>
                        </a:rPr>
                        <a:t> in COPD_</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bmk="">
                          <a:solidFill>
                            <a:schemeClr val="tx1"/>
                          </a:solidFill>
                          <a:latin typeface="+mn-lt"/>
                          <a:ea typeface="+mn-ea"/>
                          <a:cs typeface="+mn-cs"/>
                        </a:rPr>
                        <a:t>Poole P, Black PN, Cates CJ. Mucolytic agents for chronic bronchitis or chronic obstructive pulmonary disease. Cochrane Database of Systematic Reviews 2012, Issue 8. Art. No.: CD001287. DOI: 10.1002/14651858.CD001287.pub4.</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bmk="">
                          <a:solidFill>
                            <a:schemeClr val="tx1"/>
                          </a:solidFill>
                          <a:latin typeface="+mn-lt"/>
                          <a:ea typeface="+mn-ea"/>
                          <a:cs typeface="+mn-cs"/>
                        </a:rPr>
                        <a:t>Barr RG, </a:t>
                      </a:r>
                      <a:r>
                        <a:rPr lang="en-ZA" sz="1000" kern="1200" dirty="0" err="1" smtClean="0" bmk="">
                          <a:solidFill>
                            <a:schemeClr val="tx1"/>
                          </a:solidFill>
                          <a:latin typeface="+mn-lt"/>
                          <a:ea typeface="+mn-ea"/>
                          <a:cs typeface="+mn-cs"/>
                        </a:rPr>
                        <a:t>Bourbeau</a:t>
                      </a:r>
                      <a:r>
                        <a:rPr lang="en-ZA" sz="1000" kern="1200" dirty="0" smtClean="0" bmk="">
                          <a:solidFill>
                            <a:schemeClr val="tx1"/>
                          </a:solidFill>
                          <a:latin typeface="+mn-lt"/>
                          <a:ea typeface="+mn-ea"/>
                          <a:cs typeface="+mn-cs"/>
                        </a:rPr>
                        <a:t> J, Camargo CA, et al. </a:t>
                      </a:r>
                      <a:r>
                        <a:rPr lang="en-ZA" sz="1000" kern="1200" dirty="0" err="1" smtClean="0" bmk="">
                          <a:solidFill>
                            <a:schemeClr val="tx1"/>
                          </a:solidFill>
                          <a:latin typeface="+mn-lt"/>
                          <a:ea typeface="+mn-ea"/>
                          <a:cs typeface="+mn-cs"/>
                        </a:rPr>
                        <a:t>Tiotropium</a:t>
                      </a:r>
                      <a:r>
                        <a:rPr lang="en-ZA" sz="1000" kern="1200" dirty="0" smtClean="0" bmk="">
                          <a:solidFill>
                            <a:schemeClr val="tx1"/>
                          </a:solidFill>
                          <a:latin typeface="+mn-lt"/>
                          <a:ea typeface="+mn-ea"/>
                          <a:cs typeface="+mn-cs"/>
                        </a:rPr>
                        <a:t> for stable chronic obstructive pulmonary disease: a meta-analysis. Thorax 2006;61:854–62.</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Black PN, McDonald CF. Interventions to reduce the frequency of exacerbations of chronic obstructive pulmonary disease. Postgrad Med J 2009;85:141–147.</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smtClean="0">
                          <a:solidFill>
                            <a:schemeClr val="tx1"/>
                          </a:solidFill>
                          <a:latin typeface="+mn-lt"/>
                          <a:ea typeface="+mn-ea"/>
                          <a:cs typeface="+mn-cs"/>
                        </a:rPr>
                        <a:t>Decramer</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Rutten</a:t>
                      </a:r>
                      <a:r>
                        <a:rPr lang="en-ZA" sz="1000" kern="1200" dirty="0" smtClean="0">
                          <a:solidFill>
                            <a:schemeClr val="tx1"/>
                          </a:solidFill>
                          <a:latin typeface="+mn-lt"/>
                          <a:ea typeface="+mn-ea"/>
                          <a:cs typeface="+mn-cs"/>
                        </a:rPr>
                        <a:t>-van </a:t>
                      </a:r>
                      <a:r>
                        <a:rPr lang="en-ZA" sz="1000" kern="1200" dirty="0" err="1" smtClean="0">
                          <a:solidFill>
                            <a:schemeClr val="tx1"/>
                          </a:solidFill>
                          <a:latin typeface="+mn-lt"/>
                          <a:ea typeface="+mn-ea"/>
                          <a:cs typeface="+mn-cs"/>
                        </a:rPr>
                        <a:t>Molken</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Dekhuijzen</a:t>
                      </a:r>
                      <a:r>
                        <a:rPr lang="en-ZA" sz="1000" kern="1200" dirty="0" smtClean="0">
                          <a:solidFill>
                            <a:schemeClr val="tx1"/>
                          </a:solidFill>
                          <a:latin typeface="+mn-lt"/>
                          <a:ea typeface="+mn-ea"/>
                          <a:cs typeface="+mn-cs"/>
                        </a:rPr>
                        <a:t> PN, </a:t>
                      </a:r>
                      <a:r>
                        <a:rPr lang="en-ZA" sz="1000" kern="1200" dirty="0" err="1" smtClean="0">
                          <a:solidFill>
                            <a:schemeClr val="tx1"/>
                          </a:solidFill>
                          <a:latin typeface="+mn-lt"/>
                          <a:ea typeface="+mn-ea"/>
                          <a:cs typeface="+mn-cs"/>
                        </a:rPr>
                        <a:t>Troosters</a:t>
                      </a:r>
                      <a:r>
                        <a:rPr lang="en-ZA" sz="1000" kern="1200" dirty="0" smtClean="0">
                          <a:solidFill>
                            <a:schemeClr val="tx1"/>
                          </a:solidFill>
                          <a:latin typeface="+mn-lt"/>
                          <a:ea typeface="+mn-ea"/>
                          <a:cs typeface="+mn-cs"/>
                        </a:rPr>
                        <a:t> T, van </a:t>
                      </a:r>
                      <a:r>
                        <a:rPr lang="en-ZA" sz="1000" kern="1200" dirty="0" err="1" smtClean="0">
                          <a:solidFill>
                            <a:schemeClr val="tx1"/>
                          </a:solidFill>
                          <a:latin typeface="+mn-lt"/>
                          <a:ea typeface="+mn-ea"/>
                          <a:cs typeface="+mn-cs"/>
                        </a:rPr>
                        <a:t>Herwaarden</a:t>
                      </a:r>
                      <a:r>
                        <a:rPr lang="en-ZA" sz="1000" kern="1200" dirty="0" smtClean="0">
                          <a:solidFill>
                            <a:schemeClr val="tx1"/>
                          </a:solidFill>
                          <a:latin typeface="+mn-lt"/>
                          <a:ea typeface="+mn-ea"/>
                          <a:cs typeface="+mn-cs"/>
                        </a:rPr>
                        <a:t> C, Pellegrino R, et </a:t>
                      </a:r>
                      <a:r>
                        <a:rPr lang="en-ZA" sz="1000" kern="1200" dirty="0" err="1" smtClean="0">
                          <a:solidFill>
                            <a:schemeClr val="tx1"/>
                          </a:solidFill>
                          <a:latin typeface="+mn-lt"/>
                          <a:ea typeface="+mn-ea"/>
                          <a:cs typeface="+mn-cs"/>
                        </a:rPr>
                        <a:t>al.Effects</a:t>
                      </a:r>
                      <a:r>
                        <a:rPr lang="en-ZA" sz="1000" kern="1200" dirty="0" smtClean="0">
                          <a:solidFill>
                            <a:schemeClr val="tx1"/>
                          </a:solidFill>
                          <a:latin typeface="+mn-lt"/>
                          <a:ea typeface="+mn-ea"/>
                          <a:cs typeface="+mn-cs"/>
                        </a:rPr>
                        <a:t> of N-</a:t>
                      </a:r>
                      <a:r>
                        <a:rPr lang="en-ZA" sz="1000" kern="1200" dirty="0" err="1" smtClean="0">
                          <a:solidFill>
                            <a:schemeClr val="tx1"/>
                          </a:solidFill>
                          <a:latin typeface="+mn-lt"/>
                          <a:ea typeface="+mn-ea"/>
                          <a:cs typeface="+mn-cs"/>
                        </a:rPr>
                        <a:t>acetylcysteine</a:t>
                      </a:r>
                      <a:r>
                        <a:rPr lang="en-ZA" sz="1000" kern="1200" dirty="0" smtClean="0">
                          <a:solidFill>
                            <a:schemeClr val="tx1"/>
                          </a:solidFill>
                          <a:latin typeface="+mn-lt"/>
                          <a:ea typeface="+mn-ea"/>
                          <a:cs typeface="+mn-cs"/>
                        </a:rPr>
                        <a:t> on outcomes in chronic obstructive pulmonary disease (Bronchitis Randomized on NAC Cost-Utility Study, BRONCUS): a randomised </a:t>
                      </a:r>
                      <a:r>
                        <a:rPr lang="en-ZA" sz="1000" kern="1200" dirty="0" err="1" smtClean="0">
                          <a:solidFill>
                            <a:schemeClr val="tx1"/>
                          </a:solidFill>
                          <a:latin typeface="+mn-lt"/>
                          <a:ea typeface="+mn-ea"/>
                          <a:cs typeface="+mn-cs"/>
                        </a:rPr>
                        <a:t>placebocontrolled</a:t>
                      </a:r>
                      <a:r>
                        <a:rPr lang="en-ZA" sz="1000" kern="1200" dirty="0" smtClean="0">
                          <a:solidFill>
                            <a:schemeClr val="tx1"/>
                          </a:solidFill>
                          <a:latin typeface="+mn-lt"/>
                          <a:ea typeface="+mn-ea"/>
                          <a:cs typeface="+mn-cs"/>
                        </a:rPr>
                        <a:t> trial. Lancet 2005;365(9470):1552–60.</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smtClean="0">
                          <a:solidFill>
                            <a:schemeClr val="tx1"/>
                          </a:solidFill>
                          <a:latin typeface="+mn-lt"/>
                          <a:ea typeface="+mn-ea"/>
                          <a:cs typeface="+mn-cs"/>
                        </a:rPr>
                        <a:t>Moretti</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Bottrighi</a:t>
                      </a:r>
                      <a:r>
                        <a:rPr lang="en-ZA" sz="1000" kern="1200" dirty="0" smtClean="0">
                          <a:solidFill>
                            <a:schemeClr val="tx1"/>
                          </a:solidFill>
                          <a:latin typeface="+mn-lt"/>
                          <a:ea typeface="+mn-ea"/>
                          <a:cs typeface="+mn-cs"/>
                        </a:rPr>
                        <a:t> P, </a:t>
                      </a:r>
                      <a:r>
                        <a:rPr lang="en-ZA" sz="1000" kern="1200" dirty="0" err="1" smtClean="0">
                          <a:solidFill>
                            <a:schemeClr val="tx1"/>
                          </a:solidFill>
                          <a:latin typeface="+mn-lt"/>
                          <a:ea typeface="+mn-ea"/>
                          <a:cs typeface="+mn-cs"/>
                        </a:rPr>
                        <a:t>Dallari</a:t>
                      </a:r>
                      <a:r>
                        <a:rPr lang="en-ZA" sz="1000" kern="1200" dirty="0" smtClean="0">
                          <a:solidFill>
                            <a:schemeClr val="tx1"/>
                          </a:solidFill>
                          <a:latin typeface="+mn-lt"/>
                          <a:ea typeface="+mn-ea"/>
                          <a:cs typeface="+mn-cs"/>
                        </a:rPr>
                        <a:t> R, Da Porto R, </a:t>
                      </a:r>
                      <a:r>
                        <a:rPr lang="en-ZA" sz="1000" kern="1200" dirty="0" err="1" smtClean="0">
                          <a:solidFill>
                            <a:schemeClr val="tx1"/>
                          </a:solidFill>
                          <a:latin typeface="+mn-lt"/>
                          <a:ea typeface="+mn-ea"/>
                          <a:cs typeface="+mn-cs"/>
                        </a:rPr>
                        <a:t>Dolcetti</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Grandi</a:t>
                      </a:r>
                      <a:r>
                        <a:rPr lang="en-ZA" sz="1000" kern="1200" dirty="0" smtClean="0">
                          <a:solidFill>
                            <a:schemeClr val="tx1"/>
                          </a:solidFill>
                          <a:latin typeface="+mn-lt"/>
                          <a:ea typeface="+mn-ea"/>
                          <a:cs typeface="+mn-cs"/>
                        </a:rPr>
                        <a:t> P, et </a:t>
                      </a:r>
                      <a:r>
                        <a:rPr lang="en-ZA" sz="1000" kern="1200" dirty="0" err="1" smtClean="0">
                          <a:solidFill>
                            <a:schemeClr val="tx1"/>
                          </a:solidFill>
                          <a:latin typeface="+mn-lt"/>
                          <a:ea typeface="+mn-ea"/>
                          <a:cs typeface="+mn-cs"/>
                        </a:rPr>
                        <a:t>al.The</a:t>
                      </a:r>
                      <a:r>
                        <a:rPr lang="en-ZA" sz="1000" kern="1200" dirty="0" smtClean="0">
                          <a:solidFill>
                            <a:schemeClr val="tx1"/>
                          </a:solidFill>
                          <a:latin typeface="+mn-lt"/>
                          <a:ea typeface="+mn-ea"/>
                          <a:cs typeface="+mn-cs"/>
                        </a:rPr>
                        <a:t> effect of long-term treatment with </a:t>
                      </a:r>
                      <a:r>
                        <a:rPr lang="en-ZA" sz="1000" kern="1200" dirty="0" err="1" smtClean="0">
                          <a:solidFill>
                            <a:schemeClr val="tx1"/>
                          </a:solidFill>
                          <a:latin typeface="+mn-lt"/>
                          <a:ea typeface="+mn-ea"/>
                          <a:cs typeface="+mn-cs"/>
                        </a:rPr>
                        <a:t>erdosteine</a:t>
                      </a:r>
                      <a:r>
                        <a:rPr lang="en-ZA" sz="1000" kern="1200" dirty="0" smtClean="0">
                          <a:solidFill>
                            <a:schemeClr val="tx1"/>
                          </a:solidFill>
                          <a:latin typeface="+mn-lt"/>
                          <a:ea typeface="+mn-ea"/>
                          <a:cs typeface="+mn-cs"/>
                        </a:rPr>
                        <a:t> on chronic obstructive pulmonary disease: the EQUALIFE study. Drugs Under Experimental &amp; Clinical Research 2004;30(4):143–52.</a:t>
                      </a:r>
                    </a:p>
                  </a:txBody>
                  <a:tcPr/>
                </a:tc>
                <a:tc hMerge="1">
                  <a:txBody>
                    <a:bodyPr/>
                    <a:lstStyle/>
                    <a:p>
                      <a:endParaRPr lang="en-ZA"/>
                    </a:p>
                  </a:txBody>
                  <a:tcPr/>
                </a:tc>
              </a:tr>
              <a:tr h="1183046">
                <a:tc>
                  <a:txBody>
                    <a:bodyPr/>
                    <a:lstStyle/>
                    <a:p>
                      <a:r>
                        <a:rPr lang="en-ZA" sz="1000" dirty="0" smtClean="0"/>
                        <a:t>20</a:t>
                      </a:r>
                      <a:endParaRPr lang="en-ZA" sz="1000" dirty="0"/>
                    </a:p>
                  </a:txBody>
                  <a:tcPr/>
                </a:tc>
                <a:tc>
                  <a:txBody>
                    <a:bodyPr/>
                    <a:lstStyle/>
                    <a:p>
                      <a:r>
                        <a:rPr lang="en-ZA" sz="1000" dirty="0" smtClean="0"/>
                        <a:t>17</a:t>
                      </a:r>
                      <a:endParaRPr lang="en-ZA" sz="1000" dirty="0"/>
                    </a:p>
                  </a:txBody>
                  <a:tcPr/>
                </a:tc>
                <a:tc gridSpan="2">
                  <a:txBody>
                    <a:bodyPr/>
                    <a:lstStyle/>
                    <a:p>
                      <a:pPr marL="0" indent="0">
                        <a:buFont typeface="Arial" pitchFamily="34" charset="0"/>
                        <a:buNone/>
                      </a:pPr>
                      <a:r>
                        <a:rPr lang="en-ZA" sz="1000" b="1" u="sng" dirty="0" smtClean="0"/>
                        <a:t>PNEUMOCOCCAL</a:t>
                      </a:r>
                      <a:r>
                        <a:rPr lang="en-ZA" sz="1000" b="1" u="sng" baseline="0" dirty="0" smtClean="0"/>
                        <a:t> VACCINATION </a:t>
                      </a:r>
                    </a:p>
                    <a:p>
                      <a:pPr marL="171450" indent="-171450">
                        <a:buFont typeface="Arial" pitchFamily="34" charset="0"/>
                        <a:buChar char="•"/>
                      </a:pPr>
                      <a:r>
                        <a:rPr lang="en-ZA" sz="1000" dirty="0" smtClean="0"/>
                        <a:t>Walters JA, Smith S, Poole P, Granger RH, Wood-Baker R. Injectable vaccines for preventing pneumococcal infection in patients with chronic obstructive pulmonary disease. Cochrane Database </a:t>
                      </a:r>
                      <a:r>
                        <a:rPr lang="en-ZA" sz="1000" dirty="0" err="1" smtClean="0"/>
                        <a:t>Syst</a:t>
                      </a:r>
                      <a:r>
                        <a:rPr lang="en-ZA" sz="1000" dirty="0" smtClean="0"/>
                        <a:t> Rev. 2010 Nov 10;(11):CD001390.</a:t>
                      </a:r>
                    </a:p>
                    <a:p>
                      <a:pPr marL="171450" indent="-171450">
                        <a:buFont typeface="Arial" pitchFamily="34" charset="0"/>
                        <a:buChar char="•"/>
                      </a:pPr>
                      <a:r>
                        <a:rPr lang="en-ZA" sz="1000" dirty="0" err="1" smtClean="0"/>
                        <a:t>Sehatzadeh</a:t>
                      </a:r>
                      <a:r>
                        <a:rPr lang="en-ZA" sz="1000" dirty="0" smtClean="0"/>
                        <a:t> S. Influenza and pneumococcal vaccinations for patients with chronic obstructive pulmonary disease (COPD): an evidence-based analysis. </a:t>
                      </a:r>
                      <a:r>
                        <a:rPr lang="en-ZA" sz="1000" dirty="0" err="1" smtClean="0"/>
                        <a:t>Ont</a:t>
                      </a:r>
                      <a:r>
                        <a:rPr lang="en-ZA" sz="1000" dirty="0" smtClean="0"/>
                        <a:t> Health </a:t>
                      </a:r>
                      <a:r>
                        <a:rPr lang="en-ZA" sz="1000" dirty="0" err="1" smtClean="0"/>
                        <a:t>Technol</a:t>
                      </a:r>
                      <a:r>
                        <a:rPr lang="en-ZA" sz="1000" dirty="0" smtClean="0"/>
                        <a:t> Assess </a:t>
                      </a:r>
                      <a:r>
                        <a:rPr lang="en-ZA" sz="1000" dirty="0" err="1" smtClean="0"/>
                        <a:t>Ser</a:t>
                      </a:r>
                      <a:r>
                        <a:rPr lang="en-ZA" sz="1000" dirty="0" smtClean="0"/>
                        <a:t> [Internet]. 2012 Mar; 12(3) 1-64. Available from: </a:t>
                      </a:r>
                      <a:r>
                        <a:rPr lang="en-ZA" sz="1000" dirty="0" smtClean="0">
                          <a:hlinkClick r:id="rId3"/>
                        </a:rPr>
                        <a:t>www.hqontario.ca/en/mas/tech/pdfs/2012/rev_COPD_Vaccinations_March.pdf</a:t>
                      </a:r>
                      <a:r>
                        <a:rPr lang="en-ZA" sz="1000" dirty="0" smtClean="0"/>
                        <a:t>.  </a:t>
                      </a:r>
                    </a:p>
                    <a:p>
                      <a:pPr marL="171450" indent="-171450">
                        <a:buFont typeface="Arial" pitchFamily="34" charset="0"/>
                        <a:buChar char="•"/>
                      </a:pPr>
                      <a:r>
                        <a:rPr lang="en-GB" sz="1000" dirty="0" smtClean="0"/>
                        <a:t>Global Obstructive Lung Disease (GOLD): Global strategy for the diagnosis, management, and prevention of  chronic obstructive pulmonary disease, update 2014.</a:t>
                      </a:r>
                      <a:endParaRPr lang="en-ZA" sz="1000" dirty="0" smtClean="0"/>
                    </a:p>
                  </a:txBody>
                  <a:tcPr/>
                </a:tc>
                <a:tc hMerge="1">
                  <a:txBody>
                    <a:bodyPr/>
                    <a:lstStyle/>
                    <a:p>
                      <a:endParaRPr lang="en-ZA"/>
                    </a:p>
                  </a:txBody>
                  <a:tcPr/>
                </a:tc>
              </a:tr>
              <a:tr h="220102">
                <a:tc gridSpan="4">
                  <a:txBody>
                    <a:bodyPr/>
                    <a:lstStyle/>
                    <a:p>
                      <a:r>
                        <a:rPr lang="en-ZA" sz="1000" b="1" dirty="0" smtClean="0"/>
                        <a:t>17.3 RESPIRATORY</a:t>
                      </a:r>
                      <a:r>
                        <a:rPr lang="en-ZA" sz="1000" b="1" baseline="0" dirty="0" smtClean="0"/>
                        <a:t> INFECTIONS </a:t>
                      </a:r>
                      <a:endParaRPr lang="en-ZA" sz="1000" b="1" dirty="0" smtClean="0"/>
                    </a:p>
                  </a:txBody>
                  <a:tcPr/>
                </a:tc>
                <a:tc hMerge="1">
                  <a:txBody>
                    <a:bodyPr/>
                    <a:lstStyle/>
                    <a:p>
                      <a:endParaRPr lang="en-ZA" sz="1200" dirty="0"/>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tx1"/>
                        </a:solidFill>
                        <a:latin typeface="+mn-lt"/>
                        <a:ea typeface="+mn-ea"/>
                        <a:cs typeface="+mn-cs"/>
                      </a:endParaRPr>
                    </a:p>
                  </a:txBody>
                  <a:tcPr/>
                </a:tc>
                <a:tc hMerge="1">
                  <a:txBody>
                    <a:bodyPr/>
                    <a:lstStyle/>
                    <a:p>
                      <a:endParaRPr lang="en-ZA"/>
                    </a:p>
                  </a:txBody>
                  <a:tcPr/>
                </a:tc>
              </a:tr>
              <a:tr h="1183046">
                <a:tc>
                  <a:txBody>
                    <a:bodyPr/>
                    <a:lstStyle/>
                    <a:p>
                      <a:r>
                        <a:rPr lang="en-ZA" sz="1000" dirty="0" smtClean="0"/>
                        <a:t>22</a:t>
                      </a:r>
                      <a:endParaRPr lang="en-ZA" sz="1000" dirty="0"/>
                    </a:p>
                  </a:txBody>
                  <a:tcPr/>
                </a:tc>
                <a:tc>
                  <a:txBody>
                    <a:bodyPr/>
                    <a:lstStyle/>
                    <a:p>
                      <a:r>
                        <a:rPr lang="en-ZA" sz="1000" dirty="0" smtClean="0"/>
                        <a:t>18</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NEURAMINIDASE INHIBITORS (NAIS)</a:t>
                      </a:r>
                      <a:endParaRPr lang="en-ZA" sz="1000" kern="1200" dirty="0" smtClean="0">
                        <a:solidFill>
                          <a:schemeClr val="tx1"/>
                        </a:solidFill>
                        <a:effectLst/>
                        <a:latin typeface="+mn-lt"/>
                        <a:ea typeface="+mn-ea"/>
                        <a:cs typeface="+mn-cs"/>
                      </a:endParaRPr>
                    </a:p>
                    <a:p>
                      <a:pPr marL="171450" indent="-171450">
                        <a:buFont typeface="Arial" pitchFamily="34" charset="0"/>
                        <a:buChar char="•"/>
                      </a:pPr>
                      <a:r>
                        <a:rPr lang="en-ZA" sz="1000" kern="1200" dirty="0" smtClean="0">
                          <a:solidFill>
                            <a:schemeClr val="tx1"/>
                          </a:solidFill>
                          <a:effectLst/>
                          <a:latin typeface="+mn-lt"/>
                          <a:ea typeface="+mn-ea"/>
                          <a:cs typeface="+mn-cs"/>
                        </a:rPr>
                        <a:t>Hsu J, </a:t>
                      </a:r>
                      <a:r>
                        <a:rPr lang="en-ZA" sz="1000" kern="1200" dirty="0" err="1" smtClean="0">
                          <a:solidFill>
                            <a:schemeClr val="tx1"/>
                          </a:solidFill>
                          <a:effectLst/>
                          <a:latin typeface="+mn-lt"/>
                          <a:ea typeface="+mn-ea"/>
                          <a:cs typeface="+mn-cs"/>
                        </a:rPr>
                        <a:t>Santesso</a:t>
                      </a:r>
                      <a:r>
                        <a:rPr lang="en-ZA" sz="1000" kern="1200" dirty="0" smtClean="0">
                          <a:solidFill>
                            <a:schemeClr val="tx1"/>
                          </a:solidFill>
                          <a:effectLst/>
                          <a:latin typeface="+mn-lt"/>
                          <a:ea typeface="+mn-ea"/>
                          <a:cs typeface="+mn-cs"/>
                        </a:rPr>
                        <a:t> N, Mustafa R, </a:t>
                      </a:r>
                      <a:r>
                        <a:rPr lang="en-ZA" sz="1000" kern="1200" dirty="0" err="1" smtClean="0">
                          <a:solidFill>
                            <a:schemeClr val="tx1"/>
                          </a:solidFill>
                          <a:effectLst/>
                          <a:latin typeface="+mn-lt"/>
                          <a:ea typeface="+mn-ea"/>
                          <a:cs typeface="+mn-cs"/>
                        </a:rPr>
                        <a:t>Brozek</a:t>
                      </a:r>
                      <a:r>
                        <a:rPr lang="en-ZA" sz="1000" kern="1200" dirty="0" smtClean="0">
                          <a:solidFill>
                            <a:schemeClr val="tx1"/>
                          </a:solidFill>
                          <a:effectLst/>
                          <a:latin typeface="+mn-lt"/>
                          <a:ea typeface="+mn-ea"/>
                          <a:cs typeface="+mn-cs"/>
                        </a:rPr>
                        <a:t> J, Chen YL, Hopkins JP, Cheung A, </a:t>
                      </a:r>
                      <a:r>
                        <a:rPr lang="en-ZA" sz="1000" kern="1200" dirty="0" err="1" smtClean="0">
                          <a:solidFill>
                            <a:schemeClr val="tx1"/>
                          </a:solidFill>
                          <a:effectLst/>
                          <a:latin typeface="+mn-lt"/>
                          <a:ea typeface="+mn-ea"/>
                          <a:cs typeface="+mn-cs"/>
                        </a:rPr>
                        <a:t>Hovhannisyan</a:t>
                      </a:r>
                      <a:r>
                        <a:rPr lang="en-ZA" sz="1000" kern="1200" dirty="0" smtClean="0">
                          <a:solidFill>
                            <a:schemeClr val="tx1"/>
                          </a:solidFill>
                          <a:effectLst/>
                          <a:latin typeface="+mn-lt"/>
                          <a:ea typeface="+mn-ea"/>
                          <a:cs typeface="+mn-cs"/>
                        </a:rPr>
                        <a:t> G, </a:t>
                      </a:r>
                      <a:r>
                        <a:rPr lang="en-ZA" sz="1000" kern="1200" dirty="0" err="1" smtClean="0">
                          <a:solidFill>
                            <a:schemeClr val="tx1"/>
                          </a:solidFill>
                          <a:effectLst/>
                          <a:latin typeface="+mn-lt"/>
                          <a:ea typeface="+mn-ea"/>
                          <a:cs typeface="+mn-cs"/>
                        </a:rPr>
                        <a:t>Ivanova</a:t>
                      </a:r>
                      <a:r>
                        <a:rPr lang="en-ZA" sz="1000" kern="1200" dirty="0" smtClean="0">
                          <a:solidFill>
                            <a:schemeClr val="tx1"/>
                          </a:solidFill>
                          <a:effectLst/>
                          <a:latin typeface="+mn-lt"/>
                          <a:ea typeface="+mn-ea"/>
                          <a:cs typeface="+mn-cs"/>
                        </a:rPr>
                        <a:t> L, </a:t>
                      </a:r>
                      <a:r>
                        <a:rPr lang="en-ZA" sz="1000" kern="1200" dirty="0" err="1" smtClean="0">
                          <a:solidFill>
                            <a:schemeClr val="tx1"/>
                          </a:solidFill>
                          <a:effectLst/>
                          <a:latin typeface="+mn-lt"/>
                          <a:ea typeface="+mn-ea"/>
                          <a:cs typeface="+mn-cs"/>
                        </a:rPr>
                        <a:t>Flottorp</a:t>
                      </a:r>
                      <a:r>
                        <a:rPr lang="en-ZA" sz="1000" kern="1200" dirty="0" smtClean="0">
                          <a:solidFill>
                            <a:schemeClr val="tx1"/>
                          </a:solidFill>
                          <a:effectLst/>
                          <a:latin typeface="+mn-lt"/>
                          <a:ea typeface="+mn-ea"/>
                          <a:cs typeface="+mn-cs"/>
                        </a:rPr>
                        <a:t> SA, </a:t>
                      </a:r>
                      <a:r>
                        <a:rPr lang="en-ZA" sz="1000" kern="1200" dirty="0" err="1" smtClean="0">
                          <a:solidFill>
                            <a:schemeClr val="tx1"/>
                          </a:solidFill>
                          <a:effectLst/>
                          <a:latin typeface="+mn-lt"/>
                          <a:ea typeface="+mn-ea"/>
                          <a:cs typeface="+mn-cs"/>
                        </a:rPr>
                        <a:t>Saeterdal</a:t>
                      </a:r>
                      <a:r>
                        <a:rPr lang="en-ZA" sz="1000" kern="1200" dirty="0" smtClean="0">
                          <a:solidFill>
                            <a:schemeClr val="tx1"/>
                          </a:solidFill>
                          <a:effectLst/>
                          <a:latin typeface="+mn-lt"/>
                          <a:ea typeface="+mn-ea"/>
                          <a:cs typeface="+mn-cs"/>
                        </a:rPr>
                        <a:t> I, Wong AD, </a:t>
                      </a:r>
                      <a:r>
                        <a:rPr lang="en-ZA" sz="1000" kern="1200" dirty="0" err="1" smtClean="0">
                          <a:solidFill>
                            <a:schemeClr val="tx1"/>
                          </a:solidFill>
                          <a:effectLst/>
                          <a:latin typeface="+mn-lt"/>
                          <a:ea typeface="+mn-ea"/>
                          <a:cs typeface="+mn-cs"/>
                        </a:rPr>
                        <a:t>Tian</a:t>
                      </a:r>
                      <a:r>
                        <a:rPr lang="en-ZA" sz="1000" kern="1200" dirty="0" smtClean="0">
                          <a:solidFill>
                            <a:schemeClr val="tx1"/>
                          </a:solidFill>
                          <a:effectLst/>
                          <a:latin typeface="+mn-lt"/>
                          <a:ea typeface="+mn-ea"/>
                          <a:cs typeface="+mn-cs"/>
                        </a:rPr>
                        <a:t> J, </a:t>
                      </a:r>
                      <a:r>
                        <a:rPr lang="en-ZA" sz="1000" kern="1200" dirty="0" err="1" smtClean="0">
                          <a:solidFill>
                            <a:schemeClr val="tx1"/>
                          </a:solidFill>
                          <a:effectLst/>
                          <a:latin typeface="+mn-lt"/>
                          <a:ea typeface="+mn-ea"/>
                          <a:cs typeface="+mn-cs"/>
                        </a:rPr>
                        <a:t>Uyeki</a:t>
                      </a:r>
                      <a:r>
                        <a:rPr lang="en-ZA" sz="1000" kern="1200" dirty="0" smtClean="0">
                          <a:solidFill>
                            <a:schemeClr val="tx1"/>
                          </a:solidFill>
                          <a:effectLst/>
                          <a:latin typeface="+mn-lt"/>
                          <a:ea typeface="+mn-ea"/>
                          <a:cs typeface="+mn-cs"/>
                        </a:rPr>
                        <a:t> TM, </a:t>
                      </a:r>
                      <a:r>
                        <a:rPr lang="en-ZA" sz="1000" kern="1200" dirty="0" err="1" smtClean="0">
                          <a:solidFill>
                            <a:schemeClr val="tx1"/>
                          </a:solidFill>
                          <a:effectLst/>
                          <a:latin typeface="+mn-lt"/>
                          <a:ea typeface="+mn-ea"/>
                          <a:cs typeface="+mn-cs"/>
                        </a:rPr>
                        <a:t>Akl</a:t>
                      </a:r>
                      <a:r>
                        <a:rPr lang="en-ZA" sz="1000" kern="1200" dirty="0" smtClean="0">
                          <a:solidFill>
                            <a:schemeClr val="tx1"/>
                          </a:solidFill>
                          <a:effectLst/>
                          <a:latin typeface="+mn-lt"/>
                          <a:ea typeface="+mn-ea"/>
                          <a:cs typeface="+mn-cs"/>
                        </a:rPr>
                        <a:t> EA, Alonso-</a:t>
                      </a:r>
                      <a:r>
                        <a:rPr lang="en-ZA" sz="1000" kern="1200" dirty="0" err="1" smtClean="0">
                          <a:solidFill>
                            <a:schemeClr val="tx1"/>
                          </a:solidFill>
                          <a:effectLst/>
                          <a:latin typeface="+mn-lt"/>
                          <a:ea typeface="+mn-ea"/>
                          <a:cs typeface="+mn-cs"/>
                        </a:rPr>
                        <a:t>Coello</a:t>
                      </a:r>
                      <a:r>
                        <a:rPr lang="en-ZA" sz="1000" kern="1200" dirty="0" smtClean="0">
                          <a:solidFill>
                            <a:schemeClr val="tx1"/>
                          </a:solidFill>
                          <a:effectLst/>
                          <a:latin typeface="+mn-lt"/>
                          <a:ea typeface="+mn-ea"/>
                          <a:cs typeface="+mn-cs"/>
                        </a:rPr>
                        <a:t> P, </a:t>
                      </a:r>
                      <a:r>
                        <a:rPr lang="en-ZA" sz="1000" kern="1200" dirty="0" err="1" smtClean="0">
                          <a:solidFill>
                            <a:schemeClr val="tx1"/>
                          </a:solidFill>
                          <a:effectLst/>
                          <a:latin typeface="+mn-lt"/>
                          <a:ea typeface="+mn-ea"/>
                          <a:cs typeface="+mn-cs"/>
                        </a:rPr>
                        <a:t>Smaill</a:t>
                      </a:r>
                      <a:r>
                        <a:rPr lang="en-ZA" sz="1000" kern="1200" dirty="0" smtClean="0">
                          <a:solidFill>
                            <a:schemeClr val="tx1"/>
                          </a:solidFill>
                          <a:effectLst/>
                          <a:latin typeface="+mn-lt"/>
                          <a:ea typeface="+mn-ea"/>
                          <a:cs typeface="+mn-cs"/>
                        </a:rPr>
                        <a:t> F, </a:t>
                      </a:r>
                      <a:r>
                        <a:rPr lang="en-ZA" sz="1000" kern="1200" dirty="0" err="1" smtClean="0">
                          <a:solidFill>
                            <a:schemeClr val="tx1"/>
                          </a:solidFill>
                          <a:effectLst/>
                          <a:latin typeface="+mn-lt"/>
                          <a:ea typeface="+mn-ea"/>
                          <a:cs typeface="+mn-cs"/>
                        </a:rPr>
                        <a:t>Schünemann</a:t>
                      </a:r>
                      <a:r>
                        <a:rPr lang="en-ZA" sz="1000" kern="1200" dirty="0" smtClean="0">
                          <a:solidFill>
                            <a:schemeClr val="tx1"/>
                          </a:solidFill>
                          <a:effectLst/>
                          <a:latin typeface="+mn-lt"/>
                          <a:ea typeface="+mn-ea"/>
                          <a:cs typeface="+mn-cs"/>
                        </a:rPr>
                        <a:t> HJ. Antivirals for treatment of influenza: a systematic review and meta-analysis of observational studies. </a:t>
                      </a:r>
                      <a:r>
                        <a:rPr lang="en-ZA" sz="1000" i="1" kern="1200" dirty="0" smtClean="0">
                          <a:solidFill>
                            <a:schemeClr val="tx1"/>
                          </a:solidFill>
                          <a:effectLst/>
                          <a:latin typeface="+mn-lt"/>
                          <a:ea typeface="+mn-ea"/>
                          <a:cs typeface="+mn-cs"/>
                        </a:rPr>
                        <a:t>Ann Intern Med.</a:t>
                      </a:r>
                      <a:r>
                        <a:rPr lang="en-ZA" sz="1000" kern="1200" dirty="0" smtClean="0">
                          <a:solidFill>
                            <a:schemeClr val="tx1"/>
                          </a:solidFill>
                          <a:effectLst/>
                          <a:latin typeface="+mn-lt"/>
                          <a:ea typeface="+mn-ea"/>
                          <a:cs typeface="+mn-cs"/>
                        </a:rPr>
                        <a:t> 2012 Apr 3;156(7):512-24.</a:t>
                      </a:r>
                    </a:p>
                    <a:p>
                      <a:pPr marL="171450" indent="-171450">
                        <a:buFont typeface="Arial" pitchFamily="34" charset="0"/>
                        <a:buChar char="•"/>
                      </a:pPr>
                      <a:r>
                        <a:rPr lang="en-ZA" sz="1000" dirty="0" smtClean="0"/>
                        <a:t> WHO Guidelines for Pharmacological Management of Pandemic Influenza A (H1N1) 2009 and other Influenza Viruses. Part I: Recommendations. Revised February 2010. Available at: http://www.who.int/csr/resources/publications/swineflu/h1n1_use_antivirals_20090820/en/</a:t>
                      </a:r>
                    </a:p>
                    <a:p>
                      <a:pPr marL="171450" indent="-171450">
                        <a:buFont typeface="Arial" pitchFamily="34" charset="0"/>
                        <a:buChar char="•"/>
                      </a:pPr>
                      <a:r>
                        <a:rPr lang="en-ZA" sz="1000" dirty="0" smtClean="0"/>
                        <a:t>  WHO Guidelines for Pharmacological Management of Pandemic Influenza A (H1N1) 2009 and other Influenza Viruses. Part II: Review of the evidence. Revised February 2010. Available at: http://www.who.int/csr/resources/publications/swineflu/h1n1_use_antivirals_20090820/en/  </a:t>
                      </a:r>
                      <a:endParaRPr lang="en-US" sz="1000" dirty="0" smtClean="0"/>
                    </a:p>
                  </a:txBody>
                  <a:tcPr/>
                </a:tc>
                <a:tc hMerge="1">
                  <a:txBody>
                    <a:bodyPr/>
                    <a:lstStyle/>
                    <a:p>
                      <a:endParaRPr lang="en-ZA"/>
                    </a:p>
                  </a:txBody>
                  <a:tcPr/>
                </a:tc>
              </a:tr>
              <a:tr h="879102">
                <a:tc>
                  <a:txBody>
                    <a:bodyPr/>
                    <a:lstStyle/>
                    <a:p>
                      <a:r>
                        <a:rPr lang="en-ZA" sz="1000" dirty="0" smtClean="0"/>
                        <a:t>23</a:t>
                      </a:r>
                      <a:endParaRPr lang="en-ZA" sz="1000" dirty="0"/>
                    </a:p>
                  </a:txBody>
                  <a:tcPr/>
                </a:tc>
                <a:tc>
                  <a:txBody>
                    <a:bodyPr/>
                    <a:lstStyle/>
                    <a:p>
                      <a:r>
                        <a:rPr lang="en-ZA" sz="1000" dirty="0" smtClean="0"/>
                        <a:t>19</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AMOXICILLIN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Paediatric Hospital level STG, 2013.</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NICE Clinical Guideline-Feverish illness in children: assessment and initial management in children younger than 5 years, May 2013.</a:t>
                      </a:r>
                    </a:p>
                  </a:txBody>
                  <a:tcPr/>
                </a:tc>
                <a:tc hMerge="1">
                  <a:txBody>
                    <a:bodyPr/>
                    <a:lstStyle/>
                    <a:p>
                      <a:endParaRPr lang="en-ZA"/>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43</a:t>
            </a:fld>
            <a:endParaRPr lang="en-ZA" dirty="0">
              <a:solidFill>
                <a:prstClr val="black"/>
              </a:solidFill>
            </a:endParaRPr>
          </a:p>
        </p:txBody>
      </p:sp>
      <p:sp>
        <p:nvSpPr>
          <p:cNvPr id="5"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18724065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3944431498"/>
              </p:ext>
            </p:extLst>
          </p:nvPr>
        </p:nvGraphicFramePr>
        <p:xfrm>
          <a:off x="0" y="0"/>
          <a:ext cx="9144001" cy="6659950"/>
        </p:xfrm>
        <a:graphic>
          <a:graphicData uri="http://schemas.openxmlformats.org/drawingml/2006/table">
            <a:tbl>
              <a:tblPr firstRow="1" bandRow="1">
                <a:tableStyleId>{8799B23B-EC83-4686-B30A-512413B5E67A}</a:tableStyleId>
              </a:tblPr>
              <a:tblGrid>
                <a:gridCol w="673720"/>
                <a:gridCol w="589506"/>
                <a:gridCol w="132836"/>
                <a:gridCol w="7747939"/>
              </a:tblGrid>
              <a:tr h="265450">
                <a:tc>
                  <a:txBody>
                    <a:bodyPr/>
                    <a:lstStyle/>
                    <a:p>
                      <a:r>
                        <a:rPr lang="en-ZA" sz="1000" dirty="0" smtClean="0">
                          <a:solidFill>
                            <a:schemeClr val="tx1"/>
                          </a:solidFill>
                        </a:rPr>
                        <a:t>Slide</a:t>
                      </a:r>
                      <a:endParaRPr lang="en-ZA" sz="1000" dirty="0">
                        <a:solidFill>
                          <a:schemeClr val="tx1"/>
                        </a:solidFill>
                      </a:endParaRPr>
                    </a:p>
                  </a:txBody>
                  <a:tcPr/>
                </a:tc>
                <a:tc gridSpan="2">
                  <a:txBody>
                    <a:bodyPr/>
                    <a:lstStyle/>
                    <a:p>
                      <a:r>
                        <a:rPr lang="en-ZA" sz="1000" dirty="0" smtClean="0">
                          <a:solidFill>
                            <a:schemeClr val="tx1"/>
                          </a:solidFill>
                        </a:rPr>
                        <a:t>Ref #</a:t>
                      </a:r>
                      <a:endParaRPr lang="en-ZA" sz="1000" dirty="0">
                        <a:solidFill>
                          <a:schemeClr val="tx1"/>
                        </a:solidFill>
                      </a:endParaRPr>
                    </a:p>
                  </a:txBody>
                  <a:tcPr/>
                </a:tc>
                <a:tc hMerge="1">
                  <a:txBody>
                    <a:bodyPr/>
                    <a:lstStyle/>
                    <a:p>
                      <a:endParaRPr lang="en-ZA" sz="1400" dirty="0"/>
                    </a:p>
                  </a:txBody>
                  <a:tcPr/>
                </a:tc>
                <a:tc>
                  <a:txBody>
                    <a:bodyPr/>
                    <a:lstStyle/>
                    <a:p>
                      <a:r>
                        <a:rPr lang="en-ZA" sz="1000" dirty="0" smtClean="0">
                          <a:solidFill>
                            <a:schemeClr val="tx1"/>
                          </a:solidFill>
                        </a:rPr>
                        <a:t>Reference</a:t>
                      </a:r>
                      <a:endParaRPr lang="en-ZA" sz="1000" dirty="0">
                        <a:solidFill>
                          <a:schemeClr val="tx1"/>
                        </a:solidFill>
                      </a:endParaRPr>
                    </a:p>
                  </a:txBody>
                  <a:tcPr/>
                </a:tc>
              </a:tr>
              <a:tr h="323803">
                <a:tc gridSpan="4">
                  <a:txBody>
                    <a:bodyPr/>
                    <a:lstStyle/>
                    <a:p>
                      <a:r>
                        <a:rPr lang="en-ZA" sz="1000" b="1" dirty="0" smtClean="0"/>
                        <a:t>17.3 RESPIRATORY</a:t>
                      </a:r>
                      <a:r>
                        <a:rPr lang="en-ZA" sz="1000" b="1" baseline="0" dirty="0" smtClean="0"/>
                        <a:t> INFECTIONS </a:t>
                      </a:r>
                      <a:endParaRPr lang="en-ZA" sz="1000" b="1" dirty="0" smtClean="0"/>
                    </a:p>
                  </a:txBody>
                  <a:tcPr/>
                </a:tc>
                <a:tc hMerge="1">
                  <a:txBody>
                    <a:bodyPr/>
                    <a:lstStyle/>
                    <a:p>
                      <a:endParaRPr lang="en-ZA" sz="1200" dirty="0"/>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tx1"/>
                        </a:solidFill>
                        <a:latin typeface="+mn-lt"/>
                        <a:ea typeface="+mn-ea"/>
                        <a:cs typeface="+mn-cs"/>
                      </a:endParaRPr>
                    </a:p>
                  </a:txBody>
                  <a:tcPr/>
                </a:tc>
                <a:tc hMerge="1">
                  <a:txBody>
                    <a:bodyPr/>
                    <a:lstStyle/>
                    <a:p>
                      <a:endParaRPr lang="en-ZA"/>
                    </a:p>
                  </a:txBody>
                  <a:tcPr/>
                </a:tc>
              </a:tr>
              <a:tr h="471403">
                <a:tc>
                  <a:txBody>
                    <a:bodyPr/>
                    <a:lstStyle/>
                    <a:p>
                      <a:r>
                        <a:rPr lang="en-ZA" sz="1000" dirty="0" smtClean="0"/>
                        <a:t>23</a:t>
                      </a:r>
                      <a:endParaRPr lang="en-ZA" sz="1000" dirty="0"/>
                    </a:p>
                  </a:txBody>
                  <a:tcPr/>
                </a:tc>
                <a:tc>
                  <a:txBody>
                    <a:bodyPr/>
                    <a:lstStyle/>
                    <a:p>
                      <a:r>
                        <a:rPr lang="en-ZA" sz="1000" dirty="0" smtClean="0"/>
                        <a:t>19</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PARACETAMOL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Paediatric Hospital level STG, 2013.</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NICE Clinical Guideline-Feverish illness in children: assessment and initial management in children younger than 5 years, May 2013.</a:t>
                      </a:r>
                      <a:endParaRPr lang="en-ZA" sz="1000" kern="1200" dirty="0" smtClean="0">
                        <a:solidFill>
                          <a:schemeClr val="tx1"/>
                        </a:solidFill>
                        <a:latin typeface="+mn-lt"/>
                        <a:ea typeface="+mn-ea"/>
                        <a:cs typeface="+mn-cs"/>
                      </a:endParaRPr>
                    </a:p>
                  </a:txBody>
                  <a:tcPr/>
                </a:tc>
                <a:tc hMerge="1">
                  <a:txBody>
                    <a:bodyPr/>
                    <a:lstStyle/>
                    <a:p>
                      <a:endParaRPr lang="en-ZA"/>
                    </a:p>
                  </a:txBody>
                  <a:tcPr/>
                </a:tc>
              </a:tr>
              <a:tr h="471403">
                <a:tc>
                  <a:txBody>
                    <a:bodyPr/>
                    <a:lstStyle/>
                    <a:p>
                      <a:r>
                        <a:rPr lang="en-ZA" sz="1000" dirty="0" smtClean="0"/>
                        <a:t>23</a:t>
                      </a:r>
                      <a:endParaRPr lang="en-ZA" sz="1000" dirty="0"/>
                    </a:p>
                  </a:txBody>
                  <a:tcPr/>
                </a:tc>
                <a:tc>
                  <a:txBody>
                    <a:bodyPr/>
                    <a:lstStyle/>
                    <a:p>
                      <a:r>
                        <a:rPr lang="en-ZA" sz="1000" dirty="0" smtClean="0"/>
                        <a:t>19</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COTRIMOXAZOLE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Paediatric Hospital level STG, 2013.</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NICE Clinical Guideline-Feverish illness in children: assessment and initial management in children younger than 5 years, May 2013.</a:t>
                      </a:r>
                    </a:p>
                  </a:txBody>
                  <a:tcPr/>
                </a:tc>
                <a:tc hMerge="1">
                  <a:txBody>
                    <a:bodyPr/>
                    <a:lstStyle/>
                    <a:p>
                      <a:endParaRPr lang="en-ZA"/>
                    </a:p>
                  </a:txBody>
                  <a:tcPr/>
                </a:tc>
              </a:tr>
              <a:tr h="471403">
                <a:tc>
                  <a:txBody>
                    <a:bodyPr/>
                    <a:lstStyle/>
                    <a:p>
                      <a:r>
                        <a:rPr lang="en-ZA" sz="1000" dirty="0" smtClean="0"/>
                        <a:t>24</a:t>
                      </a:r>
                      <a:endParaRPr lang="en-ZA" sz="1000" dirty="0"/>
                    </a:p>
                  </a:txBody>
                  <a:tcPr/>
                </a:tc>
                <a:tc>
                  <a:txBody>
                    <a:bodyPr/>
                    <a:lstStyle/>
                    <a:p>
                      <a:r>
                        <a:rPr lang="en-ZA" sz="1000" dirty="0" smtClean="0"/>
                        <a:t>20</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AMOXYCILLIN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Marras</a:t>
                      </a:r>
                      <a:r>
                        <a:rPr lang="en-US" sz="1000" dirty="0" smtClean="0"/>
                        <a:t> TK, </a:t>
                      </a:r>
                      <a:r>
                        <a:rPr lang="en-US" sz="1000" dirty="0" err="1" smtClean="0"/>
                        <a:t>Nopmaneejumruslers</a:t>
                      </a:r>
                      <a:r>
                        <a:rPr lang="en-US" sz="1000" dirty="0" smtClean="0"/>
                        <a:t> C, Chan CK. Efficacy of exclusively oral antibiotic therapy in patients hospitalized with </a:t>
                      </a:r>
                      <a:r>
                        <a:rPr lang="en-US" sz="1000" dirty="0" err="1" smtClean="0"/>
                        <a:t>nonsevere</a:t>
                      </a:r>
                      <a:r>
                        <a:rPr lang="en-US" sz="1000" dirty="0" smtClean="0"/>
                        <a:t> community-acquired pneumonia: a retrospective study and meta-analysis. Am J Med. 2004 Mar 15;116(6):385-93.</a:t>
                      </a:r>
                    </a:p>
                  </a:txBody>
                  <a:tcPr/>
                </a:tc>
                <a:tc hMerge="1">
                  <a:txBody>
                    <a:bodyPr/>
                    <a:lstStyle/>
                    <a:p>
                      <a:endParaRPr lang="en-ZA"/>
                    </a:p>
                  </a:txBody>
                  <a:tcPr/>
                </a:tc>
              </a:tr>
              <a:tr h="484497">
                <a:tc>
                  <a:txBody>
                    <a:bodyPr/>
                    <a:lstStyle/>
                    <a:p>
                      <a:r>
                        <a:rPr lang="en-ZA" sz="1000" dirty="0" smtClean="0"/>
                        <a:t>26</a:t>
                      </a:r>
                      <a:endParaRPr lang="en-ZA" sz="1000" dirty="0"/>
                    </a:p>
                  </a:txBody>
                  <a:tcPr/>
                </a:tc>
                <a:tc>
                  <a:txBody>
                    <a:bodyPr/>
                    <a:lstStyle/>
                    <a:p>
                      <a:r>
                        <a:rPr lang="en-ZA" sz="1000" dirty="0" smtClean="0"/>
                        <a:t>21</a:t>
                      </a:r>
                      <a:endParaRPr lang="en-ZA" sz="1000" dirty="0"/>
                    </a:p>
                  </a:txBody>
                  <a:tcPr/>
                </a:tc>
                <a:tc gridSpan="2">
                  <a:txBody>
                    <a:bodyPr/>
                    <a:lstStyle/>
                    <a:p>
                      <a:pPr marL="0" indent="0">
                        <a:buFont typeface="Arial" pitchFamily="34" charset="0"/>
                        <a:buNone/>
                      </a:pPr>
                      <a:r>
                        <a:rPr lang="en-ZA" sz="1000" b="1" u="sng" dirty="0" smtClean="0"/>
                        <a:t>ERYTHROMYCIN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South African Society of clinical </a:t>
                      </a:r>
                      <a:r>
                        <a:rPr lang="en-ZA" sz="1000" dirty="0" err="1" smtClean="0"/>
                        <a:t>microbiology.SASCM</a:t>
                      </a:r>
                      <a:r>
                        <a:rPr lang="en-ZA" sz="1000" dirty="0" smtClean="0"/>
                        <a:t> laboratory surveillance, July to December 2012. [Online][Accessed August 2014] Available at: </a:t>
                      </a:r>
                      <a:r>
                        <a:rPr lang="en-ZA" sz="1000" dirty="0" smtClean="0">
                          <a:hlinkClick r:id="rId3"/>
                        </a:rPr>
                        <a:t>http://www.fidssa.co.za/images/SASCM_Laboratory_Surveillance_2.pdf</a:t>
                      </a:r>
                      <a:endParaRPr lang="en-ZA" sz="1000" dirty="0" smtClean="0"/>
                    </a:p>
                  </a:txBody>
                  <a:tcPr/>
                </a:tc>
                <a:tc hMerge="1">
                  <a:txBody>
                    <a:bodyPr/>
                    <a:lstStyle/>
                    <a:p>
                      <a:endParaRPr lang="en-ZA"/>
                    </a:p>
                  </a:txBody>
                  <a:tcPr/>
                </a:tc>
              </a:tr>
              <a:tr h="471403">
                <a:tc>
                  <a:txBody>
                    <a:bodyPr/>
                    <a:lstStyle/>
                    <a:p>
                      <a:r>
                        <a:rPr lang="en-ZA" sz="1000" dirty="0" smtClean="0"/>
                        <a:t>26</a:t>
                      </a:r>
                      <a:endParaRPr lang="en-ZA" sz="1000" dirty="0"/>
                    </a:p>
                  </a:txBody>
                  <a:tcPr/>
                </a:tc>
                <a:tc>
                  <a:txBody>
                    <a:bodyPr/>
                    <a:lstStyle/>
                    <a:p>
                      <a:r>
                        <a:rPr lang="en-ZA" sz="1000" dirty="0" smtClean="0"/>
                        <a:t>21</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MOXIFLOXACIN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South African Society of clinical </a:t>
                      </a:r>
                      <a:r>
                        <a:rPr lang="en-ZA" sz="1000" dirty="0" err="1" smtClean="0"/>
                        <a:t>microbiology.SASCM</a:t>
                      </a:r>
                      <a:r>
                        <a:rPr lang="en-ZA" sz="1000" dirty="0" smtClean="0"/>
                        <a:t> laboratory surveillance, July to December 2012. [Online][Accessed August 2014] Available at: </a:t>
                      </a:r>
                      <a:r>
                        <a:rPr lang="en-ZA" sz="1000" dirty="0" smtClean="0">
                          <a:hlinkClick r:id="rId3"/>
                        </a:rPr>
                        <a:t>http://www.fidssa.co.za/images/SASCM_Laboratory_Surveillance_2.pdf</a:t>
                      </a:r>
                      <a:endParaRPr lang="en-ZA" sz="1000" dirty="0" smtClean="0"/>
                    </a:p>
                  </a:txBody>
                  <a:tcPr/>
                </a:tc>
                <a:tc hMerge="1">
                  <a:txBody>
                    <a:bodyPr/>
                    <a:lstStyle/>
                    <a:p>
                      <a:endParaRPr lang="en-ZA"/>
                    </a:p>
                  </a:txBody>
                  <a:tcPr/>
                </a:tc>
              </a:tr>
              <a:tr h="340457">
                <a:tc>
                  <a:txBody>
                    <a:bodyPr/>
                    <a:lstStyle/>
                    <a:p>
                      <a:r>
                        <a:rPr lang="en-ZA" sz="1000" dirty="0" smtClean="0"/>
                        <a:t>27</a:t>
                      </a:r>
                      <a:endParaRPr lang="en-ZA" sz="1000" dirty="0"/>
                    </a:p>
                  </a:txBody>
                  <a:tcPr/>
                </a:tc>
                <a:tc>
                  <a:txBody>
                    <a:bodyPr/>
                    <a:lstStyle/>
                    <a:p>
                      <a:r>
                        <a:rPr lang="en-ZA" sz="1000" dirty="0" smtClean="0"/>
                        <a:t>22</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PARACETAMOL</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NICE Clinical Guideline-Feverish illness in children: assessment and initial management in children younger than 5 years, May 2013.</a:t>
                      </a:r>
                    </a:p>
                  </a:txBody>
                  <a:tcPr/>
                </a:tc>
                <a:tc hMerge="1">
                  <a:txBody>
                    <a:bodyPr/>
                    <a:lstStyle/>
                    <a:p>
                      <a:endParaRPr lang="en-ZA"/>
                    </a:p>
                  </a:txBody>
                  <a:tcPr/>
                </a:tc>
              </a:tr>
              <a:tr h="340457">
                <a:tc gridSpan="4">
                  <a:txBody>
                    <a:bodyPr/>
                    <a:lstStyle/>
                    <a:p>
                      <a:r>
                        <a:rPr lang="en-ZA" sz="1000" b="1" dirty="0" smtClean="0"/>
                        <a:t>17.4 PULMONARY</a:t>
                      </a:r>
                      <a:r>
                        <a:rPr lang="en-ZA" sz="1000" b="1" baseline="0" dirty="0" smtClean="0"/>
                        <a:t> TUBERCULOSIS</a:t>
                      </a:r>
                      <a:endParaRPr lang="en-ZA" sz="1000" b="1" dirty="0" smtClean="0"/>
                    </a:p>
                  </a:txBody>
                  <a:tcPr/>
                </a:tc>
                <a:tc hMerge="1">
                  <a:txBody>
                    <a:bodyPr/>
                    <a:lstStyle/>
                    <a:p>
                      <a:endParaRPr lang="en-ZA" sz="1000" dirty="0"/>
                    </a:p>
                  </a:txBody>
                  <a:tcPr/>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dirty="0" smtClean="0"/>
                    </a:p>
                  </a:txBody>
                  <a:tcPr/>
                </a:tc>
                <a:tc hMerge="1">
                  <a:txBody>
                    <a:bodyPr/>
                    <a:lstStyle/>
                    <a:p>
                      <a:endParaRPr lang="en-ZA"/>
                    </a:p>
                  </a:txBody>
                  <a:tcPr/>
                </a:tc>
              </a:tr>
              <a:tr h="340457">
                <a:tc>
                  <a:txBody>
                    <a:bodyPr/>
                    <a:lstStyle/>
                    <a:p>
                      <a:r>
                        <a:rPr lang="en-ZA" sz="1000" dirty="0" smtClean="0"/>
                        <a:t>29</a:t>
                      </a:r>
                      <a:endParaRPr lang="en-ZA" sz="1000" dirty="0"/>
                    </a:p>
                  </a:txBody>
                  <a:tcPr/>
                </a:tc>
                <a:tc>
                  <a:txBody>
                    <a:bodyPr/>
                    <a:lstStyle/>
                    <a:p>
                      <a:r>
                        <a:rPr lang="en-ZA" sz="1000" dirty="0" smtClean="0"/>
                        <a:t>23</a:t>
                      </a:r>
                      <a:endParaRPr lang="en-ZA" sz="1000" dirty="0"/>
                    </a:p>
                  </a:txBody>
                  <a:tcPr/>
                </a:tc>
                <a:tc gridSpan="2">
                  <a:txBody>
                    <a:bodyPr/>
                    <a:lstStyle/>
                    <a:p>
                      <a:r>
                        <a:rPr lang="en-ZA" sz="1000" b="1" u="sng" dirty="0" smtClean="0"/>
                        <a:t>STREPTOMYCIN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a:t>
                      </a:r>
                      <a:r>
                        <a:rPr lang="en-US" sz="1000" baseline="0" dirty="0" smtClean="0"/>
                        <a:t> STG, 2012.</a:t>
                      </a:r>
                      <a:endParaRPr lang="en-US" sz="1000" dirty="0" smtClean="0"/>
                    </a:p>
                  </a:txBody>
                  <a:tcPr/>
                </a:tc>
                <a:tc hMerge="1">
                  <a:txBody>
                    <a:bodyPr/>
                    <a:lstStyle/>
                    <a:p>
                      <a:endParaRPr lang="en-ZA"/>
                    </a:p>
                  </a:txBody>
                  <a:tcPr/>
                </a:tc>
              </a:tr>
              <a:tr h="340457">
                <a:tc>
                  <a:txBody>
                    <a:bodyPr/>
                    <a:lstStyle/>
                    <a:p>
                      <a:r>
                        <a:rPr lang="en-ZA" sz="1000" dirty="0" smtClean="0"/>
                        <a:t>29</a:t>
                      </a:r>
                      <a:endParaRPr lang="en-ZA" sz="1000" dirty="0"/>
                    </a:p>
                  </a:txBody>
                  <a:tcPr/>
                </a:tc>
                <a:tc>
                  <a:txBody>
                    <a:bodyPr/>
                    <a:lstStyle/>
                    <a:p>
                      <a:r>
                        <a:rPr lang="en-ZA" sz="1000" dirty="0" smtClean="0"/>
                        <a:t>23</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RIFAMPICIN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a:t>
                      </a:r>
                      <a:r>
                        <a:rPr lang="en-US" sz="1000" baseline="0" dirty="0" smtClean="0"/>
                        <a:t> STG, 2012.</a:t>
                      </a:r>
                      <a:endParaRPr lang="en-US" sz="1000" dirty="0" smtClean="0"/>
                    </a:p>
                  </a:txBody>
                  <a:tcPr/>
                </a:tc>
                <a:tc hMerge="1">
                  <a:txBody>
                    <a:bodyPr/>
                    <a:lstStyle/>
                    <a:p>
                      <a:endParaRPr lang="en-ZA"/>
                    </a:p>
                  </a:txBody>
                  <a:tcPr/>
                </a:tc>
              </a:tr>
              <a:tr h="355627">
                <a:tc>
                  <a:txBody>
                    <a:bodyPr/>
                    <a:lstStyle/>
                    <a:p>
                      <a:r>
                        <a:rPr lang="en-ZA" sz="1000" dirty="0" smtClean="0"/>
                        <a:t>29</a:t>
                      </a:r>
                      <a:endParaRPr lang="en-ZA" sz="1000" dirty="0"/>
                    </a:p>
                  </a:txBody>
                  <a:tcPr/>
                </a:tc>
                <a:tc>
                  <a:txBody>
                    <a:bodyPr/>
                    <a:lstStyle/>
                    <a:p>
                      <a:r>
                        <a:rPr lang="en-ZA" sz="1000" dirty="0" smtClean="0"/>
                        <a:t>23</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ISONIAZID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a:t>
                      </a:r>
                      <a:r>
                        <a:rPr lang="en-US" sz="1000" baseline="0" dirty="0" smtClean="0"/>
                        <a:t> STG, 2012.</a:t>
                      </a:r>
                      <a:endParaRPr lang="en-US" sz="1000" dirty="0" smtClean="0"/>
                    </a:p>
                  </a:txBody>
                  <a:tcPr/>
                </a:tc>
                <a:tc hMerge="1">
                  <a:txBody>
                    <a:bodyPr/>
                    <a:lstStyle/>
                    <a:p>
                      <a:endParaRPr lang="en-ZA"/>
                    </a:p>
                  </a:txBody>
                  <a:tcPr/>
                </a:tc>
              </a:tr>
              <a:tr h="340387">
                <a:tc>
                  <a:txBody>
                    <a:bodyPr/>
                    <a:lstStyle/>
                    <a:p>
                      <a:r>
                        <a:rPr lang="en-ZA" sz="1000" dirty="0" smtClean="0"/>
                        <a:t>29</a:t>
                      </a:r>
                      <a:endParaRPr lang="en-ZA" sz="1000" dirty="0"/>
                    </a:p>
                  </a:txBody>
                  <a:tcPr/>
                </a:tc>
                <a:tc>
                  <a:txBody>
                    <a:bodyPr/>
                    <a:lstStyle/>
                    <a:p>
                      <a:r>
                        <a:rPr lang="en-ZA" sz="1000" dirty="0" smtClean="0"/>
                        <a:t>23</a:t>
                      </a:r>
                      <a:endParaRPr lang="en-ZA"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ETHAMBUTOL</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a:t>
                      </a:r>
                      <a:r>
                        <a:rPr lang="en-US" sz="1000" baseline="0" dirty="0" smtClean="0"/>
                        <a:t> STG, 2012.</a:t>
                      </a:r>
                      <a:endParaRPr lang="en-US" sz="1000" dirty="0" smtClean="0"/>
                    </a:p>
                  </a:txBody>
                  <a:tcPr/>
                </a:tc>
                <a:tc hMerge="1">
                  <a:txBody>
                    <a:bodyPr/>
                    <a:lstStyle/>
                    <a:p>
                      <a:endParaRPr lang="en-ZA"/>
                    </a:p>
                  </a:txBody>
                  <a:tcPr/>
                </a:tc>
              </a:tr>
              <a:tr h="972268">
                <a:tc>
                  <a:txBody>
                    <a:bodyPr/>
                    <a:lstStyle/>
                    <a:p>
                      <a:r>
                        <a:rPr lang="en-ZA" sz="1000" dirty="0" smtClean="0"/>
                        <a:t>30</a:t>
                      </a:r>
                      <a:endParaRPr lang="en-ZA" sz="1000" dirty="0"/>
                    </a:p>
                  </a:txBody>
                  <a:tcPr/>
                </a:tc>
                <a:tc>
                  <a:txBody>
                    <a:bodyPr/>
                    <a:lstStyle/>
                    <a:p>
                      <a:r>
                        <a:rPr lang="en-ZA" sz="1000" dirty="0" smtClean="0"/>
                        <a:t>24</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ISONIAZID</a:t>
                      </a:r>
                    </a:p>
                    <a:p>
                      <a:pPr marL="171450" indent="-171450">
                        <a:buFont typeface="Arial" pitchFamily="34" charset="0"/>
                        <a:buChar char="•"/>
                      </a:pPr>
                      <a:r>
                        <a:rPr lang="en-US" sz="1000" dirty="0" err="1" smtClean="0"/>
                        <a:t>Zar</a:t>
                      </a:r>
                      <a:r>
                        <a:rPr lang="en-US" sz="1000" dirty="0" smtClean="0"/>
                        <a:t> HJ, Cotton MF, Strauss S, </a:t>
                      </a:r>
                      <a:r>
                        <a:rPr lang="en-US" sz="1000" dirty="0" err="1" smtClean="0"/>
                        <a:t>Karpakis</a:t>
                      </a:r>
                      <a:r>
                        <a:rPr lang="en-US" sz="1000" dirty="0" smtClean="0"/>
                        <a:t> J, Hussey G, </a:t>
                      </a:r>
                      <a:r>
                        <a:rPr lang="en-US" sz="1000" dirty="0" err="1" smtClean="0"/>
                        <a:t>Schaaf</a:t>
                      </a:r>
                      <a:r>
                        <a:rPr lang="en-US" sz="1000" dirty="0" smtClean="0"/>
                        <a:t> HS, </a:t>
                      </a:r>
                      <a:r>
                        <a:rPr lang="en-US" sz="1000" dirty="0" err="1" smtClean="0"/>
                        <a:t>Rabie</a:t>
                      </a:r>
                      <a:r>
                        <a:rPr lang="en-US" sz="1000" dirty="0" smtClean="0"/>
                        <a:t> H, Lombard CJ. Effect of isoniazid prophylaxis on mortality and incidence of tuberculosis in children with HIV: </a:t>
                      </a:r>
                      <a:r>
                        <a:rPr lang="en-US" sz="1000" dirty="0" err="1" smtClean="0"/>
                        <a:t>randomised</a:t>
                      </a:r>
                      <a:r>
                        <a:rPr lang="en-US" sz="1000" dirty="0" smtClean="0"/>
                        <a:t> controlled trial. BMJ. 2007 Jan 20;334(7585):136.</a:t>
                      </a:r>
                    </a:p>
                    <a:p>
                      <a:pPr marL="171450" indent="-171450">
                        <a:buFont typeface="Arial" pitchFamily="34" charset="0"/>
                        <a:buChar char="•"/>
                      </a:pPr>
                      <a:r>
                        <a:rPr lang="en-US" sz="1000" dirty="0" err="1" smtClean="0"/>
                        <a:t>Madhi</a:t>
                      </a:r>
                      <a:r>
                        <a:rPr lang="en-US" sz="1000" dirty="0" smtClean="0"/>
                        <a:t> SA, </a:t>
                      </a:r>
                      <a:r>
                        <a:rPr lang="en-US" sz="1000" dirty="0" err="1" smtClean="0"/>
                        <a:t>Nachman</a:t>
                      </a:r>
                      <a:r>
                        <a:rPr lang="en-US" sz="1000" dirty="0" smtClean="0"/>
                        <a:t> S, </a:t>
                      </a:r>
                      <a:r>
                        <a:rPr lang="en-US" sz="1000" dirty="0" err="1" smtClean="0"/>
                        <a:t>Violari</a:t>
                      </a:r>
                      <a:r>
                        <a:rPr lang="en-US" sz="1000" dirty="0" smtClean="0"/>
                        <a:t> A, Kim S, Cotton MF, </a:t>
                      </a:r>
                      <a:r>
                        <a:rPr lang="en-US" sz="1000" dirty="0" err="1" smtClean="0"/>
                        <a:t>Bobat</a:t>
                      </a:r>
                      <a:r>
                        <a:rPr lang="en-US" sz="1000" dirty="0" smtClean="0"/>
                        <a:t> R, Jean-Philippe P, </a:t>
                      </a:r>
                      <a:r>
                        <a:rPr lang="en-US" sz="1000" dirty="0" err="1" smtClean="0"/>
                        <a:t>McSherry</a:t>
                      </a:r>
                      <a:r>
                        <a:rPr lang="en-US" sz="1000" dirty="0" smtClean="0"/>
                        <a:t> G, Mitchell C; P1041 Study Team. Primary isoniazid prophylaxis against tuberculosis in HIV-exposed children. N </a:t>
                      </a:r>
                      <a:r>
                        <a:rPr lang="en-US" sz="1000" dirty="0" err="1" smtClean="0"/>
                        <a:t>Engl</a:t>
                      </a:r>
                      <a:r>
                        <a:rPr lang="en-US" sz="1000" dirty="0" smtClean="0"/>
                        <a:t> J Med. 2011 Jul 7;365(1):21-31. </a:t>
                      </a:r>
                    </a:p>
                    <a:p>
                      <a:pPr marL="171450" indent="-171450">
                        <a:buFont typeface="Arial" pitchFamily="34" charset="0"/>
                        <a:buChar char="•"/>
                      </a:pPr>
                      <a:r>
                        <a:rPr lang="en-US" sz="1000" dirty="0" err="1" smtClean="0"/>
                        <a:t>Paediatric</a:t>
                      </a:r>
                      <a:r>
                        <a:rPr lang="en-US" sz="1000" dirty="0" smtClean="0"/>
                        <a:t> Hospital level</a:t>
                      </a:r>
                      <a:r>
                        <a:rPr lang="en-US" sz="1000" baseline="0" dirty="0" smtClean="0"/>
                        <a:t> STG, 2013.</a:t>
                      </a:r>
                      <a:endParaRPr lang="en-ZA" sz="1000" kern="1200" dirty="0" smtClean="0">
                        <a:solidFill>
                          <a:schemeClr val="tx1"/>
                        </a:solidFill>
                        <a:latin typeface="+mn-lt"/>
                        <a:ea typeface="+mn-ea"/>
                        <a:cs typeface="+mn-cs"/>
                      </a:endParaRPr>
                    </a:p>
                  </a:txBody>
                  <a:tcPr/>
                </a:tc>
                <a:tc hMerge="1">
                  <a:txBody>
                    <a:bodyPr/>
                    <a:lstStyle/>
                    <a:p>
                      <a:endParaRPr lang="en-ZA"/>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44</a:t>
            </a:fld>
            <a:endParaRPr lang="en-ZA" dirty="0">
              <a:solidFill>
                <a:prstClr val="black"/>
              </a:solidFill>
            </a:endParaRPr>
          </a:p>
        </p:txBody>
      </p:sp>
    </p:spTree>
    <p:extLst>
      <p:ext uri="{BB962C8B-B14F-4D97-AF65-F5344CB8AC3E}">
        <p14:creationId xmlns:p14="http://schemas.microsoft.com/office/powerpoint/2010/main" xmlns="" val="962498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1093758775"/>
              </p:ext>
            </p:extLst>
          </p:nvPr>
        </p:nvGraphicFramePr>
        <p:xfrm>
          <a:off x="0" y="3"/>
          <a:ext cx="9026152" cy="6655766"/>
        </p:xfrm>
        <a:graphic>
          <a:graphicData uri="http://schemas.openxmlformats.org/drawingml/2006/table">
            <a:tbl>
              <a:tblPr firstRow="1" bandRow="1">
                <a:tableStyleId>{8799B23B-EC83-4686-B30A-512413B5E67A}</a:tableStyleId>
              </a:tblPr>
              <a:tblGrid>
                <a:gridCol w="665037"/>
                <a:gridCol w="581908"/>
                <a:gridCol w="131124"/>
                <a:gridCol w="7648083"/>
              </a:tblGrid>
              <a:tr h="270766">
                <a:tc>
                  <a:txBody>
                    <a:bodyPr/>
                    <a:lstStyle/>
                    <a:p>
                      <a:r>
                        <a:rPr lang="en-ZA" sz="1000" dirty="0" smtClean="0">
                          <a:solidFill>
                            <a:schemeClr val="tx1"/>
                          </a:solidFill>
                        </a:rPr>
                        <a:t>Slide</a:t>
                      </a:r>
                      <a:endParaRPr lang="en-ZA" sz="1000" dirty="0">
                        <a:solidFill>
                          <a:schemeClr val="tx1"/>
                        </a:solidFill>
                      </a:endParaRPr>
                    </a:p>
                  </a:txBody>
                  <a:tcPr/>
                </a:tc>
                <a:tc gridSpan="2">
                  <a:txBody>
                    <a:bodyPr/>
                    <a:lstStyle/>
                    <a:p>
                      <a:r>
                        <a:rPr lang="en-ZA" sz="1000" dirty="0" smtClean="0">
                          <a:solidFill>
                            <a:schemeClr val="tx1"/>
                          </a:solidFill>
                        </a:rPr>
                        <a:t>Ref #</a:t>
                      </a:r>
                      <a:endParaRPr lang="en-ZA" sz="1000" dirty="0">
                        <a:solidFill>
                          <a:schemeClr val="tx1"/>
                        </a:solidFill>
                      </a:endParaRPr>
                    </a:p>
                  </a:txBody>
                  <a:tcPr/>
                </a:tc>
                <a:tc hMerge="1">
                  <a:txBody>
                    <a:bodyPr/>
                    <a:lstStyle/>
                    <a:p>
                      <a:endParaRPr lang="en-ZA" sz="1400" dirty="0"/>
                    </a:p>
                  </a:txBody>
                  <a:tcPr/>
                </a:tc>
                <a:tc>
                  <a:txBody>
                    <a:bodyPr/>
                    <a:lstStyle/>
                    <a:p>
                      <a:r>
                        <a:rPr lang="en-ZA" sz="1000" dirty="0" smtClean="0">
                          <a:solidFill>
                            <a:schemeClr val="tx1"/>
                          </a:solidFill>
                        </a:rPr>
                        <a:t>Reference</a:t>
                      </a:r>
                      <a:endParaRPr lang="en-ZA" sz="1000" dirty="0">
                        <a:solidFill>
                          <a:schemeClr val="tx1"/>
                        </a:solidFill>
                      </a:endParaRPr>
                    </a:p>
                  </a:txBody>
                  <a:tcPr/>
                </a:tc>
              </a:tr>
              <a:tr h="235172">
                <a:tc gridSpan="4">
                  <a:txBody>
                    <a:bodyPr/>
                    <a:lstStyle/>
                    <a:p>
                      <a:r>
                        <a:rPr lang="en-ZA" sz="1000" b="1" dirty="0" smtClean="0"/>
                        <a:t>17.4 PULMONARY</a:t>
                      </a:r>
                      <a:r>
                        <a:rPr lang="en-ZA" sz="1000" b="1" baseline="0" dirty="0" smtClean="0"/>
                        <a:t> TUBERCULOSIS</a:t>
                      </a:r>
                      <a:endParaRPr lang="en-ZA" sz="1000" b="1" dirty="0" smtClean="0"/>
                    </a:p>
                  </a:txBody>
                  <a:tcPr/>
                </a:tc>
                <a:tc hMerge="1">
                  <a:txBody>
                    <a:bodyPr/>
                    <a:lstStyle/>
                    <a:p>
                      <a:endParaRPr lang="en-ZA" sz="1200" dirty="0"/>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tx1"/>
                        </a:solidFill>
                        <a:latin typeface="+mn-lt"/>
                        <a:ea typeface="+mn-ea"/>
                        <a:cs typeface="+mn-cs"/>
                      </a:endParaRPr>
                    </a:p>
                  </a:txBody>
                  <a:tcPr/>
                </a:tc>
                <a:tc hMerge="1">
                  <a:txBody>
                    <a:bodyPr/>
                    <a:lstStyle/>
                    <a:p>
                      <a:endParaRPr lang="en-ZA"/>
                    </a:p>
                  </a:txBody>
                  <a:tcPr/>
                </a:tc>
              </a:tr>
              <a:tr h="382155">
                <a:tc>
                  <a:txBody>
                    <a:bodyPr/>
                    <a:lstStyle/>
                    <a:p>
                      <a:r>
                        <a:rPr lang="en-ZA" sz="1000" dirty="0" smtClean="0"/>
                        <a:t>31</a:t>
                      </a:r>
                      <a:endParaRPr lang="en-ZA" sz="1000" dirty="0"/>
                    </a:p>
                  </a:txBody>
                  <a:tcPr/>
                </a:tc>
                <a:tc>
                  <a:txBody>
                    <a:bodyPr/>
                    <a:lstStyle/>
                    <a:p>
                      <a:r>
                        <a:rPr lang="en-ZA" sz="1000" dirty="0" smtClean="0"/>
                        <a:t>25</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smtClean="0"/>
                        <a:t>TB</a:t>
                      </a:r>
                      <a:r>
                        <a:rPr lang="en-US" sz="1000" b="1" u="sng" baseline="0" dirty="0" smtClean="0"/>
                        <a:t> MANAGEMENT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Paediatric Hospital level STG, 2013.</a:t>
                      </a:r>
                    </a:p>
                  </a:txBody>
                  <a:tcPr/>
                </a:tc>
                <a:tc hMerge="1">
                  <a:txBody>
                    <a:bodyPr/>
                    <a:lstStyle/>
                    <a:p>
                      <a:endParaRPr lang="en-ZA"/>
                    </a:p>
                  </a:txBody>
                  <a:tcPr/>
                </a:tc>
              </a:tr>
              <a:tr h="529138">
                <a:tc>
                  <a:txBody>
                    <a:bodyPr/>
                    <a:lstStyle/>
                    <a:p>
                      <a:r>
                        <a:rPr lang="en-ZA" sz="1000" dirty="0" smtClean="0"/>
                        <a:t>32</a:t>
                      </a:r>
                      <a:endParaRPr lang="en-ZA" sz="1000" dirty="0"/>
                    </a:p>
                  </a:txBody>
                  <a:tcPr/>
                </a:tc>
                <a:tc>
                  <a:txBody>
                    <a:bodyPr/>
                    <a:lstStyle/>
                    <a:p>
                      <a:r>
                        <a:rPr lang="en-ZA" sz="1000" dirty="0" smtClean="0"/>
                        <a:t>26</a:t>
                      </a:r>
                      <a:endParaRPr lang="en-ZA" sz="1000" dirty="0"/>
                    </a:p>
                  </a:txBody>
                  <a:tcPr/>
                </a:tc>
                <a:tc gridSpan="2">
                  <a:txBody>
                    <a:bodyPr/>
                    <a:lstStyle/>
                    <a:p>
                      <a:r>
                        <a:rPr lang="en-ZA" sz="1000" b="1" u="sng" dirty="0" smtClean="0"/>
                        <a:t>KANAMYCIN</a:t>
                      </a:r>
                      <a:endParaRPr lang="en-ZA" sz="1000" b="1" dirty="0" smtClean="0">
                        <a:solidFill>
                          <a:srgbClr val="00B050"/>
                        </a:solidFill>
                      </a:endParaRPr>
                    </a:p>
                    <a:p>
                      <a:pPr marL="171450" indent="-171450">
                        <a:buFont typeface="Arial" pitchFamily="34" charset="0"/>
                        <a:buChar char="•"/>
                      </a:pPr>
                      <a:r>
                        <a:rPr lang="en-ZA" sz="1000" dirty="0" smtClean="0">
                          <a:solidFill>
                            <a:prstClr val="black"/>
                          </a:solidFill>
                        </a:rPr>
                        <a:t>Adult Hospital level STG, 2012.</a:t>
                      </a:r>
                    </a:p>
                    <a:p>
                      <a:pPr marL="171450" indent="-171450">
                        <a:buFont typeface="Arial" pitchFamily="34" charset="0"/>
                        <a:buChar cha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r h="529138">
                <a:tc>
                  <a:txBody>
                    <a:bodyPr/>
                    <a:lstStyle/>
                    <a:p>
                      <a:r>
                        <a:rPr lang="en-ZA" sz="1000" dirty="0" smtClean="0"/>
                        <a:t>32</a:t>
                      </a:r>
                      <a:endParaRPr lang="en-ZA" sz="1000" dirty="0"/>
                    </a:p>
                  </a:txBody>
                  <a:tcPr/>
                </a:tc>
                <a:tc>
                  <a:txBody>
                    <a:bodyPr/>
                    <a:lstStyle/>
                    <a:p>
                      <a:r>
                        <a:rPr lang="en-ZA" sz="1000" dirty="0" smtClean="0"/>
                        <a:t>26</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MOXIFLOXACIN</a:t>
                      </a:r>
                    </a:p>
                    <a:p>
                      <a:pPr marL="171450" indent="-171450">
                        <a:buFont typeface="Arial" pitchFamily="34" charset="0"/>
                        <a:buChar char="•"/>
                      </a:pPr>
                      <a:r>
                        <a:rPr lang="en-ZA" sz="1000" dirty="0" smtClean="0">
                          <a:solidFill>
                            <a:prstClr val="black"/>
                          </a:solidFill>
                        </a:rPr>
                        <a:t>Adult Hospital level STG, 2012.</a:t>
                      </a:r>
                    </a:p>
                    <a:p>
                      <a:pPr marL="171450" indent="-171450">
                        <a:buFont typeface="Arial" pitchFamily="34" charset="0"/>
                        <a:buChar cha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r h="529138">
                <a:tc>
                  <a:txBody>
                    <a:bodyPr/>
                    <a:lstStyle/>
                    <a:p>
                      <a:r>
                        <a:rPr lang="en-ZA" sz="1000" dirty="0" smtClean="0"/>
                        <a:t>32</a:t>
                      </a:r>
                      <a:endParaRPr lang="en-ZA" sz="1000" dirty="0"/>
                    </a:p>
                  </a:txBody>
                  <a:tcPr/>
                </a:tc>
                <a:tc>
                  <a:txBody>
                    <a:bodyPr/>
                    <a:lstStyle/>
                    <a:p>
                      <a:r>
                        <a:rPr lang="en-ZA" sz="1000" dirty="0" smtClean="0"/>
                        <a:t>26</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ETHIONAMIDE </a:t>
                      </a:r>
                    </a:p>
                    <a:p>
                      <a:pPr marL="171450" indent="-171450">
                        <a:buFont typeface="Arial" pitchFamily="34" charset="0"/>
                        <a:buChar char="•"/>
                      </a:pPr>
                      <a:r>
                        <a:rPr lang="en-ZA" sz="1000" dirty="0" smtClean="0">
                          <a:solidFill>
                            <a:prstClr val="black"/>
                          </a:solidFill>
                        </a:rPr>
                        <a:t>Adult Hospital level STG, 2012.</a:t>
                      </a:r>
                    </a:p>
                    <a:p>
                      <a:pPr marL="171450" indent="-171450">
                        <a:buFont typeface="Arial" pitchFamily="34" charset="0"/>
                        <a:buChar cha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r h="529138">
                <a:tc>
                  <a:txBody>
                    <a:bodyPr/>
                    <a:lstStyle/>
                    <a:p>
                      <a:r>
                        <a:rPr lang="en-ZA" sz="1000" dirty="0" smtClean="0"/>
                        <a:t>32</a:t>
                      </a:r>
                      <a:endParaRPr lang="en-ZA" sz="1000" dirty="0"/>
                    </a:p>
                  </a:txBody>
                  <a:tcPr/>
                </a:tc>
                <a:tc>
                  <a:txBody>
                    <a:bodyPr/>
                    <a:lstStyle/>
                    <a:p>
                      <a:r>
                        <a:rPr lang="en-ZA" sz="1000" dirty="0" smtClean="0"/>
                        <a:t>26</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TERIZIDONE </a:t>
                      </a:r>
                    </a:p>
                    <a:p>
                      <a:pPr marL="171450" indent="-171450">
                        <a:buFont typeface="Arial" pitchFamily="34" charset="0"/>
                        <a:buChar char="•"/>
                      </a:pPr>
                      <a:r>
                        <a:rPr lang="en-ZA" sz="1000" dirty="0" smtClean="0">
                          <a:solidFill>
                            <a:prstClr val="black"/>
                          </a:solidFill>
                        </a:rPr>
                        <a:t>Adult Hospital level STG, 2012.</a:t>
                      </a:r>
                    </a:p>
                    <a:p>
                      <a:pPr marL="171450" indent="-171450">
                        <a:buFont typeface="Arial" pitchFamily="34" charset="0"/>
                        <a:buChar cha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r h="677900">
                <a:tc>
                  <a:txBody>
                    <a:bodyPr/>
                    <a:lstStyle/>
                    <a:p>
                      <a:r>
                        <a:rPr lang="en-ZA" sz="1000" dirty="0" smtClean="0"/>
                        <a:t>32</a:t>
                      </a:r>
                      <a:endParaRPr lang="en-ZA" sz="1000" dirty="0"/>
                    </a:p>
                  </a:txBody>
                  <a:tcPr/>
                </a:tc>
                <a:tc>
                  <a:txBody>
                    <a:bodyPr/>
                    <a:lstStyle/>
                    <a:p>
                      <a:r>
                        <a:rPr lang="en-ZA" sz="1000" dirty="0" smtClean="0"/>
                        <a:t>26</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PYRAZINAMIDE </a:t>
                      </a:r>
                    </a:p>
                    <a:p>
                      <a:r>
                        <a:rPr lang="en-ZA" sz="1000" dirty="0" smtClean="0">
                          <a:solidFill>
                            <a:prstClr val="black"/>
                          </a:solidFill>
                        </a:rPr>
                        <a:t>Adult Hospital level STG, 2012.</a:t>
                      </a:r>
                    </a:p>
                    <a:p>
                      <a:pPr marL="171450" indent="-171450">
                        <a:buFont typeface="Arial" pitchFamily="34" charset="0"/>
                        <a:buChar char="•"/>
                      </a:pPr>
                      <a:r>
                        <a:rPr lang="en-US" sz="1000" dirty="0" smtClean="0"/>
                        <a:t>Department of Health. Management of drug resistant tuberculosis</a:t>
                      </a:r>
                      <a:r>
                        <a:rPr lang="en-US" sz="1000" baseline="0" dirty="0" smtClean="0"/>
                        <a:t> policy guidelines, updated January 2013.</a:t>
                      </a:r>
                      <a:endParaRPr lang="en-ZA" sz="1000" kern="1200" dirty="0" smtClean="0">
                        <a:solidFill>
                          <a:schemeClr val="tx1"/>
                        </a:solidFill>
                        <a:latin typeface="+mn-lt"/>
                        <a:ea typeface="+mn-ea"/>
                        <a:cs typeface="+mn-cs"/>
                      </a:endParaRPr>
                    </a:p>
                  </a:txBody>
                  <a:tcPr/>
                </a:tc>
                <a:tc hMerge="1">
                  <a:txBody>
                    <a:bodyPr/>
                    <a:lstStyle/>
                    <a:p>
                      <a:endParaRPr lang="en-ZA"/>
                    </a:p>
                  </a:txBody>
                  <a:tcPr/>
                </a:tc>
              </a:tr>
              <a:tr h="529138">
                <a:tc>
                  <a:txBody>
                    <a:bodyPr/>
                    <a:lstStyle/>
                    <a:p>
                      <a:r>
                        <a:rPr lang="en-ZA" sz="1000" dirty="0" smtClean="0"/>
                        <a:t>33</a:t>
                      </a:r>
                      <a:endParaRPr lang="en-ZA" sz="1000" dirty="0"/>
                    </a:p>
                  </a:txBody>
                  <a:tcPr/>
                </a:tc>
                <a:tc>
                  <a:txBody>
                    <a:bodyPr/>
                    <a:lstStyle/>
                    <a:p>
                      <a:r>
                        <a:rPr lang="en-ZA" sz="1000" dirty="0" smtClean="0"/>
                        <a:t>27</a:t>
                      </a:r>
                      <a:endParaRPr lang="en-ZA" sz="1000" dirty="0"/>
                    </a:p>
                  </a:txBody>
                  <a:tcPr/>
                </a:tc>
                <a:tc gridSpan="2">
                  <a:txBody>
                    <a:bodyPr/>
                    <a:lstStyle/>
                    <a:p>
                      <a:r>
                        <a:rPr lang="en-ZA" sz="1000" b="1" u="sng" dirty="0" smtClean="0"/>
                        <a:t>KANAMYCIN</a:t>
                      </a:r>
                      <a:endParaRPr lang="en-ZA" sz="1000" b="1" dirty="0" smtClean="0">
                        <a:solidFill>
                          <a:srgbClr val="00B050"/>
                        </a:solidFill>
                      </a:endParaRPr>
                    </a:p>
                    <a:p>
                      <a:pPr marL="171450" indent="-171450">
                        <a:buFont typeface="Arial" pitchFamily="34" charset="0"/>
                        <a:buChar char="•"/>
                      </a:pPr>
                      <a:r>
                        <a:rPr lang="en-US" sz="1000" dirty="0" smtClean="0"/>
                        <a:t>Adult Hospital</a:t>
                      </a:r>
                      <a:r>
                        <a:rPr lang="en-US" sz="1000" baseline="0" dirty="0" smtClean="0"/>
                        <a:t> STG, 2012.</a:t>
                      </a:r>
                    </a:p>
                    <a:p>
                      <a:pPr marL="171450" indent="-171450">
                        <a:buFont typeface="Arial" pitchFamily="34" charset="0"/>
                        <a:buChar char="•"/>
                      </a:pPr>
                      <a:r>
                        <a:rPr lang="en-US" sz="1000" baseline="0" dirty="0" smtClean="0"/>
                        <a:t>SAMF 10</a:t>
                      </a:r>
                      <a:r>
                        <a:rPr lang="en-US" sz="1000" baseline="30000" dirty="0" smtClean="0"/>
                        <a:t>th</a:t>
                      </a:r>
                      <a:r>
                        <a:rPr lang="en-US" sz="1000" baseline="0" dirty="0" smtClean="0"/>
                        <a:t> edition, 2012.</a:t>
                      </a:r>
                    </a:p>
                  </a:txBody>
                  <a:tcPr/>
                </a:tc>
                <a:tc hMerge="1">
                  <a:txBody>
                    <a:bodyPr/>
                    <a:lstStyle/>
                    <a:p>
                      <a:endParaRPr lang="en-ZA"/>
                    </a:p>
                  </a:txBody>
                  <a:tcPr/>
                </a:tc>
              </a:tr>
              <a:tr h="529138">
                <a:tc>
                  <a:txBody>
                    <a:bodyPr/>
                    <a:lstStyle/>
                    <a:p>
                      <a:r>
                        <a:rPr lang="en-ZA" sz="1000" dirty="0" smtClean="0"/>
                        <a:t>33</a:t>
                      </a:r>
                      <a:endParaRPr lang="en-ZA" sz="1000" dirty="0"/>
                    </a:p>
                  </a:txBody>
                  <a:tcPr/>
                </a:tc>
                <a:tc>
                  <a:txBody>
                    <a:bodyPr/>
                    <a:lstStyle/>
                    <a:p>
                      <a:r>
                        <a:rPr lang="en-ZA" sz="1000" dirty="0" smtClean="0"/>
                        <a:t>27</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MOXIFLOXACIN</a:t>
                      </a:r>
                    </a:p>
                    <a:p>
                      <a:pPr marL="171450" indent="-171450">
                        <a:buFont typeface="Arial" pitchFamily="34" charset="0"/>
                        <a:buChar char="•"/>
                      </a:pPr>
                      <a:r>
                        <a:rPr lang="en-US" sz="1000" dirty="0" smtClean="0"/>
                        <a:t>Adult Hospital</a:t>
                      </a:r>
                      <a:r>
                        <a:rPr lang="en-US" sz="1000" baseline="0" dirty="0" smtClean="0"/>
                        <a:t> STG, 2012.</a:t>
                      </a:r>
                    </a:p>
                    <a:p>
                      <a:pPr marL="171450" indent="-171450">
                        <a:buFont typeface="Arial" pitchFamily="34" charset="0"/>
                        <a:buChar char="•"/>
                      </a:pPr>
                      <a:r>
                        <a:rPr lang="en-US" sz="1000" baseline="0" dirty="0" smtClean="0"/>
                        <a:t>SAMF 10</a:t>
                      </a:r>
                      <a:r>
                        <a:rPr lang="en-US" sz="1000" baseline="30000" dirty="0" smtClean="0"/>
                        <a:t>th</a:t>
                      </a:r>
                      <a:r>
                        <a:rPr lang="en-US" sz="1000" baseline="0" dirty="0" smtClean="0"/>
                        <a:t> edition, 2012.</a:t>
                      </a:r>
                    </a:p>
                  </a:txBody>
                  <a:tcPr/>
                </a:tc>
                <a:tc hMerge="1">
                  <a:txBody>
                    <a:bodyPr/>
                    <a:lstStyle/>
                    <a:p>
                      <a:endParaRPr lang="en-ZA"/>
                    </a:p>
                  </a:txBody>
                  <a:tcPr/>
                </a:tc>
              </a:tr>
              <a:tr h="529138">
                <a:tc>
                  <a:txBody>
                    <a:bodyPr/>
                    <a:lstStyle/>
                    <a:p>
                      <a:r>
                        <a:rPr lang="en-ZA" sz="1000" dirty="0" smtClean="0"/>
                        <a:t>33</a:t>
                      </a:r>
                      <a:endParaRPr lang="en-ZA" sz="1000" dirty="0"/>
                    </a:p>
                  </a:txBody>
                  <a:tcPr/>
                </a:tc>
                <a:tc>
                  <a:txBody>
                    <a:bodyPr/>
                    <a:lstStyle/>
                    <a:p>
                      <a:r>
                        <a:rPr lang="en-ZA" sz="1000" dirty="0" smtClean="0"/>
                        <a:t>27</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ETHIONAMIDE </a:t>
                      </a:r>
                    </a:p>
                    <a:p>
                      <a:pPr marL="171450" indent="-171450">
                        <a:buFont typeface="Arial" pitchFamily="34" charset="0"/>
                        <a:buChar char="•"/>
                      </a:pPr>
                      <a:r>
                        <a:rPr lang="en-US" sz="1000" dirty="0" smtClean="0"/>
                        <a:t>Adult Hospital</a:t>
                      </a:r>
                      <a:r>
                        <a:rPr lang="en-US" sz="1000" baseline="0" dirty="0" smtClean="0"/>
                        <a:t> STG, 2012.</a:t>
                      </a:r>
                    </a:p>
                    <a:p>
                      <a:pPr marL="171450" indent="-171450">
                        <a:buFont typeface="Arial" pitchFamily="34" charset="0"/>
                        <a:buChar char="•"/>
                      </a:pPr>
                      <a:r>
                        <a:rPr lang="en-US" sz="1000" baseline="0" dirty="0" smtClean="0"/>
                        <a:t>SAMF 10</a:t>
                      </a:r>
                      <a:r>
                        <a:rPr lang="en-US" sz="1000" baseline="30000" dirty="0" smtClean="0"/>
                        <a:t>th</a:t>
                      </a:r>
                      <a:r>
                        <a:rPr lang="en-US" sz="1000" baseline="0" dirty="0" smtClean="0"/>
                        <a:t> edition, 2012.</a:t>
                      </a:r>
                    </a:p>
                  </a:txBody>
                  <a:tcPr/>
                </a:tc>
                <a:tc hMerge="1">
                  <a:txBody>
                    <a:bodyPr/>
                    <a:lstStyle/>
                    <a:p>
                      <a:endParaRPr lang="en-ZA"/>
                    </a:p>
                  </a:txBody>
                  <a:tcPr/>
                </a:tc>
              </a:tr>
              <a:tr h="529138">
                <a:tc>
                  <a:txBody>
                    <a:bodyPr/>
                    <a:lstStyle/>
                    <a:p>
                      <a:r>
                        <a:rPr lang="en-ZA" sz="1000" dirty="0" smtClean="0"/>
                        <a:t>33</a:t>
                      </a:r>
                      <a:endParaRPr lang="en-ZA" sz="1000" dirty="0"/>
                    </a:p>
                  </a:txBody>
                  <a:tcPr/>
                </a:tc>
                <a:tc>
                  <a:txBody>
                    <a:bodyPr/>
                    <a:lstStyle/>
                    <a:p>
                      <a:r>
                        <a:rPr lang="en-ZA" sz="1000" dirty="0" smtClean="0"/>
                        <a:t>27</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TERIZIDONE </a:t>
                      </a:r>
                    </a:p>
                    <a:p>
                      <a:pPr marL="171450" indent="-171450">
                        <a:buFont typeface="Arial" pitchFamily="34" charset="0"/>
                        <a:buChar char="•"/>
                      </a:pPr>
                      <a:r>
                        <a:rPr lang="en-US" sz="1000" dirty="0" smtClean="0"/>
                        <a:t>Adult Hospital</a:t>
                      </a:r>
                      <a:r>
                        <a:rPr lang="en-US" sz="1000" baseline="0" dirty="0" smtClean="0"/>
                        <a:t> STG, 2012.</a:t>
                      </a:r>
                    </a:p>
                    <a:p>
                      <a:pPr marL="171450" indent="-171450">
                        <a:buFont typeface="Arial" pitchFamily="34" charset="0"/>
                        <a:buChar char="•"/>
                      </a:pPr>
                      <a:r>
                        <a:rPr lang="en-US" sz="1000" baseline="0" dirty="0" smtClean="0"/>
                        <a:t>SAMF 10</a:t>
                      </a:r>
                      <a:r>
                        <a:rPr lang="en-US" sz="1000" baseline="30000" dirty="0" smtClean="0"/>
                        <a:t>th</a:t>
                      </a:r>
                      <a:r>
                        <a:rPr lang="en-US" sz="1000" baseline="0" dirty="0" smtClean="0"/>
                        <a:t> edition, 2012.</a:t>
                      </a:r>
                    </a:p>
                  </a:txBody>
                  <a:tcPr/>
                </a:tc>
                <a:tc hMerge="1">
                  <a:txBody>
                    <a:bodyPr/>
                    <a:lstStyle/>
                    <a:p>
                      <a:endParaRPr lang="en-ZA"/>
                    </a:p>
                  </a:txBody>
                  <a:tcPr/>
                </a:tc>
              </a:tr>
              <a:tr h="677900">
                <a:tc>
                  <a:txBody>
                    <a:bodyPr/>
                    <a:lstStyle/>
                    <a:p>
                      <a:r>
                        <a:rPr lang="en-ZA" sz="1000" dirty="0" smtClean="0"/>
                        <a:t>33</a:t>
                      </a:r>
                      <a:endParaRPr lang="en-ZA" sz="1000" dirty="0"/>
                    </a:p>
                  </a:txBody>
                  <a:tcPr/>
                </a:tc>
                <a:tc>
                  <a:txBody>
                    <a:bodyPr/>
                    <a:lstStyle/>
                    <a:p>
                      <a:r>
                        <a:rPr lang="en-ZA" sz="1000" dirty="0" smtClean="0"/>
                        <a:t>27</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PYRAZINAMIDE </a:t>
                      </a:r>
                    </a:p>
                    <a:p>
                      <a:r>
                        <a:rPr lang="en-US" sz="1000" dirty="0" smtClean="0"/>
                        <a:t>Adult Hospital</a:t>
                      </a:r>
                      <a:r>
                        <a:rPr lang="en-US" sz="1000" baseline="0" dirty="0" smtClean="0"/>
                        <a:t> STG, 2012.</a:t>
                      </a:r>
                    </a:p>
                    <a:p>
                      <a:r>
                        <a:rPr lang="en-US" sz="1000" baseline="0" dirty="0" smtClean="0"/>
                        <a:t>SAMF 10</a:t>
                      </a:r>
                      <a:r>
                        <a:rPr lang="en-US" sz="1000" baseline="30000" dirty="0" smtClean="0"/>
                        <a:t>th</a:t>
                      </a:r>
                      <a:r>
                        <a:rPr lang="en-US" sz="1000" baseline="0" dirty="0" smtClean="0"/>
                        <a:t> edition, 2012.</a:t>
                      </a:r>
                    </a:p>
                  </a:txBody>
                  <a:tcPr/>
                </a:tc>
                <a:tc hMerge="1">
                  <a:txBody>
                    <a:bodyPr/>
                    <a:lstStyle/>
                    <a:p>
                      <a:endParaRPr lang="en-ZA"/>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45</a:t>
            </a:fld>
            <a:endParaRPr lang="en-ZA" dirty="0">
              <a:solidFill>
                <a:prstClr val="black"/>
              </a:solidFill>
            </a:endParaRPr>
          </a:p>
        </p:txBody>
      </p:sp>
    </p:spTree>
    <p:extLst>
      <p:ext uri="{BB962C8B-B14F-4D97-AF65-F5344CB8AC3E}">
        <p14:creationId xmlns:p14="http://schemas.microsoft.com/office/powerpoint/2010/main" xmlns="" val="726210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2307213298"/>
              </p:ext>
            </p:extLst>
          </p:nvPr>
        </p:nvGraphicFramePr>
        <p:xfrm>
          <a:off x="0" y="0"/>
          <a:ext cx="9144001" cy="1871226"/>
        </p:xfrm>
        <a:graphic>
          <a:graphicData uri="http://schemas.openxmlformats.org/drawingml/2006/table">
            <a:tbl>
              <a:tblPr firstRow="1" bandRow="1">
                <a:tableStyleId>{8799B23B-EC83-4686-B30A-512413B5E67A}</a:tableStyleId>
              </a:tblPr>
              <a:tblGrid>
                <a:gridCol w="673720"/>
                <a:gridCol w="589506"/>
                <a:gridCol w="132836"/>
                <a:gridCol w="7747939"/>
              </a:tblGrid>
              <a:tr h="307893">
                <a:tc>
                  <a:txBody>
                    <a:bodyPr/>
                    <a:lstStyle/>
                    <a:p>
                      <a:r>
                        <a:rPr lang="en-ZA" sz="1000" dirty="0" smtClean="0">
                          <a:solidFill>
                            <a:schemeClr val="tx1"/>
                          </a:solidFill>
                        </a:rPr>
                        <a:t>Slide</a:t>
                      </a:r>
                      <a:endParaRPr lang="en-ZA" sz="1000" dirty="0">
                        <a:solidFill>
                          <a:schemeClr val="tx1"/>
                        </a:solidFill>
                      </a:endParaRPr>
                    </a:p>
                  </a:txBody>
                  <a:tcPr/>
                </a:tc>
                <a:tc gridSpan="2">
                  <a:txBody>
                    <a:bodyPr/>
                    <a:lstStyle/>
                    <a:p>
                      <a:r>
                        <a:rPr lang="en-ZA" sz="1000" dirty="0" smtClean="0">
                          <a:solidFill>
                            <a:schemeClr val="tx1"/>
                          </a:solidFill>
                        </a:rPr>
                        <a:t>Ref #</a:t>
                      </a:r>
                      <a:endParaRPr lang="en-ZA" sz="1000" dirty="0">
                        <a:solidFill>
                          <a:schemeClr val="tx1"/>
                        </a:solidFill>
                      </a:endParaRPr>
                    </a:p>
                  </a:txBody>
                  <a:tcPr/>
                </a:tc>
                <a:tc hMerge="1">
                  <a:txBody>
                    <a:bodyPr/>
                    <a:lstStyle/>
                    <a:p>
                      <a:endParaRPr lang="en-ZA" sz="1400" dirty="0"/>
                    </a:p>
                  </a:txBody>
                  <a:tcPr/>
                </a:tc>
                <a:tc>
                  <a:txBody>
                    <a:bodyPr/>
                    <a:lstStyle/>
                    <a:p>
                      <a:r>
                        <a:rPr lang="en-ZA" sz="1000" dirty="0" smtClean="0">
                          <a:solidFill>
                            <a:schemeClr val="tx1"/>
                          </a:solidFill>
                        </a:rPr>
                        <a:t>Reference</a:t>
                      </a:r>
                      <a:endParaRPr lang="en-ZA" sz="1000" dirty="0">
                        <a:solidFill>
                          <a:schemeClr val="tx1"/>
                        </a:solidFill>
                      </a:endParaRPr>
                    </a:p>
                  </a:txBody>
                  <a:tcPr/>
                </a:tc>
              </a:tr>
              <a:tr h="225507">
                <a:tc gridSpan="4">
                  <a:txBody>
                    <a:bodyPr/>
                    <a:lstStyle/>
                    <a:p>
                      <a:r>
                        <a:rPr lang="en-ZA" sz="1000" b="1" dirty="0" smtClean="0"/>
                        <a:t>17.4 PULMONARY</a:t>
                      </a:r>
                      <a:r>
                        <a:rPr lang="en-ZA" sz="1000" b="1" baseline="0" dirty="0" smtClean="0"/>
                        <a:t> TUBERCULOSIS</a:t>
                      </a:r>
                      <a:endParaRPr lang="en-ZA" sz="1000" b="1" dirty="0" smtClean="0"/>
                    </a:p>
                    <a:p>
                      <a:endParaRPr lang="en-ZA" sz="1000" dirty="0"/>
                    </a:p>
                  </a:txBody>
                  <a:tcPr/>
                </a:tc>
                <a:tc hMerge="1">
                  <a:txBody>
                    <a:bodyPr/>
                    <a:lstStyle/>
                    <a:p>
                      <a:endParaRPr lang="en-ZA" sz="1200" dirty="0"/>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tx1"/>
                        </a:solidFill>
                        <a:latin typeface="+mn-lt"/>
                        <a:ea typeface="+mn-ea"/>
                        <a:cs typeface="+mn-cs"/>
                      </a:endParaRPr>
                    </a:p>
                  </a:txBody>
                  <a:tcPr/>
                </a:tc>
                <a:tc hMerge="1">
                  <a:txBody>
                    <a:bodyPr/>
                    <a:lstStyle/>
                    <a:p>
                      <a:endParaRPr lang="en-ZA"/>
                    </a:p>
                  </a:txBody>
                  <a:tcPr/>
                </a:tc>
              </a:tr>
              <a:tr h="286467">
                <a:tc>
                  <a:txBody>
                    <a:bodyPr/>
                    <a:lstStyle/>
                    <a:p>
                      <a:r>
                        <a:rPr lang="en-ZA" sz="1000" dirty="0" smtClean="0"/>
                        <a:t>34</a:t>
                      </a:r>
                      <a:endParaRPr lang="en-ZA" sz="1000" dirty="0"/>
                    </a:p>
                  </a:txBody>
                  <a:tcPr/>
                </a:tc>
                <a:tc>
                  <a:txBody>
                    <a:bodyPr/>
                    <a:lstStyle/>
                    <a:p>
                      <a:r>
                        <a:rPr lang="en-ZA" sz="1000" dirty="0" smtClean="0"/>
                        <a:t>28</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dirty="0" smtClean="0"/>
                        <a:t>AMINOGLYCOSIDES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r h="770853">
                <a:tc>
                  <a:txBody>
                    <a:bodyPr/>
                    <a:lstStyle/>
                    <a:p>
                      <a:r>
                        <a:rPr lang="en-ZA" sz="1000" dirty="0" smtClean="0"/>
                        <a:t>34</a:t>
                      </a:r>
                      <a:endParaRPr lang="en-ZA" sz="1000" dirty="0"/>
                    </a:p>
                  </a:txBody>
                  <a:tcPr/>
                </a:tc>
                <a:tc>
                  <a:txBody>
                    <a:bodyPr/>
                    <a:lstStyle/>
                    <a:p>
                      <a:r>
                        <a:rPr lang="en-ZA" sz="1000" dirty="0" smtClean="0"/>
                        <a:t>28</a:t>
                      </a:r>
                      <a:endParaRPr lang="en-ZA" sz="10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CAPREOMYCIN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Department of Health. Management of drug resistant tuberculosis</a:t>
                      </a:r>
                      <a:r>
                        <a:rPr lang="en-US" sz="1000" baseline="0" dirty="0" smtClean="0"/>
                        <a:t> policy guidelines, updated January 2013.</a:t>
                      </a:r>
                      <a:endParaRPr lang="en-US" sz="1000" dirty="0" smtClean="0"/>
                    </a:p>
                  </a:txBody>
                  <a:tcPr/>
                </a:tc>
                <a:tc hMerge="1">
                  <a:txBody>
                    <a:bodyPr/>
                    <a:lstStyle/>
                    <a:p>
                      <a:endParaRPr lang="en-ZA"/>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solidFill>
                  <a:prstClr val="black"/>
                </a:solidFill>
              </a:rPr>
              <a:pPr algn="ctr"/>
              <a:t>46</a:t>
            </a:fld>
            <a:endParaRPr lang="en-ZA" dirty="0">
              <a:solidFill>
                <a:prstClr val="black"/>
              </a:solidFill>
            </a:endParaRPr>
          </a:p>
        </p:txBody>
      </p:sp>
      <p:sp>
        <p:nvSpPr>
          <p:cNvPr id="5"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Tree>
    <p:extLst>
      <p:ext uri="{BB962C8B-B14F-4D97-AF65-F5344CB8AC3E}">
        <p14:creationId xmlns:p14="http://schemas.microsoft.com/office/powerpoint/2010/main" xmlns="" val="77528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979485"/>
            <a:ext cx="8991600" cy="4811715"/>
          </a:xfrm>
          <a:prstGeom prst="rect">
            <a:avLst/>
          </a:prstGeom>
        </p:spPr>
        <p:txBody>
          <a:bodyPr>
            <a:normAutofit/>
          </a:bodyPr>
          <a:lstStyle/>
          <a:p>
            <a:pPr marR="0" lvl="0" algn="l" defTabSz="914400" rtl="0" eaLnBrk="1" fontAlgn="auto" latinLnBrk="0" hangingPunct="1">
              <a:lnSpc>
                <a:spcPct val="100000"/>
              </a:lnSpc>
              <a:spcBef>
                <a:spcPct val="20000"/>
              </a:spcBef>
              <a:spcAft>
                <a:spcPts val="0"/>
              </a:spcAft>
              <a:buClrTx/>
              <a:buSzTx/>
              <a:tabLst/>
              <a:defRPr/>
            </a:pPr>
            <a:r>
              <a:rPr kumimoji="0" lang="en-ZA" sz="3200" b="1" i="0" strike="noStrike" kern="1200" cap="none" spc="0" normalizeH="0" baseline="0" noProof="0" dirty="0" smtClean="0">
                <a:ln>
                  <a:noFill/>
                </a:ln>
                <a:solidFill>
                  <a:schemeClr val="tx1"/>
                </a:solidFill>
                <a:effectLst/>
                <a:uLnTx/>
                <a:uFillTx/>
                <a:latin typeface="+mn-lt"/>
                <a:ea typeface="+mn-ea"/>
                <a:cs typeface="+mn-cs"/>
              </a:rPr>
              <a:t>Children with acute asthma</a:t>
            </a:r>
          </a:p>
          <a:p>
            <a:pPr marL="342900" lvl="0" indent="-342900">
              <a:spcBef>
                <a:spcPct val="20000"/>
              </a:spcBef>
              <a:buFont typeface="Arial" pitchFamily="34" charset="0"/>
              <a:buChar char="•"/>
              <a:defRPr/>
            </a:pPr>
            <a:r>
              <a:rPr lang="en-ZA" sz="2800" u="sng" dirty="0"/>
              <a:t>Prednisone, oral</a:t>
            </a:r>
            <a:r>
              <a:rPr lang="en-ZA" sz="2800" dirty="0"/>
              <a:t>: </a:t>
            </a:r>
            <a:r>
              <a:rPr lang="en-ZA" sz="2800" i="1" dirty="0" smtClean="0">
                <a:solidFill>
                  <a:srgbClr val="00B050"/>
                </a:solidFill>
              </a:rPr>
              <a:t>added</a:t>
            </a:r>
            <a:endParaRPr lang="en-ZA" sz="2800" dirty="0">
              <a:solidFill>
                <a:srgbClr val="00B050"/>
              </a:solidFill>
            </a:endParaRPr>
          </a:p>
          <a:p>
            <a:pPr marL="342900" lvl="0" indent="-342900">
              <a:spcBef>
                <a:spcPct val="20000"/>
              </a:spcBef>
              <a:buFont typeface="Arial" pitchFamily="34" charset="0"/>
              <a:buChar char="•"/>
              <a:defRPr/>
            </a:pPr>
            <a:r>
              <a:rPr lang="en-ZA" sz="2800" u="sng" dirty="0">
                <a:solidFill>
                  <a:prstClr val="black"/>
                </a:solidFill>
              </a:rPr>
              <a:t>Hydrocortisone , IV</a:t>
            </a:r>
            <a:r>
              <a:rPr lang="en-ZA" sz="2800" dirty="0">
                <a:solidFill>
                  <a:prstClr val="black"/>
                </a:solidFill>
              </a:rPr>
              <a:t>:</a:t>
            </a:r>
            <a:r>
              <a:rPr lang="en-ZA" sz="2800" b="1" dirty="0">
                <a:solidFill>
                  <a:prstClr val="black"/>
                </a:solidFill>
              </a:rPr>
              <a:t> </a:t>
            </a:r>
            <a:r>
              <a:rPr lang="en-ZA" sz="2800" i="1" dirty="0">
                <a:solidFill>
                  <a:srgbClr val="9966FF"/>
                </a:solidFill>
              </a:rPr>
              <a:t>amended</a:t>
            </a:r>
            <a:endParaRPr lang="en-ZA" sz="2800" dirty="0">
              <a:solidFill>
                <a:srgbClr val="9966FF"/>
              </a:solidFill>
            </a:endParaRPr>
          </a:p>
          <a:p>
            <a:pPr lvl="0">
              <a:spcBef>
                <a:spcPct val="20000"/>
              </a:spcBef>
              <a:defRPr/>
            </a:pPr>
            <a:endParaRPr lang="en-ZA" sz="2800" b="1" dirty="0">
              <a:solidFill>
                <a:schemeClr val="accent6">
                  <a:lumMod val="75000"/>
                </a:schemeClr>
              </a:solidFill>
            </a:endParaRPr>
          </a:p>
          <a:p>
            <a:pPr marL="742950" lvl="1" indent="-285750">
              <a:spcBef>
                <a:spcPct val="20000"/>
              </a:spcBef>
              <a:buFont typeface="Arial" pitchFamily="34" charset="0"/>
              <a:buChar char="–"/>
              <a:defRPr/>
            </a:pPr>
            <a:r>
              <a:rPr lang="en-GB" sz="2800" dirty="0"/>
              <a:t>Aligned </a:t>
            </a:r>
            <a:r>
              <a:rPr lang="en-GB" sz="2800" dirty="0" smtClean="0"/>
              <a:t>with Paediatric Hospital </a:t>
            </a:r>
            <a:r>
              <a:rPr lang="en-GB" sz="2800" dirty="0"/>
              <a:t>level STG.</a:t>
            </a:r>
          </a:p>
          <a:p>
            <a:pPr marL="742950" lvl="1" indent="-285750">
              <a:spcBef>
                <a:spcPct val="20000"/>
              </a:spcBef>
              <a:defRPr/>
            </a:pPr>
            <a:endParaRPr lang="en-GB" sz="900" dirty="0"/>
          </a:p>
          <a:p>
            <a:pPr marL="742950" lvl="1" indent="-285750">
              <a:spcBef>
                <a:spcPct val="20000"/>
              </a:spcBef>
              <a:defRPr/>
            </a:pPr>
            <a:r>
              <a:rPr lang="en-ZA" sz="4400" b="1" dirty="0">
                <a:solidFill>
                  <a:srgbClr val="3366FF"/>
                </a:solidFill>
              </a:rPr>
              <a:t>Level of </a:t>
            </a:r>
            <a:r>
              <a:rPr lang="en-ZA" sz="4400" b="1" dirty="0" smtClean="0">
                <a:solidFill>
                  <a:srgbClr val="3366FF"/>
                </a:solidFill>
              </a:rPr>
              <a:t>Evidence</a:t>
            </a:r>
            <a:r>
              <a:rPr lang="en-ZA" sz="4400" b="1" dirty="0">
                <a:solidFill>
                  <a:srgbClr val="3366FF"/>
                </a:solidFill>
              </a:rPr>
              <a:t>: III Guidelines</a:t>
            </a:r>
          </a:p>
          <a:p>
            <a:pPr marR="0" lvl="0" algn="l" defTabSz="914400" rtl="0" eaLnBrk="1" fontAlgn="auto" latinLnBrk="0" hangingPunct="1">
              <a:lnSpc>
                <a:spcPct val="100000"/>
              </a:lnSpc>
              <a:spcBef>
                <a:spcPct val="20000"/>
              </a:spcBef>
              <a:spcAft>
                <a:spcPts val="0"/>
              </a:spcAft>
              <a:buClrTx/>
              <a:buSzTx/>
              <a:tabLst/>
              <a:defRPr/>
            </a:pPr>
            <a:endParaRPr kumimoji="0" lang="en-ZA" sz="3200" b="1" i="0" strike="noStrike" kern="1200" cap="none" spc="0" normalizeH="0" baseline="0" noProof="0" dirty="0" smtClean="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17.1.1 ACUTE ASTHMA AND ACUTE EXACERBATION OF </a:t>
            </a:r>
            <a:r>
              <a:rPr lang="en-ZA" sz="3600" b="1" dirty="0" smtClean="0">
                <a:solidFill>
                  <a:schemeClr val="bg1"/>
                </a:solidFill>
              </a:rPr>
              <a:t>COPD</a:t>
            </a:r>
            <a:endParaRPr lang="en-ZA" sz="3600" b="1" dirty="0">
              <a:solidFill>
                <a:schemeClr val="bg1"/>
              </a:solidFill>
            </a:endParaRP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4</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219200"/>
            <a:ext cx="9144000" cy="4572000"/>
          </a:xfrm>
          <a:prstGeom prst="rect">
            <a:avLst/>
          </a:prstGeom>
        </p:spPr>
        <p:txBody>
          <a:bodyPr>
            <a:normAutofit/>
          </a:bodyPr>
          <a:lstStyle/>
          <a:p>
            <a:pPr>
              <a:spcBef>
                <a:spcPct val="20000"/>
              </a:spcBef>
              <a:defRPr/>
            </a:pPr>
            <a:r>
              <a:rPr lang="en-GB" sz="2800" b="1" dirty="0"/>
              <a:t>Adults with </a:t>
            </a:r>
            <a:r>
              <a:rPr lang="en-GB" sz="2800" b="1" dirty="0" smtClean="0"/>
              <a:t>acute asthma </a:t>
            </a:r>
            <a:r>
              <a:rPr lang="en-GB" sz="2800" b="1" dirty="0"/>
              <a:t>or </a:t>
            </a:r>
            <a:r>
              <a:rPr lang="en-GB" sz="2800" b="1" dirty="0" smtClean="0"/>
              <a:t>COPD</a:t>
            </a:r>
            <a:endParaRPr kumimoji="0" lang="en-ZA" sz="28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2800" b="0" i="0" u="sng" strike="noStrike" kern="1200" cap="none" spc="0" normalizeH="0" baseline="0" noProof="0" dirty="0" smtClean="0">
                <a:ln>
                  <a:noFill/>
                </a:ln>
                <a:solidFill>
                  <a:schemeClr val="tx1"/>
                </a:solidFill>
                <a:effectLst/>
                <a:uLnTx/>
                <a:uFillTx/>
                <a:latin typeface="+mn-lt"/>
                <a:ea typeface="+mn-ea"/>
                <a:cs typeface="+mn-cs"/>
              </a:rPr>
              <a:t>Prednisone, oral</a:t>
            </a:r>
            <a:r>
              <a:rPr kumimoji="0" lang="en-ZA"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ZA" sz="2800" i="1" u="none" strike="noStrike" kern="1200" cap="none" spc="0" normalizeH="0" baseline="0" noProof="0" dirty="0" smtClean="0">
                <a:ln>
                  <a:noFill/>
                </a:ln>
                <a:solidFill>
                  <a:srgbClr val="9966FF"/>
                </a:solidFill>
                <a:effectLst/>
                <a:uLnTx/>
                <a:uFillTx/>
                <a:latin typeface="+mn-lt"/>
                <a:ea typeface="+mn-ea"/>
                <a:cs typeface="+mn-cs"/>
              </a:rPr>
              <a:t>amended</a:t>
            </a:r>
            <a:endParaRPr kumimoji="0" lang="en-ZA" sz="2800" i="0" u="none" strike="noStrike" kern="1200" cap="none" spc="0" normalizeH="0" baseline="0" noProof="0" dirty="0" smtClean="0">
              <a:ln>
                <a:noFill/>
              </a:ln>
              <a:solidFill>
                <a:srgbClr val="9966FF"/>
              </a:solidFill>
              <a:effectLst/>
              <a:uLnTx/>
              <a:uFillTx/>
              <a:latin typeface="+mn-lt"/>
              <a:ea typeface="+mn-ea"/>
              <a:cs typeface="+mn-cs"/>
            </a:endParaRPr>
          </a:p>
          <a:p>
            <a:pPr marL="342900" lvl="0" indent="-342900">
              <a:spcBef>
                <a:spcPct val="20000"/>
              </a:spcBef>
              <a:buFont typeface="Arial" pitchFamily="34" charset="0"/>
              <a:buChar char="•"/>
              <a:defRPr/>
            </a:pPr>
            <a:r>
              <a:rPr lang="en-ZA" sz="2800" u="sng" dirty="0" smtClean="0">
                <a:solidFill>
                  <a:prstClr val="black"/>
                </a:solidFill>
              </a:rPr>
              <a:t>Hydrocortisone , IV</a:t>
            </a:r>
            <a:r>
              <a:rPr lang="en-ZA" sz="2800" dirty="0" smtClean="0">
                <a:solidFill>
                  <a:prstClr val="black"/>
                </a:solidFill>
              </a:rPr>
              <a:t>:</a:t>
            </a:r>
            <a:r>
              <a:rPr lang="en-ZA" sz="2800" b="1" dirty="0" smtClean="0">
                <a:solidFill>
                  <a:prstClr val="black"/>
                </a:solidFill>
              </a:rPr>
              <a:t> </a:t>
            </a:r>
            <a:r>
              <a:rPr lang="en-ZA" sz="2800" i="1" dirty="0" smtClean="0">
                <a:solidFill>
                  <a:srgbClr val="9966FF"/>
                </a:solidFill>
              </a:rPr>
              <a:t>amended</a:t>
            </a:r>
            <a:endParaRPr lang="en-ZA" sz="2800" dirty="0" smtClean="0">
              <a:solidFill>
                <a:srgbClr val="9966FF"/>
              </a:solidFill>
            </a:endParaRPr>
          </a:p>
          <a:p>
            <a:pPr lvl="0">
              <a:spcBef>
                <a:spcPct val="20000"/>
              </a:spcBef>
              <a:defRPr/>
            </a:pPr>
            <a:endParaRPr lang="en-ZA" sz="2800" b="1" dirty="0" smtClean="0">
              <a:solidFill>
                <a:schemeClr val="accent6">
                  <a:lumMod val="75000"/>
                </a:schemeClr>
              </a:solidFill>
            </a:endParaRPr>
          </a:p>
          <a:p>
            <a:pPr marL="742950" lvl="1" indent="-285750">
              <a:spcBef>
                <a:spcPct val="20000"/>
              </a:spcBef>
              <a:buFont typeface="Arial" pitchFamily="34" charset="0"/>
              <a:buChar char="–"/>
              <a:defRPr/>
            </a:pPr>
            <a:r>
              <a:rPr lang="en-GB" sz="2800" dirty="0"/>
              <a:t>Aligned with Adult Hospital level </a:t>
            </a:r>
            <a:r>
              <a:rPr lang="en-GB" sz="2800" dirty="0" smtClean="0"/>
              <a:t>STG.</a:t>
            </a:r>
          </a:p>
          <a:p>
            <a:pPr marL="742950" lvl="1" indent="-285750">
              <a:spcBef>
                <a:spcPct val="20000"/>
              </a:spcBef>
              <a:defRPr/>
            </a:pPr>
            <a:endParaRPr lang="en-GB" sz="900" dirty="0"/>
          </a:p>
          <a:p>
            <a:pPr marL="742950" lvl="1" indent="-285750">
              <a:spcBef>
                <a:spcPct val="20000"/>
              </a:spcBef>
              <a:defRPr/>
            </a:pPr>
            <a:r>
              <a:rPr lang="en-ZA" sz="4400" b="1" dirty="0">
                <a:solidFill>
                  <a:srgbClr val="3366FF"/>
                </a:solidFill>
              </a:rPr>
              <a:t>Level of </a:t>
            </a:r>
            <a:r>
              <a:rPr lang="en-ZA" sz="4400" b="1" dirty="0" smtClean="0">
                <a:solidFill>
                  <a:srgbClr val="3366FF"/>
                </a:solidFill>
              </a:rPr>
              <a:t>Evidence</a:t>
            </a:r>
            <a:r>
              <a:rPr lang="en-ZA" sz="4400" b="1" dirty="0">
                <a:solidFill>
                  <a:srgbClr val="3366FF"/>
                </a:solidFill>
              </a:rPr>
              <a:t>: III Guidelines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7" name="Title 1"/>
          <p:cNvSpPr txBox="1">
            <a:spLocks/>
          </p:cNvSpPr>
          <p:nvPr/>
        </p:nvSpPr>
        <p:spPr>
          <a:xfrm>
            <a:off x="0" y="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17.1.1 ACUTE ASTHMA AND ACUTE EXACERBATION OF </a:t>
            </a:r>
            <a:r>
              <a:rPr lang="en-ZA" sz="3600" b="1" dirty="0" smtClean="0">
                <a:solidFill>
                  <a:schemeClr val="bg1"/>
                </a:solidFill>
              </a:rPr>
              <a:t>COPD</a:t>
            </a:r>
            <a:endParaRPr lang="en-ZA" sz="36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4400" y="1039226"/>
            <a:ext cx="9109600" cy="4980574"/>
          </a:xfrm>
          <a:prstGeom prst="rect">
            <a:avLst/>
          </a:prstGeom>
        </p:spPr>
        <p:txBody>
          <a:bodyPr>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600" b="1" i="0" u="none" strike="noStrike" kern="1200" cap="none" spc="0" normalizeH="0" baseline="0" noProof="0" dirty="0" smtClean="0">
                <a:ln>
                  <a:noFill/>
                </a:ln>
                <a:solidFill>
                  <a:schemeClr val="tx1"/>
                </a:solidFill>
                <a:effectLst/>
                <a:uLnTx/>
                <a:uFillTx/>
                <a:latin typeface="+mn-lt"/>
                <a:ea typeface="+mn-ea"/>
                <a:cs typeface="+mn-cs"/>
              </a:rPr>
              <a:t>ADULTS </a:t>
            </a:r>
          </a:p>
          <a:p>
            <a:pPr marL="457200" indent="-457200">
              <a:lnSpc>
                <a:spcPct val="115000"/>
              </a:lnSpc>
              <a:spcAft>
                <a:spcPts val="0"/>
              </a:spcAft>
              <a:buFont typeface="Arial" pitchFamily="34" charset="0"/>
              <a:buChar char="•"/>
            </a:pPr>
            <a:r>
              <a:rPr lang="en-GB" sz="4000" u="sng" spc="-20" dirty="0">
                <a:ea typeface="Calibri"/>
                <a:cs typeface="Calibri"/>
              </a:rPr>
              <a:t>Leukotriene receptor antagonists</a:t>
            </a:r>
            <a:r>
              <a:rPr lang="en-GB" sz="4000" spc="-20" dirty="0">
                <a:ea typeface="Calibri"/>
                <a:cs typeface="Calibri"/>
              </a:rPr>
              <a:t>: </a:t>
            </a:r>
            <a:r>
              <a:rPr lang="en-GB" sz="4000" i="1" spc="-20" dirty="0">
                <a:solidFill>
                  <a:schemeClr val="accent6">
                    <a:lumMod val="75000"/>
                  </a:schemeClr>
                </a:solidFill>
                <a:ea typeface="Calibri"/>
                <a:cs typeface="Calibri"/>
              </a:rPr>
              <a:t>not </a:t>
            </a:r>
            <a:r>
              <a:rPr lang="en-GB" sz="4000" i="1" spc="-20" dirty="0" smtClean="0">
                <a:solidFill>
                  <a:schemeClr val="accent6">
                    <a:lumMod val="75000"/>
                  </a:schemeClr>
                </a:solidFill>
                <a:ea typeface="Calibri"/>
                <a:cs typeface="Calibri"/>
              </a:rPr>
              <a:t>added</a:t>
            </a:r>
            <a:endParaRPr lang="en-ZA" sz="4000" dirty="0" smtClean="0">
              <a:solidFill>
                <a:schemeClr val="accent6">
                  <a:lumMod val="75000"/>
                </a:schemeClr>
              </a:solidFill>
              <a:ea typeface="Calibri"/>
              <a:cs typeface="Times New Roman"/>
            </a:endParaRPr>
          </a:p>
          <a:p>
            <a:pPr marL="742950" lvl="1" indent="-285750">
              <a:spcBef>
                <a:spcPct val="20000"/>
              </a:spcBef>
              <a:buFont typeface="Arial" pitchFamily="34" charset="0"/>
              <a:buChar char="–"/>
              <a:defRPr/>
            </a:pPr>
            <a:r>
              <a:rPr lang="en-GB" sz="2900" spc="-20" dirty="0">
                <a:ea typeface="Calibri"/>
                <a:cs typeface="Calibri"/>
              </a:rPr>
              <a:t>Leukotriene receptor antagonists are prescribed by sub-specialists at a hospital level</a:t>
            </a:r>
            <a:r>
              <a:rPr lang="en-GB" sz="2900" spc="-20" dirty="0" smtClean="0">
                <a:ea typeface="Calibri"/>
                <a:cs typeface="Calibri"/>
              </a:rPr>
              <a:t>.</a:t>
            </a:r>
          </a:p>
          <a:p>
            <a:pPr lvl="1">
              <a:spcBef>
                <a:spcPct val="20000"/>
              </a:spcBef>
              <a:defRPr/>
            </a:pPr>
            <a:endParaRPr lang="en-GB" sz="1100" spc="-20" dirty="0">
              <a:ea typeface="Calibri"/>
              <a:cs typeface="Times New Roman"/>
            </a:endParaRPr>
          </a:p>
          <a:p>
            <a:pPr marL="742950" lvl="1" indent="-285750">
              <a:spcBef>
                <a:spcPct val="20000"/>
              </a:spcBef>
              <a:defRPr/>
            </a:pPr>
            <a:r>
              <a:rPr lang="en-ZA" sz="6500" b="1" dirty="0">
                <a:solidFill>
                  <a:srgbClr val="3366FF"/>
                </a:solidFill>
              </a:rPr>
              <a:t>Level of </a:t>
            </a:r>
            <a:r>
              <a:rPr lang="en-ZA" sz="6500" b="1" dirty="0" smtClean="0">
                <a:solidFill>
                  <a:srgbClr val="3366FF"/>
                </a:solidFill>
              </a:rPr>
              <a:t>Evidence</a:t>
            </a:r>
            <a:r>
              <a:rPr lang="en-ZA" sz="6500" b="1" dirty="0">
                <a:solidFill>
                  <a:srgbClr val="3366FF"/>
                </a:solidFill>
              </a:rPr>
              <a:t>: III </a:t>
            </a:r>
            <a:r>
              <a:rPr lang="en-ZA" sz="6500" b="1" dirty="0" smtClean="0">
                <a:solidFill>
                  <a:srgbClr val="3366FF"/>
                </a:solidFill>
              </a:rPr>
              <a:t>Guidelines</a:t>
            </a:r>
            <a:endParaRPr lang="en-GB" sz="6500" spc="-20" dirty="0" smtClean="0">
              <a:ea typeface="Calibri"/>
              <a:cs typeface="Times New Roman"/>
            </a:endParaRPr>
          </a:p>
          <a:p>
            <a:pPr lvl="1">
              <a:spcBef>
                <a:spcPct val="20000"/>
              </a:spcBef>
              <a:defRPr/>
            </a:pPr>
            <a:endParaRPr lang="en-ZA" sz="900" dirty="0">
              <a:ea typeface="Calibri"/>
              <a:cs typeface="Times New Roman"/>
            </a:endParaRPr>
          </a:p>
          <a:p>
            <a:pPr marL="457200" indent="-457200">
              <a:lnSpc>
                <a:spcPct val="115000"/>
              </a:lnSpc>
              <a:buFont typeface="Arial" pitchFamily="34" charset="0"/>
              <a:buChar char="•"/>
            </a:pPr>
            <a:r>
              <a:rPr lang="en-GB" sz="4000" u="sng" spc="-20" dirty="0">
                <a:ea typeface="Calibri"/>
                <a:cs typeface="Calibri"/>
              </a:rPr>
              <a:t>Theophylline</a:t>
            </a:r>
            <a:r>
              <a:rPr lang="en-GB" sz="4000" i="1" spc="-20" dirty="0">
                <a:solidFill>
                  <a:srgbClr val="FF0000"/>
                </a:solidFill>
                <a:ea typeface="Calibri"/>
                <a:cs typeface="Calibri"/>
              </a:rPr>
              <a:t>: deleted</a:t>
            </a:r>
            <a:endParaRPr lang="en-ZA" sz="4000" i="1" spc="-20" dirty="0">
              <a:solidFill>
                <a:srgbClr val="FF0000"/>
              </a:solidFill>
              <a:ea typeface="Calibri"/>
              <a:cs typeface="Calibri"/>
            </a:endParaRPr>
          </a:p>
          <a:p>
            <a:pPr marL="457200" indent="-457200">
              <a:lnSpc>
                <a:spcPct val="115000"/>
              </a:lnSpc>
              <a:buFont typeface="Arial" pitchFamily="34" charset="0"/>
              <a:buChar char="•"/>
            </a:pPr>
            <a:r>
              <a:rPr lang="en-GB" sz="4000" u="sng" spc="-20" dirty="0">
                <a:ea typeface="Calibri"/>
                <a:cs typeface="Calibri"/>
              </a:rPr>
              <a:t>LABA/ICS inhaler combination</a:t>
            </a:r>
            <a:r>
              <a:rPr lang="en-GB" sz="4000" i="1" spc="-20" dirty="0">
                <a:solidFill>
                  <a:srgbClr val="00B050"/>
                </a:solidFill>
                <a:ea typeface="Calibri"/>
                <a:cs typeface="Calibri"/>
              </a:rPr>
              <a:t>: </a:t>
            </a:r>
            <a:r>
              <a:rPr lang="en-GB" sz="4000" i="1" spc="-20" dirty="0" smtClean="0">
                <a:solidFill>
                  <a:srgbClr val="00B050"/>
                </a:solidFill>
                <a:ea typeface="Calibri"/>
                <a:cs typeface="Calibri"/>
              </a:rPr>
              <a:t>added</a:t>
            </a:r>
          </a:p>
          <a:p>
            <a:pPr>
              <a:lnSpc>
                <a:spcPct val="115000"/>
              </a:lnSpc>
            </a:pPr>
            <a:endParaRPr lang="en-GB" sz="900" i="1" spc="-20" dirty="0" smtClean="0">
              <a:solidFill>
                <a:srgbClr val="00B050"/>
              </a:solidFill>
              <a:ea typeface="Calibri"/>
              <a:cs typeface="Calibri"/>
            </a:endParaRPr>
          </a:p>
          <a:p>
            <a:pPr marL="571500" indent="-571500">
              <a:lnSpc>
                <a:spcPct val="115000"/>
              </a:lnSpc>
              <a:buFont typeface="Wingdings" pitchFamily="2" charset="2"/>
              <a:buChar char="§"/>
            </a:pPr>
            <a:r>
              <a:rPr lang="en-GB" sz="3600" i="1" spc="-20" dirty="0" smtClean="0">
                <a:ea typeface="Calibri"/>
                <a:cs typeface="Calibri"/>
              </a:rPr>
              <a:t>Efficacy &amp; safety</a:t>
            </a:r>
            <a:endParaRPr lang="en-ZA" sz="3600" i="1" spc="-20" dirty="0">
              <a:ea typeface="Calibri"/>
              <a:cs typeface="Calibri"/>
            </a:endParaRPr>
          </a:p>
          <a:p>
            <a:pPr marL="971550" lvl="1" indent="-514350">
              <a:spcBef>
                <a:spcPct val="20000"/>
              </a:spcBef>
              <a:buFont typeface="+mj-lt"/>
              <a:buAutoNum type="arabicPeriod"/>
              <a:defRPr/>
            </a:pPr>
            <a:r>
              <a:rPr lang="en-GB" sz="3600" spc="-20" dirty="0">
                <a:solidFill>
                  <a:srgbClr val="FF0000"/>
                </a:solidFill>
                <a:ea typeface="Calibri"/>
                <a:cs typeface="Calibri"/>
              </a:rPr>
              <a:t>LABA + ICS </a:t>
            </a:r>
            <a:r>
              <a:rPr lang="en-GB" sz="3600" i="1" spc="-20" dirty="0" smtClean="0">
                <a:solidFill>
                  <a:srgbClr val="FF0000"/>
                </a:solidFill>
                <a:ea typeface="Calibri"/>
                <a:cs typeface="Calibri"/>
              </a:rPr>
              <a:t>vs</a:t>
            </a:r>
            <a:r>
              <a:rPr lang="en-GB" sz="3600" spc="-20" dirty="0" smtClean="0">
                <a:solidFill>
                  <a:srgbClr val="FF0000"/>
                </a:solidFill>
                <a:ea typeface="Calibri"/>
                <a:cs typeface="Calibri"/>
              </a:rPr>
              <a:t>. </a:t>
            </a:r>
            <a:r>
              <a:rPr lang="en-GB" sz="3600" spc="-20" dirty="0">
                <a:solidFill>
                  <a:srgbClr val="FF0000"/>
                </a:solidFill>
                <a:ea typeface="Calibri"/>
                <a:cs typeface="Calibri"/>
              </a:rPr>
              <a:t>ICS + theophylline: </a:t>
            </a:r>
            <a:endParaRPr lang="en-GB" sz="3600" spc="-20" dirty="0" smtClean="0">
              <a:solidFill>
                <a:srgbClr val="FF0000"/>
              </a:solidFill>
              <a:ea typeface="Calibri"/>
              <a:cs typeface="Calibri"/>
            </a:endParaRPr>
          </a:p>
          <a:p>
            <a:pPr marL="1200150" lvl="2" indent="-285750">
              <a:spcBef>
                <a:spcPct val="20000"/>
              </a:spcBef>
              <a:buFont typeface="Arial" pitchFamily="34" charset="0"/>
              <a:buChar char="–"/>
              <a:defRPr/>
            </a:pPr>
            <a:r>
              <a:rPr lang="en-GB" sz="2900" spc="-20" dirty="0">
                <a:ea typeface="Calibri"/>
                <a:cs typeface="Calibri"/>
              </a:rPr>
              <a:t>Cochrane review (2007) of 13 studies (n=1344):</a:t>
            </a:r>
          </a:p>
          <a:p>
            <a:pPr marL="1828800" lvl="3" indent="-457200">
              <a:spcBef>
                <a:spcPct val="20000"/>
              </a:spcBef>
              <a:buFont typeface="Arial" pitchFamily="34" charset="0"/>
              <a:buChar char="•"/>
              <a:defRPr/>
            </a:pPr>
            <a:r>
              <a:rPr lang="en-GB" sz="2200" i="1" spc="-20" dirty="0" err="1" smtClean="0">
                <a:ea typeface="Calibri"/>
                <a:cs typeface="Calibri"/>
              </a:rPr>
              <a:t>Salmeterol</a:t>
            </a:r>
            <a:r>
              <a:rPr lang="en-GB" sz="2200" i="1" spc="-20" dirty="0" smtClean="0">
                <a:ea typeface="Calibri"/>
                <a:cs typeface="Calibri"/>
              </a:rPr>
              <a:t> vs. theophylline</a:t>
            </a:r>
            <a:r>
              <a:rPr lang="en-GB" sz="2200" spc="-20" dirty="0" smtClean="0">
                <a:ea typeface="Calibri"/>
                <a:cs typeface="Calibri"/>
              </a:rPr>
              <a:t>: More improvement in </a:t>
            </a:r>
            <a:r>
              <a:rPr lang="en-GB" sz="2200" spc="-20" dirty="0">
                <a:ea typeface="Calibri"/>
                <a:cs typeface="Calibri"/>
              </a:rPr>
              <a:t>morning </a:t>
            </a:r>
            <a:r>
              <a:rPr lang="en-GB" sz="2200" spc="-20" dirty="0" smtClean="0">
                <a:ea typeface="Calibri"/>
                <a:cs typeface="Calibri"/>
              </a:rPr>
              <a:t>&amp; </a:t>
            </a:r>
            <a:r>
              <a:rPr lang="en-GB" sz="2200" spc="-20" dirty="0">
                <a:ea typeface="Calibri"/>
                <a:cs typeface="Calibri"/>
              </a:rPr>
              <a:t>evening PEF with decreased use of rescue </a:t>
            </a:r>
            <a:r>
              <a:rPr lang="en-GB" sz="2200" spc="-20" dirty="0" smtClean="0">
                <a:ea typeface="Calibri"/>
                <a:cs typeface="Calibri"/>
              </a:rPr>
              <a:t>medicines (no </a:t>
            </a:r>
            <a:r>
              <a:rPr lang="en-GB" sz="2200" spc="-20" dirty="0">
                <a:ea typeface="Calibri"/>
                <a:cs typeface="Calibri"/>
              </a:rPr>
              <a:t>significant difference in </a:t>
            </a:r>
            <a:r>
              <a:rPr lang="en-GB" sz="2200" spc="-20" dirty="0" smtClean="0">
                <a:ea typeface="Calibri"/>
                <a:cs typeface="Calibri"/>
              </a:rPr>
              <a:t>effect </a:t>
            </a:r>
            <a:r>
              <a:rPr lang="en-GB" sz="2200" spc="-20" dirty="0">
                <a:ea typeface="Calibri"/>
                <a:cs typeface="Calibri"/>
              </a:rPr>
              <a:t>on </a:t>
            </a:r>
            <a:r>
              <a:rPr lang="en-GB" sz="2200" spc="-20" dirty="0" smtClean="0">
                <a:ea typeface="Calibri"/>
                <a:cs typeface="Calibri"/>
              </a:rPr>
              <a:t>FEV1). </a:t>
            </a:r>
          </a:p>
          <a:p>
            <a:pPr marL="1828800" lvl="3" indent="-457200">
              <a:spcBef>
                <a:spcPct val="20000"/>
              </a:spcBef>
              <a:buFont typeface="Arial" pitchFamily="34" charset="0"/>
              <a:buChar char="•"/>
              <a:defRPr/>
            </a:pPr>
            <a:r>
              <a:rPr lang="en-GB" sz="2200" spc="-20" dirty="0" err="1" smtClean="0">
                <a:ea typeface="Calibri"/>
                <a:cs typeface="Calibri"/>
              </a:rPr>
              <a:t>Formoterol</a:t>
            </a:r>
            <a:r>
              <a:rPr lang="en-GB" sz="2200" spc="-20" dirty="0" smtClean="0">
                <a:ea typeface="Calibri"/>
                <a:cs typeface="Calibri"/>
              </a:rPr>
              <a:t> as </a:t>
            </a:r>
            <a:r>
              <a:rPr lang="en-GB" sz="2200" spc="-20" dirty="0">
                <a:ea typeface="Calibri"/>
                <a:cs typeface="Calibri"/>
              </a:rPr>
              <a:t>efficacious as theophylline</a:t>
            </a:r>
            <a:r>
              <a:rPr lang="en-GB" sz="2200" spc="-20" dirty="0" smtClean="0">
                <a:ea typeface="Calibri"/>
                <a:cs typeface="Calibri"/>
              </a:rPr>
              <a:t>.</a:t>
            </a:r>
          </a:p>
          <a:p>
            <a:pPr marL="1828800" lvl="3" indent="-457200">
              <a:spcBef>
                <a:spcPct val="20000"/>
              </a:spcBef>
              <a:buFont typeface="Arial" pitchFamily="34" charset="0"/>
              <a:buChar char="•"/>
              <a:defRPr/>
            </a:pPr>
            <a:r>
              <a:rPr lang="en-GB" sz="2200" spc="-20" dirty="0" smtClean="0">
                <a:ea typeface="Calibri"/>
                <a:cs typeface="Calibri"/>
              </a:rPr>
              <a:t>LABAs had fewer </a:t>
            </a:r>
            <a:r>
              <a:rPr lang="en-GB" sz="2200" spc="-20" dirty="0">
                <a:ea typeface="Calibri"/>
                <a:cs typeface="Calibri"/>
              </a:rPr>
              <a:t>side effects compared to theophylline.</a:t>
            </a:r>
            <a:endParaRPr lang="en-ZA" sz="2200" spc="-20" dirty="0">
              <a:ea typeface="Calibri"/>
              <a:cs typeface="Calibri"/>
            </a:endParaRPr>
          </a:p>
          <a:p>
            <a:endParaRPr lang="en-ZA" sz="900" dirty="0" smtClean="0"/>
          </a:p>
          <a:p>
            <a:endParaRPr lang="en-ZA" sz="9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304800"/>
            <a:ext cx="7772400" cy="762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17.1.2 CHRONIC ASTHMA </a:t>
            </a:r>
          </a:p>
        </p:txBody>
      </p:sp>
      <p:sp>
        <p:nvSpPr>
          <p:cNvPr id="7" name="TextBox 6"/>
          <p:cNvSpPr txBox="1"/>
          <p:nvPr/>
        </p:nvSpPr>
        <p:spPr>
          <a:xfrm>
            <a:off x="7696200" y="520249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5</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4400" y="1039226"/>
            <a:ext cx="9109600" cy="4980574"/>
          </a:xfrm>
          <a:prstGeom prst="rect">
            <a:avLst/>
          </a:prstGeom>
        </p:spPr>
        <p:txBody>
          <a:bodyPr>
            <a:normAutofit fontScale="92500" lnSpcReduction="10000"/>
          </a:bodyPr>
          <a:lstStyle/>
          <a:p>
            <a:pPr>
              <a:spcBef>
                <a:spcPct val="20000"/>
              </a:spcBef>
              <a:defRPr/>
            </a:pPr>
            <a:r>
              <a:rPr lang="en-ZA" sz="2600" b="1" dirty="0"/>
              <a:t>ADULTS </a:t>
            </a:r>
            <a:endParaRPr lang="en-ZA" sz="2600" b="1" dirty="0" smtClean="0"/>
          </a:p>
          <a:p>
            <a:pPr marL="571500" indent="-571500">
              <a:lnSpc>
                <a:spcPct val="95000"/>
              </a:lnSpc>
              <a:spcBef>
                <a:spcPct val="20000"/>
              </a:spcBef>
              <a:buFont typeface="Wingdings" pitchFamily="2" charset="2"/>
              <a:buChar char="§"/>
              <a:defRPr/>
            </a:pPr>
            <a:r>
              <a:rPr lang="en-GB" sz="2000" i="1" spc="-20" dirty="0">
                <a:ea typeface="Calibri"/>
                <a:cs typeface="Calibri"/>
              </a:rPr>
              <a:t>Efficacy &amp; safety</a:t>
            </a:r>
            <a:r>
              <a:rPr lang="en-ZA" sz="2000" i="1" spc="-20" dirty="0">
                <a:ea typeface="Calibri"/>
                <a:cs typeface="Calibri"/>
              </a:rPr>
              <a:t> (cont’d)</a:t>
            </a:r>
          </a:p>
          <a:p>
            <a:pPr marL="971550" lvl="1" indent="-514350">
              <a:spcBef>
                <a:spcPct val="20000"/>
              </a:spcBef>
              <a:buFont typeface="+mj-lt"/>
              <a:buAutoNum type="arabicPeriod"/>
              <a:defRPr/>
            </a:pPr>
            <a:r>
              <a:rPr lang="en-GB" sz="2000" spc="-20" dirty="0" smtClean="0">
                <a:solidFill>
                  <a:srgbClr val="FF0000"/>
                </a:solidFill>
                <a:ea typeface="Calibri"/>
                <a:cs typeface="Calibri"/>
              </a:rPr>
              <a:t>LABA </a:t>
            </a:r>
            <a:r>
              <a:rPr lang="en-GB" sz="2000" spc="-20" dirty="0">
                <a:solidFill>
                  <a:srgbClr val="FF0000"/>
                </a:solidFill>
                <a:ea typeface="Calibri"/>
                <a:cs typeface="Calibri"/>
              </a:rPr>
              <a:t>+ </a:t>
            </a:r>
            <a:r>
              <a:rPr lang="en-GB" sz="2000" spc="-20" dirty="0" smtClean="0">
                <a:solidFill>
                  <a:srgbClr val="FF0000"/>
                </a:solidFill>
                <a:ea typeface="Calibri"/>
                <a:cs typeface="Calibri"/>
              </a:rPr>
              <a:t>ICS  </a:t>
            </a:r>
            <a:r>
              <a:rPr lang="en-GB" sz="2000" i="1" spc="-20" dirty="0">
                <a:solidFill>
                  <a:srgbClr val="FF0000"/>
                </a:solidFill>
                <a:ea typeface="Calibri"/>
                <a:cs typeface="Calibri"/>
              </a:rPr>
              <a:t>vs</a:t>
            </a:r>
            <a:r>
              <a:rPr lang="en-GB" sz="2000" spc="-20" dirty="0">
                <a:solidFill>
                  <a:srgbClr val="FF0000"/>
                </a:solidFill>
                <a:ea typeface="Calibri"/>
                <a:cs typeface="Calibri"/>
              </a:rPr>
              <a:t>. </a:t>
            </a:r>
            <a:r>
              <a:rPr lang="en-GB" sz="2000" spc="-20" dirty="0" smtClean="0">
                <a:solidFill>
                  <a:srgbClr val="FF0000"/>
                </a:solidFill>
                <a:ea typeface="Calibri"/>
                <a:cs typeface="Calibri"/>
              </a:rPr>
              <a:t>high dose ICS: </a:t>
            </a:r>
            <a:endParaRPr lang="en-GB" sz="2000" spc="-20" dirty="0">
              <a:solidFill>
                <a:srgbClr val="FF0000"/>
              </a:solidFill>
              <a:ea typeface="Calibri"/>
              <a:cs typeface="Calibri"/>
            </a:endParaRPr>
          </a:p>
          <a:p>
            <a:pPr marL="1200150" lvl="2" indent="-285750">
              <a:spcBef>
                <a:spcPct val="20000"/>
              </a:spcBef>
              <a:buFont typeface="Arial" pitchFamily="34" charset="0"/>
              <a:buChar char="–"/>
              <a:defRPr/>
            </a:pPr>
            <a:r>
              <a:rPr lang="en-GB" spc="-20" dirty="0">
                <a:solidFill>
                  <a:prstClr val="black"/>
                </a:solidFill>
                <a:ea typeface="Calibri"/>
                <a:cs typeface="Calibri"/>
              </a:rPr>
              <a:t>Cochrane review (</a:t>
            </a:r>
            <a:r>
              <a:rPr lang="en-GB" spc="-20" dirty="0" smtClean="0">
                <a:solidFill>
                  <a:prstClr val="black"/>
                </a:solidFill>
                <a:ea typeface="Calibri"/>
                <a:cs typeface="Calibri"/>
              </a:rPr>
              <a:t>2010) </a:t>
            </a:r>
            <a:r>
              <a:rPr lang="en-GB" spc="-20" dirty="0">
                <a:solidFill>
                  <a:prstClr val="black"/>
                </a:solidFill>
                <a:ea typeface="Calibri"/>
                <a:cs typeface="Calibri"/>
              </a:rPr>
              <a:t>of </a:t>
            </a:r>
            <a:r>
              <a:rPr lang="en-GB" spc="-20" dirty="0" smtClean="0">
                <a:solidFill>
                  <a:prstClr val="black"/>
                </a:solidFill>
                <a:ea typeface="Calibri"/>
                <a:cs typeface="Calibri"/>
              </a:rPr>
              <a:t>48 studies </a:t>
            </a:r>
            <a:r>
              <a:rPr lang="en-ZA" dirty="0"/>
              <a:t> in adults &amp; children with </a:t>
            </a:r>
            <a:r>
              <a:rPr lang="en-ZA" dirty="0" smtClean="0"/>
              <a:t>asthma</a:t>
            </a:r>
            <a:r>
              <a:rPr lang="en-GB" spc="-20" dirty="0" smtClean="0">
                <a:solidFill>
                  <a:prstClr val="black"/>
                </a:solidFill>
                <a:ea typeface="Calibri"/>
                <a:cs typeface="Calibri"/>
              </a:rPr>
              <a:t> :</a:t>
            </a:r>
            <a:endParaRPr lang="en-GB" spc="-20" dirty="0">
              <a:solidFill>
                <a:prstClr val="black"/>
              </a:solidFill>
              <a:ea typeface="Calibri"/>
              <a:cs typeface="Calibri"/>
            </a:endParaRPr>
          </a:p>
          <a:p>
            <a:pPr marL="1828800" lvl="3" indent="-457200">
              <a:spcBef>
                <a:spcPct val="20000"/>
              </a:spcBef>
              <a:buFont typeface="Arial" pitchFamily="34" charset="0"/>
              <a:buChar char="•"/>
              <a:defRPr/>
            </a:pPr>
            <a:r>
              <a:rPr lang="en-ZA" sz="1400" dirty="0" smtClean="0"/>
              <a:t>LABA + ICS (± 400 mcg/day of beclomethasone </a:t>
            </a:r>
            <a:r>
              <a:rPr lang="en-ZA" sz="1400" dirty="0" err="1" smtClean="0"/>
              <a:t>dipropionate</a:t>
            </a:r>
            <a:r>
              <a:rPr lang="en-ZA" sz="1400" dirty="0" smtClean="0"/>
              <a:t>) </a:t>
            </a:r>
            <a:r>
              <a:rPr lang="en-ZA" sz="1400" i="1" dirty="0" smtClean="0"/>
              <a:t>vs. </a:t>
            </a:r>
            <a:r>
              <a:rPr lang="en-ZA" sz="1400" dirty="0"/>
              <a:t>higher dose of ICS </a:t>
            </a:r>
            <a:r>
              <a:rPr lang="en-ZA" sz="1400" dirty="0" smtClean="0"/>
              <a:t>(± 1000 </a:t>
            </a:r>
            <a:r>
              <a:rPr lang="en-ZA" sz="1400" dirty="0"/>
              <a:t>mcg/day beclomethasone </a:t>
            </a:r>
            <a:r>
              <a:rPr lang="en-ZA" sz="1400" dirty="0" err="1"/>
              <a:t>dipropionate</a:t>
            </a:r>
            <a:r>
              <a:rPr lang="en-ZA" sz="1400" dirty="0" smtClean="0"/>
              <a:t>) </a:t>
            </a:r>
          </a:p>
          <a:p>
            <a:pPr marL="1828800" lvl="3" indent="-457200">
              <a:spcBef>
                <a:spcPct val="20000"/>
              </a:spcBef>
              <a:buFont typeface="Arial" pitchFamily="34" charset="0"/>
              <a:buChar char="•"/>
              <a:defRPr/>
            </a:pPr>
            <a:r>
              <a:rPr lang="en-ZA" sz="1400" dirty="0" smtClean="0"/>
              <a:t>Modest improvement from baseline in lung function, symptoms &amp; use of rescue medication with </a:t>
            </a:r>
            <a:r>
              <a:rPr lang="en-ZA" sz="1400" dirty="0"/>
              <a:t>LABA + ICS </a:t>
            </a:r>
            <a:r>
              <a:rPr lang="en-ZA" sz="1400" dirty="0" smtClean="0"/>
              <a:t>combination.</a:t>
            </a:r>
          </a:p>
          <a:p>
            <a:pPr marL="1828800" lvl="3" indent="-457200">
              <a:spcBef>
                <a:spcPct val="20000"/>
              </a:spcBef>
              <a:buFont typeface="Arial" pitchFamily="34" charset="0"/>
              <a:buChar char="•"/>
              <a:defRPr/>
            </a:pPr>
            <a:r>
              <a:rPr lang="en-ZA" sz="1400" dirty="0" smtClean="0"/>
              <a:t>No statistically significant difference for hospital admission or serious adverse events. </a:t>
            </a:r>
            <a:endParaRPr lang="en-ZA" sz="1400" spc="-20" dirty="0">
              <a:solidFill>
                <a:prstClr val="black"/>
              </a:solidFill>
              <a:ea typeface="Calibri"/>
              <a:cs typeface="Calibri"/>
            </a:endParaRPr>
          </a:p>
          <a:p>
            <a:r>
              <a:rPr lang="en-ZA" sz="2800" b="1" dirty="0" smtClean="0">
                <a:solidFill>
                  <a:srgbClr val="3366FF"/>
                </a:solidFill>
              </a:rPr>
              <a:t>Level </a:t>
            </a:r>
            <a:r>
              <a:rPr lang="en-ZA" sz="2800" b="1" dirty="0">
                <a:solidFill>
                  <a:srgbClr val="3366FF"/>
                </a:solidFill>
              </a:rPr>
              <a:t>of E</a:t>
            </a:r>
            <a:r>
              <a:rPr lang="en-ZA" sz="2800" b="1" dirty="0" smtClean="0">
                <a:solidFill>
                  <a:srgbClr val="3366FF"/>
                </a:solidFill>
              </a:rPr>
              <a:t>vidence</a:t>
            </a:r>
            <a:r>
              <a:rPr lang="en-ZA" sz="2800" b="1" dirty="0">
                <a:solidFill>
                  <a:srgbClr val="3366FF"/>
                </a:solidFill>
              </a:rPr>
              <a:t>: I Systematic </a:t>
            </a:r>
            <a:r>
              <a:rPr lang="en-ZA" sz="2800" b="1" dirty="0" smtClean="0">
                <a:solidFill>
                  <a:srgbClr val="3366FF"/>
                </a:solidFill>
              </a:rPr>
              <a:t>reviews</a:t>
            </a:r>
            <a:endParaRPr lang="en-ZA" sz="2800" dirty="0">
              <a:solidFill>
                <a:srgbClr val="3366FF"/>
              </a:solidFill>
            </a:endParaRPr>
          </a:p>
          <a:p>
            <a:endParaRPr lang="en-ZA" sz="500" dirty="0" smtClean="0"/>
          </a:p>
          <a:p>
            <a:pPr marL="571500" indent="-571500">
              <a:lnSpc>
                <a:spcPct val="95000"/>
              </a:lnSpc>
              <a:buFont typeface="Wingdings" pitchFamily="2" charset="2"/>
              <a:buChar char="§"/>
            </a:pPr>
            <a:r>
              <a:rPr lang="en-ZA" sz="2000" i="1" spc="-20" dirty="0" smtClean="0">
                <a:ea typeface="Calibri"/>
                <a:cs typeface="Calibri"/>
              </a:rPr>
              <a:t>Cost comparison (monthly):</a:t>
            </a:r>
          </a:p>
          <a:p>
            <a:pPr>
              <a:lnSpc>
                <a:spcPct val="95000"/>
              </a:lnSpc>
            </a:pPr>
            <a:endParaRPr lang="en-ZA" sz="2000" i="1" spc="-20" dirty="0" smtClean="0">
              <a:ea typeface="Calibri"/>
              <a:cs typeface="Calibri"/>
            </a:endParaRPr>
          </a:p>
          <a:p>
            <a:pPr>
              <a:lnSpc>
                <a:spcPct val="95000"/>
              </a:lnSpc>
            </a:pPr>
            <a:endParaRPr lang="en-ZA" sz="2000" i="1" spc="-20" dirty="0">
              <a:ea typeface="Calibri"/>
              <a:cs typeface="Calibri"/>
            </a:endParaRPr>
          </a:p>
          <a:p>
            <a:endParaRPr lang="en-ZA" sz="2400" dirty="0" smtClean="0"/>
          </a:p>
          <a:p>
            <a:endParaRPr lang="en-ZA" sz="2400" dirty="0" smtClean="0"/>
          </a:p>
          <a:p>
            <a:endParaRPr lang="en-ZA" sz="2800" dirty="0" smtClean="0"/>
          </a:p>
          <a:p>
            <a:r>
              <a:rPr lang="en-ZA" sz="1300" i="1" dirty="0" smtClean="0"/>
              <a:t>       (Daily doses described, monthly costs compared)</a:t>
            </a:r>
          </a:p>
          <a:p>
            <a:endParaRPr lang="en-ZA" sz="2800" i="1" dirty="0" smtClean="0"/>
          </a:p>
          <a:p>
            <a:endParaRPr lang="en-ZA" sz="2800" dirty="0"/>
          </a:p>
          <a:p>
            <a:endParaRPr lang="en-ZA" sz="28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lvl="0" algn="ctr">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a:solidFill>
                  <a:schemeClr val="tx1">
                    <a:lumMod val="50000"/>
                    <a:lumOff val="50000"/>
                  </a:schemeClr>
                </a:solidFill>
              </a:rPr>
              <a:t>RESPIRATORY</a:t>
            </a:r>
          </a:p>
        </p:txBody>
      </p:sp>
      <p:sp>
        <p:nvSpPr>
          <p:cNvPr id="8" name="Title 1"/>
          <p:cNvSpPr txBox="1">
            <a:spLocks/>
          </p:cNvSpPr>
          <p:nvPr/>
        </p:nvSpPr>
        <p:spPr>
          <a:xfrm>
            <a:off x="0" y="304800"/>
            <a:ext cx="7772400" cy="762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17.1.2 CHRONIC ASTHMA </a:t>
            </a:r>
          </a:p>
        </p:txBody>
      </p:sp>
      <p:graphicFrame>
        <p:nvGraphicFramePr>
          <p:cNvPr id="2" name="Table 1"/>
          <p:cNvGraphicFramePr>
            <a:graphicFrameLocks noGrp="1"/>
          </p:cNvGraphicFramePr>
          <p:nvPr>
            <p:extLst>
              <p:ext uri="{D42A27DB-BD31-4B8C-83A1-F6EECF244321}">
                <p14:modId xmlns:p14="http://schemas.microsoft.com/office/powerpoint/2010/main" xmlns="" val="2908665604"/>
              </p:ext>
            </p:extLst>
          </p:nvPr>
        </p:nvGraphicFramePr>
        <p:xfrm>
          <a:off x="283900" y="4038600"/>
          <a:ext cx="8610600" cy="1310640"/>
        </p:xfrm>
        <a:graphic>
          <a:graphicData uri="http://schemas.openxmlformats.org/drawingml/2006/table">
            <a:tbl>
              <a:tblPr firstRow="1" bandRow="1">
                <a:effectLst>
                  <a:outerShdw blurRad="50800" dist="38100" dir="2700000" algn="tl" rotWithShape="0">
                    <a:prstClr val="black">
                      <a:alpha val="40000"/>
                    </a:prstClr>
                  </a:outerShdw>
                  <a:reflection blurRad="6350" stA="52000" endA="300" endPos="35000" dir="5400000" sy="-100000" algn="bl" rotWithShape="0"/>
                </a:effectLst>
                <a:tableStyleId>{F5AB1C69-6EDB-4FF4-983F-18BD219EF322}</a:tableStyleId>
              </a:tblPr>
              <a:tblGrid>
                <a:gridCol w="3581400"/>
                <a:gridCol w="5029200"/>
              </a:tblGrid>
              <a:tr h="152400">
                <a:tc>
                  <a:txBody>
                    <a:bodyPr/>
                    <a:lstStyle/>
                    <a:p>
                      <a:r>
                        <a:rPr lang="en-ZA" sz="1400" dirty="0" smtClean="0">
                          <a:solidFill>
                            <a:srgbClr val="3366FF"/>
                          </a:solidFill>
                        </a:rPr>
                        <a:t>Penultimate step at PHC level:</a:t>
                      </a:r>
                      <a:endParaRPr lang="en-ZA" sz="1400" dirty="0">
                        <a:solidFill>
                          <a:srgbClr val="3366FF"/>
                        </a:solidFill>
                      </a:endParaRPr>
                    </a:p>
                  </a:txBody>
                  <a:tcPr/>
                </a:tc>
                <a:tc>
                  <a:txBody>
                    <a:bodyPr/>
                    <a:lstStyle/>
                    <a:p>
                      <a:r>
                        <a:rPr lang="en-ZA" sz="1400" dirty="0" smtClean="0">
                          <a:solidFill>
                            <a:schemeClr val="accent6">
                              <a:lumMod val="50000"/>
                            </a:schemeClr>
                          </a:solidFill>
                        </a:rPr>
                        <a:t>Final step (before referral) at PHC level:</a:t>
                      </a:r>
                      <a:endParaRPr lang="en-ZA" sz="1400" dirty="0">
                        <a:solidFill>
                          <a:schemeClr val="accent6">
                            <a:lumMod val="50000"/>
                          </a:schemeClr>
                        </a:solidFill>
                      </a:endParaRPr>
                    </a:p>
                  </a:txBody>
                  <a:tcPr/>
                </a:tc>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dk1"/>
                          </a:solidFill>
                          <a:effectLst/>
                          <a:latin typeface="+mn-lt"/>
                          <a:ea typeface="+mn-ea"/>
                          <a:cs typeface="+mn-cs"/>
                        </a:rPr>
                        <a:t>High dose ICS (beclomethasone 800 mcg):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1" i="1" u="none" kern="1200" dirty="0" smtClean="0">
                          <a:solidFill>
                            <a:schemeClr val="tx1"/>
                          </a:solidFill>
                          <a:effectLst/>
                          <a:latin typeface="+mn-lt"/>
                          <a:ea typeface="+mn-ea"/>
                          <a:cs typeface="+mn-cs"/>
                        </a:rPr>
                        <a:t>        </a:t>
                      </a:r>
                      <a:r>
                        <a:rPr lang="en-GB" sz="1200" b="1" i="1" u="none" kern="1200" baseline="0" dirty="0" smtClean="0">
                          <a:solidFill>
                            <a:schemeClr val="tx1"/>
                          </a:solidFill>
                          <a:effectLst/>
                          <a:latin typeface="+mn-lt"/>
                          <a:ea typeface="+mn-ea"/>
                          <a:cs typeface="+mn-cs"/>
                        </a:rPr>
                        <a:t> </a:t>
                      </a:r>
                      <a:r>
                        <a:rPr lang="en-GB" sz="1200" b="1" i="1" u="none" kern="1200" dirty="0" smtClean="0">
                          <a:solidFill>
                            <a:srgbClr val="3366FF"/>
                          </a:solidFill>
                          <a:effectLst/>
                          <a:latin typeface="+mn-lt"/>
                          <a:ea typeface="+mn-ea"/>
                          <a:cs typeface="+mn-cs"/>
                        </a:rPr>
                        <a:t>R 29.09</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dk1"/>
                          </a:solidFill>
                          <a:effectLst/>
                          <a:latin typeface="+mn-lt"/>
                          <a:ea typeface="+mn-ea"/>
                          <a:cs typeface="+mn-cs"/>
                        </a:rPr>
                        <a:t>Standard dose ICS (beclomethasone  400 mcg, daily) + LABA (</a:t>
                      </a:r>
                      <a:r>
                        <a:rPr lang="en-GB" sz="1200" kern="1200" dirty="0" err="1" smtClean="0">
                          <a:solidFill>
                            <a:schemeClr val="dk1"/>
                          </a:solidFill>
                          <a:effectLst/>
                          <a:latin typeface="+mn-lt"/>
                          <a:ea typeface="+mn-ea"/>
                          <a:cs typeface="+mn-cs"/>
                        </a:rPr>
                        <a:t>formoterol</a:t>
                      </a:r>
                      <a:r>
                        <a:rPr lang="en-GB" sz="1200" kern="1200" dirty="0" smtClean="0">
                          <a:solidFill>
                            <a:schemeClr val="dk1"/>
                          </a:solidFill>
                          <a:effectLst/>
                          <a:latin typeface="+mn-lt"/>
                          <a:ea typeface="+mn-ea"/>
                          <a:cs typeface="+mn-cs"/>
                        </a:rPr>
                        <a:t> 24 mcg, daily</a:t>
                      </a:r>
                      <a:r>
                        <a:rPr lang="en-GB" sz="1200" kern="1200" dirty="0" smtClean="0">
                          <a:solidFill>
                            <a:srgbClr val="3366FF"/>
                          </a:solidFill>
                          <a:effectLst/>
                          <a:latin typeface="+mn-lt"/>
                          <a:ea typeface="+mn-ea"/>
                          <a:cs typeface="+mn-cs"/>
                        </a:rPr>
                        <a:t>):</a:t>
                      </a:r>
                      <a:r>
                        <a:rPr lang="en-GB" sz="1200" i="1" kern="1200" dirty="0" smtClean="0">
                          <a:solidFill>
                            <a:srgbClr val="3366FF"/>
                          </a:solidFill>
                          <a:effectLst/>
                          <a:latin typeface="+mn-lt"/>
                          <a:ea typeface="+mn-ea"/>
                          <a:cs typeface="+mn-cs"/>
                        </a:rPr>
                        <a:t> </a:t>
                      </a:r>
                      <a:r>
                        <a:rPr lang="en-GB" sz="1200" b="1" i="1" kern="1200" dirty="0" smtClean="0">
                          <a:solidFill>
                            <a:srgbClr val="3366FF"/>
                          </a:solidFill>
                          <a:effectLst/>
                          <a:latin typeface="+mn-lt"/>
                          <a:ea typeface="+mn-ea"/>
                          <a:cs typeface="+mn-cs"/>
                        </a:rPr>
                        <a:t>R54.42</a:t>
                      </a:r>
                      <a:endParaRPr lang="en-ZA" sz="1200" b="1" i="1" kern="1200" dirty="0" smtClean="0">
                        <a:solidFill>
                          <a:srgbClr val="3366FF"/>
                        </a:solidFill>
                        <a:effectLst/>
                        <a:latin typeface="+mn-lt"/>
                        <a:ea typeface="+mn-ea"/>
                        <a:cs typeface="+mn-cs"/>
                      </a:endParaRPr>
                    </a:p>
                  </a:txBody>
                  <a:tcPr/>
                </a:tc>
                <a:tc>
                  <a:txBody>
                    <a:bodyPr/>
                    <a:lstStyle/>
                    <a:p>
                      <a:pPr marL="342900" lvl="0" indent="-342900">
                        <a:spcAft>
                          <a:spcPts val="0"/>
                        </a:spcAft>
                        <a:buClr>
                          <a:srgbClr val="000000"/>
                        </a:buClr>
                        <a:buSzPts val="1000"/>
                        <a:buFont typeface="Symbol"/>
                        <a:buChar char=""/>
                      </a:pPr>
                      <a:r>
                        <a:rPr lang="en-GB" sz="1200" dirty="0" smtClean="0">
                          <a:effectLst/>
                          <a:latin typeface="+mj-lt"/>
                          <a:ea typeface="Times New Roman"/>
                          <a:cs typeface="Calibri"/>
                        </a:rPr>
                        <a:t>High dose ICS (beclomethasone 800 mcg) + theophylline 600 mg</a:t>
                      </a:r>
                      <a:r>
                        <a:rPr lang="en-GB" sz="1200" i="1" dirty="0" smtClean="0">
                          <a:solidFill>
                            <a:schemeClr val="accent6">
                              <a:lumMod val="50000"/>
                            </a:schemeClr>
                          </a:solidFill>
                          <a:effectLst/>
                          <a:latin typeface="+mj-lt"/>
                          <a:ea typeface="Times New Roman"/>
                          <a:cs typeface="Calibri"/>
                        </a:rPr>
                        <a:t>: </a:t>
                      </a:r>
                      <a:r>
                        <a:rPr lang="en-GB" sz="1200" b="1" i="1" dirty="0" smtClean="0">
                          <a:solidFill>
                            <a:schemeClr val="accent6">
                              <a:lumMod val="50000"/>
                            </a:schemeClr>
                          </a:solidFill>
                          <a:effectLst/>
                          <a:latin typeface="+mj-lt"/>
                          <a:ea typeface="Times New Roman"/>
                          <a:cs typeface="Calibri"/>
                        </a:rPr>
                        <a:t>R45.56</a:t>
                      </a:r>
                      <a:endParaRPr lang="en-ZA" sz="1200" b="1" i="1" dirty="0" smtClean="0">
                        <a:solidFill>
                          <a:schemeClr val="accent6">
                            <a:lumMod val="50000"/>
                          </a:schemeClr>
                        </a:solidFill>
                        <a:effectLst/>
                        <a:latin typeface="+mj-lt"/>
                        <a:ea typeface="Times New Roman"/>
                      </a:endParaRPr>
                    </a:p>
                    <a:p>
                      <a:pPr marL="342900" lvl="0" indent="-342900">
                        <a:spcAft>
                          <a:spcPts val="0"/>
                        </a:spcAft>
                        <a:buClr>
                          <a:srgbClr val="000000"/>
                        </a:buClr>
                        <a:buSzPts val="1000"/>
                        <a:buFont typeface="Symbol"/>
                        <a:buChar char=""/>
                      </a:pPr>
                      <a:r>
                        <a:rPr lang="en-GB" sz="1200" dirty="0" smtClean="0">
                          <a:effectLst/>
                          <a:latin typeface="+mj-lt"/>
                          <a:ea typeface="Times New Roman"/>
                          <a:cs typeface="Calibri"/>
                        </a:rPr>
                        <a:t>High dose ICS (beclomethasone 800 mcg) + LABA (</a:t>
                      </a:r>
                      <a:r>
                        <a:rPr lang="en-GB" sz="1200" dirty="0" err="1" smtClean="0">
                          <a:effectLst/>
                          <a:latin typeface="+mj-lt"/>
                          <a:ea typeface="Times New Roman"/>
                          <a:cs typeface="Calibri"/>
                        </a:rPr>
                        <a:t>formoterol</a:t>
                      </a:r>
                      <a:r>
                        <a:rPr lang="en-GB" sz="1200" dirty="0" smtClean="0">
                          <a:effectLst/>
                          <a:latin typeface="+mj-lt"/>
                          <a:ea typeface="Times New Roman"/>
                          <a:cs typeface="Calibri"/>
                        </a:rPr>
                        <a:t> 24 mcg):  </a:t>
                      </a:r>
                      <a:r>
                        <a:rPr lang="en-GB" sz="1200" b="1" i="1" dirty="0" smtClean="0">
                          <a:solidFill>
                            <a:schemeClr val="accent6">
                              <a:lumMod val="50000"/>
                            </a:schemeClr>
                          </a:solidFill>
                          <a:effectLst/>
                          <a:latin typeface="+mj-lt"/>
                          <a:ea typeface="Times New Roman"/>
                          <a:cs typeface="Calibri"/>
                        </a:rPr>
                        <a:t>R 68.96</a:t>
                      </a:r>
                      <a:endParaRPr lang="en-ZA" sz="1200" b="1" i="1" dirty="0" smtClean="0">
                        <a:solidFill>
                          <a:schemeClr val="accent6">
                            <a:lumMod val="50000"/>
                          </a:schemeClr>
                        </a:solidFill>
                        <a:effectLst/>
                        <a:latin typeface="+mj-lt"/>
                        <a:ea typeface="Times New Roman"/>
                      </a:endParaRPr>
                    </a:p>
                    <a:p>
                      <a:pPr marL="342900" lvl="0" indent="-342900">
                        <a:spcAft>
                          <a:spcPts val="0"/>
                        </a:spcAft>
                        <a:buClr>
                          <a:srgbClr val="000000"/>
                        </a:buClr>
                        <a:buSzPts val="1000"/>
                        <a:buFont typeface="Symbol"/>
                        <a:buChar char=""/>
                      </a:pPr>
                      <a:r>
                        <a:rPr lang="en-GB" sz="1200" dirty="0" smtClean="0">
                          <a:effectLst/>
                          <a:latin typeface="+mj-lt"/>
                          <a:ea typeface="Times New Roman"/>
                          <a:cs typeface="Calibri"/>
                        </a:rPr>
                        <a:t>Combination inhaler: high dose ICS (fluticasone 500 mcg) + LABA (</a:t>
                      </a:r>
                      <a:r>
                        <a:rPr lang="en-GB" sz="1200" dirty="0" err="1" smtClean="0">
                          <a:effectLst/>
                          <a:latin typeface="+mj-lt"/>
                          <a:ea typeface="Times New Roman"/>
                          <a:cs typeface="Calibri"/>
                        </a:rPr>
                        <a:t>salmeterol</a:t>
                      </a:r>
                      <a:r>
                        <a:rPr lang="en-GB" sz="1200" dirty="0" smtClean="0">
                          <a:effectLst/>
                          <a:latin typeface="+mj-lt"/>
                          <a:ea typeface="Times New Roman"/>
                          <a:cs typeface="Calibri"/>
                        </a:rPr>
                        <a:t> 100 mg): </a:t>
                      </a:r>
                      <a:r>
                        <a:rPr lang="en-GB" sz="1200" b="1" i="1" dirty="0" smtClean="0">
                          <a:solidFill>
                            <a:schemeClr val="accent6">
                              <a:lumMod val="50000"/>
                            </a:schemeClr>
                          </a:solidFill>
                          <a:effectLst/>
                          <a:latin typeface="+mj-lt"/>
                          <a:ea typeface="Times New Roman"/>
                          <a:cs typeface="Calibri"/>
                        </a:rPr>
                        <a:t>R 40.47</a:t>
                      </a:r>
                      <a:endParaRPr lang="en-ZA" sz="1200" b="1" i="1" dirty="0" smtClean="0">
                        <a:solidFill>
                          <a:schemeClr val="accent6">
                            <a:lumMod val="50000"/>
                          </a:schemeClr>
                        </a:solidFill>
                        <a:effectLst/>
                        <a:latin typeface="+mj-lt"/>
                        <a:ea typeface="Times New Roman"/>
                      </a:endParaRPr>
                    </a:p>
                  </a:txBody>
                  <a:tcPr/>
                </a:tc>
              </a:tr>
            </a:tbl>
          </a:graphicData>
        </a:graphic>
      </p:graphicFrame>
      <p:sp>
        <p:nvSpPr>
          <p:cNvPr id="7" name="TextBox 6"/>
          <p:cNvSpPr txBox="1"/>
          <p:nvPr/>
        </p:nvSpPr>
        <p:spPr>
          <a:xfrm>
            <a:off x="7239000" y="350686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6</a:t>
            </a:r>
            <a:endParaRPr lang="en-ZA" dirty="0">
              <a:solidFill>
                <a:srgbClr val="3366FF"/>
              </a:solidFill>
            </a:endParaRPr>
          </a:p>
        </p:txBody>
      </p:sp>
    </p:spTree>
    <p:extLst>
      <p:ext uri="{BB962C8B-B14F-4D97-AF65-F5344CB8AC3E}">
        <p14:creationId xmlns:p14="http://schemas.microsoft.com/office/powerpoint/2010/main" xmlns="" val="2860758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279406980"/>
              </p:ext>
            </p:extLst>
          </p:nvPr>
        </p:nvGraphicFramePr>
        <p:xfrm>
          <a:off x="762000" y="1981200"/>
          <a:ext cx="65532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Footer Placeholder 4"/>
          <p:cNvSpPr txBox="1">
            <a:spLocks/>
          </p:cNvSpPr>
          <p:nvPr/>
        </p:nvSpPr>
        <p:spPr>
          <a:xfrm>
            <a:off x="3124200" y="6356350"/>
            <a:ext cx="2895600" cy="365125"/>
          </a:xfrm>
          <a:prstGeom prst="rect">
            <a:avLst/>
          </a:prstGeom>
        </p:spPr>
        <p:txBody>
          <a:bodyPr/>
          <a:lstStyle/>
          <a:p>
            <a:pPr lvl="0" algn="ctr">
              <a:defRPr/>
            </a:pPr>
            <a:r>
              <a:rPr kumimoji="0" lang="en-ZA" sz="1200" b="0" i="0" u="none" strike="noStrike" kern="1200" cap="none" spc="0" normalizeH="0" baseline="0" noProof="0" dirty="0" smtClean="0">
                <a:ln>
                  <a:noFill/>
                </a:ln>
                <a:solidFill>
                  <a:prstClr val="black">
                    <a:tint val="75000"/>
                  </a:prstClr>
                </a:solidFill>
                <a:effectLst/>
                <a:uLnTx/>
                <a:uFillTx/>
                <a:latin typeface="+mn-lt"/>
                <a:ea typeface="+mn-ea"/>
                <a:cs typeface="+mn-cs"/>
              </a:rPr>
              <a:t>PRIMARY HEALTHCARE IMPLEMENTATION SLIDES 2014: </a:t>
            </a:r>
            <a:r>
              <a:rPr lang="en-ZA" sz="1200" dirty="0">
                <a:solidFill>
                  <a:schemeClr val="tx1">
                    <a:lumMod val="50000"/>
                    <a:lumOff val="50000"/>
                  </a:schemeClr>
                </a:solidFill>
              </a:rPr>
              <a:t>RESPIRATORY</a:t>
            </a:r>
          </a:p>
        </p:txBody>
      </p:sp>
      <p:sp>
        <p:nvSpPr>
          <p:cNvPr id="10" name="Content Placeholder 2"/>
          <p:cNvSpPr txBox="1">
            <a:spLocks/>
          </p:cNvSpPr>
          <p:nvPr/>
        </p:nvSpPr>
        <p:spPr>
          <a:xfrm>
            <a:off x="34400" y="1039226"/>
            <a:ext cx="9109600" cy="4980574"/>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3300" b="1" i="0" u="none" strike="noStrike" kern="1200" cap="none" spc="0" normalizeH="0" baseline="0" noProof="0" dirty="0" smtClean="0">
                <a:ln>
                  <a:noFill/>
                </a:ln>
                <a:solidFill>
                  <a:schemeClr val="tx1"/>
                </a:solidFill>
                <a:effectLst/>
                <a:uLnTx/>
                <a:uFillTx/>
                <a:latin typeface="+mn-lt"/>
                <a:ea typeface="+mn-ea"/>
                <a:cs typeface="+mn-cs"/>
              </a:rPr>
              <a:t>ADULTS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ZA" sz="2800" b="1" dirty="0" smtClean="0"/>
              <a:t>Recommendations:</a:t>
            </a:r>
            <a:endParaRPr kumimoji="0" lang="en-ZA" sz="2800" b="1" u="none" strike="noStrike" kern="1200" cap="none" spc="0" normalizeH="0" baseline="0" noProof="0" dirty="0" smtClean="0">
              <a:ln>
                <a:noFill/>
              </a:ln>
              <a:solidFill>
                <a:schemeClr val="tx1"/>
              </a:solidFill>
              <a:effectLst/>
              <a:uLnTx/>
              <a:uFillTx/>
            </a:endParaRPr>
          </a:p>
          <a:p>
            <a:pPr marL="742950" lvl="1" indent="-285750">
              <a:lnSpc>
                <a:spcPct val="110000"/>
              </a:lnSpc>
              <a:spcBef>
                <a:spcPct val="20000"/>
              </a:spcBef>
              <a:buFont typeface="Arial" pitchFamily="34" charset="0"/>
              <a:buChar char="–"/>
              <a:defRPr/>
            </a:pPr>
            <a:r>
              <a:rPr lang="en-GB" sz="2400" spc="-20" dirty="0">
                <a:solidFill>
                  <a:prstClr val="black"/>
                </a:solidFill>
                <a:ea typeface="Calibri"/>
                <a:cs typeface="Calibri"/>
              </a:rPr>
              <a:t>Step up therapy for asthma control</a:t>
            </a:r>
            <a:r>
              <a:rPr lang="en-GB" sz="2400" spc="-20" dirty="0" smtClean="0">
                <a:solidFill>
                  <a:prstClr val="black"/>
                </a:solidFill>
                <a:ea typeface="Calibri"/>
                <a:cs typeface="Calibri"/>
              </a:rPr>
              <a:t>:</a:t>
            </a:r>
          </a:p>
          <a:p>
            <a:pPr lvl="1"/>
            <a:endParaRPr lang="en-GB" sz="3300" spc="-20" dirty="0" smtClean="0">
              <a:solidFill>
                <a:prstClr val="black"/>
              </a:solidFill>
            </a:endParaRPr>
          </a:p>
          <a:p>
            <a:pPr lvl="1"/>
            <a:endParaRPr lang="en-GB" sz="3300" spc="-20" dirty="0">
              <a:solidFill>
                <a:prstClr val="black"/>
              </a:solidFill>
            </a:endParaRPr>
          </a:p>
          <a:p>
            <a:pPr lvl="1"/>
            <a:endParaRPr lang="en-GB" sz="4600" dirty="0" smtClean="0"/>
          </a:p>
          <a:p>
            <a:pPr marL="742950" lvl="1" indent="-285750">
              <a:lnSpc>
                <a:spcPct val="110000"/>
              </a:lnSpc>
              <a:spcBef>
                <a:spcPct val="20000"/>
              </a:spcBef>
              <a:buFont typeface="Arial" pitchFamily="34" charset="0"/>
              <a:buChar char="–"/>
              <a:defRPr/>
            </a:pPr>
            <a:r>
              <a:rPr lang="en-GB" sz="2400" spc="-20" dirty="0" smtClean="0">
                <a:solidFill>
                  <a:prstClr val="black"/>
                </a:solidFill>
                <a:ea typeface="Calibri"/>
                <a:cs typeface="Calibri"/>
              </a:rPr>
              <a:t>Theophylline </a:t>
            </a:r>
            <a:r>
              <a:rPr lang="en-GB" sz="2400" spc="-20" dirty="0">
                <a:solidFill>
                  <a:prstClr val="black"/>
                </a:solidFill>
                <a:ea typeface="Calibri"/>
                <a:cs typeface="Calibri"/>
              </a:rPr>
              <a:t>deleted from the </a:t>
            </a:r>
            <a:r>
              <a:rPr lang="en-GB" sz="2400" spc="-20" dirty="0" smtClean="0">
                <a:solidFill>
                  <a:prstClr val="black"/>
                </a:solidFill>
                <a:ea typeface="Calibri"/>
                <a:cs typeface="Calibri"/>
              </a:rPr>
              <a:t>STG.</a:t>
            </a:r>
            <a:endParaRPr lang="en-ZA" sz="2400" dirty="0"/>
          </a:p>
          <a:p>
            <a:r>
              <a:rPr lang="en-GB" sz="2400" i="1" dirty="0" smtClean="0"/>
              <a:t>   </a:t>
            </a:r>
          </a:p>
          <a:p>
            <a:r>
              <a:rPr lang="en-GB" sz="2400" i="1" dirty="0" smtClean="0"/>
              <a:t>Rationale</a:t>
            </a:r>
            <a:r>
              <a:rPr lang="en-GB" sz="2400" i="1" dirty="0"/>
              <a:t>:</a:t>
            </a:r>
            <a:endParaRPr lang="en-ZA" sz="2400" dirty="0"/>
          </a:p>
          <a:p>
            <a:pPr marL="800100" lvl="1" indent="-342900">
              <a:buFont typeface="Arial" pitchFamily="34" charset="0"/>
              <a:buChar char="•"/>
            </a:pPr>
            <a:r>
              <a:rPr lang="en-GB" sz="1900" dirty="0"/>
              <a:t>LABAs are safer than theophylline (narrow therapeutic window) </a:t>
            </a:r>
            <a:endParaRPr lang="en-GB" sz="1900" dirty="0" smtClean="0"/>
          </a:p>
          <a:p>
            <a:pPr marL="800100" lvl="1" indent="-342900">
              <a:buFont typeface="Arial" pitchFamily="34" charset="0"/>
              <a:buChar char="•"/>
            </a:pPr>
            <a:r>
              <a:rPr lang="en-GB" sz="1900" dirty="0" smtClean="0"/>
              <a:t>LABAs may </a:t>
            </a:r>
            <a:r>
              <a:rPr lang="en-GB" sz="1900" dirty="0"/>
              <a:t>have additional </a:t>
            </a:r>
            <a:r>
              <a:rPr lang="en-GB" sz="1900" dirty="0" smtClean="0"/>
              <a:t>benefits combined with ICS as maintenance treatment.</a:t>
            </a:r>
          </a:p>
          <a:p>
            <a:pPr marL="800100" lvl="1" indent="-342900">
              <a:buFont typeface="Arial" pitchFamily="34" charset="0"/>
              <a:buChar char="•"/>
            </a:pPr>
            <a:r>
              <a:rPr lang="en-GB" sz="1900" dirty="0" smtClean="0"/>
              <a:t>Reduction </a:t>
            </a:r>
            <a:r>
              <a:rPr lang="en-GB" sz="1900" dirty="0"/>
              <a:t>of the price </a:t>
            </a:r>
            <a:r>
              <a:rPr lang="en-GB" sz="1900" dirty="0" smtClean="0"/>
              <a:t>of LABA+ICS combination.</a:t>
            </a:r>
          </a:p>
          <a:p>
            <a:pPr lvl="0"/>
            <a:endParaRPr lang="en-GB" sz="3800" b="1" dirty="0" smtClean="0">
              <a:solidFill>
                <a:srgbClr val="3366FF"/>
              </a:solidFill>
            </a:endParaRPr>
          </a:p>
          <a:p>
            <a:pPr lvl="0"/>
            <a:r>
              <a:rPr lang="en-GB" sz="3800" b="1" dirty="0" smtClean="0">
                <a:solidFill>
                  <a:srgbClr val="3366FF"/>
                </a:solidFill>
              </a:rPr>
              <a:t>Level </a:t>
            </a:r>
            <a:r>
              <a:rPr lang="en-GB" sz="3800" b="1" dirty="0">
                <a:solidFill>
                  <a:srgbClr val="3366FF"/>
                </a:solidFill>
              </a:rPr>
              <a:t>of Evidence: I Systematic review</a:t>
            </a:r>
            <a:endParaRPr lang="en-ZA" sz="3800" dirty="0">
              <a:solidFill>
                <a:srgbClr val="3366FF"/>
              </a:solidFill>
            </a:endParaRPr>
          </a:p>
          <a:p>
            <a:endParaRPr lang="en-ZA" sz="900" dirty="0" smtClean="0"/>
          </a:p>
          <a:p>
            <a:endParaRPr lang="en-ZA" sz="9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2" name="Title 1"/>
          <p:cNvSpPr txBox="1">
            <a:spLocks/>
          </p:cNvSpPr>
          <p:nvPr/>
        </p:nvSpPr>
        <p:spPr>
          <a:xfrm>
            <a:off x="0" y="304800"/>
            <a:ext cx="7772400" cy="762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a:solidFill>
                  <a:schemeClr val="bg1"/>
                </a:solidFill>
              </a:rPr>
              <a:t>17.1.2 CHRONIC ASTHMA </a:t>
            </a:r>
          </a:p>
        </p:txBody>
      </p:sp>
      <p:sp>
        <p:nvSpPr>
          <p:cNvPr id="16" name="Flowchart: Punched Tape 15"/>
          <p:cNvSpPr/>
          <p:nvPr/>
        </p:nvSpPr>
        <p:spPr>
          <a:xfrm>
            <a:off x="3008941" y="2287997"/>
            <a:ext cx="1410659" cy="379003"/>
          </a:xfrm>
          <a:prstGeom prst="flowChartPunchedTape">
            <a:avLst/>
          </a:prstGeom>
          <a:solidFill>
            <a:schemeClr val="tx2">
              <a:lumMod val="20000"/>
              <a:lumOff val="80000"/>
            </a:schemeClr>
          </a:solidFill>
          <a:ln>
            <a:solidFill>
              <a:schemeClr val="accent3">
                <a:lumMod val="75000"/>
              </a:schemeClr>
            </a:solidFill>
          </a:ln>
          <a:effectLst>
            <a:outerShdw blurRad="50800" dist="38100" dir="16200000"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smtClean="0">
                <a:solidFill>
                  <a:srgbClr val="FF0000"/>
                </a:solidFill>
              </a:rPr>
              <a:t>Doctor initiated</a:t>
            </a:r>
            <a:endParaRPr lang="en-ZA" sz="1200" b="1" dirty="0">
              <a:solidFill>
                <a:srgbClr val="FF0000"/>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2613</TotalTime>
  <Words>7361</Words>
  <Application>Microsoft Office PowerPoint</Application>
  <PresentationFormat>On-screen Show (4:3)</PresentationFormat>
  <Paragraphs>1010</Paragraphs>
  <Slides>46</Slides>
  <Notes>46</Notes>
  <HiddenSlides>0</HiddenSlides>
  <MMClips>0</MMClips>
  <ScaleCrop>false</ScaleCrop>
  <HeadingPairs>
    <vt:vector size="4" baseType="variant">
      <vt:variant>
        <vt:lpstr>Theme</vt:lpstr>
      </vt:variant>
      <vt:variant>
        <vt:i4>4</vt:i4>
      </vt:variant>
      <vt:variant>
        <vt:lpstr>Slide Titles</vt:lpstr>
      </vt:variant>
      <vt:variant>
        <vt:i4>46</vt:i4>
      </vt:variant>
    </vt:vector>
  </HeadingPairs>
  <TitlesOfParts>
    <vt:vector size="50" baseType="lpstr">
      <vt:lpstr>Office Theme</vt:lpstr>
      <vt:lpstr>Custom Design</vt:lpstr>
      <vt:lpstr>1_Office Theme</vt:lpstr>
      <vt:lpstr>1_Custom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335</cp:revision>
  <dcterms:created xsi:type="dcterms:W3CDTF">2014-04-22T12:08:09Z</dcterms:created>
  <dcterms:modified xsi:type="dcterms:W3CDTF">2015-03-30T19:49:02Z</dcterms:modified>
</cp:coreProperties>
</file>