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ppt/drawings/drawing3.xml" ContentType="application/vnd.openxmlformats-officedocument.drawingml.chartshap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5.xml" ContentType="application/vnd.openxmlformats-officedocument.drawingml.chart+xml"/>
  <Override PartName="/ppt/drawings/drawing4.xml" ContentType="application/vnd.openxmlformats-officedocument.drawingml.chartshape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660" r:id="rId1"/>
    <p:sldMasterId id="2147483664" r:id="rId2"/>
  </p:sldMasterIdLst>
  <p:notesMasterIdLst>
    <p:notesMasterId r:id="rId35"/>
  </p:notesMasterIdLst>
  <p:handoutMasterIdLst>
    <p:handoutMasterId r:id="rId36"/>
  </p:handoutMasterIdLst>
  <p:sldIdLst>
    <p:sldId id="326" r:id="rId3"/>
    <p:sldId id="297" r:id="rId4"/>
    <p:sldId id="301" r:id="rId5"/>
    <p:sldId id="302" r:id="rId6"/>
    <p:sldId id="314" r:id="rId7"/>
    <p:sldId id="300" r:id="rId8"/>
    <p:sldId id="328" r:id="rId9"/>
    <p:sldId id="307" r:id="rId10"/>
    <p:sldId id="337" r:id="rId11"/>
    <p:sldId id="309" r:id="rId12"/>
    <p:sldId id="329" r:id="rId13"/>
    <p:sldId id="330" r:id="rId14"/>
    <p:sldId id="331" r:id="rId15"/>
    <p:sldId id="332" r:id="rId16"/>
    <p:sldId id="333" r:id="rId17"/>
    <p:sldId id="334" r:id="rId18"/>
    <p:sldId id="336" r:id="rId19"/>
    <p:sldId id="299" r:id="rId20"/>
    <p:sldId id="316" r:id="rId21"/>
    <p:sldId id="338" r:id="rId22"/>
    <p:sldId id="335" r:id="rId23"/>
    <p:sldId id="277" r:id="rId24"/>
    <p:sldId id="267" r:id="rId25"/>
    <p:sldId id="271" r:id="rId26"/>
    <p:sldId id="280" r:id="rId27"/>
    <p:sldId id="339" r:id="rId28"/>
    <p:sldId id="340" r:id="rId29"/>
    <p:sldId id="341" r:id="rId30"/>
    <p:sldId id="342" r:id="rId31"/>
    <p:sldId id="343" r:id="rId32"/>
    <p:sldId id="345" r:id="rId33"/>
    <p:sldId id="347" r:id="rId34"/>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nine Munsamy" initials="JM" lastIdx="6" clrIdx="0"/>
  <p:cmAuthor id="1" name="Renee De Waal" initials="RDW" lastIdx="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66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88" autoAdjust="0"/>
    <p:restoredTop sz="79032" autoAdjust="0"/>
  </p:normalViewPr>
  <p:slideViewPr>
    <p:cSldViewPr>
      <p:cViewPr varScale="1">
        <p:scale>
          <a:sx n="53" d="100"/>
          <a:sy n="53" d="100"/>
        </p:scale>
        <p:origin x="956" y="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G:\PHC%20working%20folder\Editted%20chapters\Ch15%20CNS\TL\TL\GRAPHS_Carbamazepine_SodiumValproate_Children_v2.0_Final.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G:\PHC%20working%20folder\Editted%20chapters\Ch15%20CNS\TL\TL\GRAPHS_Carbamazepine_SodiumValproate_Children_v2.0_Final.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G:\PHC%20working%20folder\Editted%20chapters\Ch15%20CNS\TL\TL\GRAPHS_Carbamazepine_SodiumValproate_Children_v2.0_Final.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G:\PHC%20working%20folder\Editted%20chapters\Ch15%20CNS\TL\TL\GRAPHS_Carbamazepine_SodiumValproate_Children_v2.0_Final.xlsx" TargetMode="Externa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package" Target="../embeddings/Microsoft_Excel_Worksheet.xlsx"/><Relationship Id="rId1" Type="http://schemas.openxmlformats.org/officeDocument/2006/relationships/image" Target="../media/image7.jpeg"/></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a:t>Cost comparison of valproate vs. carbamazepine syrup (for children)</a:t>
            </a:r>
          </a:p>
        </c:rich>
      </c:tx>
      <c:overlay val="0"/>
    </c:title>
    <c:autoTitleDeleted val="0"/>
    <c:plotArea>
      <c:layout/>
      <c:lineChart>
        <c:grouping val="standard"/>
        <c:varyColors val="0"/>
        <c:ser>
          <c:idx val="0"/>
          <c:order val="0"/>
          <c:tx>
            <c:strRef>
              <c:f>'[GRAPHS_Carbamazepine_SodiumValproate_Children_v2.0_Final.xlsx]Summary_Syrup '!$C$3:$C$4</c:f>
              <c:strCache>
                <c:ptCount val="1"/>
                <c:pt idx="0">
                  <c:v>Carbamazepine Syrup Price </c:v>
                </c:pt>
              </c:strCache>
            </c:strRef>
          </c:tx>
          <c:marker>
            <c:symbol val="none"/>
          </c:marker>
          <c:val>
            <c:numRef>
              <c:f>'[GRAPHS_Carbamazepine_SodiumValproate_Children_v2.0_Final.xlsx]Summary_Syrup '!$C$5:$C$39</c:f>
              <c:numCache>
                <c:formatCode>"R"\ #,##0.00</c:formatCode>
                <c:ptCount val="35"/>
                <c:pt idx="0">
                  <c:v>95.76</c:v>
                </c:pt>
                <c:pt idx="1">
                  <c:v>95.76</c:v>
                </c:pt>
                <c:pt idx="2">
                  <c:v>143.63999999999999</c:v>
                </c:pt>
                <c:pt idx="3">
                  <c:v>143.63999999999999</c:v>
                </c:pt>
                <c:pt idx="4">
                  <c:v>143.63999999999999</c:v>
                </c:pt>
                <c:pt idx="5">
                  <c:v>191.52</c:v>
                </c:pt>
                <c:pt idx="6">
                  <c:v>191.52</c:v>
                </c:pt>
                <c:pt idx="7">
                  <c:v>191.52</c:v>
                </c:pt>
                <c:pt idx="8">
                  <c:v>191.52</c:v>
                </c:pt>
                <c:pt idx="9">
                  <c:v>239.4</c:v>
                </c:pt>
                <c:pt idx="10">
                  <c:v>239.4</c:v>
                </c:pt>
                <c:pt idx="11">
                  <c:v>239.4</c:v>
                </c:pt>
                <c:pt idx="12">
                  <c:v>287.2799999999998</c:v>
                </c:pt>
                <c:pt idx="13">
                  <c:v>287.2799999999998</c:v>
                </c:pt>
                <c:pt idx="14">
                  <c:v>287.2799999999998</c:v>
                </c:pt>
                <c:pt idx="15">
                  <c:v>287.2799999999998</c:v>
                </c:pt>
                <c:pt idx="16">
                  <c:v>335.15999999999997</c:v>
                </c:pt>
                <c:pt idx="17">
                  <c:v>335.15999999999997</c:v>
                </c:pt>
                <c:pt idx="18">
                  <c:v>335.15999999999997</c:v>
                </c:pt>
                <c:pt idx="19">
                  <c:v>335.15999999999997</c:v>
                </c:pt>
                <c:pt idx="20">
                  <c:v>383.04</c:v>
                </c:pt>
                <c:pt idx="21">
                  <c:v>383.04</c:v>
                </c:pt>
                <c:pt idx="22">
                  <c:v>383.04</c:v>
                </c:pt>
                <c:pt idx="23">
                  <c:v>430.91999999999985</c:v>
                </c:pt>
                <c:pt idx="24">
                  <c:v>430.91999999999985</c:v>
                </c:pt>
                <c:pt idx="25">
                  <c:v>430.91999999999985</c:v>
                </c:pt>
                <c:pt idx="26">
                  <c:v>430.91999999999985</c:v>
                </c:pt>
                <c:pt idx="27">
                  <c:v>478.8</c:v>
                </c:pt>
                <c:pt idx="28">
                  <c:v>478.8</c:v>
                </c:pt>
                <c:pt idx="29">
                  <c:v>478.8</c:v>
                </c:pt>
                <c:pt idx="30">
                  <c:v>526.6800000000004</c:v>
                </c:pt>
                <c:pt idx="31">
                  <c:v>526.6800000000004</c:v>
                </c:pt>
                <c:pt idx="32">
                  <c:v>526.6800000000004</c:v>
                </c:pt>
                <c:pt idx="33">
                  <c:v>526.6800000000004</c:v>
                </c:pt>
                <c:pt idx="34">
                  <c:v>574.5599999999996</c:v>
                </c:pt>
              </c:numCache>
            </c:numRef>
          </c:val>
          <c:smooth val="1"/>
          <c:extLst>
            <c:ext xmlns:c16="http://schemas.microsoft.com/office/drawing/2014/chart" uri="{C3380CC4-5D6E-409C-BE32-E72D297353CC}">
              <c16:uniqueId val="{00000000-D02D-43FF-B9BB-F620A26AA452}"/>
            </c:ext>
          </c:extLst>
        </c:ser>
        <c:ser>
          <c:idx val="1"/>
          <c:order val="1"/>
          <c:tx>
            <c:strRef>
              <c:f>'[GRAPHS_Carbamazepine_SodiumValproate_Children_v2.0_Final.xlsx]Summary_Syrup '!$D$3:$D$4</c:f>
              <c:strCache>
                <c:ptCount val="1"/>
                <c:pt idx="0">
                  <c:v>Valproate Syrup Price </c:v>
                </c:pt>
              </c:strCache>
            </c:strRef>
          </c:tx>
          <c:marker>
            <c:symbol val="none"/>
          </c:marker>
          <c:val>
            <c:numRef>
              <c:f>'[GRAPHS_Carbamazepine_SodiumValproate_Children_v2.0_Final.xlsx]Summary_Syrup '!$D$5:$D$39</c:f>
              <c:numCache>
                <c:formatCode>"R"\ #,##0.00</c:formatCode>
                <c:ptCount val="35"/>
                <c:pt idx="0">
                  <c:v>70.679999999999978</c:v>
                </c:pt>
                <c:pt idx="1">
                  <c:v>70.679999999999978</c:v>
                </c:pt>
                <c:pt idx="2">
                  <c:v>70.679999999999978</c:v>
                </c:pt>
                <c:pt idx="3">
                  <c:v>70.679999999999978</c:v>
                </c:pt>
                <c:pt idx="4">
                  <c:v>106.02</c:v>
                </c:pt>
                <c:pt idx="5">
                  <c:v>106.02</c:v>
                </c:pt>
                <c:pt idx="6">
                  <c:v>106.02</c:v>
                </c:pt>
                <c:pt idx="7">
                  <c:v>106.02</c:v>
                </c:pt>
                <c:pt idx="8">
                  <c:v>106.02</c:v>
                </c:pt>
                <c:pt idx="9">
                  <c:v>141.36000000000001</c:v>
                </c:pt>
                <c:pt idx="10">
                  <c:v>141.36000000000001</c:v>
                </c:pt>
                <c:pt idx="11">
                  <c:v>141.36000000000001</c:v>
                </c:pt>
                <c:pt idx="12">
                  <c:v>141.36000000000001</c:v>
                </c:pt>
                <c:pt idx="13">
                  <c:v>141.36000000000001</c:v>
                </c:pt>
                <c:pt idx="14">
                  <c:v>176.7</c:v>
                </c:pt>
                <c:pt idx="15">
                  <c:v>176.7</c:v>
                </c:pt>
                <c:pt idx="16">
                  <c:v>176.7</c:v>
                </c:pt>
                <c:pt idx="17">
                  <c:v>176.7</c:v>
                </c:pt>
                <c:pt idx="18">
                  <c:v>212.04</c:v>
                </c:pt>
                <c:pt idx="19">
                  <c:v>212.04</c:v>
                </c:pt>
                <c:pt idx="20">
                  <c:v>212.04</c:v>
                </c:pt>
                <c:pt idx="21">
                  <c:v>212.04</c:v>
                </c:pt>
                <c:pt idx="22">
                  <c:v>212.04</c:v>
                </c:pt>
                <c:pt idx="23">
                  <c:v>247.38000000000008</c:v>
                </c:pt>
                <c:pt idx="24">
                  <c:v>247.38000000000008</c:v>
                </c:pt>
                <c:pt idx="25">
                  <c:v>247.38000000000008</c:v>
                </c:pt>
                <c:pt idx="26">
                  <c:v>247.38000000000008</c:v>
                </c:pt>
                <c:pt idx="27">
                  <c:v>247.38000000000008</c:v>
                </c:pt>
                <c:pt idx="28">
                  <c:v>282.7199999999998</c:v>
                </c:pt>
                <c:pt idx="29">
                  <c:v>282.7199999999998</c:v>
                </c:pt>
                <c:pt idx="30">
                  <c:v>282.7199999999998</c:v>
                </c:pt>
                <c:pt idx="31">
                  <c:v>282.7199999999998</c:v>
                </c:pt>
                <c:pt idx="32">
                  <c:v>282.7199999999998</c:v>
                </c:pt>
                <c:pt idx="33">
                  <c:v>318.06</c:v>
                </c:pt>
                <c:pt idx="34">
                  <c:v>318.06</c:v>
                </c:pt>
              </c:numCache>
            </c:numRef>
          </c:val>
          <c:smooth val="1"/>
          <c:extLst>
            <c:ext xmlns:c16="http://schemas.microsoft.com/office/drawing/2014/chart" uri="{C3380CC4-5D6E-409C-BE32-E72D297353CC}">
              <c16:uniqueId val="{00000001-D02D-43FF-B9BB-F620A26AA452}"/>
            </c:ext>
          </c:extLst>
        </c:ser>
        <c:dLbls>
          <c:showLegendKey val="0"/>
          <c:showVal val="0"/>
          <c:showCatName val="0"/>
          <c:showSerName val="0"/>
          <c:showPercent val="0"/>
          <c:showBubbleSize val="0"/>
        </c:dLbls>
        <c:smooth val="0"/>
        <c:axId val="70587136"/>
        <c:axId val="70588672"/>
      </c:lineChart>
      <c:catAx>
        <c:axId val="70587136"/>
        <c:scaling>
          <c:orientation val="minMax"/>
        </c:scaling>
        <c:delete val="0"/>
        <c:axPos val="b"/>
        <c:majorTickMark val="none"/>
        <c:minorTickMark val="none"/>
        <c:tickLblPos val="nextTo"/>
        <c:crossAx val="70588672"/>
        <c:crosses val="autoZero"/>
        <c:auto val="1"/>
        <c:lblAlgn val="ctr"/>
        <c:lblOffset val="100"/>
        <c:noMultiLvlLbl val="0"/>
      </c:catAx>
      <c:valAx>
        <c:axId val="70588672"/>
        <c:scaling>
          <c:orientation val="minMax"/>
        </c:scaling>
        <c:delete val="0"/>
        <c:axPos val="l"/>
        <c:majorGridlines/>
        <c:title>
          <c:tx>
            <c:rich>
              <a:bodyPr/>
              <a:lstStyle/>
              <a:p>
                <a:pPr>
                  <a:defRPr/>
                </a:pPr>
                <a:r>
                  <a:rPr lang="en-US"/>
                  <a:t>Cost for one month's treatment</a:t>
                </a:r>
              </a:p>
            </c:rich>
          </c:tx>
          <c:overlay val="0"/>
        </c:title>
        <c:numFmt formatCode="&quot;R&quot;\ #,##0.00" sourceLinked="1"/>
        <c:majorTickMark val="none"/>
        <c:minorTickMark val="none"/>
        <c:tickLblPos val="nextTo"/>
        <c:crossAx val="70587136"/>
        <c:crosses val="autoZero"/>
        <c:crossBetween val="between"/>
      </c:valAx>
    </c:plotArea>
    <c:legend>
      <c:legendPos val="r"/>
      <c:overlay val="0"/>
    </c:legend>
    <c:plotVisOnly val="1"/>
    <c:dispBlanksAs val="gap"/>
    <c:showDLblsOverMax val="0"/>
  </c:chart>
  <c:spPr>
    <a:ln>
      <a:solidFill>
        <a:schemeClr val="tx1"/>
      </a:solidFill>
    </a:ln>
  </c:spPr>
  <c:txPr>
    <a:bodyPr/>
    <a:lstStyle/>
    <a:p>
      <a:pPr>
        <a:defRPr sz="16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ZA" sz="1200" b="1" i="0" baseline="0"/>
              <a:t>Cost comparison of  carbamazepine tablets vs. syrup (for children)</a:t>
            </a:r>
          </a:p>
        </c:rich>
      </c:tx>
      <c:overlay val="0"/>
    </c:title>
    <c:autoTitleDeleted val="0"/>
    <c:plotArea>
      <c:layout/>
      <c:lineChart>
        <c:grouping val="stacked"/>
        <c:varyColors val="0"/>
        <c:ser>
          <c:idx val="0"/>
          <c:order val="0"/>
          <c:tx>
            <c:strRef>
              <c:f>Summary_TabletsvsSyryp!$E$3</c:f>
              <c:strCache>
                <c:ptCount val="1"/>
                <c:pt idx="0">
                  <c:v>Carbamazepine 200mg Tablets
 Treatment Per Month </c:v>
                </c:pt>
              </c:strCache>
            </c:strRef>
          </c:tx>
          <c:marker>
            <c:symbol val="none"/>
          </c:marker>
          <c:val>
            <c:numRef>
              <c:f>Summary_TabletsvsSyryp!$E$4:$E$10</c:f>
              <c:numCache>
                <c:formatCode>"R"\ #,##0.00</c:formatCode>
                <c:ptCount val="7"/>
                <c:pt idx="0">
                  <c:v>16.100000000000001</c:v>
                </c:pt>
                <c:pt idx="1">
                  <c:v>19.32</c:v>
                </c:pt>
                <c:pt idx="2">
                  <c:v>22.540000000000003</c:v>
                </c:pt>
                <c:pt idx="3">
                  <c:v>25.759999999999987</c:v>
                </c:pt>
                <c:pt idx="4">
                  <c:v>28.979999999999986</c:v>
                </c:pt>
                <c:pt idx="5">
                  <c:v>32.200000000000003</c:v>
                </c:pt>
                <c:pt idx="6">
                  <c:v>35.42</c:v>
                </c:pt>
              </c:numCache>
            </c:numRef>
          </c:val>
          <c:smooth val="0"/>
          <c:extLst>
            <c:ext xmlns:c16="http://schemas.microsoft.com/office/drawing/2014/chart" uri="{C3380CC4-5D6E-409C-BE32-E72D297353CC}">
              <c16:uniqueId val="{00000000-3263-45CA-8983-633483344D17}"/>
            </c:ext>
          </c:extLst>
        </c:ser>
        <c:ser>
          <c:idx val="1"/>
          <c:order val="1"/>
          <c:tx>
            <c:strRef>
              <c:f>Summary_TabletsvsSyryp!$F$3</c:f>
              <c:strCache>
                <c:ptCount val="1"/>
                <c:pt idx="0">
                  <c:v>Carbamazepine Syrup Treatment Per Month </c:v>
                </c:pt>
              </c:strCache>
            </c:strRef>
          </c:tx>
          <c:marker>
            <c:symbol val="none"/>
          </c:marker>
          <c:val>
            <c:numRef>
              <c:f>Summary_TabletsvsSyryp!$F$4:$F$10</c:f>
              <c:numCache>
                <c:formatCode>"R"\ #,##0.00</c:formatCode>
                <c:ptCount val="7"/>
                <c:pt idx="0">
                  <c:v>335.15999999999997</c:v>
                </c:pt>
                <c:pt idx="1">
                  <c:v>430.91999999999973</c:v>
                </c:pt>
                <c:pt idx="2">
                  <c:v>478.8</c:v>
                </c:pt>
                <c:pt idx="3">
                  <c:v>574.55999999999949</c:v>
                </c:pt>
                <c:pt idx="4">
                  <c:v>622.43999999999949</c:v>
                </c:pt>
                <c:pt idx="5">
                  <c:v>670.31999999999948</c:v>
                </c:pt>
                <c:pt idx="6">
                  <c:v>766.08</c:v>
                </c:pt>
              </c:numCache>
            </c:numRef>
          </c:val>
          <c:smooth val="0"/>
          <c:extLst>
            <c:ext xmlns:c16="http://schemas.microsoft.com/office/drawing/2014/chart" uri="{C3380CC4-5D6E-409C-BE32-E72D297353CC}">
              <c16:uniqueId val="{00000001-3263-45CA-8983-633483344D17}"/>
            </c:ext>
          </c:extLst>
        </c:ser>
        <c:dLbls>
          <c:showLegendKey val="0"/>
          <c:showVal val="0"/>
          <c:showCatName val="0"/>
          <c:showSerName val="0"/>
          <c:showPercent val="0"/>
          <c:showBubbleSize val="0"/>
        </c:dLbls>
        <c:smooth val="0"/>
        <c:axId val="70669056"/>
        <c:axId val="70670592"/>
      </c:lineChart>
      <c:catAx>
        <c:axId val="70669056"/>
        <c:scaling>
          <c:orientation val="minMax"/>
        </c:scaling>
        <c:delete val="0"/>
        <c:axPos val="b"/>
        <c:majorTickMark val="none"/>
        <c:minorTickMark val="none"/>
        <c:tickLblPos val="nextTo"/>
        <c:crossAx val="70670592"/>
        <c:crosses val="autoZero"/>
        <c:auto val="1"/>
        <c:lblAlgn val="ctr"/>
        <c:lblOffset val="100"/>
        <c:noMultiLvlLbl val="0"/>
      </c:catAx>
      <c:valAx>
        <c:axId val="70670592"/>
        <c:scaling>
          <c:orientation val="minMax"/>
        </c:scaling>
        <c:delete val="0"/>
        <c:axPos val="l"/>
        <c:majorGridlines/>
        <c:title>
          <c:tx>
            <c:rich>
              <a:bodyPr/>
              <a:lstStyle/>
              <a:p>
                <a:pPr>
                  <a:defRPr sz="1200" b="1"/>
                </a:pPr>
                <a:r>
                  <a:rPr lang="en-ZA" sz="1200" b="1" i="0" baseline="0" dirty="0"/>
                  <a:t>Cost for one month's treatment</a:t>
                </a:r>
                <a:endParaRPr lang="en-US" sz="1200" b="1" dirty="0"/>
              </a:p>
            </c:rich>
          </c:tx>
          <c:overlay val="0"/>
        </c:title>
        <c:numFmt formatCode="&quot;R&quot;\ #,##0.00" sourceLinked="1"/>
        <c:majorTickMark val="none"/>
        <c:minorTickMark val="none"/>
        <c:tickLblPos val="nextTo"/>
        <c:crossAx val="70669056"/>
        <c:crosses val="autoZero"/>
        <c:crossBetween val="between"/>
      </c:valAx>
    </c:plotArea>
    <c:legend>
      <c:legendPos val="r"/>
      <c:overlay val="0"/>
      <c:txPr>
        <a:bodyPr/>
        <a:lstStyle/>
        <a:p>
          <a:pPr>
            <a:defRPr sz="1100"/>
          </a:pPr>
          <a:endParaRPr lang="en-US"/>
        </a:p>
      </c:txPr>
    </c:legend>
    <c:plotVisOnly val="1"/>
    <c:dispBlanksAs val="zero"/>
    <c:showDLblsOverMax val="0"/>
  </c:chart>
  <c:spPr>
    <a:solidFill>
      <a:sysClr val="window" lastClr="FFFFFF"/>
    </a:solidFill>
    <a:ln>
      <a:solidFill>
        <a:schemeClr val="tx1"/>
      </a:solidFill>
    </a:ln>
  </c:sp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ZA" sz="1200" b="1" i="0" baseline="0"/>
              <a:t>Cost comparison of  valproate tablets vs. syrup (for children)</a:t>
            </a:r>
            <a:endParaRPr lang="en-US" sz="1200"/>
          </a:p>
        </c:rich>
      </c:tx>
      <c:overlay val="0"/>
    </c:title>
    <c:autoTitleDeleted val="0"/>
    <c:plotArea>
      <c:layout/>
      <c:lineChart>
        <c:grouping val="stacked"/>
        <c:varyColors val="0"/>
        <c:ser>
          <c:idx val="0"/>
          <c:order val="0"/>
          <c:tx>
            <c:strRef>
              <c:f>Summary_TabletsvsSyryp!$E$13</c:f>
              <c:strCache>
                <c:ptCount val="1"/>
                <c:pt idx="0">
                  <c:v>Sodium Valproate Tablets Treatment Per Month </c:v>
                </c:pt>
              </c:strCache>
            </c:strRef>
          </c:tx>
          <c:marker>
            <c:symbol val="none"/>
          </c:marker>
          <c:val>
            <c:numRef>
              <c:f>Summary_TabletsvsSyryp!$E$14:$E$20</c:f>
              <c:numCache>
                <c:formatCode>"R"\ #,##0.00</c:formatCode>
                <c:ptCount val="7"/>
                <c:pt idx="0">
                  <c:v>26.998986386865628</c:v>
                </c:pt>
                <c:pt idx="1">
                  <c:v>42.693059692968539</c:v>
                </c:pt>
                <c:pt idx="2">
                  <c:v>52.10068336697978</c:v>
                </c:pt>
                <c:pt idx="3">
                  <c:v>53.997972773731298</c:v>
                </c:pt>
                <c:pt idx="4">
                  <c:v>68.743401376458294</c:v>
                </c:pt>
                <c:pt idx="5">
                  <c:v>78.151025050469528</c:v>
                </c:pt>
                <c:pt idx="6">
                  <c:v>78.151025050469528</c:v>
                </c:pt>
              </c:numCache>
            </c:numRef>
          </c:val>
          <c:smooth val="0"/>
          <c:extLst>
            <c:ext xmlns:c16="http://schemas.microsoft.com/office/drawing/2014/chart" uri="{C3380CC4-5D6E-409C-BE32-E72D297353CC}">
              <c16:uniqueId val="{00000000-9019-4665-B6FD-F28781BDF3A5}"/>
            </c:ext>
          </c:extLst>
        </c:ser>
        <c:ser>
          <c:idx val="1"/>
          <c:order val="1"/>
          <c:tx>
            <c:strRef>
              <c:f>Summary_TabletsvsSyryp!$F$13</c:f>
              <c:strCache>
                <c:ptCount val="1"/>
                <c:pt idx="0">
                  <c:v> Sodium Valproate Syrup Treatment Per Month </c:v>
                </c:pt>
              </c:strCache>
            </c:strRef>
          </c:tx>
          <c:marker>
            <c:symbol val="none"/>
          </c:marker>
          <c:val>
            <c:numRef>
              <c:f>Summary_TabletsvsSyryp!$F$14:$F$20</c:f>
              <c:numCache>
                <c:formatCode>"R"\ #,##0.00</c:formatCode>
                <c:ptCount val="7"/>
                <c:pt idx="0">
                  <c:v>212.04</c:v>
                </c:pt>
                <c:pt idx="1">
                  <c:v>247.38000000000014</c:v>
                </c:pt>
                <c:pt idx="2">
                  <c:v>282.71999999999969</c:v>
                </c:pt>
                <c:pt idx="3">
                  <c:v>318.06</c:v>
                </c:pt>
                <c:pt idx="4">
                  <c:v>353.4</c:v>
                </c:pt>
                <c:pt idx="5">
                  <c:v>388.73999999999961</c:v>
                </c:pt>
                <c:pt idx="6">
                  <c:v>424.08</c:v>
                </c:pt>
              </c:numCache>
            </c:numRef>
          </c:val>
          <c:smooth val="0"/>
          <c:extLst>
            <c:ext xmlns:c16="http://schemas.microsoft.com/office/drawing/2014/chart" uri="{C3380CC4-5D6E-409C-BE32-E72D297353CC}">
              <c16:uniqueId val="{00000001-9019-4665-B6FD-F28781BDF3A5}"/>
            </c:ext>
          </c:extLst>
        </c:ser>
        <c:dLbls>
          <c:showLegendKey val="0"/>
          <c:showVal val="0"/>
          <c:showCatName val="0"/>
          <c:showSerName val="0"/>
          <c:showPercent val="0"/>
          <c:showBubbleSize val="0"/>
        </c:dLbls>
        <c:smooth val="0"/>
        <c:axId val="70770688"/>
        <c:axId val="70772224"/>
      </c:lineChart>
      <c:catAx>
        <c:axId val="70770688"/>
        <c:scaling>
          <c:orientation val="minMax"/>
        </c:scaling>
        <c:delete val="0"/>
        <c:axPos val="b"/>
        <c:majorTickMark val="none"/>
        <c:minorTickMark val="none"/>
        <c:tickLblPos val="nextTo"/>
        <c:crossAx val="70772224"/>
        <c:crosses val="autoZero"/>
        <c:auto val="1"/>
        <c:lblAlgn val="ctr"/>
        <c:lblOffset val="100"/>
        <c:noMultiLvlLbl val="0"/>
      </c:catAx>
      <c:valAx>
        <c:axId val="70772224"/>
        <c:scaling>
          <c:orientation val="minMax"/>
        </c:scaling>
        <c:delete val="0"/>
        <c:axPos val="l"/>
        <c:majorGridlines/>
        <c:title>
          <c:tx>
            <c:rich>
              <a:bodyPr/>
              <a:lstStyle/>
              <a:p>
                <a:pPr>
                  <a:defRPr sz="1200" b="1"/>
                </a:pPr>
                <a:r>
                  <a:rPr lang="en-ZA" sz="1200" b="1" i="0" baseline="0" dirty="0"/>
                  <a:t>Cost for one month's treatment</a:t>
                </a:r>
                <a:endParaRPr lang="en-US" sz="1200" b="1" dirty="0"/>
              </a:p>
            </c:rich>
          </c:tx>
          <c:overlay val="0"/>
        </c:title>
        <c:numFmt formatCode="&quot;R&quot;\ #,##0.00" sourceLinked="1"/>
        <c:majorTickMark val="none"/>
        <c:minorTickMark val="none"/>
        <c:tickLblPos val="nextTo"/>
        <c:crossAx val="70770688"/>
        <c:crosses val="autoZero"/>
        <c:crossBetween val="between"/>
      </c:valAx>
    </c:plotArea>
    <c:legend>
      <c:legendPos val="r"/>
      <c:overlay val="0"/>
      <c:txPr>
        <a:bodyPr/>
        <a:lstStyle/>
        <a:p>
          <a:pPr>
            <a:defRPr sz="1100"/>
          </a:pPr>
          <a:endParaRPr lang="en-US"/>
        </a:p>
      </c:txPr>
    </c:legend>
    <c:plotVisOnly val="1"/>
    <c:dispBlanksAs val="zero"/>
    <c:showDLblsOverMax val="0"/>
  </c:chart>
  <c:spPr>
    <a:solidFill>
      <a:sysClr val="window" lastClr="FFFFFF"/>
    </a:solidFill>
    <a:ln>
      <a:solidFill>
        <a:schemeClr val="tx1"/>
      </a:solidFill>
    </a:ln>
  </c:sp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ZA"/>
              <a:t>Cost comparison of  valproate vs. carbamazepine tablets (for children)</a:t>
            </a:r>
            <a:endParaRPr lang="en-US"/>
          </a:p>
        </c:rich>
      </c:tx>
      <c:overlay val="0"/>
    </c:title>
    <c:autoTitleDeleted val="0"/>
    <c:plotArea>
      <c:layout/>
      <c:lineChart>
        <c:grouping val="stacked"/>
        <c:varyColors val="0"/>
        <c:ser>
          <c:idx val="0"/>
          <c:order val="0"/>
          <c:tx>
            <c:strRef>
              <c:f>Summary_TabletsvsSyryp!$E$23</c:f>
              <c:strCache>
                <c:ptCount val="1"/>
                <c:pt idx="0">
                  <c:v>Cost of Carbamazepine 200mg Tablets
 Treatment Per Month </c:v>
                </c:pt>
              </c:strCache>
            </c:strRef>
          </c:tx>
          <c:marker>
            <c:symbol val="none"/>
          </c:marker>
          <c:val>
            <c:numRef>
              <c:f>Summary_TabletsvsSyryp!$E$24:$E$30</c:f>
              <c:numCache>
                <c:formatCode>"R"\ #,##0.00</c:formatCode>
                <c:ptCount val="7"/>
                <c:pt idx="0">
                  <c:v>16.100000000000001</c:v>
                </c:pt>
                <c:pt idx="1">
                  <c:v>19.32</c:v>
                </c:pt>
                <c:pt idx="2">
                  <c:v>22.540000000000003</c:v>
                </c:pt>
                <c:pt idx="3">
                  <c:v>25.759999999999987</c:v>
                </c:pt>
                <c:pt idx="4">
                  <c:v>28.979999999999986</c:v>
                </c:pt>
                <c:pt idx="5">
                  <c:v>32.200000000000003</c:v>
                </c:pt>
                <c:pt idx="6">
                  <c:v>35.42</c:v>
                </c:pt>
              </c:numCache>
            </c:numRef>
          </c:val>
          <c:smooth val="0"/>
          <c:extLst>
            <c:ext xmlns:c16="http://schemas.microsoft.com/office/drawing/2014/chart" uri="{C3380CC4-5D6E-409C-BE32-E72D297353CC}">
              <c16:uniqueId val="{00000000-8290-4D6B-B820-FC52F65B6E99}"/>
            </c:ext>
          </c:extLst>
        </c:ser>
        <c:ser>
          <c:idx val="1"/>
          <c:order val="1"/>
          <c:tx>
            <c:strRef>
              <c:f>Summary_TabletsvsSyryp!$F$23</c:f>
              <c:strCache>
                <c:ptCount val="1"/>
                <c:pt idx="0">
                  <c:v>
Valproate Sodium Maximum Daily Dose </c:v>
                </c:pt>
              </c:strCache>
            </c:strRef>
          </c:tx>
          <c:val>
            <c:numRef>
              <c:f>Summary_TabletsvsSyryp!$F$24:$F$30</c:f>
            </c:numRef>
          </c:val>
          <c:smooth val="0"/>
          <c:extLst>
            <c:ext xmlns:c16="http://schemas.microsoft.com/office/drawing/2014/chart" uri="{C3380CC4-5D6E-409C-BE32-E72D297353CC}">
              <c16:uniqueId val="{00000001-8290-4D6B-B820-FC52F65B6E99}"/>
            </c:ext>
          </c:extLst>
        </c:ser>
        <c:ser>
          <c:idx val="2"/>
          <c:order val="2"/>
          <c:tx>
            <c:strRef>
              <c:f>Summary_TabletsvsSyryp!$G$23</c:f>
              <c:strCache>
                <c:ptCount val="1"/>
                <c:pt idx="0">
                  <c:v>Cost of Valproate Tablets
 Treatment Per Month </c:v>
                </c:pt>
              </c:strCache>
            </c:strRef>
          </c:tx>
          <c:marker>
            <c:symbol val="none"/>
          </c:marker>
          <c:val>
            <c:numRef>
              <c:f>Summary_TabletsvsSyryp!$G$24:$G$30</c:f>
              <c:numCache>
                <c:formatCode>"R"\ #,##0.00</c:formatCode>
                <c:ptCount val="7"/>
                <c:pt idx="0">
                  <c:v>26.998986386865628</c:v>
                </c:pt>
                <c:pt idx="1">
                  <c:v>42.693059692968539</c:v>
                </c:pt>
                <c:pt idx="2">
                  <c:v>52.10068336697978</c:v>
                </c:pt>
                <c:pt idx="3">
                  <c:v>53.997972773731298</c:v>
                </c:pt>
                <c:pt idx="4">
                  <c:v>68.743401376458294</c:v>
                </c:pt>
                <c:pt idx="5">
                  <c:v>78.151025050469528</c:v>
                </c:pt>
                <c:pt idx="6">
                  <c:v>78.151025050469528</c:v>
                </c:pt>
              </c:numCache>
            </c:numRef>
          </c:val>
          <c:smooth val="0"/>
          <c:extLst>
            <c:ext xmlns:c16="http://schemas.microsoft.com/office/drawing/2014/chart" uri="{C3380CC4-5D6E-409C-BE32-E72D297353CC}">
              <c16:uniqueId val="{00000002-8290-4D6B-B820-FC52F65B6E99}"/>
            </c:ext>
          </c:extLst>
        </c:ser>
        <c:dLbls>
          <c:showLegendKey val="0"/>
          <c:showVal val="0"/>
          <c:showCatName val="0"/>
          <c:showSerName val="0"/>
          <c:showPercent val="0"/>
          <c:showBubbleSize val="0"/>
        </c:dLbls>
        <c:smooth val="0"/>
        <c:axId val="72409856"/>
        <c:axId val="72411392"/>
      </c:lineChart>
      <c:catAx>
        <c:axId val="72409856"/>
        <c:scaling>
          <c:orientation val="minMax"/>
        </c:scaling>
        <c:delete val="0"/>
        <c:axPos val="b"/>
        <c:majorTickMark val="none"/>
        <c:minorTickMark val="none"/>
        <c:tickLblPos val="nextTo"/>
        <c:crossAx val="72411392"/>
        <c:crosses val="autoZero"/>
        <c:auto val="1"/>
        <c:lblAlgn val="ctr"/>
        <c:lblOffset val="100"/>
        <c:noMultiLvlLbl val="0"/>
      </c:catAx>
      <c:valAx>
        <c:axId val="72411392"/>
        <c:scaling>
          <c:orientation val="minMax"/>
        </c:scaling>
        <c:delete val="0"/>
        <c:axPos val="l"/>
        <c:majorGridlines/>
        <c:title>
          <c:tx>
            <c:rich>
              <a:bodyPr/>
              <a:lstStyle/>
              <a:p>
                <a:pPr>
                  <a:defRPr sz="1400"/>
                </a:pPr>
                <a:r>
                  <a:rPr lang="en-ZA" sz="1400" b="1" i="0" baseline="0" dirty="0"/>
                  <a:t>Cost for one month's treatment</a:t>
                </a:r>
                <a:endParaRPr lang="en-US" sz="1400" dirty="0"/>
              </a:p>
            </c:rich>
          </c:tx>
          <c:overlay val="0"/>
        </c:title>
        <c:numFmt formatCode="&quot;R&quot;\ #,##0.00" sourceLinked="1"/>
        <c:majorTickMark val="none"/>
        <c:minorTickMark val="none"/>
        <c:tickLblPos val="nextTo"/>
        <c:crossAx val="72409856"/>
        <c:crosses val="autoZero"/>
        <c:crossBetween val="between"/>
      </c:valAx>
    </c:plotArea>
    <c:legend>
      <c:legendPos val="r"/>
      <c:overlay val="0"/>
    </c:legend>
    <c:plotVisOnly val="1"/>
    <c:dispBlanksAs val="zero"/>
    <c:showDLblsOverMax val="0"/>
  </c:chart>
  <c:spPr>
    <a:solidFill>
      <a:schemeClr val="bg1"/>
    </a:solidFill>
    <a:ln>
      <a:solidFill>
        <a:schemeClr val="tx1"/>
      </a:solidFill>
    </a:ln>
  </c:spPr>
  <c:txPr>
    <a:bodyPr/>
    <a:lstStyle/>
    <a:p>
      <a:pPr>
        <a:defRPr sz="16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20"/>
      <c:rotY val="20"/>
      <c:rAngAx val="1"/>
    </c:view3D>
    <c:floor>
      <c:thickness val="0"/>
    </c:floor>
    <c:sideWall>
      <c:thickness val="0"/>
    </c:sideWall>
    <c:backWall>
      <c:thickness val="0"/>
    </c:backWall>
    <c:plotArea>
      <c:layout>
        <c:manualLayout>
          <c:layoutTarget val="inner"/>
          <c:xMode val="edge"/>
          <c:yMode val="edge"/>
          <c:x val="0.1229838234506402"/>
          <c:y val="3.7660815464948399E-2"/>
          <c:w val="0.87701604263752764"/>
          <c:h val="0.82260040570371462"/>
        </c:manualLayout>
      </c:layout>
      <c:bar3DChart>
        <c:barDir val="col"/>
        <c:grouping val="clustered"/>
        <c:varyColors val="0"/>
        <c:ser>
          <c:idx val="0"/>
          <c:order val="0"/>
          <c:tx>
            <c:strRef>
              <c:f>Sheet1!$B$1</c:f>
              <c:strCache>
                <c:ptCount val="1"/>
                <c:pt idx="0">
                  <c:v>Carbamazepine (800 mg)</c:v>
                </c:pt>
              </c:strCache>
            </c:strRef>
          </c:tx>
          <c:spPr>
            <a:gradFill flip="none" rotWithShape="1">
              <a:gsLst>
                <a:gs pos="0">
                  <a:srgbClr val="4F81BD">
                    <a:tint val="66000"/>
                    <a:satMod val="160000"/>
                  </a:srgbClr>
                </a:gs>
                <a:gs pos="50000">
                  <a:srgbClr val="4F81BD">
                    <a:tint val="44500"/>
                    <a:satMod val="160000"/>
                  </a:srgbClr>
                </a:gs>
                <a:gs pos="100000">
                  <a:srgbClr val="4F81BD">
                    <a:tint val="23500"/>
                    <a:satMod val="160000"/>
                  </a:srgbClr>
                </a:gs>
              </a:gsLst>
              <a:lin ang="16200000" scaled="1"/>
              <a:tileRect/>
            </a:gradFill>
          </c:spPr>
          <c:invertIfNegative val="0"/>
          <c:dLbls>
            <c:dLbl>
              <c:idx val="0"/>
              <c:layout>
                <c:manualLayout>
                  <c:x val="3.5133982196200479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AEE-4872-BB6D-FE1D212807F3}"/>
                </c:ext>
              </c:extLst>
            </c:dLbl>
            <c:spPr>
              <a:noFill/>
              <a:ln>
                <a:noFill/>
              </a:ln>
              <a:effectLst/>
            </c:spPr>
            <c:txPr>
              <a:bodyPr rot="-5400000" vert="horz"/>
              <a:lstStyle/>
              <a:p>
                <a:pPr>
                  <a:defRPr lang="en-ZA" sz="1200" b="1"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Sheet1!$A$2:$A$3</c:f>
              <c:numCache>
                <c:formatCode>General</c:formatCode>
                <c:ptCount val="2"/>
              </c:numCache>
            </c:numRef>
          </c:cat>
          <c:val>
            <c:numRef>
              <c:f>Sheet1!$B$2:$B$3</c:f>
              <c:numCache>
                <c:formatCode>General</c:formatCode>
                <c:ptCount val="2"/>
                <c:pt idx="0" formatCode="_ [$R-1C09]\ * #,##0.00_ ;_ [$R-1C09]\ * \-#,##0.00_ ;_ [$R-1C09]\ * &quot;-&quot;??_ ;_ @_ ">
                  <c:v>25.919999999999998</c:v>
                </c:pt>
              </c:numCache>
            </c:numRef>
          </c:val>
          <c:extLst>
            <c:ext xmlns:c16="http://schemas.microsoft.com/office/drawing/2014/chart" uri="{C3380CC4-5D6E-409C-BE32-E72D297353CC}">
              <c16:uniqueId val="{00000001-1AEE-4872-BB6D-FE1D212807F3}"/>
            </c:ext>
          </c:extLst>
        </c:ser>
        <c:ser>
          <c:idx val="1"/>
          <c:order val="1"/>
          <c:tx>
            <c:strRef>
              <c:f>Sheet1!$C$1</c:f>
              <c:strCache>
                <c:ptCount val="1"/>
                <c:pt idx="0">
                  <c:v>Lamotrigine (300 mg)</c:v>
                </c:pt>
              </c:strCache>
            </c:strRef>
          </c:tx>
          <c:spPr>
            <a:gradFill>
              <a:gsLst>
                <a:gs pos="0">
                  <a:srgbClr val="0D5EFF">
                    <a:alpha val="70980"/>
                  </a:srgbClr>
                </a:gs>
                <a:gs pos="25000">
                  <a:srgbClr val="21D6E0"/>
                </a:gs>
                <a:gs pos="75000">
                  <a:srgbClr val="0087E6"/>
                </a:gs>
                <a:gs pos="100000">
                  <a:srgbClr val="005CBF"/>
                </a:gs>
              </a:gsLst>
              <a:lin ang="3000000" scaled="0"/>
            </a:gradFill>
          </c:spPr>
          <c:invertIfNegative val="0"/>
          <c:dLbls>
            <c:dLbl>
              <c:idx val="0"/>
              <c:layout>
                <c:manualLayout>
                  <c:x val="2.1847301215732612E-3"/>
                  <c:y val="-5.78606665963703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AEE-4872-BB6D-FE1D212807F3}"/>
                </c:ext>
              </c:extLst>
            </c:dLbl>
            <c:spPr>
              <a:noFill/>
              <a:ln>
                <a:noFill/>
              </a:ln>
              <a:effectLst/>
            </c:spPr>
            <c:txPr>
              <a:bodyPr rot="-5400000" vert="horz"/>
              <a:lstStyle/>
              <a:p>
                <a:pPr>
                  <a:defRPr lang="en-ZA" sz="1200" b="1"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Sheet1!$A$2:$A$3</c:f>
              <c:numCache>
                <c:formatCode>General</c:formatCode>
                <c:ptCount val="2"/>
              </c:numCache>
            </c:numRef>
          </c:cat>
          <c:val>
            <c:numRef>
              <c:f>Sheet1!$C$2:$C$3</c:f>
              <c:numCache>
                <c:formatCode>General</c:formatCode>
                <c:ptCount val="2"/>
                <c:pt idx="0" formatCode="&quot;R&quot;#,##0.00_);[Red]\(&quot;R&quot;#,##0.00\)">
                  <c:v>36.800000000000011</c:v>
                </c:pt>
              </c:numCache>
            </c:numRef>
          </c:val>
          <c:extLst>
            <c:ext xmlns:c16="http://schemas.microsoft.com/office/drawing/2014/chart" uri="{C3380CC4-5D6E-409C-BE32-E72D297353CC}">
              <c16:uniqueId val="{00000003-1AEE-4872-BB6D-FE1D212807F3}"/>
            </c:ext>
          </c:extLst>
        </c:ser>
        <c:ser>
          <c:idx val="2"/>
          <c:order val="2"/>
          <c:tx>
            <c:strRef>
              <c:f>Sheet1!$D$1</c:f>
              <c:strCache>
                <c:ptCount val="1"/>
                <c:pt idx="0">
                  <c:v>Phenytoin (300 mg)</c:v>
                </c:pt>
              </c:strCache>
            </c:strRef>
          </c:tx>
          <c:invertIfNegative val="0"/>
          <c:dLbls>
            <c:spPr>
              <a:noFill/>
              <a:ln>
                <a:noFill/>
              </a:ln>
              <a:effectLst/>
            </c:spPr>
            <c:txPr>
              <a:bodyPr rot="-5400000" vert="horz"/>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Sheet1!$A$2:$A$3</c:f>
              <c:numCache>
                <c:formatCode>General</c:formatCode>
                <c:ptCount val="2"/>
              </c:numCache>
            </c:numRef>
          </c:cat>
          <c:val>
            <c:numRef>
              <c:f>Sheet1!$D$2:$D$3</c:f>
              <c:numCache>
                <c:formatCode>General</c:formatCode>
                <c:ptCount val="2"/>
                <c:pt idx="0" formatCode="&quot;R&quot;#,##0.00_);[Red]\(&quot;R&quot;#,##0.00\)">
                  <c:v>48.98</c:v>
                </c:pt>
              </c:numCache>
            </c:numRef>
          </c:val>
          <c:extLst>
            <c:ext xmlns:c16="http://schemas.microsoft.com/office/drawing/2014/chart" uri="{C3380CC4-5D6E-409C-BE32-E72D297353CC}">
              <c16:uniqueId val="{00000004-1AEE-4872-BB6D-FE1D212807F3}"/>
            </c:ext>
          </c:extLst>
        </c:ser>
        <c:ser>
          <c:idx val="3"/>
          <c:order val="3"/>
          <c:tx>
            <c:strRef>
              <c:f>Sheet1!$E$1</c:f>
              <c:strCache>
                <c:ptCount val="1"/>
                <c:pt idx="0">
                  <c:v>Valproate (1500 mg)</c:v>
                </c:pt>
              </c:strCache>
            </c:strRef>
          </c:tx>
          <c:invertIfNegative val="0"/>
          <c:dLbls>
            <c:dLbl>
              <c:idx val="0"/>
              <c:spPr/>
              <c:txPr>
                <a:bodyPr rot="-5400000" vert="horz"/>
                <a:lstStyle/>
                <a:p>
                  <a:pPr>
                    <a:defRPr sz="1200"/>
                  </a:pPr>
                  <a:endParaRPr lang="en-US"/>
                </a:p>
              </c:txPr>
              <c:showLegendKey val="0"/>
              <c:showVal val="1"/>
              <c:showCatName val="0"/>
              <c:showSerName val="0"/>
              <c:showPercent val="0"/>
              <c:showBubbleSize val="0"/>
              <c:extLst>
                <c:ext xmlns:c16="http://schemas.microsoft.com/office/drawing/2014/chart" uri="{C3380CC4-5D6E-409C-BE32-E72D297353CC}">
                  <c16:uniqueId val="{00000005-1AEE-4872-BB6D-FE1D212807F3}"/>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Sheet1!$A$2:$A$3</c:f>
              <c:numCache>
                <c:formatCode>General</c:formatCode>
                <c:ptCount val="2"/>
              </c:numCache>
            </c:numRef>
          </c:cat>
          <c:val>
            <c:numRef>
              <c:f>Sheet1!$E$2:$E$3</c:f>
              <c:numCache>
                <c:formatCode>General</c:formatCode>
                <c:ptCount val="2"/>
                <c:pt idx="0" formatCode="&quot;R&quot;#,##0.00_);[Red]\(&quot;R&quot;#,##0.00\)">
                  <c:v>78.149999999999991</c:v>
                </c:pt>
              </c:numCache>
            </c:numRef>
          </c:val>
          <c:extLst>
            <c:ext xmlns:c16="http://schemas.microsoft.com/office/drawing/2014/chart" uri="{C3380CC4-5D6E-409C-BE32-E72D297353CC}">
              <c16:uniqueId val="{00000006-1AEE-4872-BB6D-FE1D212807F3}"/>
            </c:ext>
          </c:extLst>
        </c:ser>
        <c:dLbls>
          <c:showLegendKey val="0"/>
          <c:showVal val="0"/>
          <c:showCatName val="0"/>
          <c:showSerName val="0"/>
          <c:showPercent val="0"/>
          <c:showBubbleSize val="0"/>
        </c:dLbls>
        <c:gapWidth val="150"/>
        <c:shape val="box"/>
        <c:axId val="120143872"/>
        <c:axId val="120145408"/>
        <c:axId val="0"/>
      </c:bar3DChart>
      <c:catAx>
        <c:axId val="120143872"/>
        <c:scaling>
          <c:orientation val="minMax"/>
        </c:scaling>
        <c:delete val="0"/>
        <c:axPos val="b"/>
        <c:numFmt formatCode="General" sourceLinked="1"/>
        <c:majorTickMark val="out"/>
        <c:minorTickMark val="none"/>
        <c:tickLblPos val="nextTo"/>
        <c:txPr>
          <a:bodyPr/>
          <a:lstStyle/>
          <a:p>
            <a:pPr>
              <a:defRPr lang="en-ZA"/>
            </a:pPr>
            <a:endParaRPr lang="en-US"/>
          </a:p>
        </c:txPr>
        <c:crossAx val="120145408"/>
        <c:crossesAt val="0"/>
        <c:auto val="1"/>
        <c:lblAlgn val="ctr"/>
        <c:lblOffset val="100"/>
        <c:noMultiLvlLbl val="0"/>
      </c:catAx>
      <c:valAx>
        <c:axId val="120145408"/>
        <c:scaling>
          <c:orientation val="minMax"/>
        </c:scaling>
        <c:delete val="0"/>
        <c:axPos val="l"/>
        <c:majorGridlines>
          <c:spPr>
            <a:ln>
              <a:solidFill>
                <a:schemeClr val="bg1"/>
              </a:solidFill>
            </a:ln>
          </c:spPr>
        </c:majorGridlines>
        <c:numFmt formatCode="_-[$R-1C09]* #,##0.00_-;\-[$R-1C09]* #,##0.00_-;_-[$R-1C09]* &quot;-&quot;??_-;_-@_-" sourceLinked="0"/>
        <c:majorTickMark val="out"/>
        <c:minorTickMark val="none"/>
        <c:tickLblPos val="nextTo"/>
        <c:spPr>
          <a:effectLst/>
        </c:spPr>
        <c:txPr>
          <a:bodyPr/>
          <a:lstStyle/>
          <a:p>
            <a:pPr>
              <a:defRPr lang="en-ZA" sz="1400" baseline="0"/>
            </a:pPr>
            <a:endParaRPr lang="en-US"/>
          </a:p>
        </c:txPr>
        <c:crossAx val="120143872"/>
        <c:crosses val="autoZero"/>
        <c:crossBetween val="between"/>
      </c:valAx>
    </c:plotArea>
    <c:legend>
      <c:legendPos val="tr"/>
      <c:layout>
        <c:manualLayout>
          <c:xMode val="edge"/>
          <c:yMode val="edge"/>
          <c:x val="0.58292395268773234"/>
          <c:y val="0.10862982404977156"/>
          <c:w val="0.39816034359341484"/>
          <c:h val="0.60995528336735683"/>
        </c:manualLayout>
      </c:layout>
      <c:overlay val="0"/>
      <c:spPr>
        <a:ln w="3175">
          <a:noFill/>
        </a:ln>
      </c:spPr>
      <c:txPr>
        <a:bodyPr/>
        <a:lstStyle/>
        <a:p>
          <a:pPr>
            <a:defRPr lang="en-ZA" sz="1200" baseline="0"/>
          </a:pPr>
          <a:endParaRPr lang="en-US"/>
        </a:p>
      </c:txPr>
    </c:legend>
    <c:plotVisOnly val="1"/>
    <c:dispBlanksAs val="gap"/>
    <c:showDLblsOverMax val="0"/>
  </c:chart>
  <c:spPr>
    <a:blipFill>
      <a:blip xmlns:r="http://schemas.openxmlformats.org/officeDocument/2006/relationships" r:embed="rId1"/>
      <a:tile tx="0" ty="0" sx="100000" sy="100000" flip="none" algn="tl"/>
    </a:blipFill>
    <a:ln w="12700" cap="rnd" cmpd="tri">
      <a:solidFill>
        <a:schemeClr val="tx2">
          <a:lumMod val="20000"/>
          <a:lumOff val="80000"/>
        </a:schemeClr>
      </a:solidFill>
      <a:bevel/>
    </a:ln>
    <a:scene3d>
      <a:camera prst="orthographicFront"/>
      <a:lightRig rig="threePt" dir="t"/>
    </a:scene3d>
    <a:sp3d>
      <a:bevelT w="165100" prst="coolSlant"/>
    </a:sp3d>
  </c:spPr>
  <c:txPr>
    <a:bodyPr/>
    <a:lstStyle/>
    <a:p>
      <a:pPr>
        <a:defRPr sz="1800"/>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0.32877</cdr:x>
      <cdr:y>0.86111</cdr:y>
    </cdr:from>
    <cdr:to>
      <cdr:x>0.54335</cdr:x>
      <cdr:y>0.97917</cdr:y>
    </cdr:to>
    <cdr:sp macro="" textlink="">
      <cdr:nvSpPr>
        <cdr:cNvPr id="2" name="TextBox 1"/>
        <cdr:cNvSpPr txBox="1"/>
      </cdr:nvSpPr>
      <cdr:spPr>
        <a:xfrm xmlns:a="http://schemas.openxmlformats.org/drawingml/2006/main">
          <a:off x="1828800" y="2362200"/>
          <a:ext cx="1193622" cy="32386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000" b="1" dirty="0"/>
            <a:t>Weight (kg)</a:t>
          </a:r>
        </a:p>
      </cdr:txBody>
    </cdr:sp>
  </cdr:relSizeAnchor>
</c:userShapes>
</file>

<file path=ppt/drawings/drawing2.xml><?xml version="1.0" encoding="utf-8"?>
<c:userShapes xmlns:c="http://schemas.openxmlformats.org/drawingml/2006/chart">
  <cdr:relSizeAnchor xmlns:cdr="http://schemas.openxmlformats.org/drawingml/2006/chartDrawing">
    <cdr:from>
      <cdr:x>0.31343</cdr:x>
      <cdr:y>0.86111</cdr:y>
    </cdr:from>
    <cdr:to>
      <cdr:x>0.52801</cdr:x>
      <cdr:y>0.97917</cdr:y>
    </cdr:to>
    <cdr:sp macro="" textlink="">
      <cdr:nvSpPr>
        <cdr:cNvPr id="2" name="TextBox 1"/>
        <cdr:cNvSpPr txBox="1"/>
      </cdr:nvSpPr>
      <cdr:spPr>
        <a:xfrm xmlns:a="http://schemas.openxmlformats.org/drawingml/2006/main">
          <a:off x="1600200" y="2362200"/>
          <a:ext cx="1095516" cy="32386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000" b="1" dirty="0"/>
            <a:t>Weight (kg)</a:t>
          </a:r>
        </a:p>
      </cdr:txBody>
    </cdr:sp>
  </cdr:relSizeAnchor>
</c:userShapes>
</file>

<file path=ppt/drawings/drawing3.xml><?xml version="1.0" encoding="utf-8"?>
<c:userShapes xmlns:c="http://schemas.openxmlformats.org/drawingml/2006/chart">
  <cdr:relSizeAnchor xmlns:cdr="http://schemas.openxmlformats.org/drawingml/2006/chartDrawing">
    <cdr:from>
      <cdr:x>0.33478</cdr:x>
      <cdr:y>0.85106</cdr:y>
    </cdr:from>
    <cdr:to>
      <cdr:x>0.51739</cdr:x>
      <cdr:y>0.91229</cdr:y>
    </cdr:to>
    <cdr:sp macro="" textlink="">
      <cdr:nvSpPr>
        <cdr:cNvPr id="2" name="TextBox 1"/>
        <cdr:cNvSpPr txBox="1"/>
      </cdr:nvSpPr>
      <cdr:spPr>
        <a:xfrm xmlns:a="http://schemas.openxmlformats.org/drawingml/2006/main">
          <a:off x="2933688" y="3048000"/>
          <a:ext cx="1600212" cy="21928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400" b="1" dirty="0"/>
            <a:t>Weight (kg)</a:t>
          </a:r>
        </a:p>
      </cdr:txBody>
    </cdr:sp>
  </cdr:relSizeAnchor>
</c:userShapes>
</file>

<file path=ppt/drawings/drawing4.xml><?xml version="1.0" encoding="utf-8"?>
<c:userShapes xmlns:c="http://schemas.openxmlformats.org/drawingml/2006/chart">
  <cdr:relSizeAnchor xmlns:cdr="http://schemas.openxmlformats.org/drawingml/2006/chartDrawing">
    <cdr:from>
      <cdr:x>0.04746</cdr:x>
      <cdr:y>0.82759</cdr:y>
    </cdr:from>
    <cdr:to>
      <cdr:x>0.94599</cdr:x>
      <cdr:y>0.96486</cdr:y>
    </cdr:to>
    <cdr:sp macro="" textlink="">
      <cdr:nvSpPr>
        <cdr:cNvPr id="2" name="TextBox 1"/>
        <cdr:cNvSpPr txBox="1"/>
      </cdr:nvSpPr>
      <cdr:spPr>
        <a:xfrm xmlns:a="http://schemas.openxmlformats.org/drawingml/2006/main">
          <a:off x="278467" y="1828801"/>
          <a:ext cx="5272035" cy="303348"/>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ctr"/>
          <a:r>
            <a:rPr lang="en-ZA" sz="1400" b="1" dirty="0"/>
            <a:t>Price comparison  </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A401E52C-04B9-4EF6-A0E1-43AA90769378}" type="datetimeFigureOut">
              <a:rPr lang="en-US" smtClean="0"/>
              <a:pPr/>
              <a:t>9/14/2023</a:t>
            </a:fld>
            <a:endParaRPr lang="en-ZA" dirty="0"/>
          </a:p>
        </p:txBody>
      </p:sp>
      <p:sp>
        <p:nvSpPr>
          <p:cNvPr id="4" name="Footer Placeholder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a:defRPr sz="1200"/>
            </a:lvl1pPr>
          </a:lstStyle>
          <a:p>
            <a:fld id="{E2B863E4-7DE3-4011-A1A1-06C1AA941F17}" type="slidenum">
              <a:rPr lang="en-ZA" smtClean="0"/>
              <a:pPr/>
              <a:t>‹#›</a:t>
            </a:fld>
            <a:endParaRPr lang="en-ZA" dirty="0"/>
          </a:p>
        </p:txBody>
      </p:sp>
    </p:spTree>
    <p:extLst>
      <p:ext uri="{BB962C8B-B14F-4D97-AF65-F5344CB8AC3E}">
        <p14:creationId xmlns:p14="http://schemas.microsoft.com/office/powerpoint/2010/main" val="3717237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64F974F5-CFF5-4460-9A40-D6ADEC24EF54}" type="datetimeFigureOut">
              <a:rPr lang="en-US" smtClean="0"/>
              <a:pPr/>
              <a:t>9/14/2023</a:t>
            </a:fld>
            <a:endParaRPr lang="en-ZA" dirty="0"/>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A433DFEA-D622-4C4B-98DE-6A853D34B4F1}" type="slidenum">
              <a:rPr lang="en-ZA" smtClean="0"/>
              <a:pPr/>
              <a:t>‹#›</a:t>
            </a:fld>
            <a:endParaRPr lang="en-ZA" dirty="0"/>
          </a:p>
        </p:txBody>
      </p:sp>
    </p:spTree>
    <p:extLst>
      <p:ext uri="{BB962C8B-B14F-4D97-AF65-F5344CB8AC3E}">
        <p14:creationId xmlns:p14="http://schemas.microsoft.com/office/powerpoint/2010/main" val="1738881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fda.gov/Drugs/DrugSafety/PostmarketDrugSafetyInformationforPatientsandProviders/ucm126225.htm"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ncbi.nlm.nih.gov/pubmed/9565739" TargetMode="External"/><Relationship Id="rId2" Type="http://schemas.openxmlformats.org/officeDocument/2006/relationships/slide" Target="../slides/slide20.xml"/><Relationship Id="rId1" Type="http://schemas.openxmlformats.org/officeDocument/2006/relationships/notesMaster" Target="../notesMasters/notesMaster1.xml"/><Relationship Id="rId6" Type="http://schemas.openxmlformats.org/officeDocument/2006/relationships/hyperlink" Target="http://www.ncbi.nlm.nih.gov/pubmed/11564122" TargetMode="External"/><Relationship Id="rId5" Type="http://schemas.openxmlformats.org/officeDocument/2006/relationships/hyperlink" Target="http://www.ncbi.nlm.nih.gov/pubmed/10534214" TargetMode="External"/><Relationship Id="rId4" Type="http://schemas.openxmlformats.org/officeDocument/2006/relationships/hyperlink" Target="http://www.ncbi.nlm.nih.gov/pubmed/10403224"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ema.europa.eu/docs/en_GB/document_library/EPAR_-_Public_assessment_report/human/002267/WC500112312.pdf"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www.medicines.org.uk/emc/medicine/25538"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nice.org.uk/guidance/cg160/chapter/recommendations" TargetMode="External"/><Relationship Id="rId7" Type="http://schemas.openxmlformats.org/officeDocument/2006/relationships/hyperlink" Target="http://www.ncbi.nlm.nih.gov/pubmed/8070499" TargetMode="External"/><Relationship Id="rId2" Type="http://schemas.openxmlformats.org/officeDocument/2006/relationships/slide" Target="../slides/slide22.xml"/><Relationship Id="rId1" Type="http://schemas.openxmlformats.org/officeDocument/2006/relationships/notesMaster" Target="../notesMasters/notesMaster1.xml"/><Relationship Id="rId6" Type="http://schemas.openxmlformats.org/officeDocument/2006/relationships/hyperlink" Target="http://www.ncbi.nlm.nih.gov/pubmed/12061352" TargetMode="External"/><Relationship Id="rId5" Type="http://schemas.openxmlformats.org/officeDocument/2006/relationships/hyperlink" Target="http://www.ncbi.nlm.nih.gov/pubmed/11824173" TargetMode="External"/><Relationship Id="rId4" Type="http://schemas.openxmlformats.org/officeDocument/2006/relationships/hyperlink" Target="http://www.ncbi.nlm.nih.gov/pubmed/15184213" TargetMode="Externa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ashp.org/menu/DrugShortages/CurrentShortages/bulletin.aspx?id=747"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www.johalimedical.com/es/current-drug-shortages-lorazepam-injection.html"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ema.europa.eu/docs/en_GB/document_library/EPAR_-_Public_assessment_report/human/002267/WC500112312.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ema.europa.eu/docs/en_GB/document_library/EPAR_-_Public_assessment_report/human/002267/WC500112312.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medicines.org.uk/emc/medicine/25538"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GB" sz="1200" dirty="0"/>
              <a:t>DISCLAIMER</a:t>
            </a:r>
          </a:p>
          <a:p>
            <a:pPr>
              <a:lnSpc>
                <a:spcPct val="80000"/>
              </a:lnSpc>
            </a:pPr>
            <a:r>
              <a:rPr lang="en-GB" sz="1200" dirty="0"/>
              <a:t>This slide set is an implementation tool and should be used alongside the published STG. This information does not supersede or replace the STG itself.</a:t>
            </a:r>
            <a:endParaRPr lang="en-US" dirty="0"/>
          </a:p>
          <a:p>
            <a:endParaRPr lang="en-US" dirty="0"/>
          </a:p>
        </p:txBody>
      </p:sp>
      <p:sp>
        <p:nvSpPr>
          <p:cNvPr id="4" name="Date Placeholder 3"/>
          <p:cNvSpPr>
            <a:spLocks noGrp="1"/>
          </p:cNvSpPr>
          <p:nvPr>
            <p:ph type="dt" idx="10"/>
          </p:nvPr>
        </p:nvSpPr>
        <p:spPr/>
        <p:txBody>
          <a:bodyPr/>
          <a:lstStyle/>
          <a:p>
            <a:fld id="{DA32DA9B-F8D5-4216-B26F-75A09D968563}" type="datetime1">
              <a:rPr lang="en-US" smtClean="0">
                <a:solidFill>
                  <a:prstClr val="black"/>
                </a:solidFill>
              </a:rPr>
              <a:pPr/>
              <a:t>9/14/2023</a:t>
            </a:fld>
            <a:endParaRPr lang="en-ZA" dirty="0">
              <a:solidFill>
                <a:prstClr val="black"/>
              </a:solidFill>
            </a:endParaRPr>
          </a:p>
        </p:txBody>
      </p:sp>
      <p:sp>
        <p:nvSpPr>
          <p:cNvPr id="5" name="Footer Placeholder 4"/>
          <p:cNvSpPr>
            <a:spLocks noGrp="1"/>
          </p:cNvSpPr>
          <p:nvPr>
            <p:ph type="ftr" sz="quarter" idx="11"/>
          </p:nvPr>
        </p:nvSpPr>
        <p:spPr/>
        <p:txBody>
          <a:bodyPr/>
          <a:lstStyle/>
          <a:p>
            <a:endParaRPr lang="en-ZA" dirty="0">
              <a:solidFill>
                <a:prstClr val="black"/>
              </a:solidFill>
            </a:endParaRPr>
          </a:p>
        </p:txBody>
      </p:sp>
      <p:sp>
        <p:nvSpPr>
          <p:cNvPr id="6" name="Slide Number Placeholder 5"/>
          <p:cNvSpPr>
            <a:spLocks noGrp="1"/>
          </p:cNvSpPr>
          <p:nvPr>
            <p:ph type="sldNum" sz="quarter" idx="12"/>
          </p:nvPr>
        </p:nvSpPr>
        <p:spPr/>
        <p:txBody>
          <a:bodyPr/>
          <a:lstStyle/>
          <a:p>
            <a:fld id="{BD4EA3F3-7F60-4372-AD96-0BFBCD79137E}" type="slidenum">
              <a:rPr lang="en-ZA" smtClean="0">
                <a:solidFill>
                  <a:prstClr val="black"/>
                </a:solidFill>
              </a:rPr>
              <a:pPr/>
              <a:t>1</a:t>
            </a:fld>
            <a:endParaRPr lang="en-ZA"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err="1"/>
              <a:t>Banu</a:t>
            </a:r>
            <a:r>
              <a:rPr lang="en-ZA" sz="1200" dirty="0"/>
              <a:t> SH, </a:t>
            </a:r>
            <a:r>
              <a:rPr lang="en-ZA" sz="1200" dirty="0" err="1"/>
              <a:t>Jahan</a:t>
            </a:r>
            <a:r>
              <a:rPr lang="en-ZA" sz="1200" dirty="0"/>
              <a:t> M, </a:t>
            </a:r>
            <a:r>
              <a:rPr lang="en-ZA" sz="1200" dirty="0" err="1"/>
              <a:t>Koli</a:t>
            </a:r>
            <a:r>
              <a:rPr lang="en-ZA" sz="1200" dirty="0"/>
              <a:t> UK, </a:t>
            </a:r>
            <a:r>
              <a:rPr lang="en-ZA" sz="1200" dirty="0" err="1"/>
              <a:t>Ferdousi</a:t>
            </a:r>
            <a:r>
              <a:rPr lang="en-ZA" sz="1200" dirty="0"/>
              <a:t> S, Khan NZ, Neville B. Side effects of phenobarbital and carbamazepine in childhood epilepsy: randomised controlled trial. </a:t>
            </a:r>
            <a:r>
              <a:rPr lang="en-ZA" sz="1200" i="1" dirty="0"/>
              <a:t>BMJ</a:t>
            </a:r>
            <a:r>
              <a:rPr lang="en-ZA" sz="1200" dirty="0"/>
              <a:t>. 2007 Jun 9;334(7605):1207.</a:t>
            </a:r>
            <a:endParaRPr lang="en-US" sz="1200" dirty="0"/>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10</a:t>
            </a:fld>
            <a:endParaRPr lang="en-ZA"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err="1"/>
              <a:t>Glauser</a:t>
            </a:r>
            <a:r>
              <a:rPr lang="en-ZA" dirty="0"/>
              <a:t> T, Ben-</a:t>
            </a:r>
            <a:r>
              <a:rPr lang="en-ZA" dirty="0" err="1"/>
              <a:t>Menachem</a:t>
            </a:r>
            <a:r>
              <a:rPr lang="en-ZA" dirty="0"/>
              <a:t> E, Bourgeois B, </a:t>
            </a:r>
            <a:r>
              <a:rPr lang="en-ZA" dirty="0" err="1"/>
              <a:t>Cnaan</a:t>
            </a:r>
            <a:r>
              <a:rPr lang="en-ZA" dirty="0"/>
              <a:t> A, Chadwick D, </a:t>
            </a:r>
            <a:r>
              <a:rPr lang="en-ZA" dirty="0" err="1"/>
              <a:t>Guerreiro</a:t>
            </a:r>
            <a:r>
              <a:rPr lang="en-ZA" dirty="0"/>
              <a:t> C, </a:t>
            </a:r>
            <a:r>
              <a:rPr lang="en-ZA" dirty="0" err="1"/>
              <a:t>Kalviainen</a:t>
            </a:r>
            <a:r>
              <a:rPr lang="en-ZA" dirty="0"/>
              <a:t> R, Mattson R, </a:t>
            </a:r>
            <a:r>
              <a:rPr lang="en-ZA" dirty="0" err="1"/>
              <a:t>Perucca</a:t>
            </a:r>
            <a:r>
              <a:rPr lang="en-ZA" dirty="0"/>
              <a:t> E, </a:t>
            </a:r>
            <a:r>
              <a:rPr lang="en-ZA" dirty="0" err="1"/>
              <a:t>Tomson</a:t>
            </a:r>
            <a:r>
              <a:rPr lang="en-ZA" dirty="0"/>
              <a:t> T. ILAE treatment guidelines: evidence-based analysis of antiepileptic drug efficacy and effectiveness as initial monotherapy for epileptic seizures and syndromes. </a:t>
            </a:r>
            <a:r>
              <a:rPr lang="en-ZA" i="1" dirty="0" err="1"/>
              <a:t>Epilepsia</a:t>
            </a:r>
            <a:r>
              <a:rPr lang="en-ZA" i="1" dirty="0"/>
              <a:t>.</a:t>
            </a:r>
            <a:r>
              <a:rPr lang="en-ZA" dirty="0"/>
              <a:t> 2006Jul;47(7):1094-120.</a:t>
            </a:r>
            <a:endParaRPr lang="en-US" dirty="0"/>
          </a:p>
          <a:p>
            <a:r>
              <a:rPr lang="en-ZA" dirty="0"/>
              <a:t>     </a:t>
            </a:r>
            <a:r>
              <a:rPr lang="en-ZA" dirty="0" err="1"/>
              <a:t>Glauser</a:t>
            </a:r>
            <a:r>
              <a:rPr lang="en-ZA" dirty="0"/>
              <a:t> T, Ben-</a:t>
            </a:r>
            <a:r>
              <a:rPr lang="en-ZA" dirty="0" err="1"/>
              <a:t>Menachem</a:t>
            </a:r>
            <a:r>
              <a:rPr lang="en-ZA" dirty="0"/>
              <a:t> E, Bourgeois B, </a:t>
            </a:r>
            <a:r>
              <a:rPr lang="en-ZA" dirty="0" err="1"/>
              <a:t>Cnaan</a:t>
            </a:r>
            <a:r>
              <a:rPr lang="en-ZA" dirty="0"/>
              <a:t> A, </a:t>
            </a:r>
            <a:r>
              <a:rPr lang="en-ZA" dirty="0" err="1"/>
              <a:t>Guerreiro</a:t>
            </a:r>
            <a:r>
              <a:rPr lang="en-ZA" dirty="0"/>
              <a:t> C, </a:t>
            </a:r>
            <a:r>
              <a:rPr lang="en-ZA" dirty="0" err="1"/>
              <a:t>Kälviäinen</a:t>
            </a:r>
            <a:r>
              <a:rPr lang="en-ZA" dirty="0"/>
              <a:t> R, Mattson R, French JA, </a:t>
            </a:r>
            <a:r>
              <a:rPr lang="en-ZA" dirty="0" err="1"/>
              <a:t>Perucca</a:t>
            </a:r>
            <a:r>
              <a:rPr lang="en-ZA" dirty="0"/>
              <a:t> E, </a:t>
            </a:r>
            <a:r>
              <a:rPr lang="en-ZA" dirty="0" err="1"/>
              <a:t>Tomson</a:t>
            </a:r>
            <a:r>
              <a:rPr lang="en-ZA" dirty="0"/>
              <a:t> T; ILAE </a:t>
            </a:r>
            <a:r>
              <a:rPr lang="en-ZA" dirty="0" err="1"/>
              <a:t>Subcommission</a:t>
            </a:r>
            <a:r>
              <a:rPr lang="en-ZA" dirty="0"/>
              <a:t> on AED Guidelines.  Updated ILAE evidence review of antiepileptic drug efficacy and effectiveness as  initial monotherapy for epileptic seizures and syndromes. </a:t>
            </a:r>
            <a:r>
              <a:rPr lang="en-ZA" i="1" dirty="0" err="1"/>
              <a:t>Epilepsia</a:t>
            </a:r>
            <a:r>
              <a:rPr lang="en-ZA" i="1" dirty="0"/>
              <a:t>.</a:t>
            </a:r>
            <a:r>
              <a:rPr lang="en-ZA" dirty="0"/>
              <a:t> 2013 Mar;54(3):551-63.</a:t>
            </a:r>
            <a:endParaRPr lang="en-US" dirty="0"/>
          </a:p>
          <a:p>
            <a:r>
              <a:rPr lang="en-ZA" dirty="0" err="1"/>
              <a:t>Marson</a:t>
            </a:r>
            <a:r>
              <a:rPr lang="en-ZA" dirty="0"/>
              <a:t> AG, Williamson PR, Hutton JL, Clough HE, Chadwick DW. Carbamazepine versus valproate monotherapy for epilepsy. </a:t>
            </a:r>
            <a:r>
              <a:rPr lang="en-ZA" i="1" dirty="0"/>
              <a:t>Cochrane Database </a:t>
            </a:r>
            <a:r>
              <a:rPr lang="en-ZA" i="1" dirty="0" err="1"/>
              <a:t>Syst</a:t>
            </a:r>
            <a:r>
              <a:rPr lang="en-ZA" i="1" dirty="0"/>
              <a:t> Rev</a:t>
            </a:r>
            <a:r>
              <a:rPr lang="en-ZA" dirty="0"/>
              <a:t>. 2000;(3):CD001030.</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err="1"/>
              <a:t>Marson</a:t>
            </a:r>
            <a:r>
              <a:rPr lang="en-ZA" sz="1200" dirty="0"/>
              <a:t> AG, Al-</a:t>
            </a:r>
            <a:r>
              <a:rPr lang="en-ZA" sz="1200" dirty="0" err="1"/>
              <a:t>Kharusi</a:t>
            </a:r>
            <a:r>
              <a:rPr lang="en-ZA" sz="1200" dirty="0"/>
              <a:t> AM, </a:t>
            </a:r>
            <a:r>
              <a:rPr lang="en-ZA" sz="1200" dirty="0" err="1"/>
              <a:t>Alwaidh</a:t>
            </a:r>
            <a:r>
              <a:rPr lang="en-ZA" sz="1200" dirty="0"/>
              <a:t> M, Appleton R, Baker GA, Chadwick DW, Cramp C, </a:t>
            </a:r>
            <a:r>
              <a:rPr lang="en-ZA" sz="1200" dirty="0" err="1"/>
              <a:t>Cockerell</a:t>
            </a:r>
            <a:r>
              <a:rPr lang="en-ZA" sz="1200" dirty="0"/>
              <a:t> OC, Cooper PN, Doughty J, Eaton B, Gamble C, </a:t>
            </a:r>
            <a:r>
              <a:rPr lang="en-ZA" sz="1200" dirty="0" err="1"/>
              <a:t>Goulding</a:t>
            </a:r>
            <a:r>
              <a:rPr lang="en-ZA" sz="1200" dirty="0"/>
              <a:t> PJ, Howell </a:t>
            </a:r>
            <a:r>
              <a:rPr lang="en-ZA" sz="1200" dirty="0" err="1"/>
              <a:t>SJ,Hughes</a:t>
            </a:r>
            <a:r>
              <a:rPr lang="en-ZA" sz="1200" dirty="0"/>
              <a:t> A, Jackson M, Jacoby A, </a:t>
            </a:r>
            <a:r>
              <a:rPr lang="en-ZA" sz="1200" dirty="0" err="1"/>
              <a:t>Kellett</a:t>
            </a:r>
            <a:r>
              <a:rPr lang="en-ZA" sz="1200" dirty="0"/>
              <a:t> M, Lawson GR, Leach JP, </a:t>
            </a:r>
            <a:r>
              <a:rPr lang="en-ZA" sz="1200" dirty="0" err="1"/>
              <a:t>Nicolaides</a:t>
            </a:r>
            <a:r>
              <a:rPr lang="en-ZA" sz="1200" dirty="0"/>
              <a:t> </a:t>
            </a:r>
            <a:r>
              <a:rPr lang="en-ZA" sz="1200" dirty="0" err="1"/>
              <a:t>P,Roberts</a:t>
            </a:r>
            <a:r>
              <a:rPr lang="en-ZA" sz="1200" dirty="0"/>
              <a:t> R, </a:t>
            </a:r>
            <a:r>
              <a:rPr lang="en-ZA" sz="1200" dirty="0" err="1"/>
              <a:t>Shackley</a:t>
            </a:r>
            <a:r>
              <a:rPr lang="en-ZA" sz="1200" dirty="0"/>
              <a:t> P, </a:t>
            </a:r>
            <a:r>
              <a:rPr lang="en-ZA" sz="1200" dirty="0" err="1"/>
              <a:t>Shen</a:t>
            </a:r>
            <a:r>
              <a:rPr lang="en-ZA" sz="1200" dirty="0"/>
              <a:t> J, Smith DF, Smith PE, Smith CT, </a:t>
            </a:r>
            <a:r>
              <a:rPr lang="en-ZA" sz="1200" dirty="0" err="1"/>
              <a:t>Vanoli</a:t>
            </a:r>
            <a:r>
              <a:rPr lang="en-ZA" sz="1200" dirty="0"/>
              <a:t> A, Williamson PR; SANAD Study group. The SANAD study of effectiveness of valproate, lamotrigine, or </a:t>
            </a:r>
            <a:r>
              <a:rPr lang="en-ZA" sz="1200" dirty="0" err="1"/>
              <a:t>topiramate</a:t>
            </a:r>
            <a:r>
              <a:rPr lang="en-ZA" sz="1200" dirty="0"/>
              <a:t> for generalised and unclassifiable epilepsy: an </a:t>
            </a:r>
            <a:r>
              <a:rPr lang="en-ZA" sz="1200" dirty="0" err="1"/>
              <a:t>unblinded</a:t>
            </a:r>
            <a:r>
              <a:rPr lang="en-ZA" sz="1200" dirty="0"/>
              <a:t> randomised controlled trial. Lancet. 2007 Mar 24;369(9566):1016-26.</a:t>
            </a:r>
            <a:endParaRPr lang="en-US" sz="1200" dirty="0"/>
          </a:p>
          <a:p>
            <a:endParaRPr lang="en-US" dirty="0"/>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11</a:t>
            </a:fld>
            <a:endParaRPr lang="en-ZA"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err="1">
                <a:solidFill>
                  <a:schemeClr val="tx1"/>
                </a:solidFill>
                <a:latin typeface="+mn-lt"/>
                <a:ea typeface="+mn-ea"/>
                <a:cs typeface="+mn-cs"/>
              </a:rPr>
              <a:t>Marson</a:t>
            </a:r>
            <a:r>
              <a:rPr lang="en-ZA" sz="1200" kern="1200" dirty="0">
                <a:solidFill>
                  <a:schemeClr val="tx1"/>
                </a:solidFill>
                <a:latin typeface="+mn-lt"/>
                <a:ea typeface="+mn-ea"/>
                <a:cs typeface="+mn-cs"/>
              </a:rPr>
              <a:t> AG, Al-</a:t>
            </a:r>
            <a:r>
              <a:rPr lang="en-ZA" sz="1200" kern="1200" dirty="0" err="1">
                <a:solidFill>
                  <a:schemeClr val="tx1"/>
                </a:solidFill>
                <a:latin typeface="+mn-lt"/>
                <a:ea typeface="+mn-ea"/>
                <a:cs typeface="+mn-cs"/>
              </a:rPr>
              <a:t>Kharusi</a:t>
            </a:r>
            <a:r>
              <a:rPr lang="en-ZA" sz="1200" kern="1200" dirty="0">
                <a:solidFill>
                  <a:schemeClr val="tx1"/>
                </a:solidFill>
                <a:latin typeface="+mn-lt"/>
                <a:ea typeface="+mn-ea"/>
                <a:cs typeface="+mn-cs"/>
              </a:rPr>
              <a:t> AM, </a:t>
            </a:r>
            <a:r>
              <a:rPr lang="en-ZA" sz="1200" kern="1200" dirty="0" err="1">
                <a:solidFill>
                  <a:schemeClr val="tx1"/>
                </a:solidFill>
                <a:latin typeface="+mn-lt"/>
                <a:ea typeface="+mn-ea"/>
                <a:cs typeface="+mn-cs"/>
              </a:rPr>
              <a:t>Alwaidh</a:t>
            </a:r>
            <a:r>
              <a:rPr lang="en-ZA" sz="1200" kern="1200" dirty="0">
                <a:solidFill>
                  <a:schemeClr val="tx1"/>
                </a:solidFill>
                <a:latin typeface="+mn-lt"/>
                <a:ea typeface="+mn-ea"/>
                <a:cs typeface="+mn-cs"/>
              </a:rPr>
              <a:t> M, Appleton R, Baker GA, Chadwick DW, Cramp C, </a:t>
            </a:r>
            <a:r>
              <a:rPr lang="en-ZA" sz="1200" kern="1200" dirty="0" err="1">
                <a:solidFill>
                  <a:schemeClr val="tx1"/>
                </a:solidFill>
                <a:latin typeface="+mn-lt"/>
                <a:ea typeface="+mn-ea"/>
                <a:cs typeface="+mn-cs"/>
              </a:rPr>
              <a:t>Cockerell</a:t>
            </a:r>
            <a:r>
              <a:rPr lang="en-ZA" sz="1200" kern="1200" dirty="0">
                <a:solidFill>
                  <a:schemeClr val="tx1"/>
                </a:solidFill>
                <a:latin typeface="+mn-lt"/>
                <a:ea typeface="+mn-ea"/>
                <a:cs typeface="+mn-cs"/>
              </a:rPr>
              <a:t> OC, Cooper PN, Doughty J, Eaton B, Gamble C, </a:t>
            </a:r>
            <a:r>
              <a:rPr lang="en-ZA" sz="1200" kern="1200" dirty="0" err="1">
                <a:solidFill>
                  <a:schemeClr val="tx1"/>
                </a:solidFill>
                <a:latin typeface="+mn-lt"/>
                <a:ea typeface="+mn-ea"/>
                <a:cs typeface="+mn-cs"/>
              </a:rPr>
              <a:t>Goulding</a:t>
            </a:r>
            <a:r>
              <a:rPr lang="en-ZA" sz="1200" kern="1200" dirty="0">
                <a:solidFill>
                  <a:schemeClr val="tx1"/>
                </a:solidFill>
                <a:latin typeface="+mn-lt"/>
                <a:ea typeface="+mn-ea"/>
                <a:cs typeface="+mn-cs"/>
              </a:rPr>
              <a:t> PJ, Howell </a:t>
            </a:r>
            <a:r>
              <a:rPr lang="en-ZA" sz="1200" kern="1200" dirty="0" err="1">
                <a:solidFill>
                  <a:schemeClr val="tx1"/>
                </a:solidFill>
                <a:latin typeface="+mn-lt"/>
                <a:ea typeface="+mn-ea"/>
                <a:cs typeface="+mn-cs"/>
              </a:rPr>
              <a:t>SJ,Hughes</a:t>
            </a:r>
            <a:r>
              <a:rPr lang="en-ZA" sz="1200" kern="1200" dirty="0">
                <a:solidFill>
                  <a:schemeClr val="tx1"/>
                </a:solidFill>
                <a:latin typeface="+mn-lt"/>
                <a:ea typeface="+mn-ea"/>
                <a:cs typeface="+mn-cs"/>
              </a:rPr>
              <a:t> A, Jackson M, Jacoby A, </a:t>
            </a:r>
            <a:r>
              <a:rPr lang="en-ZA" sz="1200" kern="1200" dirty="0" err="1">
                <a:solidFill>
                  <a:schemeClr val="tx1"/>
                </a:solidFill>
                <a:latin typeface="+mn-lt"/>
                <a:ea typeface="+mn-ea"/>
                <a:cs typeface="+mn-cs"/>
              </a:rPr>
              <a:t>Kellett</a:t>
            </a:r>
            <a:r>
              <a:rPr lang="en-ZA" sz="1200" kern="1200" dirty="0">
                <a:solidFill>
                  <a:schemeClr val="tx1"/>
                </a:solidFill>
                <a:latin typeface="+mn-lt"/>
                <a:ea typeface="+mn-ea"/>
                <a:cs typeface="+mn-cs"/>
              </a:rPr>
              <a:t> M, Lawson GR, Leach JP, </a:t>
            </a:r>
            <a:r>
              <a:rPr lang="en-ZA" sz="1200" kern="1200" dirty="0" err="1">
                <a:solidFill>
                  <a:schemeClr val="tx1"/>
                </a:solidFill>
                <a:latin typeface="+mn-lt"/>
                <a:ea typeface="+mn-ea"/>
                <a:cs typeface="+mn-cs"/>
              </a:rPr>
              <a:t>Nicolaides</a:t>
            </a:r>
            <a:r>
              <a:rPr lang="en-ZA" sz="1200" kern="1200" dirty="0">
                <a:solidFill>
                  <a:schemeClr val="tx1"/>
                </a:solidFill>
                <a:latin typeface="+mn-lt"/>
                <a:ea typeface="+mn-ea"/>
                <a:cs typeface="+mn-cs"/>
              </a:rPr>
              <a:t> </a:t>
            </a:r>
            <a:r>
              <a:rPr lang="en-ZA" sz="1200" kern="1200" dirty="0" err="1">
                <a:solidFill>
                  <a:schemeClr val="tx1"/>
                </a:solidFill>
                <a:latin typeface="+mn-lt"/>
                <a:ea typeface="+mn-ea"/>
                <a:cs typeface="+mn-cs"/>
              </a:rPr>
              <a:t>P,Roberts</a:t>
            </a:r>
            <a:r>
              <a:rPr lang="en-ZA" sz="1200" kern="1200" dirty="0">
                <a:solidFill>
                  <a:schemeClr val="tx1"/>
                </a:solidFill>
                <a:latin typeface="+mn-lt"/>
                <a:ea typeface="+mn-ea"/>
                <a:cs typeface="+mn-cs"/>
              </a:rPr>
              <a:t> R, </a:t>
            </a:r>
            <a:r>
              <a:rPr lang="en-ZA" sz="1200" kern="1200" dirty="0" err="1">
                <a:solidFill>
                  <a:schemeClr val="tx1"/>
                </a:solidFill>
                <a:latin typeface="+mn-lt"/>
                <a:ea typeface="+mn-ea"/>
                <a:cs typeface="+mn-cs"/>
              </a:rPr>
              <a:t>Shackley</a:t>
            </a:r>
            <a:r>
              <a:rPr lang="en-ZA" sz="1200" kern="1200" dirty="0">
                <a:solidFill>
                  <a:schemeClr val="tx1"/>
                </a:solidFill>
                <a:latin typeface="+mn-lt"/>
                <a:ea typeface="+mn-ea"/>
                <a:cs typeface="+mn-cs"/>
              </a:rPr>
              <a:t> P, </a:t>
            </a:r>
            <a:r>
              <a:rPr lang="en-ZA" sz="1200" kern="1200" dirty="0" err="1">
                <a:solidFill>
                  <a:schemeClr val="tx1"/>
                </a:solidFill>
                <a:latin typeface="+mn-lt"/>
                <a:ea typeface="+mn-ea"/>
                <a:cs typeface="+mn-cs"/>
              </a:rPr>
              <a:t>Shen</a:t>
            </a:r>
            <a:r>
              <a:rPr lang="en-ZA" sz="1200" kern="1200" dirty="0">
                <a:solidFill>
                  <a:schemeClr val="tx1"/>
                </a:solidFill>
                <a:latin typeface="+mn-lt"/>
                <a:ea typeface="+mn-ea"/>
                <a:cs typeface="+mn-cs"/>
              </a:rPr>
              <a:t> J, Smith DF, Smith PE, Smith CT, </a:t>
            </a:r>
            <a:r>
              <a:rPr lang="en-ZA" sz="1200" kern="1200" dirty="0" err="1">
                <a:solidFill>
                  <a:schemeClr val="tx1"/>
                </a:solidFill>
                <a:latin typeface="+mn-lt"/>
                <a:ea typeface="+mn-ea"/>
                <a:cs typeface="+mn-cs"/>
              </a:rPr>
              <a:t>Vanoli</a:t>
            </a:r>
            <a:r>
              <a:rPr lang="en-ZA" sz="1200" kern="1200" dirty="0">
                <a:solidFill>
                  <a:schemeClr val="tx1"/>
                </a:solidFill>
                <a:latin typeface="+mn-lt"/>
                <a:ea typeface="+mn-ea"/>
                <a:cs typeface="+mn-cs"/>
              </a:rPr>
              <a:t> A, </a:t>
            </a:r>
            <a:r>
              <a:rPr lang="en-ZA" sz="1200" kern="1200" dirty="0" err="1">
                <a:solidFill>
                  <a:schemeClr val="tx1"/>
                </a:solidFill>
                <a:latin typeface="+mn-lt"/>
                <a:ea typeface="+mn-ea"/>
                <a:cs typeface="+mn-cs"/>
              </a:rPr>
              <a:t>WilliamsonPR</a:t>
            </a:r>
            <a:r>
              <a:rPr lang="en-ZA" sz="1200" kern="1200" dirty="0">
                <a:solidFill>
                  <a:schemeClr val="tx1"/>
                </a:solidFill>
                <a:latin typeface="+mn-lt"/>
                <a:ea typeface="+mn-ea"/>
                <a:cs typeface="+mn-cs"/>
              </a:rPr>
              <a:t>; SANAD Study group. The SANAD study of effectiveness of valproate, lamotrigine, or </a:t>
            </a:r>
            <a:r>
              <a:rPr lang="en-ZA" sz="1200" kern="1200" dirty="0" err="1">
                <a:solidFill>
                  <a:schemeClr val="tx1"/>
                </a:solidFill>
                <a:latin typeface="+mn-lt"/>
                <a:ea typeface="+mn-ea"/>
                <a:cs typeface="+mn-cs"/>
              </a:rPr>
              <a:t>topiramate</a:t>
            </a:r>
            <a:r>
              <a:rPr lang="en-ZA" sz="1200" kern="1200" dirty="0">
                <a:solidFill>
                  <a:schemeClr val="tx1"/>
                </a:solidFill>
                <a:latin typeface="+mn-lt"/>
                <a:ea typeface="+mn-ea"/>
                <a:cs typeface="+mn-cs"/>
              </a:rPr>
              <a:t> for generalised and unclassifiable epilepsy: </a:t>
            </a:r>
            <a:r>
              <a:rPr lang="en-ZA" sz="1200" kern="1200" dirty="0" err="1">
                <a:solidFill>
                  <a:schemeClr val="tx1"/>
                </a:solidFill>
                <a:latin typeface="+mn-lt"/>
                <a:ea typeface="+mn-ea"/>
                <a:cs typeface="+mn-cs"/>
              </a:rPr>
              <a:t>anunblinded</a:t>
            </a:r>
            <a:r>
              <a:rPr lang="en-ZA" sz="1200" kern="1200" dirty="0">
                <a:solidFill>
                  <a:schemeClr val="tx1"/>
                </a:solidFill>
                <a:latin typeface="+mn-lt"/>
                <a:ea typeface="+mn-ea"/>
                <a:cs typeface="+mn-cs"/>
              </a:rPr>
              <a:t> randomised controlled trial.</a:t>
            </a:r>
            <a:r>
              <a:rPr lang="en-ZA" sz="1200" i="1" kern="1200" dirty="0">
                <a:solidFill>
                  <a:schemeClr val="tx1"/>
                </a:solidFill>
                <a:latin typeface="+mn-lt"/>
                <a:ea typeface="+mn-ea"/>
                <a:cs typeface="+mn-cs"/>
              </a:rPr>
              <a:t> Lancet</a:t>
            </a:r>
            <a:r>
              <a:rPr lang="en-ZA" sz="1200" kern="1200" dirty="0">
                <a:solidFill>
                  <a:schemeClr val="tx1"/>
                </a:solidFill>
                <a:latin typeface="+mn-lt"/>
                <a:ea typeface="+mn-ea"/>
                <a:cs typeface="+mn-cs"/>
              </a:rPr>
              <a:t>. 2007 Mar 24;369(9566):1016-26.</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12</a:t>
            </a:fld>
            <a:endParaRPr lang="en-ZA"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dirty="0"/>
              <a:t>van der Lee MJ, </a:t>
            </a:r>
            <a:r>
              <a:rPr lang="en-ZA" sz="1200" dirty="0" err="1"/>
              <a:t>Dawood</a:t>
            </a:r>
            <a:r>
              <a:rPr lang="en-ZA" sz="1200" dirty="0"/>
              <a:t> L, </a:t>
            </a:r>
            <a:r>
              <a:rPr lang="en-ZA" sz="1200" dirty="0" err="1"/>
              <a:t>ter</a:t>
            </a:r>
            <a:r>
              <a:rPr lang="en-ZA" sz="1200" dirty="0"/>
              <a:t> </a:t>
            </a:r>
            <a:r>
              <a:rPr lang="en-ZA" sz="1200" dirty="0" err="1"/>
              <a:t>Hofstede</a:t>
            </a:r>
            <a:r>
              <a:rPr lang="en-ZA" sz="1200" dirty="0"/>
              <a:t> H, et al. Lopinavir/ritonavir reduces lamotrigine plasma concentrations in healthy subjects.</a:t>
            </a:r>
            <a:r>
              <a:rPr lang="en-ZA" sz="1200" i="1" dirty="0"/>
              <a:t> </a:t>
            </a:r>
            <a:r>
              <a:rPr lang="en-ZA" sz="1200" i="1" dirty="0" err="1"/>
              <a:t>Clin</a:t>
            </a:r>
            <a:r>
              <a:rPr lang="en-ZA" sz="1200" i="1" dirty="0"/>
              <a:t> </a:t>
            </a:r>
            <a:r>
              <a:rPr lang="en-ZA" sz="1200" i="1" dirty="0" err="1"/>
              <a:t>Pharmacol</a:t>
            </a:r>
            <a:r>
              <a:rPr lang="en-ZA" sz="1200" i="1" dirty="0"/>
              <a:t> </a:t>
            </a:r>
            <a:r>
              <a:rPr lang="en-ZA" sz="1200" i="1" dirty="0" err="1"/>
              <a:t>Ther</a:t>
            </a:r>
            <a:r>
              <a:rPr lang="en-ZA" sz="1200" dirty="0"/>
              <a:t> 2006; 80: 159-68.</a:t>
            </a:r>
          </a:p>
          <a:p>
            <a:pPr>
              <a:buFontTx/>
              <a:buNone/>
            </a:pPr>
            <a:r>
              <a:rPr lang="en-ZA" sz="1200" dirty="0" err="1"/>
              <a:t>Birbeck</a:t>
            </a:r>
            <a:r>
              <a:rPr lang="en-ZA" sz="1200" dirty="0"/>
              <a:t> GL, French JA, </a:t>
            </a:r>
            <a:r>
              <a:rPr lang="en-ZA" sz="1200" dirty="0" err="1"/>
              <a:t>Perucca</a:t>
            </a:r>
            <a:r>
              <a:rPr lang="en-ZA" sz="1200" dirty="0"/>
              <a:t> E, et al. Quality Standards Subcommittee Of The American Academy Of Neurology; Ad Hoc Task Force Of The Commission On Therapeutic Strategies Of The International League Against Epilepsy. Antiepileptic drug selection for people with HIV/AIDS: evidence-based guidelines from the ILAE and AAN. </a:t>
            </a:r>
            <a:r>
              <a:rPr lang="en-ZA" sz="1200" i="1" dirty="0" err="1"/>
              <a:t>Epilepsia</a:t>
            </a:r>
            <a:r>
              <a:rPr lang="en-ZA" sz="1200" i="1" dirty="0"/>
              <a:t>.</a:t>
            </a:r>
            <a:r>
              <a:rPr lang="en-ZA" sz="1200" dirty="0"/>
              <a:t> 2012 Jan;53(1):207-14.</a:t>
            </a:r>
          </a:p>
          <a:p>
            <a:pPr>
              <a:buFontTx/>
              <a:buNone/>
            </a:pPr>
            <a:r>
              <a:rPr lang="en-ZA" sz="1200" dirty="0"/>
              <a:t>SAMF 2012, 10</a:t>
            </a:r>
            <a:r>
              <a:rPr lang="en-ZA" sz="1200" baseline="30000" dirty="0"/>
              <a:t>th</a:t>
            </a:r>
            <a:r>
              <a:rPr lang="en-ZA" sz="1200" dirty="0"/>
              <a:t> edition.</a:t>
            </a:r>
          </a:p>
          <a:p>
            <a:endParaRPr lang="en-ZA"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17</a:t>
            </a:fld>
            <a:endParaRPr lang="en-ZA" dirty="0"/>
          </a:p>
        </p:txBody>
      </p:sp>
    </p:spTree>
    <p:extLst>
      <p:ext uri="{BB962C8B-B14F-4D97-AF65-F5344CB8AC3E}">
        <p14:creationId xmlns:p14="http://schemas.microsoft.com/office/powerpoint/2010/main" val="30586558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SAMF 2012, 10th edition.</a:t>
            </a:r>
          </a:p>
          <a:p>
            <a:pPr marL="0" marR="0" indent="0" algn="l" defTabSz="914400" rtl="0" eaLnBrk="1" fontAlgn="auto" latinLnBrk="0" hangingPunct="1">
              <a:lnSpc>
                <a:spcPct val="100000"/>
              </a:lnSpc>
              <a:spcBef>
                <a:spcPts val="0"/>
              </a:spcBef>
              <a:spcAft>
                <a:spcPts val="0"/>
              </a:spcAft>
              <a:buClrTx/>
              <a:buSzTx/>
              <a:buFontTx/>
              <a:buNone/>
              <a:tabLst/>
              <a:defRPr/>
            </a:pPr>
            <a:r>
              <a:rPr lang="en-ZA" dirty="0"/>
              <a:t>FDA. </a:t>
            </a:r>
            <a:r>
              <a:rPr lang="en-ZA" dirty="0" err="1"/>
              <a:t>Postmarket</a:t>
            </a:r>
            <a:r>
              <a:rPr lang="en-ZA" dirty="0"/>
              <a:t> drug safety information for patients and providers:  Information for Healthcare Professionals: Lamotrigine (marketed as </a:t>
            </a:r>
            <a:r>
              <a:rPr lang="en-ZA" dirty="0" err="1"/>
              <a:t>Lamictal</a:t>
            </a:r>
            <a:r>
              <a:rPr lang="en-ZA" dirty="0"/>
              <a:t>) [Online, 08/14/2013] [Cited November 2014] Available at: </a:t>
            </a:r>
            <a:r>
              <a:rPr lang="en-ZA" u="sng" dirty="0">
                <a:hlinkClick r:id="rId3"/>
              </a:rPr>
              <a:t>http://www.fda.gov/Drugs/DrugSafety/PostmarketDrugSafetyInformationforPatientsandProviders/ucm126225.htm</a:t>
            </a:r>
            <a:endParaRPr lang="en-ZA" u="sng" dirty="0"/>
          </a:p>
          <a:p>
            <a:pPr marL="0" marR="0" indent="0" algn="l" defTabSz="914400" rtl="0" eaLnBrk="1" fontAlgn="auto" latinLnBrk="0" hangingPunct="1">
              <a:lnSpc>
                <a:spcPct val="100000"/>
              </a:lnSpc>
              <a:spcBef>
                <a:spcPts val="0"/>
              </a:spcBef>
              <a:spcAft>
                <a:spcPts val="0"/>
              </a:spcAft>
              <a:buClrTx/>
              <a:buSzTx/>
              <a:buFontTx/>
              <a:buNone/>
              <a:tabLst/>
              <a:defRPr/>
            </a:pPr>
            <a:r>
              <a:rPr lang="en-ZA" sz="1600" u="none" dirty="0"/>
              <a:t>Contract circular HOP09-2014SD</a:t>
            </a:r>
          </a:p>
          <a:p>
            <a:endParaRPr lang="en-ZA"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19</a:t>
            </a:fld>
            <a:endParaRPr lang="en-ZA" dirty="0"/>
          </a:p>
        </p:txBody>
      </p:sp>
    </p:spTree>
    <p:extLst>
      <p:ext uri="{BB962C8B-B14F-4D97-AF65-F5344CB8AC3E}">
        <p14:creationId xmlns:p14="http://schemas.microsoft.com/office/powerpoint/2010/main" val="20471228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sz="1200" kern="1200" dirty="0" err="1">
                <a:solidFill>
                  <a:schemeClr val="tx1"/>
                </a:solidFill>
                <a:latin typeface="+mn-lt"/>
                <a:ea typeface="+mn-ea"/>
                <a:cs typeface="+mn-cs"/>
              </a:rPr>
              <a:t>Messenheimer</a:t>
            </a:r>
            <a:r>
              <a:rPr lang="en-ZA" sz="1200" kern="1200" dirty="0">
                <a:solidFill>
                  <a:schemeClr val="tx1"/>
                </a:solidFill>
                <a:latin typeface="+mn-lt"/>
                <a:ea typeface="+mn-ea"/>
                <a:cs typeface="+mn-cs"/>
              </a:rPr>
              <a:t> J, </a:t>
            </a:r>
            <a:r>
              <a:rPr lang="en-ZA" sz="1200" kern="1200" dirty="0" err="1">
                <a:solidFill>
                  <a:schemeClr val="tx1"/>
                </a:solidFill>
                <a:latin typeface="+mn-lt"/>
                <a:ea typeface="+mn-ea"/>
                <a:cs typeface="+mn-cs"/>
              </a:rPr>
              <a:t>Mullens</a:t>
            </a:r>
            <a:r>
              <a:rPr lang="en-ZA" sz="1200" kern="1200" dirty="0">
                <a:solidFill>
                  <a:schemeClr val="tx1"/>
                </a:solidFill>
                <a:latin typeface="+mn-lt"/>
                <a:ea typeface="+mn-ea"/>
                <a:cs typeface="+mn-cs"/>
              </a:rPr>
              <a:t> EL, </a:t>
            </a:r>
            <a:r>
              <a:rPr lang="en-ZA" sz="1200" kern="1200" dirty="0" err="1">
                <a:solidFill>
                  <a:schemeClr val="tx1"/>
                </a:solidFill>
                <a:latin typeface="+mn-lt"/>
                <a:ea typeface="+mn-ea"/>
                <a:cs typeface="+mn-cs"/>
              </a:rPr>
              <a:t>Giorgi</a:t>
            </a:r>
            <a:r>
              <a:rPr lang="en-ZA" sz="1200" kern="1200" dirty="0">
                <a:solidFill>
                  <a:schemeClr val="tx1"/>
                </a:solidFill>
                <a:latin typeface="+mn-lt"/>
                <a:ea typeface="+mn-ea"/>
                <a:cs typeface="+mn-cs"/>
              </a:rPr>
              <a:t> L, Young F. Safety review of adult clinical trial experience with lamotrigine. </a:t>
            </a:r>
            <a:r>
              <a:rPr lang="en-ZA" sz="1200" i="1" kern="1200" dirty="0">
                <a:solidFill>
                  <a:schemeClr val="tx1"/>
                </a:solidFill>
                <a:latin typeface="+mn-lt"/>
                <a:ea typeface="+mn-ea"/>
                <a:cs typeface="+mn-cs"/>
              </a:rPr>
              <a:t>Drug </a:t>
            </a:r>
            <a:r>
              <a:rPr lang="en-ZA" sz="1200" i="1" kern="1200" dirty="0" err="1">
                <a:solidFill>
                  <a:schemeClr val="tx1"/>
                </a:solidFill>
                <a:latin typeface="+mn-lt"/>
                <a:ea typeface="+mn-ea"/>
                <a:cs typeface="+mn-cs"/>
              </a:rPr>
              <a:t>Saf</a:t>
            </a:r>
            <a:r>
              <a:rPr lang="en-ZA" sz="1200" i="1" kern="1200" dirty="0">
                <a:solidFill>
                  <a:schemeClr val="tx1"/>
                </a:solidFill>
                <a:latin typeface="+mn-lt"/>
                <a:ea typeface="+mn-ea"/>
                <a:cs typeface="+mn-cs"/>
              </a:rPr>
              <a:t>.</a:t>
            </a:r>
            <a:r>
              <a:rPr lang="en-ZA" sz="1200" kern="1200" dirty="0">
                <a:solidFill>
                  <a:schemeClr val="tx1"/>
                </a:solidFill>
                <a:latin typeface="+mn-lt"/>
                <a:ea typeface="+mn-ea"/>
                <a:cs typeface="+mn-cs"/>
              </a:rPr>
              <a:t> 1998 Apr;18(4):281-96. </a:t>
            </a:r>
            <a:r>
              <a:rPr lang="en-ZA" sz="1200" u="sng" kern="1200" dirty="0">
                <a:solidFill>
                  <a:schemeClr val="tx1"/>
                </a:solidFill>
                <a:latin typeface="+mn-lt"/>
                <a:ea typeface="+mn-ea"/>
                <a:cs typeface="+mn-cs"/>
                <a:hlinkClick r:id="rId3"/>
              </a:rPr>
              <a:t>http://www.ncbi.nlm.nih.gov/pubmed/9565739</a:t>
            </a:r>
            <a:r>
              <a:rPr lang="en-GB" sz="1200"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endParaRPr lang="en-ZA" sz="1200" kern="1200" dirty="0">
              <a:solidFill>
                <a:schemeClr val="tx1"/>
              </a:solidFill>
              <a:latin typeface="+mn-lt"/>
              <a:ea typeface="+mn-ea"/>
              <a:cs typeface="+mn-cs"/>
            </a:endParaRPr>
          </a:p>
          <a:p>
            <a:r>
              <a:rPr lang="en-ZA" sz="1200" kern="1200" dirty="0" err="1">
                <a:solidFill>
                  <a:schemeClr val="tx1"/>
                </a:solidFill>
                <a:latin typeface="+mn-lt"/>
                <a:ea typeface="+mn-ea"/>
                <a:cs typeface="+mn-cs"/>
              </a:rPr>
              <a:t>Guberman</a:t>
            </a:r>
            <a:r>
              <a:rPr lang="en-ZA" sz="1200" kern="1200" dirty="0">
                <a:solidFill>
                  <a:schemeClr val="tx1"/>
                </a:solidFill>
                <a:latin typeface="+mn-lt"/>
                <a:ea typeface="+mn-ea"/>
                <a:cs typeface="+mn-cs"/>
              </a:rPr>
              <a:t> AH, </a:t>
            </a:r>
            <a:r>
              <a:rPr lang="en-ZA" sz="1200" kern="1200" dirty="0" err="1">
                <a:solidFill>
                  <a:schemeClr val="tx1"/>
                </a:solidFill>
                <a:latin typeface="+mn-lt"/>
                <a:ea typeface="+mn-ea"/>
                <a:cs typeface="+mn-cs"/>
              </a:rPr>
              <a:t>Besag</a:t>
            </a:r>
            <a:r>
              <a:rPr lang="en-ZA" sz="1200" kern="1200" dirty="0">
                <a:solidFill>
                  <a:schemeClr val="tx1"/>
                </a:solidFill>
                <a:latin typeface="+mn-lt"/>
                <a:ea typeface="+mn-ea"/>
                <a:cs typeface="+mn-cs"/>
              </a:rPr>
              <a:t> FM, </a:t>
            </a:r>
            <a:r>
              <a:rPr lang="en-ZA" sz="1200" kern="1200" dirty="0" err="1">
                <a:solidFill>
                  <a:schemeClr val="tx1"/>
                </a:solidFill>
                <a:latin typeface="+mn-lt"/>
                <a:ea typeface="+mn-ea"/>
                <a:cs typeface="+mn-cs"/>
              </a:rPr>
              <a:t>Brodie</a:t>
            </a:r>
            <a:r>
              <a:rPr lang="en-ZA" sz="1200" kern="1200" dirty="0">
                <a:solidFill>
                  <a:schemeClr val="tx1"/>
                </a:solidFill>
                <a:latin typeface="+mn-lt"/>
                <a:ea typeface="+mn-ea"/>
                <a:cs typeface="+mn-cs"/>
              </a:rPr>
              <a:t> MJ, Dooley JM, </a:t>
            </a:r>
            <a:r>
              <a:rPr lang="en-ZA" sz="1200" kern="1200" dirty="0" err="1">
                <a:solidFill>
                  <a:schemeClr val="tx1"/>
                </a:solidFill>
                <a:latin typeface="+mn-lt"/>
                <a:ea typeface="+mn-ea"/>
                <a:cs typeface="+mn-cs"/>
              </a:rPr>
              <a:t>Duchowny</a:t>
            </a:r>
            <a:r>
              <a:rPr lang="en-ZA" sz="1200" kern="1200" dirty="0">
                <a:solidFill>
                  <a:schemeClr val="tx1"/>
                </a:solidFill>
                <a:latin typeface="+mn-lt"/>
                <a:ea typeface="+mn-ea"/>
                <a:cs typeface="+mn-cs"/>
              </a:rPr>
              <a:t> MS, </a:t>
            </a:r>
            <a:r>
              <a:rPr lang="en-ZA" sz="1200" kern="1200" dirty="0" err="1">
                <a:solidFill>
                  <a:schemeClr val="tx1"/>
                </a:solidFill>
                <a:latin typeface="+mn-lt"/>
                <a:ea typeface="+mn-ea"/>
                <a:cs typeface="+mn-cs"/>
              </a:rPr>
              <a:t>Pellock</a:t>
            </a:r>
            <a:r>
              <a:rPr lang="en-ZA" sz="1200" kern="1200" dirty="0">
                <a:solidFill>
                  <a:schemeClr val="tx1"/>
                </a:solidFill>
                <a:latin typeface="+mn-lt"/>
                <a:ea typeface="+mn-ea"/>
                <a:cs typeface="+mn-cs"/>
              </a:rPr>
              <a:t> JM, </a:t>
            </a:r>
            <a:r>
              <a:rPr lang="en-ZA" sz="1200" kern="1200" dirty="0" err="1">
                <a:solidFill>
                  <a:schemeClr val="tx1"/>
                </a:solidFill>
                <a:latin typeface="+mn-lt"/>
                <a:ea typeface="+mn-ea"/>
                <a:cs typeface="+mn-cs"/>
              </a:rPr>
              <a:t>Richens</a:t>
            </a:r>
            <a:r>
              <a:rPr lang="en-ZA" sz="1200" kern="1200" dirty="0">
                <a:solidFill>
                  <a:schemeClr val="tx1"/>
                </a:solidFill>
                <a:latin typeface="+mn-lt"/>
                <a:ea typeface="+mn-ea"/>
                <a:cs typeface="+mn-cs"/>
              </a:rPr>
              <a:t>  A, Stern RS, </a:t>
            </a:r>
            <a:r>
              <a:rPr lang="en-ZA" sz="1200" kern="1200" dirty="0" err="1">
                <a:solidFill>
                  <a:schemeClr val="tx1"/>
                </a:solidFill>
                <a:latin typeface="+mn-lt"/>
                <a:ea typeface="+mn-ea"/>
                <a:cs typeface="+mn-cs"/>
              </a:rPr>
              <a:t>Trevathan</a:t>
            </a:r>
            <a:r>
              <a:rPr lang="en-ZA" sz="1200" kern="1200" dirty="0">
                <a:solidFill>
                  <a:schemeClr val="tx1"/>
                </a:solidFill>
                <a:latin typeface="+mn-lt"/>
                <a:ea typeface="+mn-ea"/>
                <a:cs typeface="+mn-cs"/>
              </a:rPr>
              <a:t> E. Lamotrigine-associated rash: risk/benefit considerations in adults and children. </a:t>
            </a:r>
            <a:r>
              <a:rPr lang="en-ZA" sz="1200" i="1" kern="1200" dirty="0" err="1">
                <a:solidFill>
                  <a:schemeClr val="tx1"/>
                </a:solidFill>
                <a:latin typeface="+mn-lt"/>
                <a:ea typeface="+mn-ea"/>
                <a:cs typeface="+mn-cs"/>
              </a:rPr>
              <a:t>Epilepsia</a:t>
            </a:r>
            <a:r>
              <a:rPr lang="en-ZA" sz="1200" kern="1200" dirty="0">
                <a:solidFill>
                  <a:schemeClr val="tx1"/>
                </a:solidFill>
                <a:latin typeface="+mn-lt"/>
                <a:ea typeface="+mn-ea"/>
                <a:cs typeface="+mn-cs"/>
              </a:rPr>
              <a:t>. 1999 Jul;40(7):985-91. </a:t>
            </a:r>
            <a:r>
              <a:rPr lang="en-ZA" sz="1200" u="sng" kern="1200" dirty="0">
                <a:solidFill>
                  <a:schemeClr val="tx1"/>
                </a:solidFill>
                <a:latin typeface="+mn-lt"/>
                <a:ea typeface="+mn-ea"/>
                <a:cs typeface="+mn-cs"/>
                <a:hlinkClick r:id="rId4"/>
              </a:rPr>
              <a:t>http://www.ncbi.nlm.nih.gov/pubmed/10403224</a:t>
            </a:r>
            <a:r>
              <a:rPr lang="en-GB" sz="1200"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endParaRPr lang="en-ZA" sz="1200" kern="1200" dirty="0">
              <a:solidFill>
                <a:schemeClr val="tx1"/>
              </a:solidFill>
              <a:latin typeface="+mn-lt"/>
              <a:ea typeface="+mn-ea"/>
              <a:cs typeface="+mn-cs"/>
            </a:endParaRPr>
          </a:p>
          <a:p>
            <a:r>
              <a:rPr lang="en-ZA" sz="1200" kern="1200" dirty="0">
                <a:solidFill>
                  <a:schemeClr val="tx1"/>
                </a:solidFill>
                <a:latin typeface="+mn-lt"/>
                <a:ea typeface="+mn-ea"/>
                <a:cs typeface="+mn-cs"/>
              </a:rPr>
              <a:t>Wong IC, </a:t>
            </a:r>
            <a:r>
              <a:rPr lang="en-ZA" sz="1200" kern="1200" dirty="0" err="1">
                <a:solidFill>
                  <a:schemeClr val="tx1"/>
                </a:solidFill>
                <a:latin typeface="+mn-lt"/>
                <a:ea typeface="+mn-ea"/>
                <a:cs typeface="+mn-cs"/>
              </a:rPr>
              <a:t>Mawer</a:t>
            </a:r>
            <a:r>
              <a:rPr lang="en-ZA" sz="1200" kern="1200" dirty="0">
                <a:solidFill>
                  <a:schemeClr val="tx1"/>
                </a:solidFill>
                <a:latin typeface="+mn-lt"/>
                <a:ea typeface="+mn-ea"/>
                <a:cs typeface="+mn-cs"/>
              </a:rPr>
              <a:t> GE, Sander JW. Factors influencing the incidence of lamotrigine-related skin rash. Ann </a:t>
            </a:r>
            <a:r>
              <a:rPr lang="en-ZA" sz="1200" kern="1200" dirty="0" err="1">
                <a:solidFill>
                  <a:schemeClr val="tx1"/>
                </a:solidFill>
                <a:latin typeface="+mn-lt"/>
                <a:ea typeface="+mn-ea"/>
                <a:cs typeface="+mn-cs"/>
              </a:rPr>
              <a:t>Pharmacother</a:t>
            </a:r>
            <a:r>
              <a:rPr lang="en-ZA" sz="1200" kern="1200" dirty="0">
                <a:solidFill>
                  <a:schemeClr val="tx1"/>
                </a:solidFill>
                <a:latin typeface="+mn-lt"/>
                <a:ea typeface="+mn-ea"/>
                <a:cs typeface="+mn-cs"/>
              </a:rPr>
              <a:t>. 1999 Oct;33(10):1037-42. </a:t>
            </a:r>
            <a:r>
              <a:rPr lang="en-ZA" sz="1200" u="sng" kern="1200" dirty="0">
                <a:solidFill>
                  <a:schemeClr val="tx1"/>
                </a:solidFill>
                <a:latin typeface="+mn-lt"/>
                <a:ea typeface="+mn-ea"/>
                <a:cs typeface="+mn-cs"/>
                <a:hlinkClick r:id="rId5"/>
              </a:rPr>
              <a:t>http://www.ncbi.nlm.nih.gov/pubmed/10534214</a:t>
            </a:r>
            <a:endParaRPr lang="en-US" sz="1200" kern="1200" dirty="0">
              <a:solidFill>
                <a:schemeClr val="tx1"/>
              </a:solidFill>
              <a:latin typeface="+mn-lt"/>
              <a:ea typeface="+mn-ea"/>
              <a:cs typeface="+mn-cs"/>
            </a:endParaRPr>
          </a:p>
          <a:p>
            <a:r>
              <a:rPr lang="en-ZA" sz="1200"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endParaRPr lang="en-ZA" sz="1200" kern="1200" dirty="0">
              <a:solidFill>
                <a:schemeClr val="tx1"/>
              </a:solidFill>
              <a:latin typeface="+mn-lt"/>
              <a:ea typeface="+mn-ea"/>
              <a:cs typeface="+mn-cs"/>
            </a:endParaRPr>
          </a:p>
          <a:p>
            <a:r>
              <a:rPr lang="en-ZA" sz="1200" kern="1200" dirty="0" err="1">
                <a:solidFill>
                  <a:schemeClr val="tx1"/>
                </a:solidFill>
                <a:latin typeface="+mn-lt"/>
                <a:ea typeface="+mn-ea"/>
                <a:cs typeface="+mn-cs"/>
              </a:rPr>
              <a:t>Ferrendelli</a:t>
            </a:r>
            <a:r>
              <a:rPr lang="en-ZA" sz="1200" kern="1200" dirty="0">
                <a:solidFill>
                  <a:schemeClr val="tx1"/>
                </a:solidFill>
                <a:latin typeface="+mn-lt"/>
                <a:ea typeface="+mn-ea"/>
                <a:cs typeface="+mn-cs"/>
              </a:rPr>
              <a:t> JA. Concerns with antiepileptic drug initiation: safety, tolerability, and efficacy. </a:t>
            </a:r>
            <a:r>
              <a:rPr lang="en-ZA" sz="1200" i="1" kern="1200" dirty="0" err="1">
                <a:solidFill>
                  <a:schemeClr val="tx1"/>
                </a:solidFill>
                <a:latin typeface="+mn-lt"/>
                <a:ea typeface="+mn-ea"/>
                <a:cs typeface="+mn-cs"/>
              </a:rPr>
              <a:t>Epilepsia</a:t>
            </a:r>
            <a:r>
              <a:rPr lang="en-ZA" sz="1200" i="1" kern="1200" dirty="0">
                <a:solidFill>
                  <a:schemeClr val="tx1"/>
                </a:solidFill>
                <a:latin typeface="+mn-lt"/>
                <a:ea typeface="+mn-ea"/>
                <a:cs typeface="+mn-cs"/>
              </a:rPr>
              <a:t>.</a:t>
            </a:r>
            <a:r>
              <a:rPr lang="en-ZA" sz="1200" kern="1200" dirty="0">
                <a:solidFill>
                  <a:schemeClr val="tx1"/>
                </a:solidFill>
                <a:latin typeface="+mn-lt"/>
                <a:ea typeface="+mn-ea"/>
                <a:cs typeface="+mn-cs"/>
              </a:rPr>
              <a:t> 2001;42 </a:t>
            </a:r>
            <a:r>
              <a:rPr lang="en-ZA" sz="1200" kern="1200" dirty="0" err="1">
                <a:solidFill>
                  <a:schemeClr val="tx1"/>
                </a:solidFill>
                <a:latin typeface="+mn-lt"/>
                <a:ea typeface="+mn-ea"/>
                <a:cs typeface="+mn-cs"/>
              </a:rPr>
              <a:t>Suppl</a:t>
            </a:r>
            <a:r>
              <a:rPr lang="en-ZA" sz="1200" kern="1200" dirty="0">
                <a:solidFill>
                  <a:schemeClr val="tx1"/>
                </a:solidFill>
                <a:latin typeface="+mn-lt"/>
                <a:ea typeface="+mn-ea"/>
                <a:cs typeface="+mn-cs"/>
              </a:rPr>
              <a:t> 4:28-30. </a:t>
            </a:r>
            <a:r>
              <a:rPr lang="en-ZA" sz="1200" u="sng" kern="1200" dirty="0">
                <a:solidFill>
                  <a:schemeClr val="tx1"/>
                </a:solidFill>
                <a:latin typeface="+mn-lt"/>
                <a:ea typeface="+mn-ea"/>
                <a:cs typeface="+mn-cs"/>
                <a:hlinkClick r:id="rId6"/>
              </a:rPr>
              <a:t>http://www.ncbi.nlm.nih.gov/pubmed/11564122</a:t>
            </a:r>
            <a:r>
              <a:rPr lang="en-US" sz="1200" kern="1200" dirty="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20</a:t>
            </a:fld>
            <a:endParaRPr lang="en-ZA"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sz="2800" dirty="0"/>
              <a:t>McMullan J, </a:t>
            </a:r>
            <a:r>
              <a:rPr lang="en-ZA" sz="2800" dirty="0" err="1"/>
              <a:t>Sasson</a:t>
            </a:r>
            <a:r>
              <a:rPr lang="en-ZA" sz="2800" dirty="0"/>
              <a:t> C, </a:t>
            </a:r>
            <a:r>
              <a:rPr lang="en-ZA" sz="2800" dirty="0" err="1"/>
              <a:t>Pancioli</a:t>
            </a:r>
            <a:r>
              <a:rPr lang="en-ZA" sz="2800" dirty="0"/>
              <a:t> A, </a:t>
            </a:r>
            <a:r>
              <a:rPr lang="en-ZA" sz="2800" dirty="0" err="1"/>
              <a:t>Silbergleit</a:t>
            </a:r>
            <a:r>
              <a:rPr lang="en-ZA" sz="2800" dirty="0"/>
              <a:t> R. Midazolam versus diazepam for the treatment of status epilepticus in children and young adults: a meta-analysis. </a:t>
            </a:r>
            <a:r>
              <a:rPr lang="en-ZA" sz="2800" dirty="0" err="1"/>
              <a:t>AcadEmerg</a:t>
            </a:r>
            <a:r>
              <a:rPr lang="en-ZA" sz="2800" dirty="0"/>
              <a:t> Med. 2010 Jun;17(6):575-82.</a:t>
            </a:r>
            <a:endParaRPr lang="en-US" sz="2800" dirty="0"/>
          </a:p>
          <a:p>
            <a:r>
              <a:rPr lang="en-ZA" sz="2800" dirty="0" err="1"/>
              <a:t>i</a:t>
            </a:r>
            <a:r>
              <a:rPr lang="en-ZA" sz="2800" dirty="0"/>
              <a:t>. McIntyre J, Robertson S, Norris E, et al. Safety and efficacy of </a:t>
            </a:r>
            <a:r>
              <a:rPr lang="en-ZA" sz="2800" dirty="0" err="1"/>
              <a:t>buccal</a:t>
            </a:r>
            <a:r>
              <a:rPr lang="en-ZA" sz="2800" dirty="0"/>
              <a:t> midazolam versus rectal diazepam for emergency treatment of seizures in children: a randomised controlled trial. Lancet.2005; 366:205–10.</a:t>
            </a:r>
            <a:endParaRPr lang="en-US" sz="2800" dirty="0"/>
          </a:p>
          <a:p>
            <a:r>
              <a:rPr lang="en-ZA" sz="2800" dirty="0"/>
              <a:t>ii. </a:t>
            </a:r>
            <a:r>
              <a:rPr lang="en-ZA" sz="2800" dirty="0" err="1"/>
              <a:t>Mpimbaza</a:t>
            </a:r>
            <a:r>
              <a:rPr lang="en-ZA" sz="2800" dirty="0"/>
              <a:t> A, </a:t>
            </a:r>
            <a:r>
              <a:rPr lang="en-ZA" sz="2800" dirty="0" err="1"/>
              <a:t>Ndeezi</a:t>
            </a:r>
            <a:r>
              <a:rPr lang="en-ZA" sz="2800" dirty="0"/>
              <a:t> G, </a:t>
            </a:r>
            <a:r>
              <a:rPr lang="en-ZA" sz="2800" dirty="0" err="1"/>
              <a:t>Staedke</a:t>
            </a:r>
            <a:r>
              <a:rPr lang="en-ZA" sz="2800" dirty="0"/>
              <a:t> S, Rosenthal PJ, </a:t>
            </a:r>
            <a:r>
              <a:rPr lang="en-ZA" sz="2800" dirty="0" err="1"/>
              <a:t>Byarugaba</a:t>
            </a:r>
            <a:r>
              <a:rPr lang="en-ZA" sz="2800" dirty="0"/>
              <a:t> J. Comparison of </a:t>
            </a:r>
            <a:r>
              <a:rPr lang="en-ZA" sz="2800" dirty="0" err="1"/>
              <a:t>buccal</a:t>
            </a:r>
            <a:r>
              <a:rPr lang="en-ZA" sz="2800" dirty="0"/>
              <a:t> midazolam with rectal diazepam in the treatment of prolonged seizures in Ugandan children: a randomized clinical trial. </a:t>
            </a:r>
            <a:r>
              <a:rPr lang="en-ZA" sz="2800" dirty="0" err="1"/>
              <a:t>Pediatrics</a:t>
            </a:r>
            <a:r>
              <a:rPr lang="en-ZA" sz="2800" dirty="0"/>
              <a:t>. 2008; 121:e58–64.</a:t>
            </a:r>
            <a:endParaRPr lang="en-US" sz="2800" dirty="0"/>
          </a:p>
          <a:p>
            <a:r>
              <a:rPr lang="en-ZA" sz="2800" dirty="0"/>
              <a:t>iii. Scott RC, </a:t>
            </a:r>
            <a:r>
              <a:rPr lang="en-ZA" sz="2800" dirty="0" err="1"/>
              <a:t>Besag</a:t>
            </a:r>
            <a:r>
              <a:rPr lang="en-ZA" sz="2800" dirty="0"/>
              <a:t> FM, Neville BG. </a:t>
            </a:r>
            <a:r>
              <a:rPr lang="en-ZA" sz="2800" dirty="0" err="1"/>
              <a:t>Buccal</a:t>
            </a:r>
            <a:r>
              <a:rPr lang="en-ZA" sz="2800" dirty="0"/>
              <a:t> midazolam and rectal diazepam for treatment of prolonged seizures in childhood and adolescence: a randomised trial. Lancet.1999; 353:623–6.</a:t>
            </a:r>
          </a:p>
          <a:p>
            <a:pPr marL="0" marR="0" indent="0" algn="l" defTabSz="914400" rtl="0" eaLnBrk="1" fontAlgn="auto" latinLnBrk="0" hangingPunct="1">
              <a:lnSpc>
                <a:spcPct val="100000"/>
              </a:lnSpc>
              <a:spcBef>
                <a:spcPts val="0"/>
              </a:spcBef>
              <a:spcAft>
                <a:spcPts val="0"/>
              </a:spcAft>
              <a:buClrTx/>
              <a:buSzTx/>
              <a:buFontTx/>
              <a:buNone/>
              <a:tabLst/>
              <a:defRPr/>
            </a:pPr>
            <a:r>
              <a:rPr lang="en-ZA" sz="2800" dirty="0"/>
              <a:t>European Medicines Agency – Committee for Medicinal Products for Human Use. Assessment report of </a:t>
            </a:r>
            <a:r>
              <a:rPr lang="en-ZA" sz="2800" dirty="0" err="1"/>
              <a:t>Buccolam</a:t>
            </a:r>
            <a:r>
              <a:rPr lang="en-ZA" sz="2800" dirty="0"/>
              <a:t> (midazolam), EMA/662938/2011, September 2011. [Online] [Cited November 2014] Available at: </a:t>
            </a:r>
            <a:r>
              <a:rPr lang="en-ZA" sz="2800" u="sng" dirty="0">
                <a:hlinkClick r:id="rId3"/>
              </a:rPr>
              <a:t>http://www.ema.europa.eu/docs/en_GB/document_library/EPAR_-_Public_assessment_report/human/002267/WC500112312.pdf</a:t>
            </a:r>
            <a:endParaRPr lang="en-ZA" sz="2800" u="sng" dirty="0"/>
          </a:p>
          <a:p>
            <a:pPr marL="0" marR="0" indent="0" algn="l" defTabSz="914400" rtl="0" eaLnBrk="1" fontAlgn="auto" latinLnBrk="0" hangingPunct="1">
              <a:lnSpc>
                <a:spcPct val="100000"/>
              </a:lnSpc>
              <a:spcBef>
                <a:spcPts val="0"/>
              </a:spcBef>
              <a:spcAft>
                <a:spcPts val="0"/>
              </a:spcAft>
              <a:buClrTx/>
              <a:buSzTx/>
              <a:buFontTx/>
              <a:buNone/>
              <a:tabLst/>
              <a:defRPr/>
            </a:pPr>
            <a:r>
              <a:rPr lang="en-ZA" sz="2800" kern="1200" dirty="0">
                <a:solidFill>
                  <a:schemeClr val="tx1"/>
                </a:solidFill>
                <a:latin typeface="+mn-lt"/>
                <a:ea typeface="+mn-ea"/>
                <a:cs typeface="+mn-cs"/>
              </a:rPr>
              <a:t>Medicines and Healthcare products Regulatory Agency (MHRA)</a:t>
            </a:r>
            <a:r>
              <a:rPr lang="en-ZA" sz="2800" dirty="0"/>
              <a:t> registered summary of product characteristics: </a:t>
            </a:r>
            <a:r>
              <a:rPr lang="en-ZA" sz="2800" dirty="0" err="1"/>
              <a:t>Buccolam</a:t>
            </a:r>
            <a:r>
              <a:rPr lang="en-ZA" sz="2800" dirty="0"/>
              <a:t>® oromucosal solution, 2011. Available at: </a:t>
            </a:r>
            <a:r>
              <a:rPr lang="en-ZA" sz="2800" u="sng" dirty="0">
                <a:hlinkClick r:id="rId4"/>
              </a:rPr>
              <a:t>http://www.medicines.org.uk/emc/medicine/25538</a:t>
            </a:r>
            <a:endParaRPr lang="en-US" sz="28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21</a:t>
            </a:fld>
            <a:endParaRPr lang="en-Z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ZA" sz="800" kern="1200" dirty="0">
                <a:solidFill>
                  <a:schemeClr val="tx1"/>
                </a:solidFill>
                <a:latin typeface="+mn-lt"/>
                <a:ea typeface="+mn-ea"/>
                <a:cs typeface="+mn-cs"/>
              </a:rPr>
              <a:t>Paracetamol: NICE Clinical Guideline-Feverish illness in children: assessment and initial management in children younger than 5 years, May 2013. </a:t>
            </a:r>
            <a:r>
              <a:rPr lang="en-ZA" sz="800" u="sng" kern="1200" dirty="0">
                <a:solidFill>
                  <a:schemeClr val="tx1"/>
                </a:solidFill>
                <a:latin typeface="+mn-lt"/>
                <a:ea typeface="+mn-ea"/>
                <a:cs typeface="+mn-cs"/>
                <a:hlinkClick r:id="rId3"/>
              </a:rPr>
              <a:t>http://www.nice.org.uk/guidance/cg160/chapter/recommendations</a:t>
            </a:r>
            <a:r>
              <a:rPr lang="en-ZA" sz="800" kern="1200" dirty="0">
                <a:solidFill>
                  <a:schemeClr val="tx1"/>
                </a:solidFill>
                <a:latin typeface="+mn-lt"/>
                <a:ea typeface="+mn-ea"/>
                <a:cs typeface="+mn-cs"/>
              </a:rPr>
              <a:t> </a:t>
            </a:r>
            <a:endParaRPr lang="en-US" sz="1600" kern="1200" dirty="0">
              <a:solidFill>
                <a:schemeClr val="tx1"/>
              </a:solidFill>
              <a:latin typeface="+mn-lt"/>
              <a:ea typeface="+mn-ea"/>
              <a:cs typeface="+mn-cs"/>
            </a:endParaRPr>
          </a:p>
          <a:p>
            <a:r>
              <a:rPr lang="en-ZA" sz="800" kern="1200" dirty="0">
                <a:solidFill>
                  <a:schemeClr val="tx1"/>
                </a:solidFill>
                <a:latin typeface="+mn-lt"/>
                <a:ea typeface="+mn-ea"/>
                <a:cs typeface="+mn-cs"/>
              </a:rPr>
              <a:t>	Paracetamol: NICE Guidelines, May 2013 evidence tables - </a:t>
            </a:r>
            <a:r>
              <a:rPr lang="en-ZA" sz="800" kern="1200" dirty="0" err="1">
                <a:solidFill>
                  <a:schemeClr val="tx1"/>
                </a:solidFill>
                <a:latin typeface="+mn-lt"/>
                <a:ea typeface="+mn-ea"/>
                <a:cs typeface="+mn-cs"/>
              </a:rPr>
              <a:t>Perrott</a:t>
            </a:r>
            <a:r>
              <a:rPr lang="en-ZA" sz="800" kern="1200" dirty="0">
                <a:solidFill>
                  <a:schemeClr val="tx1"/>
                </a:solidFill>
                <a:latin typeface="+mn-lt"/>
                <a:ea typeface="+mn-ea"/>
                <a:cs typeface="+mn-cs"/>
              </a:rPr>
              <a:t> DA, </a:t>
            </a:r>
            <a:r>
              <a:rPr lang="en-ZA" sz="800" kern="1200" dirty="0" err="1">
                <a:solidFill>
                  <a:schemeClr val="tx1"/>
                </a:solidFill>
                <a:latin typeface="+mn-lt"/>
                <a:ea typeface="+mn-ea"/>
                <a:cs typeface="+mn-cs"/>
              </a:rPr>
              <a:t>Piira</a:t>
            </a:r>
            <a:r>
              <a:rPr lang="en-ZA" sz="800" kern="1200" dirty="0">
                <a:solidFill>
                  <a:schemeClr val="tx1"/>
                </a:solidFill>
                <a:latin typeface="+mn-lt"/>
                <a:ea typeface="+mn-ea"/>
                <a:cs typeface="+mn-cs"/>
              </a:rPr>
              <a:t> T, </a:t>
            </a:r>
            <a:r>
              <a:rPr lang="en-ZA" sz="800" kern="1200" dirty="0" err="1">
                <a:solidFill>
                  <a:schemeClr val="tx1"/>
                </a:solidFill>
                <a:latin typeface="+mn-lt"/>
                <a:ea typeface="+mn-ea"/>
                <a:cs typeface="+mn-cs"/>
              </a:rPr>
              <a:t>Goodenough</a:t>
            </a:r>
            <a:r>
              <a:rPr lang="en-ZA" sz="800" kern="1200" dirty="0">
                <a:solidFill>
                  <a:schemeClr val="tx1"/>
                </a:solidFill>
                <a:latin typeface="+mn-lt"/>
                <a:ea typeface="+mn-ea"/>
                <a:cs typeface="+mn-cs"/>
              </a:rPr>
              <a:t> B, Champion GD. Efficacy and safety of acetaminophen </a:t>
            </a:r>
            <a:r>
              <a:rPr lang="en-ZA" sz="800" kern="1200" dirty="0" err="1">
                <a:solidFill>
                  <a:schemeClr val="tx1"/>
                </a:solidFill>
                <a:latin typeface="+mn-lt"/>
                <a:ea typeface="+mn-ea"/>
                <a:cs typeface="+mn-cs"/>
              </a:rPr>
              <a:t>vs</a:t>
            </a:r>
            <a:r>
              <a:rPr lang="en-ZA" sz="800" kern="1200" dirty="0">
                <a:solidFill>
                  <a:schemeClr val="tx1"/>
                </a:solidFill>
                <a:latin typeface="+mn-lt"/>
                <a:ea typeface="+mn-ea"/>
                <a:cs typeface="+mn-cs"/>
              </a:rPr>
              <a:t> ibuprofen for treating children's pain or fever: a meta-analysis. </a:t>
            </a:r>
            <a:r>
              <a:rPr lang="en-ZA" sz="800" i="1" kern="1200" dirty="0">
                <a:solidFill>
                  <a:schemeClr val="tx1"/>
                </a:solidFill>
                <a:latin typeface="+mn-lt"/>
                <a:ea typeface="+mn-ea"/>
                <a:cs typeface="+mn-cs"/>
              </a:rPr>
              <a:t>Arch </a:t>
            </a:r>
            <a:r>
              <a:rPr lang="en-ZA" sz="800" i="1" kern="1200" dirty="0" err="1">
                <a:solidFill>
                  <a:schemeClr val="tx1"/>
                </a:solidFill>
                <a:latin typeface="+mn-lt"/>
                <a:ea typeface="+mn-ea"/>
                <a:cs typeface="+mn-cs"/>
              </a:rPr>
              <a:t>Pediatr</a:t>
            </a:r>
            <a:r>
              <a:rPr lang="en-ZA" sz="800" i="1" kern="1200" dirty="0">
                <a:solidFill>
                  <a:schemeClr val="tx1"/>
                </a:solidFill>
                <a:latin typeface="+mn-lt"/>
                <a:ea typeface="+mn-ea"/>
                <a:cs typeface="+mn-cs"/>
              </a:rPr>
              <a:t> </a:t>
            </a:r>
            <a:r>
              <a:rPr lang="en-ZA" sz="800" i="1" kern="1200" dirty="0" err="1">
                <a:solidFill>
                  <a:schemeClr val="tx1"/>
                </a:solidFill>
                <a:latin typeface="+mn-lt"/>
                <a:ea typeface="+mn-ea"/>
                <a:cs typeface="+mn-cs"/>
              </a:rPr>
              <a:t>Adolesc</a:t>
            </a:r>
            <a:r>
              <a:rPr lang="en-ZA" sz="800" i="1" kern="1200" dirty="0">
                <a:solidFill>
                  <a:schemeClr val="tx1"/>
                </a:solidFill>
                <a:latin typeface="+mn-lt"/>
                <a:ea typeface="+mn-ea"/>
                <a:cs typeface="+mn-cs"/>
              </a:rPr>
              <a:t> Med.</a:t>
            </a:r>
            <a:r>
              <a:rPr lang="en-ZA" sz="800" kern="1200" dirty="0">
                <a:solidFill>
                  <a:schemeClr val="tx1"/>
                </a:solidFill>
                <a:latin typeface="+mn-lt"/>
                <a:ea typeface="+mn-ea"/>
                <a:cs typeface="+mn-cs"/>
              </a:rPr>
              <a:t> 2004 Jun;158(6):521-6. </a:t>
            </a:r>
            <a:r>
              <a:rPr lang="en-ZA" sz="800" u="sng" kern="1200" dirty="0">
                <a:solidFill>
                  <a:schemeClr val="tx1"/>
                </a:solidFill>
                <a:latin typeface="+mn-lt"/>
                <a:ea typeface="+mn-ea"/>
                <a:cs typeface="+mn-cs"/>
                <a:hlinkClick r:id="rId4"/>
              </a:rPr>
              <a:t>http://www.ncbi.nlm.nih.gov/pubmed/15184213</a:t>
            </a:r>
            <a:r>
              <a:rPr lang="en-ZA" sz="800" kern="1200" dirty="0">
                <a:solidFill>
                  <a:schemeClr val="tx1"/>
                </a:solidFill>
                <a:latin typeface="+mn-lt"/>
                <a:ea typeface="+mn-ea"/>
                <a:cs typeface="+mn-cs"/>
              </a:rPr>
              <a:t> </a:t>
            </a:r>
            <a:endParaRPr lang="en-US" sz="1600" kern="1200" dirty="0">
              <a:solidFill>
                <a:schemeClr val="tx1"/>
              </a:solidFill>
              <a:latin typeface="+mn-lt"/>
              <a:ea typeface="+mn-ea"/>
              <a:cs typeface="+mn-cs"/>
            </a:endParaRPr>
          </a:p>
          <a:p>
            <a:r>
              <a:rPr lang="en-ZA" sz="800" kern="1200" dirty="0">
                <a:solidFill>
                  <a:schemeClr val="tx1"/>
                </a:solidFill>
                <a:latin typeface="+mn-lt"/>
                <a:ea typeface="+mn-ea"/>
                <a:cs typeface="+mn-cs"/>
              </a:rPr>
              <a:t>	Paracetamol: NICE Guidelines, May 2013 evidence tables - Wong A, </a:t>
            </a:r>
            <a:r>
              <a:rPr lang="en-ZA" sz="800" kern="1200" dirty="0" err="1">
                <a:solidFill>
                  <a:schemeClr val="tx1"/>
                </a:solidFill>
                <a:latin typeface="+mn-lt"/>
                <a:ea typeface="+mn-ea"/>
                <a:cs typeface="+mn-cs"/>
              </a:rPr>
              <a:t>Sibbald</a:t>
            </a:r>
            <a:r>
              <a:rPr lang="en-ZA" sz="800" kern="1200" dirty="0">
                <a:solidFill>
                  <a:schemeClr val="tx1"/>
                </a:solidFill>
                <a:latin typeface="+mn-lt"/>
                <a:ea typeface="+mn-ea"/>
                <a:cs typeface="+mn-cs"/>
              </a:rPr>
              <a:t> A, </a:t>
            </a:r>
            <a:r>
              <a:rPr lang="en-ZA" sz="800" kern="1200" dirty="0" err="1">
                <a:solidFill>
                  <a:schemeClr val="tx1"/>
                </a:solidFill>
                <a:latin typeface="+mn-lt"/>
                <a:ea typeface="+mn-ea"/>
                <a:cs typeface="+mn-cs"/>
              </a:rPr>
              <a:t>Ferrero</a:t>
            </a:r>
            <a:r>
              <a:rPr lang="en-ZA" sz="800" kern="1200" dirty="0">
                <a:solidFill>
                  <a:schemeClr val="tx1"/>
                </a:solidFill>
                <a:latin typeface="+mn-lt"/>
                <a:ea typeface="+mn-ea"/>
                <a:cs typeface="+mn-cs"/>
              </a:rPr>
              <a:t> F, </a:t>
            </a:r>
            <a:r>
              <a:rPr lang="en-ZA" sz="800" kern="1200" dirty="0" err="1">
                <a:solidFill>
                  <a:schemeClr val="tx1"/>
                </a:solidFill>
                <a:latin typeface="+mn-lt"/>
                <a:ea typeface="+mn-ea"/>
                <a:cs typeface="+mn-cs"/>
              </a:rPr>
              <a:t>Plager</a:t>
            </a:r>
            <a:r>
              <a:rPr lang="en-ZA" sz="800" kern="1200" dirty="0">
                <a:solidFill>
                  <a:schemeClr val="tx1"/>
                </a:solidFill>
                <a:latin typeface="+mn-lt"/>
                <a:ea typeface="+mn-ea"/>
                <a:cs typeface="+mn-cs"/>
              </a:rPr>
              <a:t> M, </a:t>
            </a:r>
            <a:r>
              <a:rPr lang="en-ZA" sz="800" kern="1200" dirty="0" err="1">
                <a:solidFill>
                  <a:schemeClr val="tx1"/>
                </a:solidFill>
                <a:latin typeface="+mn-lt"/>
                <a:ea typeface="+mn-ea"/>
                <a:cs typeface="+mn-cs"/>
              </a:rPr>
              <a:t>Santolaya</a:t>
            </a:r>
            <a:r>
              <a:rPr lang="en-ZA" sz="800" kern="1200" dirty="0">
                <a:solidFill>
                  <a:schemeClr val="tx1"/>
                </a:solidFill>
                <a:latin typeface="+mn-lt"/>
                <a:ea typeface="+mn-ea"/>
                <a:cs typeface="+mn-cs"/>
              </a:rPr>
              <a:t> ME, Escobar AM, Campos S, </a:t>
            </a:r>
            <a:r>
              <a:rPr lang="en-ZA" sz="800" kern="1200" dirty="0" err="1">
                <a:solidFill>
                  <a:schemeClr val="tx1"/>
                </a:solidFill>
                <a:latin typeface="+mn-lt"/>
                <a:ea typeface="+mn-ea"/>
                <a:cs typeface="+mn-cs"/>
              </a:rPr>
              <a:t>Barragán</a:t>
            </a:r>
            <a:r>
              <a:rPr lang="en-ZA" sz="800" kern="1200" dirty="0">
                <a:solidFill>
                  <a:schemeClr val="tx1"/>
                </a:solidFill>
                <a:latin typeface="+mn-lt"/>
                <a:ea typeface="+mn-ea"/>
                <a:cs typeface="+mn-cs"/>
              </a:rPr>
              <a:t> S, De León </a:t>
            </a:r>
            <a:r>
              <a:rPr lang="en-ZA" sz="800" kern="1200" dirty="0" err="1">
                <a:solidFill>
                  <a:schemeClr val="tx1"/>
                </a:solidFill>
                <a:latin typeface="+mn-lt"/>
                <a:ea typeface="+mn-ea"/>
                <a:cs typeface="+mn-cs"/>
              </a:rPr>
              <a:t>González</a:t>
            </a:r>
            <a:r>
              <a:rPr lang="en-ZA" sz="800" kern="1200" dirty="0">
                <a:solidFill>
                  <a:schemeClr val="tx1"/>
                </a:solidFill>
                <a:latin typeface="+mn-lt"/>
                <a:ea typeface="+mn-ea"/>
                <a:cs typeface="+mn-cs"/>
              </a:rPr>
              <a:t> M, Kesselring GL; Fever </a:t>
            </a:r>
            <a:r>
              <a:rPr lang="en-ZA" sz="800" kern="1200" dirty="0" err="1">
                <a:solidFill>
                  <a:schemeClr val="tx1"/>
                </a:solidFill>
                <a:latin typeface="+mn-lt"/>
                <a:ea typeface="+mn-ea"/>
                <a:cs typeface="+mn-cs"/>
              </a:rPr>
              <a:t>Pediatric</a:t>
            </a:r>
            <a:r>
              <a:rPr lang="en-ZA" sz="800" kern="1200" dirty="0">
                <a:solidFill>
                  <a:schemeClr val="tx1"/>
                </a:solidFill>
                <a:latin typeface="+mn-lt"/>
                <a:ea typeface="+mn-ea"/>
                <a:cs typeface="+mn-cs"/>
              </a:rPr>
              <a:t> Study Group. Antipyretic effects of </a:t>
            </a:r>
            <a:r>
              <a:rPr lang="en-ZA" sz="800" kern="1200" dirty="0" err="1">
                <a:solidFill>
                  <a:schemeClr val="tx1"/>
                </a:solidFill>
                <a:latin typeface="+mn-lt"/>
                <a:ea typeface="+mn-ea"/>
                <a:cs typeface="+mn-cs"/>
              </a:rPr>
              <a:t>dipyrone</a:t>
            </a:r>
            <a:r>
              <a:rPr lang="en-ZA" sz="800" kern="1200" dirty="0">
                <a:solidFill>
                  <a:schemeClr val="tx1"/>
                </a:solidFill>
                <a:latin typeface="+mn-lt"/>
                <a:ea typeface="+mn-ea"/>
                <a:cs typeface="+mn-cs"/>
              </a:rPr>
              <a:t> versus ibuprofen versus acetaminophen in children: results of a multinational, randomized, modified double-blind study. </a:t>
            </a:r>
            <a:r>
              <a:rPr lang="en-ZA" sz="800" i="1" kern="1200" dirty="0" err="1">
                <a:solidFill>
                  <a:schemeClr val="tx1"/>
                </a:solidFill>
                <a:latin typeface="+mn-lt"/>
                <a:ea typeface="+mn-ea"/>
                <a:cs typeface="+mn-cs"/>
              </a:rPr>
              <a:t>Clin</a:t>
            </a:r>
            <a:r>
              <a:rPr lang="en-ZA" sz="800" i="1" kern="1200" dirty="0">
                <a:solidFill>
                  <a:schemeClr val="tx1"/>
                </a:solidFill>
                <a:latin typeface="+mn-lt"/>
                <a:ea typeface="+mn-ea"/>
                <a:cs typeface="+mn-cs"/>
              </a:rPr>
              <a:t> </a:t>
            </a:r>
            <a:r>
              <a:rPr lang="en-ZA" sz="800" i="1" kern="1200" dirty="0" err="1">
                <a:solidFill>
                  <a:schemeClr val="tx1"/>
                </a:solidFill>
                <a:latin typeface="+mn-lt"/>
                <a:ea typeface="+mn-ea"/>
                <a:cs typeface="+mn-cs"/>
              </a:rPr>
              <a:t>Pediatr</a:t>
            </a:r>
            <a:r>
              <a:rPr lang="en-ZA" sz="800" i="1" kern="1200" dirty="0">
                <a:solidFill>
                  <a:schemeClr val="tx1"/>
                </a:solidFill>
                <a:latin typeface="+mn-lt"/>
                <a:ea typeface="+mn-ea"/>
                <a:cs typeface="+mn-cs"/>
              </a:rPr>
              <a:t> (</a:t>
            </a:r>
            <a:r>
              <a:rPr lang="en-ZA" sz="800" i="1" kern="1200" dirty="0" err="1">
                <a:solidFill>
                  <a:schemeClr val="tx1"/>
                </a:solidFill>
                <a:latin typeface="+mn-lt"/>
                <a:ea typeface="+mn-ea"/>
                <a:cs typeface="+mn-cs"/>
              </a:rPr>
              <a:t>Phila</a:t>
            </a:r>
            <a:r>
              <a:rPr lang="en-ZA" sz="800" i="1" kern="1200" dirty="0">
                <a:solidFill>
                  <a:schemeClr val="tx1"/>
                </a:solidFill>
                <a:latin typeface="+mn-lt"/>
                <a:ea typeface="+mn-ea"/>
                <a:cs typeface="+mn-cs"/>
              </a:rPr>
              <a:t>).</a:t>
            </a:r>
            <a:r>
              <a:rPr lang="en-ZA" sz="800" kern="1200" dirty="0">
                <a:solidFill>
                  <a:schemeClr val="tx1"/>
                </a:solidFill>
                <a:latin typeface="+mn-lt"/>
                <a:ea typeface="+mn-ea"/>
                <a:cs typeface="+mn-cs"/>
              </a:rPr>
              <a:t> 2001 Jun;40(6):313-24. </a:t>
            </a:r>
            <a:r>
              <a:rPr lang="en-ZA" sz="800" u="sng" kern="1200" dirty="0">
                <a:solidFill>
                  <a:schemeClr val="tx1"/>
                </a:solidFill>
                <a:latin typeface="+mn-lt"/>
                <a:ea typeface="+mn-ea"/>
                <a:cs typeface="+mn-cs"/>
                <a:hlinkClick r:id="rId5"/>
              </a:rPr>
              <a:t>http://www.ncbi.nlm.nih.gov/pubmed/11824173</a:t>
            </a:r>
            <a:r>
              <a:rPr lang="en-ZA" sz="800" kern="1200" dirty="0">
                <a:solidFill>
                  <a:schemeClr val="tx1"/>
                </a:solidFill>
                <a:latin typeface="+mn-lt"/>
                <a:ea typeface="+mn-ea"/>
                <a:cs typeface="+mn-cs"/>
              </a:rPr>
              <a:t> </a:t>
            </a:r>
            <a:endParaRPr lang="en-US" sz="1600" kern="1200" dirty="0">
              <a:solidFill>
                <a:schemeClr val="tx1"/>
              </a:solidFill>
              <a:latin typeface="+mn-lt"/>
              <a:ea typeface="+mn-ea"/>
              <a:cs typeface="+mn-cs"/>
            </a:endParaRPr>
          </a:p>
          <a:p>
            <a:r>
              <a:rPr lang="en-ZA" sz="800" kern="1200" dirty="0">
                <a:solidFill>
                  <a:schemeClr val="tx1"/>
                </a:solidFill>
                <a:latin typeface="+mn-lt"/>
                <a:ea typeface="+mn-ea"/>
                <a:cs typeface="+mn-cs"/>
              </a:rPr>
              <a:t>	Paracetamol: NICE Guidelines, May 2013 evidence tables - </a:t>
            </a:r>
            <a:r>
              <a:rPr lang="en-ZA" sz="800" kern="1200" dirty="0" err="1">
                <a:solidFill>
                  <a:schemeClr val="tx1"/>
                </a:solidFill>
                <a:latin typeface="+mn-lt"/>
                <a:ea typeface="+mn-ea"/>
                <a:cs typeface="+mn-cs"/>
              </a:rPr>
              <a:t>Figueras</a:t>
            </a:r>
            <a:r>
              <a:rPr lang="en-ZA" sz="800" kern="1200" dirty="0">
                <a:solidFill>
                  <a:schemeClr val="tx1"/>
                </a:solidFill>
                <a:latin typeface="+mn-lt"/>
                <a:ea typeface="+mn-ea"/>
                <a:cs typeface="+mn-cs"/>
              </a:rPr>
              <a:t> </a:t>
            </a:r>
            <a:r>
              <a:rPr lang="en-ZA" sz="800" kern="1200" dirty="0" err="1">
                <a:solidFill>
                  <a:schemeClr val="tx1"/>
                </a:solidFill>
                <a:latin typeface="+mn-lt"/>
                <a:ea typeface="+mn-ea"/>
                <a:cs typeface="+mn-cs"/>
              </a:rPr>
              <a:t>Nadal</a:t>
            </a:r>
            <a:r>
              <a:rPr lang="en-ZA" sz="800" kern="1200" dirty="0">
                <a:solidFill>
                  <a:schemeClr val="tx1"/>
                </a:solidFill>
                <a:latin typeface="+mn-lt"/>
                <a:ea typeface="+mn-ea"/>
                <a:cs typeface="+mn-cs"/>
              </a:rPr>
              <a:t> C, </a:t>
            </a:r>
            <a:r>
              <a:rPr lang="en-ZA" sz="800" kern="1200" dirty="0" err="1">
                <a:solidFill>
                  <a:schemeClr val="tx1"/>
                </a:solidFill>
                <a:latin typeface="+mn-lt"/>
                <a:ea typeface="+mn-ea"/>
                <a:cs typeface="+mn-cs"/>
              </a:rPr>
              <a:t>García</a:t>
            </a:r>
            <a:r>
              <a:rPr lang="en-ZA" sz="800" kern="1200" dirty="0">
                <a:solidFill>
                  <a:schemeClr val="tx1"/>
                </a:solidFill>
                <a:latin typeface="+mn-lt"/>
                <a:ea typeface="+mn-ea"/>
                <a:cs typeface="+mn-cs"/>
              </a:rPr>
              <a:t> de Miguel MJ, </a:t>
            </a:r>
            <a:r>
              <a:rPr lang="en-ZA" sz="800" kern="1200" dirty="0" err="1">
                <a:solidFill>
                  <a:schemeClr val="tx1"/>
                </a:solidFill>
                <a:latin typeface="+mn-lt"/>
                <a:ea typeface="+mn-ea"/>
                <a:cs typeface="+mn-cs"/>
              </a:rPr>
              <a:t>Gómez</a:t>
            </a:r>
            <a:r>
              <a:rPr lang="en-ZA" sz="800" kern="1200" dirty="0">
                <a:solidFill>
                  <a:schemeClr val="tx1"/>
                </a:solidFill>
                <a:latin typeface="+mn-lt"/>
                <a:ea typeface="+mn-ea"/>
                <a:cs typeface="+mn-cs"/>
              </a:rPr>
              <a:t> </a:t>
            </a:r>
            <a:r>
              <a:rPr lang="en-ZA" sz="800" kern="1200" dirty="0" err="1">
                <a:solidFill>
                  <a:schemeClr val="tx1"/>
                </a:solidFill>
                <a:latin typeface="+mn-lt"/>
                <a:ea typeface="+mn-ea"/>
                <a:cs typeface="+mn-cs"/>
              </a:rPr>
              <a:t>Campderá</a:t>
            </a:r>
            <a:r>
              <a:rPr lang="en-ZA" sz="800" kern="1200" dirty="0">
                <a:solidFill>
                  <a:schemeClr val="tx1"/>
                </a:solidFill>
                <a:latin typeface="+mn-lt"/>
                <a:ea typeface="+mn-ea"/>
                <a:cs typeface="+mn-cs"/>
              </a:rPr>
              <a:t> A, </a:t>
            </a:r>
            <a:r>
              <a:rPr lang="en-ZA" sz="800" kern="1200" dirty="0" err="1">
                <a:solidFill>
                  <a:schemeClr val="tx1"/>
                </a:solidFill>
                <a:latin typeface="+mn-lt"/>
                <a:ea typeface="+mn-ea"/>
                <a:cs typeface="+mn-cs"/>
              </a:rPr>
              <a:t>Pou</a:t>
            </a:r>
            <a:r>
              <a:rPr lang="en-ZA" sz="800" kern="1200" dirty="0">
                <a:solidFill>
                  <a:schemeClr val="tx1"/>
                </a:solidFill>
                <a:latin typeface="+mn-lt"/>
                <a:ea typeface="+mn-ea"/>
                <a:cs typeface="+mn-cs"/>
              </a:rPr>
              <a:t> </a:t>
            </a:r>
            <a:r>
              <a:rPr lang="en-ZA" sz="800" kern="1200" dirty="0" err="1">
                <a:solidFill>
                  <a:schemeClr val="tx1"/>
                </a:solidFill>
                <a:latin typeface="+mn-lt"/>
                <a:ea typeface="+mn-ea"/>
                <a:cs typeface="+mn-cs"/>
              </a:rPr>
              <a:t>Fernández</a:t>
            </a:r>
            <a:r>
              <a:rPr lang="en-ZA" sz="800" kern="1200" dirty="0">
                <a:solidFill>
                  <a:schemeClr val="tx1"/>
                </a:solidFill>
                <a:latin typeface="+mn-lt"/>
                <a:ea typeface="+mn-ea"/>
                <a:cs typeface="+mn-cs"/>
              </a:rPr>
              <a:t> J, Alvarez </a:t>
            </a:r>
            <a:r>
              <a:rPr lang="en-ZA" sz="800" kern="1200" dirty="0" err="1">
                <a:solidFill>
                  <a:schemeClr val="tx1"/>
                </a:solidFill>
                <a:latin typeface="+mn-lt"/>
                <a:ea typeface="+mn-ea"/>
                <a:cs typeface="+mn-cs"/>
              </a:rPr>
              <a:t>Calatayud</a:t>
            </a:r>
            <a:r>
              <a:rPr lang="en-ZA" sz="800" kern="1200" dirty="0">
                <a:solidFill>
                  <a:schemeClr val="tx1"/>
                </a:solidFill>
                <a:latin typeface="+mn-lt"/>
                <a:ea typeface="+mn-ea"/>
                <a:cs typeface="+mn-cs"/>
              </a:rPr>
              <a:t> G, </a:t>
            </a:r>
            <a:r>
              <a:rPr lang="en-ZA" sz="800" kern="1200" dirty="0" err="1">
                <a:solidFill>
                  <a:schemeClr val="tx1"/>
                </a:solidFill>
                <a:latin typeface="+mn-lt"/>
                <a:ea typeface="+mn-ea"/>
                <a:cs typeface="+mn-cs"/>
              </a:rPr>
              <a:t>Sánchez</a:t>
            </a:r>
            <a:r>
              <a:rPr lang="en-ZA" sz="800" kern="1200" dirty="0">
                <a:solidFill>
                  <a:schemeClr val="tx1"/>
                </a:solidFill>
                <a:latin typeface="+mn-lt"/>
                <a:ea typeface="+mn-ea"/>
                <a:cs typeface="+mn-cs"/>
              </a:rPr>
              <a:t> Bayle M; Paediatric Fever Co-operative Group from the Spanish Paediatric Association. Effectiveness and tolerability of ibuprofen-</a:t>
            </a:r>
            <a:r>
              <a:rPr lang="en-ZA" sz="800" kern="1200" dirty="0" err="1">
                <a:solidFill>
                  <a:schemeClr val="tx1"/>
                </a:solidFill>
                <a:latin typeface="+mn-lt"/>
                <a:ea typeface="+mn-ea"/>
                <a:cs typeface="+mn-cs"/>
              </a:rPr>
              <a:t>arginine</a:t>
            </a:r>
            <a:r>
              <a:rPr lang="en-ZA" sz="800" kern="1200" dirty="0">
                <a:solidFill>
                  <a:schemeClr val="tx1"/>
                </a:solidFill>
                <a:latin typeface="+mn-lt"/>
                <a:ea typeface="+mn-ea"/>
                <a:cs typeface="+mn-cs"/>
              </a:rPr>
              <a:t> versus paracetamol in children with fever of likely infectious</a:t>
            </a:r>
            <a:endParaRPr lang="en-US" sz="1600" kern="1200" dirty="0">
              <a:solidFill>
                <a:schemeClr val="tx1"/>
              </a:solidFill>
              <a:latin typeface="+mn-lt"/>
              <a:ea typeface="+mn-ea"/>
              <a:cs typeface="+mn-cs"/>
            </a:endParaRPr>
          </a:p>
          <a:p>
            <a:r>
              <a:rPr lang="en-ZA" sz="800" kern="1200" dirty="0">
                <a:solidFill>
                  <a:schemeClr val="tx1"/>
                </a:solidFill>
                <a:latin typeface="+mn-lt"/>
                <a:ea typeface="+mn-ea"/>
                <a:cs typeface="+mn-cs"/>
              </a:rPr>
              <a:t>origin. </a:t>
            </a:r>
            <a:r>
              <a:rPr lang="en-ZA" sz="800" i="1" kern="1200" dirty="0" err="1">
                <a:solidFill>
                  <a:schemeClr val="tx1"/>
                </a:solidFill>
                <a:latin typeface="+mn-lt"/>
                <a:ea typeface="+mn-ea"/>
                <a:cs typeface="+mn-cs"/>
              </a:rPr>
              <a:t>Acta</a:t>
            </a:r>
            <a:r>
              <a:rPr lang="en-ZA" sz="800" i="1" kern="1200" dirty="0">
                <a:solidFill>
                  <a:schemeClr val="tx1"/>
                </a:solidFill>
                <a:latin typeface="+mn-lt"/>
                <a:ea typeface="+mn-ea"/>
                <a:cs typeface="+mn-cs"/>
              </a:rPr>
              <a:t> </a:t>
            </a:r>
            <a:r>
              <a:rPr lang="en-ZA" sz="800" i="1" kern="1200" dirty="0" err="1">
                <a:solidFill>
                  <a:schemeClr val="tx1"/>
                </a:solidFill>
                <a:latin typeface="+mn-lt"/>
                <a:ea typeface="+mn-ea"/>
                <a:cs typeface="+mn-cs"/>
              </a:rPr>
              <a:t>Paediatr</a:t>
            </a:r>
            <a:r>
              <a:rPr lang="en-ZA" sz="800" i="1" kern="1200" dirty="0">
                <a:solidFill>
                  <a:schemeClr val="tx1"/>
                </a:solidFill>
                <a:latin typeface="+mn-lt"/>
                <a:ea typeface="+mn-ea"/>
                <a:cs typeface="+mn-cs"/>
              </a:rPr>
              <a:t>.</a:t>
            </a:r>
            <a:r>
              <a:rPr lang="en-ZA" sz="800" kern="1200" dirty="0">
                <a:solidFill>
                  <a:schemeClr val="tx1"/>
                </a:solidFill>
                <a:latin typeface="+mn-lt"/>
                <a:ea typeface="+mn-ea"/>
                <a:cs typeface="+mn-cs"/>
              </a:rPr>
              <a:t> 2002;91(4):383-90. </a:t>
            </a:r>
            <a:r>
              <a:rPr lang="en-ZA" sz="800" u="sng" kern="1200" dirty="0">
                <a:solidFill>
                  <a:schemeClr val="tx1"/>
                </a:solidFill>
                <a:latin typeface="+mn-lt"/>
                <a:ea typeface="+mn-ea"/>
                <a:cs typeface="+mn-cs"/>
                <a:hlinkClick r:id="rId6"/>
              </a:rPr>
              <a:t>http://www.ncbi.nlm.nih.gov/pubmed/12061352</a:t>
            </a:r>
            <a:r>
              <a:rPr lang="en-ZA" sz="800" kern="1200" dirty="0">
                <a:solidFill>
                  <a:schemeClr val="tx1"/>
                </a:solidFill>
                <a:latin typeface="+mn-lt"/>
                <a:ea typeface="+mn-ea"/>
                <a:cs typeface="+mn-cs"/>
              </a:rPr>
              <a:t> </a:t>
            </a:r>
            <a:endParaRPr lang="en-US" sz="1600" kern="1200" dirty="0">
              <a:solidFill>
                <a:schemeClr val="tx1"/>
              </a:solidFill>
              <a:latin typeface="+mn-lt"/>
              <a:ea typeface="+mn-ea"/>
              <a:cs typeface="+mn-cs"/>
            </a:endParaRPr>
          </a:p>
          <a:p>
            <a:r>
              <a:rPr lang="en-ZA" sz="800" kern="1200" dirty="0">
                <a:solidFill>
                  <a:schemeClr val="tx1"/>
                </a:solidFill>
                <a:latin typeface="+mn-lt"/>
                <a:ea typeface="+mn-ea"/>
                <a:cs typeface="+mn-cs"/>
              </a:rPr>
              <a:t>	Paracetamol: NICE Guidelines, May 2013 evidence tables - </a:t>
            </a:r>
            <a:r>
              <a:rPr lang="en-ZA" sz="800" kern="1200" dirty="0" err="1">
                <a:solidFill>
                  <a:schemeClr val="tx1"/>
                </a:solidFill>
                <a:latin typeface="+mn-lt"/>
                <a:ea typeface="+mn-ea"/>
                <a:cs typeface="+mn-cs"/>
              </a:rPr>
              <a:t>Autret</a:t>
            </a:r>
            <a:r>
              <a:rPr lang="en-ZA" sz="800" kern="1200" dirty="0">
                <a:solidFill>
                  <a:schemeClr val="tx1"/>
                </a:solidFill>
                <a:latin typeface="+mn-lt"/>
                <a:ea typeface="+mn-ea"/>
                <a:cs typeface="+mn-cs"/>
              </a:rPr>
              <a:t> E, </a:t>
            </a:r>
            <a:r>
              <a:rPr lang="en-ZA" sz="800" kern="1200" dirty="0" err="1">
                <a:solidFill>
                  <a:schemeClr val="tx1"/>
                </a:solidFill>
                <a:latin typeface="+mn-lt"/>
                <a:ea typeface="+mn-ea"/>
                <a:cs typeface="+mn-cs"/>
              </a:rPr>
              <a:t>Breart</a:t>
            </a:r>
            <a:r>
              <a:rPr lang="en-ZA" sz="800" kern="1200" dirty="0">
                <a:solidFill>
                  <a:schemeClr val="tx1"/>
                </a:solidFill>
                <a:latin typeface="+mn-lt"/>
                <a:ea typeface="+mn-ea"/>
                <a:cs typeface="+mn-cs"/>
              </a:rPr>
              <a:t> G, </a:t>
            </a:r>
            <a:r>
              <a:rPr lang="en-ZA" sz="800" kern="1200" dirty="0" err="1">
                <a:solidFill>
                  <a:schemeClr val="tx1"/>
                </a:solidFill>
                <a:latin typeface="+mn-lt"/>
                <a:ea typeface="+mn-ea"/>
                <a:cs typeface="+mn-cs"/>
              </a:rPr>
              <a:t>Jonville</a:t>
            </a:r>
            <a:r>
              <a:rPr lang="en-ZA" sz="800" kern="1200" dirty="0">
                <a:solidFill>
                  <a:schemeClr val="tx1"/>
                </a:solidFill>
                <a:latin typeface="+mn-lt"/>
                <a:ea typeface="+mn-ea"/>
                <a:cs typeface="+mn-cs"/>
              </a:rPr>
              <a:t> AP, </a:t>
            </a:r>
            <a:r>
              <a:rPr lang="en-ZA" sz="800" kern="1200" dirty="0" err="1">
                <a:solidFill>
                  <a:schemeClr val="tx1"/>
                </a:solidFill>
                <a:latin typeface="+mn-lt"/>
                <a:ea typeface="+mn-ea"/>
                <a:cs typeface="+mn-cs"/>
              </a:rPr>
              <a:t>Courcier</a:t>
            </a:r>
            <a:r>
              <a:rPr lang="en-ZA" sz="800" kern="1200" dirty="0">
                <a:solidFill>
                  <a:schemeClr val="tx1"/>
                </a:solidFill>
                <a:latin typeface="+mn-lt"/>
                <a:ea typeface="+mn-ea"/>
                <a:cs typeface="+mn-cs"/>
              </a:rPr>
              <a:t> S, </a:t>
            </a:r>
            <a:r>
              <a:rPr lang="en-ZA" sz="800" kern="1200" dirty="0" err="1">
                <a:solidFill>
                  <a:schemeClr val="tx1"/>
                </a:solidFill>
                <a:latin typeface="+mn-lt"/>
                <a:ea typeface="+mn-ea"/>
                <a:cs typeface="+mn-cs"/>
              </a:rPr>
              <a:t>Lassale</a:t>
            </a:r>
            <a:r>
              <a:rPr lang="en-ZA" sz="800" kern="1200" dirty="0">
                <a:solidFill>
                  <a:schemeClr val="tx1"/>
                </a:solidFill>
                <a:latin typeface="+mn-lt"/>
                <a:ea typeface="+mn-ea"/>
                <a:cs typeface="+mn-cs"/>
              </a:rPr>
              <a:t> C, </a:t>
            </a:r>
            <a:r>
              <a:rPr lang="en-ZA" sz="800" kern="1200" dirty="0" err="1">
                <a:solidFill>
                  <a:schemeClr val="tx1"/>
                </a:solidFill>
                <a:latin typeface="+mn-lt"/>
                <a:ea typeface="+mn-ea"/>
                <a:cs typeface="+mn-cs"/>
              </a:rPr>
              <a:t>Goehrs</a:t>
            </a:r>
            <a:r>
              <a:rPr lang="en-ZA" sz="800" kern="1200" dirty="0">
                <a:solidFill>
                  <a:schemeClr val="tx1"/>
                </a:solidFill>
                <a:latin typeface="+mn-lt"/>
                <a:ea typeface="+mn-ea"/>
                <a:cs typeface="+mn-cs"/>
              </a:rPr>
              <a:t> JM. Comparative efficacy and tolerance of ibuprofen syrup and acetaminophen syrup in children with pyrexia associated with infectious diseases and treated with antibiotics. </a:t>
            </a:r>
            <a:r>
              <a:rPr lang="en-ZA" sz="800" i="1" kern="1200" dirty="0" err="1">
                <a:solidFill>
                  <a:schemeClr val="tx1"/>
                </a:solidFill>
                <a:latin typeface="+mn-lt"/>
                <a:ea typeface="+mn-ea"/>
                <a:cs typeface="+mn-cs"/>
              </a:rPr>
              <a:t>Eur</a:t>
            </a:r>
            <a:r>
              <a:rPr lang="en-ZA" sz="800" i="1" kern="1200" dirty="0">
                <a:solidFill>
                  <a:schemeClr val="tx1"/>
                </a:solidFill>
                <a:latin typeface="+mn-lt"/>
                <a:ea typeface="+mn-ea"/>
                <a:cs typeface="+mn-cs"/>
              </a:rPr>
              <a:t> J </a:t>
            </a:r>
            <a:r>
              <a:rPr lang="en-ZA" sz="800" i="1" kern="1200" dirty="0" err="1">
                <a:solidFill>
                  <a:schemeClr val="tx1"/>
                </a:solidFill>
                <a:latin typeface="+mn-lt"/>
                <a:ea typeface="+mn-ea"/>
                <a:cs typeface="+mn-cs"/>
              </a:rPr>
              <a:t>Clin</a:t>
            </a:r>
            <a:r>
              <a:rPr lang="en-ZA" sz="800" i="1" kern="1200" dirty="0">
                <a:solidFill>
                  <a:schemeClr val="tx1"/>
                </a:solidFill>
                <a:latin typeface="+mn-lt"/>
                <a:ea typeface="+mn-ea"/>
                <a:cs typeface="+mn-cs"/>
              </a:rPr>
              <a:t> </a:t>
            </a:r>
            <a:r>
              <a:rPr lang="en-ZA" sz="800" i="1" kern="1200" dirty="0" err="1">
                <a:solidFill>
                  <a:schemeClr val="tx1"/>
                </a:solidFill>
                <a:latin typeface="+mn-lt"/>
                <a:ea typeface="+mn-ea"/>
                <a:cs typeface="+mn-cs"/>
              </a:rPr>
              <a:t>Pharmacol</a:t>
            </a:r>
            <a:r>
              <a:rPr lang="en-ZA" sz="800" kern="1200" dirty="0">
                <a:solidFill>
                  <a:schemeClr val="tx1"/>
                </a:solidFill>
                <a:latin typeface="+mn-lt"/>
                <a:ea typeface="+mn-ea"/>
                <a:cs typeface="+mn-cs"/>
              </a:rPr>
              <a:t>. 1994;46(3):197-201. </a:t>
            </a:r>
            <a:r>
              <a:rPr lang="en-ZA" sz="800" u="sng" kern="1200" dirty="0">
                <a:solidFill>
                  <a:schemeClr val="tx1"/>
                </a:solidFill>
                <a:latin typeface="+mn-lt"/>
                <a:ea typeface="+mn-ea"/>
                <a:cs typeface="+mn-cs"/>
                <a:hlinkClick r:id="rId7"/>
              </a:rPr>
              <a:t>http://www.ncbi.nlm.nih.gov/pubmed/8070499</a:t>
            </a:r>
            <a:r>
              <a:rPr lang="en-ZA" sz="800" kern="1200" dirty="0">
                <a:solidFill>
                  <a:schemeClr val="tx1"/>
                </a:solidFill>
                <a:latin typeface="+mn-lt"/>
                <a:ea typeface="+mn-ea"/>
                <a:cs typeface="+mn-cs"/>
              </a:rPr>
              <a:t> </a:t>
            </a:r>
            <a:endParaRPr lang="en-US" sz="1600" kern="1200" dirty="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1" indent="0" algn="l" defTabSz="914400" rtl="0" eaLnBrk="1" fontAlgn="auto" latinLnBrk="0" hangingPunct="1">
              <a:lnSpc>
                <a:spcPct val="100000"/>
              </a:lnSpc>
              <a:spcBef>
                <a:spcPts val="0"/>
              </a:spcBef>
              <a:spcAft>
                <a:spcPts val="0"/>
              </a:spcAft>
              <a:buClrTx/>
              <a:buSzTx/>
              <a:buFontTx/>
              <a:buNone/>
              <a:tabLst/>
              <a:defRPr/>
            </a:pPr>
            <a:r>
              <a:rPr lang="en-ZA" sz="1200" dirty="0" err="1"/>
              <a:t>Offringa</a:t>
            </a:r>
            <a:r>
              <a:rPr lang="en-ZA" sz="1200" dirty="0"/>
              <a:t> M, Newton R. Prophylactic drug management for febrile seizures in children. </a:t>
            </a:r>
            <a:r>
              <a:rPr lang="en-ZA" sz="1200" i="1" dirty="0"/>
              <a:t>Cochrane Database of Systematic</a:t>
            </a:r>
            <a:r>
              <a:rPr lang="en-US" sz="1200" i="1" baseline="0" dirty="0"/>
              <a:t> </a:t>
            </a:r>
            <a:r>
              <a:rPr lang="en-ZA" sz="1200" i="1" dirty="0"/>
              <a:t>Reviews </a:t>
            </a:r>
            <a:r>
              <a:rPr lang="en-ZA" sz="1200" dirty="0"/>
              <a:t>2012, Issue 4. Art. No.: CD003031.</a:t>
            </a:r>
            <a:endParaRPr lang="en-US" sz="1200" dirty="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22</a:t>
            </a:fld>
            <a:endParaRPr lang="en-ZA"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a:t>Boyles TH, </a:t>
            </a:r>
            <a:r>
              <a:rPr lang="en-ZA" dirty="0" err="1"/>
              <a:t>Bamford</a:t>
            </a:r>
            <a:r>
              <a:rPr lang="en-ZA" dirty="0"/>
              <a:t> C, Bateman K, Blumberg L, </a:t>
            </a:r>
            <a:r>
              <a:rPr lang="en-ZA" dirty="0" err="1"/>
              <a:t>Dramowski</a:t>
            </a:r>
            <a:r>
              <a:rPr lang="en-ZA" dirty="0"/>
              <a:t> A, </a:t>
            </a:r>
            <a:r>
              <a:rPr lang="en-ZA" dirty="0" err="1"/>
              <a:t>Karstaedt</a:t>
            </a:r>
            <a:r>
              <a:rPr lang="en-ZA" dirty="0"/>
              <a:t> A, </a:t>
            </a:r>
            <a:r>
              <a:rPr lang="en-ZA" dirty="0" err="1"/>
              <a:t>Korsman</a:t>
            </a:r>
            <a:r>
              <a:rPr lang="en-ZA" dirty="0"/>
              <a:t> S, le Roux DM, </a:t>
            </a:r>
            <a:r>
              <a:rPr lang="en-ZA" dirty="0" err="1"/>
              <a:t>Maartens</a:t>
            </a:r>
            <a:r>
              <a:rPr lang="en-ZA" dirty="0"/>
              <a:t> G, </a:t>
            </a:r>
            <a:r>
              <a:rPr lang="en-ZA" dirty="0" err="1"/>
              <a:t>Madhi</a:t>
            </a:r>
            <a:r>
              <a:rPr lang="en-ZA" dirty="0"/>
              <a:t> S, </a:t>
            </a:r>
            <a:r>
              <a:rPr lang="en-ZA" dirty="0" err="1"/>
              <a:t>Naidoo</a:t>
            </a:r>
            <a:r>
              <a:rPr lang="en-ZA" dirty="0"/>
              <a:t> R, </a:t>
            </a:r>
            <a:r>
              <a:rPr lang="en-ZA" dirty="0" err="1"/>
              <a:t>Nuttall</a:t>
            </a:r>
            <a:r>
              <a:rPr lang="en-ZA" dirty="0"/>
              <a:t> J, </a:t>
            </a:r>
            <a:r>
              <a:rPr lang="en-ZA" dirty="0" err="1"/>
              <a:t>Reubenson</a:t>
            </a:r>
            <a:r>
              <a:rPr lang="en-ZA" dirty="0"/>
              <a:t> G, </a:t>
            </a:r>
            <a:r>
              <a:rPr lang="en-ZA" dirty="0" err="1"/>
              <a:t>TaljaardJ,Thomas</a:t>
            </a:r>
            <a:r>
              <a:rPr lang="en-ZA" dirty="0"/>
              <a:t> J, van </a:t>
            </a:r>
            <a:r>
              <a:rPr lang="en-ZA" dirty="0" err="1"/>
              <a:t>Zyl</a:t>
            </a:r>
            <a:r>
              <a:rPr lang="en-ZA" dirty="0"/>
              <a:t> G, von </a:t>
            </a:r>
            <a:r>
              <a:rPr lang="en-ZA" dirty="0" err="1"/>
              <a:t>Gottberg</a:t>
            </a:r>
            <a:r>
              <a:rPr lang="en-ZA" dirty="0"/>
              <a:t> A, Whitelaw A, </a:t>
            </a:r>
            <a:r>
              <a:rPr lang="en-ZA" dirty="0" err="1"/>
              <a:t>Mendelson</a:t>
            </a:r>
            <a:r>
              <a:rPr lang="en-ZA" dirty="0"/>
              <a:t> M. Federation of Infectious Diseases Societies of Southern Africa Working Group on Acute Meningitis in Children and Adults Infectious Diseases Society of Southern Africa. Guidelines for the management of acute meningitis in children and adults in South </a:t>
            </a:r>
            <a:r>
              <a:rPr lang="en-ZA" dirty="0" err="1"/>
              <a:t>Africa.</a:t>
            </a:r>
            <a:r>
              <a:rPr lang="en-ZA" i="1" dirty="0" err="1"/>
              <a:t>South</a:t>
            </a:r>
            <a:r>
              <a:rPr lang="en-ZA" i="1" dirty="0"/>
              <a:t> </a:t>
            </a:r>
            <a:r>
              <a:rPr lang="en-ZA" i="1" dirty="0" err="1"/>
              <a:t>Afr</a:t>
            </a:r>
            <a:r>
              <a:rPr lang="en-ZA" i="1" dirty="0"/>
              <a:t> J </a:t>
            </a:r>
            <a:r>
              <a:rPr lang="en-ZA" i="1" dirty="0" err="1"/>
              <a:t>Epidemiol</a:t>
            </a:r>
            <a:r>
              <a:rPr lang="en-ZA" i="1" dirty="0"/>
              <a:t> Infect</a:t>
            </a:r>
            <a:r>
              <a:rPr lang="en-ZA" dirty="0"/>
              <a:t> 2013;28(1):5-15.</a:t>
            </a:r>
            <a:endParaRPr lang="en-US" sz="1600" dirty="0"/>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24</a:t>
            </a:fld>
            <a:endParaRPr lang="en-ZA"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Salinas RA, Alvarez G, Daly F, Ferreira J. Corticosteroids for Bell's palsy (idiopathic facial paralysis). </a:t>
            </a:r>
            <a:r>
              <a:rPr lang="en-US" i="1" dirty="0"/>
              <a:t>Cochrane Database </a:t>
            </a:r>
            <a:r>
              <a:rPr lang="en-US" i="1" dirty="0" err="1"/>
              <a:t>Syst</a:t>
            </a:r>
            <a:r>
              <a:rPr lang="en-US" i="1" dirty="0"/>
              <a:t> Rev</a:t>
            </a:r>
            <a:r>
              <a:rPr lang="en-US" dirty="0"/>
              <a:t>. 2010 Mar 17;(3):CD001942.</a:t>
            </a:r>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25</a:t>
            </a:fld>
            <a:endParaRPr lang="en-Z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Treiman</a:t>
            </a:r>
            <a:r>
              <a:rPr lang="en-US" dirty="0"/>
              <a:t> DM. Pharmacokinetics and clinical use of benzodiazepines in the management of status epilepticus. </a:t>
            </a:r>
            <a:r>
              <a:rPr lang="en-US" dirty="0" err="1"/>
              <a:t>Epilepsia</a:t>
            </a:r>
            <a:r>
              <a:rPr lang="en-US" dirty="0"/>
              <a:t>. 1989;30Suppl 2:S4-10. Review.</a:t>
            </a:r>
          </a:p>
          <a:p>
            <a:pPr marL="0" marR="0" indent="0" algn="l" defTabSz="914400" rtl="0" eaLnBrk="1" fontAlgn="auto" latinLnBrk="0" hangingPunct="1">
              <a:lnSpc>
                <a:spcPct val="100000"/>
              </a:lnSpc>
              <a:spcBef>
                <a:spcPts val="0"/>
              </a:spcBef>
              <a:spcAft>
                <a:spcPts val="0"/>
              </a:spcAft>
              <a:buClrTx/>
              <a:buSzTx/>
              <a:buFontTx/>
              <a:buNone/>
              <a:tabLst/>
              <a:defRPr/>
            </a:pPr>
            <a:r>
              <a:rPr lang="en-ZA" u="sng" dirty="0">
                <a:hlinkClick r:id="rId3"/>
              </a:rPr>
              <a:t>http://www.ashp.org/menu/DrugShortages/CurrentShortages/bulletin.aspx?id=747</a:t>
            </a:r>
            <a:r>
              <a:rPr lang="en-ZA" dirty="0"/>
              <a:t>  and </a:t>
            </a:r>
            <a:r>
              <a:rPr lang="en-ZA" u="sng" dirty="0">
                <a:hlinkClick r:id="rId4"/>
              </a:rPr>
              <a:t>http://www.johalimedical.com/es/current-drug-shortages-lorazepam-injection.html</a:t>
            </a:r>
            <a:endParaRPr lang="en-US" sz="16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2</a:t>
            </a:fld>
            <a:endParaRPr lang="en-ZA"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26</a:t>
            </a:fld>
            <a:endParaRPr lang="en-ZA" dirty="0"/>
          </a:p>
        </p:txBody>
      </p:sp>
    </p:spTree>
    <p:extLst>
      <p:ext uri="{BB962C8B-B14F-4D97-AF65-F5344CB8AC3E}">
        <p14:creationId xmlns:p14="http://schemas.microsoft.com/office/powerpoint/2010/main" val="26295401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solidFill>
                  <a:prstClr val="black"/>
                </a:solidFill>
              </a:rPr>
              <a:pPr/>
              <a:t>28</a:t>
            </a:fld>
            <a:endParaRPr lang="en-ZA">
              <a:solidFill>
                <a:prstClr val="black"/>
              </a:solidFill>
            </a:endParaRPr>
          </a:p>
        </p:txBody>
      </p:sp>
    </p:spTree>
    <p:extLst>
      <p:ext uri="{BB962C8B-B14F-4D97-AF65-F5344CB8AC3E}">
        <p14:creationId xmlns:p14="http://schemas.microsoft.com/office/powerpoint/2010/main" val="33692259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solidFill>
                  <a:prstClr val="black"/>
                </a:solidFill>
              </a:rPr>
              <a:pPr/>
              <a:t>29</a:t>
            </a:fld>
            <a:endParaRPr lang="en-ZA">
              <a:solidFill>
                <a:prstClr val="black"/>
              </a:solidFill>
            </a:endParaRPr>
          </a:p>
        </p:txBody>
      </p:sp>
    </p:spTree>
    <p:extLst>
      <p:ext uri="{BB962C8B-B14F-4D97-AF65-F5344CB8AC3E}">
        <p14:creationId xmlns:p14="http://schemas.microsoft.com/office/powerpoint/2010/main" val="33692259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solidFill>
                  <a:prstClr val="black"/>
                </a:solidFill>
              </a:rPr>
              <a:pPr/>
              <a:t>30</a:t>
            </a:fld>
            <a:endParaRPr lang="en-ZA">
              <a:solidFill>
                <a:prstClr val="black"/>
              </a:solidFill>
            </a:endParaRPr>
          </a:p>
        </p:txBody>
      </p:sp>
    </p:spTree>
    <p:extLst>
      <p:ext uri="{BB962C8B-B14F-4D97-AF65-F5344CB8AC3E}">
        <p14:creationId xmlns:p14="http://schemas.microsoft.com/office/powerpoint/2010/main" val="33692259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solidFill>
                  <a:prstClr val="black"/>
                </a:solidFill>
              </a:rPr>
              <a:pPr/>
              <a:t>31</a:t>
            </a:fld>
            <a:endParaRPr lang="en-ZA">
              <a:solidFill>
                <a:prstClr val="black"/>
              </a:solidFill>
            </a:endParaRPr>
          </a:p>
        </p:txBody>
      </p:sp>
    </p:spTree>
    <p:extLst>
      <p:ext uri="{BB962C8B-B14F-4D97-AF65-F5344CB8AC3E}">
        <p14:creationId xmlns:p14="http://schemas.microsoft.com/office/powerpoint/2010/main" val="33692259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solidFill>
                  <a:prstClr val="black"/>
                </a:solidFill>
              </a:rPr>
              <a:pPr/>
              <a:t>32</a:t>
            </a:fld>
            <a:endParaRPr lang="en-ZA">
              <a:solidFill>
                <a:prstClr val="black"/>
              </a:solidFill>
            </a:endParaRPr>
          </a:p>
        </p:txBody>
      </p:sp>
    </p:spTree>
    <p:extLst>
      <p:ext uri="{BB962C8B-B14F-4D97-AF65-F5344CB8AC3E}">
        <p14:creationId xmlns:p14="http://schemas.microsoft.com/office/powerpoint/2010/main" val="3369225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sz="1200" dirty="0"/>
              <a:t>McMullan J, </a:t>
            </a:r>
            <a:r>
              <a:rPr lang="en-ZA" sz="1200" dirty="0" err="1"/>
              <a:t>Sasson</a:t>
            </a:r>
            <a:r>
              <a:rPr lang="en-ZA" sz="1200" dirty="0"/>
              <a:t> C, </a:t>
            </a:r>
            <a:r>
              <a:rPr lang="en-ZA" sz="1200" dirty="0" err="1"/>
              <a:t>Pancioli</a:t>
            </a:r>
            <a:r>
              <a:rPr lang="en-ZA" sz="1200" dirty="0"/>
              <a:t> A, </a:t>
            </a:r>
            <a:r>
              <a:rPr lang="en-ZA" sz="1200" dirty="0" err="1"/>
              <a:t>Silbergleit</a:t>
            </a:r>
            <a:r>
              <a:rPr lang="en-ZA" sz="1200" dirty="0"/>
              <a:t> R. Midazolam versus diazepam for the treatment of status epilepticus in children and young adults: a meta-analysis. </a:t>
            </a:r>
            <a:r>
              <a:rPr lang="en-ZA" sz="1200" dirty="0" err="1"/>
              <a:t>AcadEmerg</a:t>
            </a:r>
            <a:r>
              <a:rPr lang="en-ZA" sz="1200" dirty="0"/>
              <a:t> Med. 2010 Jun;17(6):575-82.</a:t>
            </a:r>
            <a:endParaRPr lang="en-US" sz="1200" dirty="0"/>
          </a:p>
          <a:p>
            <a:r>
              <a:rPr lang="en-ZA" sz="1200" dirty="0" err="1"/>
              <a:t>i</a:t>
            </a:r>
            <a:r>
              <a:rPr lang="en-ZA" sz="1200" dirty="0"/>
              <a:t>. McIntyre J, Robertson S, Norris E, et al. Safety and efficacy of </a:t>
            </a:r>
            <a:r>
              <a:rPr lang="en-ZA" sz="1200" dirty="0" err="1"/>
              <a:t>buccal</a:t>
            </a:r>
            <a:r>
              <a:rPr lang="en-ZA" sz="1200" dirty="0"/>
              <a:t> midazolam versus rectal diazepam for emergency treatment of seizures in children: a randomised controlled trial. Lancet.2005; 366:205–10.</a:t>
            </a:r>
            <a:endParaRPr lang="en-US" sz="1200" dirty="0"/>
          </a:p>
          <a:p>
            <a:r>
              <a:rPr lang="en-ZA" sz="1200" dirty="0"/>
              <a:t>ii. </a:t>
            </a:r>
            <a:r>
              <a:rPr lang="en-ZA" sz="1200" dirty="0" err="1"/>
              <a:t>Mpimbaza</a:t>
            </a:r>
            <a:r>
              <a:rPr lang="en-ZA" sz="1200" dirty="0"/>
              <a:t> A, </a:t>
            </a:r>
            <a:r>
              <a:rPr lang="en-ZA" sz="1200" dirty="0" err="1"/>
              <a:t>Ndeezi</a:t>
            </a:r>
            <a:r>
              <a:rPr lang="en-ZA" sz="1200" dirty="0"/>
              <a:t> G, </a:t>
            </a:r>
            <a:r>
              <a:rPr lang="en-ZA" sz="1200" dirty="0" err="1"/>
              <a:t>Staedke</a:t>
            </a:r>
            <a:r>
              <a:rPr lang="en-ZA" sz="1200" dirty="0"/>
              <a:t> S, Rosenthal PJ, </a:t>
            </a:r>
            <a:r>
              <a:rPr lang="en-ZA" sz="1200" dirty="0" err="1"/>
              <a:t>Byarugaba</a:t>
            </a:r>
            <a:r>
              <a:rPr lang="en-ZA" sz="1200" dirty="0"/>
              <a:t> J. Comparison of </a:t>
            </a:r>
            <a:r>
              <a:rPr lang="en-ZA" sz="1200" dirty="0" err="1"/>
              <a:t>buccal</a:t>
            </a:r>
            <a:r>
              <a:rPr lang="en-ZA" sz="1200" dirty="0"/>
              <a:t> midazolam with rectal diazepam in the treatment of prolonged seizures in Ugandan children: a randomized clinical trial. </a:t>
            </a:r>
            <a:r>
              <a:rPr lang="en-ZA" sz="1200" dirty="0" err="1"/>
              <a:t>Pediatrics</a:t>
            </a:r>
            <a:r>
              <a:rPr lang="en-ZA" sz="1200" dirty="0"/>
              <a:t>. 2008; 121:e58–64.</a:t>
            </a:r>
            <a:endParaRPr lang="en-US" sz="1200" dirty="0"/>
          </a:p>
          <a:p>
            <a:r>
              <a:rPr lang="en-ZA" sz="1200" dirty="0"/>
              <a:t>iii. Scott RC, </a:t>
            </a:r>
            <a:r>
              <a:rPr lang="en-ZA" sz="1200" dirty="0" err="1"/>
              <a:t>Besag</a:t>
            </a:r>
            <a:r>
              <a:rPr lang="en-ZA" sz="1200" dirty="0"/>
              <a:t> FM, Neville BG. </a:t>
            </a:r>
            <a:r>
              <a:rPr lang="en-ZA" sz="1200" dirty="0" err="1"/>
              <a:t>Buccal</a:t>
            </a:r>
            <a:r>
              <a:rPr lang="en-ZA" sz="1200" dirty="0"/>
              <a:t> midazolam and rectal diazepam for treatment of prolonged seizures in childhood and adolescence: a randomised trial. Lancet.1999; 353:623–6.</a:t>
            </a:r>
          </a:p>
          <a:p>
            <a:pPr marL="0" marR="0" indent="0" algn="l" defTabSz="914400" rtl="0" eaLnBrk="1" fontAlgn="auto" latinLnBrk="0" hangingPunct="1">
              <a:lnSpc>
                <a:spcPct val="100000"/>
              </a:lnSpc>
              <a:spcBef>
                <a:spcPts val="0"/>
              </a:spcBef>
              <a:spcAft>
                <a:spcPts val="0"/>
              </a:spcAft>
              <a:buClrTx/>
              <a:buSzTx/>
              <a:buFontTx/>
              <a:buNone/>
              <a:tabLst/>
              <a:defRPr/>
            </a:pPr>
            <a:r>
              <a:rPr lang="en-ZA" dirty="0"/>
              <a:t>European Medicines Agency – Committee for Medicinal Products for Human Use. Assessment report of </a:t>
            </a:r>
            <a:r>
              <a:rPr lang="en-ZA" dirty="0" err="1"/>
              <a:t>Buccolam</a:t>
            </a:r>
            <a:r>
              <a:rPr lang="en-ZA" dirty="0"/>
              <a:t> (midazolam), EMA/662938/2011, September 2011. [Online] [Cited November 2014] Available at: </a:t>
            </a:r>
            <a:r>
              <a:rPr lang="en-ZA" u="sng" dirty="0">
                <a:hlinkClick r:id="rId3"/>
              </a:rPr>
              <a:t>http://www.ema.europa.eu/docs/en_GB/document_library/EPAR_-_Public_assessment_report/human/002267/WC500112312.pdf</a:t>
            </a:r>
            <a:endParaRPr lang="en-US" dirty="0"/>
          </a:p>
          <a:p>
            <a:endParaRPr lang="en-US" sz="1200" dirty="0"/>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3</a:t>
            </a:fld>
            <a:endParaRPr lang="en-ZA"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sz="1200" dirty="0"/>
              <a:t>McMullan J, </a:t>
            </a:r>
            <a:r>
              <a:rPr lang="en-ZA" sz="1200" dirty="0" err="1"/>
              <a:t>Sasson</a:t>
            </a:r>
            <a:r>
              <a:rPr lang="en-ZA" sz="1200" dirty="0"/>
              <a:t> C, </a:t>
            </a:r>
            <a:r>
              <a:rPr lang="en-ZA" sz="1200" dirty="0" err="1"/>
              <a:t>Pancioli</a:t>
            </a:r>
            <a:r>
              <a:rPr lang="en-ZA" sz="1200" dirty="0"/>
              <a:t> A, </a:t>
            </a:r>
            <a:r>
              <a:rPr lang="en-ZA" sz="1200" dirty="0" err="1"/>
              <a:t>Silbergleit</a:t>
            </a:r>
            <a:r>
              <a:rPr lang="en-ZA" sz="1200" dirty="0"/>
              <a:t> R. Midazolam versus diazepam for the treatment of status epilepticus in children and young adults: a meta-analysis. </a:t>
            </a:r>
            <a:r>
              <a:rPr lang="en-ZA" sz="1200" dirty="0" err="1"/>
              <a:t>AcadEmerg</a:t>
            </a:r>
            <a:r>
              <a:rPr lang="en-ZA" sz="1200" dirty="0"/>
              <a:t> Med. 2010 Jun;17(6):575-82.</a:t>
            </a:r>
            <a:endParaRPr lang="en-US" sz="1200" dirty="0"/>
          </a:p>
          <a:p>
            <a:r>
              <a:rPr lang="en-ZA" sz="1200" dirty="0" err="1"/>
              <a:t>i</a:t>
            </a:r>
            <a:r>
              <a:rPr lang="en-ZA" sz="1200" dirty="0"/>
              <a:t>. McIntyre J, Robertson S, Norris E, et al. Safety and efficacy of </a:t>
            </a:r>
            <a:r>
              <a:rPr lang="en-ZA" sz="1200" dirty="0" err="1"/>
              <a:t>buccal</a:t>
            </a:r>
            <a:r>
              <a:rPr lang="en-ZA" sz="1200" dirty="0"/>
              <a:t> midazolam versus rectal diazepam for emergency treatment of seizures in children: a randomised controlled trial. Lancet.2005; 366:205–10.</a:t>
            </a:r>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r>
              <a:rPr lang="en-ZA" dirty="0"/>
              <a:t>European Medicines Agency – Committee for Medicinal Products for Human Use. Assessment report of </a:t>
            </a:r>
            <a:r>
              <a:rPr lang="en-ZA" dirty="0" err="1"/>
              <a:t>Buccolam</a:t>
            </a:r>
            <a:r>
              <a:rPr lang="en-ZA" dirty="0"/>
              <a:t> (midazolam), EMA/662938/2011, September 2011. [Online] [Cited November 2014] Available at: </a:t>
            </a:r>
            <a:r>
              <a:rPr lang="en-ZA" u="sng" dirty="0">
                <a:hlinkClick r:id="rId3"/>
              </a:rPr>
              <a:t>http://www.ema.europa.eu/docs/en_GB/document_library/EPAR_-_Public_assessment_report/human/002267/WC500112312.pdf</a:t>
            </a:r>
            <a:endParaRPr lang="en-US" dirty="0"/>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4</a:t>
            </a:fld>
            <a:endParaRPr lang="en-ZA"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sz="1200" kern="1200" dirty="0">
                <a:solidFill>
                  <a:schemeClr val="tx1"/>
                </a:solidFill>
                <a:latin typeface="+mn-lt"/>
                <a:ea typeface="+mn-ea"/>
                <a:cs typeface="+mn-cs"/>
              </a:rPr>
              <a:t>Medicines and Healthcare products Regulatory Agency (MHRA)</a:t>
            </a:r>
            <a:r>
              <a:rPr lang="en-ZA" dirty="0"/>
              <a:t> registered summary of product characteristics: </a:t>
            </a:r>
            <a:r>
              <a:rPr lang="en-ZA" dirty="0" err="1"/>
              <a:t>Buccolam</a:t>
            </a:r>
            <a:r>
              <a:rPr lang="en-ZA" dirty="0"/>
              <a:t>® oromucosal solution, 2011. Available at: </a:t>
            </a:r>
            <a:r>
              <a:rPr lang="en-ZA" u="sng" dirty="0">
                <a:hlinkClick r:id="rId3"/>
              </a:rPr>
              <a:t>http://www.medicines.org.uk/emc/medicine/25538</a:t>
            </a:r>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5</a:t>
            </a:fld>
            <a:endParaRPr lang="en-ZA"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err="1"/>
              <a:t>Duley</a:t>
            </a:r>
            <a:r>
              <a:rPr lang="en-ZA" dirty="0"/>
              <a:t> L, Henderson-Smart DJ, Walker GJ, Chou D. Magnesium sulphate versus diazepam for </a:t>
            </a:r>
            <a:r>
              <a:rPr lang="en-ZA" dirty="0" err="1"/>
              <a:t>eclampsia.</a:t>
            </a:r>
            <a:r>
              <a:rPr lang="en-ZA" i="1" dirty="0" err="1"/>
              <a:t>Cochrane</a:t>
            </a:r>
            <a:r>
              <a:rPr lang="en-ZA" i="1" dirty="0"/>
              <a:t> Database </a:t>
            </a:r>
            <a:r>
              <a:rPr lang="en-ZA" i="1" dirty="0" err="1"/>
              <a:t>Syst</a:t>
            </a:r>
            <a:r>
              <a:rPr lang="en-ZA" i="1" dirty="0"/>
              <a:t> Rev.</a:t>
            </a:r>
            <a:r>
              <a:rPr lang="en-ZA" dirty="0"/>
              <a:t> 2010 Dec 8;(12):CD000127.</a:t>
            </a:r>
            <a:endParaRPr lang="en-US" dirty="0"/>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6</a:t>
            </a:fld>
            <a:endParaRPr lang="en-ZA"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PHC STG, 2014. Chapter 7: Family </a:t>
            </a:r>
            <a:r>
              <a:rPr lang="en-US" dirty="0" err="1"/>
              <a:t>plannning</a:t>
            </a:r>
            <a:r>
              <a:rPr lang="en-US"/>
              <a:t>.</a:t>
            </a:r>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7</a:t>
            </a:fld>
            <a:endParaRPr lang="en-ZA"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8</a:t>
            </a:fld>
            <a:endParaRPr lang="en-ZA" dirty="0"/>
          </a:p>
        </p:txBody>
      </p:sp>
    </p:spTree>
    <p:extLst>
      <p:ext uri="{BB962C8B-B14F-4D97-AF65-F5344CB8AC3E}">
        <p14:creationId xmlns:p14="http://schemas.microsoft.com/office/powerpoint/2010/main" val="3325898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9</a:t>
            </a:fld>
            <a:endParaRPr lang="en-ZA" dirty="0"/>
          </a:p>
        </p:txBody>
      </p:sp>
    </p:spTree>
    <p:extLst>
      <p:ext uri="{BB962C8B-B14F-4D97-AF65-F5344CB8AC3E}">
        <p14:creationId xmlns:p14="http://schemas.microsoft.com/office/powerpoint/2010/main" val="33258986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11"/>
          <p:cNvPicPr>
            <a:picLocks noChangeAspect="1" noChangeArrowheads="1"/>
          </p:cNvPicPr>
          <p:nvPr/>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p:nvPicPr>
        <p:blipFill>
          <a:blip r:embed="rId5" cstate="print"/>
          <a:stretch>
            <a:fillRect/>
          </a:stretch>
        </p:blipFill>
        <p:spPr>
          <a:xfrm>
            <a:off x="152400" y="5867400"/>
            <a:ext cx="2286000" cy="824484"/>
          </a:xfrm>
          <a:prstGeom prst="rect">
            <a:avLst/>
          </a:prstGeom>
        </p:spPr>
      </p:pic>
      <p:cxnSp>
        <p:nvCxnSpPr>
          <p:cNvPr id="17" name="Straight Connector 16"/>
          <p:cNvCxnSpPr/>
          <p:nvPr/>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2"/>
          <p:cNvPicPr>
            <a:picLocks noChangeAspect="1" noChangeArrowheads="1"/>
          </p:cNvPicPr>
          <p:nvPr/>
        </p:nvPicPr>
        <p:blipFill>
          <a:blip r:embed="rId6"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p14="http://schemas.microsoft.com/office/powerpoint/2010/main" val="1786024411"/>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r>
              <a:rPr lang="en-US" dirty="0"/>
              <a:t>2014</a:t>
            </a:r>
            <a:endParaRPr lang="en-ZA" dirty="0"/>
          </a:p>
        </p:txBody>
      </p:sp>
      <p:sp>
        <p:nvSpPr>
          <p:cNvPr id="5" name="Footer Placeholder 4"/>
          <p:cNvSpPr>
            <a:spLocks noGrp="1"/>
          </p:cNvSpPr>
          <p:nvPr>
            <p:ph type="ftr" sz="quarter" idx="11"/>
          </p:nvPr>
        </p:nvSpPr>
        <p:spPr/>
        <p:txBody>
          <a:bodyPr/>
          <a:lstStyle/>
          <a:p>
            <a:r>
              <a:rPr lang="en-ZA" dirty="0"/>
              <a:t>PRIMARY HEALTHCARE IMPLEMENTATION SLIDES 2014:ENT CONDITIONS</a:t>
            </a:r>
          </a:p>
        </p:txBody>
      </p:sp>
      <p:sp>
        <p:nvSpPr>
          <p:cNvPr id="6" name="Slide Number Placeholder 5"/>
          <p:cNvSpPr>
            <a:spLocks noGrp="1"/>
          </p:cNvSpPr>
          <p:nvPr>
            <p:ph type="sldNum" sz="quarter" idx="12"/>
          </p:nvPr>
        </p:nvSpPr>
        <p:spPr/>
        <p:txBody>
          <a:bodyPr/>
          <a:lstStyle/>
          <a:p>
            <a:fld id="{42FB03B2-953D-4068-99A6-8707FB8FE3E1}" type="slidenum">
              <a:rPr lang="en-ZA" smtClean="0"/>
              <a:pPr/>
              <a:t>‹#›</a:t>
            </a:fld>
            <a:endParaRPr lang="en-Z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p:cNvSpPr>
            <a:spLocks noGrp="1"/>
          </p:cNvSpPr>
          <p:nvPr>
            <p:ph type="dt" sz="half" idx="10"/>
          </p:nvPr>
        </p:nvSpPr>
        <p:spPr/>
        <p:txBody>
          <a:bodyPr/>
          <a:lstStyle/>
          <a:p>
            <a:r>
              <a:rPr lang="en-US" dirty="0"/>
              <a:t>2014</a:t>
            </a:r>
            <a:endParaRPr lang="en-ZA" dirty="0"/>
          </a:p>
        </p:txBody>
      </p:sp>
      <p:sp>
        <p:nvSpPr>
          <p:cNvPr id="5" name="Footer Placeholder 4"/>
          <p:cNvSpPr>
            <a:spLocks noGrp="1"/>
          </p:cNvSpPr>
          <p:nvPr>
            <p:ph type="ftr" sz="quarter" idx="11"/>
          </p:nvPr>
        </p:nvSpPr>
        <p:spPr/>
        <p:txBody>
          <a:bodyPr/>
          <a:lstStyle/>
          <a:p>
            <a:r>
              <a:rPr lang="en-ZA" dirty="0"/>
              <a:t>PRIMARY HEALTHCARE IMPLEMENTATION SLIDES 2014:FAMILY PLANNING</a:t>
            </a:r>
          </a:p>
        </p:txBody>
      </p:sp>
      <p:sp>
        <p:nvSpPr>
          <p:cNvPr id="6" name="Slide Number Placeholder 5"/>
          <p:cNvSpPr>
            <a:spLocks noGrp="1"/>
          </p:cNvSpPr>
          <p:nvPr>
            <p:ph type="sldNum" sz="quarter" idx="12"/>
          </p:nvPr>
        </p:nvSpPr>
        <p:spPr/>
        <p:txBody>
          <a:bodyPr/>
          <a:lstStyle/>
          <a:p>
            <a:fld id="{42FB03B2-953D-4068-99A6-8707FB8FE3E1}" type="slidenum">
              <a:rPr lang="en-ZA" smtClean="0"/>
              <a:pPr/>
              <a:t>‹#›</a:t>
            </a:fld>
            <a:endParaRPr lang="en-Z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6904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Z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a:t>2014</a:t>
            </a:r>
            <a:endParaRPr lang="en-Z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ZA"/>
              <a:t>PRIMARY HEALTHCARE 2014 IMPLEMENTATION SLIDES: STI</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2FB03B2-953D-4068-99A6-8707FB8FE3E1}"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11"/>
          <p:cNvPicPr>
            <a:picLocks noChangeAspect="1" noChangeArrowheads="1"/>
          </p:cNvPicPr>
          <p:nvPr userDrawn="1"/>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print"/>
          <a:stretch>
            <a:fillRect/>
          </a:stretch>
        </p:blipFill>
        <p:spPr>
          <a:xfrm>
            <a:off x="152400" y="5867400"/>
            <a:ext cx="2286000" cy="824484"/>
          </a:xfrm>
          <a:prstGeom prst="rect">
            <a:avLst/>
          </a:prstGeom>
        </p:spPr>
      </p:pic>
      <p:cxnSp>
        <p:nvCxnSpPr>
          <p:cNvPr id="17" name="Straight Connector 1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2"/>
          <p:cNvPicPr>
            <a:picLocks noChangeAspect="1" noChangeArrowheads="1"/>
          </p:cNvPicPr>
          <p:nvPr userDrawn="1"/>
        </p:nvPicPr>
        <p:blipFill>
          <a:blip r:embed="rId6"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p14="http://schemas.microsoft.com/office/powerpoint/2010/main" val="17860244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5.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2014</a:t>
            </a:r>
            <a:endParaRPr lang="en-ZA" dirty="0"/>
          </a:p>
        </p:txBody>
      </p:sp>
      <p:sp>
        <p:nvSpPr>
          <p:cNvPr id="5" name="Footer Placeholder 4"/>
          <p:cNvSpPr>
            <a:spLocks noGrp="1"/>
          </p:cNvSpPr>
          <p:nvPr>
            <p:ph type="ftr" sz="quarter" idx="3"/>
          </p:nvPr>
        </p:nvSpPr>
        <p:spPr>
          <a:xfrm>
            <a:off x="2843808" y="6237312"/>
            <a:ext cx="3456384" cy="484163"/>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A"/>
              <a:t>PRIMARY HEALTHCARE IMPLEMENTATION SLIDES 2014:ENT CONDITIONS</a:t>
            </a:r>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FB03B2-953D-4068-99A6-8707FB8FE3E1}" type="slidenum">
              <a:rPr lang="en-ZA" smtClean="0"/>
              <a:pPr/>
              <a:t>‹#›</a:t>
            </a:fld>
            <a:endParaRPr lang="en-ZA" dirty="0"/>
          </a:p>
        </p:txBody>
      </p:sp>
    </p:spTree>
    <p:extLst>
      <p:ext uri="{BB962C8B-B14F-4D97-AF65-F5344CB8AC3E}">
        <p14:creationId xmlns:p14="http://schemas.microsoft.com/office/powerpoint/2010/main" val="195949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7" descr="NDOH Logo.jpg"/>
          <p:cNvPicPr>
            <a:picLocks noChangeAspect="1"/>
          </p:cNvPicPr>
          <p:nvPr/>
        </p:nvPicPr>
        <p:blipFill>
          <a:blip r:embed="rId5" cstate="print"/>
          <a:stretch>
            <a:fillRect/>
          </a:stretch>
        </p:blipFill>
        <p:spPr>
          <a:xfrm>
            <a:off x="152400" y="5867400"/>
            <a:ext cx="2286000" cy="824484"/>
          </a:xfrm>
          <a:prstGeom prst="rect">
            <a:avLst/>
          </a:prstGeom>
        </p:spPr>
      </p:pic>
      <p:pic>
        <p:nvPicPr>
          <p:cNvPr id="9" name="Picture 11"/>
          <p:cNvPicPr>
            <a:picLocks noChangeAspect="1" noChangeArrowheads="1"/>
          </p:cNvPicPr>
          <p:nvPr/>
        </p:nvPicPr>
        <p:blipFill>
          <a:blip r:embed="rId6" cstate="print"/>
          <a:srcRect r="26000"/>
          <a:stretch>
            <a:fillRect/>
          </a:stretch>
        </p:blipFill>
        <p:spPr bwMode="auto">
          <a:xfrm>
            <a:off x="7341870" y="1"/>
            <a:ext cx="1184147" cy="1066799"/>
          </a:xfrm>
          <a:prstGeom prst="rect">
            <a:avLst/>
          </a:prstGeom>
          <a:noFill/>
          <a:ln w="9525">
            <a:noFill/>
            <a:miter lim="800000"/>
            <a:headEnd/>
            <a:tailEnd/>
          </a:ln>
          <a:effectLst/>
        </p:spPr>
      </p:pic>
      <p:pic>
        <p:nvPicPr>
          <p:cNvPr id="6" name="Picture 2"/>
          <p:cNvPicPr>
            <a:picLocks noChangeAspect="1" noChangeArrowheads="1"/>
          </p:cNvPicPr>
          <p:nvPr/>
        </p:nvPicPr>
        <p:blipFill>
          <a:blip r:embed="rId7"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p14="http://schemas.microsoft.com/office/powerpoint/2010/main" val="202792215"/>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8" r:id="rId3"/>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hyperlink" Target="http://www.ashp.org/menu/DrugShortages/CurrentShortages/bulletin.aspx?id=747" TargetMode="External"/><Relationship Id="rId2" Type="http://schemas.openxmlformats.org/officeDocument/2006/relationships/notesSlide" Target="../notesSlides/notesSlide21.xml"/><Relationship Id="rId1" Type="http://schemas.openxmlformats.org/officeDocument/2006/relationships/slideLayout" Target="../slideLayouts/slideLayout5.xml"/><Relationship Id="rId5" Type="http://schemas.openxmlformats.org/officeDocument/2006/relationships/hyperlink" Target="http://www.ema.europa.eu/docs/en_GB/document_library/EPAR_-_Public_assessment_report/human/002267/WC500112312.pdf" TargetMode="External"/><Relationship Id="rId4" Type="http://schemas.openxmlformats.org/officeDocument/2006/relationships/hyperlink" Target="http://www.johalimedical.com/es/current-drug-shortages-lorazepam-injection.html"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medicines.org.uk/emc/medicine/25538" TargetMode="External"/><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www.fda.gov/Drugs/DrugSafety/PostmarketDrugSafetyInformationforPatientsandProviders/ucm126225.htm" TargetMode="External"/><Relationship Id="rId7" Type="http://schemas.openxmlformats.org/officeDocument/2006/relationships/hyperlink" Target="http://www.ncbi.nlm.nih.gov/pubmed/11564122" TargetMode="External"/><Relationship Id="rId2" Type="http://schemas.openxmlformats.org/officeDocument/2006/relationships/notesSlide" Target="../notesSlides/notesSlide24.xml"/><Relationship Id="rId1" Type="http://schemas.openxmlformats.org/officeDocument/2006/relationships/slideLayout" Target="../slideLayouts/slideLayout5.xml"/><Relationship Id="rId6" Type="http://schemas.openxmlformats.org/officeDocument/2006/relationships/hyperlink" Target="http://www.ncbi.nlm.nih.gov/pubmed/10534214" TargetMode="External"/><Relationship Id="rId5" Type="http://schemas.openxmlformats.org/officeDocument/2006/relationships/hyperlink" Target="http://www.ncbi.nlm.nih.gov/pubmed/10403224" TargetMode="External"/><Relationship Id="rId4" Type="http://schemas.openxmlformats.org/officeDocument/2006/relationships/hyperlink" Target="http://www.ncbi.nlm.nih.gov/pubmed/9565739"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www.nice.org.uk/guidance/cg160/chapter/recommendations" TargetMode="External"/><Relationship Id="rId7" Type="http://schemas.openxmlformats.org/officeDocument/2006/relationships/hyperlink" Target="http://www.ncbi.nlm.nih.gov/pubmed/8070499" TargetMode="External"/><Relationship Id="rId2" Type="http://schemas.openxmlformats.org/officeDocument/2006/relationships/notesSlide" Target="../notesSlides/notesSlide25.xml"/><Relationship Id="rId1" Type="http://schemas.openxmlformats.org/officeDocument/2006/relationships/slideLayout" Target="../slideLayouts/slideLayout5.xml"/><Relationship Id="rId6" Type="http://schemas.openxmlformats.org/officeDocument/2006/relationships/hyperlink" Target="http://www.ncbi.nlm.nih.gov/pubmed/12061352" TargetMode="External"/><Relationship Id="rId5" Type="http://schemas.openxmlformats.org/officeDocument/2006/relationships/hyperlink" Target="http://www.ncbi.nlm.nih.gov/pubmed/11824173" TargetMode="External"/><Relationship Id="rId4" Type="http://schemas.openxmlformats.org/officeDocument/2006/relationships/hyperlink" Target="http://www.ncbi.nlm.nih.gov/pubmed/15184213"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71736" y="4429132"/>
            <a:ext cx="5791200" cy="1015663"/>
          </a:xfrm>
          <a:prstGeom prst="rect">
            <a:avLst/>
          </a:prstGeom>
          <a:noFill/>
        </p:spPr>
        <p:txBody>
          <a:bodyPr wrap="square" rtlCol="0">
            <a:spAutoFit/>
          </a:bodyPr>
          <a:lstStyle/>
          <a:p>
            <a:r>
              <a:rPr lang="en-US" sz="2000" dirty="0">
                <a:latin typeface="Arial" pitchFamily="34" charset="0"/>
                <a:cs typeface="Arial" pitchFamily="34" charset="0"/>
              </a:rPr>
              <a:t>PRIMARY </a:t>
            </a:r>
            <a:r>
              <a:rPr lang="en-US" sz="2000">
                <a:latin typeface="Arial" pitchFamily="34" charset="0"/>
                <a:cs typeface="Arial" pitchFamily="34" charset="0"/>
              </a:rPr>
              <a:t>HEALTHCARE 2014</a:t>
            </a:r>
          </a:p>
          <a:p>
            <a:pPr algn="ctr"/>
            <a:endParaRPr lang="en-US" sz="2000" dirty="0">
              <a:latin typeface="Arial" pitchFamily="34" charset="0"/>
              <a:cs typeface="Arial" pitchFamily="34" charset="0"/>
            </a:endParaRPr>
          </a:p>
          <a:p>
            <a:r>
              <a:rPr lang="en-US" sz="2000" dirty="0">
                <a:latin typeface="Arial" pitchFamily="34" charset="0"/>
                <a:cs typeface="Arial" pitchFamily="34" charset="0"/>
              </a:rPr>
              <a:t>Updates to the 2008 PHC STG &amp; EML</a:t>
            </a:r>
          </a:p>
        </p:txBody>
      </p:sp>
      <p:sp>
        <p:nvSpPr>
          <p:cNvPr id="5" name="TextBox 4"/>
          <p:cNvSpPr txBox="1"/>
          <p:nvPr/>
        </p:nvSpPr>
        <p:spPr>
          <a:xfrm>
            <a:off x="2514600" y="3276600"/>
            <a:ext cx="5791200" cy="400110"/>
          </a:xfrm>
          <a:prstGeom prst="rect">
            <a:avLst/>
          </a:prstGeom>
          <a:noFill/>
        </p:spPr>
        <p:txBody>
          <a:bodyPr wrap="square" rtlCol="0">
            <a:spAutoFit/>
          </a:bodyPr>
          <a:lstStyle/>
          <a:p>
            <a:endParaRPr lang="en-US" sz="2000" dirty="0">
              <a:solidFill>
                <a:prstClr val="white">
                  <a:lumMod val="50000"/>
                </a:prstClr>
              </a:solidFill>
              <a:latin typeface="Arial" pitchFamily="34" charset="0"/>
              <a:cs typeface="Arial" pitchFamily="34" charset="0"/>
            </a:endParaRPr>
          </a:p>
        </p:txBody>
      </p:sp>
      <p:sp>
        <p:nvSpPr>
          <p:cNvPr id="7" name="Rectangle 2"/>
          <p:cNvSpPr txBox="1">
            <a:spLocks noChangeArrowheads="1"/>
          </p:cNvSpPr>
          <p:nvPr/>
        </p:nvSpPr>
        <p:spPr>
          <a:xfrm>
            <a:off x="0" y="0"/>
            <a:ext cx="8964488" cy="928670"/>
          </a:xfrm>
          <a:prstGeom prst="rect">
            <a:avLst/>
          </a:prstGeom>
        </p:spPr>
        <p:txBody>
          <a:bodyPr tIns="45720" rIns="91440" bIns="45720" anchor="b">
            <a:normAutofit fontScale="85000" lnSpcReduction="10000"/>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400" b="1" dirty="0">
                <a:solidFill>
                  <a:prstClr val="white"/>
                </a:solidFill>
                <a:latin typeface="Arial" pitchFamily="34" charset="0"/>
                <a:cs typeface="Arial" pitchFamily="34" charset="0"/>
              </a:rPr>
              <a:t>CH 15: CENTRAL NERVOUS SYSTEM</a:t>
            </a:r>
          </a:p>
        </p:txBody>
      </p:sp>
      <p:sp>
        <p:nvSpPr>
          <p:cNvPr id="8" name="TextBox 7"/>
          <p:cNvSpPr txBox="1"/>
          <p:nvPr/>
        </p:nvSpPr>
        <p:spPr>
          <a:xfrm>
            <a:off x="2514600" y="1752600"/>
            <a:ext cx="5791200" cy="461665"/>
          </a:xfrm>
          <a:prstGeom prst="rect">
            <a:avLst/>
          </a:prstGeom>
          <a:noFill/>
        </p:spPr>
        <p:txBody>
          <a:bodyPr wrap="square" rtlCol="0">
            <a:spAutoFit/>
          </a:bodyPr>
          <a:lstStyle/>
          <a:p>
            <a:r>
              <a:rPr lang="en-US" sz="2400" dirty="0">
                <a:latin typeface="Arial" pitchFamily="34" charset="0"/>
                <a:cs typeface="Arial" pitchFamily="34" charset="0"/>
              </a:rPr>
              <a:t>NATIONAL DEPARTMENT OF HEALTH</a:t>
            </a:r>
          </a:p>
        </p:txBody>
      </p:sp>
      <p:sp>
        <p:nvSpPr>
          <p:cNvPr id="9" name="TextBox 8"/>
          <p:cNvSpPr txBox="1"/>
          <p:nvPr/>
        </p:nvSpPr>
        <p:spPr>
          <a:xfrm>
            <a:off x="2643174" y="2968823"/>
            <a:ext cx="5791200" cy="707886"/>
          </a:xfrm>
          <a:prstGeom prst="rect">
            <a:avLst/>
          </a:prstGeom>
          <a:noFill/>
        </p:spPr>
        <p:txBody>
          <a:bodyPr wrap="square" rtlCol="0">
            <a:spAutoFit/>
          </a:bodyPr>
          <a:lstStyle/>
          <a:p>
            <a:r>
              <a:rPr lang="en-US" sz="2000" dirty="0">
                <a:latin typeface="Arial" pitchFamily="34" charset="0"/>
                <a:cs typeface="Arial" pitchFamily="34" charset="0"/>
              </a:rPr>
              <a:t>AFFORDABLE MEDICINES</a:t>
            </a:r>
          </a:p>
          <a:p>
            <a:r>
              <a:rPr lang="en-US" sz="2000" dirty="0">
                <a:latin typeface="Arial" pitchFamily="34" charset="0"/>
                <a:cs typeface="Arial" pitchFamily="34" charset="0"/>
              </a:rPr>
              <a:t>ESSENTIAL MEDICINES PROGRAMME</a:t>
            </a:r>
          </a:p>
        </p:txBody>
      </p:sp>
    </p:spTree>
    <p:extLst>
      <p:ext uri="{BB962C8B-B14F-4D97-AF65-F5344CB8AC3E}">
        <p14:creationId xmlns:p14="http://schemas.microsoft.com/office/powerpoint/2010/main" val="4273022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763000" cy="4876800"/>
          </a:xfrm>
        </p:spPr>
        <p:txBody>
          <a:bodyPr>
            <a:normAutofit fontScale="92500" lnSpcReduction="20000"/>
          </a:bodyPr>
          <a:lstStyle/>
          <a:p>
            <a:pPr>
              <a:buNone/>
            </a:pPr>
            <a:r>
              <a:rPr lang="en-ZA" sz="3000" b="1" dirty="0"/>
              <a:t>CHILDREN (cont’d)</a:t>
            </a:r>
          </a:p>
          <a:p>
            <a:r>
              <a:rPr lang="en-ZA" sz="2800" i="1" u="sng" dirty="0"/>
              <a:t>Phenobarbital:</a:t>
            </a:r>
            <a:r>
              <a:rPr lang="en-ZA" sz="2800" dirty="0"/>
              <a:t> </a:t>
            </a:r>
          </a:p>
          <a:p>
            <a:pPr lvl="1"/>
            <a:r>
              <a:rPr lang="en-ZA" sz="2400" dirty="0"/>
              <a:t>RCT  (n=108 children, aged 2-15 with generalised tonic-clonic (n=51) or partial &amp; secondary generalised seizures (n=57)): no excess in behavioural side effects with phenobarbital in children with epilepsy in a country with limited resources (Bangladesh). </a:t>
            </a:r>
          </a:p>
          <a:p>
            <a:pPr lvl="1"/>
            <a:r>
              <a:rPr lang="en-ZA" sz="2400" dirty="0"/>
              <a:t>Physicians often avoid </a:t>
            </a:r>
            <a:r>
              <a:rPr lang="en-ZA" sz="2400" dirty="0" err="1"/>
              <a:t>phenobarbitone</a:t>
            </a:r>
            <a:r>
              <a:rPr lang="en-ZA" sz="2400" dirty="0"/>
              <a:t> as theoretically it is considered to affect cognitive development: but, there is a paucity of data to support this.</a:t>
            </a:r>
            <a:endParaRPr lang="en-US" sz="2400" dirty="0"/>
          </a:p>
          <a:p>
            <a:pPr lvl="2"/>
            <a:r>
              <a:rPr lang="en-ZA" sz="1900" b="1" i="1" dirty="0"/>
              <a:t>Efficacy:</a:t>
            </a:r>
            <a:r>
              <a:rPr lang="en-ZA" sz="1900" dirty="0"/>
              <a:t>  (91 children followed up for 12 months).</a:t>
            </a:r>
            <a:endParaRPr lang="en-US" sz="1900" dirty="0"/>
          </a:p>
          <a:p>
            <a:pPr lvl="3"/>
            <a:r>
              <a:rPr lang="en-ZA" sz="1600" dirty="0"/>
              <a:t>In the last quarter of the 12 month follow-up, 71 children were seizure free after one year's treatment. 32 in the phenobarbital group </a:t>
            </a:r>
            <a:r>
              <a:rPr lang="en-ZA" sz="1600" i="1" dirty="0" err="1"/>
              <a:t>vs</a:t>
            </a:r>
            <a:r>
              <a:rPr lang="en-ZA" sz="1600" dirty="0"/>
              <a:t> 39 in the carbamazepine group had no seizures in 74 &amp; 102 days after randomisation, respectively.  (6 required a change of </a:t>
            </a:r>
            <a:r>
              <a:rPr lang="en-ZA" sz="1600" dirty="0" err="1"/>
              <a:t>antiepilepsy</a:t>
            </a:r>
            <a:r>
              <a:rPr lang="en-ZA" sz="1600" dirty="0"/>
              <a:t> therapy).</a:t>
            </a:r>
            <a:endParaRPr lang="en-US" sz="1600" dirty="0"/>
          </a:p>
          <a:p>
            <a:pPr lvl="2"/>
            <a:r>
              <a:rPr lang="en-ZA" sz="1900" b="1" i="1" dirty="0"/>
              <a:t>Safety:</a:t>
            </a:r>
            <a:r>
              <a:rPr lang="en-ZA" sz="1900" b="1" dirty="0"/>
              <a:t> </a:t>
            </a:r>
            <a:r>
              <a:rPr lang="en-ZA" sz="1900" dirty="0"/>
              <a:t>(Side effects compared in 85 children). </a:t>
            </a:r>
            <a:endParaRPr lang="en-US" sz="1900" dirty="0"/>
          </a:p>
          <a:p>
            <a:pPr lvl="3"/>
            <a:r>
              <a:rPr lang="en-ZA" sz="1600" dirty="0"/>
              <a:t>10 children had increased behavioural problems; unacceptable in 4 cases (1= phenobarbital group &amp; 3= carbamazepine group). However, independent </a:t>
            </a:r>
            <a:r>
              <a:rPr lang="en-ZA" sz="1600" i="1" dirty="0"/>
              <a:t>t</a:t>
            </a:r>
            <a:r>
              <a:rPr lang="en-ZA" sz="1600" dirty="0"/>
              <a:t> tests showed no difference between therapies.</a:t>
            </a:r>
            <a:endParaRPr lang="en-US" sz="1600" dirty="0"/>
          </a:p>
          <a:p>
            <a:endParaRPr lang="en-ZA" dirty="0"/>
          </a:p>
          <a:p>
            <a:endParaRPr lang="en-ZA" dirty="0"/>
          </a:p>
          <a:p>
            <a:endParaRPr lang="en-ZA"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10</a:t>
            </a:fld>
            <a:endParaRPr lang="en-ZA" sz="1000" dirty="0"/>
          </a:p>
        </p:txBody>
      </p:sp>
      <p:sp>
        <p:nvSpPr>
          <p:cNvPr id="7" name="Footer Placeholder 4"/>
          <p:cNvSpPr>
            <a:spLocks noGrp="1"/>
          </p:cNvSpPr>
          <p:nvPr>
            <p:ph type="ftr" sz="quarter" idx="11"/>
          </p:nvPr>
        </p:nvSpPr>
        <p:spPr>
          <a:xfrm>
            <a:off x="3124200" y="6356350"/>
            <a:ext cx="2895600" cy="365125"/>
          </a:xfrm>
        </p:spPr>
        <p:txBody>
          <a:bodyPr/>
          <a:lstStyle/>
          <a:p>
            <a:pPr algn="ctr"/>
            <a:r>
              <a:rPr lang="en-ZA" sz="1000" dirty="0"/>
              <a:t>PRIMARY HEALTHCARE IMPLEMENTATION SLIDES 2014: CENTRAL NERVOUS SYSTEM</a:t>
            </a:r>
          </a:p>
        </p:txBody>
      </p:sp>
      <p:sp>
        <p:nvSpPr>
          <p:cNvPr id="9" name="Title 1"/>
          <p:cNvSpPr>
            <a:spLocks noGrp="1"/>
          </p:cNvSpPr>
          <p:nvPr>
            <p:ph type="title"/>
          </p:nvPr>
        </p:nvSpPr>
        <p:spPr>
          <a:xfrm>
            <a:off x="457200" y="274638"/>
            <a:ext cx="8229600" cy="792162"/>
          </a:xfrm>
        </p:spPr>
        <p:txBody>
          <a:bodyPr>
            <a:normAutofit/>
          </a:bodyPr>
          <a:lstStyle/>
          <a:p>
            <a:pPr algn="l"/>
            <a:r>
              <a:rPr lang="en-ZA" b="1" dirty="0">
                <a:solidFill>
                  <a:schemeClr val="bg1"/>
                </a:solidFill>
              </a:rPr>
              <a:t>15.2.2 EPILEPSY</a:t>
            </a:r>
          </a:p>
        </p:txBody>
      </p:sp>
    </p:spTree>
    <p:extLst>
      <p:ext uri="{BB962C8B-B14F-4D97-AF65-F5344CB8AC3E}">
        <p14:creationId xmlns:p14="http://schemas.microsoft.com/office/powerpoint/2010/main" val="2416138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712968" cy="4785395"/>
          </a:xfrm>
        </p:spPr>
        <p:txBody>
          <a:bodyPr>
            <a:normAutofit fontScale="92500" lnSpcReduction="10000"/>
          </a:bodyPr>
          <a:lstStyle/>
          <a:p>
            <a:pPr>
              <a:buNone/>
            </a:pPr>
            <a:r>
              <a:rPr lang="en-ZA" sz="2800" b="1" dirty="0"/>
              <a:t>CHILDREN (cont’d)</a:t>
            </a:r>
            <a:endParaRPr lang="en-ZA" sz="2800" i="1" u="sng" dirty="0"/>
          </a:p>
          <a:p>
            <a:r>
              <a:rPr lang="en-ZA" sz="2800" i="1" u="sng" dirty="0"/>
              <a:t>Carbamazepine:</a:t>
            </a:r>
          </a:p>
          <a:p>
            <a:pPr lvl="1"/>
            <a:r>
              <a:rPr lang="en-ZA" sz="2000" dirty="0"/>
              <a:t>Comparable efficacy of carbamazepine &amp; valproate is supported by the ILAE guidelines &amp; Cochrane review, where there is a paucity of robust, high quality RCTs for children with generalized seizures/epilepsies.</a:t>
            </a:r>
          </a:p>
          <a:p>
            <a:r>
              <a:rPr lang="en-ZA" sz="2800" i="1" u="sng" dirty="0"/>
              <a:t>Lamotrigine:</a:t>
            </a:r>
            <a:r>
              <a:rPr lang="en-ZA" sz="2800" dirty="0"/>
              <a:t> </a:t>
            </a:r>
          </a:p>
          <a:p>
            <a:pPr lvl="1"/>
            <a:r>
              <a:rPr lang="en-ZA" sz="2000" dirty="0"/>
              <a:t>Review of the literature produced a paucity of data to support lamotrigine monotherapy for generalised tonic clonic seizures in children.  (Refer to the medicine review: Lamotrigine monotherapy for general tonic clonic seizures in children).</a:t>
            </a:r>
          </a:p>
          <a:p>
            <a:r>
              <a:rPr lang="en-ZA" sz="2400" i="1" u="sng" dirty="0"/>
              <a:t>Valproate:</a:t>
            </a:r>
            <a:endParaRPr lang="en-US" sz="2400" dirty="0"/>
          </a:p>
          <a:p>
            <a:pPr lvl="1"/>
            <a:r>
              <a:rPr lang="en-ZA" sz="2000" dirty="0"/>
              <a:t>In the SANAD </a:t>
            </a:r>
            <a:r>
              <a:rPr lang="en-ZA" sz="2000" dirty="0" err="1"/>
              <a:t>unblinded</a:t>
            </a:r>
            <a:r>
              <a:rPr lang="en-ZA" sz="2000" dirty="0"/>
              <a:t> randomised controlled trial, 716 patients from hospital-based outpatient clinics were randomly assigned to valproate, lamotrigine, or </a:t>
            </a:r>
            <a:r>
              <a:rPr lang="en-ZA" sz="2000" dirty="0" err="1"/>
              <a:t>topiramate</a:t>
            </a:r>
            <a:r>
              <a:rPr lang="en-ZA" sz="2000" dirty="0"/>
              <a:t> and follow-up data up to 1 year was obtained. </a:t>
            </a:r>
            <a:endParaRPr lang="en-US" sz="2000" dirty="0"/>
          </a:p>
          <a:p>
            <a:endParaRPr lang="en-US" sz="24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11</a:t>
            </a:fld>
            <a:endParaRPr lang="en-ZA" sz="1000" dirty="0"/>
          </a:p>
        </p:txBody>
      </p:sp>
      <p:sp>
        <p:nvSpPr>
          <p:cNvPr id="8" name="Footer Placeholder 4"/>
          <p:cNvSpPr>
            <a:spLocks noGrp="1"/>
          </p:cNvSpPr>
          <p:nvPr>
            <p:ph type="ftr" sz="quarter" idx="11"/>
          </p:nvPr>
        </p:nvSpPr>
        <p:spPr>
          <a:xfrm>
            <a:off x="3124200" y="6356350"/>
            <a:ext cx="2895600" cy="365125"/>
          </a:xfrm>
        </p:spPr>
        <p:txBody>
          <a:bodyPr/>
          <a:lstStyle/>
          <a:p>
            <a:pPr algn="ctr"/>
            <a:r>
              <a:rPr lang="en-ZA" sz="1000" dirty="0"/>
              <a:t>PRIMARY HEALTHCARE IMPLEMENTATION SLIDES 2014: CENTRAL NERVOUS SYSTEM</a:t>
            </a:r>
          </a:p>
        </p:txBody>
      </p:sp>
      <p:sp>
        <p:nvSpPr>
          <p:cNvPr id="9" name="Title 1"/>
          <p:cNvSpPr>
            <a:spLocks noGrp="1"/>
          </p:cNvSpPr>
          <p:nvPr>
            <p:ph type="title"/>
          </p:nvPr>
        </p:nvSpPr>
        <p:spPr>
          <a:xfrm>
            <a:off x="457200" y="274638"/>
            <a:ext cx="8229600" cy="792162"/>
          </a:xfrm>
        </p:spPr>
        <p:txBody>
          <a:bodyPr>
            <a:normAutofit/>
          </a:bodyPr>
          <a:lstStyle/>
          <a:p>
            <a:pPr algn="l"/>
            <a:r>
              <a:rPr lang="en-ZA" b="1" dirty="0">
                <a:solidFill>
                  <a:schemeClr val="bg1"/>
                </a:solidFill>
              </a:rPr>
              <a:t>15.2.2 EPILEPSY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712968" cy="4785395"/>
          </a:xfrm>
        </p:spPr>
        <p:txBody>
          <a:bodyPr>
            <a:normAutofit/>
          </a:bodyPr>
          <a:lstStyle/>
          <a:p>
            <a:pPr>
              <a:buNone/>
            </a:pPr>
            <a:r>
              <a:rPr lang="en-ZA" sz="2400" b="1" dirty="0"/>
              <a:t>CHILDREN (cont’d)</a:t>
            </a:r>
            <a:endParaRPr lang="en-ZA" sz="2400" i="1" u="sng" dirty="0"/>
          </a:p>
          <a:p>
            <a:r>
              <a:rPr lang="en-ZA" sz="2400" i="1" u="sng" dirty="0"/>
              <a:t>Valproate:</a:t>
            </a:r>
            <a:endParaRPr lang="en-US" sz="2400" dirty="0"/>
          </a:p>
          <a:p>
            <a:pPr lvl="1"/>
            <a:r>
              <a:rPr lang="en-ZA" sz="1600" dirty="0"/>
              <a:t>In the SANAD </a:t>
            </a:r>
            <a:r>
              <a:rPr lang="en-ZA" sz="1600" dirty="0" err="1"/>
              <a:t>unblinded</a:t>
            </a:r>
            <a:r>
              <a:rPr lang="en-ZA" sz="1600" dirty="0"/>
              <a:t> randomised controlled trial, 716 patients from hospital-based outpatient clinics were randomly assigned to valproate, lamotrigine, or </a:t>
            </a:r>
            <a:r>
              <a:rPr lang="en-ZA" sz="1600" dirty="0" err="1"/>
              <a:t>topiramate</a:t>
            </a:r>
            <a:r>
              <a:rPr lang="en-ZA" sz="1600" dirty="0"/>
              <a:t> and follow-up data up to 1 year was obtained. </a:t>
            </a:r>
          </a:p>
          <a:p>
            <a:pPr lvl="1"/>
            <a:r>
              <a:rPr lang="en-GB" sz="1600" dirty="0"/>
              <a:t>The Paediatric Hospital STG, 2013 recommendations of valproate for generalised tonic clonic seizures was considered to be probably more relevant in the hospital setting.</a:t>
            </a:r>
            <a:endParaRPr lang="en-ZA" sz="1600" dirty="0"/>
          </a:p>
          <a:p>
            <a:pPr lvl="1"/>
            <a:r>
              <a:rPr lang="en-ZA" sz="1600" b="1" dirty="0"/>
              <a:t>Results were as follows:</a:t>
            </a:r>
            <a:endParaRPr lang="en-US" sz="1600" dirty="0"/>
          </a:p>
          <a:p>
            <a:pPr lvl="1">
              <a:buNone/>
            </a:pPr>
            <a:endParaRPr lang="en-US" sz="2000" dirty="0"/>
          </a:p>
          <a:p>
            <a:pPr>
              <a:buNone/>
            </a:pPr>
            <a:endParaRPr lang="en-US" sz="24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12</a:t>
            </a:fld>
            <a:endParaRPr lang="en-ZA" sz="1000" dirty="0"/>
          </a:p>
        </p:txBody>
      </p:sp>
      <p:sp>
        <p:nvSpPr>
          <p:cNvPr id="8" name="Footer Placeholder 4"/>
          <p:cNvSpPr>
            <a:spLocks noGrp="1"/>
          </p:cNvSpPr>
          <p:nvPr>
            <p:ph type="ftr" sz="quarter" idx="11"/>
          </p:nvPr>
        </p:nvSpPr>
        <p:spPr>
          <a:xfrm>
            <a:off x="3124200" y="6356350"/>
            <a:ext cx="2895600" cy="365125"/>
          </a:xfrm>
        </p:spPr>
        <p:txBody>
          <a:bodyPr/>
          <a:lstStyle/>
          <a:p>
            <a:pPr algn="ctr"/>
            <a:r>
              <a:rPr lang="en-ZA" sz="1000" dirty="0"/>
              <a:t>PRIMARY HEALTHCARE IMPLEMENTATION SLIDES 2014: CENTRAL NERVOUS SYSTEM</a:t>
            </a:r>
          </a:p>
        </p:txBody>
      </p:sp>
      <p:sp>
        <p:nvSpPr>
          <p:cNvPr id="9" name="Title 1"/>
          <p:cNvSpPr>
            <a:spLocks noGrp="1"/>
          </p:cNvSpPr>
          <p:nvPr>
            <p:ph type="title"/>
          </p:nvPr>
        </p:nvSpPr>
        <p:spPr>
          <a:xfrm>
            <a:off x="457200" y="274638"/>
            <a:ext cx="8229600" cy="792162"/>
          </a:xfrm>
        </p:spPr>
        <p:txBody>
          <a:bodyPr>
            <a:normAutofit/>
          </a:bodyPr>
          <a:lstStyle/>
          <a:p>
            <a:pPr algn="l"/>
            <a:r>
              <a:rPr lang="en-ZA" b="1" dirty="0">
                <a:solidFill>
                  <a:schemeClr val="bg1"/>
                </a:solidFill>
              </a:rPr>
              <a:t>15.2.2 EPILEPSY</a:t>
            </a:r>
          </a:p>
        </p:txBody>
      </p:sp>
      <p:graphicFrame>
        <p:nvGraphicFramePr>
          <p:cNvPr id="7" name="Table 6"/>
          <p:cNvGraphicFramePr>
            <a:graphicFrameLocks noGrp="1"/>
          </p:cNvGraphicFramePr>
          <p:nvPr/>
        </p:nvGraphicFramePr>
        <p:xfrm>
          <a:off x="1066800" y="3276600"/>
          <a:ext cx="7620000" cy="2438403"/>
        </p:xfrm>
        <a:graphic>
          <a:graphicData uri="http://schemas.openxmlformats.org/drawingml/2006/table">
            <a:tbl>
              <a:tblPr/>
              <a:tblGrid>
                <a:gridCol w="4561209">
                  <a:extLst>
                    <a:ext uri="{9D8B030D-6E8A-4147-A177-3AD203B41FA5}">
                      <a16:colId xmlns:a16="http://schemas.microsoft.com/office/drawing/2014/main" val="20000"/>
                    </a:ext>
                  </a:extLst>
                </a:gridCol>
                <a:gridCol w="1294072">
                  <a:extLst>
                    <a:ext uri="{9D8B030D-6E8A-4147-A177-3AD203B41FA5}">
                      <a16:colId xmlns:a16="http://schemas.microsoft.com/office/drawing/2014/main" val="20001"/>
                    </a:ext>
                  </a:extLst>
                </a:gridCol>
                <a:gridCol w="1764719">
                  <a:extLst>
                    <a:ext uri="{9D8B030D-6E8A-4147-A177-3AD203B41FA5}">
                      <a16:colId xmlns:a16="http://schemas.microsoft.com/office/drawing/2014/main" val="20002"/>
                    </a:ext>
                  </a:extLst>
                </a:gridCol>
              </a:tblGrid>
              <a:tr h="221673">
                <a:tc>
                  <a:txBody>
                    <a:bodyPr/>
                    <a:lstStyle/>
                    <a:p>
                      <a:pPr marL="0" marR="0" algn="just">
                        <a:lnSpc>
                          <a:spcPct val="115000"/>
                        </a:lnSpc>
                        <a:spcBef>
                          <a:spcPts val="0"/>
                        </a:spcBef>
                        <a:spcAft>
                          <a:spcPts val="0"/>
                        </a:spcAft>
                      </a:pPr>
                      <a:r>
                        <a:rPr lang="en-ZA" sz="1200" b="1">
                          <a:latin typeface="Calibri"/>
                          <a:ea typeface="Calibri"/>
                          <a:cs typeface="Calibri"/>
                        </a:rPr>
                        <a:t>Effect</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marL="0" marR="0" algn="just">
                        <a:lnSpc>
                          <a:spcPct val="115000"/>
                        </a:lnSpc>
                        <a:spcBef>
                          <a:spcPts val="0"/>
                        </a:spcBef>
                        <a:spcAft>
                          <a:spcPts val="0"/>
                        </a:spcAft>
                      </a:pPr>
                      <a:r>
                        <a:rPr lang="en-ZA" sz="1200" b="1">
                          <a:latin typeface="Calibri"/>
                          <a:ea typeface="Calibri"/>
                          <a:cs typeface="Calibri"/>
                        </a:rPr>
                        <a:t>Hazard ratio</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marL="0" marR="0" algn="just">
                        <a:lnSpc>
                          <a:spcPct val="115000"/>
                        </a:lnSpc>
                        <a:spcBef>
                          <a:spcPts val="0"/>
                        </a:spcBef>
                        <a:spcAft>
                          <a:spcPts val="0"/>
                        </a:spcAft>
                      </a:pPr>
                      <a:r>
                        <a:rPr lang="en-ZA" sz="1200" b="1" dirty="0">
                          <a:latin typeface="Calibri"/>
                          <a:ea typeface="Calibri"/>
                          <a:cs typeface="Calibri"/>
                        </a:rPr>
                        <a:t>95% CI</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221673">
                <a:tc gridSpan="3">
                  <a:txBody>
                    <a:bodyPr/>
                    <a:lstStyle/>
                    <a:p>
                      <a:pPr marL="0" marR="0" algn="just">
                        <a:lnSpc>
                          <a:spcPct val="115000"/>
                        </a:lnSpc>
                        <a:spcBef>
                          <a:spcPts val="0"/>
                        </a:spcBef>
                        <a:spcAft>
                          <a:spcPts val="0"/>
                        </a:spcAft>
                      </a:pPr>
                      <a:r>
                        <a:rPr lang="en-ZA" sz="1200" b="1" i="1" dirty="0">
                          <a:latin typeface="Calibri"/>
                          <a:ea typeface="Calibri"/>
                          <a:cs typeface="Calibri"/>
                        </a:rPr>
                        <a:t>Overall analysis</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21673">
                <a:tc>
                  <a:txBody>
                    <a:bodyPr/>
                    <a:lstStyle/>
                    <a:p>
                      <a:pPr marL="0" marR="0" algn="just">
                        <a:lnSpc>
                          <a:spcPct val="115000"/>
                        </a:lnSpc>
                        <a:spcBef>
                          <a:spcPts val="0"/>
                        </a:spcBef>
                        <a:spcAft>
                          <a:spcPts val="0"/>
                        </a:spcAft>
                      </a:pPr>
                      <a:r>
                        <a:rPr lang="en-ZA" sz="1200">
                          <a:latin typeface="Calibri"/>
                          <a:ea typeface="Calibri"/>
                          <a:cs typeface="Calibri"/>
                        </a:rPr>
                        <a:t>Time to treatment failure- topiramate: valproate</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ZA" sz="1200">
                          <a:latin typeface="Calibri"/>
                          <a:ea typeface="Calibri"/>
                          <a:cs typeface="Calibri"/>
                        </a:rPr>
                        <a:t>1.57</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ZA" sz="1200" dirty="0">
                          <a:latin typeface="Calibri"/>
                          <a:ea typeface="Calibri"/>
                          <a:cs typeface="Calibri"/>
                        </a:rPr>
                        <a:t>1.19 to 2.08</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1673">
                <a:tc>
                  <a:txBody>
                    <a:bodyPr/>
                    <a:lstStyle/>
                    <a:p>
                      <a:pPr marL="0" marR="0" algn="just">
                        <a:lnSpc>
                          <a:spcPct val="115000"/>
                        </a:lnSpc>
                        <a:spcBef>
                          <a:spcPts val="0"/>
                        </a:spcBef>
                        <a:spcAft>
                          <a:spcPts val="0"/>
                        </a:spcAft>
                      </a:pPr>
                      <a:r>
                        <a:rPr lang="en-ZA" sz="1200">
                          <a:latin typeface="Calibri"/>
                          <a:ea typeface="Calibri"/>
                          <a:cs typeface="Calibri"/>
                        </a:rPr>
                        <a:t>Time to treatment failure- lamotrigine: valproate</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ZA" sz="1200">
                          <a:latin typeface="Calibri"/>
                          <a:ea typeface="Calibri"/>
                          <a:cs typeface="Calibri"/>
                        </a:rPr>
                        <a:t>1.25</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ZA" sz="1200">
                          <a:latin typeface="Calibri"/>
                          <a:ea typeface="Calibri"/>
                          <a:cs typeface="Calibri"/>
                        </a:rPr>
                        <a:t>0.94 to 1.68 (NS)</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1673">
                <a:tc gridSpan="3">
                  <a:txBody>
                    <a:bodyPr/>
                    <a:lstStyle/>
                    <a:p>
                      <a:pPr marL="0" marR="0" algn="just">
                        <a:lnSpc>
                          <a:spcPct val="115000"/>
                        </a:lnSpc>
                        <a:spcBef>
                          <a:spcPts val="0"/>
                        </a:spcBef>
                        <a:spcAft>
                          <a:spcPts val="0"/>
                        </a:spcAft>
                      </a:pPr>
                      <a:r>
                        <a:rPr lang="en-ZA" sz="1200" b="1" i="1" dirty="0">
                          <a:latin typeface="Calibri"/>
                          <a:ea typeface="Calibri"/>
                          <a:cs typeface="Calibri"/>
                        </a:rPr>
                        <a:t>In the subgroup analysis: idiopathic generalised epilepsy</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221673">
                <a:tc>
                  <a:txBody>
                    <a:bodyPr/>
                    <a:lstStyle/>
                    <a:p>
                      <a:pPr marL="0" marR="0" algn="just">
                        <a:lnSpc>
                          <a:spcPct val="115000"/>
                        </a:lnSpc>
                        <a:spcBef>
                          <a:spcPts val="0"/>
                        </a:spcBef>
                        <a:spcAft>
                          <a:spcPts val="0"/>
                        </a:spcAft>
                      </a:pPr>
                      <a:r>
                        <a:rPr lang="en-ZA" sz="1200">
                          <a:latin typeface="Calibri"/>
                          <a:ea typeface="Calibri"/>
                          <a:cs typeface="Calibri"/>
                        </a:rPr>
                        <a:t>Time to treatment failure – topiramate: valproate</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ZA" sz="1200">
                          <a:latin typeface="Calibri"/>
                          <a:ea typeface="Calibri"/>
                          <a:cs typeface="Calibri"/>
                        </a:rPr>
                        <a:t>1.89</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ZA" sz="1200">
                          <a:latin typeface="Calibri"/>
                          <a:ea typeface="Calibri"/>
                          <a:cs typeface="Calibri"/>
                        </a:rPr>
                        <a:t>1.32 to 2.70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221673">
                <a:tc>
                  <a:txBody>
                    <a:bodyPr/>
                    <a:lstStyle/>
                    <a:p>
                      <a:pPr marL="0" marR="0" algn="just">
                        <a:lnSpc>
                          <a:spcPct val="115000"/>
                        </a:lnSpc>
                        <a:spcBef>
                          <a:spcPts val="0"/>
                        </a:spcBef>
                        <a:spcAft>
                          <a:spcPts val="0"/>
                        </a:spcAft>
                      </a:pPr>
                      <a:r>
                        <a:rPr lang="en-ZA" sz="1200">
                          <a:latin typeface="Calibri"/>
                          <a:ea typeface="Calibri"/>
                          <a:cs typeface="Calibri"/>
                        </a:rPr>
                        <a:t>Time to treatment failure – lamotrigine: valproate</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ZA" sz="1200">
                          <a:latin typeface="Calibri"/>
                          <a:ea typeface="Calibri"/>
                          <a:cs typeface="Calibri"/>
                        </a:rPr>
                        <a:t>1.55</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ZA" sz="1200">
                          <a:latin typeface="Calibri"/>
                          <a:ea typeface="Calibri"/>
                          <a:cs typeface="Calibri"/>
                        </a:rPr>
                        <a:t>1.07 to 2.24</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221673">
                <a:tc gridSpan="3">
                  <a:txBody>
                    <a:bodyPr/>
                    <a:lstStyle/>
                    <a:p>
                      <a:pPr marL="0" marR="0" algn="just">
                        <a:lnSpc>
                          <a:spcPct val="115000"/>
                        </a:lnSpc>
                        <a:spcBef>
                          <a:spcPts val="0"/>
                        </a:spcBef>
                        <a:spcAft>
                          <a:spcPts val="0"/>
                        </a:spcAft>
                      </a:pPr>
                      <a:r>
                        <a:rPr lang="en-ZA" sz="1200" b="1" i="1" dirty="0">
                          <a:latin typeface="Calibri"/>
                          <a:ea typeface="Calibri"/>
                          <a:cs typeface="Calibri"/>
                        </a:rPr>
                        <a:t>Overall analysis</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221673">
                <a:tc>
                  <a:txBody>
                    <a:bodyPr/>
                    <a:lstStyle/>
                    <a:p>
                      <a:pPr marL="0" marR="0" algn="just">
                        <a:lnSpc>
                          <a:spcPct val="115000"/>
                        </a:lnSpc>
                        <a:spcBef>
                          <a:spcPts val="0"/>
                        </a:spcBef>
                        <a:spcAft>
                          <a:spcPts val="0"/>
                        </a:spcAft>
                      </a:pPr>
                      <a:r>
                        <a:rPr lang="en-ZA" sz="1200">
                          <a:latin typeface="Calibri"/>
                          <a:ea typeface="Calibri"/>
                          <a:cs typeface="Calibri"/>
                        </a:rPr>
                        <a:t>Time to 12-month remission: valproate:lamotrigine</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ZA" sz="1200">
                          <a:latin typeface="Calibri"/>
                          <a:ea typeface="Calibri"/>
                          <a:cs typeface="Calibri"/>
                        </a:rPr>
                        <a:t>0.76</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ZA" sz="1200">
                          <a:latin typeface="Calibri"/>
                          <a:ea typeface="Calibri"/>
                          <a:cs typeface="Calibri"/>
                        </a:rPr>
                        <a:t>0.62 to 0.94</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221673">
                <a:tc gridSpan="3">
                  <a:txBody>
                    <a:bodyPr/>
                    <a:lstStyle/>
                    <a:p>
                      <a:pPr marL="0" marR="0" algn="just">
                        <a:lnSpc>
                          <a:spcPct val="115000"/>
                        </a:lnSpc>
                        <a:spcBef>
                          <a:spcPts val="0"/>
                        </a:spcBef>
                        <a:spcAft>
                          <a:spcPts val="0"/>
                        </a:spcAft>
                      </a:pPr>
                      <a:r>
                        <a:rPr lang="en-ZA" sz="1200" b="1" i="1" dirty="0">
                          <a:latin typeface="Calibri"/>
                          <a:ea typeface="Calibri"/>
                          <a:cs typeface="Calibri"/>
                        </a:rPr>
                        <a:t>In the subgroup analysis: idiopathic generalised epilepsy</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9"/>
                  </a:ext>
                </a:extLst>
              </a:tr>
              <a:tr h="221673">
                <a:tc>
                  <a:txBody>
                    <a:bodyPr/>
                    <a:lstStyle/>
                    <a:p>
                      <a:pPr marL="0" marR="0" algn="just">
                        <a:lnSpc>
                          <a:spcPct val="115000"/>
                        </a:lnSpc>
                        <a:spcBef>
                          <a:spcPts val="0"/>
                        </a:spcBef>
                        <a:spcAft>
                          <a:spcPts val="0"/>
                        </a:spcAft>
                      </a:pPr>
                      <a:r>
                        <a:rPr lang="en-ZA" sz="1200">
                          <a:latin typeface="Calibri"/>
                          <a:ea typeface="Calibri"/>
                          <a:cs typeface="Calibri"/>
                        </a:rPr>
                        <a:t>Time to 12-month remission: valproate: lamotrigine</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ZA" sz="1200">
                          <a:latin typeface="Calibri"/>
                          <a:ea typeface="Calibri"/>
                          <a:cs typeface="Calibri"/>
                        </a:rPr>
                        <a:t>0.68</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ZA" sz="1200" dirty="0">
                          <a:latin typeface="Calibri"/>
                          <a:ea typeface="Calibri"/>
                          <a:cs typeface="Calibri"/>
                        </a:rPr>
                        <a:t>0.53 to 0.89</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86800" cy="4983163"/>
          </a:xfrm>
        </p:spPr>
        <p:txBody>
          <a:bodyPr/>
          <a:lstStyle/>
          <a:p>
            <a:pPr>
              <a:buNone/>
            </a:pPr>
            <a:r>
              <a:rPr lang="en-ZA" b="1" dirty="0"/>
              <a:t>CHILDREN (cont’d)</a:t>
            </a:r>
            <a:endParaRPr lang="en-ZA" i="1" u="sng" dirty="0"/>
          </a:p>
          <a:p>
            <a:r>
              <a:rPr lang="en-GB" i="1" dirty="0"/>
              <a:t>Cost: </a:t>
            </a:r>
          </a:p>
          <a:p>
            <a:pPr lvl="1"/>
            <a:r>
              <a:rPr lang="en-GB" sz="2000" dirty="0"/>
              <a:t>Valproate syrup is cheaper than carbamazepine syrup.</a:t>
            </a:r>
          </a:p>
          <a:p>
            <a:pPr lvl="1"/>
            <a:r>
              <a:rPr lang="en-GB" sz="2000" dirty="0"/>
              <a:t>However, carbamazepine tablets are cheaper than valproate tablets – the PHC STG does not recommend valproate tablets for adults.</a:t>
            </a:r>
          </a:p>
          <a:p>
            <a:pPr lvl="1"/>
            <a:r>
              <a:rPr lang="en-GB" sz="2000" dirty="0"/>
              <a:t>Both syrups are much more expensive than tablets: the aim is to switch children to tablets as soon as possible.</a:t>
            </a:r>
          </a:p>
          <a:p>
            <a:pPr lvl="1"/>
            <a:r>
              <a:rPr lang="en-GB" sz="2000" dirty="0"/>
              <a:t> U</a:t>
            </a:r>
            <a:r>
              <a:rPr lang="en-US" sz="2000" dirty="0"/>
              <a:t>sing valproate syrup might result in short-term cost-saving (while children are on syrups), but switching to carbamazepine when children require tablets might have a negative effect on symptom control.</a:t>
            </a:r>
            <a:endParaRPr lang="en-US" dirty="0"/>
          </a:p>
        </p:txBody>
      </p:sp>
      <p:sp>
        <p:nvSpPr>
          <p:cNvPr id="4" name="Date Placeholder 3"/>
          <p:cNvSpPr>
            <a:spLocks noGrp="1"/>
          </p:cNvSpPr>
          <p:nvPr>
            <p:ph type="dt" sz="half" idx="10"/>
          </p:nvPr>
        </p:nvSpPr>
        <p:spPr/>
        <p:txBody>
          <a:bodyPr/>
          <a:lstStyle/>
          <a:p>
            <a:r>
              <a:rPr lang="en-US"/>
              <a:t>2014</a:t>
            </a:r>
            <a:endParaRPr lang="en-ZA"/>
          </a:p>
        </p:txBody>
      </p:sp>
      <p:sp>
        <p:nvSpPr>
          <p:cNvPr id="5" name="Footer Placeholder 4"/>
          <p:cNvSpPr>
            <a:spLocks noGrp="1"/>
          </p:cNvSpPr>
          <p:nvPr>
            <p:ph type="ftr" sz="quarter" idx="11"/>
          </p:nvPr>
        </p:nvSpPr>
        <p:spPr/>
        <p:txBody>
          <a:bodyPr/>
          <a:lstStyle/>
          <a:p>
            <a:pPr algn="ctr"/>
            <a:r>
              <a:rPr lang="en-ZA" sz="1000" dirty="0"/>
              <a:t>PRIMARY HEALTHCARE 2014 IMPLEMENTATION SLIDES: CENTRAL NERVOUS SYSTEM</a:t>
            </a:r>
          </a:p>
        </p:txBody>
      </p:sp>
      <p:sp>
        <p:nvSpPr>
          <p:cNvPr id="6" name="Slide Number Placeholder 5"/>
          <p:cNvSpPr>
            <a:spLocks noGrp="1"/>
          </p:cNvSpPr>
          <p:nvPr>
            <p:ph type="sldNum" sz="quarter" idx="12"/>
          </p:nvPr>
        </p:nvSpPr>
        <p:spPr/>
        <p:txBody>
          <a:bodyPr/>
          <a:lstStyle/>
          <a:p>
            <a:fld id="{42FB03B2-953D-4068-99A6-8707FB8FE3E1}" type="slidenum">
              <a:rPr lang="en-ZA" smtClean="0"/>
              <a:pPr/>
              <a:t>13</a:t>
            </a:fld>
            <a:endParaRPr lang="en-ZA"/>
          </a:p>
        </p:txBody>
      </p:sp>
      <p:sp>
        <p:nvSpPr>
          <p:cNvPr id="7" name="Title 1"/>
          <p:cNvSpPr>
            <a:spLocks noGrp="1"/>
          </p:cNvSpPr>
          <p:nvPr>
            <p:ph type="title"/>
          </p:nvPr>
        </p:nvSpPr>
        <p:spPr>
          <a:xfrm>
            <a:off x="457200" y="274638"/>
            <a:ext cx="8229600" cy="792162"/>
          </a:xfrm>
        </p:spPr>
        <p:txBody>
          <a:bodyPr>
            <a:normAutofit/>
          </a:bodyPr>
          <a:lstStyle/>
          <a:p>
            <a:pPr algn="l"/>
            <a:r>
              <a:rPr lang="en-ZA" b="1" dirty="0">
                <a:solidFill>
                  <a:schemeClr val="bg1"/>
                </a:solidFill>
              </a:rPr>
              <a:t>15.2.2 EPILEPSY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839200" cy="4983163"/>
          </a:xfrm>
        </p:spPr>
        <p:txBody>
          <a:bodyPr/>
          <a:lstStyle/>
          <a:p>
            <a:pPr>
              <a:buNone/>
            </a:pPr>
            <a:r>
              <a:rPr lang="en-GB" sz="1800" b="1" u="sng" dirty="0"/>
              <a:t>A: Cost comparison for syrups in the younger child</a:t>
            </a:r>
            <a:endParaRPr lang="en-US" sz="1800" dirty="0"/>
          </a:p>
          <a:p>
            <a:pPr>
              <a:buNone/>
            </a:pPr>
            <a:endParaRPr lang="en-US" dirty="0"/>
          </a:p>
        </p:txBody>
      </p:sp>
      <p:sp>
        <p:nvSpPr>
          <p:cNvPr id="5" name="Footer Placeholder 4"/>
          <p:cNvSpPr>
            <a:spLocks noGrp="1"/>
          </p:cNvSpPr>
          <p:nvPr>
            <p:ph type="ftr" sz="quarter" idx="11"/>
          </p:nvPr>
        </p:nvSpPr>
        <p:spPr/>
        <p:txBody>
          <a:bodyPr/>
          <a:lstStyle/>
          <a:p>
            <a:pPr algn="ctr"/>
            <a:r>
              <a:rPr lang="en-ZA" sz="1000" dirty="0"/>
              <a:t>PRIMARY HEALTHCARE 2014 IMPLEMENTATION SLIDES: CENTRAL NERVOUS SYSTEM</a:t>
            </a:r>
          </a:p>
        </p:txBody>
      </p:sp>
      <p:sp>
        <p:nvSpPr>
          <p:cNvPr id="6" name="Slide Number Placeholder 5"/>
          <p:cNvSpPr>
            <a:spLocks noGrp="1"/>
          </p:cNvSpPr>
          <p:nvPr>
            <p:ph type="sldNum" sz="quarter" idx="12"/>
          </p:nvPr>
        </p:nvSpPr>
        <p:spPr/>
        <p:txBody>
          <a:bodyPr/>
          <a:lstStyle/>
          <a:p>
            <a:fld id="{42FB03B2-953D-4068-99A6-8707FB8FE3E1}" type="slidenum">
              <a:rPr lang="en-ZA" smtClean="0"/>
              <a:pPr/>
              <a:t>14</a:t>
            </a:fld>
            <a:endParaRPr lang="en-ZA"/>
          </a:p>
        </p:txBody>
      </p:sp>
      <p:sp>
        <p:nvSpPr>
          <p:cNvPr id="7" name="Title 1"/>
          <p:cNvSpPr>
            <a:spLocks noGrp="1"/>
          </p:cNvSpPr>
          <p:nvPr>
            <p:ph type="title"/>
          </p:nvPr>
        </p:nvSpPr>
        <p:spPr>
          <a:xfrm>
            <a:off x="457200" y="274638"/>
            <a:ext cx="8229600" cy="792162"/>
          </a:xfrm>
        </p:spPr>
        <p:txBody>
          <a:bodyPr>
            <a:normAutofit/>
          </a:bodyPr>
          <a:lstStyle/>
          <a:p>
            <a:pPr algn="l"/>
            <a:r>
              <a:rPr lang="en-ZA" b="1" dirty="0">
                <a:solidFill>
                  <a:schemeClr val="bg1"/>
                </a:solidFill>
              </a:rPr>
              <a:t>15.2.2 EPILEPSY</a:t>
            </a:r>
          </a:p>
        </p:txBody>
      </p:sp>
      <p:graphicFrame>
        <p:nvGraphicFramePr>
          <p:cNvPr id="8" name="Chart 7"/>
          <p:cNvGraphicFramePr/>
          <p:nvPr/>
        </p:nvGraphicFramePr>
        <p:xfrm>
          <a:off x="304800" y="1524000"/>
          <a:ext cx="8534400" cy="4267200"/>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9"/>
          <p:cNvSpPr/>
          <p:nvPr/>
        </p:nvSpPr>
        <p:spPr>
          <a:xfrm>
            <a:off x="3352800" y="4685731"/>
            <a:ext cx="5791200" cy="685800"/>
          </a:xfrm>
          <a:prstGeom prst="rect">
            <a:avLst/>
          </a:prstGeom>
          <a:solidFill>
            <a:srgbClr val="FFC000"/>
          </a:solidFill>
          <a:ln w="25400" cap="flat" cmpd="sng" algn="ctr">
            <a:solidFill>
              <a:srgbClr val="FF00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ZA" sz="2000" b="1" dirty="0" err="1">
                <a:solidFill>
                  <a:srgbClr val="FF0000"/>
                </a:solidFill>
              </a:rPr>
              <a:t>Carbamezepine</a:t>
            </a:r>
            <a:r>
              <a:rPr lang="en-ZA" sz="2000" b="1" dirty="0">
                <a:solidFill>
                  <a:srgbClr val="FF0000"/>
                </a:solidFill>
              </a:rPr>
              <a:t> Syrup </a:t>
            </a:r>
            <a:r>
              <a:rPr lang="en-ZA" sz="2000" b="1" baseline="-25000" dirty="0">
                <a:solidFill>
                  <a:srgbClr val="FF0000"/>
                </a:solidFill>
              </a:rPr>
              <a:t>cost </a:t>
            </a:r>
            <a:r>
              <a:rPr lang="en-ZA" sz="2000" b="1" dirty="0">
                <a:solidFill>
                  <a:srgbClr val="FF0000"/>
                </a:solidFill>
              </a:rPr>
              <a:t>&gt; Valproate Syrup </a:t>
            </a:r>
            <a:r>
              <a:rPr lang="en-ZA" sz="2000" b="1" baseline="-25000" dirty="0">
                <a:solidFill>
                  <a:srgbClr val="FF0000"/>
                </a:solidFill>
              </a:rPr>
              <a:t>cost</a:t>
            </a:r>
          </a:p>
        </p:txBody>
      </p:sp>
      <p:sp>
        <p:nvSpPr>
          <p:cNvPr id="2" name="Rounded Rectangle 1"/>
          <p:cNvSpPr/>
          <p:nvPr/>
        </p:nvSpPr>
        <p:spPr>
          <a:xfrm>
            <a:off x="6324600" y="2057400"/>
            <a:ext cx="2667000" cy="685800"/>
          </a:xfrm>
          <a:prstGeom prst="roundRect">
            <a:avLst/>
          </a:prstGeom>
          <a:solidFill>
            <a:schemeClr val="accent3">
              <a:lumMod val="60000"/>
              <a:lumOff val="4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a:solidFill>
                  <a:schemeClr val="tx1"/>
                </a:solidFill>
              </a:rPr>
              <a:t>DOSES:</a:t>
            </a:r>
          </a:p>
          <a:p>
            <a:pPr marL="285750" indent="-285750" algn="ctr">
              <a:buFontTx/>
              <a:buChar char="-"/>
            </a:pPr>
            <a:r>
              <a:rPr lang="en-ZA" sz="1200" dirty="0">
                <a:solidFill>
                  <a:schemeClr val="tx1"/>
                </a:solidFill>
              </a:rPr>
              <a:t>Valproate: 10mg/kg/dose</a:t>
            </a:r>
          </a:p>
          <a:p>
            <a:pPr marL="285750" indent="-285750" algn="ctr">
              <a:buFontTx/>
              <a:buChar char="-"/>
            </a:pPr>
            <a:r>
              <a:rPr lang="en-ZA" sz="1200" dirty="0">
                <a:solidFill>
                  <a:schemeClr val="tx1"/>
                </a:solidFill>
              </a:rPr>
              <a:t>Carbamazepine: 15 mg/kg/dose</a:t>
            </a:r>
          </a:p>
        </p:txBody>
      </p:sp>
      <p:sp>
        <p:nvSpPr>
          <p:cNvPr id="4" name="Rectangle 3"/>
          <p:cNvSpPr/>
          <p:nvPr/>
        </p:nvSpPr>
        <p:spPr>
          <a:xfrm>
            <a:off x="3048000" y="5562600"/>
            <a:ext cx="27432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b="1" dirty="0">
                <a:solidFill>
                  <a:schemeClr val="tx1"/>
                </a:solidFill>
              </a:rPr>
              <a:t>Weight (kg)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66799"/>
            <a:ext cx="8839200" cy="2895601"/>
          </a:xfrm>
        </p:spPr>
        <p:txBody>
          <a:bodyPr/>
          <a:lstStyle/>
          <a:p>
            <a:pPr>
              <a:buNone/>
            </a:pPr>
            <a:r>
              <a:rPr lang="en-GB" sz="1600" b="1" u="sng" dirty="0"/>
              <a:t>B: Cost comparison tablet </a:t>
            </a:r>
            <a:r>
              <a:rPr lang="en-GB" sz="1600" b="1" i="1" u="sng" dirty="0"/>
              <a:t>vs.</a:t>
            </a:r>
            <a:r>
              <a:rPr lang="en-GB" sz="1600" b="1" u="sng" dirty="0"/>
              <a:t> syrup dosage forms for the older child (able to take tablets).</a:t>
            </a:r>
            <a:endParaRPr lang="en-US" sz="16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15</a:t>
            </a:fld>
            <a:endParaRPr lang="en-ZA" sz="1000" dirty="0"/>
          </a:p>
        </p:txBody>
      </p:sp>
      <p:sp>
        <p:nvSpPr>
          <p:cNvPr id="7" name="Title 1"/>
          <p:cNvSpPr>
            <a:spLocks noGrp="1"/>
          </p:cNvSpPr>
          <p:nvPr>
            <p:ph type="title"/>
          </p:nvPr>
        </p:nvSpPr>
        <p:spPr>
          <a:xfrm>
            <a:off x="457200" y="274638"/>
            <a:ext cx="8229600" cy="792162"/>
          </a:xfrm>
        </p:spPr>
        <p:txBody>
          <a:bodyPr>
            <a:normAutofit/>
          </a:bodyPr>
          <a:lstStyle/>
          <a:p>
            <a:pPr algn="l"/>
            <a:r>
              <a:rPr lang="en-ZA" b="1" dirty="0">
                <a:solidFill>
                  <a:schemeClr val="bg1"/>
                </a:solidFill>
              </a:rPr>
              <a:t>15.2.2 EPILEPSY</a:t>
            </a:r>
          </a:p>
        </p:txBody>
      </p:sp>
      <p:sp>
        <p:nvSpPr>
          <p:cNvPr id="8" name="Footer Placeholder 4"/>
          <p:cNvSpPr>
            <a:spLocks noGrp="1"/>
          </p:cNvSpPr>
          <p:nvPr>
            <p:ph type="ftr" sz="quarter" idx="11"/>
          </p:nvPr>
        </p:nvSpPr>
        <p:spPr>
          <a:xfrm>
            <a:off x="3124200" y="6356350"/>
            <a:ext cx="2895600" cy="365125"/>
          </a:xfrm>
        </p:spPr>
        <p:txBody>
          <a:bodyPr/>
          <a:lstStyle/>
          <a:p>
            <a:pPr algn="ctr"/>
            <a:r>
              <a:rPr lang="en-ZA" sz="1000" dirty="0"/>
              <a:t>PRIMARY HEALTHCARE 2014 IMPLEMENTATION SLIDES: CENTRAL NERVOUS SYSTEM</a:t>
            </a:r>
          </a:p>
        </p:txBody>
      </p:sp>
      <p:sp>
        <p:nvSpPr>
          <p:cNvPr id="2" name="Rectangle 1"/>
          <p:cNvSpPr/>
          <p:nvPr/>
        </p:nvSpPr>
        <p:spPr>
          <a:xfrm>
            <a:off x="304800" y="4648200"/>
            <a:ext cx="3352800" cy="609600"/>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a:solidFill>
                  <a:srgbClr val="FF0000"/>
                </a:solidFill>
              </a:rPr>
              <a:t>Syrup </a:t>
            </a:r>
            <a:r>
              <a:rPr lang="en-ZA" sz="2400" b="1" baseline="-25000" dirty="0">
                <a:solidFill>
                  <a:srgbClr val="FF0000"/>
                </a:solidFill>
              </a:rPr>
              <a:t>cost </a:t>
            </a:r>
            <a:r>
              <a:rPr lang="en-ZA" sz="2400" b="1" dirty="0">
                <a:solidFill>
                  <a:srgbClr val="FF0000"/>
                </a:solidFill>
              </a:rPr>
              <a:t>&gt; Tablet </a:t>
            </a:r>
            <a:r>
              <a:rPr lang="en-ZA" sz="2400" b="1" baseline="-25000" dirty="0">
                <a:solidFill>
                  <a:srgbClr val="FF0000"/>
                </a:solidFill>
              </a:rPr>
              <a:t>cost</a:t>
            </a:r>
          </a:p>
        </p:txBody>
      </p:sp>
      <p:graphicFrame>
        <p:nvGraphicFramePr>
          <p:cNvPr id="11" name="Chart 10"/>
          <p:cNvGraphicFramePr/>
          <p:nvPr>
            <p:extLst>
              <p:ext uri="{D42A27DB-BD31-4B8C-83A1-F6EECF244321}">
                <p14:modId xmlns:p14="http://schemas.microsoft.com/office/powerpoint/2010/main" val="2101989897"/>
              </p:ext>
            </p:extLst>
          </p:nvPr>
        </p:nvGraphicFramePr>
        <p:xfrm>
          <a:off x="152400" y="1447800"/>
          <a:ext cx="55626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p:nvPr>
            <p:extLst>
              <p:ext uri="{D42A27DB-BD31-4B8C-83A1-F6EECF244321}">
                <p14:modId xmlns:p14="http://schemas.microsoft.com/office/powerpoint/2010/main" val="3723712021"/>
              </p:ext>
            </p:extLst>
          </p:nvPr>
        </p:nvGraphicFramePr>
        <p:xfrm>
          <a:off x="3733800" y="3733800"/>
          <a:ext cx="51054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9" name="Rounded Rectangle 8"/>
          <p:cNvSpPr/>
          <p:nvPr/>
        </p:nvSpPr>
        <p:spPr>
          <a:xfrm>
            <a:off x="6324600" y="2057400"/>
            <a:ext cx="2667000" cy="685800"/>
          </a:xfrm>
          <a:prstGeom prst="roundRect">
            <a:avLst/>
          </a:prstGeom>
          <a:solidFill>
            <a:schemeClr val="accent3">
              <a:lumMod val="60000"/>
              <a:lumOff val="4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a:solidFill>
                  <a:schemeClr val="tx1"/>
                </a:solidFill>
              </a:rPr>
              <a:t>DOSES:</a:t>
            </a:r>
          </a:p>
          <a:p>
            <a:pPr marL="285750" indent="-285750" algn="ctr">
              <a:buFontTx/>
              <a:buChar char="-"/>
            </a:pPr>
            <a:r>
              <a:rPr lang="en-ZA" sz="1200" dirty="0">
                <a:solidFill>
                  <a:schemeClr val="tx1"/>
                </a:solidFill>
              </a:rPr>
              <a:t>Valproate: 10mg/kg/dose</a:t>
            </a:r>
          </a:p>
          <a:p>
            <a:pPr marL="285750" indent="-285750" algn="ctr">
              <a:buFontTx/>
              <a:buChar char="-"/>
            </a:pPr>
            <a:r>
              <a:rPr lang="en-ZA" sz="1200" dirty="0">
                <a:solidFill>
                  <a:schemeClr val="tx1"/>
                </a:solidFill>
              </a:rPr>
              <a:t>Carbamazepine: 15 mg/kg/dose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lgn="ctr"/>
            <a:r>
              <a:rPr lang="en-ZA" sz="1000" dirty="0"/>
              <a:t>PRIMARY HEALTHCARE 2014 IMPLEMENTATION SLIDES: STI</a:t>
            </a:r>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16</a:t>
            </a:fld>
            <a:endParaRPr lang="en-ZA" sz="1000" dirty="0"/>
          </a:p>
        </p:txBody>
      </p:sp>
      <p:sp>
        <p:nvSpPr>
          <p:cNvPr id="8" name="Title 1"/>
          <p:cNvSpPr>
            <a:spLocks noGrp="1"/>
          </p:cNvSpPr>
          <p:nvPr>
            <p:ph type="title"/>
          </p:nvPr>
        </p:nvSpPr>
        <p:spPr>
          <a:xfrm>
            <a:off x="457200" y="274638"/>
            <a:ext cx="8229600" cy="792162"/>
          </a:xfrm>
        </p:spPr>
        <p:txBody>
          <a:bodyPr>
            <a:normAutofit/>
          </a:bodyPr>
          <a:lstStyle/>
          <a:p>
            <a:pPr algn="l"/>
            <a:r>
              <a:rPr lang="en-ZA" b="1" dirty="0">
                <a:solidFill>
                  <a:schemeClr val="bg1"/>
                </a:solidFill>
              </a:rPr>
              <a:t>15.2.2 EPILEPSY</a:t>
            </a:r>
          </a:p>
        </p:txBody>
      </p:sp>
      <p:sp>
        <p:nvSpPr>
          <p:cNvPr id="3" name="Rectangle 2"/>
          <p:cNvSpPr/>
          <p:nvPr/>
        </p:nvSpPr>
        <p:spPr>
          <a:xfrm>
            <a:off x="2286000" y="5715000"/>
            <a:ext cx="4572000" cy="646331"/>
          </a:xfrm>
          <a:prstGeom prst="rect">
            <a:avLst/>
          </a:prstGeom>
          <a:solidFill>
            <a:srgbClr val="92D050"/>
          </a:solidFill>
          <a:ln>
            <a:solidFill>
              <a:schemeClr val="tx1"/>
            </a:solidFill>
          </a:ln>
          <a:effectLst>
            <a:outerShdw blurRad="50800" dist="38100" dir="2700000" algn="tl" rotWithShape="0">
              <a:prstClr val="black">
                <a:alpha val="40000"/>
              </a:prstClr>
            </a:outerShdw>
            <a:reflection blurRad="6350" stA="52000" endA="300" endPos="35000" dir="5400000" sy="-100000" algn="bl" rotWithShape="0"/>
          </a:effectLst>
        </p:spPr>
        <p:txBody>
          <a:bodyPr>
            <a:spAutoFit/>
          </a:bodyPr>
          <a:lstStyle/>
          <a:p>
            <a:pPr algn="ctr"/>
            <a:r>
              <a:rPr lang="en-ZA" b="1" dirty="0">
                <a:solidFill>
                  <a:srgbClr val="FF0000"/>
                </a:solidFill>
              </a:rPr>
              <a:t>Cost implications of children transitioning from valproate syrup to valproate tablets </a:t>
            </a:r>
          </a:p>
        </p:txBody>
      </p:sp>
      <p:graphicFrame>
        <p:nvGraphicFramePr>
          <p:cNvPr id="13" name="Chart 12"/>
          <p:cNvGraphicFramePr/>
          <p:nvPr>
            <p:extLst>
              <p:ext uri="{D42A27DB-BD31-4B8C-83A1-F6EECF244321}">
                <p14:modId xmlns:p14="http://schemas.microsoft.com/office/powerpoint/2010/main" val="727446508"/>
              </p:ext>
            </p:extLst>
          </p:nvPr>
        </p:nvGraphicFramePr>
        <p:xfrm>
          <a:off x="152400" y="1219200"/>
          <a:ext cx="8763000" cy="3581400"/>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p:cNvSpPr/>
          <p:nvPr/>
        </p:nvSpPr>
        <p:spPr>
          <a:xfrm>
            <a:off x="1600200" y="4800600"/>
            <a:ext cx="6172200" cy="914400"/>
          </a:xfrm>
          <a:prstGeom prst="rect">
            <a:avLst/>
          </a:prstGeom>
          <a:solidFill>
            <a:srgbClr val="FFC000"/>
          </a:solidFill>
          <a:ln>
            <a:solidFill>
              <a:srgbClr val="FF0000"/>
            </a:solidFill>
          </a:ln>
          <a:effectLst>
            <a:outerShdw blurRad="50800" dist="38100" dir="2700000" algn="tl"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buAutoNum type="arabicPeriod"/>
            </a:pPr>
            <a:r>
              <a:rPr lang="en-ZA" sz="2400" b="1" dirty="0">
                <a:solidFill>
                  <a:srgbClr val="FF0000"/>
                </a:solidFill>
              </a:rPr>
              <a:t>Syrup </a:t>
            </a:r>
            <a:r>
              <a:rPr lang="en-ZA" sz="2400" b="1" baseline="-25000" dirty="0">
                <a:solidFill>
                  <a:srgbClr val="FF0000"/>
                </a:solidFill>
              </a:rPr>
              <a:t>valproate </a:t>
            </a:r>
            <a:r>
              <a:rPr lang="en-ZA" sz="2400" b="1" dirty="0">
                <a:solidFill>
                  <a:srgbClr val="FF0000"/>
                </a:solidFill>
              </a:rPr>
              <a:t>&lt; Syrup </a:t>
            </a:r>
            <a:r>
              <a:rPr lang="en-ZA" sz="2400" b="1" baseline="-25000" dirty="0">
                <a:solidFill>
                  <a:srgbClr val="FF0000"/>
                </a:solidFill>
              </a:rPr>
              <a:t>carbamazepine</a:t>
            </a:r>
          </a:p>
          <a:p>
            <a:pPr algn="ctr"/>
            <a:r>
              <a:rPr lang="en-ZA" sz="2400" b="1" dirty="0">
                <a:solidFill>
                  <a:srgbClr val="FF0000"/>
                </a:solidFill>
              </a:rPr>
              <a:t>2. Tablets </a:t>
            </a:r>
            <a:r>
              <a:rPr lang="en-ZA" sz="2400" b="1" baseline="-25000" dirty="0">
                <a:solidFill>
                  <a:srgbClr val="FF0000"/>
                </a:solidFill>
              </a:rPr>
              <a:t>carbamazepine</a:t>
            </a:r>
            <a:r>
              <a:rPr lang="en-ZA" sz="2400" b="1" dirty="0">
                <a:solidFill>
                  <a:srgbClr val="FF0000"/>
                </a:solidFill>
              </a:rPr>
              <a:t> &lt; Tablets </a:t>
            </a:r>
            <a:r>
              <a:rPr lang="en-ZA" sz="2400" b="1" baseline="-25000" dirty="0">
                <a:solidFill>
                  <a:srgbClr val="FF0000"/>
                </a:solidFill>
              </a:rPr>
              <a:t>valproate</a:t>
            </a:r>
          </a:p>
        </p:txBody>
      </p:sp>
      <p:sp>
        <p:nvSpPr>
          <p:cNvPr id="10" name="Rounded Rectangle 9"/>
          <p:cNvSpPr/>
          <p:nvPr/>
        </p:nvSpPr>
        <p:spPr>
          <a:xfrm>
            <a:off x="6289343" y="1752600"/>
            <a:ext cx="2667000" cy="685800"/>
          </a:xfrm>
          <a:prstGeom prst="roundRect">
            <a:avLst/>
          </a:prstGeom>
          <a:solidFill>
            <a:schemeClr val="accent3">
              <a:lumMod val="60000"/>
              <a:lumOff val="4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a:solidFill>
                  <a:schemeClr val="tx1"/>
                </a:solidFill>
              </a:rPr>
              <a:t>DOSES:</a:t>
            </a:r>
          </a:p>
          <a:p>
            <a:pPr marL="285750" indent="-285750" algn="ctr">
              <a:buFontTx/>
              <a:buChar char="-"/>
            </a:pPr>
            <a:r>
              <a:rPr lang="en-ZA" sz="1200" dirty="0">
                <a:solidFill>
                  <a:schemeClr val="tx1"/>
                </a:solidFill>
              </a:rPr>
              <a:t>Valproate: 10mg/kg/dose</a:t>
            </a:r>
          </a:p>
          <a:p>
            <a:pPr marL="285750" indent="-285750" algn="ctr">
              <a:buFontTx/>
              <a:buChar char="-"/>
            </a:pPr>
            <a:r>
              <a:rPr lang="en-ZA" sz="1200" dirty="0">
                <a:solidFill>
                  <a:schemeClr val="tx1"/>
                </a:solidFill>
              </a:rPr>
              <a:t>Carbamazepine: 15 mg/kg/dose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196752"/>
            <a:ext cx="8853518" cy="5089768"/>
          </a:xfrm>
        </p:spPr>
        <p:txBody>
          <a:bodyPr>
            <a:normAutofit fontScale="92500" lnSpcReduction="20000"/>
          </a:bodyPr>
          <a:lstStyle/>
          <a:p>
            <a:pPr marL="103505" indent="0">
              <a:spcAft>
                <a:spcPts val="0"/>
              </a:spcAft>
              <a:buNone/>
            </a:pPr>
            <a:r>
              <a:rPr lang="en-GB" sz="2400" b="1" dirty="0">
                <a:ea typeface="Times New Roman"/>
                <a:cs typeface="Calibri"/>
              </a:rPr>
              <a:t>HIV INFECTED INDIVIDUALS ON ARVS: CHILDREN</a:t>
            </a:r>
            <a:endParaRPr lang="en-ZA" sz="2800" dirty="0">
              <a:latin typeface="Times New Roman"/>
              <a:ea typeface="Times New Roman"/>
            </a:endParaRPr>
          </a:p>
          <a:p>
            <a:pPr algn="just">
              <a:lnSpc>
                <a:spcPct val="115000"/>
              </a:lnSpc>
              <a:spcAft>
                <a:spcPts val="0"/>
              </a:spcAft>
            </a:pPr>
            <a:r>
              <a:rPr lang="en-ZA" sz="2600" u="sng" dirty="0">
                <a:ea typeface="Calibri"/>
                <a:cs typeface="Calibri"/>
              </a:rPr>
              <a:t>Lamotrigine:</a:t>
            </a:r>
            <a:r>
              <a:rPr lang="en-ZA" sz="2600" dirty="0">
                <a:ea typeface="Calibri"/>
                <a:cs typeface="Calibri"/>
              </a:rPr>
              <a:t> </a:t>
            </a:r>
            <a:r>
              <a:rPr lang="en-ZA" sz="2600" i="1" dirty="0">
                <a:solidFill>
                  <a:schemeClr val="accent6">
                    <a:lumMod val="75000"/>
                  </a:schemeClr>
                </a:solidFill>
                <a:ea typeface="Calibri"/>
                <a:cs typeface="Calibri"/>
              </a:rPr>
              <a:t>not added</a:t>
            </a:r>
            <a:endParaRPr lang="en-ZA" sz="2600" dirty="0">
              <a:solidFill>
                <a:schemeClr val="accent6">
                  <a:lumMod val="75000"/>
                </a:schemeClr>
              </a:solidFill>
              <a:ea typeface="Calibri"/>
              <a:cs typeface="Times New Roman"/>
            </a:endParaRPr>
          </a:p>
          <a:p>
            <a:pPr algn="just">
              <a:lnSpc>
                <a:spcPct val="115000"/>
              </a:lnSpc>
              <a:spcAft>
                <a:spcPts val="0"/>
              </a:spcAft>
            </a:pPr>
            <a:r>
              <a:rPr lang="en-ZA" sz="2600" u="sng" dirty="0">
                <a:ea typeface="Calibri"/>
                <a:cs typeface="Calibri"/>
              </a:rPr>
              <a:t>Valproate:</a:t>
            </a:r>
            <a:r>
              <a:rPr lang="en-ZA" sz="2600" i="1" dirty="0">
                <a:ea typeface="Calibri"/>
                <a:cs typeface="Calibri"/>
              </a:rPr>
              <a:t> </a:t>
            </a:r>
            <a:r>
              <a:rPr lang="en-ZA" sz="2600" i="1" dirty="0">
                <a:solidFill>
                  <a:srgbClr val="00B0F0"/>
                </a:solidFill>
                <a:ea typeface="Calibri"/>
                <a:cs typeface="Calibri"/>
              </a:rPr>
              <a:t>retained</a:t>
            </a:r>
            <a:endParaRPr lang="en-ZA" sz="2600" dirty="0">
              <a:solidFill>
                <a:srgbClr val="00B0F0"/>
              </a:solidFill>
              <a:ea typeface="Calibri"/>
              <a:cs typeface="Times New Roman"/>
            </a:endParaRPr>
          </a:p>
          <a:p>
            <a:pPr marL="0" indent="0">
              <a:buNone/>
            </a:pPr>
            <a:endParaRPr lang="en-ZA" sz="2800" dirty="0"/>
          </a:p>
          <a:p>
            <a:pPr lvl="1"/>
            <a:r>
              <a:rPr lang="en-ZA" sz="2100" dirty="0"/>
              <a:t>Valproate: No drug-drug interactions between valproate &amp; ART occur that requires dose adjustments. </a:t>
            </a:r>
          </a:p>
          <a:p>
            <a:pPr lvl="1"/>
            <a:r>
              <a:rPr lang="en-ZA" sz="2100" dirty="0"/>
              <a:t>Lamotrigine: Lopinavir/ritonavir induces </a:t>
            </a:r>
            <a:r>
              <a:rPr lang="en-ZA" sz="2100" dirty="0" err="1"/>
              <a:t>glucuronidation</a:t>
            </a:r>
            <a:r>
              <a:rPr lang="en-ZA" sz="2100" dirty="0"/>
              <a:t> of lamotrigine, resulting in a 50% decrease in </a:t>
            </a:r>
            <a:r>
              <a:rPr lang="en-ZA" sz="2100" dirty="0" err="1"/>
              <a:t>lamotrigine’s</a:t>
            </a:r>
            <a:r>
              <a:rPr lang="en-ZA" sz="2100" dirty="0"/>
              <a:t> AUC. To maintain a therapeutic concentration of lamotrigine the dose should be doubled when co-administered with lopinavir/ritonavir . </a:t>
            </a:r>
          </a:p>
          <a:p>
            <a:pPr lvl="1"/>
            <a:r>
              <a:rPr lang="en-ZA" sz="2100" dirty="0"/>
              <a:t>However, paucity of data to support lamotrigine monotherapy for generalised tonic </a:t>
            </a:r>
            <a:r>
              <a:rPr lang="en-ZA" sz="2100" dirty="0" err="1"/>
              <a:t>clonic</a:t>
            </a:r>
            <a:r>
              <a:rPr lang="en-ZA" sz="2100" dirty="0"/>
              <a:t> seizures in children.  (Refer to the medicine review: Lamotrigine monotherapy for general tonic </a:t>
            </a:r>
            <a:r>
              <a:rPr lang="en-ZA" sz="2100" dirty="0" err="1"/>
              <a:t>clonic</a:t>
            </a:r>
            <a:r>
              <a:rPr lang="en-ZA" sz="2100" dirty="0"/>
              <a:t> seizures in children).</a:t>
            </a:r>
          </a:p>
          <a:p>
            <a:pPr marL="0" indent="0">
              <a:buNone/>
            </a:pPr>
            <a:endParaRPr lang="en-ZA" sz="1600" dirty="0"/>
          </a:p>
          <a:p>
            <a:pPr marL="0" indent="0">
              <a:buNone/>
            </a:pPr>
            <a:r>
              <a:rPr lang="en-ZA" sz="4800" b="1" dirty="0">
                <a:solidFill>
                  <a:srgbClr val="3366FF"/>
                </a:solidFill>
              </a:rPr>
              <a:t>Level of evidence: III Expert opinion</a:t>
            </a:r>
            <a:endParaRPr lang="en-ZA" sz="1700" dirty="0"/>
          </a:p>
          <a:p>
            <a:pPr>
              <a:buNone/>
            </a:pPr>
            <a:endParaRPr lang="en-ZA" sz="1400" dirty="0"/>
          </a:p>
          <a:p>
            <a:pPr>
              <a:buNone/>
            </a:pPr>
            <a:endParaRPr lang="en-ZA" dirty="0"/>
          </a:p>
        </p:txBody>
      </p:sp>
      <p:sp>
        <p:nvSpPr>
          <p:cNvPr id="5" name="Slide Number Placeholder 4"/>
          <p:cNvSpPr>
            <a:spLocks noGrp="1"/>
          </p:cNvSpPr>
          <p:nvPr>
            <p:ph type="sldNum" sz="quarter" idx="12"/>
          </p:nvPr>
        </p:nvSpPr>
        <p:spPr/>
        <p:txBody>
          <a:bodyPr/>
          <a:lstStyle/>
          <a:p>
            <a:pPr algn="ctr"/>
            <a:fld id="{42FB03B2-953D-4068-99A6-8707FB8FE3E1}" type="slidenum">
              <a:rPr lang="en-ZA" sz="1000" smtClean="0"/>
              <a:pPr algn="ctr"/>
              <a:t>17</a:t>
            </a:fld>
            <a:endParaRPr lang="en-ZA" sz="1000" dirty="0"/>
          </a:p>
        </p:txBody>
      </p:sp>
      <p:sp>
        <p:nvSpPr>
          <p:cNvPr id="6" name="Footer Placeholder 4"/>
          <p:cNvSpPr>
            <a:spLocks noGrp="1"/>
          </p:cNvSpPr>
          <p:nvPr>
            <p:ph type="ftr" sz="quarter" idx="11"/>
          </p:nvPr>
        </p:nvSpPr>
        <p:spPr>
          <a:xfrm>
            <a:off x="3124200" y="6356350"/>
            <a:ext cx="2895600" cy="365125"/>
          </a:xfrm>
        </p:spPr>
        <p:txBody>
          <a:bodyPr/>
          <a:lstStyle/>
          <a:p>
            <a:pPr algn="ctr"/>
            <a:r>
              <a:rPr lang="en-ZA" sz="1000" dirty="0"/>
              <a:t>PRIMARY HEALTHCARE IMPLEMENTATION SLIDES 2014: CENTRAL NERVOUS SYSTEM</a:t>
            </a:r>
          </a:p>
        </p:txBody>
      </p:sp>
      <p:sp>
        <p:nvSpPr>
          <p:cNvPr id="7" name="Title 1"/>
          <p:cNvSpPr>
            <a:spLocks noGrp="1"/>
          </p:cNvSpPr>
          <p:nvPr>
            <p:ph type="title"/>
          </p:nvPr>
        </p:nvSpPr>
        <p:spPr>
          <a:xfrm>
            <a:off x="457200" y="274638"/>
            <a:ext cx="8229600" cy="792162"/>
          </a:xfrm>
        </p:spPr>
        <p:txBody>
          <a:bodyPr>
            <a:normAutofit/>
          </a:bodyPr>
          <a:lstStyle/>
          <a:p>
            <a:pPr algn="l"/>
            <a:r>
              <a:rPr lang="en-ZA" b="1" dirty="0">
                <a:solidFill>
                  <a:schemeClr val="bg1"/>
                </a:solidFill>
              </a:rPr>
              <a:t>15.2.2 EPILEPSY</a:t>
            </a:r>
          </a:p>
        </p:txBody>
      </p:sp>
      <p:sp>
        <p:nvSpPr>
          <p:cNvPr id="8" name="6-Point Star 7"/>
          <p:cNvSpPr/>
          <p:nvPr/>
        </p:nvSpPr>
        <p:spPr>
          <a:xfrm rot="20392277">
            <a:off x="5926869" y="287402"/>
            <a:ext cx="3015845" cy="2590800"/>
          </a:xfrm>
          <a:prstGeom prst="star6">
            <a:avLst/>
          </a:prstGeom>
          <a:solidFill>
            <a:srgbClr val="0000FF"/>
          </a:solidFill>
          <a:ln>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rgbClr val="FFFF00"/>
                </a:solidFill>
              </a:rPr>
              <a:t>Valproate retained as 1st line in children on ART.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990600"/>
            <a:ext cx="8856984" cy="5119464"/>
          </a:xfrm>
        </p:spPr>
        <p:txBody>
          <a:bodyPr>
            <a:noAutofit/>
          </a:bodyPr>
          <a:lstStyle/>
          <a:p>
            <a:pPr marL="0" indent="0">
              <a:buNone/>
            </a:pPr>
            <a:r>
              <a:rPr lang="en-GB" sz="2400" b="1" dirty="0"/>
              <a:t>ADULTS</a:t>
            </a:r>
            <a:endParaRPr lang="en-ZA" sz="2400" dirty="0"/>
          </a:p>
          <a:p>
            <a:r>
              <a:rPr lang="en-GB" sz="2000" u="sng" dirty="0"/>
              <a:t>Carbamazepine: </a:t>
            </a:r>
            <a:r>
              <a:rPr lang="en-GB" sz="2000" i="1" dirty="0">
                <a:solidFill>
                  <a:srgbClr val="00B0F0"/>
                </a:solidFill>
              </a:rPr>
              <a:t>retained</a:t>
            </a:r>
            <a:endParaRPr lang="en-ZA" sz="2000" dirty="0">
              <a:solidFill>
                <a:srgbClr val="00B0F0"/>
              </a:solidFill>
            </a:endParaRPr>
          </a:p>
          <a:p>
            <a:r>
              <a:rPr lang="en-GB" sz="2000" u="sng" dirty="0"/>
              <a:t>Lamotrigine: </a:t>
            </a:r>
            <a:r>
              <a:rPr lang="en-GB" sz="2000" i="1" dirty="0">
                <a:solidFill>
                  <a:srgbClr val="00B050"/>
                </a:solidFill>
              </a:rPr>
              <a:t>added</a:t>
            </a:r>
            <a:endParaRPr lang="en-ZA" sz="2000" dirty="0">
              <a:solidFill>
                <a:srgbClr val="00B050"/>
              </a:solidFill>
            </a:endParaRPr>
          </a:p>
          <a:p>
            <a:r>
              <a:rPr lang="en-GB" sz="2000" u="sng" dirty="0"/>
              <a:t>Phenytoin: </a:t>
            </a:r>
            <a:r>
              <a:rPr lang="en-GB" sz="2000" i="1" dirty="0">
                <a:solidFill>
                  <a:srgbClr val="9966FF"/>
                </a:solidFill>
              </a:rPr>
              <a:t>amended</a:t>
            </a:r>
            <a:endParaRPr lang="en-ZA" sz="2000" dirty="0">
              <a:solidFill>
                <a:srgbClr val="9966FF"/>
              </a:solidFill>
            </a:endParaRPr>
          </a:p>
          <a:p>
            <a:r>
              <a:rPr lang="en-GB" sz="2000" u="sng" dirty="0"/>
              <a:t>Valproate: </a:t>
            </a:r>
            <a:r>
              <a:rPr lang="en-GB" sz="2000" i="1" dirty="0">
                <a:solidFill>
                  <a:schemeClr val="accent6">
                    <a:lumMod val="75000"/>
                  </a:schemeClr>
                </a:solidFill>
              </a:rPr>
              <a:t>not added</a:t>
            </a:r>
            <a:endParaRPr lang="en-ZA" sz="2000" dirty="0">
              <a:solidFill>
                <a:schemeClr val="accent6">
                  <a:lumMod val="75000"/>
                </a:schemeClr>
              </a:solidFill>
            </a:endParaRPr>
          </a:p>
          <a:p>
            <a:pPr marL="0" indent="0">
              <a:buNone/>
            </a:pPr>
            <a:endParaRPr lang="en-GB" sz="500" b="1" dirty="0"/>
          </a:p>
          <a:p>
            <a:pPr marL="0" indent="0">
              <a:buNone/>
            </a:pPr>
            <a:endParaRPr lang="en-GB" sz="1000" dirty="0"/>
          </a:p>
          <a:p>
            <a:pPr marL="0" indent="0">
              <a:buNone/>
            </a:pPr>
            <a:r>
              <a:rPr lang="en-GB" sz="2000" b="1" dirty="0"/>
              <a:t>Recommendations:</a:t>
            </a:r>
            <a:endParaRPr lang="en-ZA" sz="2000" dirty="0"/>
          </a:p>
          <a:p>
            <a:pPr lvl="0">
              <a:buFont typeface="+mj-lt"/>
              <a:buAutoNum type="arabicPeriod"/>
            </a:pPr>
            <a:r>
              <a:rPr lang="en-GB" sz="1800" dirty="0"/>
              <a:t>1</a:t>
            </a:r>
            <a:r>
              <a:rPr lang="en-GB" sz="1800" baseline="30000" dirty="0"/>
              <a:t>st</a:t>
            </a:r>
            <a:r>
              <a:rPr lang="en-GB" sz="1800" dirty="0"/>
              <a:t> line therapy options                            Carbamazepine or lamotrigine monotherapy.</a:t>
            </a:r>
          </a:p>
          <a:p>
            <a:pPr>
              <a:buFont typeface="+mj-lt"/>
              <a:buAutoNum type="arabicPeriod"/>
            </a:pPr>
            <a:r>
              <a:rPr lang="en-GB" sz="1800" dirty="0"/>
              <a:t>Phenytoin deleted from the STG for treatment of new patients because of associated adverse effects, complex pharmacokinetic profile &amp; adherence issues. However, patients stabilised on phenytoin should not be switched to an alternative AED. </a:t>
            </a:r>
            <a:endParaRPr lang="en-ZA" sz="1800" dirty="0"/>
          </a:p>
          <a:p>
            <a:pPr>
              <a:buFont typeface="+mj-lt"/>
              <a:buAutoNum type="arabicPeriod"/>
            </a:pPr>
            <a:r>
              <a:rPr lang="en-GB" sz="1800" dirty="0"/>
              <a:t> Valproate not added to the STG.</a:t>
            </a:r>
            <a:endParaRPr lang="en-ZA" sz="18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18</a:t>
            </a:fld>
            <a:endParaRPr lang="en-ZA" sz="1000" dirty="0"/>
          </a:p>
        </p:txBody>
      </p:sp>
      <p:sp>
        <p:nvSpPr>
          <p:cNvPr id="7" name="Footer Placeholder 4"/>
          <p:cNvSpPr>
            <a:spLocks noGrp="1"/>
          </p:cNvSpPr>
          <p:nvPr>
            <p:ph type="ftr" sz="quarter" idx="11"/>
          </p:nvPr>
        </p:nvSpPr>
        <p:spPr>
          <a:xfrm>
            <a:off x="3124200" y="6356350"/>
            <a:ext cx="2895600" cy="365125"/>
          </a:xfrm>
        </p:spPr>
        <p:txBody>
          <a:bodyPr/>
          <a:lstStyle/>
          <a:p>
            <a:pPr algn="ctr"/>
            <a:r>
              <a:rPr lang="en-ZA" sz="1000" dirty="0"/>
              <a:t>PRIMARY HEALTHCARE IMPLEMENTATION SLIDES 2014: CENTRAL NERVOUS SYSTEM</a:t>
            </a:r>
          </a:p>
        </p:txBody>
      </p:sp>
      <p:sp>
        <p:nvSpPr>
          <p:cNvPr id="8" name="Title 1"/>
          <p:cNvSpPr>
            <a:spLocks noGrp="1"/>
          </p:cNvSpPr>
          <p:nvPr>
            <p:ph type="title"/>
          </p:nvPr>
        </p:nvSpPr>
        <p:spPr>
          <a:xfrm>
            <a:off x="457200" y="274638"/>
            <a:ext cx="8229600" cy="792162"/>
          </a:xfrm>
        </p:spPr>
        <p:txBody>
          <a:bodyPr>
            <a:normAutofit/>
          </a:bodyPr>
          <a:lstStyle/>
          <a:p>
            <a:pPr algn="l"/>
            <a:r>
              <a:rPr lang="en-ZA" b="1" dirty="0">
                <a:solidFill>
                  <a:schemeClr val="bg1"/>
                </a:solidFill>
              </a:rPr>
              <a:t>15.2.2 EPILEPSY</a:t>
            </a:r>
          </a:p>
        </p:txBody>
      </p:sp>
      <p:sp>
        <p:nvSpPr>
          <p:cNvPr id="5" name="Right Arrow 4"/>
          <p:cNvSpPr/>
          <p:nvPr/>
        </p:nvSpPr>
        <p:spPr>
          <a:xfrm>
            <a:off x="2895600" y="3657600"/>
            <a:ext cx="1143000" cy="1524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FF0000"/>
              </a:solidFill>
            </a:endParaRPr>
          </a:p>
        </p:txBody>
      </p:sp>
      <p:sp>
        <p:nvSpPr>
          <p:cNvPr id="9" name="Rectangle 8"/>
          <p:cNvSpPr/>
          <p:nvPr/>
        </p:nvSpPr>
        <p:spPr>
          <a:xfrm>
            <a:off x="304800" y="5105400"/>
            <a:ext cx="8610600" cy="707886"/>
          </a:xfrm>
          <a:prstGeom prst="rect">
            <a:avLst/>
          </a:prstGeom>
        </p:spPr>
        <p:txBody>
          <a:bodyPr wrap="square">
            <a:spAutoFit/>
          </a:bodyPr>
          <a:lstStyle/>
          <a:p>
            <a:pPr lvl="0">
              <a:spcBef>
                <a:spcPct val="20000"/>
              </a:spcBef>
            </a:pPr>
            <a:r>
              <a:rPr lang="en-ZA" sz="4000" b="1" dirty="0">
                <a:solidFill>
                  <a:srgbClr val="3366FF"/>
                </a:solidFill>
              </a:rPr>
              <a:t>Level of Evidence: III Expert opinion</a:t>
            </a:r>
            <a:endParaRPr lang="en-ZA" sz="4000" dirty="0">
              <a:solidFill>
                <a:srgbClr val="3366FF"/>
              </a:solidFill>
            </a:endParaRPr>
          </a:p>
        </p:txBody>
      </p:sp>
    </p:spTree>
    <p:extLst>
      <p:ext uri="{BB962C8B-B14F-4D97-AF65-F5344CB8AC3E}">
        <p14:creationId xmlns:p14="http://schemas.microsoft.com/office/powerpoint/2010/main" val="13155161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066800"/>
            <a:ext cx="8991600" cy="5170512"/>
          </a:xfrm>
        </p:spPr>
        <p:txBody>
          <a:bodyPr>
            <a:normAutofit/>
          </a:bodyPr>
          <a:lstStyle/>
          <a:p>
            <a:pPr marL="0" indent="0">
              <a:buNone/>
            </a:pPr>
            <a:r>
              <a:rPr lang="en-ZA" sz="2400" i="1" dirty="0"/>
              <a:t>Rationale:</a:t>
            </a:r>
          </a:p>
          <a:p>
            <a:r>
              <a:rPr lang="en-GB" sz="1600" dirty="0"/>
              <a:t>Carbamazepine &amp; lamotrigine more affordable than</a:t>
            </a:r>
            <a:r>
              <a:rPr lang="en-GB" sz="1600" i="1" dirty="0"/>
              <a:t> </a:t>
            </a:r>
            <a:r>
              <a:rPr lang="en-GB" sz="1600" dirty="0"/>
              <a:t>phenytoin &amp; valproate.</a:t>
            </a:r>
          </a:p>
          <a:p>
            <a:r>
              <a:rPr lang="en-ZA" sz="1600" dirty="0"/>
              <a:t>The option of 2 AEDs, rather than a single medicine as 1</a:t>
            </a:r>
            <a:r>
              <a:rPr lang="en-ZA" sz="1600" baseline="30000" dirty="0"/>
              <a:t>st</a:t>
            </a:r>
            <a:r>
              <a:rPr lang="en-ZA" sz="1600" dirty="0"/>
              <a:t> line treatment, ranked according to price avails alternative options if a specific AED is unsuitable, ineffective or not tolerated</a:t>
            </a:r>
          </a:p>
          <a:p>
            <a:r>
              <a:rPr lang="en-GB" sz="1600" dirty="0"/>
              <a:t>Lamotrigine can be used in pregnancy (</a:t>
            </a:r>
            <a:r>
              <a:rPr lang="en-ZA" sz="1600" dirty="0"/>
              <a:t>FDA category C).</a:t>
            </a:r>
          </a:p>
          <a:p>
            <a:r>
              <a:rPr lang="en-GB" sz="1600" dirty="0"/>
              <a:t>Drug-drug interactions associated with carbamazepine, </a:t>
            </a:r>
          </a:p>
          <a:p>
            <a:pPr>
              <a:buNone/>
            </a:pPr>
            <a:r>
              <a:rPr lang="en-GB" sz="1600" dirty="0"/>
              <a:t>	phenytoin &amp; phenobarbitone.</a:t>
            </a:r>
          </a:p>
          <a:p>
            <a:r>
              <a:rPr lang="en-GB" sz="1600" dirty="0"/>
              <a:t>Phenytoin is not preferred because of associated adverse</a:t>
            </a:r>
          </a:p>
          <a:p>
            <a:pPr>
              <a:buNone/>
            </a:pPr>
            <a:r>
              <a:rPr lang="en-GB" sz="1600" dirty="0"/>
              <a:t>	 effects, complex pharmacokinetics and adherence issues. </a:t>
            </a:r>
          </a:p>
          <a:p>
            <a:r>
              <a:rPr lang="en-GB" sz="1600" dirty="0"/>
              <a:t>Valproate is unaffordable.</a:t>
            </a:r>
          </a:p>
          <a:p>
            <a:pPr marL="0" indent="0">
              <a:buNone/>
            </a:pPr>
            <a:endParaRPr lang="en-ZA"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19</a:t>
            </a:fld>
            <a:endParaRPr lang="en-ZA" sz="1000" dirty="0"/>
          </a:p>
        </p:txBody>
      </p:sp>
      <p:sp>
        <p:nvSpPr>
          <p:cNvPr id="7" name="Footer Placeholder 4"/>
          <p:cNvSpPr>
            <a:spLocks noGrp="1"/>
          </p:cNvSpPr>
          <p:nvPr>
            <p:ph type="ftr" sz="quarter" idx="11"/>
          </p:nvPr>
        </p:nvSpPr>
        <p:spPr>
          <a:xfrm>
            <a:off x="3124200" y="6356350"/>
            <a:ext cx="2895600" cy="365125"/>
          </a:xfrm>
        </p:spPr>
        <p:txBody>
          <a:bodyPr/>
          <a:lstStyle/>
          <a:p>
            <a:pPr algn="ctr"/>
            <a:r>
              <a:rPr lang="en-ZA" sz="1000" dirty="0"/>
              <a:t>PRIMARY HEALTHCARE IMPLEMENTATION SLIDES 2014: CENTRAL NERVOUS SYSTEM</a:t>
            </a:r>
          </a:p>
        </p:txBody>
      </p:sp>
      <p:sp>
        <p:nvSpPr>
          <p:cNvPr id="8" name="Title 1"/>
          <p:cNvSpPr>
            <a:spLocks noGrp="1"/>
          </p:cNvSpPr>
          <p:nvPr>
            <p:ph type="title"/>
          </p:nvPr>
        </p:nvSpPr>
        <p:spPr>
          <a:xfrm>
            <a:off x="457200" y="274638"/>
            <a:ext cx="8229600" cy="792162"/>
          </a:xfrm>
        </p:spPr>
        <p:txBody>
          <a:bodyPr>
            <a:normAutofit/>
          </a:bodyPr>
          <a:lstStyle/>
          <a:p>
            <a:pPr algn="l"/>
            <a:r>
              <a:rPr lang="en-ZA" b="1" dirty="0">
                <a:solidFill>
                  <a:schemeClr val="bg1"/>
                </a:solidFill>
              </a:rPr>
              <a:t>15.2.2 EPILEPSY</a:t>
            </a:r>
          </a:p>
        </p:txBody>
      </p:sp>
      <p:graphicFrame>
        <p:nvGraphicFramePr>
          <p:cNvPr id="11" name="Content Placeholder 5"/>
          <p:cNvGraphicFramePr>
            <a:graphicFrameLocks/>
          </p:cNvGraphicFramePr>
          <p:nvPr>
            <p:extLst>
              <p:ext uri="{D42A27DB-BD31-4B8C-83A1-F6EECF244321}">
                <p14:modId xmlns:p14="http://schemas.microsoft.com/office/powerpoint/2010/main" val="2144012875"/>
              </p:ext>
            </p:extLst>
          </p:nvPr>
        </p:nvGraphicFramePr>
        <p:xfrm>
          <a:off x="304800" y="4191000"/>
          <a:ext cx="5867400" cy="2209800"/>
        </p:xfrm>
        <a:graphic>
          <a:graphicData uri="http://schemas.openxmlformats.org/drawingml/2006/chart">
            <c:chart xmlns:c="http://schemas.openxmlformats.org/drawingml/2006/chart" xmlns:r="http://schemas.openxmlformats.org/officeDocument/2006/relationships" r:id="rId3"/>
          </a:graphicData>
        </a:graphic>
      </p:graphicFrame>
      <p:sp>
        <p:nvSpPr>
          <p:cNvPr id="12" name="Rounded Rectangle 11"/>
          <p:cNvSpPr/>
          <p:nvPr/>
        </p:nvSpPr>
        <p:spPr>
          <a:xfrm rot="20381705">
            <a:off x="5738947" y="2482041"/>
            <a:ext cx="3200400" cy="1752600"/>
          </a:xfrm>
          <a:prstGeom prst="roundRect">
            <a:avLst>
              <a:gd name="adj" fmla="val 4835"/>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0"/>
            <a:r>
              <a:rPr lang="en-ZA" sz="1400" b="1" dirty="0">
                <a:solidFill>
                  <a:srgbClr val="FFFF00"/>
                </a:solidFill>
              </a:rPr>
              <a:t>- Recent human data : lamotrigine monotherapy during 1</a:t>
            </a:r>
            <a:r>
              <a:rPr lang="en-ZA" sz="1400" b="1" baseline="30000" dirty="0">
                <a:solidFill>
                  <a:srgbClr val="FFFF00"/>
                </a:solidFill>
              </a:rPr>
              <a:t>st</a:t>
            </a:r>
            <a:r>
              <a:rPr lang="en-ZA" sz="1400" b="1" dirty="0">
                <a:solidFill>
                  <a:srgbClr val="FFFF00"/>
                </a:solidFill>
              </a:rPr>
              <a:t> trimester of pregnancy  possibly associated with congenital cleft lip/palate. </a:t>
            </a:r>
          </a:p>
          <a:p>
            <a:pPr algn="ctr" defTabSz="0"/>
            <a:r>
              <a:rPr lang="en-ZA" sz="1400" b="1" dirty="0">
                <a:solidFill>
                  <a:srgbClr val="FFFF00"/>
                </a:solidFill>
              </a:rPr>
              <a:t>- </a:t>
            </a:r>
            <a:r>
              <a:rPr lang="en-ZA" sz="1400" b="1" dirty="0" err="1">
                <a:solidFill>
                  <a:srgbClr val="FFFF00"/>
                </a:solidFill>
              </a:rPr>
              <a:t>Postmarketing</a:t>
            </a:r>
            <a:r>
              <a:rPr lang="en-ZA" sz="1400" b="1" dirty="0">
                <a:solidFill>
                  <a:srgbClr val="FFFF00"/>
                </a:solidFill>
              </a:rPr>
              <a:t> data from prospective pregnancy registries:  </a:t>
            </a:r>
            <a:r>
              <a:rPr lang="en-ZA" sz="1400" b="1" dirty="0">
                <a:solidFill>
                  <a:srgbClr val="FF0000"/>
                </a:solidFill>
              </a:rPr>
              <a:t>Currently too limited to establish possible association &amp; clinical significance is uncertain</a:t>
            </a:r>
            <a:r>
              <a:rPr lang="en-ZA" sz="1400" b="1" dirty="0">
                <a:solidFill>
                  <a:srgbClr val="FFFF00"/>
                </a:solidFill>
              </a:rPr>
              <a:t>.</a:t>
            </a:r>
            <a:endParaRPr lang="en-US" sz="1400" b="1" dirty="0">
              <a:solidFill>
                <a:srgbClr val="FFFF00"/>
              </a:solidFill>
            </a:endParaRPr>
          </a:p>
        </p:txBody>
      </p:sp>
      <p:sp>
        <p:nvSpPr>
          <p:cNvPr id="10" name="Rectangle 9"/>
          <p:cNvSpPr/>
          <p:nvPr/>
        </p:nvSpPr>
        <p:spPr>
          <a:xfrm>
            <a:off x="5791200" y="5105400"/>
            <a:ext cx="3124200" cy="646331"/>
          </a:xfrm>
          <a:prstGeom prst="rect">
            <a:avLst/>
          </a:prstGeom>
          <a:solidFill>
            <a:schemeClr val="bg1"/>
          </a:solidFill>
        </p:spPr>
        <p:txBody>
          <a:bodyPr wrap="square">
            <a:spAutoFit/>
          </a:bodyPr>
          <a:lstStyle/>
          <a:p>
            <a:pPr>
              <a:buFont typeface="Arial" pitchFamily="34" charset="0"/>
              <a:buChar char="•"/>
            </a:pPr>
            <a:r>
              <a:rPr lang="en-ZA" sz="1200" b="1" i="1" dirty="0"/>
              <a:t> Cost analysis based on contract circular HP09-2014SD; </a:t>
            </a:r>
          </a:p>
          <a:p>
            <a:pPr>
              <a:buFont typeface="Arial" pitchFamily="34" charset="0"/>
              <a:buChar char="•"/>
            </a:pPr>
            <a:r>
              <a:rPr lang="en-ZA" sz="1200" b="1" i="1" dirty="0"/>
              <a:t> Maximum doses from  PHC STG; SAMF</a:t>
            </a:r>
          </a:p>
        </p:txBody>
      </p:sp>
    </p:spTree>
    <p:extLst>
      <p:ext uri="{BB962C8B-B14F-4D97-AF65-F5344CB8AC3E}">
        <p14:creationId xmlns:p14="http://schemas.microsoft.com/office/powerpoint/2010/main" val="2838568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66612" y="228600"/>
            <a:ext cx="9001188" cy="685800"/>
          </a:xfrm>
        </p:spPr>
        <p:txBody>
          <a:bodyPr>
            <a:noAutofit/>
          </a:bodyPr>
          <a:lstStyle/>
          <a:p>
            <a:pPr algn="l"/>
            <a:r>
              <a:rPr lang="fr-FR" sz="3600" b="1" dirty="0">
                <a:solidFill>
                  <a:schemeClr val="bg1"/>
                </a:solidFill>
              </a:rPr>
              <a:t>15.2 SEIZURES (CONVULSIONS/FITS)</a:t>
            </a:r>
            <a:endParaRPr lang="en-ZA" sz="3600" dirty="0">
              <a:solidFill>
                <a:schemeClr val="bg1"/>
              </a:solidFill>
            </a:endParaRPr>
          </a:p>
        </p:txBody>
      </p:sp>
      <p:sp>
        <p:nvSpPr>
          <p:cNvPr id="3" name="Content Placeholder 2"/>
          <p:cNvSpPr>
            <a:spLocks noGrp="1"/>
          </p:cNvSpPr>
          <p:nvPr>
            <p:ph idx="1"/>
          </p:nvPr>
        </p:nvSpPr>
        <p:spPr>
          <a:xfrm>
            <a:off x="0" y="1143000"/>
            <a:ext cx="9144000" cy="4929222"/>
          </a:xfrm>
        </p:spPr>
        <p:txBody>
          <a:bodyPr>
            <a:normAutofit fontScale="85000" lnSpcReduction="20000"/>
          </a:bodyPr>
          <a:lstStyle/>
          <a:p>
            <a:pPr>
              <a:buNone/>
            </a:pPr>
            <a:r>
              <a:rPr lang="en-GB" sz="3600" b="1" dirty="0"/>
              <a:t>CHILDREN</a:t>
            </a:r>
            <a:endParaRPr lang="en-US" sz="3600" dirty="0"/>
          </a:p>
          <a:p>
            <a:r>
              <a:rPr lang="en-GB" u="sng" dirty="0"/>
              <a:t>Diazepam, rectal:</a:t>
            </a:r>
            <a:r>
              <a:rPr lang="en-GB" i="1" dirty="0"/>
              <a:t> </a:t>
            </a:r>
            <a:r>
              <a:rPr lang="en-GB" i="1" dirty="0">
                <a:solidFill>
                  <a:srgbClr val="00B0F0"/>
                </a:solidFill>
              </a:rPr>
              <a:t>retained</a:t>
            </a:r>
            <a:endParaRPr lang="en-US" dirty="0">
              <a:solidFill>
                <a:srgbClr val="00B0F0"/>
              </a:solidFill>
            </a:endParaRPr>
          </a:p>
          <a:p>
            <a:r>
              <a:rPr lang="en-GB" u="sng" dirty="0"/>
              <a:t>Midazolam, </a:t>
            </a:r>
            <a:r>
              <a:rPr lang="en-GB" u="sng" dirty="0" err="1"/>
              <a:t>buccal</a:t>
            </a:r>
            <a:r>
              <a:rPr lang="en-GB" u="sng" dirty="0"/>
              <a:t>:</a:t>
            </a:r>
            <a:r>
              <a:rPr lang="en-GB" dirty="0"/>
              <a:t> </a:t>
            </a:r>
            <a:r>
              <a:rPr lang="en-GB" i="1" dirty="0">
                <a:solidFill>
                  <a:srgbClr val="00B050"/>
                </a:solidFill>
              </a:rPr>
              <a:t>added</a:t>
            </a:r>
            <a:endParaRPr lang="en-US" dirty="0">
              <a:solidFill>
                <a:srgbClr val="00B050"/>
              </a:solidFill>
            </a:endParaRPr>
          </a:p>
          <a:p>
            <a:r>
              <a:rPr lang="en-GB" u="sng" dirty="0" err="1"/>
              <a:t>Lorazepam</a:t>
            </a:r>
            <a:r>
              <a:rPr lang="en-GB" u="sng" dirty="0"/>
              <a:t>, IM/IV: </a:t>
            </a:r>
            <a:r>
              <a:rPr lang="en-GB" i="1" dirty="0">
                <a:solidFill>
                  <a:schemeClr val="accent6">
                    <a:lumMod val="75000"/>
                  </a:schemeClr>
                </a:solidFill>
              </a:rPr>
              <a:t>not added</a:t>
            </a:r>
            <a:endParaRPr lang="en-US" dirty="0">
              <a:solidFill>
                <a:schemeClr val="accent6">
                  <a:lumMod val="75000"/>
                </a:schemeClr>
              </a:solidFill>
            </a:endParaRPr>
          </a:p>
          <a:p>
            <a:pPr lvl="0">
              <a:buNone/>
            </a:pPr>
            <a:endParaRPr lang="en-ZA" sz="1100" dirty="0"/>
          </a:p>
          <a:p>
            <a:pPr lvl="1"/>
            <a:r>
              <a:rPr lang="en-ZA" i="1" dirty="0"/>
              <a:t>Benzodiazepines: </a:t>
            </a:r>
          </a:p>
          <a:p>
            <a:pPr lvl="2"/>
            <a:r>
              <a:rPr lang="en-ZA" sz="2100" dirty="0"/>
              <a:t>In clinical practice, benzodiazepines are 1</a:t>
            </a:r>
            <a:r>
              <a:rPr lang="en-ZA" sz="2100" baseline="30000" dirty="0"/>
              <a:t>st</a:t>
            </a:r>
            <a:r>
              <a:rPr lang="en-ZA" sz="2100" dirty="0"/>
              <a:t> line medicines in the management of acute seizures &amp; status </a:t>
            </a:r>
            <a:r>
              <a:rPr lang="en-ZA" sz="2100" dirty="0" err="1"/>
              <a:t>epilepicus</a:t>
            </a:r>
            <a:r>
              <a:rPr lang="en-ZA" sz="2100" dirty="0"/>
              <a:t>. </a:t>
            </a:r>
          </a:p>
          <a:p>
            <a:pPr lvl="2"/>
            <a:r>
              <a:rPr lang="en-ZA" sz="2100" dirty="0" err="1"/>
              <a:t>Treiman</a:t>
            </a:r>
            <a:r>
              <a:rPr lang="en-ZA" sz="2100" dirty="0"/>
              <a:t> (1989) reviewed 47 studies (n=1346): Composite seizure control rate with benzodiazepines was 79% (diazepam, </a:t>
            </a:r>
            <a:r>
              <a:rPr lang="en-ZA" sz="2100" dirty="0" err="1"/>
              <a:t>lorazepam</a:t>
            </a:r>
            <a:r>
              <a:rPr lang="en-ZA" sz="2100" dirty="0"/>
              <a:t> &amp; </a:t>
            </a:r>
            <a:r>
              <a:rPr lang="en-ZA" sz="2100" dirty="0" err="1"/>
              <a:t>clonazepam</a:t>
            </a:r>
            <a:r>
              <a:rPr lang="en-ZA" sz="2100" dirty="0"/>
              <a:t>, showing comparable efficacy in seizure control).</a:t>
            </a:r>
          </a:p>
          <a:p>
            <a:pPr lvl="1"/>
            <a:r>
              <a:rPr lang="en-ZA" i="1" dirty="0"/>
              <a:t>Storage of </a:t>
            </a:r>
            <a:r>
              <a:rPr lang="en-ZA" i="1" dirty="0" err="1"/>
              <a:t>lorazepam</a:t>
            </a:r>
            <a:r>
              <a:rPr lang="en-ZA" i="1" dirty="0"/>
              <a:t> injections: </a:t>
            </a:r>
          </a:p>
          <a:p>
            <a:pPr lvl="2"/>
            <a:r>
              <a:rPr lang="en-ZA" sz="2100" dirty="0"/>
              <a:t>Refrigeration of </a:t>
            </a:r>
            <a:r>
              <a:rPr lang="en-ZA" sz="2100" dirty="0" err="1"/>
              <a:t>lorazepam</a:t>
            </a:r>
            <a:r>
              <a:rPr lang="en-ZA" sz="2100" dirty="0"/>
              <a:t> injections under lock &amp; key not practical for most primary level facilities. Availability of </a:t>
            </a:r>
            <a:r>
              <a:rPr lang="en-ZA" sz="2100" dirty="0" err="1"/>
              <a:t>lorazepam</a:t>
            </a:r>
            <a:r>
              <a:rPr lang="en-ZA" sz="2100" dirty="0"/>
              <a:t> erratic – locally &amp; globally (possibly due to increased demand).</a:t>
            </a:r>
            <a:endParaRPr lang="en-US" sz="2100" dirty="0"/>
          </a:p>
          <a:p>
            <a:pPr lvl="1"/>
            <a:endParaRPr lang="en-US" dirty="0"/>
          </a:p>
          <a:p>
            <a:pPr>
              <a:buNone/>
            </a:pPr>
            <a:endParaRPr lang="en-ZA" sz="1300" dirty="0"/>
          </a:p>
          <a:p>
            <a:pPr>
              <a:buNone/>
            </a:pPr>
            <a:endParaRPr lang="en-ZA" sz="2200" dirty="0"/>
          </a:p>
          <a:p>
            <a:endParaRPr lang="en-ZA"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2</a:t>
            </a:fld>
            <a:endParaRPr lang="en-ZA" sz="1000" dirty="0"/>
          </a:p>
        </p:txBody>
      </p:sp>
      <p:sp>
        <p:nvSpPr>
          <p:cNvPr id="7" name="Footer Placeholder 4"/>
          <p:cNvSpPr>
            <a:spLocks noGrp="1"/>
          </p:cNvSpPr>
          <p:nvPr>
            <p:ph type="ftr" sz="quarter" idx="11"/>
          </p:nvPr>
        </p:nvSpPr>
        <p:spPr>
          <a:xfrm>
            <a:off x="3124200" y="6356350"/>
            <a:ext cx="2895600" cy="365125"/>
          </a:xfrm>
        </p:spPr>
        <p:txBody>
          <a:bodyPr/>
          <a:lstStyle/>
          <a:p>
            <a:pPr algn="ctr"/>
            <a:r>
              <a:rPr lang="en-ZA" sz="1000" dirty="0"/>
              <a:t>PRIMARY HEALTHCARE IMPLEMENTATION SLIDES 2014: CENTRAL NERVOUS SYSTEM</a:t>
            </a:r>
          </a:p>
        </p:txBody>
      </p:sp>
    </p:spTree>
    <p:extLst>
      <p:ext uri="{BB962C8B-B14F-4D97-AF65-F5344CB8AC3E}">
        <p14:creationId xmlns:p14="http://schemas.microsoft.com/office/powerpoint/2010/main" val="33258448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839200" cy="4572000"/>
          </a:xfrm>
        </p:spPr>
        <p:txBody>
          <a:bodyPr/>
          <a:lstStyle/>
          <a:p>
            <a:pPr>
              <a:buNone/>
            </a:pPr>
            <a:r>
              <a:rPr lang="en-US" u="sng" dirty="0"/>
              <a:t>Initiation of AED in Adults:</a:t>
            </a:r>
          </a:p>
          <a:p>
            <a:r>
              <a:rPr lang="en-US" dirty="0"/>
              <a:t>Both lamotrigine &amp; carbamazepine need to be </a:t>
            </a:r>
            <a:r>
              <a:rPr lang="en-US" dirty="0" err="1"/>
              <a:t>uptitrated</a:t>
            </a:r>
            <a:r>
              <a:rPr lang="en-US" dirty="0"/>
              <a:t>.</a:t>
            </a:r>
          </a:p>
          <a:p>
            <a:pPr marL="971550" lvl="1" indent="-514350">
              <a:buFont typeface="+mj-lt"/>
              <a:buAutoNum type="arabicPeriod"/>
            </a:pPr>
            <a:r>
              <a:rPr lang="en-US" i="1" dirty="0"/>
              <a:t>Lamotrigine </a:t>
            </a:r>
            <a:r>
              <a:rPr lang="en-US" dirty="0"/>
              <a:t>	  </a:t>
            </a:r>
            <a:r>
              <a:rPr lang="en-US" i="1" dirty="0"/>
              <a:t>safety reasons</a:t>
            </a:r>
          </a:p>
          <a:p>
            <a:pPr lvl="1">
              <a:buNone/>
            </a:pPr>
            <a:endParaRPr lang="en-US" i="1" dirty="0"/>
          </a:p>
          <a:p>
            <a:pPr marL="971550" lvl="1" indent="-514350">
              <a:buFont typeface="+mj-lt"/>
              <a:buAutoNum type="arabicPeriod" startAt="2"/>
            </a:pPr>
            <a:r>
              <a:rPr lang="en-US" i="1" dirty="0"/>
              <a:t>Carbamazepine</a:t>
            </a:r>
            <a:r>
              <a:rPr lang="en-US" dirty="0"/>
              <a:t> 		</a:t>
            </a:r>
            <a:r>
              <a:rPr lang="en-US" i="1" dirty="0"/>
              <a:t>pharmacokinetic reasons</a:t>
            </a:r>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20</a:t>
            </a:fld>
            <a:endParaRPr lang="en-ZA" sz="1000" dirty="0"/>
          </a:p>
        </p:txBody>
      </p:sp>
      <p:sp>
        <p:nvSpPr>
          <p:cNvPr id="7" name="Title 1"/>
          <p:cNvSpPr>
            <a:spLocks noGrp="1"/>
          </p:cNvSpPr>
          <p:nvPr>
            <p:ph type="title"/>
          </p:nvPr>
        </p:nvSpPr>
        <p:spPr>
          <a:xfrm>
            <a:off x="457200" y="274638"/>
            <a:ext cx="8229600" cy="792162"/>
          </a:xfrm>
        </p:spPr>
        <p:txBody>
          <a:bodyPr>
            <a:normAutofit/>
          </a:bodyPr>
          <a:lstStyle/>
          <a:p>
            <a:pPr algn="l"/>
            <a:r>
              <a:rPr lang="en-ZA" b="1" dirty="0">
                <a:solidFill>
                  <a:schemeClr val="bg1"/>
                </a:solidFill>
              </a:rPr>
              <a:t>15.2.2 EPILEPSY</a:t>
            </a:r>
          </a:p>
        </p:txBody>
      </p:sp>
      <p:sp>
        <p:nvSpPr>
          <p:cNvPr id="8" name="Footer Placeholder 4"/>
          <p:cNvSpPr>
            <a:spLocks noGrp="1"/>
          </p:cNvSpPr>
          <p:nvPr>
            <p:ph type="ftr" sz="quarter" idx="11"/>
          </p:nvPr>
        </p:nvSpPr>
        <p:spPr>
          <a:xfrm>
            <a:off x="3124200" y="6356350"/>
            <a:ext cx="2895600" cy="365125"/>
          </a:xfrm>
        </p:spPr>
        <p:txBody>
          <a:bodyPr/>
          <a:lstStyle/>
          <a:p>
            <a:pPr algn="ctr"/>
            <a:r>
              <a:rPr lang="en-ZA" sz="1000" dirty="0"/>
              <a:t>PRIMARY HEALTHCARE IMPLEMENTATION SLIDES 2014: CENTRAL NERVOUS SYSTEM</a:t>
            </a:r>
          </a:p>
        </p:txBody>
      </p:sp>
      <p:sp>
        <p:nvSpPr>
          <p:cNvPr id="9" name="Right Arrow 8"/>
          <p:cNvSpPr/>
          <p:nvPr/>
        </p:nvSpPr>
        <p:spPr>
          <a:xfrm>
            <a:off x="3048000" y="2971800"/>
            <a:ext cx="990600" cy="2286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3505200" y="3962400"/>
            <a:ext cx="1219200" cy="2286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Explosion 2 10"/>
          <p:cNvSpPr/>
          <p:nvPr/>
        </p:nvSpPr>
        <p:spPr>
          <a:xfrm rot="21325878">
            <a:off x="6019800" y="2209800"/>
            <a:ext cx="2895600" cy="1676400"/>
          </a:xfrm>
          <a:prstGeom prst="irregularSeal2">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00FF"/>
                </a:solidFill>
              </a:rPr>
              <a:t>Stevens-Johnson Syndrome </a:t>
            </a:r>
          </a:p>
        </p:txBody>
      </p:sp>
      <p:sp>
        <p:nvSpPr>
          <p:cNvPr id="12" name="Explosion 1 11"/>
          <p:cNvSpPr/>
          <p:nvPr/>
        </p:nvSpPr>
        <p:spPr>
          <a:xfrm rot="431652">
            <a:off x="6063893" y="4106248"/>
            <a:ext cx="2844690" cy="2099943"/>
          </a:xfrm>
          <a:prstGeom prst="irregularSeal1">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00FF"/>
                </a:solidFill>
              </a:rPr>
              <a:t>CNS ADRs dizziness and nausea</a:t>
            </a:r>
          </a:p>
        </p:txBody>
      </p:sp>
      <p:sp>
        <p:nvSpPr>
          <p:cNvPr id="13" name="TextBox 12"/>
          <p:cNvSpPr txBox="1"/>
          <p:nvPr/>
        </p:nvSpPr>
        <p:spPr>
          <a:xfrm>
            <a:off x="304800" y="4343400"/>
            <a:ext cx="5867400" cy="1754326"/>
          </a:xfrm>
          <a:prstGeom prst="rect">
            <a:avLst/>
          </a:prstGeom>
          <a:noFill/>
        </p:spPr>
        <p:txBody>
          <a:bodyPr wrap="square" rtlCol="0">
            <a:spAutoFit/>
          </a:bodyPr>
          <a:lstStyle/>
          <a:p>
            <a:pPr algn="ctr"/>
            <a:r>
              <a:rPr lang="en-US" sz="3600" b="1" dirty="0">
                <a:solidFill>
                  <a:srgbClr val="0000FF"/>
                </a:solidFill>
              </a:rPr>
              <a:t>Level of Evidence: II, III RCTs, Observation studies, Expert opinion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0" y="1219200"/>
            <a:ext cx="9144000" cy="4572000"/>
          </a:xfrm>
          <a:prstGeom prst="rect">
            <a:avLst/>
          </a:prstGeom>
        </p:spPr>
        <p:txBody>
          <a:bodyPr>
            <a:normAutofit/>
          </a:bodyPr>
          <a:lstStyle/>
          <a:p>
            <a:r>
              <a:rPr lang="en-GB" sz="3200" b="1" dirty="0"/>
              <a:t>CONVULSIONS</a:t>
            </a:r>
            <a:endParaRPr lang="en-US" sz="3200" dirty="0"/>
          </a:p>
          <a:p>
            <a:pPr marL="342900" indent="-342900">
              <a:lnSpc>
                <a:spcPct val="80000"/>
              </a:lnSpc>
              <a:spcBef>
                <a:spcPct val="20000"/>
              </a:spcBef>
              <a:buFont typeface="Arial" pitchFamily="34" charset="0"/>
              <a:buChar char="•"/>
            </a:pPr>
            <a:r>
              <a:rPr lang="en-GB" sz="2800" i="1" u="sng" dirty="0"/>
              <a:t>Diazepam, rectal</a:t>
            </a:r>
            <a:r>
              <a:rPr lang="en-GB" sz="2800" i="1" dirty="0"/>
              <a:t>: </a:t>
            </a:r>
            <a:r>
              <a:rPr lang="en-GB" sz="2800" i="1" dirty="0">
                <a:solidFill>
                  <a:srgbClr val="00B0F0"/>
                </a:solidFill>
              </a:rPr>
              <a:t>retained</a:t>
            </a:r>
            <a:endParaRPr lang="en-US" sz="2800" i="1" dirty="0">
              <a:solidFill>
                <a:srgbClr val="00B0F0"/>
              </a:solidFill>
            </a:endParaRPr>
          </a:p>
          <a:p>
            <a:pPr marL="342900" indent="-342900">
              <a:lnSpc>
                <a:spcPct val="80000"/>
              </a:lnSpc>
              <a:spcBef>
                <a:spcPct val="20000"/>
              </a:spcBef>
              <a:buFont typeface="Arial" pitchFamily="34" charset="0"/>
              <a:buChar char="•"/>
            </a:pPr>
            <a:r>
              <a:rPr lang="en-GB" sz="2800" i="1" u="sng" dirty="0"/>
              <a:t>Midazolam, </a:t>
            </a:r>
            <a:r>
              <a:rPr lang="en-GB" sz="2800" i="1" u="sng" dirty="0" err="1"/>
              <a:t>buccal</a:t>
            </a:r>
            <a:r>
              <a:rPr lang="en-GB" sz="2800" i="1" dirty="0"/>
              <a:t>:</a:t>
            </a:r>
            <a:r>
              <a:rPr lang="en-GB" sz="2800" i="1" dirty="0">
                <a:solidFill>
                  <a:srgbClr val="00B050"/>
                </a:solidFill>
              </a:rPr>
              <a:t> added</a:t>
            </a:r>
            <a:endParaRPr lang="en-US" sz="2800" i="1" dirty="0">
              <a:solidFill>
                <a:srgbClr val="00B050"/>
              </a:solidFill>
            </a:endParaRPr>
          </a:p>
          <a:p>
            <a:pPr marL="742950" lvl="1" indent="-285750">
              <a:lnSpc>
                <a:spcPct val="80000"/>
              </a:lnSpc>
              <a:spcBef>
                <a:spcPct val="20000"/>
              </a:spcBef>
              <a:buFont typeface="Arial" pitchFamily="34" charset="0"/>
              <a:buChar char="–"/>
            </a:pPr>
            <a:r>
              <a:rPr lang="en-GB" sz="2400" dirty="0"/>
              <a:t>Medicinal management was aligned with Section 15.2 Seizures (convulsions/fits).</a:t>
            </a:r>
            <a:endParaRPr lang="en-US" sz="2400" dirty="0"/>
          </a:p>
          <a:p>
            <a:pPr>
              <a:buNone/>
            </a:pPr>
            <a:endParaRPr lang="en-ZA" sz="3200" b="1" dirty="0">
              <a:solidFill>
                <a:srgbClr val="3366FF"/>
              </a:solidFill>
            </a:endParaRPr>
          </a:p>
          <a:p>
            <a:pPr>
              <a:buNone/>
            </a:pPr>
            <a:r>
              <a:rPr lang="en-ZA" sz="3200" b="1" dirty="0">
                <a:solidFill>
                  <a:srgbClr val="3366FF"/>
                </a:solidFill>
              </a:rPr>
              <a:t>Level of Evidence: II, III Meta-analysis of low quality studies, UK midazolam oromucosal SPC</a:t>
            </a:r>
            <a:endParaRPr lang="en-US" sz="3200" dirty="0">
              <a:solidFill>
                <a:srgbClr val="3366FF"/>
              </a:solidFill>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Title 1"/>
          <p:cNvSpPr txBox="1">
            <a:spLocks/>
          </p:cNvSpPr>
          <p:nvPr/>
        </p:nvSpPr>
        <p:spPr>
          <a:xfrm>
            <a:off x="152400" y="228600"/>
            <a:ext cx="8229600" cy="792162"/>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4400" b="1" i="0" u="none" strike="noStrike" kern="1200" cap="none" spc="0" normalizeH="0" baseline="0" noProof="0" dirty="0">
                <a:ln>
                  <a:noFill/>
                </a:ln>
                <a:solidFill>
                  <a:schemeClr val="bg1"/>
                </a:solidFill>
                <a:effectLst/>
                <a:uLnTx/>
                <a:uFillTx/>
                <a:latin typeface="+mj-lt"/>
                <a:ea typeface="+mj-ea"/>
                <a:cs typeface="+mj-cs"/>
              </a:rPr>
              <a:t>15.2.3 FEBRILE CONVULSIONS</a:t>
            </a:r>
          </a:p>
        </p:txBody>
      </p:sp>
      <p:sp>
        <p:nvSpPr>
          <p:cNvPr id="8" name="Footer Placeholder 4"/>
          <p:cNvSpPr txBox="1">
            <a:spLocks/>
          </p:cNvSpPr>
          <p:nvPr/>
        </p:nvSpPr>
        <p:spPr>
          <a:xfrm>
            <a:off x="3124200" y="6356350"/>
            <a:ext cx="2895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a:ln>
                  <a:noFill/>
                </a:ln>
                <a:solidFill>
                  <a:schemeClr val="tx1"/>
                </a:solidFill>
                <a:effectLst/>
                <a:uLnTx/>
                <a:uFillTx/>
                <a:latin typeface="+mn-lt"/>
                <a:ea typeface="+mn-ea"/>
                <a:cs typeface="+mn-cs"/>
              </a:rPr>
              <a:t>PRIMARY HEALTHCARE IMPLEMENTATION SLIDES 2014: CENTRAL NERVOUS SYSTEM</a:t>
            </a:r>
            <a:endParaRPr kumimoji="0" lang="en-ZA" sz="1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8" y="1124744"/>
            <a:ext cx="8965058" cy="5001419"/>
          </a:xfrm>
        </p:spPr>
        <p:txBody>
          <a:bodyPr>
            <a:normAutofit fontScale="77500" lnSpcReduction="20000"/>
          </a:bodyPr>
          <a:lstStyle/>
          <a:p>
            <a:pPr marL="0" indent="0">
              <a:buNone/>
            </a:pPr>
            <a:r>
              <a:rPr lang="en-ZA" sz="4500" b="1" dirty="0"/>
              <a:t>SYMPTOMATIC RELIEF</a:t>
            </a:r>
          </a:p>
          <a:p>
            <a:pPr marL="0" indent="0">
              <a:buNone/>
            </a:pPr>
            <a:r>
              <a:rPr lang="en-US" sz="3800" dirty="0"/>
              <a:t>Aligned with Section 10.1 Fever.</a:t>
            </a:r>
          </a:p>
          <a:p>
            <a:pPr marL="0" indent="0">
              <a:buNone/>
            </a:pPr>
            <a:endParaRPr lang="en-ZA" sz="2400" dirty="0"/>
          </a:p>
          <a:p>
            <a:r>
              <a:rPr lang="en-ZA" sz="4200" i="1" u="sng" dirty="0"/>
              <a:t>Paracetamol: </a:t>
            </a:r>
            <a:r>
              <a:rPr lang="en-ZA" sz="4200" i="1" dirty="0">
                <a:solidFill>
                  <a:srgbClr val="00B050"/>
                </a:solidFill>
              </a:rPr>
              <a:t>added</a:t>
            </a:r>
          </a:p>
          <a:p>
            <a:pPr lvl="1"/>
            <a:r>
              <a:rPr lang="en-US" sz="3800" dirty="0"/>
              <a:t>Antipyretics considered in children with fever </a:t>
            </a:r>
            <a:r>
              <a:rPr lang="en-US" sz="3800" b="1" dirty="0">
                <a:solidFill>
                  <a:srgbClr val="FF0000"/>
                </a:solidFill>
              </a:rPr>
              <a:t>who appear distressed </a:t>
            </a:r>
            <a:r>
              <a:rPr lang="en-US" sz="3800" dirty="0"/>
              <a:t>for symptomatic relief. </a:t>
            </a:r>
          </a:p>
          <a:p>
            <a:pPr lvl="1"/>
            <a:r>
              <a:rPr lang="en-US" sz="3800" dirty="0"/>
              <a:t>Healthcare workers should focus on the cause of the fever, treating the underlying cause (e.g. meningitis, systemic infections), rather than cooling and undressing the feverish child. </a:t>
            </a:r>
          </a:p>
          <a:p>
            <a:pPr lvl="1"/>
            <a:r>
              <a:rPr lang="en-US" sz="3800" dirty="0"/>
              <a:t>The literature mentions that fever does not cause convulsions. </a:t>
            </a:r>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22</a:t>
            </a:fld>
            <a:endParaRPr lang="en-ZA" sz="1000" dirty="0"/>
          </a:p>
        </p:txBody>
      </p:sp>
      <p:sp>
        <p:nvSpPr>
          <p:cNvPr id="8" name="Footer Placeholder 4"/>
          <p:cNvSpPr>
            <a:spLocks noGrp="1"/>
          </p:cNvSpPr>
          <p:nvPr>
            <p:ph type="ftr" sz="quarter" idx="11"/>
          </p:nvPr>
        </p:nvSpPr>
        <p:spPr>
          <a:xfrm>
            <a:off x="3124200" y="6356350"/>
            <a:ext cx="2895600" cy="365125"/>
          </a:xfrm>
        </p:spPr>
        <p:txBody>
          <a:bodyPr/>
          <a:lstStyle/>
          <a:p>
            <a:pPr algn="ctr"/>
            <a:r>
              <a:rPr lang="en-ZA" sz="1000" dirty="0"/>
              <a:t>PRIMARY HEALTHCARE IMPLEMENTATION SLIDES 2014: CENTRAL NERVOUS SYSTEM</a:t>
            </a:r>
          </a:p>
        </p:txBody>
      </p:sp>
      <p:sp>
        <p:nvSpPr>
          <p:cNvPr id="7" name="Title 1"/>
          <p:cNvSpPr>
            <a:spLocks noGrp="1"/>
          </p:cNvSpPr>
          <p:nvPr>
            <p:ph type="title"/>
          </p:nvPr>
        </p:nvSpPr>
        <p:spPr>
          <a:xfrm>
            <a:off x="152400" y="228600"/>
            <a:ext cx="8229600" cy="792162"/>
          </a:xfrm>
        </p:spPr>
        <p:txBody>
          <a:bodyPr>
            <a:normAutofit/>
          </a:bodyPr>
          <a:lstStyle/>
          <a:p>
            <a:pPr algn="l"/>
            <a:r>
              <a:rPr lang="en-ZA" b="1" dirty="0">
                <a:solidFill>
                  <a:schemeClr val="bg1"/>
                </a:solidFill>
              </a:rPr>
              <a:t>15.2.3 FEBRILE CONVULSIONS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357298"/>
            <a:ext cx="8643998" cy="4952022"/>
          </a:xfrm>
        </p:spPr>
        <p:txBody>
          <a:bodyPr>
            <a:normAutofit/>
          </a:bodyPr>
          <a:lstStyle/>
          <a:p>
            <a:pPr lvl="2">
              <a:buNone/>
            </a:pPr>
            <a:r>
              <a:rPr lang="en-GB" dirty="0"/>
              <a:t>The following text in the STG was bolded for emphasis:</a:t>
            </a:r>
            <a:endParaRPr lang="en-US" dirty="0"/>
          </a:p>
          <a:p>
            <a:pPr lvl="2">
              <a:buNone/>
            </a:pPr>
            <a:endParaRPr lang="en-ZA" dirty="0"/>
          </a:p>
          <a:p>
            <a:pPr lvl="1"/>
            <a:endParaRPr lang="en-ZA" dirty="0"/>
          </a:p>
          <a:p>
            <a:pPr>
              <a:buNone/>
            </a:pPr>
            <a:endParaRPr lang="en-ZA" dirty="0"/>
          </a:p>
        </p:txBody>
      </p:sp>
      <p:sp>
        <p:nvSpPr>
          <p:cNvPr id="5" name="Slide Number Placeholder 4"/>
          <p:cNvSpPr>
            <a:spLocks noGrp="1"/>
          </p:cNvSpPr>
          <p:nvPr>
            <p:ph type="sldNum" sz="quarter" idx="12"/>
          </p:nvPr>
        </p:nvSpPr>
        <p:spPr/>
        <p:txBody>
          <a:bodyPr/>
          <a:lstStyle/>
          <a:p>
            <a:pPr algn="ctr"/>
            <a:fld id="{42FB03B2-953D-4068-99A6-8707FB8FE3E1}" type="slidenum">
              <a:rPr lang="en-ZA" sz="1000" smtClean="0"/>
              <a:pPr algn="ctr"/>
              <a:t>23</a:t>
            </a:fld>
            <a:endParaRPr lang="en-ZA" sz="1000" dirty="0"/>
          </a:p>
        </p:txBody>
      </p:sp>
      <p:sp>
        <p:nvSpPr>
          <p:cNvPr id="6" name="Footer Placeholder 4"/>
          <p:cNvSpPr>
            <a:spLocks noGrp="1"/>
          </p:cNvSpPr>
          <p:nvPr>
            <p:ph type="ftr" sz="quarter" idx="11"/>
          </p:nvPr>
        </p:nvSpPr>
        <p:spPr>
          <a:xfrm>
            <a:off x="3124200" y="6356350"/>
            <a:ext cx="2895600" cy="365125"/>
          </a:xfrm>
        </p:spPr>
        <p:txBody>
          <a:bodyPr/>
          <a:lstStyle/>
          <a:p>
            <a:pPr algn="ctr"/>
            <a:r>
              <a:rPr lang="en-ZA" sz="1000" dirty="0"/>
              <a:t>PRIMARY HEALTHCARE IMPLEMENTATION SLIDES 2014: CENTRAL NERVOUS SYSTEM</a:t>
            </a:r>
          </a:p>
        </p:txBody>
      </p:sp>
      <p:sp>
        <p:nvSpPr>
          <p:cNvPr id="8" name="Title 1"/>
          <p:cNvSpPr>
            <a:spLocks noGrp="1"/>
          </p:cNvSpPr>
          <p:nvPr>
            <p:ph type="title"/>
          </p:nvPr>
        </p:nvSpPr>
        <p:spPr>
          <a:xfrm>
            <a:off x="152400" y="228600"/>
            <a:ext cx="8229600" cy="792162"/>
          </a:xfrm>
        </p:spPr>
        <p:txBody>
          <a:bodyPr>
            <a:normAutofit/>
          </a:bodyPr>
          <a:lstStyle/>
          <a:p>
            <a:pPr algn="l"/>
            <a:r>
              <a:rPr lang="en-ZA" b="1" dirty="0">
                <a:solidFill>
                  <a:schemeClr val="bg1"/>
                </a:solidFill>
              </a:rPr>
              <a:t>15.3.1 	MENINGITIS, ACUTE</a:t>
            </a:r>
          </a:p>
        </p:txBody>
      </p:sp>
      <p:sp>
        <p:nvSpPr>
          <p:cNvPr id="9" name="Rounded Rectangle 8"/>
          <p:cNvSpPr/>
          <p:nvPr/>
        </p:nvSpPr>
        <p:spPr>
          <a:xfrm>
            <a:off x="914400" y="2133600"/>
            <a:ext cx="7543800" cy="25908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Neck stiffness is rare in young children, and especially neonates, and may be absent in adults, especially debilitated patients and the elderly</a:t>
            </a:r>
            <a:r>
              <a:rPr lang="en-ZA" sz="2800" dirty="0"/>
              <a:t>. </a:t>
            </a:r>
            <a:endParaRPr 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712968" cy="3124200"/>
          </a:xfrm>
        </p:spPr>
        <p:txBody>
          <a:bodyPr>
            <a:normAutofit fontScale="92500"/>
          </a:bodyPr>
          <a:lstStyle/>
          <a:p>
            <a:r>
              <a:rPr lang="en-ZA" u="sng" dirty="0"/>
              <a:t>Ceftriaxone: </a:t>
            </a:r>
            <a:r>
              <a:rPr lang="en-ZA" i="1" dirty="0">
                <a:solidFill>
                  <a:srgbClr val="9966FF"/>
                </a:solidFill>
              </a:rPr>
              <a:t>amended- additional indication added</a:t>
            </a:r>
          </a:p>
          <a:p>
            <a:pPr marL="0" indent="0">
              <a:buNone/>
            </a:pPr>
            <a:endParaRPr lang="en-ZA" sz="1100" i="1" dirty="0">
              <a:solidFill>
                <a:schemeClr val="accent6">
                  <a:lumMod val="75000"/>
                </a:schemeClr>
              </a:solidFill>
            </a:endParaRPr>
          </a:p>
          <a:p>
            <a:pPr lvl="1"/>
            <a:r>
              <a:rPr lang="en-US" dirty="0"/>
              <a:t>Ceftriaxone for prophylaxis in pregnancy.</a:t>
            </a:r>
          </a:p>
          <a:p>
            <a:pPr lvl="2"/>
            <a:r>
              <a:rPr lang="en-US" dirty="0"/>
              <a:t>Aligned with Federation of Infectious Diseases Societies of Southern Africa Guidelines for the management of acute meningitis in children and adults in South Africa.</a:t>
            </a:r>
            <a:endParaRPr lang="en-US" sz="1600" dirty="0"/>
          </a:p>
          <a:p>
            <a:pPr marL="57150" indent="0">
              <a:buNone/>
            </a:pPr>
            <a:r>
              <a:rPr lang="en-ZA" sz="4300" b="1" dirty="0">
                <a:solidFill>
                  <a:srgbClr val="3366FF"/>
                </a:solidFill>
              </a:rPr>
              <a:t>Level of Evidence: III Guidelines</a:t>
            </a:r>
          </a:p>
          <a:p>
            <a:pPr marL="0" indent="0">
              <a:buNone/>
            </a:pPr>
            <a:endParaRPr lang="en-US" sz="1700" dirty="0"/>
          </a:p>
          <a:p>
            <a:pPr marL="0" indent="0">
              <a:buNone/>
            </a:pPr>
            <a:endParaRPr lang="en-ZA" sz="1700" dirty="0"/>
          </a:p>
        </p:txBody>
      </p:sp>
      <p:sp>
        <p:nvSpPr>
          <p:cNvPr id="5" name="Slide Number Placeholder 4"/>
          <p:cNvSpPr>
            <a:spLocks noGrp="1"/>
          </p:cNvSpPr>
          <p:nvPr>
            <p:ph type="sldNum" sz="quarter" idx="12"/>
          </p:nvPr>
        </p:nvSpPr>
        <p:spPr/>
        <p:txBody>
          <a:bodyPr/>
          <a:lstStyle/>
          <a:p>
            <a:pPr algn="ctr"/>
            <a:fld id="{42FB03B2-953D-4068-99A6-8707FB8FE3E1}" type="slidenum">
              <a:rPr lang="en-ZA" sz="1000" smtClean="0"/>
              <a:pPr algn="ctr"/>
              <a:t>24</a:t>
            </a:fld>
            <a:endParaRPr lang="en-ZA" sz="1000" dirty="0"/>
          </a:p>
        </p:txBody>
      </p:sp>
      <p:sp>
        <p:nvSpPr>
          <p:cNvPr id="6" name="Footer Placeholder 4"/>
          <p:cNvSpPr>
            <a:spLocks noGrp="1"/>
          </p:cNvSpPr>
          <p:nvPr>
            <p:ph type="ftr" sz="quarter" idx="11"/>
          </p:nvPr>
        </p:nvSpPr>
        <p:spPr>
          <a:xfrm>
            <a:off x="3124200" y="6356350"/>
            <a:ext cx="2895600" cy="365125"/>
          </a:xfrm>
        </p:spPr>
        <p:txBody>
          <a:bodyPr/>
          <a:lstStyle/>
          <a:p>
            <a:pPr algn="ctr"/>
            <a:r>
              <a:rPr lang="en-ZA" sz="1000" dirty="0"/>
              <a:t>PRIMARY HEALTHCARE IMPLEMENTATION SLIDES 2014: CENTRAL NERVOUS SYSTEM</a:t>
            </a:r>
          </a:p>
        </p:txBody>
      </p:sp>
      <p:sp>
        <p:nvSpPr>
          <p:cNvPr id="8" name="Title 1"/>
          <p:cNvSpPr>
            <a:spLocks noGrp="1"/>
          </p:cNvSpPr>
          <p:nvPr>
            <p:ph type="title"/>
          </p:nvPr>
        </p:nvSpPr>
        <p:spPr>
          <a:xfrm>
            <a:off x="0" y="0"/>
            <a:ext cx="8229600" cy="792162"/>
          </a:xfrm>
        </p:spPr>
        <p:txBody>
          <a:bodyPr>
            <a:noAutofit/>
          </a:bodyPr>
          <a:lstStyle/>
          <a:p>
            <a:pPr algn="l"/>
            <a:r>
              <a:rPr lang="en-ZA" sz="3600" b="1" dirty="0">
                <a:solidFill>
                  <a:schemeClr val="bg1"/>
                </a:solidFill>
              </a:rPr>
              <a:t>15.3.2 MENINGITIS MENINGOCOCCAL, PROPHYLAXIS</a:t>
            </a:r>
          </a:p>
        </p:txBody>
      </p:sp>
      <p:sp>
        <p:nvSpPr>
          <p:cNvPr id="9" name="Rounded Rectangle 8"/>
          <p:cNvSpPr/>
          <p:nvPr/>
        </p:nvSpPr>
        <p:spPr>
          <a:xfrm>
            <a:off x="304800" y="4267200"/>
            <a:ext cx="8686800" cy="1447800"/>
          </a:xfrm>
          <a:prstGeom prst="round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FF00"/>
                </a:solidFill>
              </a:rPr>
              <a:t>Close contacts of clinically suspected cases</a:t>
            </a:r>
          </a:p>
          <a:p>
            <a:pPr algn="ctr"/>
            <a:r>
              <a:rPr lang="en-US" sz="2000" b="1" dirty="0">
                <a:solidFill>
                  <a:srgbClr val="FFFF00"/>
                </a:solidFill>
              </a:rPr>
              <a:t>(not just microbiologically confirmed cases) </a:t>
            </a:r>
          </a:p>
          <a:p>
            <a:pPr algn="ctr"/>
            <a:r>
              <a:rPr lang="en-US" sz="2000" b="1" dirty="0">
                <a:solidFill>
                  <a:srgbClr val="FFFF00"/>
                </a:solidFill>
              </a:rPr>
              <a:t>qualify for prophylaxis. </a:t>
            </a:r>
          </a:p>
          <a:p>
            <a:pPr algn="ctr"/>
            <a:endParaRPr lang="en-US" sz="2000" b="1" dirty="0">
              <a:solidFill>
                <a:srgbClr val="FFFF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838200"/>
          </a:xfrm>
        </p:spPr>
        <p:txBody>
          <a:bodyPr/>
          <a:lstStyle/>
          <a:p>
            <a:pPr algn="l"/>
            <a:r>
              <a:rPr lang="en-ZA" b="1" dirty="0">
                <a:solidFill>
                  <a:schemeClr val="bg1"/>
                </a:solidFill>
              </a:rPr>
              <a:t>15.5.2. BELLS’ PALSY</a:t>
            </a:r>
            <a:endParaRPr lang="en-ZA" dirty="0">
              <a:solidFill>
                <a:schemeClr val="bg1"/>
              </a:solidFill>
            </a:endParaRPr>
          </a:p>
        </p:txBody>
      </p:sp>
      <p:sp>
        <p:nvSpPr>
          <p:cNvPr id="3" name="Content Placeholder 2"/>
          <p:cNvSpPr>
            <a:spLocks noGrp="1"/>
          </p:cNvSpPr>
          <p:nvPr>
            <p:ph idx="1"/>
          </p:nvPr>
        </p:nvSpPr>
        <p:spPr>
          <a:xfrm>
            <a:off x="0" y="1066800"/>
            <a:ext cx="9144000" cy="5242520"/>
          </a:xfrm>
        </p:spPr>
        <p:txBody>
          <a:bodyPr>
            <a:normAutofit/>
          </a:bodyPr>
          <a:lstStyle/>
          <a:p>
            <a:r>
              <a:rPr lang="en-GB" u="sng" dirty="0"/>
              <a:t>Prednisone</a:t>
            </a:r>
            <a:r>
              <a:rPr lang="en-GB" i="1" dirty="0"/>
              <a:t>: amended – indication added for children</a:t>
            </a:r>
          </a:p>
          <a:p>
            <a:pPr lvl="1"/>
            <a:r>
              <a:rPr lang="en-GB" sz="2400" dirty="0"/>
              <a:t>Management of Bells Palsy in children included in the STG, as doctor prescribed with referral to secondary level if there is no response to treatment. </a:t>
            </a:r>
          </a:p>
          <a:p>
            <a:pPr lvl="1"/>
            <a:r>
              <a:rPr lang="en-GB" sz="2400" dirty="0"/>
              <a:t>Medicine treatment with prednisone was extrapolated from adult data as t</a:t>
            </a:r>
            <a:r>
              <a:rPr lang="en-ZA" sz="2400" dirty="0"/>
              <a:t>here is a lack of large high quality RCTs in children with Bell's palsy. </a:t>
            </a:r>
          </a:p>
          <a:p>
            <a:pPr lvl="1"/>
            <a:r>
              <a:rPr lang="en-ZA" sz="2400" dirty="0"/>
              <a:t>Standard of care in adults is early short-term oral </a:t>
            </a:r>
            <a:r>
              <a:rPr lang="en-ZA" sz="2400" dirty="0" err="1"/>
              <a:t>glucocorticoid</a:t>
            </a:r>
            <a:r>
              <a:rPr lang="en-ZA" sz="2400" dirty="0"/>
              <a:t> treatment supported by RCTs.</a:t>
            </a:r>
            <a:endParaRPr lang="en-US" sz="2400" dirty="0"/>
          </a:p>
          <a:p>
            <a:pPr>
              <a:buNone/>
            </a:pPr>
            <a:r>
              <a:rPr lang="en-GB" b="1" dirty="0">
                <a:solidFill>
                  <a:srgbClr val="0000FF"/>
                </a:solidFill>
              </a:rPr>
              <a:t>Level of evidence: III Extrapolated from adult data</a:t>
            </a:r>
            <a:endParaRPr lang="en-US" dirty="0">
              <a:solidFill>
                <a:srgbClr val="0000FF"/>
              </a:solidFill>
            </a:endParaRPr>
          </a:p>
          <a:p>
            <a:endParaRPr lang="en-US" dirty="0"/>
          </a:p>
          <a:p>
            <a:pPr marL="0" indent="0">
              <a:buNone/>
            </a:pPr>
            <a:endParaRPr lang="en-ZA"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25</a:t>
            </a:fld>
            <a:endParaRPr lang="en-ZA" sz="1000" dirty="0"/>
          </a:p>
        </p:txBody>
      </p:sp>
      <p:sp>
        <p:nvSpPr>
          <p:cNvPr id="8" name="Footer Placeholder 4"/>
          <p:cNvSpPr>
            <a:spLocks noGrp="1"/>
          </p:cNvSpPr>
          <p:nvPr>
            <p:ph type="ftr" sz="quarter" idx="11"/>
          </p:nvPr>
        </p:nvSpPr>
        <p:spPr>
          <a:xfrm>
            <a:off x="3124200" y="6356350"/>
            <a:ext cx="2895600" cy="365125"/>
          </a:xfrm>
        </p:spPr>
        <p:txBody>
          <a:bodyPr/>
          <a:lstStyle/>
          <a:p>
            <a:pPr algn="ctr"/>
            <a:r>
              <a:rPr lang="en-ZA" sz="1000" dirty="0"/>
              <a:t>PRIMARY HEALTHCARE IMPLEMENTATION SLIDES 2014: CENTRAL NERVOUS SYSTEM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2FB03B2-953D-4068-99A6-8707FB8FE3E1}" type="slidenum">
              <a:rPr lang="en-ZA" smtClean="0">
                <a:solidFill>
                  <a:prstClr val="black"/>
                </a:solidFill>
              </a:rPr>
              <a:pPr/>
              <a:t>26</a:t>
            </a:fld>
            <a:endParaRPr lang="en-ZA">
              <a:solidFill>
                <a:prstClr val="black"/>
              </a:solidFill>
            </a:endParaRPr>
          </a:p>
        </p:txBody>
      </p:sp>
      <p:sp>
        <p:nvSpPr>
          <p:cNvPr id="7" name="TextBox 1"/>
          <p:cNvSpPr txBox="1">
            <a:spLocks noGrp="1"/>
          </p:cNvSpPr>
          <p:nvPr>
            <p:ph idx="1"/>
          </p:nvPr>
        </p:nvSpPr>
        <p:spPr>
          <a:xfrm>
            <a:off x="228600" y="1600200"/>
            <a:ext cx="8839200" cy="3951851"/>
          </a:xfrm>
          <a:prstGeom prst="rect">
            <a:avLst/>
          </a:prstGeom>
          <a:noFill/>
        </p:spPr>
        <p:txBody>
          <a:bodyPr wrap="square" lIns="0" tIns="0" rIns="0" rtlCol="0">
            <a:spAutoFit/>
          </a:bodyPr>
          <a:lstStyle/>
          <a:p>
            <a:pPr marL="0" indent="0">
              <a:lnSpc>
                <a:spcPts val="2700"/>
              </a:lnSpc>
              <a:buNone/>
              <a:tabLst/>
            </a:pPr>
            <a:r>
              <a:rPr lang="en-US" altLang="zh-CN" sz="2400" dirty="0"/>
              <a:t>Which of the following can be considered as appropriate primary health care management of febrile convulsions in children between the ages of six months and five years of age?  </a:t>
            </a:r>
          </a:p>
          <a:p>
            <a:pPr marL="0" indent="0">
              <a:lnSpc>
                <a:spcPts val="2700"/>
              </a:lnSpc>
              <a:buNone/>
              <a:tabLst/>
            </a:pPr>
            <a:endParaRPr lang="en-US" altLang="zh-CN" sz="2400" dirty="0"/>
          </a:p>
          <a:p>
            <a:pPr marL="457200" indent="-457200">
              <a:lnSpc>
                <a:spcPts val="2700"/>
              </a:lnSpc>
              <a:buFont typeface="+mj-lt"/>
              <a:buAutoNum type="arabicPeriod"/>
            </a:pPr>
            <a:r>
              <a:rPr lang="en-US" altLang="zh-CN" sz="2400" dirty="0"/>
              <a:t>Refer patient as all cases must be managed at the secondary level.</a:t>
            </a:r>
          </a:p>
          <a:p>
            <a:pPr marL="457200" indent="-457200">
              <a:lnSpc>
                <a:spcPts val="2700"/>
              </a:lnSpc>
              <a:buFont typeface="+mj-lt"/>
              <a:buAutoNum type="arabicPeriod"/>
            </a:pPr>
            <a:r>
              <a:rPr lang="pt-BR" altLang="zh-CN" sz="2400" dirty="0"/>
              <a:t>Diazepam, rectal, 0.5 mg/kg/dose as a single dose or Midazolam, buccal, 0.5 mg/kg/dose as a single dose.</a:t>
            </a:r>
          </a:p>
          <a:p>
            <a:pPr marL="457200" indent="-457200">
              <a:lnSpc>
                <a:spcPts val="2700"/>
              </a:lnSpc>
              <a:buFont typeface="+mj-lt"/>
              <a:buAutoNum type="arabicPeriod"/>
            </a:pPr>
            <a:r>
              <a:rPr lang="pt-BR" altLang="zh-CN" sz="2400" dirty="0"/>
              <a:t>Midazolam, buccal, 0.5 mg/kg/dose as a single dose only.</a:t>
            </a:r>
          </a:p>
          <a:p>
            <a:pPr marL="457200" indent="-457200">
              <a:lnSpc>
                <a:spcPts val="2700"/>
              </a:lnSpc>
              <a:buFont typeface="+mj-lt"/>
              <a:buAutoNum type="arabicPeriod"/>
            </a:pPr>
            <a:r>
              <a:rPr lang="pt-BR" altLang="zh-CN" sz="2400" dirty="0"/>
              <a:t>Diazepam, rectal, 0.5 mg/kg/dose as a single dose only.</a:t>
            </a:r>
          </a:p>
          <a:p>
            <a:pPr>
              <a:lnSpc>
                <a:spcPts val="2700"/>
              </a:lnSpc>
            </a:pPr>
            <a:endParaRPr lang="en-US" altLang="zh-CN" sz="2400" dirty="0"/>
          </a:p>
        </p:txBody>
      </p:sp>
      <p:sp>
        <p:nvSpPr>
          <p:cNvPr id="8" name="TextBox 7"/>
          <p:cNvSpPr txBox="1"/>
          <p:nvPr/>
        </p:nvSpPr>
        <p:spPr>
          <a:xfrm>
            <a:off x="546100" y="520700"/>
            <a:ext cx="2706318" cy="546303"/>
          </a:xfrm>
          <a:prstGeom prst="rect">
            <a:avLst/>
          </a:prstGeom>
          <a:noFill/>
        </p:spPr>
        <p:txBody>
          <a:bodyPr wrap="none" lIns="0" tIns="0" rIns="0" rtlCol="0">
            <a:spAutoFit/>
          </a:bodyPr>
          <a:lstStyle/>
          <a:p>
            <a:pPr>
              <a:lnSpc>
                <a:spcPts val="3900"/>
              </a:lnSpc>
            </a:pPr>
            <a:r>
              <a:rPr lang="en-US" altLang="zh-CN" sz="4000" b="1" dirty="0">
                <a:solidFill>
                  <a:prstClr val="white"/>
                </a:solidFill>
              </a:rPr>
              <a:t>CASE STUDY </a:t>
            </a:r>
          </a:p>
        </p:txBody>
      </p:sp>
      <p:sp>
        <p:nvSpPr>
          <p:cNvPr id="9" name="Footer Placeholder 4"/>
          <p:cNvSpPr>
            <a:spLocks noGrp="1"/>
          </p:cNvSpPr>
          <p:nvPr>
            <p:ph type="ftr" sz="quarter" idx="11"/>
          </p:nvPr>
        </p:nvSpPr>
        <p:spPr>
          <a:xfrm>
            <a:off x="3124200" y="6356350"/>
            <a:ext cx="2895600" cy="365125"/>
          </a:xfrm>
        </p:spPr>
        <p:txBody>
          <a:bodyPr/>
          <a:lstStyle/>
          <a:p>
            <a:pPr algn="ctr"/>
            <a:r>
              <a:rPr lang="en-ZA" sz="1000" dirty="0"/>
              <a:t>PRIMARY HEALTHCARE IMPLEMENTATION SLIDES 2014: CENTRAL NERVOUS SYSTEM</a:t>
            </a:r>
          </a:p>
        </p:txBody>
      </p:sp>
    </p:spTree>
    <p:extLst>
      <p:ext uri="{BB962C8B-B14F-4D97-AF65-F5344CB8AC3E}">
        <p14:creationId xmlns:p14="http://schemas.microsoft.com/office/powerpoint/2010/main" val="22024090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lgn="ctr"/>
            <a:fld id="{42FB03B2-953D-4068-99A6-8707FB8FE3E1}" type="slidenum">
              <a:rPr lang="en-ZA" sz="1200" smtClean="0">
                <a:solidFill>
                  <a:prstClr val="black"/>
                </a:solidFill>
              </a:rPr>
              <a:pPr algn="ctr"/>
              <a:t>27</a:t>
            </a:fld>
            <a:endParaRPr lang="en-ZA" sz="1200" dirty="0">
              <a:solidFill>
                <a:prstClr val="black"/>
              </a:solidFill>
            </a:endParaRPr>
          </a:p>
        </p:txBody>
      </p:sp>
      <p:sp>
        <p:nvSpPr>
          <p:cNvPr id="7" name="TextBox 1"/>
          <p:cNvSpPr txBox="1">
            <a:spLocks noGrp="1"/>
          </p:cNvSpPr>
          <p:nvPr>
            <p:ph idx="1"/>
          </p:nvPr>
        </p:nvSpPr>
        <p:spPr>
          <a:xfrm>
            <a:off x="228600" y="1295400"/>
            <a:ext cx="8686800" cy="3924151"/>
          </a:xfrm>
          <a:prstGeom prst="rect">
            <a:avLst/>
          </a:prstGeom>
          <a:noFill/>
        </p:spPr>
        <p:txBody>
          <a:bodyPr wrap="square" lIns="0" tIns="0" rIns="0" rtlCol="0">
            <a:spAutoFit/>
          </a:bodyPr>
          <a:lstStyle/>
          <a:p>
            <a:pPr marL="0" indent="0">
              <a:lnSpc>
                <a:spcPts val="2700"/>
              </a:lnSpc>
              <a:buNone/>
              <a:tabLst/>
            </a:pPr>
            <a:endParaRPr lang="en-ZA" altLang="zh-CN" sz="2400" dirty="0"/>
          </a:p>
          <a:p>
            <a:pPr marL="457200" indent="-457200">
              <a:lnSpc>
                <a:spcPts val="2700"/>
              </a:lnSpc>
              <a:buFont typeface="+mj-lt"/>
              <a:buAutoNum type="arabicPeriod"/>
              <a:tabLst/>
            </a:pPr>
            <a:r>
              <a:rPr lang="en-ZA" altLang="zh-CN" sz="2400" dirty="0"/>
              <a:t>Refer patient as all cases must be managed at the secondary level.</a:t>
            </a:r>
          </a:p>
          <a:p>
            <a:pPr marL="457200" indent="-457200">
              <a:lnSpc>
                <a:spcPts val="2700"/>
              </a:lnSpc>
              <a:buFont typeface="+mj-lt"/>
              <a:buAutoNum type="arabicPeriod"/>
              <a:tabLst/>
            </a:pPr>
            <a:r>
              <a:rPr lang="en-ZA" altLang="zh-CN" sz="2400" b="1" dirty="0">
                <a:solidFill>
                  <a:srgbClr val="FF0000"/>
                </a:solidFill>
              </a:rPr>
              <a:t>Diazepam, rectal, 0.5 mg/kg/dose as a single dose or Midazolam, buccal, 0.5 mg/kg/dose as a single dose.</a:t>
            </a:r>
          </a:p>
          <a:p>
            <a:pPr marL="457200" indent="-457200">
              <a:lnSpc>
                <a:spcPts val="2700"/>
              </a:lnSpc>
              <a:buFont typeface="+mj-lt"/>
              <a:buAutoNum type="arabicPeriod"/>
              <a:tabLst/>
            </a:pPr>
            <a:r>
              <a:rPr lang="en-ZA" altLang="zh-CN" sz="2400" dirty="0"/>
              <a:t>Midazolam, buccal, 0.5 mg/kg/dose as a single dose only. </a:t>
            </a:r>
          </a:p>
          <a:p>
            <a:pPr marL="457200" indent="-457200">
              <a:lnSpc>
                <a:spcPts val="2700"/>
              </a:lnSpc>
              <a:buFont typeface="+mj-lt"/>
              <a:buAutoNum type="arabicPeriod"/>
              <a:tabLst/>
            </a:pPr>
            <a:r>
              <a:rPr lang="en-ZA" altLang="zh-CN" sz="2400" dirty="0"/>
              <a:t>Diazepam, rectal, 0.5 mg/kg/dose as a single dose only.</a:t>
            </a:r>
          </a:p>
          <a:p>
            <a:pPr>
              <a:lnSpc>
                <a:spcPts val="2700"/>
              </a:lnSpc>
              <a:tabLst/>
            </a:pPr>
            <a:endParaRPr lang="en-ZA" altLang="zh-CN" sz="2400" dirty="0"/>
          </a:p>
          <a:p>
            <a:pPr marL="0" indent="0">
              <a:lnSpc>
                <a:spcPct val="80000"/>
              </a:lnSpc>
              <a:buNone/>
            </a:pPr>
            <a:r>
              <a:rPr lang="en-GB" sz="2400" dirty="0"/>
              <a:t>Midazolam, buccal was added to PHC STGs. Refer Section 15.2 Seizures (convulsions/fits) and slides 2 to 5.</a:t>
            </a:r>
            <a:endParaRPr lang="en-US" sz="2400" dirty="0"/>
          </a:p>
          <a:p>
            <a:pPr>
              <a:lnSpc>
                <a:spcPts val="2700"/>
              </a:lnSpc>
              <a:tabLst/>
            </a:pPr>
            <a:endParaRPr lang="en-ZA" altLang="zh-CN" sz="2400" dirty="0"/>
          </a:p>
        </p:txBody>
      </p:sp>
      <p:sp>
        <p:nvSpPr>
          <p:cNvPr id="8" name="TextBox 7"/>
          <p:cNvSpPr txBox="1"/>
          <p:nvPr/>
        </p:nvSpPr>
        <p:spPr>
          <a:xfrm>
            <a:off x="546100" y="520700"/>
            <a:ext cx="5128712" cy="546303"/>
          </a:xfrm>
          <a:prstGeom prst="rect">
            <a:avLst/>
          </a:prstGeom>
          <a:noFill/>
        </p:spPr>
        <p:txBody>
          <a:bodyPr wrap="none" lIns="0" tIns="0" rIns="0" rtlCol="0">
            <a:spAutoFit/>
          </a:bodyPr>
          <a:lstStyle/>
          <a:p>
            <a:pPr>
              <a:lnSpc>
                <a:spcPts val="3900"/>
              </a:lnSpc>
            </a:pPr>
            <a:r>
              <a:rPr lang="en-US" altLang="zh-CN" sz="4000" b="1" dirty="0">
                <a:solidFill>
                  <a:prstClr val="white"/>
                </a:solidFill>
              </a:rPr>
              <a:t>CASE STUDY: SOLUTION </a:t>
            </a:r>
          </a:p>
        </p:txBody>
      </p:sp>
      <p:sp>
        <p:nvSpPr>
          <p:cNvPr id="9" name="Footer Placeholder 4"/>
          <p:cNvSpPr>
            <a:spLocks noGrp="1"/>
          </p:cNvSpPr>
          <p:nvPr>
            <p:ph type="ftr" sz="quarter" idx="11"/>
          </p:nvPr>
        </p:nvSpPr>
        <p:spPr>
          <a:xfrm>
            <a:off x="3124200" y="6356350"/>
            <a:ext cx="2895600" cy="365125"/>
          </a:xfrm>
        </p:spPr>
        <p:txBody>
          <a:bodyPr/>
          <a:lstStyle/>
          <a:p>
            <a:pPr algn="ctr"/>
            <a:r>
              <a:rPr lang="en-ZA" sz="1000" dirty="0"/>
              <a:t>PRIMARY HEALTHCARE IMPLEMENTATION SLIDES 2014: CENTRAL NERVOUS SYSTEM</a:t>
            </a:r>
          </a:p>
        </p:txBody>
      </p:sp>
    </p:spTree>
    <p:extLst>
      <p:ext uri="{BB962C8B-B14F-4D97-AF65-F5344CB8AC3E}">
        <p14:creationId xmlns:p14="http://schemas.microsoft.com/office/powerpoint/2010/main" val="42501963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51859197"/>
              </p:ext>
            </p:extLst>
          </p:nvPr>
        </p:nvGraphicFramePr>
        <p:xfrm>
          <a:off x="0" y="40432"/>
          <a:ext cx="9144000" cy="5879792"/>
        </p:xfrm>
        <a:graphic>
          <a:graphicData uri="http://schemas.openxmlformats.org/drawingml/2006/table">
            <a:tbl>
              <a:tblPr firstRow="1" bandRow="1">
                <a:tableStyleId>{8799B23B-EC83-4686-B30A-512413B5E67A}</a:tableStyleId>
              </a:tblPr>
              <a:tblGrid>
                <a:gridCol w="920964">
                  <a:extLst>
                    <a:ext uri="{9D8B030D-6E8A-4147-A177-3AD203B41FA5}">
                      <a16:colId xmlns:a16="http://schemas.microsoft.com/office/drawing/2014/main" val="20000"/>
                    </a:ext>
                  </a:extLst>
                </a:gridCol>
                <a:gridCol w="828866">
                  <a:extLst>
                    <a:ext uri="{9D8B030D-6E8A-4147-A177-3AD203B41FA5}">
                      <a16:colId xmlns:a16="http://schemas.microsoft.com/office/drawing/2014/main" val="20001"/>
                    </a:ext>
                  </a:extLst>
                </a:gridCol>
                <a:gridCol w="7394170">
                  <a:extLst>
                    <a:ext uri="{9D8B030D-6E8A-4147-A177-3AD203B41FA5}">
                      <a16:colId xmlns:a16="http://schemas.microsoft.com/office/drawing/2014/main" val="20002"/>
                    </a:ext>
                  </a:extLst>
                </a:gridCol>
              </a:tblGrid>
              <a:tr h="264368">
                <a:tc>
                  <a:txBody>
                    <a:bodyPr/>
                    <a:lstStyle/>
                    <a:p>
                      <a:r>
                        <a:rPr lang="en-ZA" sz="1000" dirty="0"/>
                        <a:t>Slide</a:t>
                      </a:r>
                    </a:p>
                  </a:txBody>
                  <a:tcPr marL="86359" marR="86359"/>
                </a:tc>
                <a:tc>
                  <a:txBody>
                    <a:bodyPr/>
                    <a:lstStyle/>
                    <a:p>
                      <a:r>
                        <a:rPr lang="en-ZA" sz="1000" dirty="0"/>
                        <a:t>Ref #</a:t>
                      </a:r>
                    </a:p>
                  </a:txBody>
                  <a:tcPr marL="86359" marR="86359"/>
                </a:tc>
                <a:tc>
                  <a:txBody>
                    <a:bodyPr/>
                    <a:lstStyle/>
                    <a:p>
                      <a:r>
                        <a:rPr lang="en-ZA" sz="1000" dirty="0"/>
                        <a:t>Reference</a:t>
                      </a:r>
                    </a:p>
                  </a:txBody>
                  <a:tcPr marL="86359" marR="86359"/>
                </a:tc>
                <a:extLst>
                  <a:ext uri="{0D108BD9-81ED-4DB2-BD59-A6C34878D82A}">
                    <a16:rowId xmlns:a16="http://schemas.microsoft.com/office/drawing/2014/main" val="10000"/>
                  </a:ext>
                </a:extLst>
              </a:tr>
              <a:tr h="281424">
                <a:tc gridSpan="3">
                  <a:txBody>
                    <a:bodyPr/>
                    <a:lstStyle/>
                    <a:p>
                      <a:r>
                        <a:rPr lang="fr-FR" sz="1000" b="1" dirty="0">
                          <a:solidFill>
                            <a:schemeClr val="tx1"/>
                          </a:solidFill>
                        </a:rPr>
                        <a:t>15.2 SEIZURES (CONVULSIONS/FITS)</a:t>
                      </a:r>
                      <a:endParaRPr lang="en-ZA" sz="1000" b="1" dirty="0">
                        <a:solidFill>
                          <a:schemeClr val="tx1"/>
                        </a:solidFill>
                      </a:endParaRPr>
                    </a:p>
                  </a:txBody>
                  <a:tcPr marL="86359" marR="86359"/>
                </a:tc>
                <a:tc hMerge="1">
                  <a:txBody>
                    <a:bodyPr/>
                    <a:lstStyle/>
                    <a:p>
                      <a:endParaRPr lang="en-ZA" sz="1400" dirty="0"/>
                    </a:p>
                  </a:txBody>
                  <a:tcPr marL="86359" marR="86359"/>
                </a:tc>
                <a:tc hMerge="1">
                  <a:txBody>
                    <a:bodyPr/>
                    <a:lstStyle/>
                    <a:p>
                      <a:pPr lvl="0" algn="l">
                        <a:buNone/>
                      </a:pPr>
                      <a:endParaRPr lang="en-ZA" sz="1200" dirty="0"/>
                    </a:p>
                  </a:txBody>
                  <a:tcPr marL="86359" marR="86359"/>
                </a:tc>
                <a:extLst>
                  <a:ext uri="{0D108BD9-81ED-4DB2-BD59-A6C34878D82A}">
                    <a16:rowId xmlns:a16="http://schemas.microsoft.com/office/drawing/2014/main" val="10001"/>
                  </a:ext>
                </a:extLst>
              </a:tr>
              <a:tr h="370840">
                <a:tc>
                  <a:txBody>
                    <a:bodyPr/>
                    <a:lstStyle/>
                    <a:p>
                      <a:r>
                        <a:rPr lang="en-ZA" sz="1000" dirty="0"/>
                        <a:t>2</a:t>
                      </a:r>
                    </a:p>
                  </a:txBody>
                  <a:tcPr marL="86359" marR="86359"/>
                </a:tc>
                <a:tc>
                  <a:txBody>
                    <a:bodyPr/>
                    <a:lstStyle/>
                    <a:p>
                      <a:r>
                        <a:rPr lang="en-ZA" sz="1000" dirty="0"/>
                        <a:t>1</a:t>
                      </a:r>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u="sng" dirty="0"/>
                        <a:t>DIAZEPAM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err="1"/>
                        <a:t>Treiman</a:t>
                      </a:r>
                      <a:r>
                        <a:rPr lang="en-US" sz="1000" dirty="0"/>
                        <a:t> DM. Pharmacokinetics and clinical use of benzodiazepines in the management of status </a:t>
                      </a:r>
                      <a:r>
                        <a:rPr lang="en-US" sz="1000" dirty="0" err="1"/>
                        <a:t>epilepticus</a:t>
                      </a:r>
                      <a:r>
                        <a:rPr lang="en-US" sz="1000" dirty="0"/>
                        <a:t>. </a:t>
                      </a:r>
                      <a:r>
                        <a:rPr lang="en-US" sz="1000" dirty="0" err="1"/>
                        <a:t>Epilepsia</a:t>
                      </a:r>
                      <a:r>
                        <a:rPr lang="en-US" sz="1000" dirty="0"/>
                        <a:t>. 1989;30Suppl 2:S4-10. Review.</a:t>
                      </a:r>
                      <a:r>
                        <a:rPr lang="en-US" sz="1000" baseline="0" dirty="0"/>
                        <a:t> </a:t>
                      </a:r>
                      <a:r>
                        <a:rPr lang="en-ZA" sz="1000" u="sng" dirty="0">
                          <a:hlinkClick r:id="rId3"/>
                        </a:rPr>
                        <a:t>http://www.ashp.org/menu/DrugShortages/CurrentShortages/bulletin.aspx?id=747</a:t>
                      </a:r>
                      <a:r>
                        <a:rPr lang="en-ZA" sz="1000" dirty="0"/>
                        <a:t>  and </a:t>
                      </a:r>
                      <a:r>
                        <a:rPr lang="en-ZA" sz="1000" u="sng" dirty="0">
                          <a:hlinkClick r:id="rId4"/>
                        </a:rPr>
                        <a:t>http://www.johalimedical.com/es/current-drug-shortages-lorazepam-injection.html</a:t>
                      </a:r>
                      <a:endParaRPr lang="en-US" sz="1100" dirty="0"/>
                    </a:p>
                  </a:txBody>
                  <a:tcPr marL="86359" marR="86359"/>
                </a:tc>
                <a:extLst>
                  <a:ext uri="{0D108BD9-81ED-4DB2-BD59-A6C34878D82A}">
                    <a16:rowId xmlns:a16="http://schemas.microsoft.com/office/drawing/2014/main" val="10002"/>
                  </a:ext>
                </a:extLst>
              </a:tr>
              <a:tr h="370840">
                <a:tc>
                  <a:txBody>
                    <a:bodyPr/>
                    <a:lstStyle/>
                    <a:p>
                      <a:r>
                        <a:rPr lang="en-ZA" sz="1000" dirty="0"/>
                        <a:t>2</a:t>
                      </a:r>
                    </a:p>
                  </a:txBody>
                  <a:tcPr marL="86359" marR="86359"/>
                </a:tc>
                <a:tc>
                  <a:txBody>
                    <a:bodyPr/>
                    <a:lstStyle/>
                    <a:p>
                      <a:r>
                        <a:rPr lang="en-ZA" sz="1000" dirty="0"/>
                        <a:t>1</a:t>
                      </a:r>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u="sng" dirty="0"/>
                        <a:t>MIDAZOLAM</a:t>
                      </a:r>
                      <a:r>
                        <a:rPr lang="en-US" sz="1000" b="1" u="sng" baseline="0"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err="1"/>
                        <a:t>Treiman</a:t>
                      </a:r>
                      <a:r>
                        <a:rPr lang="en-US" sz="1000" dirty="0"/>
                        <a:t> DM. Pharmacokinetics and clinical use of benzodiazepines in the management of status </a:t>
                      </a:r>
                      <a:r>
                        <a:rPr lang="en-US" sz="1000" dirty="0" err="1"/>
                        <a:t>epilepticus</a:t>
                      </a:r>
                      <a:r>
                        <a:rPr lang="en-US" sz="1000" dirty="0"/>
                        <a:t>. </a:t>
                      </a:r>
                      <a:r>
                        <a:rPr lang="en-US" sz="1000" dirty="0" err="1"/>
                        <a:t>Epilepsia</a:t>
                      </a:r>
                      <a:r>
                        <a:rPr lang="en-US" sz="1000" dirty="0"/>
                        <a:t>. 1989;30Suppl 2:S4-10. Review.</a:t>
                      </a:r>
                      <a:r>
                        <a:rPr lang="en-US" sz="1000" baseline="0" dirty="0"/>
                        <a:t> </a:t>
                      </a:r>
                      <a:r>
                        <a:rPr lang="en-ZA" sz="1000" u="sng" dirty="0">
                          <a:hlinkClick r:id="rId3"/>
                        </a:rPr>
                        <a:t>http://www.ashp.org/menu/DrugShortages/CurrentShortages/bulletin.aspx?id=747</a:t>
                      </a:r>
                      <a:r>
                        <a:rPr lang="en-ZA" sz="1000" dirty="0"/>
                        <a:t>  and </a:t>
                      </a:r>
                      <a:r>
                        <a:rPr lang="en-ZA" sz="1000" u="sng" dirty="0">
                          <a:hlinkClick r:id="rId4"/>
                        </a:rPr>
                        <a:t>http://www.johalimedical.com/es/current-drug-shortages-lorazepam-injection.html</a:t>
                      </a:r>
                      <a:endParaRPr lang="en-ZA" sz="1000" u="sng" dirty="0"/>
                    </a:p>
                  </a:txBody>
                  <a:tcPr marL="86359" marR="86359"/>
                </a:tc>
                <a:extLst>
                  <a:ext uri="{0D108BD9-81ED-4DB2-BD59-A6C34878D82A}">
                    <a16:rowId xmlns:a16="http://schemas.microsoft.com/office/drawing/2014/main" val="10003"/>
                  </a:ext>
                </a:extLst>
              </a:tr>
              <a:tr h="370840">
                <a:tc>
                  <a:txBody>
                    <a:bodyPr/>
                    <a:lstStyle/>
                    <a:p>
                      <a:r>
                        <a:rPr lang="en-ZA" sz="1000" dirty="0"/>
                        <a:t>2</a:t>
                      </a:r>
                    </a:p>
                  </a:txBody>
                  <a:tcPr marL="86359" marR="86359"/>
                </a:tc>
                <a:tc>
                  <a:txBody>
                    <a:bodyPr/>
                    <a:lstStyle/>
                    <a:p>
                      <a:r>
                        <a:rPr lang="en-ZA" sz="1000" dirty="0"/>
                        <a:t>1</a:t>
                      </a:r>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u="sng" dirty="0"/>
                        <a:t>LORAZEPAM</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err="1"/>
                        <a:t>Treiman</a:t>
                      </a:r>
                      <a:r>
                        <a:rPr lang="en-US" sz="1000" dirty="0"/>
                        <a:t> DM. Pharmacokinetics and clinical use of benzodiazepines in the management of status </a:t>
                      </a:r>
                      <a:r>
                        <a:rPr lang="en-US" sz="1000" dirty="0" err="1"/>
                        <a:t>epilepticus</a:t>
                      </a:r>
                      <a:r>
                        <a:rPr lang="en-US" sz="1000" dirty="0"/>
                        <a:t>. </a:t>
                      </a:r>
                      <a:r>
                        <a:rPr lang="en-US" sz="1000" dirty="0" err="1"/>
                        <a:t>Epilepsia</a:t>
                      </a:r>
                      <a:r>
                        <a:rPr lang="en-US" sz="1000" dirty="0"/>
                        <a:t>. 1989;30Suppl 2:S4-10. Review.</a:t>
                      </a:r>
                      <a:r>
                        <a:rPr lang="en-US" sz="1000" baseline="0" dirty="0"/>
                        <a:t> </a:t>
                      </a:r>
                      <a:r>
                        <a:rPr lang="en-ZA" sz="1000" u="sng" dirty="0">
                          <a:hlinkClick r:id="rId3"/>
                        </a:rPr>
                        <a:t>http://www.ashp.org/menu/DrugShortages/CurrentShortages/bulletin.aspx?id=747</a:t>
                      </a:r>
                      <a:r>
                        <a:rPr lang="en-ZA" sz="1000" dirty="0"/>
                        <a:t>  and </a:t>
                      </a:r>
                      <a:r>
                        <a:rPr lang="en-ZA" sz="1000" u="sng" dirty="0">
                          <a:hlinkClick r:id="rId4"/>
                        </a:rPr>
                        <a:t>http://www.johalimedical.com/es/current-drug-shortages-lorazepam-injection.html</a:t>
                      </a:r>
                      <a:endParaRPr lang="en-ZA" sz="1000" u="sng" dirty="0"/>
                    </a:p>
                  </a:txBody>
                  <a:tcPr marL="86359" marR="86359"/>
                </a:tc>
                <a:extLst>
                  <a:ext uri="{0D108BD9-81ED-4DB2-BD59-A6C34878D82A}">
                    <a16:rowId xmlns:a16="http://schemas.microsoft.com/office/drawing/2014/main" val="10004"/>
                  </a:ext>
                </a:extLst>
              </a:tr>
              <a:tr h="370840">
                <a:tc>
                  <a:txBody>
                    <a:bodyPr/>
                    <a:lstStyle/>
                    <a:p>
                      <a:r>
                        <a:rPr lang="en-ZA" sz="1000" dirty="0"/>
                        <a:t>3</a:t>
                      </a:r>
                    </a:p>
                  </a:txBody>
                  <a:tcPr marL="86359" marR="86359"/>
                </a:tc>
                <a:tc>
                  <a:txBody>
                    <a:bodyPr/>
                    <a:lstStyle/>
                    <a:p>
                      <a:r>
                        <a:rPr lang="en-ZA" sz="1000" dirty="0"/>
                        <a:t>2</a:t>
                      </a:r>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000" b="1" u="sng" dirty="0"/>
                        <a:t>MIDAZOLAM</a:t>
                      </a:r>
                      <a:r>
                        <a:rPr lang="en-US" sz="1000" b="1" u="sng" baseline="0" dirty="0"/>
                        <a:t> </a:t>
                      </a:r>
                    </a:p>
                    <a:p>
                      <a:pPr marL="171450" indent="-171450">
                        <a:buFont typeface="Arial" pitchFamily="34" charset="0"/>
                        <a:buChar char="•"/>
                      </a:pPr>
                      <a:r>
                        <a:rPr lang="en-ZA" sz="1000" dirty="0"/>
                        <a:t>McMullan J, </a:t>
                      </a:r>
                      <a:r>
                        <a:rPr lang="en-ZA" sz="1000" dirty="0" err="1"/>
                        <a:t>Sasson</a:t>
                      </a:r>
                      <a:r>
                        <a:rPr lang="en-ZA" sz="1000" dirty="0"/>
                        <a:t> C, </a:t>
                      </a:r>
                      <a:r>
                        <a:rPr lang="en-ZA" sz="1000" dirty="0" err="1"/>
                        <a:t>Pancioli</a:t>
                      </a:r>
                      <a:r>
                        <a:rPr lang="en-ZA" sz="1000" dirty="0"/>
                        <a:t> A, </a:t>
                      </a:r>
                      <a:r>
                        <a:rPr lang="en-ZA" sz="1000" dirty="0" err="1"/>
                        <a:t>Silbergleit</a:t>
                      </a:r>
                      <a:r>
                        <a:rPr lang="en-ZA" sz="1000" dirty="0"/>
                        <a:t> R. Midazolam versus diazepam for the treatment of status </a:t>
                      </a:r>
                      <a:r>
                        <a:rPr lang="en-ZA" sz="1000" dirty="0" err="1"/>
                        <a:t>epilepticus</a:t>
                      </a:r>
                      <a:r>
                        <a:rPr lang="en-ZA" sz="1000" dirty="0"/>
                        <a:t> in children and young adults: a meta-analysis. </a:t>
                      </a:r>
                      <a:r>
                        <a:rPr lang="en-ZA" sz="1000" dirty="0" err="1"/>
                        <a:t>AcadEmerg</a:t>
                      </a:r>
                      <a:r>
                        <a:rPr lang="en-ZA" sz="1000" dirty="0"/>
                        <a:t> Med. 2010 Jun;17(6):575-82.</a:t>
                      </a:r>
                      <a:endParaRPr lang="en-US" sz="1000" dirty="0"/>
                    </a:p>
                    <a:p>
                      <a:pPr marL="171450" indent="-171450">
                        <a:buFont typeface="Arial" pitchFamily="34" charset="0"/>
                        <a:buChar char="•"/>
                      </a:pPr>
                      <a:r>
                        <a:rPr lang="en-ZA" sz="1000" dirty="0"/>
                        <a:t>McIntyre J, Robertson S, Norris E, et al. Safety and efficacy of </a:t>
                      </a:r>
                      <a:r>
                        <a:rPr lang="en-ZA" sz="1000" dirty="0" err="1"/>
                        <a:t>buccal</a:t>
                      </a:r>
                      <a:r>
                        <a:rPr lang="en-ZA" sz="1000" dirty="0"/>
                        <a:t> midazolam versus rectal diazepam for emergency treatment of seizures in children: a randomised controlled trial. Lancet.2005; 366:205–10.</a:t>
                      </a:r>
                      <a:endParaRPr lang="en-US" sz="1000" dirty="0"/>
                    </a:p>
                    <a:p>
                      <a:pPr marL="171450" indent="-171450">
                        <a:buFont typeface="Arial" pitchFamily="34" charset="0"/>
                        <a:buChar char="•"/>
                      </a:pPr>
                      <a:r>
                        <a:rPr lang="en-ZA" sz="1000" dirty="0" err="1"/>
                        <a:t>Mpimbaza</a:t>
                      </a:r>
                      <a:r>
                        <a:rPr lang="en-ZA" sz="1000" dirty="0"/>
                        <a:t> A, </a:t>
                      </a:r>
                      <a:r>
                        <a:rPr lang="en-ZA" sz="1000" dirty="0" err="1"/>
                        <a:t>Ndeezi</a:t>
                      </a:r>
                      <a:r>
                        <a:rPr lang="en-ZA" sz="1000" dirty="0"/>
                        <a:t> G, </a:t>
                      </a:r>
                      <a:r>
                        <a:rPr lang="en-ZA" sz="1000" dirty="0" err="1"/>
                        <a:t>Staedke</a:t>
                      </a:r>
                      <a:r>
                        <a:rPr lang="en-ZA" sz="1000" dirty="0"/>
                        <a:t> S, Rosenthal PJ, </a:t>
                      </a:r>
                      <a:r>
                        <a:rPr lang="en-ZA" sz="1000" dirty="0" err="1"/>
                        <a:t>Byarugaba</a:t>
                      </a:r>
                      <a:r>
                        <a:rPr lang="en-ZA" sz="1000" dirty="0"/>
                        <a:t> J. Comparison of </a:t>
                      </a:r>
                      <a:r>
                        <a:rPr lang="en-ZA" sz="1000" dirty="0" err="1"/>
                        <a:t>buccal</a:t>
                      </a:r>
                      <a:r>
                        <a:rPr lang="en-ZA" sz="1000" dirty="0"/>
                        <a:t> midazolam with rectal diazepam in the treatment of prolonged seizures in Ugandan children: a randomized clinical trial. </a:t>
                      </a:r>
                      <a:r>
                        <a:rPr lang="en-ZA" sz="1000" dirty="0" err="1"/>
                        <a:t>Pediatrics</a:t>
                      </a:r>
                      <a:r>
                        <a:rPr lang="en-ZA" sz="1000" dirty="0"/>
                        <a:t>. 2008; 121:e58–64.</a:t>
                      </a:r>
                      <a:endParaRPr lang="en-US" sz="1000" dirty="0"/>
                    </a:p>
                    <a:p>
                      <a:pPr marL="171450" indent="-171450">
                        <a:buFont typeface="Arial" pitchFamily="34" charset="0"/>
                        <a:buChar char="•"/>
                      </a:pPr>
                      <a:r>
                        <a:rPr lang="en-ZA" sz="1000" dirty="0"/>
                        <a:t>Scott RC, </a:t>
                      </a:r>
                      <a:r>
                        <a:rPr lang="en-ZA" sz="1000" dirty="0" err="1"/>
                        <a:t>Besag</a:t>
                      </a:r>
                      <a:r>
                        <a:rPr lang="en-ZA" sz="1000" dirty="0"/>
                        <a:t> FM, Neville BG. </a:t>
                      </a:r>
                      <a:r>
                        <a:rPr lang="en-ZA" sz="1000" dirty="0" err="1"/>
                        <a:t>Buccal</a:t>
                      </a:r>
                      <a:r>
                        <a:rPr lang="en-ZA" sz="1000" dirty="0"/>
                        <a:t> midazolam and rectal diazepam for treatment of prolonged seizures in childhood and adolescence: a randomised trial. Lancet.1999; 353:623–6.</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a:t>European Medicines Agency – Committee for Medicinal Products for Human Use. Assessment report of </a:t>
                      </a:r>
                      <a:r>
                        <a:rPr lang="en-ZA" sz="1000" dirty="0" err="1"/>
                        <a:t>Buccolam</a:t>
                      </a:r>
                      <a:r>
                        <a:rPr lang="en-ZA" sz="1000" dirty="0"/>
                        <a:t> (midazolam), EMA/662938/2011, September 2011. [Online] [Cited November 2014] Available at: </a:t>
                      </a:r>
                      <a:r>
                        <a:rPr lang="en-ZA" sz="1000" u="sng" dirty="0">
                          <a:hlinkClick r:id="rId5"/>
                        </a:rPr>
                        <a:t>http://www.ema.europa.eu/docs/en_GB/document_library/EPAR_-_Public_assessment_report/human/002267/WC500112312.pdf</a:t>
                      </a:r>
                      <a:endParaRPr lang="en-US" sz="1000" dirty="0"/>
                    </a:p>
                  </a:txBody>
                  <a:tcPr marL="86359" marR="86359"/>
                </a:tc>
                <a:extLst>
                  <a:ext uri="{0D108BD9-81ED-4DB2-BD59-A6C34878D82A}">
                    <a16:rowId xmlns:a16="http://schemas.microsoft.com/office/drawing/2014/main" val="10005"/>
                  </a:ext>
                </a:extLst>
              </a:tr>
              <a:tr h="370840">
                <a:tc>
                  <a:txBody>
                    <a:bodyPr/>
                    <a:lstStyle/>
                    <a:p>
                      <a:r>
                        <a:rPr lang="en-ZA" sz="1000" dirty="0"/>
                        <a:t>4</a:t>
                      </a:r>
                    </a:p>
                  </a:txBody>
                  <a:tcPr marL="86359" marR="86359"/>
                </a:tc>
                <a:tc>
                  <a:txBody>
                    <a:bodyPr/>
                    <a:lstStyle/>
                    <a:p>
                      <a:r>
                        <a:rPr lang="en-ZA" sz="1000" dirty="0"/>
                        <a:t>3</a:t>
                      </a:r>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u="sng" dirty="0"/>
                        <a:t>MIDAZOLAM</a:t>
                      </a:r>
                      <a:r>
                        <a:rPr lang="en-US" sz="1000" b="1" u="sng" baseline="0" dirty="0"/>
                        <a:t> </a:t>
                      </a:r>
                    </a:p>
                    <a:p>
                      <a:r>
                        <a:rPr lang="en-ZA" sz="1000" dirty="0"/>
                        <a:t>McMullan J, </a:t>
                      </a:r>
                      <a:r>
                        <a:rPr lang="en-ZA" sz="1000" dirty="0" err="1"/>
                        <a:t>Sasson</a:t>
                      </a:r>
                      <a:r>
                        <a:rPr lang="en-ZA" sz="1000" dirty="0"/>
                        <a:t> C, </a:t>
                      </a:r>
                      <a:r>
                        <a:rPr lang="en-ZA" sz="1000" dirty="0" err="1"/>
                        <a:t>Pancioli</a:t>
                      </a:r>
                      <a:r>
                        <a:rPr lang="en-ZA" sz="1000" dirty="0"/>
                        <a:t> A, </a:t>
                      </a:r>
                      <a:r>
                        <a:rPr lang="en-ZA" sz="1000" dirty="0" err="1"/>
                        <a:t>Silbergleit</a:t>
                      </a:r>
                      <a:r>
                        <a:rPr lang="en-ZA" sz="1000" dirty="0"/>
                        <a:t> R. Midazolam versus diazepam for the treatment of status </a:t>
                      </a:r>
                      <a:r>
                        <a:rPr lang="en-ZA" sz="1000" dirty="0" err="1"/>
                        <a:t>epilepticus</a:t>
                      </a:r>
                      <a:r>
                        <a:rPr lang="en-ZA" sz="1000" dirty="0"/>
                        <a:t> in children and young adults: a meta-analysis. </a:t>
                      </a:r>
                      <a:r>
                        <a:rPr lang="en-ZA" sz="1000" dirty="0" err="1"/>
                        <a:t>AcadEmerg</a:t>
                      </a:r>
                      <a:r>
                        <a:rPr lang="en-ZA" sz="1000" dirty="0"/>
                        <a:t> Med. 2010 Jun;17(6):575-82.</a:t>
                      </a:r>
                      <a:endParaRPr lang="en-US" sz="1000" dirty="0"/>
                    </a:p>
                    <a:p>
                      <a:r>
                        <a:rPr lang="en-ZA" sz="1000" dirty="0"/>
                        <a:t>i. McIntyre J, Robertson S, Norris E, et al. Safety and efficacy of </a:t>
                      </a:r>
                      <a:r>
                        <a:rPr lang="en-ZA" sz="1000" dirty="0" err="1"/>
                        <a:t>buccal</a:t>
                      </a:r>
                      <a:r>
                        <a:rPr lang="en-ZA" sz="1000" dirty="0"/>
                        <a:t> midazolam versus rectal diazepam for emergency treatment of seizures in children: a randomised controlled trial. Lancet.2005; 366:205–10.</a:t>
                      </a:r>
                      <a:endParaRPr lang="en-US" sz="1000" dirty="0"/>
                    </a:p>
                    <a:p>
                      <a:pPr marL="0" marR="0" indent="0" algn="l" defTabSz="914400" rtl="0" eaLnBrk="1" fontAlgn="auto" latinLnBrk="0" hangingPunct="1">
                        <a:lnSpc>
                          <a:spcPct val="100000"/>
                        </a:lnSpc>
                        <a:spcBef>
                          <a:spcPts val="0"/>
                        </a:spcBef>
                        <a:spcAft>
                          <a:spcPts val="0"/>
                        </a:spcAft>
                        <a:buClrTx/>
                        <a:buSzTx/>
                        <a:buFontTx/>
                        <a:buNone/>
                        <a:tabLst/>
                        <a:defRPr/>
                      </a:pPr>
                      <a:r>
                        <a:rPr lang="en-ZA" sz="1000" dirty="0"/>
                        <a:t>European Medicines Agency – Committee for Medicinal Products for Human Use. Assessment report of </a:t>
                      </a:r>
                      <a:r>
                        <a:rPr lang="en-ZA" sz="1000" dirty="0" err="1"/>
                        <a:t>Buccolam</a:t>
                      </a:r>
                      <a:r>
                        <a:rPr lang="en-ZA" sz="1000" dirty="0"/>
                        <a:t> (midazolam), EMA/662938/2011, September 2011. [Online] [Cited November 2014] Available at: </a:t>
                      </a:r>
                      <a:r>
                        <a:rPr lang="en-ZA" sz="1000" u="sng" dirty="0">
                          <a:hlinkClick r:id="rId5"/>
                        </a:rPr>
                        <a:t>http://www.ema.europa.eu/docs/en_GB/document_library/EPAR_-_Public_assessment_report/human/002267/WC500112312.pdf</a:t>
                      </a:r>
                      <a:endParaRPr lang="en-US" sz="1000" dirty="0"/>
                    </a:p>
                  </a:txBody>
                  <a:tcPr marL="86359" marR="86359"/>
                </a:tc>
                <a:extLst>
                  <a:ext uri="{0D108BD9-81ED-4DB2-BD59-A6C34878D82A}">
                    <a16:rowId xmlns:a16="http://schemas.microsoft.com/office/drawing/2014/main" val="10006"/>
                  </a:ext>
                </a:extLst>
              </a:tr>
            </a:tbl>
          </a:graphicData>
        </a:graphic>
      </p:graphicFrame>
      <p:sp>
        <p:nvSpPr>
          <p:cNvPr id="3" name="Slide Number Placeholder 5"/>
          <p:cNvSpPr txBox="1">
            <a:spLocks/>
          </p:cNvSpPr>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a:defRPr/>
            </a:pPr>
            <a:fld id="{6079DE21-5DAA-4204-B423-28510684095B}" type="slidenum">
              <a:rPr lang="en-ZA" smtClean="0">
                <a:solidFill>
                  <a:prstClr val="black">
                    <a:tint val="75000"/>
                  </a:prstClr>
                </a:solidFill>
              </a:rPr>
              <a:pPr algn="ctr">
                <a:defRPr/>
              </a:pPr>
              <a:t>28</a:t>
            </a:fld>
            <a:endParaRPr lang="en-ZA" dirty="0">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p:spPr>
        <p:txBody>
          <a:bodyPr/>
          <a:lstStyle/>
          <a:p>
            <a:pPr algn="ctr"/>
            <a:r>
              <a:rPr lang="en-ZA" sz="1000" dirty="0"/>
              <a:t>PRIMARY HEALTHCARE IMPLEMENTATION SLIDES 2014: CENTRAL NERVOUS SYSTEM</a:t>
            </a:r>
          </a:p>
        </p:txBody>
      </p:sp>
    </p:spTree>
    <p:extLst>
      <p:ext uri="{BB962C8B-B14F-4D97-AF65-F5344CB8AC3E}">
        <p14:creationId xmlns:p14="http://schemas.microsoft.com/office/powerpoint/2010/main" val="7989860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72981325"/>
              </p:ext>
            </p:extLst>
          </p:nvPr>
        </p:nvGraphicFramePr>
        <p:xfrm>
          <a:off x="0" y="40432"/>
          <a:ext cx="9144000" cy="5056832"/>
        </p:xfrm>
        <a:graphic>
          <a:graphicData uri="http://schemas.openxmlformats.org/drawingml/2006/table">
            <a:tbl>
              <a:tblPr firstRow="1" bandRow="1">
                <a:tableStyleId>{8799B23B-EC83-4686-B30A-512413B5E67A}</a:tableStyleId>
              </a:tblPr>
              <a:tblGrid>
                <a:gridCol w="920964">
                  <a:extLst>
                    <a:ext uri="{9D8B030D-6E8A-4147-A177-3AD203B41FA5}">
                      <a16:colId xmlns:a16="http://schemas.microsoft.com/office/drawing/2014/main" val="20000"/>
                    </a:ext>
                  </a:extLst>
                </a:gridCol>
                <a:gridCol w="828866">
                  <a:extLst>
                    <a:ext uri="{9D8B030D-6E8A-4147-A177-3AD203B41FA5}">
                      <a16:colId xmlns:a16="http://schemas.microsoft.com/office/drawing/2014/main" val="20001"/>
                    </a:ext>
                  </a:extLst>
                </a:gridCol>
                <a:gridCol w="7394170">
                  <a:extLst>
                    <a:ext uri="{9D8B030D-6E8A-4147-A177-3AD203B41FA5}">
                      <a16:colId xmlns:a16="http://schemas.microsoft.com/office/drawing/2014/main" val="20002"/>
                    </a:ext>
                  </a:extLst>
                </a:gridCol>
              </a:tblGrid>
              <a:tr h="264368">
                <a:tc>
                  <a:txBody>
                    <a:bodyPr/>
                    <a:lstStyle/>
                    <a:p>
                      <a:r>
                        <a:rPr lang="en-ZA" sz="1000" dirty="0"/>
                        <a:t>Slide</a:t>
                      </a:r>
                    </a:p>
                  </a:txBody>
                  <a:tcPr marL="86359" marR="86359"/>
                </a:tc>
                <a:tc>
                  <a:txBody>
                    <a:bodyPr/>
                    <a:lstStyle/>
                    <a:p>
                      <a:r>
                        <a:rPr lang="en-ZA" sz="1000" dirty="0"/>
                        <a:t>Ref #</a:t>
                      </a:r>
                    </a:p>
                  </a:txBody>
                  <a:tcPr marL="86359" marR="86359"/>
                </a:tc>
                <a:tc>
                  <a:txBody>
                    <a:bodyPr/>
                    <a:lstStyle/>
                    <a:p>
                      <a:r>
                        <a:rPr lang="en-ZA" sz="1000" dirty="0"/>
                        <a:t>Reference</a:t>
                      </a:r>
                    </a:p>
                  </a:txBody>
                  <a:tcPr marL="86359" marR="86359"/>
                </a:tc>
                <a:extLst>
                  <a:ext uri="{0D108BD9-81ED-4DB2-BD59-A6C34878D82A}">
                    <a16:rowId xmlns:a16="http://schemas.microsoft.com/office/drawing/2014/main" val="10000"/>
                  </a:ext>
                </a:extLst>
              </a:tr>
              <a:tr h="281424">
                <a:tc gridSpan="3">
                  <a:txBody>
                    <a:bodyPr/>
                    <a:lstStyle/>
                    <a:p>
                      <a:r>
                        <a:rPr lang="fr-FR" sz="1000" b="1" dirty="0">
                          <a:solidFill>
                            <a:schemeClr val="tx1"/>
                          </a:solidFill>
                        </a:rPr>
                        <a:t>15.2 SEIZURES (CONVULSIONS/FITS)</a:t>
                      </a:r>
                      <a:endParaRPr lang="en-ZA" sz="1000" b="1" dirty="0">
                        <a:solidFill>
                          <a:schemeClr val="tx1"/>
                        </a:solidFill>
                      </a:endParaRPr>
                    </a:p>
                  </a:txBody>
                  <a:tcPr marL="86359" marR="86359"/>
                </a:tc>
                <a:tc hMerge="1">
                  <a:txBody>
                    <a:bodyPr/>
                    <a:lstStyle/>
                    <a:p>
                      <a:endParaRPr lang="en-ZA" sz="1400" dirty="0"/>
                    </a:p>
                  </a:txBody>
                  <a:tcPr marL="86359" marR="86359"/>
                </a:tc>
                <a:tc hMerge="1">
                  <a:txBody>
                    <a:bodyPr/>
                    <a:lstStyle/>
                    <a:p>
                      <a:pPr lvl="0" algn="l">
                        <a:buNone/>
                      </a:pPr>
                      <a:endParaRPr lang="en-ZA" sz="1200" dirty="0"/>
                    </a:p>
                  </a:txBody>
                  <a:tcPr marL="86359" marR="86359"/>
                </a:tc>
                <a:extLst>
                  <a:ext uri="{0D108BD9-81ED-4DB2-BD59-A6C34878D82A}">
                    <a16:rowId xmlns:a16="http://schemas.microsoft.com/office/drawing/2014/main" val="10001"/>
                  </a:ext>
                </a:extLst>
              </a:tr>
              <a:tr h="370840">
                <a:tc>
                  <a:txBody>
                    <a:bodyPr/>
                    <a:lstStyle/>
                    <a:p>
                      <a:r>
                        <a:rPr lang="en-ZA" sz="1000" dirty="0"/>
                        <a:t>5</a:t>
                      </a:r>
                    </a:p>
                  </a:txBody>
                  <a:tcPr marL="86359" marR="86359"/>
                </a:tc>
                <a:tc>
                  <a:txBody>
                    <a:bodyPr/>
                    <a:lstStyle/>
                    <a:p>
                      <a:r>
                        <a:rPr lang="en-ZA" sz="1000" dirty="0"/>
                        <a:t>4</a:t>
                      </a:r>
                    </a:p>
                  </a:txBody>
                  <a:tcPr marL="86359" marR="86359"/>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000" b="1" u="sng" dirty="0"/>
                        <a:t>MIDAZOLAM</a:t>
                      </a:r>
                      <a:r>
                        <a:rPr lang="en-US" sz="1000" b="1" u="sng" baseline="0" dirty="0"/>
                        <a:t>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kern="1200" dirty="0">
                          <a:solidFill>
                            <a:schemeClr val="tx1"/>
                          </a:solidFill>
                          <a:latin typeface="+mn-lt"/>
                          <a:ea typeface="+mn-ea"/>
                          <a:cs typeface="+mn-cs"/>
                        </a:rPr>
                        <a:t>Medicines and Healthcare products Regulatory Agency (MHRA)</a:t>
                      </a:r>
                      <a:r>
                        <a:rPr lang="en-ZA" sz="1000" dirty="0"/>
                        <a:t> registered summary of product characteristics: </a:t>
                      </a:r>
                      <a:r>
                        <a:rPr lang="en-ZA" sz="1000" dirty="0" err="1"/>
                        <a:t>Buccolam</a:t>
                      </a:r>
                      <a:r>
                        <a:rPr lang="en-ZA" sz="1000" dirty="0"/>
                        <a:t>® </a:t>
                      </a:r>
                      <a:r>
                        <a:rPr lang="en-ZA" sz="1000" dirty="0" err="1"/>
                        <a:t>oromucosal</a:t>
                      </a:r>
                      <a:r>
                        <a:rPr lang="en-ZA" sz="1000" dirty="0"/>
                        <a:t> solution, 2011. Available at: </a:t>
                      </a:r>
                      <a:r>
                        <a:rPr lang="en-ZA" sz="1000" u="sng" dirty="0">
                          <a:hlinkClick r:id="rId3"/>
                        </a:rPr>
                        <a:t>http://www.medicines.org.uk/emc/medicine/25538</a:t>
                      </a:r>
                      <a:endParaRPr lang="en-US" sz="1000" dirty="0"/>
                    </a:p>
                  </a:txBody>
                  <a:tcPr marL="86359" marR="86359"/>
                </a:tc>
                <a:extLst>
                  <a:ext uri="{0D108BD9-81ED-4DB2-BD59-A6C34878D82A}">
                    <a16:rowId xmlns:a16="http://schemas.microsoft.com/office/drawing/2014/main" val="10002"/>
                  </a:ext>
                </a:extLst>
              </a:tr>
              <a:tr h="370840">
                <a:tc>
                  <a:txBody>
                    <a:bodyPr/>
                    <a:lstStyle/>
                    <a:p>
                      <a:r>
                        <a:rPr lang="en-ZA" sz="1000" dirty="0"/>
                        <a:t>6</a:t>
                      </a:r>
                    </a:p>
                  </a:txBody>
                  <a:tcPr marL="86359" marR="86359"/>
                </a:tc>
                <a:tc>
                  <a:txBody>
                    <a:bodyPr/>
                    <a:lstStyle/>
                    <a:p>
                      <a:r>
                        <a:rPr lang="en-ZA" sz="1000" dirty="0"/>
                        <a:t>5</a:t>
                      </a:r>
                    </a:p>
                  </a:txBody>
                  <a:tcPr marL="86359" marR="86359"/>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000" b="1" u="sng" dirty="0"/>
                        <a:t>DIAZEPAM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err="1"/>
                        <a:t>Duley</a:t>
                      </a:r>
                      <a:r>
                        <a:rPr lang="en-ZA" sz="1000" dirty="0"/>
                        <a:t> L, Henderson-Smart DJ, Walker GJ, Chou D. Magnesium sulphate versus diazepam for </a:t>
                      </a:r>
                      <a:r>
                        <a:rPr lang="en-ZA" sz="1000" dirty="0" err="1"/>
                        <a:t>eclampsia.</a:t>
                      </a:r>
                      <a:r>
                        <a:rPr lang="en-ZA" sz="1000" i="1" dirty="0" err="1"/>
                        <a:t>Cochrane</a:t>
                      </a:r>
                      <a:r>
                        <a:rPr lang="en-ZA" sz="1000" i="1" dirty="0"/>
                        <a:t> Database </a:t>
                      </a:r>
                      <a:r>
                        <a:rPr lang="en-ZA" sz="1000" i="1" dirty="0" err="1"/>
                        <a:t>Syst</a:t>
                      </a:r>
                      <a:r>
                        <a:rPr lang="en-ZA" sz="1000" i="1" dirty="0"/>
                        <a:t> Rev.</a:t>
                      </a:r>
                      <a:r>
                        <a:rPr lang="en-ZA" sz="1000" dirty="0"/>
                        <a:t> 2010 Dec 8;(12):CD000127.</a:t>
                      </a:r>
                      <a:endParaRPr lang="en-US" sz="1000" dirty="0"/>
                    </a:p>
                  </a:txBody>
                  <a:tcPr marL="86359" marR="86359"/>
                </a:tc>
                <a:extLst>
                  <a:ext uri="{0D108BD9-81ED-4DB2-BD59-A6C34878D82A}">
                    <a16:rowId xmlns:a16="http://schemas.microsoft.com/office/drawing/2014/main" val="10003"/>
                  </a:ext>
                </a:extLst>
              </a:tr>
              <a:tr h="221496">
                <a:tc gridSpan="3">
                  <a:txBody>
                    <a:bodyPr/>
                    <a:lstStyle/>
                    <a:p>
                      <a:r>
                        <a:rPr lang="en-ZA" sz="1000" b="1" dirty="0"/>
                        <a:t>15.2.2 EPILEPSY</a:t>
                      </a:r>
                    </a:p>
                  </a:txBody>
                  <a:tcPr marL="86359" marR="86359"/>
                </a:tc>
                <a:tc hMerge="1">
                  <a:txBody>
                    <a:bodyPr/>
                    <a:lstStyle/>
                    <a:p>
                      <a:endParaRPr lang="en-ZA" sz="1000" dirty="0"/>
                    </a:p>
                  </a:txBody>
                  <a:tcPr marL="86359" marR="86359"/>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000" dirty="0"/>
                    </a:p>
                  </a:txBody>
                  <a:tcPr marL="86359" marR="86359"/>
                </a:tc>
                <a:extLst>
                  <a:ext uri="{0D108BD9-81ED-4DB2-BD59-A6C34878D82A}">
                    <a16:rowId xmlns:a16="http://schemas.microsoft.com/office/drawing/2014/main" val="10004"/>
                  </a:ext>
                </a:extLst>
              </a:tr>
              <a:tr h="370840">
                <a:tc>
                  <a:txBody>
                    <a:bodyPr/>
                    <a:lstStyle/>
                    <a:p>
                      <a:r>
                        <a:rPr lang="en-ZA" sz="1000" dirty="0"/>
                        <a:t>7</a:t>
                      </a:r>
                    </a:p>
                  </a:txBody>
                  <a:tcPr marL="86359" marR="86359"/>
                </a:tc>
                <a:tc>
                  <a:txBody>
                    <a:bodyPr/>
                    <a:lstStyle/>
                    <a:p>
                      <a:r>
                        <a:rPr lang="en-ZA" sz="1000" dirty="0"/>
                        <a:t>6</a:t>
                      </a:r>
                    </a:p>
                  </a:txBody>
                  <a:tcPr marL="86359" marR="86359"/>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kern="1200" dirty="0">
                          <a:solidFill>
                            <a:schemeClr val="tx1"/>
                          </a:solidFill>
                          <a:latin typeface="+mn-lt"/>
                          <a:ea typeface="+mn-ea"/>
                          <a:cs typeface="+mn-cs"/>
                        </a:rPr>
                        <a:t>ANTIEPILEPTIC MEDICINES</a:t>
                      </a:r>
                      <a:r>
                        <a:rPr lang="en-ZA" sz="1000" b="1" u="sng" kern="1200" baseline="0" dirty="0">
                          <a:solidFill>
                            <a:schemeClr val="tx1"/>
                          </a:solidFill>
                          <a:latin typeface="+mn-lt"/>
                          <a:ea typeface="+mn-ea"/>
                          <a:cs typeface="+mn-cs"/>
                        </a:rPr>
                        <a:t>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a:t>PHC STG, 2014. Chapter 7: Family planning.</a:t>
                      </a:r>
                    </a:p>
                  </a:txBody>
                  <a:tcPr marL="86359" marR="86359"/>
                </a:tc>
                <a:extLst>
                  <a:ext uri="{0D108BD9-81ED-4DB2-BD59-A6C34878D82A}">
                    <a16:rowId xmlns:a16="http://schemas.microsoft.com/office/drawing/2014/main" val="10005"/>
                  </a:ext>
                </a:extLst>
              </a:tr>
              <a:tr h="370840">
                <a:tc>
                  <a:txBody>
                    <a:bodyPr/>
                    <a:lstStyle/>
                    <a:p>
                      <a:r>
                        <a:rPr lang="en-ZA" sz="1000" dirty="0"/>
                        <a:t>10</a:t>
                      </a:r>
                    </a:p>
                  </a:txBody>
                  <a:tcPr marL="86359" marR="86359"/>
                </a:tc>
                <a:tc>
                  <a:txBody>
                    <a:bodyPr/>
                    <a:lstStyle/>
                    <a:p>
                      <a:r>
                        <a:rPr lang="en-ZA" sz="1000" dirty="0"/>
                        <a:t>7</a:t>
                      </a:r>
                    </a:p>
                  </a:txBody>
                  <a:tcPr marL="86359" marR="86359"/>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kern="1200" dirty="0">
                          <a:solidFill>
                            <a:schemeClr val="tx1"/>
                          </a:solidFill>
                          <a:latin typeface="+mn-lt"/>
                          <a:ea typeface="+mn-ea"/>
                          <a:cs typeface="+mn-cs"/>
                        </a:rPr>
                        <a:t>PHENOBARBITOL</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err="1"/>
                        <a:t>Banu</a:t>
                      </a:r>
                      <a:r>
                        <a:rPr lang="en-ZA" sz="1000" dirty="0"/>
                        <a:t> SH, </a:t>
                      </a:r>
                      <a:r>
                        <a:rPr lang="en-ZA" sz="1000" dirty="0" err="1"/>
                        <a:t>Jahan</a:t>
                      </a:r>
                      <a:r>
                        <a:rPr lang="en-ZA" sz="1000" dirty="0"/>
                        <a:t> M, </a:t>
                      </a:r>
                      <a:r>
                        <a:rPr lang="en-ZA" sz="1000" dirty="0" err="1"/>
                        <a:t>Koli</a:t>
                      </a:r>
                      <a:r>
                        <a:rPr lang="en-ZA" sz="1000" dirty="0"/>
                        <a:t> UK, </a:t>
                      </a:r>
                      <a:r>
                        <a:rPr lang="en-ZA" sz="1000" dirty="0" err="1"/>
                        <a:t>Ferdousi</a:t>
                      </a:r>
                      <a:r>
                        <a:rPr lang="en-ZA" sz="1000" dirty="0"/>
                        <a:t> S, Khan NZ, Neville B. Side effects of phenobarbital and carbamazepine in childhood epilepsy: randomised controlled trial. </a:t>
                      </a:r>
                      <a:r>
                        <a:rPr lang="en-ZA" sz="1000" i="1" dirty="0"/>
                        <a:t>BMJ</a:t>
                      </a:r>
                      <a:r>
                        <a:rPr lang="en-ZA" sz="1000" dirty="0"/>
                        <a:t>. 2007 Jun 9;334(7605):1207.</a:t>
                      </a:r>
                      <a:endParaRPr lang="en-US" sz="1000" dirty="0"/>
                    </a:p>
                  </a:txBody>
                  <a:tcPr marL="86359" marR="86359"/>
                </a:tc>
                <a:extLst>
                  <a:ext uri="{0D108BD9-81ED-4DB2-BD59-A6C34878D82A}">
                    <a16:rowId xmlns:a16="http://schemas.microsoft.com/office/drawing/2014/main" val="10006"/>
                  </a:ext>
                </a:extLst>
              </a:tr>
              <a:tr h="370840">
                <a:tc>
                  <a:txBody>
                    <a:bodyPr/>
                    <a:lstStyle/>
                    <a:p>
                      <a:r>
                        <a:rPr lang="en-ZA" sz="1000" dirty="0"/>
                        <a:t>11</a:t>
                      </a:r>
                    </a:p>
                  </a:txBody>
                  <a:tcPr marL="86359" marR="86359"/>
                </a:tc>
                <a:tc>
                  <a:txBody>
                    <a:bodyPr/>
                    <a:lstStyle/>
                    <a:p>
                      <a:r>
                        <a:rPr lang="en-ZA" sz="1000" dirty="0"/>
                        <a:t>8</a:t>
                      </a:r>
                    </a:p>
                  </a:txBody>
                  <a:tcPr marL="86359" marR="86359"/>
                </a:tc>
                <a:tc>
                  <a:txBody>
                    <a:bodyPr/>
                    <a:lstStyle/>
                    <a:p>
                      <a:r>
                        <a:rPr lang="en-ZA" sz="1000" b="1" u="sng" dirty="0"/>
                        <a:t>VALPROATE</a:t>
                      </a:r>
                      <a:r>
                        <a:rPr lang="en-ZA" sz="1000" b="1" u="sng" baseline="0" dirty="0"/>
                        <a:t> </a:t>
                      </a:r>
                      <a:r>
                        <a:rPr lang="en-ZA" sz="1000" b="1" u="sng" dirty="0"/>
                        <a:t> </a:t>
                      </a:r>
                    </a:p>
                    <a:p>
                      <a:pPr marL="171450" indent="-171450">
                        <a:buFont typeface="Arial" pitchFamily="34" charset="0"/>
                        <a:buChar char="•"/>
                      </a:pPr>
                      <a:r>
                        <a:rPr lang="en-ZA" sz="1000" dirty="0" err="1"/>
                        <a:t>Glauser</a:t>
                      </a:r>
                      <a:r>
                        <a:rPr lang="en-ZA" sz="1000" dirty="0"/>
                        <a:t> T, Ben-</a:t>
                      </a:r>
                      <a:r>
                        <a:rPr lang="en-ZA" sz="1000" dirty="0" err="1"/>
                        <a:t>Menachem</a:t>
                      </a:r>
                      <a:r>
                        <a:rPr lang="en-ZA" sz="1000" dirty="0"/>
                        <a:t> E, Bourgeois B, </a:t>
                      </a:r>
                      <a:r>
                        <a:rPr lang="en-ZA" sz="1000" dirty="0" err="1"/>
                        <a:t>Cnaan</a:t>
                      </a:r>
                      <a:r>
                        <a:rPr lang="en-ZA" sz="1000" dirty="0"/>
                        <a:t> A, Chadwick D, </a:t>
                      </a:r>
                      <a:r>
                        <a:rPr lang="en-ZA" sz="1000" dirty="0" err="1"/>
                        <a:t>Guerreiro</a:t>
                      </a:r>
                      <a:r>
                        <a:rPr lang="en-ZA" sz="1000" dirty="0"/>
                        <a:t> C, </a:t>
                      </a:r>
                      <a:r>
                        <a:rPr lang="en-ZA" sz="1000" dirty="0" err="1"/>
                        <a:t>Kalviainen</a:t>
                      </a:r>
                      <a:r>
                        <a:rPr lang="en-ZA" sz="1000" dirty="0"/>
                        <a:t> R, Mattson R, </a:t>
                      </a:r>
                      <a:r>
                        <a:rPr lang="en-ZA" sz="1000" dirty="0" err="1"/>
                        <a:t>Perucca</a:t>
                      </a:r>
                      <a:r>
                        <a:rPr lang="en-ZA" sz="1000" dirty="0"/>
                        <a:t> E, </a:t>
                      </a:r>
                      <a:r>
                        <a:rPr lang="en-ZA" sz="1000" dirty="0" err="1"/>
                        <a:t>Tomson</a:t>
                      </a:r>
                      <a:r>
                        <a:rPr lang="en-ZA" sz="1000" dirty="0"/>
                        <a:t> T. ILAE treatment guidelines: evidence-based analysis of antiepileptic drug efficacy and effectiveness as initial </a:t>
                      </a:r>
                      <a:r>
                        <a:rPr lang="en-ZA" sz="1000" dirty="0" err="1"/>
                        <a:t>monotherapy</a:t>
                      </a:r>
                      <a:r>
                        <a:rPr lang="en-ZA" sz="1000" dirty="0"/>
                        <a:t> for epileptic seizures and syndromes. </a:t>
                      </a:r>
                      <a:r>
                        <a:rPr lang="en-ZA" sz="1000" i="1" dirty="0" err="1"/>
                        <a:t>Epilepsia</a:t>
                      </a:r>
                      <a:r>
                        <a:rPr lang="en-ZA" sz="1000" i="1" dirty="0"/>
                        <a:t>.</a:t>
                      </a:r>
                      <a:r>
                        <a:rPr lang="en-ZA" sz="1000" dirty="0"/>
                        <a:t> 2006Jul;47(7):1094-120.</a:t>
                      </a:r>
                      <a:endParaRPr lang="en-US" sz="1000" dirty="0"/>
                    </a:p>
                    <a:p>
                      <a:pPr marL="171450" indent="-171450">
                        <a:buFont typeface="Arial" pitchFamily="34" charset="0"/>
                        <a:buChar char="•"/>
                      </a:pPr>
                      <a:r>
                        <a:rPr lang="en-ZA" sz="1000" dirty="0"/>
                        <a:t>     </a:t>
                      </a:r>
                      <a:r>
                        <a:rPr lang="en-ZA" sz="1000" dirty="0" err="1"/>
                        <a:t>Glauser</a:t>
                      </a:r>
                      <a:r>
                        <a:rPr lang="en-ZA" sz="1000" dirty="0"/>
                        <a:t> T, Ben-</a:t>
                      </a:r>
                      <a:r>
                        <a:rPr lang="en-ZA" sz="1000" dirty="0" err="1"/>
                        <a:t>Menachem</a:t>
                      </a:r>
                      <a:r>
                        <a:rPr lang="en-ZA" sz="1000" dirty="0"/>
                        <a:t> E, Bourgeois B, </a:t>
                      </a:r>
                      <a:r>
                        <a:rPr lang="en-ZA" sz="1000" dirty="0" err="1"/>
                        <a:t>Cnaan</a:t>
                      </a:r>
                      <a:r>
                        <a:rPr lang="en-ZA" sz="1000" dirty="0"/>
                        <a:t> A, </a:t>
                      </a:r>
                      <a:r>
                        <a:rPr lang="en-ZA" sz="1000" dirty="0" err="1"/>
                        <a:t>Guerreiro</a:t>
                      </a:r>
                      <a:r>
                        <a:rPr lang="en-ZA" sz="1000" dirty="0"/>
                        <a:t> C, </a:t>
                      </a:r>
                      <a:r>
                        <a:rPr lang="en-ZA" sz="1000" dirty="0" err="1"/>
                        <a:t>Kälviäinen</a:t>
                      </a:r>
                      <a:r>
                        <a:rPr lang="en-ZA" sz="1000" dirty="0"/>
                        <a:t> R, Mattson R, French JA, </a:t>
                      </a:r>
                      <a:r>
                        <a:rPr lang="en-ZA" sz="1000" dirty="0" err="1"/>
                        <a:t>Perucca</a:t>
                      </a:r>
                      <a:r>
                        <a:rPr lang="en-ZA" sz="1000" dirty="0"/>
                        <a:t> E, </a:t>
                      </a:r>
                      <a:r>
                        <a:rPr lang="en-ZA" sz="1000" dirty="0" err="1"/>
                        <a:t>Tomson</a:t>
                      </a:r>
                      <a:r>
                        <a:rPr lang="en-ZA" sz="1000" dirty="0"/>
                        <a:t> T; ILAE </a:t>
                      </a:r>
                      <a:r>
                        <a:rPr lang="en-ZA" sz="1000" dirty="0" err="1"/>
                        <a:t>Subcommission</a:t>
                      </a:r>
                      <a:r>
                        <a:rPr lang="en-ZA" sz="1000" dirty="0"/>
                        <a:t> on AED Guidelines.  Updated ILAE evidence review of antiepileptic drug efficacy and effectiveness as  initial </a:t>
                      </a:r>
                      <a:r>
                        <a:rPr lang="en-ZA" sz="1000" dirty="0" err="1"/>
                        <a:t>monotherapy</a:t>
                      </a:r>
                      <a:r>
                        <a:rPr lang="en-ZA" sz="1000" dirty="0"/>
                        <a:t> for epileptic seizures and syndromes. </a:t>
                      </a:r>
                      <a:r>
                        <a:rPr lang="en-ZA" sz="1000" i="1" dirty="0" err="1"/>
                        <a:t>Epilepsia</a:t>
                      </a:r>
                      <a:r>
                        <a:rPr lang="en-ZA" sz="1000" i="1" dirty="0"/>
                        <a:t>.</a:t>
                      </a:r>
                      <a:r>
                        <a:rPr lang="en-ZA" sz="1000" dirty="0"/>
                        <a:t> 2013 Mar;54(3):551-63.</a:t>
                      </a:r>
                      <a:endParaRPr lang="en-US" sz="1000" dirty="0"/>
                    </a:p>
                    <a:p>
                      <a:pPr marL="171450" indent="-171450">
                        <a:buFont typeface="Arial" pitchFamily="34" charset="0"/>
                        <a:buChar char="•"/>
                      </a:pPr>
                      <a:r>
                        <a:rPr lang="en-ZA" sz="1000" dirty="0" err="1"/>
                        <a:t>Marson</a:t>
                      </a:r>
                      <a:r>
                        <a:rPr lang="en-ZA" sz="1000" dirty="0"/>
                        <a:t> AG, Williamson PR, Hutton JL, Clough HE, Chadwick DW. Carbamazepine versus valproate </a:t>
                      </a:r>
                      <a:r>
                        <a:rPr lang="en-ZA" sz="1000" dirty="0" err="1"/>
                        <a:t>monotherapy</a:t>
                      </a:r>
                      <a:r>
                        <a:rPr lang="en-ZA" sz="1000" dirty="0"/>
                        <a:t> for epilepsy. </a:t>
                      </a:r>
                      <a:r>
                        <a:rPr lang="en-ZA" sz="1000" i="1" dirty="0"/>
                        <a:t>Cochrane Database </a:t>
                      </a:r>
                      <a:r>
                        <a:rPr lang="en-ZA" sz="1000" i="1" dirty="0" err="1"/>
                        <a:t>Syst</a:t>
                      </a:r>
                      <a:r>
                        <a:rPr lang="en-ZA" sz="1000" i="1" dirty="0"/>
                        <a:t> Rev</a:t>
                      </a:r>
                      <a:r>
                        <a:rPr lang="en-ZA" sz="1000" dirty="0"/>
                        <a:t>. 2000;(3):CD001030.</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err="1"/>
                        <a:t>Marson</a:t>
                      </a:r>
                      <a:r>
                        <a:rPr lang="en-ZA" sz="1000" dirty="0"/>
                        <a:t> AG, Al-</a:t>
                      </a:r>
                      <a:r>
                        <a:rPr lang="en-ZA" sz="1000" dirty="0" err="1"/>
                        <a:t>Kharusi</a:t>
                      </a:r>
                      <a:r>
                        <a:rPr lang="en-ZA" sz="1000" dirty="0"/>
                        <a:t> AM, </a:t>
                      </a:r>
                      <a:r>
                        <a:rPr lang="en-ZA" sz="1000" dirty="0" err="1"/>
                        <a:t>Alwaidh</a:t>
                      </a:r>
                      <a:r>
                        <a:rPr lang="en-ZA" sz="1000" dirty="0"/>
                        <a:t> M, Appleton R, Baker GA, Chadwick DW, Cramp C, </a:t>
                      </a:r>
                      <a:r>
                        <a:rPr lang="en-ZA" sz="1000" dirty="0" err="1"/>
                        <a:t>Cockerell</a:t>
                      </a:r>
                      <a:r>
                        <a:rPr lang="en-ZA" sz="1000" dirty="0"/>
                        <a:t> OC, Cooper PN, Doughty J, Eaton B, Gamble C, </a:t>
                      </a:r>
                      <a:r>
                        <a:rPr lang="en-ZA" sz="1000" dirty="0" err="1"/>
                        <a:t>Goulding</a:t>
                      </a:r>
                      <a:r>
                        <a:rPr lang="en-ZA" sz="1000" dirty="0"/>
                        <a:t> PJ, Howell </a:t>
                      </a:r>
                      <a:r>
                        <a:rPr lang="en-ZA" sz="1000" dirty="0" err="1"/>
                        <a:t>SJ,Hughes</a:t>
                      </a:r>
                      <a:r>
                        <a:rPr lang="en-ZA" sz="1000" dirty="0"/>
                        <a:t> A, Jackson M, Jacoby A, </a:t>
                      </a:r>
                      <a:r>
                        <a:rPr lang="en-ZA" sz="1000" dirty="0" err="1"/>
                        <a:t>Kellett</a:t>
                      </a:r>
                      <a:r>
                        <a:rPr lang="en-ZA" sz="1000" dirty="0"/>
                        <a:t> M, Lawson GR, Leach JP, </a:t>
                      </a:r>
                      <a:r>
                        <a:rPr lang="en-ZA" sz="1000" dirty="0" err="1"/>
                        <a:t>Nicolaides</a:t>
                      </a:r>
                      <a:r>
                        <a:rPr lang="en-ZA" sz="1000" dirty="0"/>
                        <a:t> </a:t>
                      </a:r>
                      <a:r>
                        <a:rPr lang="en-ZA" sz="1000" dirty="0" err="1"/>
                        <a:t>P,Roberts</a:t>
                      </a:r>
                      <a:r>
                        <a:rPr lang="en-ZA" sz="1000" dirty="0"/>
                        <a:t> R, </a:t>
                      </a:r>
                      <a:r>
                        <a:rPr lang="en-ZA" sz="1000" dirty="0" err="1"/>
                        <a:t>Shackley</a:t>
                      </a:r>
                      <a:r>
                        <a:rPr lang="en-ZA" sz="1000" dirty="0"/>
                        <a:t> P, </a:t>
                      </a:r>
                      <a:r>
                        <a:rPr lang="en-ZA" sz="1000" dirty="0" err="1"/>
                        <a:t>Shen</a:t>
                      </a:r>
                      <a:r>
                        <a:rPr lang="en-ZA" sz="1000" dirty="0"/>
                        <a:t> J, Smith DF, Smith PE, Smith CT, </a:t>
                      </a:r>
                      <a:r>
                        <a:rPr lang="en-ZA" sz="1000" dirty="0" err="1"/>
                        <a:t>Vanoli</a:t>
                      </a:r>
                      <a:r>
                        <a:rPr lang="en-ZA" sz="1000" dirty="0"/>
                        <a:t> A, Williamson PR; SANAD Study group. The SANAD study of effectiveness of valproate, </a:t>
                      </a:r>
                      <a:r>
                        <a:rPr lang="en-ZA" sz="1000" dirty="0" err="1"/>
                        <a:t>lamotrigine</a:t>
                      </a:r>
                      <a:r>
                        <a:rPr lang="en-ZA" sz="1000" dirty="0"/>
                        <a:t>, or </a:t>
                      </a:r>
                      <a:r>
                        <a:rPr lang="en-ZA" sz="1000" dirty="0" err="1"/>
                        <a:t>topiramate</a:t>
                      </a:r>
                      <a:r>
                        <a:rPr lang="en-ZA" sz="1000" dirty="0"/>
                        <a:t> for generalised and unclassifiable epilepsy: an </a:t>
                      </a:r>
                      <a:r>
                        <a:rPr lang="en-ZA" sz="1000" dirty="0" err="1"/>
                        <a:t>unblinded</a:t>
                      </a:r>
                      <a:r>
                        <a:rPr lang="en-ZA" sz="1000" dirty="0"/>
                        <a:t> randomised controlled trial. Lancet. 2007 Mar 24;369(9566):1016-26.</a:t>
                      </a:r>
                      <a:endParaRPr lang="en-US" sz="1000" dirty="0"/>
                    </a:p>
                  </a:txBody>
                  <a:tcPr marL="86359" marR="86359"/>
                </a:tc>
                <a:extLst>
                  <a:ext uri="{0D108BD9-81ED-4DB2-BD59-A6C34878D82A}">
                    <a16:rowId xmlns:a16="http://schemas.microsoft.com/office/drawing/2014/main" val="10007"/>
                  </a:ext>
                </a:extLst>
              </a:tr>
            </a:tbl>
          </a:graphicData>
        </a:graphic>
      </p:graphicFrame>
      <p:sp>
        <p:nvSpPr>
          <p:cNvPr id="3" name="Slide Number Placeholder 5"/>
          <p:cNvSpPr txBox="1">
            <a:spLocks/>
          </p:cNvSpPr>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a:defRPr/>
            </a:pPr>
            <a:fld id="{6079DE21-5DAA-4204-B423-28510684095B}" type="slidenum">
              <a:rPr lang="en-ZA" smtClean="0">
                <a:solidFill>
                  <a:prstClr val="black">
                    <a:tint val="75000"/>
                  </a:prstClr>
                </a:solidFill>
              </a:rPr>
              <a:pPr algn="ctr">
                <a:defRPr/>
              </a:pPr>
              <a:t>29</a:t>
            </a:fld>
            <a:endParaRPr lang="en-ZA" dirty="0">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p:spPr>
        <p:txBody>
          <a:bodyPr/>
          <a:lstStyle/>
          <a:p>
            <a:pPr algn="ctr"/>
            <a:r>
              <a:rPr lang="en-ZA" sz="1000" dirty="0"/>
              <a:t>PRIMARY HEALTHCARE IMPLEMENTATION SLIDES 2014: CENTRAL NERVOUS SYSTEM</a:t>
            </a:r>
          </a:p>
        </p:txBody>
      </p:sp>
    </p:spTree>
    <p:extLst>
      <p:ext uri="{BB962C8B-B14F-4D97-AF65-F5344CB8AC3E}">
        <p14:creationId xmlns:p14="http://schemas.microsoft.com/office/powerpoint/2010/main" val="609740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644" y="1143000"/>
            <a:ext cx="9001156" cy="5143520"/>
          </a:xfrm>
        </p:spPr>
        <p:txBody>
          <a:bodyPr>
            <a:normAutofit fontScale="92500" lnSpcReduction="10000"/>
          </a:bodyPr>
          <a:lstStyle/>
          <a:p>
            <a:pPr>
              <a:buNone/>
            </a:pPr>
            <a:r>
              <a:rPr lang="en-GB" b="1" dirty="0"/>
              <a:t>CHILDREN (cont’d)</a:t>
            </a:r>
            <a:endParaRPr lang="en-US" dirty="0"/>
          </a:p>
          <a:p>
            <a:pPr>
              <a:buNone/>
            </a:pPr>
            <a:r>
              <a:rPr lang="en-GB" sz="2600" i="1" dirty="0" err="1"/>
              <a:t>Buccal</a:t>
            </a:r>
            <a:r>
              <a:rPr lang="en-GB" sz="2600" i="1" dirty="0"/>
              <a:t> midazolam: </a:t>
            </a:r>
          </a:p>
          <a:p>
            <a:pPr>
              <a:buNone/>
            </a:pPr>
            <a:r>
              <a:rPr lang="en-GB" sz="2100" dirty="0"/>
              <a:t>(Refer to the medicine review of </a:t>
            </a:r>
            <a:r>
              <a:rPr lang="en-GB" sz="2100" dirty="0" err="1"/>
              <a:t>buccal</a:t>
            </a:r>
            <a:r>
              <a:rPr lang="en-GB" sz="2100" dirty="0"/>
              <a:t> midazolam for seizures &amp; </a:t>
            </a:r>
            <a:r>
              <a:rPr lang="en-ZA" sz="2100" dirty="0"/>
              <a:t>status epilepticus (SE) in children &amp; young adults </a:t>
            </a:r>
            <a:r>
              <a:rPr lang="en-GB" sz="2100" dirty="0"/>
              <a:t>with appendix for detailed information).</a:t>
            </a:r>
            <a:endParaRPr lang="en-US" sz="2100" dirty="0"/>
          </a:p>
          <a:p>
            <a:r>
              <a:rPr lang="en-GB" sz="1700" i="1" dirty="0"/>
              <a:t>Efficacy:</a:t>
            </a:r>
            <a:endParaRPr lang="en-US" sz="1700" dirty="0"/>
          </a:p>
          <a:p>
            <a:pPr lvl="1"/>
            <a:r>
              <a:rPr lang="en-ZA" sz="1700" dirty="0"/>
              <a:t>Meta-analysis (3 studies; n=628): </a:t>
            </a:r>
            <a:r>
              <a:rPr lang="en-ZA" sz="1700" dirty="0" err="1"/>
              <a:t>Buccal</a:t>
            </a:r>
            <a:r>
              <a:rPr lang="en-ZA" sz="1700" dirty="0"/>
              <a:t> midazolam superior to rectal diazepam in achieving seizure cessation (RR1.54; 95% CI  1.29 to 1.85; I</a:t>
            </a:r>
            <a:r>
              <a:rPr lang="en-ZA" sz="1700" baseline="30000" dirty="0"/>
              <a:t>2</a:t>
            </a:r>
            <a:r>
              <a:rPr lang="en-ZA" sz="1700" dirty="0"/>
              <a:t> = 0%; NNT = 6).</a:t>
            </a:r>
            <a:endParaRPr lang="en-US" sz="1700" dirty="0"/>
          </a:p>
          <a:p>
            <a:pPr lvl="1"/>
            <a:r>
              <a:rPr lang="en-ZA" sz="1700" dirty="0"/>
              <a:t>However, the primary endpoints of the 3 studies varied; a subsequent meta-analysis by the European Medicine Agency (EMA) analysed a common endpoint in the studies (cessation of seizure activity within 10 minutes). </a:t>
            </a:r>
          </a:p>
          <a:p>
            <a:pPr lvl="2"/>
            <a:r>
              <a:rPr lang="en-ZA" sz="1500" dirty="0"/>
              <a:t>The analysis suggested that </a:t>
            </a:r>
            <a:r>
              <a:rPr lang="en-ZA" sz="1500" dirty="0" err="1"/>
              <a:t>buccal</a:t>
            </a:r>
            <a:r>
              <a:rPr lang="en-ZA" sz="1500" dirty="0"/>
              <a:t> midazolam was superior to rectal diazepam for controlling seizures in children. </a:t>
            </a:r>
          </a:p>
          <a:p>
            <a:pPr lvl="2"/>
            <a:r>
              <a:rPr lang="en-ZA" sz="1500" dirty="0"/>
              <a:t>However, only one (</a:t>
            </a:r>
            <a:r>
              <a:rPr lang="en-ZA" sz="1500" dirty="0" err="1"/>
              <a:t>Mcintyre</a:t>
            </a:r>
            <a:r>
              <a:rPr lang="en-ZA" sz="1500" dirty="0"/>
              <a:t> </a:t>
            </a:r>
            <a:r>
              <a:rPr lang="en-ZA" sz="1500" i="1" dirty="0"/>
              <a:t>et al</a:t>
            </a:r>
            <a:r>
              <a:rPr lang="en-ZA" sz="1500" dirty="0"/>
              <a:t>, 2005) of the 3 studies showed statistically significant outcomes with a non-significant trend supporting midazolam </a:t>
            </a:r>
            <a:r>
              <a:rPr lang="en-ZA" sz="1500" i="1" dirty="0"/>
              <a:t>vs</a:t>
            </a:r>
            <a:r>
              <a:rPr lang="en-ZA" sz="1500" dirty="0"/>
              <a:t>. diazepam in the other 2 studies. </a:t>
            </a:r>
          </a:p>
          <a:p>
            <a:pPr lvl="2"/>
            <a:r>
              <a:rPr lang="en-ZA" sz="1500" dirty="0"/>
              <a:t>Study methodologies had flaws (no double-blinding, inadequate randomization).</a:t>
            </a:r>
          </a:p>
          <a:p>
            <a:pPr lvl="2"/>
            <a:r>
              <a:rPr lang="en-ZA" sz="1500" dirty="0"/>
              <a:t>Probable under dosing of rectal diazepam (by weight-bands) in older children was a confounder that may have inflated the effect of midazolam. </a:t>
            </a:r>
          </a:p>
          <a:p>
            <a:pPr lvl="2"/>
            <a:r>
              <a:rPr lang="en-ZA" sz="1500" dirty="0"/>
              <a:t>The EMA considered that a claim of superiority of </a:t>
            </a:r>
            <a:r>
              <a:rPr lang="en-ZA" sz="1500" dirty="0" err="1"/>
              <a:t>buccal</a:t>
            </a:r>
            <a:r>
              <a:rPr lang="en-ZA" sz="1500" dirty="0"/>
              <a:t> midazolam over rectal diazepam was not justified &amp; that a conclusion of </a:t>
            </a:r>
            <a:r>
              <a:rPr lang="en-ZA" sz="1500" b="1" u="sng" dirty="0">
                <a:solidFill>
                  <a:srgbClr val="FF0000"/>
                </a:solidFill>
              </a:rPr>
              <a:t>non-inferiority was probably more plausible</a:t>
            </a:r>
            <a:r>
              <a:rPr lang="en-ZA" sz="1000" b="1" u="sng" dirty="0">
                <a:solidFill>
                  <a:srgbClr val="FF0000"/>
                </a:solidFill>
              </a:rPr>
              <a:t>. </a:t>
            </a:r>
            <a:endParaRPr lang="en-US" sz="1000" b="1" u="sng" dirty="0">
              <a:solidFill>
                <a:srgbClr val="FF0000"/>
              </a:solidFill>
            </a:endParaRPr>
          </a:p>
          <a:p>
            <a:pPr>
              <a:buNone/>
            </a:pPr>
            <a:endParaRPr lang="en-ZA" sz="600" dirty="0"/>
          </a:p>
          <a:p>
            <a:endParaRPr lang="en-ZA"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3</a:t>
            </a:fld>
            <a:endParaRPr lang="en-ZA" sz="1000" dirty="0"/>
          </a:p>
        </p:txBody>
      </p:sp>
      <p:sp>
        <p:nvSpPr>
          <p:cNvPr id="7" name="Footer Placeholder 4"/>
          <p:cNvSpPr>
            <a:spLocks noGrp="1"/>
          </p:cNvSpPr>
          <p:nvPr>
            <p:ph type="ftr" sz="quarter" idx="11"/>
          </p:nvPr>
        </p:nvSpPr>
        <p:spPr>
          <a:xfrm>
            <a:off x="3124200" y="6356350"/>
            <a:ext cx="2895600" cy="365125"/>
          </a:xfrm>
        </p:spPr>
        <p:txBody>
          <a:bodyPr/>
          <a:lstStyle/>
          <a:p>
            <a:pPr algn="ctr"/>
            <a:r>
              <a:rPr lang="en-ZA" sz="1000" dirty="0"/>
              <a:t>PRIMARY HEALTHCARE IMPLEMENTATION SLIDES 2014: CENTRAL NERVOUS SYSTEM</a:t>
            </a:r>
          </a:p>
        </p:txBody>
      </p:sp>
      <p:sp>
        <p:nvSpPr>
          <p:cNvPr id="10" name="Title 1"/>
          <p:cNvSpPr>
            <a:spLocks noGrp="1"/>
          </p:cNvSpPr>
          <p:nvPr>
            <p:ph type="title"/>
          </p:nvPr>
        </p:nvSpPr>
        <p:spPr>
          <a:xfrm>
            <a:off x="66612" y="228600"/>
            <a:ext cx="9001188" cy="685800"/>
          </a:xfrm>
        </p:spPr>
        <p:txBody>
          <a:bodyPr>
            <a:noAutofit/>
          </a:bodyPr>
          <a:lstStyle/>
          <a:p>
            <a:pPr algn="l"/>
            <a:r>
              <a:rPr lang="fr-FR" sz="3600" b="1" dirty="0">
                <a:solidFill>
                  <a:schemeClr val="bg1"/>
                </a:solidFill>
              </a:rPr>
              <a:t>15.2 SEIZURES (CONVULSIONS/FITS)</a:t>
            </a:r>
            <a:endParaRPr lang="en-ZA" sz="3600" dirty="0">
              <a:solidFill>
                <a:schemeClr val="bg1"/>
              </a:solidFill>
            </a:endParaRPr>
          </a:p>
        </p:txBody>
      </p:sp>
    </p:spTree>
    <p:extLst>
      <p:ext uri="{BB962C8B-B14F-4D97-AF65-F5344CB8AC3E}">
        <p14:creationId xmlns:p14="http://schemas.microsoft.com/office/powerpoint/2010/main" val="34195768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56538130"/>
              </p:ext>
            </p:extLst>
          </p:nvPr>
        </p:nvGraphicFramePr>
        <p:xfrm>
          <a:off x="0" y="40432"/>
          <a:ext cx="9144000" cy="6093152"/>
        </p:xfrm>
        <a:graphic>
          <a:graphicData uri="http://schemas.openxmlformats.org/drawingml/2006/table">
            <a:tbl>
              <a:tblPr firstRow="1" bandRow="1">
                <a:tableStyleId>{8799B23B-EC83-4686-B30A-512413B5E67A}</a:tableStyleId>
              </a:tblPr>
              <a:tblGrid>
                <a:gridCol w="920964">
                  <a:extLst>
                    <a:ext uri="{9D8B030D-6E8A-4147-A177-3AD203B41FA5}">
                      <a16:colId xmlns:a16="http://schemas.microsoft.com/office/drawing/2014/main" val="20000"/>
                    </a:ext>
                  </a:extLst>
                </a:gridCol>
                <a:gridCol w="828866">
                  <a:extLst>
                    <a:ext uri="{9D8B030D-6E8A-4147-A177-3AD203B41FA5}">
                      <a16:colId xmlns:a16="http://schemas.microsoft.com/office/drawing/2014/main" val="20001"/>
                    </a:ext>
                  </a:extLst>
                </a:gridCol>
                <a:gridCol w="7394170">
                  <a:extLst>
                    <a:ext uri="{9D8B030D-6E8A-4147-A177-3AD203B41FA5}">
                      <a16:colId xmlns:a16="http://schemas.microsoft.com/office/drawing/2014/main" val="20002"/>
                    </a:ext>
                  </a:extLst>
                </a:gridCol>
              </a:tblGrid>
              <a:tr h="264368">
                <a:tc>
                  <a:txBody>
                    <a:bodyPr/>
                    <a:lstStyle/>
                    <a:p>
                      <a:r>
                        <a:rPr lang="en-ZA" sz="1000" dirty="0"/>
                        <a:t>Slide</a:t>
                      </a:r>
                    </a:p>
                  </a:txBody>
                  <a:tcPr marL="86359" marR="86359"/>
                </a:tc>
                <a:tc>
                  <a:txBody>
                    <a:bodyPr/>
                    <a:lstStyle/>
                    <a:p>
                      <a:r>
                        <a:rPr lang="en-ZA" sz="1000" dirty="0"/>
                        <a:t>Ref #</a:t>
                      </a:r>
                    </a:p>
                  </a:txBody>
                  <a:tcPr marL="86359" marR="86359"/>
                </a:tc>
                <a:tc>
                  <a:txBody>
                    <a:bodyPr/>
                    <a:lstStyle/>
                    <a:p>
                      <a:r>
                        <a:rPr lang="en-ZA" sz="1000" dirty="0"/>
                        <a:t>Reference</a:t>
                      </a:r>
                    </a:p>
                  </a:txBody>
                  <a:tcPr marL="86359" marR="86359"/>
                </a:tc>
                <a:extLst>
                  <a:ext uri="{0D108BD9-81ED-4DB2-BD59-A6C34878D82A}">
                    <a16:rowId xmlns:a16="http://schemas.microsoft.com/office/drawing/2014/main" val="10000"/>
                  </a:ext>
                </a:extLst>
              </a:tr>
              <a:tr h="281424">
                <a:tc gridSpan="3">
                  <a:txBody>
                    <a:bodyPr/>
                    <a:lstStyle/>
                    <a:p>
                      <a:r>
                        <a:rPr lang="en-ZA" sz="1000" b="1" dirty="0"/>
                        <a:t>15.2.2 EPILEPSY</a:t>
                      </a:r>
                    </a:p>
                  </a:txBody>
                  <a:tcPr marL="86359" marR="86359"/>
                </a:tc>
                <a:tc hMerge="1">
                  <a:txBody>
                    <a:bodyPr/>
                    <a:lstStyle/>
                    <a:p>
                      <a:endParaRPr lang="en-ZA" sz="1400" dirty="0"/>
                    </a:p>
                  </a:txBody>
                  <a:tcPr marL="86359" marR="86359"/>
                </a:tc>
                <a:tc hMerge="1">
                  <a:txBody>
                    <a:bodyPr/>
                    <a:lstStyle/>
                    <a:p>
                      <a:pPr lvl="0" algn="l">
                        <a:buNone/>
                      </a:pPr>
                      <a:endParaRPr lang="en-ZA" sz="1200" dirty="0"/>
                    </a:p>
                  </a:txBody>
                  <a:tcPr marL="86359" marR="86359"/>
                </a:tc>
                <a:extLst>
                  <a:ext uri="{0D108BD9-81ED-4DB2-BD59-A6C34878D82A}">
                    <a16:rowId xmlns:a16="http://schemas.microsoft.com/office/drawing/2014/main" val="10001"/>
                  </a:ext>
                </a:extLst>
              </a:tr>
              <a:tr h="370840">
                <a:tc>
                  <a:txBody>
                    <a:bodyPr/>
                    <a:lstStyle/>
                    <a:p>
                      <a:r>
                        <a:rPr lang="en-ZA" sz="1000" dirty="0"/>
                        <a:t>11</a:t>
                      </a:r>
                    </a:p>
                  </a:txBody>
                  <a:tcPr marL="86359" marR="86359"/>
                </a:tc>
                <a:tc>
                  <a:txBody>
                    <a:bodyPr/>
                    <a:lstStyle/>
                    <a:p>
                      <a:r>
                        <a:rPr lang="en-ZA" sz="1000" dirty="0"/>
                        <a:t>8</a:t>
                      </a:r>
                    </a:p>
                  </a:txBody>
                  <a:tcPr marL="86359" marR="86359"/>
                </a:tc>
                <a:tc>
                  <a:txBody>
                    <a:bodyPr/>
                    <a:lstStyle/>
                    <a:p>
                      <a:r>
                        <a:rPr lang="en-ZA" sz="1000" b="1" u="sng" dirty="0"/>
                        <a:t>CARBAMAZEPINE </a:t>
                      </a:r>
                    </a:p>
                    <a:p>
                      <a:pPr marL="171450" indent="-171450">
                        <a:buFont typeface="Arial" pitchFamily="34" charset="0"/>
                        <a:buChar char="•"/>
                      </a:pPr>
                      <a:r>
                        <a:rPr lang="en-ZA" sz="1000" dirty="0" err="1"/>
                        <a:t>Glauser</a:t>
                      </a:r>
                      <a:r>
                        <a:rPr lang="en-ZA" sz="1000" dirty="0"/>
                        <a:t> T, Ben-</a:t>
                      </a:r>
                      <a:r>
                        <a:rPr lang="en-ZA" sz="1000" dirty="0" err="1"/>
                        <a:t>Menachem</a:t>
                      </a:r>
                      <a:r>
                        <a:rPr lang="en-ZA" sz="1000" dirty="0"/>
                        <a:t> E, Bourgeois B, </a:t>
                      </a:r>
                      <a:r>
                        <a:rPr lang="en-ZA" sz="1000" dirty="0" err="1"/>
                        <a:t>Cnaan</a:t>
                      </a:r>
                      <a:r>
                        <a:rPr lang="en-ZA" sz="1000" dirty="0"/>
                        <a:t> A, Chadwick D, </a:t>
                      </a:r>
                      <a:r>
                        <a:rPr lang="en-ZA" sz="1000" dirty="0" err="1"/>
                        <a:t>Guerreiro</a:t>
                      </a:r>
                      <a:r>
                        <a:rPr lang="en-ZA" sz="1000" dirty="0"/>
                        <a:t> C, </a:t>
                      </a:r>
                      <a:r>
                        <a:rPr lang="en-ZA" sz="1000" dirty="0" err="1"/>
                        <a:t>Kalviainen</a:t>
                      </a:r>
                      <a:r>
                        <a:rPr lang="en-ZA" sz="1000" dirty="0"/>
                        <a:t> R, Mattson R, </a:t>
                      </a:r>
                      <a:r>
                        <a:rPr lang="en-ZA" sz="1000" dirty="0" err="1"/>
                        <a:t>Perucca</a:t>
                      </a:r>
                      <a:r>
                        <a:rPr lang="en-ZA" sz="1000" dirty="0"/>
                        <a:t> E, </a:t>
                      </a:r>
                      <a:r>
                        <a:rPr lang="en-ZA" sz="1000" dirty="0" err="1"/>
                        <a:t>Tomson</a:t>
                      </a:r>
                      <a:r>
                        <a:rPr lang="en-ZA" sz="1000" dirty="0"/>
                        <a:t> T. ILAE treatment guidelines: evidence-based analysis of antiepileptic drug efficacy and effectiveness as initial </a:t>
                      </a:r>
                      <a:r>
                        <a:rPr lang="en-ZA" sz="1000" dirty="0" err="1"/>
                        <a:t>monotherapy</a:t>
                      </a:r>
                      <a:r>
                        <a:rPr lang="en-ZA" sz="1000" dirty="0"/>
                        <a:t> for epileptic seizures and syndromes. </a:t>
                      </a:r>
                      <a:r>
                        <a:rPr lang="en-ZA" sz="1000" i="1" dirty="0" err="1"/>
                        <a:t>Epilepsia</a:t>
                      </a:r>
                      <a:r>
                        <a:rPr lang="en-ZA" sz="1000" i="1" dirty="0"/>
                        <a:t>.</a:t>
                      </a:r>
                      <a:r>
                        <a:rPr lang="en-ZA" sz="1000" dirty="0"/>
                        <a:t> 2006Jul;47(7):1094-120.</a:t>
                      </a:r>
                      <a:endParaRPr lang="en-US" sz="1000" dirty="0"/>
                    </a:p>
                    <a:p>
                      <a:pPr marL="171450" indent="-171450">
                        <a:buFont typeface="Arial" pitchFamily="34" charset="0"/>
                        <a:buChar char="•"/>
                      </a:pPr>
                      <a:r>
                        <a:rPr lang="en-ZA" sz="1000" dirty="0"/>
                        <a:t>     </a:t>
                      </a:r>
                      <a:r>
                        <a:rPr lang="en-ZA" sz="1000" dirty="0" err="1"/>
                        <a:t>Glauser</a:t>
                      </a:r>
                      <a:r>
                        <a:rPr lang="en-ZA" sz="1000" dirty="0"/>
                        <a:t> T, Ben-</a:t>
                      </a:r>
                      <a:r>
                        <a:rPr lang="en-ZA" sz="1000" dirty="0" err="1"/>
                        <a:t>Menachem</a:t>
                      </a:r>
                      <a:r>
                        <a:rPr lang="en-ZA" sz="1000" dirty="0"/>
                        <a:t> E, Bourgeois B, </a:t>
                      </a:r>
                      <a:r>
                        <a:rPr lang="en-ZA" sz="1000" dirty="0" err="1"/>
                        <a:t>Cnaan</a:t>
                      </a:r>
                      <a:r>
                        <a:rPr lang="en-ZA" sz="1000" dirty="0"/>
                        <a:t> A, </a:t>
                      </a:r>
                      <a:r>
                        <a:rPr lang="en-ZA" sz="1000" dirty="0" err="1"/>
                        <a:t>Guerreiro</a:t>
                      </a:r>
                      <a:r>
                        <a:rPr lang="en-ZA" sz="1000" dirty="0"/>
                        <a:t> C, </a:t>
                      </a:r>
                      <a:r>
                        <a:rPr lang="en-ZA" sz="1000" dirty="0" err="1"/>
                        <a:t>Kälviäinen</a:t>
                      </a:r>
                      <a:r>
                        <a:rPr lang="en-ZA" sz="1000" dirty="0"/>
                        <a:t> R, Mattson R, French JA, </a:t>
                      </a:r>
                      <a:r>
                        <a:rPr lang="en-ZA" sz="1000" dirty="0" err="1"/>
                        <a:t>Perucca</a:t>
                      </a:r>
                      <a:r>
                        <a:rPr lang="en-ZA" sz="1000" dirty="0"/>
                        <a:t> E, </a:t>
                      </a:r>
                      <a:r>
                        <a:rPr lang="en-ZA" sz="1000" dirty="0" err="1"/>
                        <a:t>Tomson</a:t>
                      </a:r>
                      <a:r>
                        <a:rPr lang="en-ZA" sz="1000" dirty="0"/>
                        <a:t> T; ILAE </a:t>
                      </a:r>
                      <a:r>
                        <a:rPr lang="en-ZA" sz="1000" dirty="0" err="1"/>
                        <a:t>Subcommission</a:t>
                      </a:r>
                      <a:r>
                        <a:rPr lang="en-ZA" sz="1000" dirty="0"/>
                        <a:t> on AED Guidelines.  Updated ILAE evidence review of antiepileptic drug efficacy and effectiveness as  initial </a:t>
                      </a:r>
                      <a:r>
                        <a:rPr lang="en-ZA" sz="1000" dirty="0" err="1"/>
                        <a:t>monotherapy</a:t>
                      </a:r>
                      <a:r>
                        <a:rPr lang="en-ZA" sz="1000" dirty="0"/>
                        <a:t> for epileptic seizures and syndromes. </a:t>
                      </a:r>
                      <a:r>
                        <a:rPr lang="en-ZA" sz="1000" i="1" dirty="0" err="1"/>
                        <a:t>Epilepsia</a:t>
                      </a:r>
                      <a:r>
                        <a:rPr lang="en-ZA" sz="1000" i="1" dirty="0"/>
                        <a:t>.</a:t>
                      </a:r>
                      <a:r>
                        <a:rPr lang="en-ZA" sz="1000" dirty="0"/>
                        <a:t> 2013 Mar;54(3):551-63.</a:t>
                      </a:r>
                      <a:endParaRPr lang="en-US" sz="1000" dirty="0"/>
                    </a:p>
                    <a:p>
                      <a:pPr marL="171450" indent="-171450">
                        <a:buFont typeface="Arial" pitchFamily="34" charset="0"/>
                        <a:buChar char="•"/>
                      </a:pPr>
                      <a:r>
                        <a:rPr lang="en-ZA" sz="1000" dirty="0" err="1"/>
                        <a:t>Marson</a:t>
                      </a:r>
                      <a:r>
                        <a:rPr lang="en-ZA" sz="1000" dirty="0"/>
                        <a:t> AG, Williamson PR, Hutton JL, Clough HE, Chadwick DW. Carbamazepine versus valproate </a:t>
                      </a:r>
                      <a:r>
                        <a:rPr lang="en-ZA" sz="1000" dirty="0" err="1"/>
                        <a:t>monotherapy</a:t>
                      </a:r>
                      <a:r>
                        <a:rPr lang="en-ZA" sz="1000" dirty="0"/>
                        <a:t> for epilepsy. </a:t>
                      </a:r>
                      <a:r>
                        <a:rPr lang="en-ZA" sz="1000" i="1" dirty="0"/>
                        <a:t>Cochrane Database </a:t>
                      </a:r>
                      <a:r>
                        <a:rPr lang="en-ZA" sz="1000" i="1" dirty="0" err="1"/>
                        <a:t>Syst</a:t>
                      </a:r>
                      <a:r>
                        <a:rPr lang="en-ZA" sz="1000" i="1" dirty="0"/>
                        <a:t> Rev</a:t>
                      </a:r>
                      <a:r>
                        <a:rPr lang="en-ZA" sz="1000" dirty="0"/>
                        <a:t>. 2000;(3):CD001030.</a:t>
                      </a:r>
                    </a:p>
                  </a:txBody>
                  <a:tcPr marL="86359" marR="86359"/>
                </a:tc>
                <a:extLst>
                  <a:ext uri="{0D108BD9-81ED-4DB2-BD59-A6C34878D82A}">
                    <a16:rowId xmlns:a16="http://schemas.microsoft.com/office/drawing/2014/main" val="10002"/>
                  </a:ext>
                </a:extLst>
              </a:tr>
              <a:tr h="370840">
                <a:tc>
                  <a:txBody>
                    <a:bodyPr/>
                    <a:lstStyle/>
                    <a:p>
                      <a:r>
                        <a:rPr lang="en-ZA" sz="1000" dirty="0"/>
                        <a:t>11</a:t>
                      </a:r>
                    </a:p>
                  </a:txBody>
                  <a:tcPr marL="86359" marR="86359"/>
                </a:tc>
                <a:tc>
                  <a:txBody>
                    <a:bodyPr/>
                    <a:lstStyle/>
                    <a:p>
                      <a:r>
                        <a:rPr lang="en-ZA" sz="1000" dirty="0"/>
                        <a:t>8</a:t>
                      </a:r>
                    </a:p>
                  </a:txBody>
                  <a:tcPr marL="86359" marR="86359"/>
                </a:tc>
                <a:tc>
                  <a:txBody>
                    <a:bodyPr/>
                    <a:lstStyle/>
                    <a:p>
                      <a:r>
                        <a:rPr lang="en-ZA" sz="1000" b="1" u="sng" dirty="0"/>
                        <a:t>LAMATROGINE</a:t>
                      </a:r>
                    </a:p>
                    <a:p>
                      <a:pPr marL="171450" indent="-171450">
                        <a:buFont typeface="Arial" pitchFamily="34" charset="0"/>
                        <a:buChar char="•"/>
                      </a:pPr>
                      <a:r>
                        <a:rPr lang="en-ZA" sz="1000" dirty="0" err="1"/>
                        <a:t>Glauser</a:t>
                      </a:r>
                      <a:r>
                        <a:rPr lang="en-ZA" sz="1000" dirty="0"/>
                        <a:t> T, Ben-</a:t>
                      </a:r>
                      <a:r>
                        <a:rPr lang="en-ZA" sz="1000" dirty="0" err="1"/>
                        <a:t>Menachem</a:t>
                      </a:r>
                      <a:r>
                        <a:rPr lang="en-ZA" sz="1000" dirty="0"/>
                        <a:t> E, Bourgeois B, </a:t>
                      </a:r>
                      <a:r>
                        <a:rPr lang="en-ZA" sz="1000" dirty="0" err="1"/>
                        <a:t>Cnaan</a:t>
                      </a:r>
                      <a:r>
                        <a:rPr lang="en-ZA" sz="1000" dirty="0"/>
                        <a:t> A, Chadwick D, </a:t>
                      </a:r>
                      <a:r>
                        <a:rPr lang="en-ZA" sz="1000" dirty="0" err="1"/>
                        <a:t>Guerreiro</a:t>
                      </a:r>
                      <a:r>
                        <a:rPr lang="en-ZA" sz="1000" dirty="0"/>
                        <a:t> C, </a:t>
                      </a:r>
                      <a:r>
                        <a:rPr lang="en-ZA" sz="1000" dirty="0" err="1"/>
                        <a:t>Kalviainen</a:t>
                      </a:r>
                      <a:r>
                        <a:rPr lang="en-ZA" sz="1000" dirty="0"/>
                        <a:t> R, Mattson R, </a:t>
                      </a:r>
                      <a:r>
                        <a:rPr lang="en-ZA" sz="1000" dirty="0" err="1"/>
                        <a:t>Perucca</a:t>
                      </a:r>
                      <a:r>
                        <a:rPr lang="en-ZA" sz="1000" dirty="0"/>
                        <a:t> E, </a:t>
                      </a:r>
                      <a:r>
                        <a:rPr lang="en-ZA" sz="1000" dirty="0" err="1"/>
                        <a:t>Tomson</a:t>
                      </a:r>
                      <a:r>
                        <a:rPr lang="en-ZA" sz="1000" dirty="0"/>
                        <a:t> T. ILAE treatment guidelines: evidence-based analysis of antiepileptic drug efficacy and effectiveness as initial </a:t>
                      </a:r>
                      <a:r>
                        <a:rPr lang="en-ZA" sz="1000" dirty="0" err="1"/>
                        <a:t>monotherapy</a:t>
                      </a:r>
                      <a:r>
                        <a:rPr lang="en-ZA" sz="1000" dirty="0"/>
                        <a:t> for epileptic seizures and syndromes. </a:t>
                      </a:r>
                      <a:r>
                        <a:rPr lang="en-ZA" sz="1000" i="1" dirty="0" err="1"/>
                        <a:t>Epilepsia</a:t>
                      </a:r>
                      <a:r>
                        <a:rPr lang="en-ZA" sz="1000" i="1" dirty="0"/>
                        <a:t>.</a:t>
                      </a:r>
                      <a:r>
                        <a:rPr lang="en-ZA" sz="1000" dirty="0"/>
                        <a:t> 2006Jul;47(7):1094-120.</a:t>
                      </a:r>
                      <a:endParaRPr lang="en-US" sz="1000" dirty="0"/>
                    </a:p>
                    <a:p>
                      <a:pPr marL="171450" indent="-171450">
                        <a:buFont typeface="Arial" pitchFamily="34" charset="0"/>
                        <a:buChar char="•"/>
                      </a:pPr>
                      <a:r>
                        <a:rPr lang="en-ZA" sz="1000" dirty="0"/>
                        <a:t>     </a:t>
                      </a:r>
                      <a:r>
                        <a:rPr lang="en-ZA" sz="1000" dirty="0" err="1"/>
                        <a:t>Glauser</a:t>
                      </a:r>
                      <a:r>
                        <a:rPr lang="en-ZA" sz="1000" dirty="0"/>
                        <a:t> T, Ben-</a:t>
                      </a:r>
                      <a:r>
                        <a:rPr lang="en-ZA" sz="1000" dirty="0" err="1"/>
                        <a:t>Menachem</a:t>
                      </a:r>
                      <a:r>
                        <a:rPr lang="en-ZA" sz="1000" dirty="0"/>
                        <a:t> E, Bourgeois B, </a:t>
                      </a:r>
                      <a:r>
                        <a:rPr lang="en-ZA" sz="1000" dirty="0" err="1"/>
                        <a:t>Cnaan</a:t>
                      </a:r>
                      <a:r>
                        <a:rPr lang="en-ZA" sz="1000" dirty="0"/>
                        <a:t> A, </a:t>
                      </a:r>
                      <a:r>
                        <a:rPr lang="en-ZA" sz="1000" dirty="0" err="1"/>
                        <a:t>Guerreiro</a:t>
                      </a:r>
                      <a:r>
                        <a:rPr lang="en-ZA" sz="1000" dirty="0"/>
                        <a:t> C, </a:t>
                      </a:r>
                      <a:r>
                        <a:rPr lang="en-ZA" sz="1000" dirty="0" err="1"/>
                        <a:t>Kälviäinen</a:t>
                      </a:r>
                      <a:r>
                        <a:rPr lang="en-ZA" sz="1000" dirty="0"/>
                        <a:t> R, Mattson R, French JA, </a:t>
                      </a:r>
                      <a:r>
                        <a:rPr lang="en-ZA" sz="1000" dirty="0" err="1"/>
                        <a:t>Perucca</a:t>
                      </a:r>
                      <a:r>
                        <a:rPr lang="en-ZA" sz="1000" dirty="0"/>
                        <a:t> E, </a:t>
                      </a:r>
                      <a:r>
                        <a:rPr lang="en-ZA" sz="1000" dirty="0" err="1"/>
                        <a:t>Tomson</a:t>
                      </a:r>
                      <a:r>
                        <a:rPr lang="en-ZA" sz="1000" dirty="0"/>
                        <a:t> T; ILAE </a:t>
                      </a:r>
                      <a:r>
                        <a:rPr lang="en-ZA" sz="1000" dirty="0" err="1"/>
                        <a:t>Subcommission</a:t>
                      </a:r>
                      <a:r>
                        <a:rPr lang="en-ZA" sz="1000" dirty="0"/>
                        <a:t> on AED Guidelines.  Updated ILAE evidence review of antiepileptic drug efficacy and effectiveness as  initial </a:t>
                      </a:r>
                      <a:r>
                        <a:rPr lang="en-ZA" sz="1000" dirty="0" err="1"/>
                        <a:t>monotherapy</a:t>
                      </a:r>
                      <a:r>
                        <a:rPr lang="en-ZA" sz="1000" dirty="0"/>
                        <a:t> for epileptic seizures and syndromes. </a:t>
                      </a:r>
                      <a:r>
                        <a:rPr lang="en-ZA" sz="1000" i="1" dirty="0" err="1"/>
                        <a:t>Epilepsia</a:t>
                      </a:r>
                      <a:r>
                        <a:rPr lang="en-ZA" sz="1000" i="1" dirty="0"/>
                        <a:t>.</a:t>
                      </a:r>
                      <a:r>
                        <a:rPr lang="en-ZA" sz="1000" dirty="0"/>
                        <a:t> 2013 Mar;54(3):551-63.</a:t>
                      </a:r>
                      <a:endParaRPr lang="en-US" sz="1000" dirty="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err="1"/>
                        <a:t>Marson</a:t>
                      </a:r>
                      <a:r>
                        <a:rPr lang="en-ZA" sz="1000" dirty="0"/>
                        <a:t> AG, Al-</a:t>
                      </a:r>
                      <a:r>
                        <a:rPr lang="en-ZA" sz="1000" dirty="0" err="1"/>
                        <a:t>Kharusi</a:t>
                      </a:r>
                      <a:r>
                        <a:rPr lang="en-ZA" sz="1000" dirty="0"/>
                        <a:t> AM, </a:t>
                      </a:r>
                      <a:r>
                        <a:rPr lang="en-ZA" sz="1000" dirty="0" err="1"/>
                        <a:t>Alwaidh</a:t>
                      </a:r>
                      <a:r>
                        <a:rPr lang="en-ZA" sz="1000" dirty="0"/>
                        <a:t> M, Appleton R, Baker GA, Chadwick DW, Cramp C, </a:t>
                      </a:r>
                      <a:r>
                        <a:rPr lang="en-ZA" sz="1000" dirty="0" err="1"/>
                        <a:t>Cockerell</a:t>
                      </a:r>
                      <a:r>
                        <a:rPr lang="en-ZA" sz="1000" dirty="0"/>
                        <a:t> OC, Cooper PN, Doughty J, Eaton B, Gamble C, </a:t>
                      </a:r>
                      <a:r>
                        <a:rPr lang="en-ZA" sz="1000" dirty="0" err="1"/>
                        <a:t>Goulding</a:t>
                      </a:r>
                      <a:r>
                        <a:rPr lang="en-ZA" sz="1000" dirty="0"/>
                        <a:t> PJ, Howell </a:t>
                      </a:r>
                      <a:r>
                        <a:rPr lang="en-ZA" sz="1000" dirty="0" err="1"/>
                        <a:t>SJ,Hughes</a:t>
                      </a:r>
                      <a:r>
                        <a:rPr lang="en-ZA" sz="1000" dirty="0"/>
                        <a:t> A, Jackson M, Jacoby A, </a:t>
                      </a:r>
                      <a:r>
                        <a:rPr lang="en-ZA" sz="1000" dirty="0" err="1"/>
                        <a:t>Kellett</a:t>
                      </a:r>
                      <a:r>
                        <a:rPr lang="en-ZA" sz="1000" dirty="0"/>
                        <a:t> M, Lawson GR, Leach JP, </a:t>
                      </a:r>
                      <a:r>
                        <a:rPr lang="en-ZA" sz="1000" dirty="0" err="1"/>
                        <a:t>Nicolaides</a:t>
                      </a:r>
                      <a:r>
                        <a:rPr lang="en-ZA" sz="1000" dirty="0"/>
                        <a:t> </a:t>
                      </a:r>
                      <a:r>
                        <a:rPr lang="en-ZA" sz="1000" dirty="0" err="1"/>
                        <a:t>P,Roberts</a:t>
                      </a:r>
                      <a:r>
                        <a:rPr lang="en-ZA" sz="1000" dirty="0"/>
                        <a:t> R, </a:t>
                      </a:r>
                      <a:r>
                        <a:rPr lang="en-ZA" sz="1000" dirty="0" err="1"/>
                        <a:t>Shackley</a:t>
                      </a:r>
                      <a:r>
                        <a:rPr lang="en-ZA" sz="1000" dirty="0"/>
                        <a:t> P, </a:t>
                      </a:r>
                      <a:r>
                        <a:rPr lang="en-ZA" sz="1000" dirty="0" err="1"/>
                        <a:t>Shen</a:t>
                      </a:r>
                      <a:r>
                        <a:rPr lang="en-ZA" sz="1000" dirty="0"/>
                        <a:t> J, Smith DF, Smith PE, Smith CT, </a:t>
                      </a:r>
                      <a:r>
                        <a:rPr lang="en-ZA" sz="1000" dirty="0" err="1"/>
                        <a:t>Vanoli</a:t>
                      </a:r>
                      <a:r>
                        <a:rPr lang="en-ZA" sz="1000" dirty="0"/>
                        <a:t> A, Williamson PR; SANAD Study group. The SANAD study of effectiveness of valproate, </a:t>
                      </a:r>
                      <a:r>
                        <a:rPr lang="en-ZA" sz="1000" dirty="0" err="1"/>
                        <a:t>lamotrigine</a:t>
                      </a:r>
                      <a:r>
                        <a:rPr lang="en-ZA" sz="1000" dirty="0"/>
                        <a:t>, or </a:t>
                      </a:r>
                      <a:r>
                        <a:rPr lang="en-ZA" sz="1000" dirty="0" err="1"/>
                        <a:t>topiramate</a:t>
                      </a:r>
                      <a:r>
                        <a:rPr lang="en-ZA" sz="1000" dirty="0"/>
                        <a:t> for generalised and unclassifiable epilepsy: an </a:t>
                      </a:r>
                      <a:r>
                        <a:rPr lang="en-ZA" sz="1000" dirty="0" err="1"/>
                        <a:t>unblinded</a:t>
                      </a:r>
                      <a:r>
                        <a:rPr lang="en-ZA" sz="1000" dirty="0"/>
                        <a:t> randomised controlled trial. Lancet. 2007 Mar 24;369(9566):1016-26.</a:t>
                      </a:r>
                      <a:endParaRPr lang="en-US" sz="1000" dirty="0"/>
                    </a:p>
                  </a:txBody>
                  <a:tcPr marL="86359" marR="86359"/>
                </a:tc>
                <a:extLst>
                  <a:ext uri="{0D108BD9-81ED-4DB2-BD59-A6C34878D82A}">
                    <a16:rowId xmlns:a16="http://schemas.microsoft.com/office/drawing/2014/main" val="10003"/>
                  </a:ext>
                </a:extLst>
              </a:tr>
              <a:tr h="370840">
                <a:tc>
                  <a:txBody>
                    <a:bodyPr/>
                    <a:lstStyle/>
                    <a:p>
                      <a:r>
                        <a:rPr lang="en-ZA" sz="1000" dirty="0"/>
                        <a:t>12</a:t>
                      </a:r>
                    </a:p>
                  </a:txBody>
                  <a:tcPr marL="86359" marR="86359"/>
                </a:tc>
                <a:tc>
                  <a:txBody>
                    <a:bodyPr/>
                    <a:lstStyle/>
                    <a:p>
                      <a:r>
                        <a:rPr lang="en-ZA" sz="1000" dirty="0"/>
                        <a:t>9</a:t>
                      </a:r>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a:t>VALPROATE</a:t>
                      </a:r>
                      <a:r>
                        <a:rPr lang="en-ZA" sz="1000" b="1" u="sng" baseline="0" dirty="0"/>
                        <a:t> </a:t>
                      </a:r>
                      <a:r>
                        <a:rPr lang="en-ZA" sz="1000" b="1" u="sng" dirty="0"/>
                        <a:t>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kern="1200" dirty="0" err="1">
                          <a:solidFill>
                            <a:schemeClr val="tx1"/>
                          </a:solidFill>
                          <a:latin typeface="+mn-lt"/>
                          <a:ea typeface="+mn-ea"/>
                          <a:cs typeface="+mn-cs"/>
                        </a:rPr>
                        <a:t>Marson</a:t>
                      </a:r>
                      <a:r>
                        <a:rPr lang="en-ZA" sz="1000" kern="1200" dirty="0">
                          <a:solidFill>
                            <a:schemeClr val="tx1"/>
                          </a:solidFill>
                          <a:latin typeface="+mn-lt"/>
                          <a:ea typeface="+mn-ea"/>
                          <a:cs typeface="+mn-cs"/>
                        </a:rPr>
                        <a:t> AG, Al-</a:t>
                      </a:r>
                      <a:r>
                        <a:rPr lang="en-ZA" sz="1000" kern="1200" dirty="0" err="1">
                          <a:solidFill>
                            <a:schemeClr val="tx1"/>
                          </a:solidFill>
                          <a:latin typeface="+mn-lt"/>
                          <a:ea typeface="+mn-ea"/>
                          <a:cs typeface="+mn-cs"/>
                        </a:rPr>
                        <a:t>Kharusi</a:t>
                      </a:r>
                      <a:r>
                        <a:rPr lang="en-ZA" sz="1000" kern="1200" dirty="0">
                          <a:solidFill>
                            <a:schemeClr val="tx1"/>
                          </a:solidFill>
                          <a:latin typeface="+mn-lt"/>
                          <a:ea typeface="+mn-ea"/>
                          <a:cs typeface="+mn-cs"/>
                        </a:rPr>
                        <a:t> AM, </a:t>
                      </a:r>
                      <a:r>
                        <a:rPr lang="en-ZA" sz="1000" kern="1200" dirty="0" err="1">
                          <a:solidFill>
                            <a:schemeClr val="tx1"/>
                          </a:solidFill>
                          <a:latin typeface="+mn-lt"/>
                          <a:ea typeface="+mn-ea"/>
                          <a:cs typeface="+mn-cs"/>
                        </a:rPr>
                        <a:t>Alwaidh</a:t>
                      </a:r>
                      <a:r>
                        <a:rPr lang="en-ZA" sz="1000" kern="1200" dirty="0">
                          <a:solidFill>
                            <a:schemeClr val="tx1"/>
                          </a:solidFill>
                          <a:latin typeface="+mn-lt"/>
                          <a:ea typeface="+mn-ea"/>
                          <a:cs typeface="+mn-cs"/>
                        </a:rPr>
                        <a:t> M, Appleton R, Baker GA, Chadwick DW, Cramp C, </a:t>
                      </a:r>
                      <a:r>
                        <a:rPr lang="en-ZA" sz="1000" kern="1200" dirty="0" err="1">
                          <a:solidFill>
                            <a:schemeClr val="tx1"/>
                          </a:solidFill>
                          <a:latin typeface="+mn-lt"/>
                          <a:ea typeface="+mn-ea"/>
                          <a:cs typeface="+mn-cs"/>
                        </a:rPr>
                        <a:t>Cockerell</a:t>
                      </a:r>
                      <a:r>
                        <a:rPr lang="en-ZA" sz="1000" kern="1200" dirty="0">
                          <a:solidFill>
                            <a:schemeClr val="tx1"/>
                          </a:solidFill>
                          <a:latin typeface="+mn-lt"/>
                          <a:ea typeface="+mn-ea"/>
                          <a:cs typeface="+mn-cs"/>
                        </a:rPr>
                        <a:t> OC, Cooper PN, Doughty J, Eaton B, Gamble C, </a:t>
                      </a:r>
                      <a:r>
                        <a:rPr lang="en-ZA" sz="1000" kern="1200" dirty="0" err="1">
                          <a:solidFill>
                            <a:schemeClr val="tx1"/>
                          </a:solidFill>
                          <a:latin typeface="+mn-lt"/>
                          <a:ea typeface="+mn-ea"/>
                          <a:cs typeface="+mn-cs"/>
                        </a:rPr>
                        <a:t>Goulding</a:t>
                      </a:r>
                      <a:r>
                        <a:rPr lang="en-ZA" sz="1000" kern="1200" dirty="0">
                          <a:solidFill>
                            <a:schemeClr val="tx1"/>
                          </a:solidFill>
                          <a:latin typeface="+mn-lt"/>
                          <a:ea typeface="+mn-ea"/>
                          <a:cs typeface="+mn-cs"/>
                        </a:rPr>
                        <a:t> PJ, Howell </a:t>
                      </a:r>
                      <a:r>
                        <a:rPr lang="en-ZA" sz="1000" kern="1200" dirty="0" err="1">
                          <a:solidFill>
                            <a:schemeClr val="tx1"/>
                          </a:solidFill>
                          <a:latin typeface="+mn-lt"/>
                          <a:ea typeface="+mn-ea"/>
                          <a:cs typeface="+mn-cs"/>
                        </a:rPr>
                        <a:t>SJ,Hughes</a:t>
                      </a:r>
                      <a:r>
                        <a:rPr lang="en-ZA" sz="1000" kern="1200" dirty="0">
                          <a:solidFill>
                            <a:schemeClr val="tx1"/>
                          </a:solidFill>
                          <a:latin typeface="+mn-lt"/>
                          <a:ea typeface="+mn-ea"/>
                          <a:cs typeface="+mn-cs"/>
                        </a:rPr>
                        <a:t> A, Jackson M, Jacoby A, </a:t>
                      </a:r>
                      <a:r>
                        <a:rPr lang="en-ZA" sz="1000" kern="1200" dirty="0" err="1">
                          <a:solidFill>
                            <a:schemeClr val="tx1"/>
                          </a:solidFill>
                          <a:latin typeface="+mn-lt"/>
                          <a:ea typeface="+mn-ea"/>
                          <a:cs typeface="+mn-cs"/>
                        </a:rPr>
                        <a:t>Kellett</a:t>
                      </a:r>
                      <a:r>
                        <a:rPr lang="en-ZA" sz="1000" kern="1200" dirty="0">
                          <a:solidFill>
                            <a:schemeClr val="tx1"/>
                          </a:solidFill>
                          <a:latin typeface="+mn-lt"/>
                          <a:ea typeface="+mn-ea"/>
                          <a:cs typeface="+mn-cs"/>
                        </a:rPr>
                        <a:t> M, Lawson GR, Leach JP, </a:t>
                      </a:r>
                      <a:r>
                        <a:rPr lang="en-ZA" sz="1000" kern="1200" dirty="0" err="1">
                          <a:solidFill>
                            <a:schemeClr val="tx1"/>
                          </a:solidFill>
                          <a:latin typeface="+mn-lt"/>
                          <a:ea typeface="+mn-ea"/>
                          <a:cs typeface="+mn-cs"/>
                        </a:rPr>
                        <a:t>Nicolaides</a:t>
                      </a:r>
                      <a:r>
                        <a:rPr lang="en-ZA" sz="1000" kern="1200" dirty="0">
                          <a:solidFill>
                            <a:schemeClr val="tx1"/>
                          </a:solidFill>
                          <a:latin typeface="+mn-lt"/>
                          <a:ea typeface="+mn-ea"/>
                          <a:cs typeface="+mn-cs"/>
                        </a:rPr>
                        <a:t> </a:t>
                      </a:r>
                      <a:r>
                        <a:rPr lang="en-ZA" sz="1000" kern="1200" dirty="0" err="1">
                          <a:solidFill>
                            <a:schemeClr val="tx1"/>
                          </a:solidFill>
                          <a:latin typeface="+mn-lt"/>
                          <a:ea typeface="+mn-ea"/>
                          <a:cs typeface="+mn-cs"/>
                        </a:rPr>
                        <a:t>P,Roberts</a:t>
                      </a:r>
                      <a:r>
                        <a:rPr lang="en-ZA" sz="1000" kern="1200" dirty="0">
                          <a:solidFill>
                            <a:schemeClr val="tx1"/>
                          </a:solidFill>
                          <a:latin typeface="+mn-lt"/>
                          <a:ea typeface="+mn-ea"/>
                          <a:cs typeface="+mn-cs"/>
                        </a:rPr>
                        <a:t> R, </a:t>
                      </a:r>
                      <a:r>
                        <a:rPr lang="en-ZA" sz="1000" kern="1200" dirty="0" err="1">
                          <a:solidFill>
                            <a:schemeClr val="tx1"/>
                          </a:solidFill>
                          <a:latin typeface="+mn-lt"/>
                          <a:ea typeface="+mn-ea"/>
                          <a:cs typeface="+mn-cs"/>
                        </a:rPr>
                        <a:t>Shackley</a:t>
                      </a:r>
                      <a:r>
                        <a:rPr lang="en-ZA" sz="1000" kern="1200" dirty="0">
                          <a:solidFill>
                            <a:schemeClr val="tx1"/>
                          </a:solidFill>
                          <a:latin typeface="+mn-lt"/>
                          <a:ea typeface="+mn-ea"/>
                          <a:cs typeface="+mn-cs"/>
                        </a:rPr>
                        <a:t> P, </a:t>
                      </a:r>
                      <a:r>
                        <a:rPr lang="en-ZA" sz="1000" kern="1200" dirty="0" err="1">
                          <a:solidFill>
                            <a:schemeClr val="tx1"/>
                          </a:solidFill>
                          <a:latin typeface="+mn-lt"/>
                          <a:ea typeface="+mn-ea"/>
                          <a:cs typeface="+mn-cs"/>
                        </a:rPr>
                        <a:t>Shen</a:t>
                      </a:r>
                      <a:r>
                        <a:rPr lang="en-ZA" sz="1000" kern="1200" dirty="0">
                          <a:solidFill>
                            <a:schemeClr val="tx1"/>
                          </a:solidFill>
                          <a:latin typeface="+mn-lt"/>
                          <a:ea typeface="+mn-ea"/>
                          <a:cs typeface="+mn-cs"/>
                        </a:rPr>
                        <a:t> J, Smith DF, Smith PE, Smith CT, </a:t>
                      </a:r>
                      <a:r>
                        <a:rPr lang="en-ZA" sz="1000" kern="1200" dirty="0" err="1">
                          <a:solidFill>
                            <a:schemeClr val="tx1"/>
                          </a:solidFill>
                          <a:latin typeface="+mn-lt"/>
                          <a:ea typeface="+mn-ea"/>
                          <a:cs typeface="+mn-cs"/>
                        </a:rPr>
                        <a:t>Vanoli</a:t>
                      </a:r>
                      <a:r>
                        <a:rPr lang="en-ZA" sz="1000" kern="1200" dirty="0">
                          <a:solidFill>
                            <a:schemeClr val="tx1"/>
                          </a:solidFill>
                          <a:latin typeface="+mn-lt"/>
                          <a:ea typeface="+mn-ea"/>
                          <a:cs typeface="+mn-cs"/>
                        </a:rPr>
                        <a:t> A, </a:t>
                      </a:r>
                      <a:r>
                        <a:rPr lang="en-ZA" sz="1000" kern="1200" dirty="0" err="1">
                          <a:solidFill>
                            <a:schemeClr val="tx1"/>
                          </a:solidFill>
                          <a:latin typeface="+mn-lt"/>
                          <a:ea typeface="+mn-ea"/>
                          <a:cs typeface="+mn-cs"/>
                        </a:rPr>
                        <a:t>WilliamsonPR</a:t>
                      </a:r>
                      <a:r>
                        <a:rPr lang="en-ZA" sz="1000" kern="1200" dirty="0">
                          <a:solidFill>
                            <a:schemeClr val="tx1"/>
                          </a:solidFill>
                          <a:latin typeface="+mn-lt"/>
                          <a:ea typeface="+mn-ea"/>
                          <a:cs typeface="+mn-cs"/>
                        </a:rPr>
                        <a:t>; SANAD Study group. The SANAD study of effectiveness of valproate, </a:t>
                      </a:r>
                      <a:r>
                        <a:rPr lang="en-ZA" sz="1000" kern="1200" dirty="0" err="1">
                          <a:solidFill>
                            <a:schemeClr val="tx1"/>
                          </a:solidFill>
                          <a:latin typeface="+mn-lt"/>
                          <a:ea typeface="+mn-ea"/>
                          <a:cs typeface="+mn-cs"/>
                        </a:rPr>
                        <a:t>lamotrigine</a:t>
                      </a:r>
                      <a:r>
                        <a:rPr lang="en-ZA" sz="1000" kern="1200" dirty="0">
                          <a:solidFill>
                            <a:schemeClr val="tx1"/>
                          </a:solidFill>
                          <a:latin typeface="+mn-lt"/>
                          <a:ea typeface="+mn-ea"/>
                          <a:cs typeface="+mn-cs"/>
                        </a:rPr>
                        <a:t>, or </a:t>
                      </a:r>
                      <a:r>
                        <a:rPr lang="en-ZA" sz="1000" kern="1200" dirty="0" err="1">
                          <a:solidFill>
                            <a:schemeClr val="tx1"/>
                          </a:solidFill>
                          <a:latin typeface="+mn-lt"/>
                          <a:ea typeface="+mn-ea"/>
                          <a:cs typeface="+mn-cs"/>
                        </a:rPr>
                        <a:t>topiramate</a:t>
                      </a:r>
                      <a:r>
                        <a:rPr lang="en-ZA" sz="1000" kern="1200" dirty="0">
                          <a:solidFill>
                            <a:schemeClr val="tx1"/>
                          </a:solidFill>
                          <a:latin typeface="+mn-lt"/>
                          <a:ea typeface="+mn-ea"/>
                          <a:cs typeface="+mn-cs"/>
                        </a:rPr>
                        <a:t> for generalised and unclassifiable epilepsy: </a:t>
                      </a:r>
                      <a:r>
                        <a:rPr lang="en-ZA" sz="1000" kern="1200" dirty="0" err="1">
                          <a:solidFill>
                            <a:schemeClr val="tx1"/>
                          </a:solidFill>
                          <a:latin typeface="+mn-lt"/>
                          <a:ea typeface="+mn-ea"/>
                          <a:cs typeface="+mn-cs"/>
                        </a:rPr>
                        <a:t>anunblinded</a:t>
                      </a:r>
                      <a:r>
                        <a:rPr lang="en-ZA" sz="1000" kern="1200" dirty="0">
                          <a:solidFill>
                            <a:schemeClr val="tx1"/>
                          </a:solidFill>
                          <a:latin typeface="+mn-lt"/>
                          <a:ea typeface="+mn-ea"/>
                          <a:cs typeface="+mn-cs"/>
                        </a:rPr>
                        <a:t> randomised controlled trial.</a:t>
                      </a:r>
                      <a:r>
                        <a:rPr lang="en-ZA" sz="1000" i="1" kern="1200" dirty="0">
                          <a:solidFill>
                            <a:schemeClr val="tx1"/>
                          </a:solidFill>
                          <a:latin typeface="+mn-lt"/>
                          <a:ea typeface="+mn-ea"/>
                          <a:cs typeface="+mn-cs"/>
                        </a:rPr>
                        <a:t> Lancet</a:t>
                      </a:r>
                      <a:r>
                        <a:rPr lang="en-ZA" sz="1000" kern="1200" dirty="0">
                          <a:solidFill>
                            <a:schemeClr val="tx1"/>
                          </a:solidFill>
                          <a:latin typeface="+mn-lt"/>
                          <a:ea typeface="+mn-ea"/>
                          <a:cs typeface="+mn-cs"/>
                        </a:rPr>
                        <a:t>. 2007 Mar 24;369(9566):1016-26.</a:t>
                      </a:r>
                      <a:endParaRPr lang="en-US" sz="1000" kern="1200" dirty="0">
                        <a:solidFill>
                          <a:schemeClr val="tx1"/>
                        </a:solidFill>
                        <a:latin typeface="+mn-lt"/>
                        <a:ea typeface="+mn-ea"/>
                        <a:cs typeface="+mn-cs"/>
                      </a:endParaRPr>
                    </a:p>
                  </a:txBody>
                  <a:tcPr marL="86359" marR="86359"/>
                </a:tc>
                <a:extLst>
                  <a:ext uri="{0D108BD9-81ED-4DB2-BD59-A6C34878D82A}">
                    <a16:rowId xmlns:a16="http://schemas.microsoft.com/office/drawing/2014/main" val="10004"/>
                  </a:ext>
                </a:extLst>
              </a:tr>
              <a:tr h="370840">
                <a:tc>
                  <a:txBody>
                    <a:bodyPr/>
                    <a:lstStyle/>
                    <a:p>
                      <a:r>
                        <a:rPr lang="en-ZA" sz="1000" dirty="0"/>
                        <a:t>17</a:t>
                      </a:r>
                    </a:p>
                  </a:txBody>
                  <a:tcPr marL="86359" marR="86359"/>
                </a:tc>
                <a:tc>
                  <a:txBody>
                    <a:bodyPr/>
                    <a:lstStyle/>
                    <a:p>
                      <a:r>
                        <a:rPr lang="en-ZA" sz="1000" dirty="0"/>
                        <a:t>10</a:t>
                      </a:r>
                    </a:p>
                  </a:txBody>
                  <a:tcPr marL="86359" marR="86359"/>
                </a:tc>
                <a:tc>
                  <a:txBody>
                    <a:bodyPr/>
                    <a:lstStyle/>
                    <a:p>
                      <a:pPr marL="0" indent="0">
                        <a:buFont typeface="Arial" pitchFamily="34" charset="0"/>
                        <a:buNone/>
                      </a:pPr>
                      <a:r>
                        <a:rPr lang="en-ZA" sz="1000" b="1" u="sng" dirty="0"/>
                        <a:t>LAMOTRIGINE</a:t>
                      </a:r>
                      <a:r>
                        <a:rPr lang="en-ZA" sz="1000" b="1" u="sng" baseline="0" dirty="0"/>
                        <a:t> </a:t>
                      </a:r>
                    </a:p>
                    <a:p>
                      <a:pPr marL="171450" indent="-171450">
                        <a:buFont typeface="Arial" pitchFamily="34" charset="0"/>
                        <a:buChar char="•"/>
                      </a:pPr>
                      <a:r>
                        <a:rPr lang="en-ZA" sz="1000" dirty="0"/>
                        <a:t>van der Lee MJ, </a:t>
                      </a:r>
                      <a:r>
                        <a:rPr lang="en-ZA" sz="1000" dirty="0" err="1"/>
                        <a:t>Dawood</a:t>
                      </a:r>
                      <a:r>
                        <a:rPr lang="en-ZA" sz="1000" dirty="0"/>
                        <a:t> L, </a:t>
                      </a:r>
                      <a:r>
                        <a:rPr lang="en-ZA" sz="1000" dirty="0" err="1"/>
                        <a:t>ter</a:t>
                      </a:r>
                      <a:r>
                        <a:rPr lang="en-ZA" sz="1000" dirty="0"/>
                        <a:t> </a:t>
                      </a:r>
                      <a:r>
                        <a:rPr lang="en-ZA" sz="1000" dirty="0" err="1"/>
                        <a:t>Hofstede</a:t>
                      </a:r>
                      <a:r>
                        <a:rPr lang="en-ZA" sz="1000" dirty="0"/>
                        <a:t> H, et al. </a:t>
                      </a:r>
                      <a:r>
                        <a:rPr lang="en-ZA" sz="1000" dirty="0" err="1"/>
                        <a:t>Lopinavir</a:t>
                      </a:r>
                      <a:r>
                        <a:rPr lang="en-ZA" sz="1000" dirty="0"/>
                        <a:t>/ritonavir reduces </a:t>
                      </a:r>
                      <a:r>
                        <a:rPr lang="en-ZA" sz="1000" dirty="0" err="1"/>
                        <a:t>lamotrigine</a:t>
                      </a:r>
                      <a:r>
                        <a:rPr lang="en-ZA" sz="1000" dirty="0"/>
                        <a:t> plasma concentrations in healthy subjects.</a:t>
                      </a:r>
                      <a:r>
                        <a:rPr lang="en-ZA" sz="1000" i="1" dirty="0"/>
                        <a:t> </a:t>
                      </a:r>
                      <a:r>
                        <a:rPr lang="en-ZA" sz="1000" i="1" dirty="0" err="1"/>
                        <a:t>Clin</a:t>
                      </a:r>
                      <a:r>
                        <a:rPr lang="en-ZA" sz="1000" i="1" dirty="0"/>
                        <a:t> </a:t>
                      </a:r>
                      <a:r>
                        <a:rPr lang="en-ZA" sz="1000" i="1" dirty="0" err="1"/>
                        <a:t>Pharmacol</a:t>
                      </a:r>
                      <a:r>
                        <a:rPr lang="en-ZA" sz="1000" i="1" dirty="0"/>
                        <a:t> </a:t>
                      </a:r>
                      <a:r>
                        <a:rPr lang="en-ZA" sz="1000" i="1" dirty="0" err="1"/>
                        <a:t>Ther</a:t>
                      </a:r>
                      <a:r>
                        <a:rPr lang="en-ZA" sz="1000" dirty="0"/>
                        <a:t> 2006; 80: 159-68.</a:t>
                      </a:r>
                    </a:p>
                    <a:p>
                      <a:pPr marL="171450" indent="-171450">
                        <a:buFont typeface="Arial" pitchFamily="34" charset="0"/>
                        <a:buChar char="•"/>
                      </a:pPr>
                      <a:r>
                        <a:rPr lang="en-ZA" sz="1000" dirty="0" err="1"/>
                        <a:t>Birbeck</a:t>
                      </a:r>
                      <a:r>
                        <a:rPr lang="en-ZA" sz="1000" dirty="0"/>
                        <a:t> GL, French JA, </a:t>
                      </a:r>
                      <a:r>
                        <a:rPr lang="en-ZA" sz="1000" dirty="0" err="1"/>
                        <a:t>Perucca</a:t>
                      </a:r>
                      <a:r>
                        <a:rPr lang="en-ZA" sz="1000" dirty="0"/>
                        <a:t> E, et al. Quality Standards Subcommittee Of The American Academy Of Neurology; Ad Hoc Task Force Of The Commission On Therapeutic Strategies Of The International League Against Epilepsy. Antiepileptic drug selection for people with HIV/AIDS: evidence-based guidelines from the ILAE and AAN. </a:t>
                      </a:r>
                      <a:r>
                        <a:rPr lang="en-ZA" sz="1000" i="1" dirty="0" err="1"/>
                        <a:t>Epilepsia</a:t>
                      </a:r>
                      <a:r>
                        <a:rPr lang="en-ZA" sz="1000" i="1" dirty="0"/>
                        <a:t>.</a:t>
                      </a:r>
                      <a:r>
                        <a:rPr lang="en-ZA" sz="1000" dirty="0"/>
                        <a:t> 2012 Jan;53(1):207-14.</a:t>
                      </a:r>
                    </a:p>
                    <a:p>
                      <a:pPr marL="171450" indent="-171450">
                        <a:buFont typeface="Arial" pitchFamily="34" charset="0"/>
                        <a:buChar char="•"/>
                      </a:pPr>
                      <a:r>
                        <a:rPr lang="en-ZA" sz="1000" dirty="0"/>
                        <a:t>SAMF 2012, 10</a:t>
                      </a:r>
                      <a:r>
                        <a:rPr lang="en-ZA" sz="1000" baseline="30000" dirty="0"/>
                        <a:t>th</a:t>
                      </a:r>
                      <a:r>
                        <a:rPr lang="en-ZA" sz="1000" dirty="0"/>
                        <a:t> edition.</a:t>
                      </a:r>
                    </a:p>
                  </a:txBody>
                  <a:tcPr marL="86359" marR="86359"/>
                </a:tc>
                <a:extLst>
                  <a:ext uri="{0D108BD9-81ED-4DB2-BD59-A6C34878D82A}">
                    <a16:rowId xmlns:a16="http://schemas.microsoft.com/office/drawing/2014/main" val="10005"/>
                  </a:ext>
                </a:extLst>
              </a:tr>
            </a:tbl>
          </a:graphicData>
        </a:graphic>
      </p:graphicFrame>
      <p:sp>
        <p:nvSpPr>
          <p:cNvPr id="3" name="Slide Number Placeholder 5"/>
          <p:cNvSpPr txBox="1">
            <a:spLocks/>
          </p:cNvSpPr>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a:defRPr/>
            </a:pPr>
            <a:fld id="{6079DE21-5DAA-4204-B423-28510684095B}" type="slidenum">
              <a:rPr lang="en-ZA" smtClean="0">
                <a:solidFill>
                  <a:prstClr val="black">
                    <a:tint val="75000"/>
                  </a:prstClr>
                </a:solidFill>
              </a:rPr>
              <a:pPr algn="ctr">
                <a:defRPr/>
              </a:pPr>
              <a:t>30</a:t>
            </a:fld>
            <a:endParaRPr lang="en-ZA" dirty="0">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p:spPr>
        <p:txBody>
          <a:bodyPr/>
          <a:lstStyle/>
          <a:p>
            <a:pPr algn="ctr"/>
            <a:r>
              <a:rPr lang="en-ZA" sz="1000" dirty="0"/>
              <a:t>PRIMARY HEALTHCARE IMPLEMENTATION SLIDES 2014: CENTRAL NERVOUS SYSTEM</a:t>
            </a:r>
          </a:p>
        </p:txBody>
      </p:sp>
    </p:spTree>
    <p:extLst>
      <p:ext uri="{BB962C8B-B14F-4D97-AF65-F5344CB8AC3E}">
        <p14:creationId xmlns:p14="http://schemas.microsoft.com/office/powerpoint/2010/main" val="34202213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98412213"/>
              </p:ext>
            </p:extLst>
          </p:nvPr>
        </p:nvGraphicFramePr>
        <p:xfrm>
          <a:off x="0" y="40432"/>
          <a:ext cx="9144000" cy="6123632"/>
        </p:xfrm>
        <a:graphic>
          <a:graphicData uri="http://schemas.openxmlformats.org/drawingml/2006/table">
            <a:tbl>
              <a:tblPr firstRow="1" bandRow="1">
                <a:tableStyleId>{8799B23B-EC83-4686-B30A-512413B5E67A}</a:tableStyleId>
              </a:tblPr>
              <a:tblGrid>
                <a:gridCol w="920964">
                  <a:extLst>
                    <a:ext uri="{9D8B030D-6E8A-4147-A177-3AD203B41FA5}">
                      <a16:colId xmlns:a16="http://schemas.microsoft.com/office/drawing/2014/main" val="20000"/>
                    </a:ext>
                  </a:extLst>
                </a:gridCol>
                <a:gridCol w="679236">
                  <a:extLst>
                    <a:ext uri="{9D8B030D-6E8A-4147-A177-3AD203B41FA5}">
                      <a16:colId xmlns:a16="http://schemas.microsoft.com/office/drawing/2014/main" val="20001"/>
                    </a:ext>
                  </a:extLst>
                </a:gridCol>
                <a:gridCol w="7543800">
                  <a:extLst>
                    <a:ext uri="{9D8B030D-6E8A-4147-A177-3AD203B41FA5}">
                      <a16:colId xmlns:a16="http://schemas.microsoft.com/office/drawing/2014/main" val="20002"/>
                    </a:ext>
                  </a:extLst>
                </a:gridCol>
              </a:tblGrid>
              <a:tr h="264368">
                <a:tc>
                  <a:txBody>
                    <a:bodyPr/>
                    <a:lstStyle/>
                    <a:p>
                      <a:r>
                        <a:rPr lang="en-ZA" sz="1000" dirty="0"/>
                        <a:t>Slide</a:t>
                      </a:r>
                    </a:p>
                  </a:txBody>
                  <a:tcPr marL="86359" marR="86359"/>
                </a:tc>
                <a:tc>
                  <a:txBody>
                    <a:bodyPr/>
                    <a:lstStyle/>
                    <a:p>
                      <a:r>
                        <a:rPr lang="en-ZA" sz="1000" dirty="0"/>
                        <a:t>Ref #</a:t>
                      </a:r>
                    </a:p>
                  </a:txBody>
                  <a:tcPr marL="86359" marR="86359"/>
                </a:tc>
                <a:tc>
                  <a:txBody>
                    <a:bodyPr/>
                    <a:lstStyle/>
                    <a:p>
                      <a:r>
                        <a:rPr lang="en-ZA" sz="1000" dirty="0"/>
                        <a:t>Reference</a:t>
                      </a:r>
                    </a:p>
                  </a:txBody>
                  <a:tcPr marL="86359" marR="86359"/>
                </a:tc>
                <a:extLst>
                  <a:ext uri="{0D108BD9-81ED-4DB2-BD59-A6C34878D82A}">
                    <a16:rowId xmlns:a16="http://schemas.microsoft.com/office/drawing/2014/main" val="10000"/>
                  </a:ext>
                </a:extLst>
              </a:tr>
              <a:tr h="281424">
                <a:tc gridSpan="3">
                  <a:txBody>
                    <a:bodyPr/>
                    <a:lstStyle/>
                    <a:p>
                      <a:r>
                        <a:rPr lang="en-ZA" sz="1000" b="1" dirty="0"/>
                        <a:t>15.2.2 EPILEPSY</a:t>
                      </a:r>
                    </a:p>
                  </a:txBody>
                  <a:tcPr marL="86359" marR="86359"/>
                </a:tc>
                <a:tc hMerge="1">
                  <a:txBody>
                    <a:bodyPr/>
                    <a:lstStyle/>
                    <a:p>
                      <a:endParaRPr lang="en-ZA" sz="1400" dirty="0"/>
                    </a:p>
                  </a:txBody>
                  <a:tcPr marL="86359" marR="86359"/>
                </a:tc>
                <a:tc hMerge="1">
                  <a:txBody>
                    <a:bodyPr/>
                    <a:lstStyle/>
                    <a:p>
                      <a:endParaRPr lang="en-ZA"/>
                    </a:p>
                  </a:txBody>
                  <a:tcPr/>
                </a:tc>
                <a:extLst>
                  <a:ext uri="{0D108BD9-81ED-4DB2-BD59-A6C34878D82A}">
                    <a16:rowId xmlns:a16="http://schemas.microsoft.com/office/drawing/2014/main" val="10001"/>
                  </a:ext>
                </a:extLst>
              </a:tr>
              <a:tr h="370840">
                <a:tc>
                  <a:txBody>
                    <a:bodyPr/>
                    <a:lstStyle/>
                    <a:p>
                      <a:r>
                        <a:rPr lang="en-ZA" sz="1000" dirty="0"/>
                        <a:t>17</a:t>
                      </a:r>
                    </a:p>
                  </a:txBody>
                  <a:tcPr marL="86359" marR="86359"/>
                </a:tc>
                <a:tc>
                  <a:txBody>
                    <a:bodyPr/>
                    <a:lstStyle/>
                    <a:p>
                      <a:r>
                        <a:rPr lang="en-ZA" sz="1000" dirty="0"/>
                        <a:t>10</a:t>
                      </a:r>
                    </a:p>
                  </a:txBody>
                  <a:tcPr marL="86359" marR="86359"/>
                </a:tc>
                <a:tc>
                  <a:txBody>
                    <a:bodyPr/>
                    <a:lstStyle/>
                    <a:p>
                      <a:pPr marL="0" indent="0">
                        <a:buFont typeface="Arial" pitchFamily="34" charset="0"/>
                        <a:buNone/>
                      </a:pPr>
                      <a:r>
                        <a:rPr lang="en-ZA" sz="1000" b="1" u="sng" dirty="0"/>
                        <a:t>VALPROATE </a:t>
                      </a:r>
                    </a:p>
                    <a:p>
                      <a:pPr marL="171450" indent="-171450">
                        <a:buFont typeface="Arial" pitchFamily="34" charset="0"/>
                        <a:buChar char="•"/>
                      </a:pPr>
                      <a:r>
                        <a:rPr lang="en-ZA" sz="1000" dirty="0" err="1"/>
                        <a:t>Birbeck</a:t>
                      </a:r>
                      <a:r>
                        <a:rPr lang="en-ZA" sz="1000" dirty="0"/>
                        <a:t> GL, French JA, </a:t>
                      </a:r>
                      <a:r>
                        <a:rPr lang="en-ZA" sz="1000" dirty="0" err="1"/>
                        <a:t>Perucca</a:t>
                      </a:r>
                      <a:r>
                        <a:rPr lang="en-ZA" sz="1000" dirty="0"/>
                        <a:t> E, et al. Quality Standards Subcommittee Of The American Academy Of Neurology; Ad Hoc Task Force Of The Commission On Therapeutic Strategies Of The International League Against Epilepsy. Antiepileptic drug selection for people with HIV/AIDS: evidence-based guidelines from the ILAE and AAN. </a:t>
                      </a:r>
                      <a:r>
                        <a:rPr lang="en-ZA" sz="1000" i="1" dirty="0" err="1"/>
                        <a:t>Epilepsia</a:t>
                      </a:r>
                      <a:r>
                        <a:rPr lang="en-ZA" sz="1000" i="1" dirty="0"/>
                        <a:t>.</a:t>
                      </a:r>
                      <a:r>
                        <a:rPr lang="en-ZA" sz="1000" dirty="0"/>
                        <a:t> 2012 Jan;53(1):207-14.</a:t>
                      </a:r>
                    </a:p>
                    <a:p>
                      <a:pPr marL="171450" indent="-171450">
                        <a:buFont typeface="Arial" pitchFamily="34" charset="0"/>
                        <a:buChar char="•"/>
                      </a:pPr>
                      <a:r>
                        <a:rPr lang="en-ZA" sz="1000" dirty="0"/>
                        <a:t>SAMF 2012, 10</a:t>
                      </a:r>
                      <a:r>
                        <a:rPr lang="en-ZA" sz="1000" baseline="30000" dirty="0"/>
                        <a:t>th</a:t>
                      </a:r>
                      <a:r>
                        <a:rPr lang="en-ZA" sz="1000" dirty="0"/>
                        <a:t> edition.</a:t>
                      </a:r>
                    </a:p>
                  </a:txBody>
                  <a:tcPr marL="86359" marR="86359"/>
                </a:tc>
                <a:extLst>
                  <a:ext uri="{0D108BD9-81ED-4DB2-BD59-A6C34878D82A}">
                    <a16:rowId xmlns:a16="http://schemas.microsoft.com/office/drawing/2014/main" val="10002"/>
                  </a:ext>
                </a:extLst>
              </a:tr>
              <a:tr h="370840">
                <a:tc>
                  <a:txBody>
                    <a:bodyPr/>
                    <a:lstStyle/>
                    <a:p>
                      <a:r>
                        <a:rPr lang="en-ZA" sz="1000" dirty="0"/>
                        <a:t>19</a:t>
                      </a:r>
                    </a:p>
                  </a:txBody>
                  <a:tcPr marL="86359" marR="86359"/>
                </a:tc>
                <a:tc>
                  <a:txBody>
                    <a:bodyPr/>
                    <a:lstStyle/>
                    <a:p>
                      <a:r>
                        <a:rPr lang="en-ZA" sz="1000" dirty="0"/>
                        <a:t>11</a:t>
                      </a:r>
                    </a:p>
                  </a:txBody>
                  <a:tcPr marL="86359" marR="86359"/>
                </a:tc>
                <a:tc>
                  <a:txBody>
                    <a:bodyPr/>
                    <a:lstStyle/>
                    <a:p>
                      <a:r>
                        <a:rPr lang="en-ZA" sz="1000" b="1" u="sng" dirty="0"/>
                        <a:t>LAMOTRIGINE</a:t>
                      </a:r>
                      <a:r>
                        <a:rPr lang="en-ZA" sz="1000" dirty="0"/>
                        <a:t> </a:t>
                      </a:r>
                    </a:p>
                    <a:p>
                      <a:pPr marL="171450" indent="-171450">
                        <a:buFont typeface="Arial" pitchFamily="34" charset="0"/>
                        <a:buChar char="•"/>
                      </a:pPr>
                      <a:r>
                        <a:rPr lang="en-ZA" sz="1000" dirty="0"/>
                        <a:t>SAMF 2012, 10th edition.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a:t>FDA</a:t>
                      </a:r>
                      <a:r>
                        <a:rPr lang="en-ZA" sz="1000" kern="1200" dirty="0">
                          <a:solidFill>
                            <a:schemeClr val="tx1"/>
                          </a:solidFill>
                          <a:latin typeface="+mn-lt"/>
                          <a:ea typeface="+mn-ea"/>
                          <a:cs typeface="+mn-cs"/>
                        </a:rPr>
                        <a:t>. </a:t>
                      </a:r>
                      <a:r>
                        <a:rPr lang="en-ZA" sz="1000" kern="1200" dirty="0" err="1">
                          <a:solidFill>
                            <a:schemeClr val="tx1"/>
                          </a:solidFill>
                          <a:latin typeface="+mn-lt"/>
                          <a:ea typeface="+mn-ea"/>
                          <a:cs typeface="+mn-cs"/>
                        </a:rPr>
                        <a:t>Postmarket</a:t>
                      </a:r>
                      <a:r>
                        <a:rPr lang="en-ZA" sz="1000" kern="1200" dirty="0">
                          <a:solidFill>
                            <a:schemeClr val="tx1"/>
                          </a:solidFill>
                          <a:latin typeface="+mn-lt"/>
                          <a:ea typeface="+mn-ea"/>
                          <a:cs typeface="+mn-cs"/>
                        </a:rPr>
                        <a:t> drug safety information for patients and providers:  Information for Healthcare Professionals: </a:t>
                      </a:r>
                      <a:r>
                        <a:rPr lang="en-ZA" sz="1000" kern="1200" dirty="0" err="1">
                          <a:solidFill>
                            <a:schemeClr val="tx1"/>
                          </a:solidFill>
                          <a:latin typeface="+mn-lt"/>
                          <a:ea typeface="+mn-ea"/>
                          <a:cs typeface="+mn-cs"/>
                        </a:rPr>
                        <a:t>Lamotrigine</a:t>
                      </a:r>
                      <a:r>
                        <a:rPr lang="en-ZA" sz="1000" kern="1200" dirty="0">
                          <a:solidFill>
                            <a:schemeClr val="tx1"/>
                          </a:solidFill>
                          <a:latin typeface="+mn-lt"/>
                          <a:ea typeface="+mn-ea"/>
                          <a:cs typeface="+mn-cs"/>
                        </a:rPr>
                        <a:t> (marketed as </a:t>
                      </a:r>
                      <a:r>
                        <a:rPr lang="en-ZA" sz="1000" kern="1200" dirty="0" err="1">
                          <a:solidFill>
                            <a:schemeClr val="tx1"/>
                          </a:solidFill>
                          <a:latin typeface="+mn-lt"/>
                          <a:ea typeface="+mn-ea"/>
                          <a:cs typeface="+mn-cs"/>
                        </a:rPr>
                        <a:t>Lamictal</a:t>
                      </a:r>
                      <a:r>
                        <a:rPr lang="en-ZA" sz="1000" kern="1200" dirty="0">
                          <a:solidFill>
                            <a:schemeClr val="tx1"/>
                          </a:solidFill>
                          <a:latin typeface="+mn-lt"/>
                          <a:ea typeface="+mn-ea"/>
                          <a:cs typeface="+mn-cs"/>
                        </a:rPr>
                        <a:t>) [Online, 08/14/2013] [Cited November 2014] Available at: </a:t>
                      </a:r>
                      <a:r>
                        <a:rPr lang="en-ZA" sz="1000" kern="1200" dirty="0">
                          <a:solidFill>
                            <a:schemeClr val="tx1"/>
                          </a:solidFill>
                          <a:latin typeface="+mn-lt"/>
                          <a:ea typeface="+mn-ea"/>
                          <a:cs typeface="+mn-cs"/>
                          <a:hlinkClick r:id="rId3"/>
                        </a:rPr>
                        <a:t>http://www.fda.gov/Drugs/DrugSafety/PostmarketDrugSafetyInformationforPatientsandProviders/ucm126225.htm</a:t>
                      </a:r>
                      <a:endParaRPr lang="en-ZA" sz="1000" kern="1200" dirty="0">
                        <a:solidFill>
                          <a:schemeClr val="tx1"/>
                        </a:solidFill>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kern="1200" dirty="0">
                          <a:solidFill>
                            <a:schemeClr val="tx1"/>
                          </a:solidFill>
                          <a:latin typeface="+mn-lt"/>
                          <a:ea typeface="+mn-ea"/>
                          <a:cs typeface="+mn-cs"/>
                        </a:rPr>
                        <a:t>Contract circular HOP09-2014SD</a:t>
                      </a:r>
                    </a:p>
                  </a:txBody>
                  <a:tcPr marL="86359" marR="86359"/>
                </a:tc>
                <a:extLst>
                  <a:ext uri="{0D108BD9-81ED-4DB2-BD59-A6C34878D82A}">
                    <a16:rowId xmlns:a16="http://schemas.microsoft.com/office/drawing/2014/main" val="10003"/>
                  </a:ext>
                </a:extLst>
              </a:tr>
              <a:tr h="221496">
                <a:tc gridSpan="3">
                  <a:txBody>
                    <a:bodyPr/>
                    <a:lstStyle/>
                    <a:p>
                      <a:r>
                        <a:rPr lang="fr-FR" sz="1000" b="1" dirty="0">
                          <a:solidFill>
                            <a:schemeClr val="tx1"/>
                          </a:solidFill>
                        </a:rPr>
                        <a:t>15.2.3 FEBRILE CONVULSIONS</a:t>
                      </a:r>
                    </a:p>
                  </a:txBody>
                  <a:tcPr marL="86359" marR="86359"/>
                </a:tc>
                <a:tc hMerge="1">
                  <a:txBody>
                    <a:bodyPr/>
                    <a:lstStyle/>
                    <a:p>
                      <a:endParaRPr lang="en-ZA" sz="1400" dirty="0"/>
                    </a:p>
                  </a:txBody>
                  <a:tcPr marL="86359" marR="86359"/>
                </a:tc>
                <a:tc hMerge="1">
                  <a:txBody>
                    <a:bodyPr/>
                    <a:lstStyle/>
                    <a:p>
                      <a:pPr lvl="0" algn="l">
                        <a:buNone/>
                      </a:pPr>
                      <a:endParaRPr lang="en-ZA" sz="1200" dirty="0"/>
                    </a:p>
                  </a:txBody>
                  <a:tcPr marL="86359" marR="86359"/>
                </a:tc>
                <a:extLst>
                  <a:ext uri="{0D108BD9-81ED-4DB2-BD59-A6C34878D82A}">
                    <a16:rowId xmlns:a16="http://schemas.microsoft.com/office/drawing/2014/main" val="10004"/>
                  </a:ext>
                </a:extLst>
              </a:tr>
              <a:tr h="370840">
                <a:tc>
                  <a:txBody>
                    <a:bodyPr/>
                    <a:lstStyle/>
                    <a:p>
                      <a:r>
                        <a:rPr lang="en-ZA" sz="1000" dirty="0"/>
                        <a:t>21</a:t>
                      </a:r>
                    </a:p>
                  </a:txBody>
                  <a:tcPr marL="86359" marR="86359"/>
                </a:tc>
                <a:tc>
                  <a:txBody>
                    <a:bodyPr/>
                    <a:lstStyle/>
                    <a:p>
                      <a:r>
                        <a:rPr lang="en-ZA" sz="1000" dirty="0"/>
                        <a:t>13</a:t>
                      </a:r>
                    </a:p>
                  </a:txBody>
                  <a:tcPr marL="86359" marR="86359"/>
                </a:tc>
                <a:tc>
                  <a:txBody>
                    <a:bodyPr/>
                    <a:lstStyle/>
                    <a:p>
                      <a:pPr marL="0" indent="0">
                        <a:buFont typeface="Arial" pitchFamily="34" charset="0"/>
                        <a:buNone/>
                      </a:pPr>
                      <a:r>
                        <a:rPr lang="en-ZA" sz="1000" b="1" u="sng" dirty="0"/>
                        <a:t>DIAZEPAM</a:t>
                      </a:r>
                      <a:r>
                        <a:rPr lang="en-ZA" sz="1000" dirty="0"/>
                        <a:t> </a:t>
                      </a:r>
                    </a:p>
                    <a:p>
                      <a:pPr marL="171450" indent="-171450">
                        <a:buFont typeface="Arial" pitchFamily="34" charset="0"/>
                        <a:buChar char="•"/>
                      </a:pPr>
                      <a:r>
                        <a:rPr lang="en-ZA" sz="1000" dirty="0"/>
                        <a:t>McMullan J, </a:t>
                      </a:r>
                      <a:r>
                        <a:rPr lang="en-ZA" sz="1000" dirty="0" err="1"/>
                        <a:t>Sasson</a:t>
                      </a:r>
                      <a:r>
                        <a:rPr lang="en-ZA" sz="1000" dirty="0"/>
                        <a:t> C, </a:t>
                      </a:r>
                      <a:r>
                        <a:rPr lang="en-ZA" sz="1000" dirty="0" err="1"/>
                        <a:t>Pancioli</a:t>
                      </a:r>
                      <a:r>
                        <a:rPr lang="en-ZA" sz="1000" dirty="0"/>
                        <a:t> A, </a:t>
                      </a:r>
                      <a:r>
                        <a:rPr lang="en-ZA" sz="1000" dirty="0" err="1"/>
                        <a:t>Silbergleit</a:t>
                      </a:r>
                      <a:r>
                        <a:rPr lang="en-ZA" sz="1000" dirty="0"/>
                        <a:t> R. Midazolam versus diazepam for the treatment of status </a:t>
                      </a:r>
                      <a:r>
                        <a:rPr lang="en-ZA" sz="1000" dirty="0" err="1"/>
                        <a:t>epilepticus</a:t>
                      </a:r>
                      <a:r>
                        <a:rPr lang="en-ZA" sz="1000" dirty="0"/>
                        <a:t> in children and young adults: a meta-analysis. </a:t>
                      </a:r>
                      <a:r>
                        <a:rPr lang="en-ZA" sz="1000" dirty="0" err="1"/>
                        <a:t>AcadEmerg</a:t>
                      </a:r>
                      <a:r>
                        <a:rPr lang="en-ZA" sz="1000" dirty="0"/>
                        <a:t> Med. 2010 Jun;17(6):575-82.</a:t>
                      </a:r>
                      <a:endParaRPr lang="en-US" sz="1000" dirty="0"/>
                    </a:p>
                    <a:p>
                      <a:pPr marL="171450" indent="-171450">
                        <a:buFont typeface="Arial" pitchFamily="34" charset="0"/>
                        <a:buChar char="•"/>
                      </a:pPr>
                      <a:r>
                        <a:rPr lang="en-ZA" sz="1000" dirty="0"/>
                        <a:t>McIntyre J, Robertson S, Norris E, et al. Safety and efficacy of </a:t>
                      </a:r>
                      <a:r>
                        <a:rPr lang="en-ZA" sz="1000" dirty="0" err="1"/>
                        <a:t>buccal</a:t>
                      </a:r>
                      <a:r>
                        <a:rPr lang="en-ZA" sz="1000" dirty="0"/>
                        <a:t> midazolam versus rectal diazepam for emergency treatment of seizures in children: a randomised controlled trial. Lancet.2005; 366:205–10.</a:t>
                      </a:r>
                      <a:endParaRPr lang="en-US" sz="1000" dirty="0"/>
                    </a:p>
                    <a:p>
                      <a:pPr marL="171450" indent="-171450">
                        <a:buFont typeface="Arial" pitchFamily="34" charset="0"/>
                        <a:buChar char="•"/>
                      </a:pPr>
                      <a:r>
                        <a:rPr lang="en-ZA" sz="1000" dirty="0" err="1"/>
                        <a:t>Mpimbaza</a:t>
                      </a:r>
                      <a:r>
                        <a:rPr lang="en-ZA" sz="1000" dirty="0"/>
                        <a:t> A, </a:t>
                      </a:r>
                      <a:r>
                        <a:rPr lang="en-ZA" sz="1000" dirty="0" err="1"/>
                        <a:t>Ndeezi</a:t>
                      </a:r>
                      <a:r>
                        <a:rPr lang="en-ZA" sz="1000" dirty="0"/>
                        <a:t> G, </a:t>
                      </a:r>
                      <a:r>
                        <a:rPr lang="en-ZA" sz="1000" dirty="0" err="1"/>
                        <a:t>Staedke</a:t>
                      </a:r>
                      <a:r>
                        <a:rPr lang="en-ZA" sz="1000" dirty="0"/>
                        <a:t> S, Rosenthal PJ, </a:t>
                      </a:r>
                      <a:r>
                        <a:rPr lang="en-ZA" sz="1000" dirty="0" err="1"/>
                        <a:t>Byarugaba</a:t>
                      </a:r>
                      <a:r>
                        <a:rPr lang="en-ZA" sz="1000" dirty="0"/>
                        <a:t> J. Comparison of </a:t>
                      </a:r>
                      <a:r>
                        <a:rPr lang="en-ZA" sz="1000" dirty="0" err="1"/>
                        <a:t>buccal</a:t>
                      </a:r>
                      <a:r>
                        <a:rPr lang="en-ZA" sz="1000" dirty="0"/>
                        <a:t> midazolam with rectal diazepam in the treatment of prolonged seizures in Ugandan children: a randomized clinical trial. </a:t>
                      </a:r>
                      <a:r>
                        <a:rPr lang="en-ZA" sz="1000" dirty="0" err="1"/>
                        <a:t>Pediatrics</a:t>
                      </a:r>
                      <a:r>
                        <a:rPr lang="en-ZA" sz="1000" dirty="0"/>
                        <a:t>. 2008; 121:e58–64.</a:t>
                      </a:r>
                      <a:endParaRPr lang="en-US" sz="1000" dirty="0"/>
                    </a:p>
                    <a:p>
                      <a:pPr marL="171450" indent="-171450">
                        <a:buFont typeface="Arial" pitchFamily="34" charset="0"/>
                        <a:buChar char="•"/>
                      </a:pPr>
                      <a:r>
                        <a:rPr lang="en-ZA" sz="1000" dirty="0"/>
                        <a:t>Scott RC, </a:t>
                      </a:r>
                      <a:r>
                        <a:rPr lang="en-ZA" sz="1000" dirty="0" err="1"/>
                        <a:t>Besag</a:t>
                      </a:r>
                      <a:r>
                        <a:rPr lang="en-ZA" sz="1000" dirty="0"/>
                        <a:t> FM, Neville BG. </a:t>
                      </a:r>
                      <a:r>
                        <a:rPr lang="en-ZA" sz="1000" dirty="0" err="1"/>
                        <a:t>Buccal</a:t>
                      </a:r>
                      <a:r>
                        <a:rPr lang="en-ZA" sz="1000" dirty="0"/>
                        <a:t> midazolam and rectal diazepam for treatment of prolonged seizures in childhood and adolescence: a randomised trial. Lancet.1999; 353:623–6.</a:t>
                      </a:r>
                      <a:endParaRPr lang="en-US" sz="1000" dirty="0"/>
                    </a:p>
                  </a:txBody>
                  <a:tcPr marL="86359" marR="86359"/>
                </a:tc>
                <a:extLst>
                  <a:ext uri="{0D108BD9-81ED-4DB2-BD59-A6C34878D82A}">
                    <a16:rowId xmlns:a16="http://schemas.microsoft.com/office/drawing/2014/main" val="10005"/>
                  </a:ext>
                </a:extLst>
              </a:tr>
              <a:tr h="370840">
                <a:tc>
                  <a:txBody>
                    <a:bodyPr/>
                    <a:lstStyle/>
                    <a:p>
                      <a:r>
                        <a:rPr lang="en-ZA" sz="1000" dirty="0"/>
                        <a:t>20</a:t>
                      </a:r>
                    </a:p>
                  </a:txBody>
                  <a:tcPr marL="86359" marR="86359"/>
                </a:tc>
                <a:tc>
                  <a:txBody>
                    <a:bodyPr/>
                    <a:lstStyle/>
                    <a:p>
                      <a:r>
                        <a:rPr lang="en-ZA" sz="1000" dirty="0"/>
                        <a:t>12</a:t>
                      </a:r>
                    </a:p>
                  </a:txBody>
                  <a:tcPr marL="86359" marR="86359"/>
                </a:tc>
                <a:tc>
                  <a:txBody>
                    <a:bodyPr/>
                    <a:lstStyle/>
                    <a:p>
                      <a:r>
                        <a:rPr lang="en-ZA" sz="1000" b="1" u="sng" kern="1200" dirty="0">
                          <a:solidFill>
                            <a:schemeClr val="tx1"/>
                          </a:solidFill>
                          <a:latin typeface="+mn-lt"/>
                          <a:ea typeface="+mn-ea"/>
                          <a:cs typeface="+mn-cs"/>
                        </a:rPr>
                        <a:t>LAMOTRIGINE</a:t>
                      </a:r>
                      <a:r>
                        <a:rPr lang="en-ZA" sz="1000" b="1" u="sng" kern="1200" baseline="0" dirty="0">
                          <a:solidFill>
                            <a:schemeClr val="tx1"/>
                          </a:solidFill>
                          <a:latin typeface="+mn-lt"/>
                          <a:ea typeface="+mn-ea"/>
                          <a:cs typeface="+mn-cs"/>
                        </a:rPr>
                        <a:t> </a:t>
                      </a:r>
                    </a:p>
                    <a:p>
                      <a:pPr marL="171450" indent="-171450">
                        <a:buFont typeface="Arial" pitchFamily="34" charset="0"/>
                        <a:buChar char="•"/>
                      </a:pPr>
                      <a:r>
                        <a:rPr lang="en-ZA" sz="1000" kern="1200" dirty="0" err="1">
                          <a:solidFill>
                            <a:schemeClr val="tx1"/>
                          </a:solidFill>
                          <a:latin typeface="+mn-lt"/>
                          <a:ea typeface="+mn-ea"/>
                          <a:cs typeface="+mn-cs"/>
                        </a:rPr>
                        <a:t>Messenheimer</a:t>
                      </a:r>
                      <a:r>
                        <a:rPr lang="en-ZA" sz="1000" kern="1200" dirty="0">
                          <a:solidFill>
                            <a:schemeClr val="tx1"/>
                          </a:solidFill>
                          <a:latin typeface="+mn-lt"/>
                          <a:ea typeface="+mn-ea"/>
                          <a:cs typeface="+mn-cs"/>
                        </a:rPr>
                        <a:t> J, </a:t>
                      </a:r>
                      <a:r>
                        <a:rPr lang="en-ZA" sz="1000" kern="1200" dirty="0" err="1">
                          <a:solidFill>
                            <a:schemeClr val="tx1"/>
                          </a:solidFill>
                          <a:latin typeface="+mn-lt"/>
                          <a:ea typeface="+mn-ea"/>
                          <a:cs typeface="+mn-cs"/>
                        </a:rPr>
                        <a:t>Mullens</a:t>
                      </a:r>
                      <a:r>
                        <a:rPr lang="en-ZA" sz="1000" kern="1200" dirty="0">
                          <a:solidFill>
                            <a:schemeClr val="tx1"/>
                          </a:solidFill>
                          <a:latin typeface="+mn-lt"/>
                          <a:ea typeface="+mn-ea"/>
                          <a:cs typeface="+mn-cs"/>
                        </a:rPr>
                        <a:t> EL, </a:t>
                      </a:r>
                      <a:r>
                        <a:rPr lang="en-ZA" sz="1000" kern="1200" dirty="0" err="1">
                          <a:solidFill>
                            <a:schemeClr val="tx1"/>
                          </a:solidFill>
                          <a:latin typeface="+mn-lt"/>
                          <a:ea typeface="+mn-ea"/>
                          <a:cs typeface="+mn-cs"/>
                        </a:rPr>
                        <a:t>Giorgi</a:t>
                      </a:r>
                      <a:r>
                        <a:rPr lang="en-ZA" sz="1000" kern="1200" dirty="0">
                          <a:solidFill>
                            <a:schemeClr val="tx1"/>
                          </a:solidFill>
                          <a:latin typeface="+mn-lt"/>
                          <a:ea typeface="+mn-ea"/>
                          <a:cs typeface="+mn-cs"/>
                        </a:rPr>
                        <a:t> L, Young F. Safety review of adult clinical trial experience with </a:t>
                      </a:r>
                      <a:r>
                        <a:rPr lang="en-ZA" sz="1000" kern="1200" dirty="0" err="1">
                          <a:solidFill>
                            <a:schemeClr val="tx1"/>
                          </a:solidFill>
                          <a:latin typeface="+mn-lt"/>
                          <a:ea typeface="+mn-ea"/>
                          <a:cs typeface="+mn-cs"/>
                        </a:rPr>
                        <a:t>lamotrigine</a:t>
                      </a:r>
                      <a:r>
                        <a:rPr lang="en-ZA" sz="1000" kern="1200" dirty="0">
                          <a:solidFill>
                            <a:schemeClr val="tx1"/>
                          </a:solidFill>
                          <a:latin typeface="+mn-lt"/>
                          <a:ea typeface="+mn-ea"/>
                          <a:cs typeface="+mn-cs"/>
                        </a:rPr>
                        <a:t>. </a:t>
                      </a:r>
                      <a:r>
                        <a:rPr lang="en-ZA" sz="1000" i="1" kern="1200" dirty="0">
                          <a:solidFill>
                            <a:schemeClr val="tx1"/>
                          </a:solidFill>
                          <a:latin typeface="+mn-lt"/>
                          <a:ea typeface="+mn-ea"/>
                          <a:cs typeface="+mn-cs"/>
                        </a:rPr>
                        <a:t>Drug </a:t>
                      </a:r>
                      <a:r>
                        <a:rPr lang="en-ZA" sz="1000" i="1" kern="1200" dirty="0" err="1">
                          <a:solidFill>
                            <a:schemeClr val="tx1"/>
                          </a:solidFill>
                          <a:latin typeface="+mn-lt"/>
                          <a:ea typeface="+mn-ea"/>
                          <a:cs typeface="+mn-cs"/>
                        </a:rPr>
                        <a:t>Saf</a:t>
                      </a:r>
                      <a:r>
                        <a:rPr lang="en-ZA" sz="1000" i="1" kern="1200" dirty="0">
                          <a:solidFill>
                            <a:schemeClr val="tx1"/>
                          </a:solidFill>
                          <a:latin typeface="+mn-lt"/>
                          <a:ea typeface="+mn-ea"/>
                          <a:cs typeface="+mn-cs"/>
                        </a:rPr>
                        <a:t>.</a:t>
                      </a:r>
                      <a:r>
                        <a:rPr lang="en-ZA" sz="1000" kern="1200" dirty="0">
                          <a:solidFill>
                            <a:schemeClr val="tx1"/>
                          </a:solidFill>
                          <a:latin typeface="+mn-lt"/>
                          <a:ea typeface="+mn-ea"/>
                          <a:cs typeface="+mn-cs"/>
                        </a:rPr>
                        <a:t> 1998 Apr;18(4):281-96. </a:t>
                      </a:r>
                      <a:r>
                        <a:rPr lang="en-ZA" sz="1000" u="sng" kern="1200" dirty="0">
                          <a:solidFill>
                            <a:schemeClr val="tx1"/>
                          </a:solidFill>
                          <a:latin typeface="+mn-lt"/>
                          <a:ea typeface="+mn-ea"/>
                          <a:cs typeface="+mn-cs"/>
                          <a:hlinkClick r:id="rId4"/>
                        </a:rPr>
                        <a:t>http://www.ncbi.nlm.nih.gov/pubmed/9565739</a:t>
                      </a:r>
                      <a:r>
                        <a:rPr lang="en-GB" sz="1000" kern="1200" dirty="0">
                          <a:solidFill>
                            <a:schemeClr val="tx1"/>
                          </a:solidFill>
                          <a:latin typeface="+mn-lt"/>
                          <a:ea typeface="+mn-ea"/>
                          <a:cs typeface="+mn-cs"/>
                        </a:rPr>
                        <a:t> </a:t>
                      </a:r>
                      <a:endParaRPr lang="en-ZA" sz="1000" kern="1200" dirty="0">
                        <a:solidFill>
                          <a:schemeClr val="tx1"/>
                        </a:solidFill>
                        <a:latin typeface="+mn-lt"/>
                        <a:ea typeface="+mn-ea"/>
                        <a:cs typeface="+mn-cs"/>
                      </a:endParaRPr>
                    </a:p>
                    <a:p>
                      <a:pPr marL="171450" indent="-171450">
                        <a:buFont typeface="Arial" pitchFamily="34" charset="0"/>
                        <a:buChar char="•"/>
                      </a:pPr>
                      <a:r>
                        <a:rPr lang="en-ZA" sz="1000" kern="1200" dirty="0" err="1">
                          <a:solidFill>
                            <a:schemeClr val="tx1"/>
                          </a:solidFill>
                          <a:latin typeface="+mn-lt"/>
                          <a:ea typeface="+mn-ea"/>
                          <a:cs typeface="+mn-cs"/>
                        </a:rPr>
                        <a:t>Guberman</a:t>
                      </a:r>
                      <a:r>
                        <a:rPr lang="en-ZA" sz="1000" kern="1200" dirty="0">
                          <a:solidFill>
                            <a:schemeClr val="tx1"/>
                          </a:solidFill>
                          <a:latin typeface="+mn-lt"/>
                          <a:ea typeface="+mn-ea"/>
                          <a:cs typeface="+mn-cs"/>
                        </a:rPr>
                        <a:t> AH, </a:t>
                      </a:r>
                      <a:r>
                        <a:rPr lang="en-ZA" sz="1000" kern="1200" dirty="0" err="1">
                          <a:solidFill>
                            <a:schemeClr val="tx1"/>
                          </a:solidFill>
                          <a:latin typeface="+mn-lt"/>
                          <a:ea typeface="+mn-ea"/>
                          <a:cs typeface="+mn-cs"/>
                        </a:rPr>
                        <a:t>Besag</a:t>
                      </a:r>
                      <a:r>
                        <a:rPr lang="en-ZA" sz="1000" kern="1200" dirty="0">
                          <a:solidFill>
                            <a:schemeClr val="tx1"/>
                          </a:solidFill>
                          <a:latin typeface="+mn-lt"/>
                          <a:ea typeface="+mn-ea"/>
                          <a:cs typeface="+mn-cs"/>
                        </a:rPr>
                        <a:t> FM, </a:t>
                      </a:r>
                      <a:r>
                        <a:rPr lang="en-ZA" sz="1000" kern="1200" dirty="0" err="1">
                          <a:solidFill>
                            <a:schemeClr val="tx1"/>
                          </a:solidFill>
                          <a:latin typeface="+mn-lt"/>
                          <a:ea typeface="+mn-ea"/>
                          <a:cs typeface="+mn-cs"/>
                        </a:rPr>
                        <a:t>Brodie</a:t>
                      </a:r>
                      <a:r>
                        <a:rPr lang="en-ZA" sz="1000" kern="1200" dirty="0">
                          <a:solidFill>
                            <a:schemeClr val="tx1"/>
                          </a:solidFill>
                          <a:latin typeface="+mn-lt"/>
                          <a:ea typeface="+mn-ea"/>
                          <a:cs typeface="+mn-cs"/>
                        </a:rPr>
                        <a:t> MJ, Dooley JM, </a:t>
                      </a:r>
                      <a:r>
                        <a:rPr lang="en-ZA" sz="1000" kern="1200" dirty="0" err="1">
                          <a:solidFill>
                            <a:schemeClr val="tx1"/>
                          </a:solidFill>
                          <a:latin typeface="+mn-lt"/>
                          <a:ea typeface="+mn-ea"/>
                          <a:cs typeface="+mn-cs"/>
                        </a:rPr>
                        <a:t>Duchowny</a:t>
                      </a:r>
                      <a:r>
                        <a:rPr lang="en-ZA" sz="1000" kern="1200" dirty="0">
                          <a:solidFill>
                            <a:schemeClr val="tx1"/>
                          </a:solidFill>
                          <a:latin typeface="+mn-lt"/>
                          <a:ea typeface="+mn-ea"/>
                          <a:cs typeface="+mn-cs"/>
                        </a:rPr>
                        <a:t> MS, </a:t>
                      </a:r>
                      <a:r>
                        <a:rPr lang="en-ZA" sz="1000" kern="1200" dirty="0" err="1">
                          <a:solidFill>
                            <a:schemeClr val="tx1"/>
                          </a:solidFill>
                          <a:latin typeface="+mn-lt"/>
                          <a:ea typeface="+mn-ea"/>
                          <a:cs typeface="+mn-cs"/>
                        </a:rPr>
                        <a:t>Pellock</a:t>
                      </a:r>
                      <a:r>
                        <a:rPr lang="en-ZA" sz="1000" kern="1200" dirty="0">
                          <a:solidFill>
                            <a:schemeClr val="tx1"/>
                          </a:solidFill>
                          <a:latin typeface="+mn-lt"/>
                          <a:ea typeface="+mn-ea"/>
                          <a:cs typeface="+mn-cs"/>
                        </a:rPr>
                        <a:t> JM, </a:t>
                      </a:r>
                      <a:r>
                        <a:rPr lang="en-ZA" sz="1000" kern="1200" dirty="0" err="1">
                          <a:solidFill>
                            <a:schemeClr val="tx1"/>
                          </a:solidFill>
                          <a:latin typeface="+mn-lt"/>
                          <a:ea typeface="+mn-ea"/>
                          <a:cs typeface="+mn-cs"/>
                        </a:rPr>
                        <a:t>Richens</a:t>
                      </a:r>
                      <a:r>
                        <a:rPr lang="en-ZA" sz="1000" kern="1200" dirty="0">
                          <a:solidFill>
                            <a:schemeClr val="tx1"/>
                          </a:solidFill>
                          <a:latin typeface="+mn-lt"/>
                          <a:ea typeface="+mn-ea"/>
                          <a:cs typeface="+mn-cs"/>
                        </a:rPr>
                        <a:t>  A, Stern RS, </a:t>
                      </a:r>
                      <a:r>
                        <a:rPr lang="en-ZA" sz="1000" kern="1200" dirty="0" err="1">
                          <a:solidFill>
                            <a:schemeClr val="tx1"/>
                          </a:solidFill>
                          <a:latin typeface="+mn-lt"/>
                          <a:ea typeface="+mn-ea"/>
                          <a:cs typeface="+mn-cs"/>
                        </a:rPr>
                        <a:t>Trevathan</a:t>
                      </a:r>
                      <a:r>
                        <a:rPr lang="en-ZA" sz="1000" kern="1200" dirty="0">
                          <a:solidFill>
                            <a:schemeClr val="tx1"/>
                          </a:solidFill>
                          <a:latin typeface="+mn-lt"/>
                          <a:ea typeface="+mn-ea"/>
                          <a:cs typeface="+mn-cs"/>
                        </a:rPr>
                        <a:t> E. Lamotrigine-associated rash: risk/benefit considerations in adults and children. </a:t>
                      </a:r>
                      <a:r>
                        <a:rPr lang="en-ZA" sz="1000" i="1" kern="1200" dirty="0" err="1">
                          <a:solidFill>
                            <a:schemeClr val="tx1"/>
                          </a:solidFill>
                          <a:latin typeface="+mn-lt"/>
                          <a:ea typeface="+mn-ea"/>
                          <a:cs typeface="+mn-cs"/>
                        </a:rPr>
                        <a:t>Epilepsia</a:t>
                      </a:r>
                      <a:r>
                        <a:rPr lang="en-ZA" sz="1000" kern="1200" dirty="0">
                          <a:solidFill>
                            <a:schemeClr val="tx1"/>
                          </a:solidFill>
                          <a:latin typeface="+mn-lt"/>
                          <a:ea typeface="+mn-ea"/>
                          <a:cs typeface="+mn-cs"/>
                        </a:rPr>
                        <a:t>. 1999 Jul;40(7):985-91. </a:t>
                      </a:r>
                      <a:r>
                        <a:rPr lang="en-ZA" sz="1000" u="sng" kern="1200" dirty="0">
                          <a:solidFill>
                            <a:schemeClr val="tx1"/>
                          </a:solidFill>
                          <a:latin typeface="+mn-lt"/>
                          <a:ea typeface="+mn-ea"/>
                          <a:cs typeface="+mn-cs"/>
                          <a:hlinkClick r:id="rId5"/>
                        </a:rPr>
                        <a:t>http://www.ncbi.nlm.nih.gov/pubmed/10403224</a:t>
                      </a:r>
                      <a:r>
                        <a:rPr lang="en-GB" sz="1000" kern="1200" dirty="0">
                          <a:solidFill>
                            <a:schemeClr val="tx1"/>
                          </a:solidFill>
                          <a:latin typeface="+mn-lt"/>
                          <a:ea typeface="+mn-ea"/>
                          <a:cs typeface="+mn-cs"/>
                        </a:rPr>
                        <a:t> </a:t>
                      </a:r>
                      <a:endParaRPr lang="en-ZA" sz="1000" kern="1200" dirty="0">
                        <a:solidFill>
                          <a:schemeClr val="tx1"/>
                        </a:solidFill>
                        <a:latin typeface="+mn-lt"/>
                        <a:ea typeface="+mn-ea"/>
                        <a:cs typeface="+mn-cs"/>
                      </a:endParaRPr>
                    </a:p>
                    <a:p>
                      <a:pPr marL="171450" indent="-171450">
                        <a:buFont typeface="Arial" pitchFamily="34" charset="0"/>
                        <a:buChar char="•"/>
                      </a:pPr>
                      <a:r>
                        <a:rPr lang="en-ZA" sz="1000" kern="1200" dirty="0">
                          <a:solidFill>
                            <a:schemeClr val="tx1"/>
                          </a:solidFill>
                          <a:latin typeface="+mn-lt"/>
                          <a:ea typeface="+mn-ea"/>
                          <a:cs typeface="+mn-cs"/>
                        </a:rPr>
                        <a:t>Wong IC, </a:t>
                      </a:r>
                      <a:r>
                        <a:rPr lang="en-ZA" sz="1000" kern="1200" dirty="0" err="1">
                          <a:solidFill>
                            <a:schemeClr val="tx1"/>
                          </a:solidFill>
                          <a:latin typeface="+mn-lt"/>
                          <a:ea typeface="+mn-ea"/>
                          <a:cs typeface="+mn-cs"/>
                        </a:rPr>
                        <a:t>Mawer</a:t>
                      </a:r>
                      <a:r>
                        <a:rPr lang="en-ZA" sz="1000" kern="1200" dirty="0">
                          <a:solidFill>
                            <a:schemeClr val="tx1"/>
                          </a:solidFill>
                          <a:latin typeface="+mn-lt"/>
                          <a:ea typeface="+mn-ea"/>
                          <a:cs typeface="+mn-cs"/>
                        </a:rPr>
                        <a:t> GE, Sander JW. Factors influencing the incidence of </a:t>
                      </a:r>
                      <a:r>
                        <a:rPr lang="en-ZA" sz="1000" kern="1200" dirty="0" err="1">
                          <a:solidFill>
                            <a:schemeClr val="tx1"/>
                          </a:solidFill>
                          <a:latin typeface="+mn-lt"/>
                          <a:ea typeface="+mn-ea"/>
                          <a:cs typeface="+mn-cs"/>
                        </a:rPr>
                        <a:t>lamotrigine</a:t>
                      </a:r>
                      <a:r>
                        <a:rPr lang="en-ZA" sz="1000" kern="1200" dirty="0">
                          <a:solidFill>
                            <a:schemeClr val="tx1"/>
                          </a:solidFill>
                          <a:latin typeface="+mn-lt"/>
                          <a:ea typeface="+mn-ea"/>
                          <a:cs typeface="+mn-cs"/>
                        </a:rPr>
                        <a:t>-related skin rash. Ann </a:t>
                      </a:r>
                      <a:r>
                        <a:rPr lang="en-ZA" sz="1000" kern="1200" dirty="0" err="1">
                          <a:solidFill>
                            <a:schemeClr val="tx1"/>
                          </a:solidFill>
                          <a:latin typeface="+mn-lt"/>
                          <a:ea typeface="+mn-ea"/>
                          <a:cs typeface="+mn-cs"/>
                        </a:rPr>
                        <a:t>Pharmacother</a:t>
                      </a:r>
                      <a:r>
                        <a:rPr lang="en-ZA" sz="1000" kern="1200" dirty="0">
                          <a:solidFill>
                            <a:schemeClr val="tx1"/>
                          </a:solidFill>
                          <a:latin typeface="+mn-lt"/>
                          <a:ea typeface="+mn-ea"/>
                          <a:cs typeface="+mn-cs"/>
                        </a:rPr>
                        <a:t>. 1999 Oct;33(10):1037-42. </a:t>
                      </a:r>
                      <a:r>
                        <a:rPr lang="en-ZA" sz="1000" u="sng" kern="1200" dirty="0">
                          <a:solidFill>
                            <a:schemeClr val="tx1"/>
                          </a:solidFill>
                          <a:latin typeface="+mn-lt"/>
                          <a:ea typeface="+mn-ea"/>
                          <a:cs typeface="+mn-cs"/>
                          <a:hlinkClick r:id="rId6"/>
                        </a:rPr>
                        <a:t>http://www.ncbi.nlm.nih.gov/pubmed/10534214</a:t>
                      </a:r>
                      <a:endParaRPr lang="en-ZA" sz="1000" kern="1200" dirty="0">
                        <a:solidFill>
                          <a:schemeClr val="tx1"/>
                        </a:solidFill>
                        <a:latin typeface="+mn-lt"/>
                        <a:ea typeface="+mn-ea"/>
                        <a:cs typeface="+mn-cs"/>
                      </a:endParaRPr>
                    </a:p>
                    <a:p>
                      <a:pPr marL="171450" indent="-171450">
                        <a:buFont typeface="Arial" pitchFamily="34" charset="0"/>
                        <a:buChar char="•"/>
                      </a:pPr>
                      <a:r>
                        <a:rPr lang="en-ZA" sz="1000" kern="1200" dirty="0" err="1">
                          <a:solidFill>
                            <a:schemeClr val="tx1"/>
                          </a:solidFill>
                          <a:latin typeface="+mn-lt"/>
                          <a:ea typeface="+mn-ea"/>
                          <a:cs typeface="+mn-cs"/>
                        </a:rPr>
                        <a:t>Ferrendelli</a:t>
                      </a:r>
                      <a:r>
                        <a:rPr lang="en-ZA" sz="1000" kern="1200" dirty="0">
                          <a:solidFill>
                            <a:schemeClr val="tx1"/>
                          </a:solidFill>
                          <a:latin typeface="+mn-lt"/>
                          <a:ea typeface="+mn-ea"/>
                          <a:cs typeface="+mn-cs"/>
                        </a:rPr>
                        <a:t> JA. Concerns with antiepileptic drug initiation: safety, tolerability, and efficacy. </a:t>
                      </a:r>
                      <a:r>
                        <a:rPr lang="en-ZA" sz="1000" i="1" kern="1200" dirty="0" err="1">
                          <a:solidFill>
                            <a:schemeClr val="tx1"/>
                          </a:solidFill>
                          <a:latin typeface="+mn-lt"/>
                          <a:ea typeface="+mn-ea"/>
                          <a:cs typeface="+mn-cs"/>
                        </a:rPr>
                        <a:t>Epilepsia</a:t>
                      </a:r>
                      <a:r>
                        <a:rPr lang="en-ZA" sz="1000" i="1" kern="1200" dirty="0">
                          <a:solidFill>
                            <a:schemeClr val="tx1"/>
                          </a:solidFill>
                          <a:latin typeface="+mn-lt"/>
                          <a:ea typeface="+mn-ea"/>
                          <a:cs typeface="+mn-cs"/>
                        </a:rPr>
                        <a:t>.</a:t>
                      </a:r>
                      <a:r>
                        <a:rPr lang="en-ZA" sz="1000" kern="1200" dirty="0">
                          <a:solidFill>
                            <a:schemeClr val="tx1"/>
                          </a:solidFill>
                          <a:latin typeface="+mn-lt"/>
                          <a:ea typeface="+mn-ea"/>
                          <a:cs typeface="+mn-cs"/>
                        </a:rPr>
                        <a:t> 2001;42 </a:t>
                      </a:r>
                      <a:r>
                        <a:rPr lang="en-ZA" sz="1000" kern="1200" dirty="0" err="1">
                          <a:solidFill>
                            <a:schemeClr val="tx1"/>
                          </a:solidFill>
                          <a:latin typeface="+mn-lt"/>
                          <a:ea typeface="+mn-ea"/>
                          <a:cs typeface="+mn-cs"/>
                        </a:rPr>
                        <a:t>Suppl</a:t>
                      </a:r>
                      <a:r>
                        <a:rPr lang="en-ZA" sz="1000" kern="1200" dirty="0">
                          <a:solidFill>
                            <a:schemeClr val="tx1"/>
                          </a:solidFill>
                          <a:latin typeface="+mn-lt"/>
                          <a:ea typeface="+mn-ea"/>
                          <a:cs typeface="+mn-cs"/>
                        </a:rPr>
                        <a:t> 4:28-30. </a:t>
                      </a:r>
                      <a:r>
                        <a:rPr lang="en-ZA" sz="1000" u="sng" kern="1200" dirty="0">
                          <a:solidFill>
                            <a:schemeClr val="tx1"/>
                          </a:solidFill>
                          <a:latin typeface="+mn-lt"/>
                          <a:ea typeface="+mn-ea"/>
                          <a:cs typeface="+mn-cs"/>
                          <a:hlinkClick r:id="rId7"/>
                        </a:rPr>
                        <a:t>http://www.ncbi.nlm.nih.gov/pubmed/11564122</a:t>
                      </a:r>
                      <a:r>
                        <a:rPr lang="en-US" sz="1000" kern="1200" dirty="0">
                          <a:solidFill>
                            <a:schemeClr val="tx1"/>
                          </a:solidFill>
                          <a:latin typeface="+mn-lt"/>
                          <a:ea typeface="+mn-ea"/>
                          <a:cs typeface="+mn-cs"/>
                        </a:rPr>
                        <a:t> </a:t>
                      </a:r>
                      <a:endParaRPr lang="en-US" sz="1000" dirty="0"/>
                    </a:p>
                  </a:txBody>
                  <a:tcPr marL="86359" marR="86359"/>
                </a:tc>
                <a:extLst>
                  <a:ext uri="{0D108BD9-81ED-4DB2-BD59-A6C34878D82A}">
                    <a16:rowId xmlns:a16="http://schemas.microsoft.com/office/drawing/2014/main" val="10006"/>
                  </a:ext>
                </a:extLst>
              </a:tr>
              <a:tr h="370840">
                <a:tc>
                  <a:txBody>
                    <a:bodyPr/>
                    <a:lstStyle/>
                    <a:p>
                      <a:r>
                        <a:rPr lang="en-ZA" sz="1000" dirty="0"/>
                        <a:t>20</a:t>
                      </a:r>
                    </a:p>
                  </a:txBody>
                  <a:tcPr marL="86359" marR="86359"/>
                </a:tc>
                <a:tc>
                  <a:txBody>
                    <a:bodyPr/>
                    <a:lstStyle/>
                    <a:p>
                      <a:r>
                        <a:rPr lang="en-ZA" sz="1000" dirty="0"/>
                        <a:t>12</a:t>
                      </a:r>
                    </a:p>
                  </a:txBody>
                  <a:tcPr marL="86359" marR="86359"/>
                </a:tc>
                <a:tc>
                  <a:txBody>
                    <a:bodyPr/>
                    <a:lstStyle/>
                    <a:p>
                      <a:r>
                        <a:rPr lang="en-ZA" sz="1000" b="1" u="sng" kern="1200" baseline="0" dirty="0">
                          <a:solidFill>
                            <a:schemeClr val="tx1"/>
                          </a:solidFill>
                          <a:latin typeface="+mn-lt"/>
                          <a:ea typeface="+mn-ea"/>
                          <a:cs typeface="+mn-cs"/>
                        </a:rPr>
                        <a:t>CARBAMAZEPINE</a:t>
                      </a:r>
                      <a:endParaRPr lang="en-ZA" sz="1000" kern="1200" dirty="0">
                        <a:solidFill>
                          <a:schemeClr val="tx1"/>
                        </a:solidFill>
                        <a:latin typeface="+mn-lt"/>
                        <a:ea typeface="+mn-ea"/>
                        <a:cs typeface="+mn-cs"/>
                      </a:endParaRPr>
                    </a:p>
                    <a:p>
                      <a:pPr marL="171450" indent="-171450">
                        <a:buFont typeface="Arial" pitchFamily="34" charset="0"/>
                        <a:buChar char="•"/>
                      </a:pPr>
                      <a:r>
                        <a:rPr lang="en-ZA" sz="1000" kern="1200" dirty="0" err="1">
                          <a:solidFill>
                            <a:schemeClr val="tx1"/>
                          </a:solidFill>
                          <a:latin typeface="+mn-lt"/>
                          <a:ea typeface="+mn-ea"/>
                          <a:cs typeface="+mn-cs"/>
                        </a:rPr>
                        <a:t>Ferrendelli</a:t>
                      </a:r>
                      <a:r>
                        <a:rPr lang="en-ZA" sz="1000" kern="1200" dirty="0">
                          <a:solidFill>
                            <a:schemeClr val="tx1"/>
                          </a:solidFill>
                          <a:latin typeface="+mn-lt"/>
                          <a:ea typeface="+mn-ea"/>
                          <a:cs typeface="+mn-cs"/>
                        </a:rPr>
                        <a:t> JA. Concerns with antiepileptic drug initiation: safety, tolerability, and efficacy. </a:t>
                      </a:r>
                      <a:r>
                        <a:rPr lang="en-ZA" sz="1000" i="1" kern="1200" dirty="0" err="1">
                          <a:solidFill>
                            <a:schemeClr val="tx1"/>
                          </a:solidFill>
                          <a:latin typeface="+mn-lt"/>
                          <a:ea typeface="+mn-ea"/>
                          <a:cs typeface="+mn-cs"/>
                        </a:rPr>
                        <a:t>Epilepsia</a:t>
                      </a:r>
                      <a:r>
                        <a:rPr lang="en-ZA" sz="1000" i="1" kern="1200" dirty="0">
                          <a:solidFill>
                            <a:schemeClr val="tx1"/>
                          </a:solidFill>
                          <a:latin typeface="+mn-lt"/>
                          <a:ea typeface="+mn-ea"/>
                          <a:cs typeface="+mn-cs"/>
                        </a:rPr>
                        <a:t>.</a:t>
                      </a:r>
                      <a:r>
                        <a:rPr lang="en-ZA" sz="1000" kern="1200" dirty="0">
                          <a:solidFill>
                            <a:schemeClr val="tx1"/>
                          </a:solidFill>
                          <a:latin typeface="+mn-lt"/>
                          <a:ea typeface="+mn-ea"/>
                          <a:cs typeface="+mn-cs"/>
                        </a:rPr>
                        <a:t> 2001;42 </a:t>
                      </a:r>
                      <a:r>
                        <a:rPr lang="en-ZA" sz="1000" kern="1200" dirty="0" err="1">
                          <a:solidFill>
                            <a:schemeClr val="tx1"/>
                          </a:solidFill>
                          <a:latin typeface="+mn-lt"/>
                          <a:ea typeface="+mn-ea"/>
                          <a:cs typeface="+mn-cs"/>
                        </a:rPr>
                        <a:t>Suppl</a:t>
                      </a:r>
                      <a:r>
                        <a:rPr lang="en-ZA" sz="1000" kern="1200" dirty="0">
                          <a:solidFill>
                            <a:schemeClr val="tx1"/>
                          </a:solidFill>
                          <a:latin typeface="+mn-lt"/>
                          <a:ea typeface="+mn-ea"/>
                          <a:cs typeface="+mn-cs"/>
                        </a:rPr>
                        <a:t> 4:28-30. </a:t>
                      </a:r>
                      <a:r>
                        <a:rPr lang="en-ZA" sz="1000" u="sng" kern="1200" dirty="0">
                          <a:solidFill>
                            <a:schemeClr val="tx1"/>
                          </a:solidFill>
                          <a:latin typeface="+mn-lt"/>
                          <a:ea typeface="+mn-ea"/>
                          <a:cs typeface="+mn-cs"/>
                          <a:hlinkClick r:id="rId7"/>
                        </a:rPr>
                        <a:t>http://www.ncbi.nlm.nih.gov/pubmed/11564122</a:t>
                      </a:r>
                      <a:r>
                        <a:rPr lang="en-US" sz="1000" kern="1200" dirty="0">
                          <a:solidFill>
                            <a:schemeClr val="tx1"/>
                          </a:solidFill>
                          <a:latin typeface="+mn-lt"/>
                          <a:ea typeface="+mn-ea"/>
                          <a:cs typeface="+mn-cs"/>
                        </a:rPr>
                        <a:t> </a:t>
                      </a:r>
                    </a:p>
                  </a:txBody>
                  <a:tcPr marL="86359" marR="86359"/>
                </a:tc>
                <a:extLst>
                  <a:ext uri="{0D108BD9-81ED-4DB2-BD59-A6C34878D82A}">
                    <a16:rowId xmlns:a16="http://schemas.microsoft.com/office/drawing/2014/main" val="10007"/>
                  </a:ext>
                </a:extLst>
              </a:tr>
            </a:tbl>
          </a:graphicData>
        </a:graphic>
      </p:graphicFrame>
      <p:sp>
        <p:nvSpPr>
          <p:cNvPr id="3" name="Slide Number Placeholder 5"/>
          <p:cNvSpPr txBox="1">
            <a:spLocks/>
          </p:cNvSpPr>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a:defRPr/>
            </a:pPr>
            <a:fld id="{6079DE21-5DAA-4204-B423-28510684095B}" type="slidenum">
              <a:rPr lang="en-ZA" smtClean="0">
                <a:solidFill>
                  <a:prstClr val="black">
                    <a:tint val="75000"/>
                  </a:prstClr>
                </a:solidFill>
              </a:rPr>
              <a:pPr algn="ctr">
                <a:defRPr/>
              </a:pPr>
              <a:t>31</a:t>
            </a:fld>
            <a:endParaRPr lang="en-ZA" dirty="0">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p:spPr>
        <p:txBody>
          <a:bodyPr/>
          <a:lstStyle/>
          <a:p>
            <a:pPr algn="ctr"/>
            <a:r>
              <a:rPr lang="en-ZA" sz="1000" dirty="0"/>
              <a:t>PRIMARY HEALTHCARE IMPLEMENTATION SLIDES 2014: CENTRAL NERVOUS SYSTEM</a:t>
            </a:r>
          </a:p>
        </p:txBody>
      </p:sp>
    </p:spTree>
    <p:extLst>
      <p:ext uri="{BB962C8B-B14F-4D97-AF65-F5344CB8AC3E}">
        <p14:creationId xmlns:p14="http://schemas.microsoft.com/office/powerpoint/2010/main" val="33904048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77501490"/>
              </p:ext>
            </p:extLst>
          </p:nvPr>
        </p:nvGraphicFramePr>
        <p:xfrm>
          <a:off x="0" y="40432"/>
          <a:ext cx="9144000" cy="6641792"/>
        </p:xfrm>
        <a:graphic>
          <a:graphicData uri="http://schemas.openxmlformats.org/drawingml/2006/table">
            <a:tbl>
              <a:tblPr firstRow="1" bandRow="1">
                <a:tableStyleId>{8799B23B-EC83-4686-B30A-512413B5E67A}</a:tableStyleId>
              </a:tblPr>
              <a:tblGrid>
                <a:gridCol w="920964">
                  <a:extLst>
                    <a:ext uri="{9D8B030D-6E8A-4147-A177-3AD203B41FA5}">
                      <a16:colId xmlns:a16="http://schemas.microsoft.com/office/drawing/2014/main" val="20000"/>
                    </a:ext>
                  </a:extLst>
                </a:gridCol>
                <a:gridCol w="828866">
                  <a:extLst>
                    <a:ext uri="{9D8B030D-6E8A-4147-A177-3AD203B41FA5}">
                      <a16:colId xmlns:a16="http://schemas.microsoft.com/office/drawing/2014/main" val="20001"/>
                    </a:ext>
                  </a:extLst>
                </a:gridCol>
                <a:gridCol w="7394170">
                  <a:extLst>
                    <a:ext uri="{9D8B030D-6E8A-4147-A177-3AD203B41FA5}">
                      <a16:colId xmlns:a16="http://schemas.microsoft.com/office/drawing/2014/main" val="20002"/>
                    </a:ext>
                  </a:extLst>
                </a:gridCol>
              </a:tblGrid>
              <a:tr h="264368">
                <a:tc>
                  <a:txBody>
                    <a:bodyPr/>
                    <a:lstStyle/>
                    <a:p>
                      <a:r>
                        <a:rPr lang="en-ZA" sz="1000" dirty="0"/>
                        <a:t>Slide</a:t>
                      </a:r>
                    </a:p>
                  </a:txBody>
                  <a:tcPr marL="86359" marR="86359"/>
                </a:tc>
                <a:tc>
                  <a:txBody>
                    <a:bodyPr/>
                    <a:lstStyle/>
                    <a:p>
                      <a:r>
                        <a:rPr lang="en-ZA" sz="1000" dirty="0"/>
                        <a:t>Ref #</a:t>
                      </a:r>
                    </a:p>
                  </a:txBody>
                  <a:tcPr marL="86359" marR="86359"/>
                </a:tc>
                <a:tc>
                  <a:txBody>
                    <a:bodyPr/>
                    <a:lstStyle/>
                    <a:p>
                      <a:r>
                        <a:rPr lang="en-ZA" sz="1000" dirty="0"/>
                        <a:t>Reference</a:t>
                      </a:r>
                    </a:p>
                  </a:txBody>
                  <a:tcPr marL="86359" marR="86359"/>
                </a:tc>
                <a:extLst>
                  <a:ext uri="{0D108BD9-81ED-4DB2-BD59-A6C34878D82A}">
                    <a16:rowId xmlns:a16="http://schemas.microsoft.com/office/drawing/2014/main" val="10000"/>
                  </a:ext>
                </a:extLst>
              </a:tr>
              <a:tr h="281424">
                <a:tc gridSpan="3">
                  <a:txBody>
                    <a:bodyPr/>
                    <a:lstStyle/>
                    <a:p>
                      <a:r>
                        <a:rPr lang="fr-FR" sz="1000" b="1" dirty="0">
                          <a:solidFill>
                            <a:schemeClr val="tx1"/>
                          </a:solidFill>
                        </a:rPr>
                        <a:t>15.2 SEIZURES (CONVULSIONS/FITS)</a:t>
                      </a:r>
                      <a:endParaRPr lang="en-ZA" sz="1000" b="1" dirty="0">
                        <a:solidFill>
                          <a:schemeClr val="tx1"/>
                        </a:solidFill>
                      </a:endParaRPr>
                    </a:p>
                  </a:txBody>
                  <a:tcPr marL="86359" marR="86359"/>
                </a:tc>
                <a:tc hMerge="1">
                  <a:txBody>
                    <a:bodyPr/>
                    <a:lstStyle/>
                    <a:p>
                      <a:endParaRPr lang="en-ZA" sz="1400" dirty="0"/>
                    </a:p>
                  </a:txBody>
                  <a:tcPr marL="86359" marR="86359"/>
                </a:tc>
                <a:tc hMerge="1">
                  <a:txBody>
                    <a:bodyPr/>
                    <a:lstStyle/>
                    <a:p>
                      <a:pPr lvl="0" algn="l">
                        <a:buNone/>
                      </a:pPr>
                      <a:endParaRPr lang="en-ZA" sz="1200" dirty="0"/>
                    </a:p>
                  </a:txBody>
                  <a:tcPr marL="86359" marR="86359"/>
                </a:tc>
                <a:extLst>
                  <a:ext uri="{0D108BD9-81ED-4DB2-BD59-A6C34878D82A}">
                    <a16:rowId xmlns:a16="http://schemas.microsoft.com/office/drawing/2014/main" val="10001"/>
                  </a:ext>
                </a:extLst>
              </a:tr>
              <a:tr h="370840">
                <a:tc>
                  <a:txBody>
                    <a:bodyPr/>
                    <a:lstStyle/>
                    <a:p>
                      <a:r>
                        <a:rPr lang="en-ZA" sz="1000" dirty="0"/>
                        <a:t>21</a:t>
                      </a:r>
                    </a:p>
                  </a:txBody>
                  <a:tcPr marL="86359" marR="86359"/>
                </a:tc>
                <a:tc>
                  <a:txBody>
                    <a:bodyPr/>
                    <a:lstStyle/>
                    <a:p>
                      <a:r>
                        <a:rPr lang="en-ZA" sz="1000" dirty="0"/>
                        <a:t>13</a:t>
                      </a:r>
                    </a:p>
                  </a:txBody>
                  <a:tcPr marL="86359" marR="86359"/>
                </a:tc>
                <a:tc>
                  <a:txBody>
                    <a:bodyPr/>
                    <a:lstStyle/>
                    <a:p>
                      <a:pPr marL="0" indent="0">
                        <a:buFont typeface="Arial" pitchFamily="34" charset="0"/>
                        <a:buNone/>
                      </a:pPr>
                      <a:r>
                        <a:rPr lang="en-ZA" sz="1000" b="1" u="sng" dirty="0"/>
                        <a:t>MIDAZOLAM</a:t>
                      </a:r>
                      <a:r>
                        <a:rPr lang="en-ZA" sz="1000" b="1" u="sng" baseline="0" dirty="0"/>
                        <a:t> </a:t>
                      </a:r>
                      <a:endParaRPr lang="en-ZA" sz="1000" dirty="0"/>
                    </a:p>
                    <a:p>
                      <a:pPr marL="171450" indent="-171450">
                        <a:buFont typeface="Arial" pitchFamily="34" charset="0"/>
                        <a:buChar char="•"/>
                      </a:pPr>
                      <a:r>
                        <a:rPr lang="en-ZA" sz="1000" dirty="0"/>
                        <a:t>McMullan J, </a:t>
                      </a:r>
                      <a:r>
                        <a:rPr lang="en-ZA" sz="1000" dirty="0" err="1"/>
                        <a:t>Sasson</a:t>
                      </a:r>
                      <a:r>
                        <a:rPr lang="en-ZA" sz="1000" dirty="0"/>
                        <a:t> C, </a:t>
                      </a:r>
                      <a:r>
                        <a:rPr lang="en-ZA" sz="1000" dirty="0" err="1"/>
                        <a:t>Pancioli</a:t>
                      </a:r>
                      <a:r>
                        <a:rPr lang="en-ZA" sz="1000" dirty="0"/>
                        <a:t> A, </a:t>
                      </a:r>
                      <a:r>
                        <a:rPr lang="en-ZA" sz="1000" dirty="0" err="1"/>
                        <a:t>Silbergleit</a:t>
                      </a:r>
                      <a:r>
                        <a:rPr lang="en-ZA" sz="1000" dirty="0"/>
                        <a:t> R. Midazolam versus diazepam for the treatment of status </a:t>
                      </a:r>
                      <a:r>
                        <a:rPr lang="en-ZA" sz="1000" dirty="0" err="1"/>
                        <a:t>epilepticus</a:t>
                      </a:r>
                      <a:r>
                        <a:rPr lang="en-ZA" sz="1000" dirty="0"/>
                        <a:t> in children and young adults: a meta-analysis. </a:t>
                      </a:r>
                      <a:r>
                        <a:rPr lang="en-ZA" sz="1000" dirty="0" err="1"/>
                        <a:t>AcadEmerg</a:t>
                      </a:r>
                      <a:r>
                        <a:rPr lang="en-ZA" sz="1000" dirty="0"/>
                        <a:t> Med. 2010 Jun;17(6):575-82.</a:t>
                      </a:r>
                      <a:endParaRPr lang="en-US" sz="1000" dirty="0"/>
                    </a:p>
                    <a:p>
                      <a:pPr marL="171450" indent="-171450">
                        <a:buFont typeface="Arial" pitchFamily="34" charset="0"/>
                        <a:buChar char="•"/>
                      </a:pPr>
                      <a:r>
                        <a:rPr lang="en-ZA" sz="1000" dirty="0"/>
                        <a:t>McIntyre J, Robertson S, Norris E, et al. Safety and efficacy of </a:t>
                      </a:r>
                      <a:r>
                        <a:rPr lang="en-ZA" sz="1000" dirty="0" err="1"/>
                        <a:t>buccal</a:t>
                      </a:r>
                      <a:r>
                        <a:rPr lang="en-ZA" sz="1000" dirty="0"/>
                        <a:t> midazolam versus rectal diazepam for emergency treatment of seizures in children: a randomised controlled trial. Lancet.2005; 366:205–10.</a:t>
                      </a:r>
                      <a:endParaRPr lang="en-US" sz="1000" dirty="0"/>
                    </a:p>
                    <a:p>
                      <a:pPr marL="171450" indent="-171450">
                        <a:buFont typeface="Arial" pitchFamily="34" charset="0"/>
                        <a:buChar char="•"/>
                      </a:pPr>
                      <a:r>
                        <a:rPr lang="en-ZA" sz="1000" dirty="0" err="1"/>
                        <a:t>Mpimbaza</a:t>
                      </a:r>
                      <a:r>
                        <a:rPr lang="en-ZA" sz="1000" dirty="0"/>
                        <a:t> A, </a:t>
                      </a:r>
                      <a:r>
                        <a:rPr lang="en-ZA" sz="1000" dirty="0" err="1"/>
                        <a:t>Ndeezi</a:t>
                      </a:r>
                      <a:r>
                        <a:rPr lang="en-ZA" sz="1000" dirty="0"/>
                        <a:t> G, </a:t>
                      </a:r>
                      <a:r>
                        <a:rPr lang="en-ZA" sz="1000" dirty="0" err="1"/>
                        <a:t>Staedke</a:t>
                      </a:r>
                      <a:r>
                        <a:rPr lang="en-ZA" sz="1000" dirty="0"/>
                        <a:t> S, Rosenthal PJ, </a:t>
                      </a:r>
                      <a:r>
                        <a:rPr lang="en-ZA" sz="1000" dirty="0" err="1"/>
                        <a:t>Byarugaba</a:t>
                      </a:r>
                      <a:r>
                        <a:rPr lang="en-ZA" sz="1000" dirty="0"/>
                        <a:t> J. Comparison of </a:t>
                      </a:r>
                      <a:r>
                        <a:rPr lang="en-ZA" sz="1000" dirty="0" err="1"/>
                        <a:t>buccal</a:t>
                      </a:r>
                      <a:r>
                        <a:rPr lang="en-ZA" sz="1000" dirty="0"/>
                        <a:t> midazolam with rectal diazepam in the treatment of prolonged seizures in Ugandan children: a randomized clinical trial. </a:t>
                      </a:r>
                      <a:r>
                        <a:rPr lang="en-ZA" sz="1000" dirty="0" err="1"/>
                        <a:t>Pediatrics</a:t>
                      </a:r>
                      <a:r>
                        <a:rPr lang="en-ZA" sz="1000" dirty="0"/>
                        <a:t>. 2008; 121:e58–64.</a:t>
                      </a:r>
                      <a:endParaRPr lang="en-US" sz="1000" dirty="0"/>
                    </a:p>
                    <a:p>
                      <a:pPr marL="171450" indent="-171450">
                        <a:buFont typeface="Arial" pitchFamily="34" charset="0"/>
                        <a:buChar char="•"/>
                      </a:pPr>
                      <a:r>
                        <a:rPr lang="en-ZA" sz="1000" dirty="0"/>
                        <a:t>Scott RC, </a:t>
                      </a:r>
                      <a:r>
                        <a:rPr lang="en-ZA" sz="1000" dirty="0" err="1"/>
                        <a:t>Besag</a:t>
                      </a:r>
                      <a:r>
                        <a:rPr lang="en-ZA" sz="1000" dirty="0"/>
                        <a:t> FM, Neville BG. </a:t>
                      </a:r>
                      <a:r>
                        <a:rPr lang="en-ZA" sz="1000" dirty="0" err="1"/>
                        <a:t>Buccal</a:t>
                      </a:r>
                      <a:r>
                        <a:rPr lang="en-ZA" sz="1000" dirty="0"/>
                        <a:t> midazolam and rectal diazepam for treatment of prolonged seizures in childhood and adolescence: a randomised trial. Lancet.1999; 353:623–6.</a:t>
                      </a:r>
                    </a:p>
                  </a:txBody>
                  <a:tcPr marL="86359" marR="86359"/>
                </a:tc>
                <a:extLst>
                  <a:ext uri="{0D108BD9-81ED-4DB2-BD59-A6C34878D82A}">
                    <a16:rowId xmlns:a16="http://schemas.microsoft.com/office/drawing/2014/main" val="10002"/>
                  </a:ext>
                </a:extLst>
              </a:tr>
              <a:tr h="358656">
                <a:tc>
                  <a:txBody>
                    <a:bodyPr/>
                    <a:lstStyle/>
                    <a:p>
                      <a:r>
                        <a:rPr lang="en-ZA" sz="1000" dirty="0"/>
                        <a:t>22</a:t>
                      </a:r>
                    </a:p>
                  </a:txBody>
                  <a:tcPr marL="86359" marR="86359"/>
                </a:tc>
                <a:tc>
                  <a:txBody>
                    <a:bodyPr/>
                    <a:lstStyle/>
                    <a:p>
                      <a:r>
                        <a:rPr lang="en-ZA" sz="1000" dirty="0"/>
                        <a:t>14</a:t>
                      </a:r>
                    </a:p>
                  </a:txBody>
                  <a:tcPr marL="86359" marR="86359"/>
                </a:tc>
                <a:tc>
                  <a:txBody>
                    <a:bodyPr/>
                    <a:lstStyle/>
                    <a:p>
                      <a:pPr marL="0" indent="0" algn="l" defTabSz="914400" rtl="0" eaLnBrk="1" latinLnBrk="0" hangingPunct="1">
                        <a:buFont typeface="Arial" pitchFamily="34" charset="0"/>
                        <a:buNone/>
                      </a:pPr>
                      <a:r>
                        <a:rPr lang="en-ZA" sz="1000" b="1" u="sng" kern="1200" dirty="0">
                          <a:solidFill>
                            <a:schemeClr val="tx1"/>
                          </a:solidFill>
                          <a:latin typeface="+mn-lt"/>
                          <a:ea typeface="+mn-ea"/>
                          <a:cs typeface="+mn-cs"/>
                        </a:rPr>
                        <a:t>PARACETAMOL </a:t>
                      </a:r>
                    </a:p>
                    <a:p>
                      <a:pPr marL="171450" indent="-171450" algn="l" defTabSz="914400" rtl="0" eaLnBrk="1" latinLnBrk="0" hangingPunct="1">
                        <a:buFont typeface="Arial" pitchFamily="34" charset="0"/>
                        <a:buChar char="•"/>
                      </a:pPr>
                      <a:r>
                        <a:rPr lang="en-ZA" sz="1000" kern="1200" dirty="0">
                          <a:solidFill>
                            <a:schemeClr val="tx1"/>
                          </a:solidFill>
                          <a:latin typeface="+mn-lt"/>
                          <a:ea typeface="+mn-ea"/>
                          <a:cs typeface="+mn-cs"/>
                        </a:rPr>
                        <a:t>NICE Clinical Guideline-Feverish illness in children: assessment and initial management in children younger than 5 years, May 2013. </a:t>
                      </a:r>
                      <a:r>
                        <a:rPr lang="en-ZA" sz="1000" kern="1200" dirty="0">
                          <a:solidFill>
                            <a:schemeClr val="tx1"/>
                          </a:solidFill>
                          <a:latin typeface="+mn-lt"/>
                          <a:ea typeface="+mn-ea"/>
                          <a:cs typeface="+mn-cs"/>
                          <a:hlinkClick r:id="rId3"/>
                        </a:rPr>
                        <a:t>http://www.nice.org.uk/guidance/cg160/chapter/recommendations</a:t>
                      </a:r>
                      <a:r>
                        <a:rPr lang="en-ZA" sz="1000" kern="1200" dirty="0">
                          <a:solidFill>
                            <a:schemeClr val="tx1"/>
                          </a:solidFill>
                          <a:latin typeface="+mn-lt"/>
                          <a:ea typeface="+mn-ea"/>
                          <a:cs typeface="+mn-cs"/>
                        </a:rPr>
                        <a:t> </a:t>
                      </a:r>
                      <a:endParaRPr lang="en-US" sz="1000" kern="1200" dirty="0">
                        <a:solidFill>
                          <a:schemeClr val="tx1"/>
                        </a:solidFill>
                        <a:latin typeface="+mn-lt"/>
                        <a:ea typeface="+mn-ea"/>
                        <a:cs typeface="+mn-cs"/>
                      </a:endParaRPr>
                    </a:p>
                    <a:p>
                      <a:pPr marL="171450" indent="-171450" algn="l" defTabSz="914400" rtl="0" eaLnBrk="1" latinLnBrk="0" hangingPunct="1">
                        <a:buFont typeface="Arial" pitchFamily="34" charset="0"/>
                        <a:buChar char="•"/>
                      </a:pPr>
                      <a:r>
                        <a:rPr lang="en-ZA" sz="1000" kern="1200" dirty="0">
                          <a:solidFill>
                            <a:schemeClr val="tx1"/>
                          </a:solidFill>
                          <a:latin typeface="+mn-lt"/>
                          <a:ea typeface="+mn-ea"/>
                          <a:cs typeface="+mn-cs"/>
                        </a:rPr>
                        <a:t>NICE Guidelines, May 2013 evidence tables - </a:t>
                      </a:r>
                      <a:r>
                        <a:rPr lang="en-ZA" sz="1000" kern="1200" dirty="0" err="1">
                          <a:solidFill>
                            <a:schemeClr val="tx1"/>
                          </a:solidFill>
                          <a:latin typeface="+mn-lt"/>
                          <a:ea typeface="+mn-ea"/>
                          <a:cs typeface="+mn-cs"/>
                        </a:rPr>
                        <a:t>Perrott</a:t>
                      </a:r>
                      <a:r>
                        <a:rPr lang="en-ZA" sz="1000" kern="1200" dirty="0">
                          <a:solidFill>
                            <a:schemeClr val="tx1"/>
                          </a:solidFill>
                          <a:latin typeface="+mn-lt"/>
                          <a:ea typeface="+mn-ea"/>
                          <a:cs typeface="+mn-cs"/>
                        </a:rPr>
                        <a:t> DA, </a:t>
                      </a:r>
                      <a:r>
                        <a:rPr lang="en-ZA" sz="1000" kern="1200" dirty="0" err="1">
                          <a:solidFill>
                            <a:schemeClr val="tx1"/>
                          </a:solidFill>
                          <a:latin typeface="+mn-lt"/>
                          <a:ea typeface="+mn-ea"/>
                          <a:cs typeface="+mn-cs"/>
                        </a:rPr>
                        <a:t>Piira</a:t>
                      </a:r>
                      <a:r>
                        <a:rPr lang="en-ZA" sz="1000" kern="1200" dirty="0">
                          <a:solidFill>
                            <a:schemeClr val="tx1"/>
                          </a:solidFill>
                          <a:latin typeface="+mn-lt"/>
                          <a:ea typeface="+mn-ea"/>
                          <a:cs typeface="+mn-cs"/>
                        </a:rPr>
                        <a:t> T, </a:t>
                      </a:r>
                      <a:r>
                        <a:rPr lang="en-ZA" sz="1000" kern="1200" dirty="0" err="1">
                          <a:solidFill>
                            <a:schemeClr val="tx1"/>
                          </a:solidFill>
                          <a:latin typeface="+mn-lt"/>
                          <a:ea typeface="+mn-ea"/>
                          <a:cs typeface="+mn-cs"/>
                        </a:rPr>
                        <a:t>Goodenough</a:t>
                      </a:r>
                      <a:r>
                        <a:rPr lang="en-ZA" sz="1000" kern="1200" dirty="0">
                          <a:solidFill>
                            <a:schemeClr val="tx1"/>
                          </a:solidFill>
                          <a:latin typeface="+mn-lt"/>
                          <a:ea typeface="+mn-ea"/>
                          <a:cs typeface="+mn-cs"/>
                        </a:rPr>
                        <a:t> B, Champion GD. Efficacy and safety of acetaminophen </a:t>
                      </a:r>
                      <a:r>
                        <a:rPr lang="en-ZA" sz="1000" kern="1200" dirty="0" err="1">
                          <a:solidFill>
                            <a:schemeClr val="tx1"/>
                          </a:solidFill>
                          <a:latin typeface="+mn-lt"/>
                          <a:ea typeface="+mn-ea"/>
                          <a:cs typeface="+mn-cs"/>
                        </a:rPr>
                        <a:t>vs</a:t>
                      </a:r>
                      <a:r>
                        <a:rPr lang="en-ZA" sz="1000" kern="1200" dirty="0">
                          <a:solidFill>
                            <a:schemeClr val="tx1"/>
                          </a:solidFill>
                          <a:latin typeface="+mn-lt"/>
                          <a:ea typeface="+mn-ea"/>
                          <a:cs typeface="+mn-cs"/>
                        </a:rPr>
                        <a:t> ibuprofen for treating children's pain or fever: a meta-analysis. Arch </a:t>
                      </a:r>
                      <a:r>
                        <a:rPr lang="en-ZA" sz="1000" kern="1200" dirty="0" err="1">
                          <a:solidFill>
                            <a:schemeClr val="tx1"/>
                          </a:solidFill>
                          <a:latin typeface="+mn-lt"/>
                          <a:ea typeface="+mn-ea"/>
                          <a:cs typeface="+mn-cs"/>
                        </a:rPr>
                        <a:t>Pediatr</a:t>
                      </a:r>
                      <a:r>
                        <a:rPr lang="en-ZA" sz="1000" kern="1200" dirty="0">
                          <a:solidFill>
                            <a:schemeClr val="tx1"/>
                          </a:solidFill>
                          <a:latin typeface="+mn-lt"/>
                          <a:ea typeface="+mn-ea"/>
                          <a:cs typeface="+mn-cs"/>
                        </a:rPr>
                        <a:t> </a:t>
                      </a:r>
                      <a:r>
                        <a:rPr lang="en-ZA" sz="1000" kern="1200" dirty="0" err="1">
                          <a:solidFill>
                            <a:schemeClr val="tx1"/>
                          </a:solidFill>
                          <a:latin typeface="+mn-lt"/>
                          <a:ea typeface="+mn-ea"/>
                          <a:cs typeface="+mn-cs"/>
                        </a:rPr>
                        <a:t>Adolesc</a:t>
                      </a:r>
                      <a:r>
                        <a:rPr lang="en-ZA" sz="1000" kern="1200" dirty="0">
                          <a:solidFill>
                            <a:schemeClr val="tx1"/>
                          </a:solidFill>
                          <a:latin typeface="+mn-lt"/>
                          <a:ea typeface="+mn-ea"/>
                          <a:cs typeface="+mn-cs"/>
                        </a:rPr>
                        <a:t> Med. 2004 Jun;158(6):521-6. </a:t>
                      </a:r>
                      <a:r>
                        <a:rPr lang="en-ZA" sz="1000" kern="1200" dirty="0">
                          <a:solidFill>
                            <a:schemeClr val="tx1"/>
                          </a:solidFill>
                          <a:latin typeface="+mn-lt"/>
                          <a:ea typeface="+mn-ea"/>
                          <a:cs typeface="+mn-cs"/>
                          <a:hlinkClick r:id="rId4"/>
                        </a:rPr>
                        <a:t>http://www.ncbi.nlm.nih.gov/pubmed/15184213</a:t>
                      </a:r>
                      <a:r>
                        <a:rPr lang="en-ZA" sz="1000" kern="1200" dirty="0">
                          <a:solidFill>
                            <a:schemeClr val="tx1"/>
                          </a:solidFill>
                          <a:latin typeface="+mn-lt"/>
                          <a:ea typeface="+mn-ea"/>
                          <a:cs typeface="+mn-cs"/>
                        </a:rPr>
                        <a:t> </a:t>
                      </a:r>
                      <a:endParaRPr lang="en-US" sz="1000" kern="1200" dirty="0">
                        <a:solidFill>
                          <a:schemeClr val="tx1"/>
                        </a:solidFill>
                        <a:latin typeface="+mn-lt"/>
                        <a:ea typeface="+mn-ea"/>
                        <a:cs typeface="+mn-cs"/>
                      </a:endParaRPr>
                    </a:p>
                    <a:p>
                      <a:pPr marL="171450" indent="-171450" algn="l" defTabSz="914400" rtl="0" eaLnBrk="1" latinLnBrk="0" hangingPunct="1">
                        <a:buFont typeface="Arial" pitchFamily="34" charset="0"/>
                        <a:buChar char="•"/>
                      </a:pPr>
                      <a:r>
                        <a:rPr lang="en-ZA" sz="1000" kern="1200" dirty="0">
                          <a:solidFill>
                            <a:schemeClr val="tx1"/>
                          </a:solidFill>
                          <a:latin typeface="+mn-lt"/>
                          <a:ea typeface="+mn-ea"/>
                          <a:cs typeface="+mn-cs"/>
                        </a:rPr>
                        <a:t>NICE Guidelines, May 2013 evidence tables - Wong A, </a:t>
                      </a:r>
                      <a:r>
                        <a:rPr lang="en-ZA" sz="1000" kern="1200" dirty="0" err="1">
                          <a:solidFill>
                            <a:schemeClr val="tx1"/>
                          </a:solidFill>
                          <a:latin typeface="+mn-lt"/>
                          <a:ea typeface="+mn-ea"/>
                          <a:cs typeface="+mn-cs"/>
                        </a:rPr>
                        <a:t>Sibbald</a:t>
                      </a:r>
                      <a:r>
                        <a:rPr lang="en-ZA" sz="1000" kern="1200" dirty="0">
                          <a:solidFill>
                            <a:schemeClr val="tx1"/>
                          </a:solidFill>
                          <a:latin typeface="+mn-lt"/>
                          <a:ea typeface="+mn-ea"/>
                          <a:cs typeface="+mn-cs"/>
                        </a:rPr>
                        <a:t> A, Ferrero F, </a:t>
                      </a:r>
                      <a:r>
                        <a:rPr lang="en-ZA" sz="1000" kern="1200" dirty="0" err="1">
                          <a:solidFill>
                            <a:schemeClr val="tx1"/>
                          </a:solidFill>
                          <a:latin typeface="+mn-lt"/>
                          <a:ea typeface="+mn-ea"/>
                          <a:cs typeface="+mn-cs"/>
                        </a:rPr>
                        <a:t>Plager</a:t>
                      </a:r>
                      <a:r>
                        <a:rPr lang="en-ZA" sz="1000" kern="1200" dirty="0">
                          <a:solidFill>
                            <a:schemeClr val="tx1"/>
                          </a:solidFill>
                          <a:latin typeface="+mn-lt"/>
                          <a:ea typeface="+mn-ea"/>
                          <a:cs typeface="+mn-cs"/>
                        </a:rPr>
                        <a:t> M, </a:t>
                      </a:r>
                      <a:r>
                        <a:rPr lang="en-ZA" sz="1000" kern="1200" dirty="0" err="1">
                          <a:solidFill>
                            <a:schemeClr val="tx1"/>
                          </a:solidFill>
                          <a:latin typeface="+mn-lt"/>
                          <a:ea typeface="+mn-ea"/>
                          <a:cs typeface="+mn-cs"/>
                        </a:rPr>
                        <a:t>Santolaya</a:t>
                      </a:r>
                      <a:r>
                        <a:rPr lang="en-ZA" sz="1000" kern="1200" dirty="0">
                          <a:solidFill>
                            <a:schemeClr val="tx1"/>
                          </a:solidFill>
                          <a:latin typeface="+mn-lt"/>
                          <a:ea typeface="+mn-ea"/>
                          <a:cs typeface="+mn-cs"/>
                        </a:rPr>
                        <a:t> ME, Escobar AM, Campos S, </a:t>
                      </a:r>
                      <a:r>
                        <a:rPr lang="en-ZA" sz="1000" kern="1200" dirty="0" err="1">
                          <a:solidFill>
                            <a:schemeClr val="tx1"/>
                          </a:solidFill>
                          <a:latin typeface="+mn-lt"/>
                          <a:ea typeface="+mn-ea"/>
                          <a:cs typeface="+mn-cs"/>
                        </a:rPr>
                        <a:t>Barragán</a:t>
                      </a:r>
                      <a:r>
                        <a:rPr lang="en-ZA" sz="1000" kern="1200" dirty="0">
                          <a:solidFill>
                            <a:schemeClr val="tx1"/>
                          </a:solidFill>
                          <a:latin typeface="+mn-lt"/>
                          <a:ea typeface="+mn-ea"/>
                          <a:cs typeface="+mn-cs"/>
                        </a:rPr>
                        <a:t> S, De León González M, Kesselring GL; Fever </a:t>
                      </a:r>
                      <a:r>
                        <a:rPr lang="en-ZA" sz="1000" kern="1200" dirty="0" err="1">
                          <a:solidFill>
                            <a:schemeClr val="tx1"/>
                          </a:solidFill>
                          <a:latin typeface="+mn-lt"/>
                          <a:ea typeface="+mn-ea"/>
                          <a:cs typeface="+mn-cs"/>
                        </a:rPr>
                        <a:t>Pediatric</a:t>
                      </a:r>
                      <a:r>
                        <a:rPr lang="en-ZA" sz="1000" kern="1200" dirty="0">
                          <a:solidFill>
                            <a:schemeClr val="tx1"/>
                          </a:solidFill>
                          <a:latin typeface="+mn-lt"/>
                          <a:ea typeface="+mn-ea"/>
                          <a:cs typeface="+mn-cs"/>
                        </a:rPr>
                        <a:t> Study Group. Antipyretic effects of </a:t>
                      </a:r>
                      <a:r>
                        <a:rPr lang="en-ZA" sz="1000" kern="1200" dirty="0" err="1">
                          <a:solidFill>
                            <a:schemeClr val="tx1"/>
                          </a:solidFill>
                          <a:latin typeface="+mn-lt"/>
                          <a:ea typeface="+mn-ea"/>
                          <a:cs typeface="+mn-cs"/>
                        </a:rPr>
                        <a:t>dipyrone</a:t>
                      </a:r>
                      <a:r>
                        <a:rPr lang="en-ZA" sz="1000" kern="1200" dirty="0">
                          <a:solidFill>
                            <a:schemeClr val="tx1"/>
                          </a:solidFill>
                          <a:latin typeface="+mn-lt"/>
                          <a:ea typeface="+mn-ea"/>
                          <a:cs typeface="+mn-cs"/>
                        </a:rPr>
                        <a:t> versus ibuprofen versus acetaminophen in children: results of a multinational, randomized, modified double-blind study. </a:t>
                      </a:r>
                      <a:r>
                        <a:rPr lang="en-ZA" sz="1000" kern="1200" dirty="0" err="1">
                          <a:solidFill>
                            <a:schemeClr val="tx1"/>
                          </a:solidFill>
                          <a:latin typeface="+mn-lt"/>
                          <a:ea typeface="+mn-ea"/>
                          <a:cs typeface="+mn-cs"/>
                        </a:rPr>
                        <a:t>Clin</a:t>
                      </a:r>
                      <a:r>
                        <a:rPr lang="en-ZA" sz="1000" kern="1200" dirty="0">
                          <a:solidFill>
                            <a:schemeClr val="tx1"/>
                          </a:solidFill>
                          <a:latin typeface="+mn-lt"/>
                          <a:ea typeface="+mn-ea"/>
                          <a:cs typeface="+mn-cs"/>
                        </a:rPr>
                        <a:t> </a:t>
                      </a:r>
                      <a:r>
                        <a:rPr lang="en-ZA" sz="1000" kern="1200" dirty="0" err="1">
                          <a:solidFill>
                            <a:schemeClr val="tx1"/>
                          </a:solidFill>
                          <a:latin typeface="+mn-lt"/>
                          <a:ea typeface="+mn-ea"/>
                          <a:cs typeface="+mn-cs"/>
                        </a:rPr>
                        <a:t>Pediatr</a:t>
                      </a:r>
                      <a:r>
                        <a:rPr lang="en-ZA" sz="1000" kern="1200" dirty="0">
                          <a:solidFill>
                            <a:schemeClr val="tx1"/>
                          </a:solidFill>
                          <a:latin typeface="+mn-lt"/>
                          <a:ea typeface="+mn-ea"/>
                          <a:cs typeface="+mn-cs"/>
                        </a:rPr>
                        <a:t> (</a:t>
                      </a:r>
                      <a:r>
                        <a:rPr lang="en-ZA" sz="1000" kern="1200" dirty="0" err="1">
                          <a:solidFill>
                            <a:schemeClr val="tx1"/>
                          </a:solidFill>
                          <a:latin typeface="+mn-lt"/>
                          <a:ea typeface="+mn-ea"/>
                          <a:cs typeface="+mn-cs"/>
                        </a:rPr>
                        <a:t>Phila</a:t>
                      </a:r>
                      <a:r>
                        <a:rPr lang="en-ZA" sz="1000" kern="1200" dirty="0">
                          <a:solidFill>
                            <a:schemeClr val="tx1"/>
                          </a:solidFill>
                          <a:latin typeface="+mn-lt"/>
                          <a:ea typeface="+mn-ea"/>
                          <a:cs typeface="+mn-cs"/>
                        </a:rPr>
                        <a:t>). 2001 Jun;40(6):313-24. </a:t>
                      </a:r>
                      <a:r>
                        <a:rPr lang="en-ZA" sz="1000" kern="1200" dirty="0">
                          <a:solidFill>
                            <a:schemeClr val="tx1"/>
                          </a:solidFill>
                          <a:latin typeface="+mn-lt"/>
                          <a:ea typeface="+mn-ea"/>
                          <a:cs typeface="+mn-cs"/>
                          <a:hlinkClick r:id="rId5"/>
                        </a:rPr>
                        <a:t>http://www.ncbi.nlm.nih.gov/pubmed/11824173</a:t>
                      </a:r>
                      <a:r>
                        <a:rPr lang="en-ZA" sz="1000" kern="1200" dirty="0">
                          <a:solidFill>
                            <a:schemeClr val="tx1"/>
                          </a:solidFill>
                          <a:latin typeface="+mn-lt"/>
                          <a:ea typeface="+mn-ea"/>
                          <a:cs typeface="+mn-cs"/>
                        </a:rPr>
                        <a:t> </a:t>
                      </a:r>
                      <a:endParaRPr lang="en-US" sz="1000" kern="1200" dirty="0">
                        <a:solidFill>
                          <a:schemeClr val="tx1"/>
                        </a:solidFill>
                        <a:latin typeface="+mn-lt"/>
                        <a:ea typeface="+mn-ea"/>
                        <a:cs typeface="+mn-cs"/>
                      </a:endParaRPr>
                    </a:p>
                    <a:p>
                      <a:pPr marL="171450" indent="-171450" algn="l" defTabSz="914400" rtl="0" eaLnBrk="1" latinLnBrk="0" hangingPunct="1">
                        <a:buFont typeface="Arial" pitchFamily="34" charset="0"/>
                        <a:buChar char="•"/>
                      </a:pPr>
                      <a:r>
                        <a:rPr lang="en-ZA" sz="1000" kern="1200" dirty="0">
                          <a:solidFill>
                            <a:schemeClr val="tx1"/>
                          </a:solidFill>
                          <a:latin typeface="+mn-lt"/>
                          <a:ea typeface="+mn-ea"/>
                          <a:cs typeface="+mn-cs"/>
                        </a:rPr>
                        <a:t>NICE Guidelines, May 2013 evidence tables - </a:t>
                      </a:r>
                      <a:r>
                        <a:rPr lang="en-ZA" sz="1000" kern="1200" dirty="0" err="1">
                          <a:solidFill>
                            <a:schemeClr val="tx1"/>
                          </a:solidFill>
                          <a:latin typeface="+mn-lt"/>
                          <a:ea typeface="+mn-ea"/>
                          <a:cs typeface="+mn-cs"/>
                        </a:rPr>
                        <a:t>Figueras</a:t>
                      </a:r>
                      <a:r>
                        <a:rPr lang="en-ZA" sz="1000" kern="1200" dirty="0">
                          <a:solidFill>
                            <a:schemeClr val="tx1"/>
                          </a:solidFill>
                          <a:latin typeface="+mn-lt"/>
                          <a:ea typeface="+mn-ea"/>
                          <a:cs typeface="+mn-cs"/>
                        </a:rPr>
                        <a:t> </a:t>
                      </a:r>
                      <a:r>
                        <a:rPr lang="en-ZA" sz="1000" kern="1200" dirty="0" err="1">
                          <a:solidFill>
                            <a:schemeClr val="tx1"/>
                          </a:solidFill>
                          <a:latin typeface="+mn-lt"/>
                          <a:ea typeface="+mn-ea"/>
                          <a:cs typeface="+mn-cs"/>
                        </a:rPr>
                        <a:t>Nadal</a:t>
                      </a:r>
                      <a:r>
                        <a:rPr lang="en-ZA" sz="1000" kern="1200" dirty="0">
                          <a:solidFill>
                            <a:schemeClr val="tx1"/>
                          </a:solidFill>
                          <a:latin typeface="+mn-lt"/>
                          <a:ea typeface="+mn-ea"/>
                          <a:cs typeface="+mn-cs"/>
                        </a:rPr>
                        <a:t> C, </a:t>
                      </a:r>
                      <a:r>
                        <a:rPr lang="en-ZA" sz="1000" kern="1200" dirty="0" err="1">
                          <a:solidFill>
                            <a:schemeClr val="tx1"/>
                          </a:solidFill>
                          <a:latin typeface="+mn-lt"/>
                          <a:ea typeface="+mn-ea"/>
                          <a:cs typeface="+mn-cs"/>
                        </a:rPr>
                        <a:t>García</a:t>
                      </a:r>
                      <a:r>
                        <a:rPr lang="en-ZA" sz="1000" kern="1200" dirty="0">
                          <a:solidFill>
                            <a:schemeClr val="tx1"/>
                          </a:solidFill>
                          <a:latin typeface="+mn-lt"/>
                          <a:ea typeface="+mn-ea"/>
                          <a:cs typeface="+mn-cs"/>
                        </a:rPr>
                        <a:t> de Miguel MJ, Gómez </a:t>
                      </a:r>
                      <a:r>
                        <a:rPr lang="en-ZA" sz="1000" kern="1200" dirty="0" err="1">
                          <a:solidFill>
                            <a:schemeClr val="tx1"/>
                          </a:solidFill>
                          <a:latin typeface="+mn-lt"/>
                          <a:ea typeface="+mn-ea"/>
                          <a:cs typeface="+mn-cs"/>
                        </a:rPr>
                        <a:t>Campderá</a:t>
                      </a:r>
                      <a:r>
                        <a:rPr lang="en-ZA" sz="1000" kern="1200" dirty="0">
                          <a:solidFill>
                            <a:schemeClr val="tx1"/>
                          </a:solidFill>
                          <a:latin typeface="+mn-lt"/>
                          <a:ea typeface="+mn-ea"/>
                          <a:cs typeface="+mn-cs"/>
                        </a:rPr>
                        <a:t> A, </a:t>
                      </a:r>
                      <a:r>
                        <a:rPr lang="en-ZA" sz="1000" kern="1200" dirty="0" err="1">
                          <a:solidFill>
                            <a:schemeClr val="tx1"/>
                          </a:solidFill>
                          <a:latin typeface="+mn-lt"/>
                          <a:ea typeface="+mn-ea"/>
                          <a:cs typeface="+mn-cs"/>
                        </a:rPr>
                        <a:t>Pou</a:t>
                      </a:r>
                      <a:r>
                        <a:rPr lang="en-ZA" sz="1000" kern="1200" dirty="0">
                          <a:solidFill>
                            <a:schemeClr val="tx1"/>
                          </a:solidFill>
                          <a:latin typeface="+mn-lt"/>
                          <a:ea typeface="+mn-ea"/>
                          <a:cs typeface="+mn-cs"/>
                        </a:rPr>
                        <a:t> </a:t>
                      </a:r>
                      <a:r>
                        <a:rPr lang="en-ZA" sz="1000" kern="1200" dirty="0" err="1">
                          <a:solidFill>
                            <a:schemeClr val="tx1"/>
                          </a:solidFill>
                          <a:latin typeface="+mn-lt"/>
                          <a:ea typeface="+mn-ea"/>
                          <a:cs typeface="+mn-cs"/>
                        </a:rPr>
                        <a:t>Fernández</a:t>
                      </a:r>
                      <a:r>
                        <a:rPr lang="en-ZA" sz="1000" kern="1200" dirty="0">
                          <a:solidFill>
                            <a:schemeClr val="tx1"/>
                          </a:solidFill>
                          <a:latin typeface="+mn-lt"/>
                          <a:ea typeface="+mn-ea"/>
                          <a:cs typeface="+mn-cs"/>
                        </a:rPr>
                        <a:t> J, Alvarez </a:t>
                      </a:r>
                      <a:r>
                        <a:rPr lang="en-ZA" sz="1000" kern="1200" dirty="0" err="1">
                          <a:solidFill>
                            <a:schemeClr val="tx1"/>
                          </a:solidFill>
                          <a:latin typeface="+mn-lt"/>
                          <a:ea typeface="+mn-ea"/>
                          <a:cs typeface="+mn-cs"/>
                        </a:rPr>
                        <a:t>Calatayud</a:t>
                      </a:r>
                      <a:r>
                        <a:rPr lang="en-ZA" sz="1000" kern="1200" dirty="0">
                          <a:solidFill>
                            <a:schemeClr val="tx1"/>
                          </a:solidFill>
                          <a:latin typeface="+mn-lt"/>
                          <a:ea typeface="+mn-ea"/>
                          <a:cs typeface="+mn-cs"/>
                        </a:rPr>
                        <a:t> G, Sánchez Bayle M; Paediatric Fever Co-operative Group from the Spanish Paediatric Association. Effectiveness and tolerability of ibuprofen-arginine versus </a:t>
                      </a:r>
                      <a:r>
                        <a:rPr lang="en-ZA" sz="1000" kern="1200" dirty="0" err="1">
                          <a:solidFill>
                            <a:schemeClr val="tx1"/>
                          </a:solidFill>
                          <a:latin typeface="+mn-lt"/>
                          <a:ea typeface="+mn-ea"/>
                          <a:cs typeface="+mn-cs"/>
                        </a:rPr>
                        <a:t>paracetamol</a:t>
                      </a:r>
                      <a:r>
                        <a:rPr lang="en-ZA" sz="1000" kern="1200" dirty="0">
                          <a:solidFill>
                            <a:schemeClr val="tx1"/>
                          </a:solidFill>
                          <a:latin typeface="+mn-lt"/>
                          <a:ea typeface="+mn-ea"/>
                          <a:cs typeface="+mn-cs"/>
                        </a:rPr>
                        <a:t> in children with fever of likely infectious</a:t>
                      </a:r>
                      <a:r>
                        <a:rPr lang="en-US" sz="1000" kern="1200" baseline="0" dirty="0">
                          <a:solidFill>
                            <a:schemeClr val="tx1"/>
                          </a:solidFill>
                          <a:latin typeface="+mn-lt"/>
                          <a:ea typeface="+mn-ea"/>
                          <a:cs typeface="+mn-cs"/>
                        </a:rPr>
                        <a:t> </a:t>
                      </a:r>
                      <a:r>
                        <a:rPr lang="en-ZA" sz="1000" kern="1200" dirty="0">
                          <a:solidFill>
                            <a:schemeClr val="tx1"/>
                          </a:solidFill>
                          <a:latin typeface="+mn-lt"/>
                          <a:ea typeface="+mn-ea"/>
                          <a:cs typeface="+mn-cs"/>
                        </a:rPr>
                        <a:t>origin. </a:t>
                      </a:r>
                      <a:r>
                        <a:rPr lang="en-ZA" sz="1000" kern="1200" dirty="0" err="1">
                          <a:solidFill>
                            <a:schemeClr val="tx1"/>
                          </a:solidFill>
                          <a:latin typeface="+mn-lt"/>
                          <a:ea typeface="+mn-ea"/>
                          <a:cs typeface="+mn-cs"/>
                        </a:rPr>
                        <a:t>Acta</a:t>
                      </a:r>
                      <a:r>
                        <a:rPr lang="en-ZA" sz="1000" kern="1200" dirty="0">
                          <a:solidFill>
                            <a:schemeClr val="tx1"/>
                          </a:solidFill>
                          <a:latin typeface="+mn-lt"/>
                          <a:ea typeface="+mn-ea"/>
                          <a:cs typeface="+mn-cs"/>
                        </a:rPr>
                        <a:t> </a:t>
                      </a:r>
                      <a:r>
                        <a:rPr lang="en-ZA" sz="1000" kern="1200" dirty="0" err="1">
                          <a:solidFill>
                            <a:schemeClr val="tx1"/>
                          </a:solidFill>
                          <a:latin typeface="+mn-lt"/>
                          <a:ea typeface="+mn-ea"/>
                          <a:cs typeface="+mn-cs"/>
                        </a:rPr>
                        <a:t>Paediatr</a:t>
                      </a:r>
                      <a:r>
                        <a:rPr lang="en-ZA" sz="1000" kern="1200" dirty="0">
                          <a:solidFill>
                            <a:schemeClr val="tx1"/>
                          </a:solidFill>
                          <a:latin typeface="+mn-lt"/>
                          <a:ea typeface="+mn-ea"/>
                          <a:cs typeface="+mn-cs"/>
                        </a:rPr>
                        <a:t>. 2002;91(4):383-90. </a:t>
                      </a:r>
                      <a:r>
                        <a:rPr lang="en-ZA" sz="1000" kern="1200" dirty="0">
                          <a:solidFill>
                            <a:schemeClr val="tx1"/>
                          </a:solidFill>
                          <a:latin typeface="+mn-lt"/>
                          <a:ea typeface="+mn-ea"/>
                          <a:cs typeface="+mn-cs"/>
                          <a:hlinkClick r:id="rId6"/>
                        </a:rPr>
                        <a:t>http://www.ncbi.nlm.nih.gov/pubmed/12061352</a:t>
                      </a:r>
                      <a:r>
                        <a:rPr lang="en-ZA" sz="1000" kern="1200" dirty="0">
                          <a:solidFill>
                            <a:schemeClr val="tx1"/>
                          </a:solidFill>
                          <a:latin typeface="+mn-lt"/>
                          <a:ea typeface="+mn-ea"/>
                          <a:cs typeface="+mn-cs"/>
                        </a:rPr>
                        <a:t> </a:t>
                      </a:r>
                      <a:endParaRPr lang="en-US" sz="1000" kern="1200" dirty="0">
                        <a:solidFill>
                          <a:schemeClr val="tx1"/>
                        </a:solidFill>
                        <a:latin typeface="+mn-lt"/>
                        <a:ea typeface="+mn-ea"/>
                        <a:cs typeface="+mn-cs"/>
                      </a:endParaRPr>
                    </a:p>
                    <a:p>
                      <a:pPr marL="171450" indent="-171450" algn="l" defTabSz="914400" rtl="0" eaLnBrk="1" latinLnBrk="0" hangingPunct="1">
                        <a:buFont typeface="Arial" pitchFamily="34" charset="0"/>
                        <a:buChar char="•"/>
                      </a:pPr>
                      <a:r>
                        <a:rPr lang="en-ZA" sz="1000" kern="1200" dirty="0">
                          <a:solidFill>
                            <a:schemeClr val="tx1"/>
                          </a:solidFill>
                          <a:latin typeface="+mn-lt"/>
                          <a:ea typeface="+mn-ea"/>
                          <a:cs typeface="+mn-cs"/>
                        </a:rPr>
                        <a:t>NICE Guidelines, May 2013 evidence tables - </a:t>
                      </a:r>
                      <a:r>
                        <a:rPr lang="en-ZA" sz="1000" kern="1200" dirty="0" err="1">
                          <a:solidFill>
                            <a:schemeClr val="tx1"/>
                          </a:solidFill>
                          <a:latin typeface="+mn-lt"/>
                          <a:ea typeface="+mn-ea"/>
                          <a:cs typeface="+mn-cs"/>
                        </a:rPr>
                        <a:t>Autret</a:t>
                      </a:r>
                      <a:r>
                        <a:rPr lang="en-ZA" sz="1000" kern="1200" dirty="0">
                          <a:solidFill>
                            <a:schemeClr val="tx1"/>
                          </a:solidFill>
                          <a:latin typeface="+mn-lt"/>
                          <a:ea typeface="+mn-ea"/>
                          <a:cs typeface="+mn-cs"/>
                        </a:rPr>
                        <a:t> E, </a:t>
                      </a:r>
                      <a:r>
                        <a:rPr lang="en-ZA" sz="1000" kern="1200" dirty="0" err="1">
                          <a:solidFill>
                            <a:schemeClr val="tx1"/>
                          </a:solidFill>
                          <a:latin typeface="+mn-lt"/>
                          <a:ea typeface="+mn-ea"/>
                          <a:cs typeface="+mn-cs"/>
                        </a:rPr>
                        <a:t>Breart</a:t>
                      </a:r>
                      <a:r>
                        <a:rPr lang="en-ZA" sz="1000" kern="1200" dirty="0">
                          <a:solidFill>
                            <a:schemeClr val="tx1"/>
                          </a:solidFill>
                          <a:latin typeface="+mn-lt"/>
                          <a:ea typeface="+mn-ea"/>
                          <a:cs typeface="+mn-cs"/>
                        </a:rPr>
                        <a:t> G, </a:t>
                      </a:r>
                      <a:r>
                        <a:rPr lang="en-ZA" sz="1000" kern="1200" dirty="0" err="1">
                          <a:solidFill>
                            <a:schemeClr val="tx1"/>
                          </a:solidFill>
                          <a:latin typeface="+mn-lt"/>
                          <a:ea typeface="+mn-ea"/>
                          <a:cs typeface="+mn-cs"/>
                        </a:rPr>
                        <a:t>Jonville</a:t>
                      </a:r>
                      <a:r>
                        <a:rPr lang="en-ZA" sz="1000" kern="1200" dirty="0">
                          <a:solidFill>
                            <a:schemeClr val="tx1"/>
                          </a:solidFill>
                          <a:latin typeface="+mn-lt"/>
                          <a:ea typeface="+mn-ea"/>
                          <a:cs typeface="+mn-cs"/>
                        </a:rPr>
                        <a:t> AP, </a:t>
                      </a:r>
                      <a:r>
                        <a:rPr lang="en-ZA" sz="1000" kern="1200" dirty="0" err="1">
                          <a:solidFill>
                            <a:schemeClr val="tx1"/>
                          </a:solidFill>
                          <a:latin typeface="+mn-lt"/>
                          <a:ea typeface="+mn-ea"/>
                          <a:cs typeface="+mn-cs"/>
                        </a:rPr>
                        <a:t>Courcier</a:t>
                      </a:r>
                      <a:r>
                        <a:rPr lang="en-ZA" sz="1000" kern="1200" dirty="0">
                          <a:solidFill>
                            <a:schemeClr val="tx1"/>
                          </a:solidFill>
                          <a:latin typeface="+mn-lt"/>
                          <a:ea typeface="+mn-ea"/>
                          <a:cs typeface="+mn-cs"/>
                        </a:rPr>
                        <a:t> S, </a:t>
                      </a:r>
                      <a:r>
                        <a:rPr lang="en-ZA" sz="1000" kern="1200" dirty="0" err="1">
                          <a:solidFill>
                            <a:schemeClr val="tx1"/>
                          </a:solidFill>
                          <a:latin typeface="+mn-lt"/>
                          <a:ea typeface="+mn-ea"/>
                          <a:cs typeface="+mn-cs"/>
                        </a:rPr>
                        <a:t>Lassale</a:t>
                      </a:r>
                      <a:r>
                        <a:rPr lang="en-ZA" sz="1000" kern="1200" dirty="0">
                          <a:solidFill>
                            <a:schemeClr val="tx1"/>
                          </a:solidFill>
                          <a:latin typeface="+mn-lt"/>
                          <a:ea typeface="+mn-ea"/>
                          <a:cs typeface="+mn-cs"/>
                        </a:rPr>
                        <a:t> C, </a:t>
                      </a:r>
                      <a:r>
                        <a:rPr lang="en-ZA" sz="1000" kern="1200" dirty="0" err="1">
                          <a:solidFill>
                            <a:schemeClr val="tx1"/>
                          </a:solidFill>
                          <a:latin typeface="+mn-lt"/>
                          <a:ea typeface="+mn-ea"/>
                          <a:cs typeface="+mn-cs"/>
                        </a:rPr>
                        <a:t>Goehrs</a:t>
                      </a:r>
                      <a:r>
                        <a:rPr lang="en-ZA" sz="1000" kern="1200" dirty="0">
                          <a:solidFill>
                            <a:schemeClr val="tx1"/>
                          </a:solidFill>
                          <a:latin typeface="+mn-lt"/>
                          <a:ea typeface="+mn-ea"/>
                          <a:cs typeface="+mn-cs"/>
                        </a:rPr>
                        <a:t> JM. Comparative efficacy and tolerance of ibuprofen syrup and acetaminophen syrup in children with pyrexia associated with infectious diseases and treated with antibiotics. </a:t>
                      </a:r>
                      <a:r>
                        <a:rPr lang="en-ZA" sz="1000" kern="1200" dirty="0" err="1">
                          <a:solidFill>
                            <a:schemeClr val="tx1"/>
                          </a:solidFill>
                          <a:latin typeface="+mn-lt"/>
                          <a:ea typeface="+mn-ea"/>
                          <a:cs typeface="+mn-cs"/>
                        </a:rPr>
                        <a:t>Eur</a:t>
                      </a:r>
                      <a:r>
                        <a:rPr lang="en-ZA" sz="1000" kern="1200" dirty="0">
                          <a:solidFill>
                            <a:schemeClr val="tx1"/>
                          </a:solidFill>
                          <a:latin typeface="+mn-lt"/>
                          <a:ea typeface="+mn-ea"/>
                          <a:cs typeface="+mn-cs"/>
                        </a:rPr>
                        <a:t> J </a:t>
                      </a:r>
                      <a:r>
                        <a:rPr lang="en-ZA" sz="1000" kern="1200" dirty="0" err="1">
                          <a:solidFill>
                            <a:schemeClr val="tx1"/>
                          </a:solidFill>
                          <a:latin typeface="+mn-lt"/>
                          <a:ea typeface="+mn-ea"/>
                          <a:cs typeface="+mn-cs"/>
                        </a:rPr>
                        <a:t>Clin</a:t>
                      </a:r>
                      <a:r>
                        <a:rPr lang="en-ZA" sz="1000" kern="1200" dirty="0">
                          <a:solidFill>
                            <a:schemeClr val="tx1"/>
                          </a:solidFill>
                          <a:latin typeface="+mn-lt"/>
                          <a:ea typeface="+mn-ea"/>
                          <a:cs typeface="+mn-cs"/>
                        </a:rPr>
                        <a:t> </a:t>
                      </a:r>
                      <a:r>
                        <a:rPr lang="en-ZA" sz="1000" kern="1200" dirty="0" err="1">
                          <a:solidFill>
                            <a:schemeClr val="tx1"/>
                          </a:solidFill>
                          <a:latin typeface="+mn-lt"/>
                          <a:ea typeface="+mn-ea"/>
                          <a:cs typeface="+mn-cs"/>
                        </a:rPr>
                        <a:t>Pharmacol</a:t>
                      </a:r>
                      <a:r>
                        <a:rPr lang="en-ZA" sz="1000" kern="1200" dirty="0">
                          <a:solidFill>
                            <a:schemeClr val="tx1"/>
                          </a:solidFill>
                          <a:latin typeface="+mn-lt"/>
                          <a:ea typeface="+mn-ea"/>
                          <a:cs typeface="+mn-cs"/>
                        </a:rPr>
                        <a:t>. 1994;46(3):197-201. </a:t>
                      </a:r>
                      <a:r>
                        <a:rPr lang="en-ZA" sz="1000" kern="1200" dirty="0">
                          <a:solidFill>
                            <a:schemeClr val="tx1"/>
                          </a:solidFill>
                          <a:latin typeface="+mn-lt"/>
                          <a:ea typeface="+mn-ea"/>
                          <a:cs typeface="+mn-cs"/>
                          <a:hlinkClick r:id="rId7"/>
                        </a:rPr>
                        <a:t>http://www.ncbi.nlm.nih.gov/pubmed/8070499</a:t>
                      </a:r>
                      <a:r>
                        <a:rPr lang="en-ZA" sz="1000" kern="1200" dirty="0">
                          <a:solidFill>
                            <a:schemeClr val="tx1"/>
                          </a:solidFill>
                          <a:latin typeface="+mn-lt"/>
                          <a:ea typeface="+mn-ea"/>
                          <a:cs typeface="+mn-cs"/>
                        </a:rPr>
                        <a:t> </a:t>
                      </a:r>
                      <a:endParaRPr lang="en-US" sz="1000" kern="1200" dirty="0">
                        <a:solidFill>
                          <a:schemeClr val="tx1"/>
                        </a:solidFill>
                        <a:latin typeface="+mn-lt"/>
                        <a:ea typeface="+mn-ea"/>
                        <a:cs typeface="+mn-cs"/>
                      </a:endParaRPr>
                    </a:p>
                    <a:p>
                      <a:pPr marL="1714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kern="1200" dirty="0" err="1">
                          <a:solidFill>
                            <a:schemeClr val="tx1"/>
                          </a:solidFill>
                          <a:latin typeface="+mn-lt"/>
                          <a:ea typeface="+mn-ea"/>
                          <a:cs typeface="+mn-cs"/>
                        </a:rPr>
                        <a:t>Offringa</a:t>
                      </a:r>
                      <a:r>
                        <a:rPr lang="en-ZA" sz="1000" kern="1200" dirty="0">
                          <a:solidFill>
                            <a:schemeClr val="tx1"/>
                          </a:solidFill>
                          <a:latin typeface="+mn-lt"/>
                          <a:ea typeface="+mn-ea"/>
                          <a:cs typeface="+mn-cs"/>
                        </a:rPr>
                        <a:t> M, Newton R. Prophylactic drug management for febrile seizures in children. Cochrane Database of Systematic</a:t>
                      </a:r>
                      <a:r>
                        <a:rPr lang="en-US" sz="1000" kern="1200" dirty="0">
                          <a:solidFill>
                            <a:schemeClr val="tx1"/>
                          </a:solidFill>
                          <a:latin typeface="+mn-lt"/>
                          <a:ea typeface="+mn-ea"/>
                          <a:cs typeface="+mn-cs"/>
                        </a:rPr>
                        <a:t> </a:t>
                      </a:r>
                      <a:r>
                        <a:rPr lang="en-ZA" sz="1000" kern="1200" dirty="0">
                          <a:solidFill>
                            <a:schemeClr val="tx1"/>
                          </a:solidFill>
                          <a:latin typeface="+mn-lt"/>
                          <a:ea typeface="+mn-ea"/>
                          <a:cs typeface="+mn-cs"/>
                        </a:rPr>
                        <a:t>Reviews 2012, Issue 4. Art. No.: CD003031.</a:t>
                      </a:r>
                      <a:endParaRPr lang="en-US" sz="1000" dirty="0"/>
                    </a:p>
                  </a:txBody>
                  <a:tcPr marL="86359" marR="86359"/>
                </a:tc>
                <a:extLst>
                  <a:ext uri="{0D108BD9-81ED-4DB2-BD59-A6C34878D82A}">
                    <a16:rowId xmlns:a16="http://schemas.microsoft.com/office/drawing/2014/main" val="10003"/>
                  </a:ext>
                </a:extLst>
              </a:tr>
              <a:tr h="145296">
                <a:tc gridSpan="3">
                  <a:txBody>
                    <a:bodyPr/>
                    <a:lstStyle/>
                    <a:p>
                      <a:r>
                        <a:rPr lang="fr-FR" sz="1000" b="1" dirty="0">
                          <a:solidFill>
                            <a:schemeClr val="tx1"/>
                          </a:solidFill>
                        </a:rPr>
                        <a:t>15.3</a:t>
                      </a:r>
                      <a:r>
                        <a:rPr lang="fr-FR" sz="1000" b="1" baseline="0" dirty="0">
                          <a:solidFill>
                            <a:schemeClr val="tx1"/>
                          </a:solidFill>
                        </a:rPr>
                        <a:t> MENINGITIS </a:t>
                      </a:r>
                      <a:endParaRPr lang="en-ZA" sz="1000" b="1" dirty="0">
                        <a:solidFill>
                          <a:schemeClr val="tx1"/>
                        </a:solidFill>
                      </a:endParaRPr>
                    </a:p>
                  </a:txBody>
                  <a:tcPr marL="86359" marR="86359"/>
                </a:tc>
                <a:tc hMerge="1">
                  <a:txBody>
                    <a:bodyPr/>
                    <a:lstStyle/>
                    <a:p>
                      <a:endParaRPr lang="en-ZA" sz="1400" dirty="0"/>
                    </a:p>
                  </a:txBody>
                  <a:tcPr marL="86359" marR="86359"/>
                </a:tc>
                <a:tc hMerge="1">
                  <a:txBody>
                    <a:bodyPr/>
                    <a:lstStyle/>
                    <a:p>
                      <a:pPr lvl="0" algn="l">
                        <a:buNone/>
                      </a:pPr>
                      <a:endParaRPr lang="en-ZA" sz="1200" dirty="0"/>
                    </a:p>
                  </a:txBody>
                  <a:tcPr marL="86359" marR="86359"/>
                </a:tc>
                <a:extLst>
                  <a:ext uri="{0D108BD9-81ED-4DB2-BD59-A6C34878D82A}">
                    <a16:rowId xmlns:a16="http://schemas.microsoft.com/office/drawing/2014/main" val="10004"/>
                  </a:ext>
                </a:extLst>
              </a:tr>
              <a:tr h="587256">
                <a:tc>
                  <a:txBody>
                    <a:bodyPr/>
                    <a:lstStyle/>
                    <a:p>
                      <a:r>
                        <a:rPr lang="en-ZA" sz="1000" dirty="0"/>
                        <a:t>24</a:t>
                      </a:r>
                    </a:p>
                  </a:txBody>
                  <a:tcPr marL="86359" marR="86359"/>
                </a:tc>
                <a:tc>
                  <a:txBody>
                    <a:bodyPr/>
                    <a:lstStyle/>
                    <a:p>
                      <a:r>
                        <a:rPr lang="en-ZA" sz="1000" dirty="0"/>
                        <a:t>15</a:t>
                      </a:r>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a:t>CEFTRIAXONE</a:t>
                      </a:r>
                      <a:r>
                        <a:rPr lang="en-ZA" sz="1000" b="1" u="sng" baseline="0" dirty="0"/>
                        <a:t>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a:t>Boyles TH, </a:t>
                      </a:r>
                      <a:r>
                        <a:rPr lang="en-ZA" sz="1000" dirty="0" err="1"/>
                        <a:t>Bamford</a:t>
                      </a:r>
                      <a:r>
                        <a:rPr lang="en-ZA" sz="1000" dirty="0"/>
                        <a:t> C, Bateman K, Blumberg L, </a:t>
                      </a:r>
                      <a:r>
                        <a:rPr lang="en-ZA" sz="1000" dirty="0" err="1"/>
                        <a:t>Dramowski</a:t>
                      </a:r>
                      <a:r>
                        <a:rPr lang="en-ZA" sz="1000" dirty="0"/>
                        <a:t> A, </a:t>
                      </a:r>
                      <a:r>
                        <a:rPr lang="en-ZA" sz="1000" dirty="0" err="1"/>
                        <a:t>Karstaedt</a:t>
                      </a:r>
                      <a:r>
                        <a:rPr lang="en-ZA" sz="1000" dirty="0"/>
                        <a:t> A, </a:t>
                      </a:r>
                      <a:r>
                        <a:rPr lang="en-ZA" sz="1000" dirty="0" err="1"/>
                        <a:t>Korsman</a:t>
                      </a:r>
                      <a:r>
                        <a:rPr lang="en-ZA" sz="1000" dirty="0"/>
                        <a:t> S, le Roux DM, </a:t>
                      </a:r>
                      <a:r>
                        <a:rPr lang="en-ZA" sz="1000" dirty="0" err="1"/>
                        <a:t>Maartens</a:t>
                      </a:r>
                      <a:r>
                        <a:rPr lang="en-ZA" sz="1000" dirty="0"/>
                        <a:t> G, </a:t>
                      </a:r>
                      <a:r>
                        <a:rPr lang="en-ZA" sz="1000" dirty="0" err="1"/>
                        <a:t>Madhi</a:t>
                      </a:r>
                      <a:r>
                        <a:rPr lang="en-ZA" sz="1000" dirty="0"/>
                        <a:t> S, </a:t>
                      </a:r>
                      <a:r>
                        <a:rPr lang="en-ZA" sz="1000" dirty="0" err="1"/>
                        <a:t>Naidoo</a:t>
                      </a:r>
                      <a:r>
                        <a:rPr lang="en-ZA" sz="1000" dirty="0"/>
                        <a:t> R, </a:t>
                      </a:r>
                      <a:r>
                        <a:rPr lang="en-ZA" sz="1000" dirty="0" err="1"/>
                        <a:t>Nuttall</a:t>
                      </a:r>
                      <a:r>
                        <a:rPr lang="en-ZA" sz="1000" dirty="0"/>
                        <a:t> J, </a:t>
                      </a:r>
                      <a:r>
                        <a:rPr lang="en-ZA" sz="1000" dirty="0" err="1"/>
                        <a:t>Reubenson</a:t>
                      </a:r>
                      <a:r>
                        <a:rPr lang="en-ZA" sz="1000" dirty="0"/>
                        <a:t> G, </a:t>
                      </a:r>
                      <a:r>
                        <a:rPr lang="en-ZA" sz="1000" dirty="0" err="1"/>
                        <a:t>TaljaardJ,Thomas</a:t>
                      </a:r>
                      <a:r>
                        <a:rPr lang="en-ZA" sz="1000" dirty="0"/>
                        <a:t> J, van </a:t>
                      </a:r>
                      <a:r>
                        <a:rPr lang="en-ZA" sz="1000" dirty="0" err="1"/>
                        <a:t>Zyl</a:t>
                      </a:r>
                      <a:r>
                        <a:rPr lang="en-ZA" sz="1000" dirty="0"/>
                        <a:t> G, von </a:t>
                      </a:r>
                      <a:r>
                        <a:rPr lang="en-ZA" sz="1000" dirty="0" err="1"/>
                        <a:t>Gottberg</a:t>
                      </a:r>
                      <a:r>
                        <a:rPr lang="en-ZA" sz="1000" dirty="0"/>
                        <a:t> A, Whitelaw A, </a:t>
                      </a:r>
                      <a:r>
                        <a:rPr lang="en-ZA" sz="1000" dirty="0" err="1"/>
                        <a:t>Mendelson</a:t>
                      </a:r>
                      <a:r>
                        <a:rPr lang="en-ZA" sz="1000" dirty="0"/>
                        <a:t> M. Federation of Infectious Diseases Societies of Southern Africa Working Group on Acute Meningitis in Children and Adults Infectious Diseases Society of Southern Africa. Guidelines for the management of acute meningitis in children and adults in South </a:t>
                      </a:r>
                      <a:r>
                        <a:rPr lang="en-ZA" sz="1000" dirty="0" err="1"/>
                        <a:t>Africa.</a:t>
                      </a:r>
                      <a:r>
                        <a:rPr lang="en-ZA" sz="1000" i="1" dirty="0" err="1"/>
                        <a:t>South</a:t>
                      </a:r>
                      <a:r>
                        <a:rPr lang="en-ZA" sz="1000" i="1" dirty="0"/>
                        <a:t> </a:t>
                      </a:r>
                      <a:r>
                        <a:rPr lang="en-ZA" sz="1000" i="1" dirty="0" err="1"/>
                        <a:t>Afr</a:t>
                      </a:r>
                      <a:r>
                        <a:rPr lang="en-ZA" sz="1000" i="1" dirty="0"/>
                        <a:t> J </a:t>
                      </a:r>
                      <a:r>
                        <a:rPr lang="en-ZA" sz="1000" i="1" dirty="0" err="1"/>
                        <a:t>Epidemiol</a:t>
                      </a:r>
                      <a:r>
                        <a:rPr lang="en-ZA" sz="1000" i="1" dirty="0"/>
                        <a:t> Infect</a:t>
                      </a:r>
                      <a:r>
                        <a:rPr lang="en-ZA" sz="1000" dirty="0"/>
                        <a:t> 2013;28(1):5-15.</a:t>
                      </a:r>
                      <a:endParaRPr lang="en-US" sz="1000" dirty="0"/>
                    </a:p>
                  </a:txBody>
                  <a:tcPr marL="86359" marR="86359"/>
                </a:tc>
                <a:extLst>
                  <a:ext uri="{0D108BD9-81ED-4DB2-BD59-A6C34878D82A}">
                    <a16:rowId xmlns:a16="http://schemas.microsoft.com/office/drawing/2014/main" val="10005"/>
                  </a:ext>
                </a:extLst>
              </a:tr>
              <a:tr h="358656">
                <a:tc>
                  <a:txBody>
                    <a:bodyPr/>
                    <a:lstStyle/>
                    <a:p>
                      <a:r>
                        <a:rPr lang="en-ZA" sz="1000" dirty="0"/>
                        <a:t>25</a:t>
                      </a:r>
                    </a:p>
                  </a:txBody>
                  <a:tcPr marL="86359" marR="86359"/>
                </a:tc>
                <a:tc>
                  <a:txBody>
                    <a:bodyPr/>
                    <a:lstStyle/>
                    <a:p>
                      <a:r>
                        <a:rPr lang="en-ZA" sz="1000" dirty="0"/>
                        <a:t>16</a:t>
                      </a:r>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000" b="1" u="sng" dirty="0"/>
                        <a:t>PREDNISONE</a:t>
                      </a:r>
                      <a:r>
                        <a:rPr lang="en-US" sz="1000" b="1" u="sng" baseline="0" dirty="0"/>
                        <a:t> </a:t>
                      </a:r>
                      <a:endParaRPr lang="en-US" sz="1000" b="1" u="sng" dirty="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a:t>Salinas RA, Alvarez G, Daly F, Ferreira J. Corticosteroids for Bell's palsy (idiopathic facial paralysis). </a:t>
                      </a:r>
                      <a:r>
                        <a:rPr lang="en-US" sz="1000" i="1" dirty="0"/>
                        <a:t>Cochrane Database </a:t>
                      </a:r>
                      <a:r>
                        <a:rPr lang="en-US" sz="1000" i="1" dirty="0" err="1"/>
                        <a:t>Syst</a:t>
                      </a:r>
                      <a:r>
                        <a:rPr lang="en-US" sz="1000" i="1" dirty="0"/>
                        <a:t> Rev</a:t>
                      </a:r>
                      <a:r>
                        <a:rPr lang="en-US" sz="1000" dirty="0"/>
                        <a:t>. 2010 Mar 17;(3):CD001942.</a:t>
                      </a:r>
                    </a:p>
                  </a:txBody>
                  <a:tcPr marL="86359" marR="86359"/>
                </a:tc>
                <a:extLst>
                  <a:ext uri="{0D108BD9-81ED-4DB2-BD59-A6C34878D82A}">
                    <a16:rowId xmlns:a16="http://schemas.microsoft.com/office/drawing/2014/main" val="10006"/>
                  </a:ext>
                </a:extLst>
              </a:tr>
            </a:tbl>
          </a:graphicData>
        </a:graphic>
      </p:graphicFrame>
      <p:sp>
        <p:nvSpPr>
          <p:cNvPr id="3" name="Slide Number Placeholder 5"/>
          <p:cNvSpPr txBox="1">
            <a:spLocks/>
          </p:cNvSpPr>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a:defRPr/>
            </a:pPr>
            <a:fld id="{6079DE21-5DAA-4204-B423-28510684095B}" type="slidenum">
              <a:rPr lang="en-ZA" smtClean="0">
                <a:solidFill>
                  <a:prstClr val="black">
                    <a:tint val="75000"/>
                  </a:prstClr>
                </a:solidFill>
              </a:rPr>
              <a:pPr algn="ctr">
                <a:defRPr/>
              </a:pPr>
              <a:t>32</a:t>
            </a:fld>
            <a:endParaRPr lang="en-ZA" dirty="0">
              <a:solidFill>
                <a:prstClr val="black">
                  <a:tint val="75000"/>
                </a:prstClr>
              </a:solidFill>
            </a:endParaRPr>
          </a:p>
        </p:txBody>
      </p:sp>
    </p:spTree>
    <p:extLst>
      <p:ext uri="{BB962C8B-B14F-4D97-AF65-F5344CB8AC3E}">
        <p14:creationId xmlns:p14="http://schemas.microsoft.com/office/powerpoint/2010/main" val="1994510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4876800"/>
          </a:xfrm>
        </p:spPr>
        <p:txBody>
          <a:bodyPr>
            <a:normAutofit lnSpcReduction="10000"/>
          </a:bodyPr>
          <a:lstStyle/>
          <a:p>
            <a:pPr>
              <a:buNone/>
            </a:pPr>
            <a:r>
              <a:rPr lang="en-GB" sz="2800" i="1" dirty="0" err="1"/>
              <a:t>Buccal</a:t>
            </a:r>
            <a:r>
              <a:rPr lang="en-GB" sz="2800" i="1" dirty="0"/>
              <a:t> midazolam (cont’d):</a:t>
            </a:r>
            <a:endParaRPr lang="en-US" sz="2800" i="1" dirty="0"/>
          </a:p>
          <a:p>
            <a:r>
              <a:rPr lang="en-GB" sz="2600" i="1" dirty="0"/>
              <a:t>Safety</a:t>
            </a:r>
            <a:r>
              <a:rPr lang="en-GB" sz="2600" dirty="0"/>
              <a:t>:</a:t>
            </a:r>
            <a:endParaRPr lang="en-US" sz="2600" dirty="0"/>
          </a:p>
          <a:p>
            <a:pPr lvl="1"/>
            <a:r>
              <a:rPr lang="en-ZA" sz="2200" dirty="0" err="1"/>
              <a:t>Metanalysis</a:t>
            </a:r>
            <a:r>
              <a:rPr lang="en-ZA" sz="2200" dirty="0"/>
              <a:t> (McMullan et al, 2005): </a:t>
            </a:r>
          </a:p>
          <a:p>
            <a:pPr lvl="2"/>
            <a:r>
              <a:rPr lang="en-ZA" sz="1900" dirty="0"/>
              <a:t>No apparent difference between rectal diazepam </a:t>
            </a:r>
            <a:r>
              <a:rPr lang="en-ZA" sz="1900" i="1" dirty="0"/>
              <a:t>vs.</a:t>
            </a:r>
            <a:r>
              <a:rPr lang="en-ZA" sz="1900" dirty="0"/>
              <a:t> </a:t>
            </a:r>
            <a:r>
              <a:rPr lang="en-ZA" sz="1900" dirty="0" err="1"/>
              <a:t>buccal</a:t>
            </a:r>
            <a:r>
              <a:rPr lang="en-ZA" sz="1900" dirty="0"/>
              <a:t> midazolam (RR 1.49; 95% CI 0.25 to 8.72) with regards to respiratory depression &amp; change in oxygen saturations. In the study by McIntyre </a:t>
            </a:r>
            <a:r>
              <a:rPr lang="en-ZA" sz="1900" i="1" dirty="0"/>
              <a:t>et al</a:t>
            </a:r>
            <a:r>
              <a:rPr lang="en-ZA" sz="1900" dirty="0"/>
              <a:t> (2005) 5 patients who developed associated respiratory depression with study treatment had been pre-treated with rectal diazepam prior to attendance at the emergency room.</a:t>
            </a:r>
            <a:endParaRPr lang="en-US" sz="1900" dirty="0"/>
          </a:p>
          <a:p>
            <a:pPr lvl="1"/>
            <a:r>
              <a:rPr lang="en-ZA" sz="2200" dirty="0"/>
              <a:t>Population pharmacokinetic analysis of data from MID001 (pharmacokinetic study sponsored by the applicant of oromucosal midazolam formulation in the European Union, </a:t>
            </a:r>
            <a:r>
              <a:rPr lang="en-ZA" sz="2200" dirty="0" err="1"/>
              <a:t>Buccolam</a:t>
            </a:r>
            <a:r>
              <a:rPr lang="en-ZA" sz="2200" dirty="0"/>
              <a:t>®) submitted to the EMA for registration of oromucosal midazolam:</a:t>
            </a:r>
          </a:p>
          <a:p>
            <a:pPr lvl="2"/>
            <a:r>
              <a:rPr lang="en-ZA" sz="1900" dirty="0"/>
              <a:t>Highest concentration of active metabolite to parent drug ratio in children 3–6 months (in 3 children).</a:t>
            </a:r>
            <a:endParaRPr lang="en-US" sz="1900" dirty="0"/>
          </a:p>
          <a:p>
            <a:pPr lvl="1">
              <a:buNone/>
            </a:pPr>
            <a:endParaRPr lang="en-ZA" i="1"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4</a:t>
            </a:fld>
            <a:endParaRPr lang="en-ZA" sz="1000" dirty="0"/>
          </a:p>
        </p:txBody>
      </p:sp>
      <p:sp>
        <p:nvSpPr>
          <p:cNvPr id="7" name="Footer Placeholder 4"/>
          <p:cNvSpPr>
            <a:spLocks noGrp="1"/>
          </p:cNvSpPr>
          <p:nvPr>
            <p:ph type="ftr" sz="quarter" idx="11"/>
          </p:nvPr>
        </p:nvSpPr>
        <p:spPr>
          <a:xfrm>
            <a:off x="3124200" y="6356350"/>
            <a:ext cx="2895600" cy="365125"/>
          </a:xfrm>
        </p:spPr>
        <p:txBody>
          <a:bodyPr/>
          <a:lstStyle/>
          <a:p>
            <a:pPr algn="ctr"/>
            <a:r>
              <a:rPr lang="en-ZA" sz="1000" dirty="0"/>
              <a:t>PRIMARY HEALTHCARE IMPLEMENTATION SLIDES 2014: CENTRAL NERVOUS SYSTEM</a:t>
            </a:r>
          </a:p>
        </p:txBody>
      </p:sp>
      <p:sp>
        <p:nvSpPr>
          <p:cNvPr id="10" name="Title 1"/>
          <p:cNvSpPr>
            <a:spLocks noGrp="1"/>
          </p:cNvSpPr>
          <p:nvPr>
            <p:ph type="title"/>
          </p:nvPr>
        </p:nvSpPr>
        <p:spPr>
          <a:xfrm>
            <a:off x="66612" y="228600"/>
            <a:ext cx="9001188" cy="685800"/>
          </a:xfrm>
        </p:spPr>
        <p:txBody>
          <a:bodyPr>
            <a:noAutofit/>
          </a:bodyPr>
          <a:lstStyle/>
          <a:p>
            <a:pPr algn="l"/>
            <a:r>
              <a:rPr lang="fr-FR" sz="3600" b="1" dirty="0">
                <a:solidFill>
                  <a:schemeClr val="bg1"/>
                </a:solidFill>
              </a:rPr>
              <a:t>15.2 SEIZURES (CONVULSIONS/FITS)</a:t>
            </a:r>
            <a:endParaRPr lang="en-ZA" sz="3600" dirty="0">
              <a:solidFill>
                <a:schemeClr val="bg1"/>
              </a:solidFill>
            </a:endParaRPr>
          </a:p>
        </p:txBody>
      </p:sp>
    </p:spTree>
    <p:extLst>
      <p:ext uri="{BB962C8B-B14F-4D97-AF65-F5344CB8AC3E}">
        <p14:creationId xmlns:p14="http://schemas.microsoft.com/office/powerpoint/2010/main" val="2385999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848756" cy="4983163"/>
          </a:xfrm>
        </p:spPr>
        <p:txBody>
          <a:bodyPr>
            <a:normAutofit fontScale="77500" lnSpcReduction="20000"/>
          </a:bodyPr>
          <a:lstStyle/>
          <a:p>
            <a:pPr marL="342900" lvl="1" indent="-342900">
              <a:buNone/>
            </a:pPr>
            <a:r>
              <a:rPr lang="en-ZA" sz="4000" b="1" dirty="0"/>
              <a:t> CHILDREN</a:t>
            </a:r>
          </a:p>
          <a:p>
            <a:pPr>
              <a:buNone/>
            </a:pPr>
            <a:endParaRPr lang="en-ZA" b="1" dirty="0"/>
          </a:p>
          <a:p>
            <a:pPr>
              <a:buNone/>
            </a:pPr>
            <a:endParaRPr lang="en-ZA" sz="4100" b="1" dirty="0">
              <a:solidFill>
                <a:srgbClr val="3366FF"/>
              </a:solidFill>
            </a:endParaRPr>
          </a:p>
          <a:p>
            <a:pPr>
              <a:buNone/>
            </a:pPr>
            <a:endParaRPr lang="en-ZA" sz="4100" b="1" dirty="0">
              <a:solidFill>
                <a:srgbClr val="3366FF"/>
              </a:solidFill>
            </a:endParaRPr>
          </a:p>
          <a:p>
            <a:pPr>
              <a:buNone/>
            </a:pPr>
            <a:endParaRPr lang="en-ZA" sz="4100" b="1" dirty="0">
              <a:solidFill>
                <a:srgbClr val="3366FF"/>
              </a:solidFill>
            </a:endParaRPr>
          </a:p>
          <a:p>
            <a:pPr>
              <a:buNone/>
            </a:pPr>
            <a:endParaRPr lang="en-ZA" sz="4100" b="1" dirty="0">
              <a:solidFill>
                <a:srgbClr val="3366FF"/>
              </a:solidFill>
            </a:endParaRPr>
          </a:p>
          <a:p>
            <a:pPr>
              <a:buNone/>
            </a:pPr>
            <a:endParaRPr lang="en-ZA" sz="4100" b="1" dirty="0">
              <a:solidFill>
                <a:srgbClr val="3366FF"/>
              </a:solidFill>
            </a:endParaRPr>
          </a:p>
          <a:p>
            <a:pPr>
              <a:buNone/>
            </a:pPr>
            <a:endParaRPr lang="en-ZA" sz="4100" b="1" dirty="0">
              <a:solidFill>
                <a:srgbClr val="3366FF"/>
              </a:solidFill>
            </a:endParaRPr>
          </a:p>
          <a:p>
            <a:pPr>
              <a:buNone/>
            </a:pPr>
            <a:r>
              <a:rPr lang="en-ZA" sz="4100" b="1" dirty="0">
                <a:solidFill>
                  <a:srgbClr val="3366FF"/>
                </a:solidFill>
              </a:rPr>
              <a:t>Level of Evidence: II, III Meta-analysis of low quality studies, UK midazolam oromucosal SPC</a:t>
            </a:r>
            <a:endParaRPr lang="en-US" sz="4100" dirty="0">
              <a:solidFill>
                <a:srgbClr val="3366FF"/>
              </a:solidFill>
            </a:endParaRPr>
          </a:p>
          <a:p>
            <a:endParaRPr lang="en-ZA" dirty="0"/>
          </a:p>
          <a:p>
            <a:endParaRPr lang="en-ZA"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5</a:t>
            </a:fld>
            <a:endParaRPr lang="en-ZA" sz="1000" dirty="0"/>
          </a:p>
        </p:txBody>
      </p:sp>
      <p:sp>
        <p:nvSpPr>
          <p:cNvPr id="7" name="Footer Placeholder 4"/>
          <p:cNvSpPr>
            <a:spLocks noGrp="1"/>
          </p:cNvSpPr>
          <p:nvPr>
            <p:ph type="ftr" sz="quarter" idx="11"/>
          </p:nvPr>
        </p:nvSpPr>
        <p:spPr>
          <a:xfrm>
            <a:off x="3124200" y="6356350"/>
            <a:ext cx="2895600" cy="365125"/>
          </a:xfrm>
        </p:spPr>
        <p:txBody>
          <a:bodyPr/>
          <a:lstStyle/>
          <a:p>
            <a:pPr algn="ctr"/>
            <a:r>
              <a:rPr lang="en-ZA" sz="1000" dirty="0"/>
              <a:t>PRIMARY HEALTHCARE IMPLEMENTATION SLIDES 2014: CENTRAL NERVOUS SYSTEM</a:t>
            </a:r>
          </a:p>
        </p:txBody>
      </p:sp>
      <p:sp>
        <p:nvSpPr>
          <p:cNvPr id="10" name="Title 1"/>
          <p:cNvSpPr>
            <a:spLocks noGrp="1"/>
          </p:cNvSpPr>
          <p:nvPr>
            <p:ph type="title"/>
          </p:nvPr>
        </p:nvSpPr>
        <p:spPr>
          <a:xfrm>
            <a:off x="66612" y="228600"/>
            <a:ext cx="9001188" cy="685800"/>
          </a:xfrm>
        </p:spPr>
        <p:txBody>
          <a:bodyPr>
            <a:noAutofit/>
          </a:bodyPr>
          <a:lstStyle/>
          <a:p>
            <a:pPr algn="l"/>
            <a:r>
              <a:rPr lang="fr-FR" sz="3600" b="1" dirty="0">
                <a:solidFill>
                  <a:schemeClr val="bg1"/>
                </a:solidFill>
              </a:rPr>
              <a:t>15.2 SEIZURES (CONVULSIONS/FITS)</a:t>
            </a:r>
            <a:endParaRPr lang="en-ZA" sz="3600" dirty="0">
              <a:solidFill>
                <a:schemeClr val="bg1"/>
              </a:solidFill>
            </a:endParaRPr>
          </a:p>
        </p:txBody>
      </p:sp>
      <p:sp>
        <p:nvSpPr>
          <p:cNvPr id="8" name="Rounded Rectangle 7"/>
          <p:cNvSpPr/>
          <p:nvPr/>
        </p:nvSpPr>
        <p:spPr>
          <a:xfrm>
            <a:off x="381000" y="1676400"/>
            <a:ext cx="8305800" cy="3048000"/>
          </a:xfrm>
          <a:prstGeom prst="round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endParaRPr lang="en-ZA" b="1" u="sng" dirty="0">
              <a:solidFill>
                <a:srgbClr val="FF0000"/>
              </a:solidFill>
            </a:endParaRPr>
          </a:p>
          <a:p>
            <a:pPr>
              <a:buNone/>
            </a:pPr>
            <a:r>
              <a:rPr lang="en-ZA" sz="2000" b="1" u="sng" dirty="0">
                <a:solidFill>
                  <a:schemeClr val="bg1"/>
                </a:solidFill>
              </a:rPr>
              <a:t>RECOMMENDATION:</a:t>
            </a:r>
            <a:endParaRPr lang="en-US" sz="2000" u="sng" dirty="0">
              <a:solidFill>
                <a:schemeClr val="bg1"/>
              </a:solidFill>
            </a:endParaRPr>
          </a:p>
          <a:p>
            <a:pPr lvl="0"/>
            <a:r>
              <a:rPr lang="en-GB" sz="2000" dirty="0">
                <a:solidFill>
                  <a:schemeClr val="bg1"/>
                </a:solidFill>
              </a:rPr>
              <a:t>Midazolam, 5mg/ml injection administered at a dose of 0.5 mg/kg/dose into the </a:t>
            </a:r>
            <a:r>
              <a:rPr lang="en-GB" sz="2000" dirty="0" err="1">
                <a:solidFill>
                  <a:schemeClr val="bg1"/>
                </a:solidFill>
              </a:rPr>
              <a:t>buccal</a:t>
            </a:r>
            <a:r>
              <a:rPr lang="en-GB" sz="2000" dirty="0">
                <a:solidFill>
                  <a:schemeClr val="bg1"/>
                </a:solidFill>
              </a:rPr>
              <a:t> cavity for paediatric management of seizures (including status epilepticus) from 6 months of age, added to STG.</a:t>
            </a:r>
          </a:p>
          <a:p>
            <a:pPr lvl="0"/>
            <a:endParaRPr lang="en-US" sz="1000" dirty="0"/>
          </a:p>
          <a:p>
            <a:r>
              <a:rPr lang="en-ZA" b="1" i="1" u="sng" dirty="0">
                <a:solidFill>
                  <a:srgbClr val="FFC000"/>
                </a:solidFill>
              </a:rPr>
              <a:t>Rationale: </a:t>
            </a:r>
          </a:p>
          <a:p>
            <a:pPr marL="342900" lvl="1" indent="-342900">
              <a:buFont typeface="Arial" pitchFamily="34" charset="0"/>
              <a:buChar char="•"/>
            </a:pPr>
            <a:r>
              <a:rPr lang="en-ZA" dirty="0">
                <a:solidFill>
                  <a:srgbClr val="FFC000"/>
                </a:solidFill>
              </a:rPr>
              <a:t>Evidence supports </a:t>
            </a:r>
            <a:r>
              <a:rPr lang="en-ZA" dirty="0" err="1">
                <a:solidFill>
                  <a:srgbClr val="FFC000"/>
                </a:solidFill>
              </a:rPr>
              <a:t>buccal</a:t>
            </a:r>
            <a:r>
              <a:rPr lang="en-ZA" dirty="0">
                <a:solidFill>
                  <a:srgbClr val="FFC000"/>
                </a:solidFill>
              </a:rPr>
              <a:t> midazolam, as an alternative to rectal diazepam to treat prolonged, acute, convulsive seizures in infants &amp; children from 6 months of age in a pre-hospital, emergency setting. </a:t>
            </a:r>
          </a:p>
          <a:p>
            <a:pPr marL="342900" lvl="1" indent="-342900">
              <a:buFont typeface="Arial" pitchFamily="34" charset="0"/>
              <a:buChar char="•"/>
            </a:pPr>
            <a:r>
              <a:rPr lang="en-ZA" dirty="0">
                <a:solidFill>
                  <a:srgbClr val="FFC000"/>
                </a:solidFill>
              </a:rPr>
              <a:t>Ease of administration &amp; more socially acceptable mode of administration.</a:t>
            </a:r>
            <a:endParaRPr lang="en-US" dirty="0">
              <a:solidFill>
                <a:srgbClr val="FFC000"/>
              </a:solidFill>
            </a:endParaRPr>
          </a:p>
          <a:p>
            <a:endParaRPr lang="en-ZA" i="1" dirty="0"/>
          </a:p>
        </p:txBody>
      </p:sp>
      <p:sp>
        <p:nvSpPr>
          <p:cNvPr id="9" name="6-Point Star 8"/>
          <p:cNvSpPr/>
          <p:nvPr/>
        </p:nvSpPr>
        <p:spPr>
          <a:xfrm rot="20283112">
            <a:off x="6048166" y="134306"/>
            <a:ext cx="3025405" cy="2186737"/>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0000"/>
                </a:solidFill>
              </a:rPr>
              <a:t>Buccal midazolam dosage form is not available in South Africa. Parenteral formulation administered buccally</a:t>
            </a:r>
          </a:p>
        </p:txBody>
      </p:sp>
    </p:spTree>
    <p:extLst>
      <p:ext uri="{BB962C8B-B14F-4D97-AF65-F5344CB8AC3E}">
        <p14:creationId xmlns:p14="http://schemas.microsoft.com/office/powerpoint/2010/main" val="3941369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143000"/>
            <a:ext cx="8472518" cy="4983163"/>
          </a:xfrm>
        </p:spPr>
        <p:txBody>
          <a:bodyPr>
            <a:normAutofit/>
          </a:bodyPr>
          <a:lstStyle/>
          <a:p>
            <a:pPr>
              <a:buNone/>
            </a:pPr>
            <a:r>
              <a:rPr lang="en-GB" b="1" dirty="0"/>
              <a:t>ADULTS</a:t>
            </a:r>
          </a:p>
          <a:p>
            <a:r>
              <a:rPr lang="en-GB" sz="2800" u="sng" dirty="0"/>
              <a:t>Diazepam:</a:t>
            </a:r>
            <a:r>
              <a:rPr lang="en-GB" sz="2800" i="1" dirty="0"/>
              <a:t> </a:t>
            </a:r>
            <a:r>
              <a:rPr lang="en-GB" sz="2800" i="1" dirty="0">
                <a:solidFill>
                  <a:srgbClr val="9966FF"/>
                </a:solidFill>
              </a:rPr>
              <a:t>amended </a:t>
            </a:r>
            <a:endParaRPr lang="en-US" sz="2800" dirty="0">
              <a:solidFill>
                <a:srgbClr val="9966FF"/>
              </a:solidFill>
            </a:endParaRPr>
          </a:p>
          <a:p>
            <a:pPr lvl="1"/>
            <a:r>
              <a:rPr lang="en-GB" sz="2400" i="1" dirty="0"/>
              <a:t>Pregnant women:</a:t>
            </a:r>
            <a:r>
              <a:rPr lang="en-GB" sz="2400" dirty="0"/>
              <a:t> </a:t>
            </a:r>
          </a:p>
          <a:p>
            <a:pPr lvl="2"/>
            <a:r>
              <a:rPr lang="en-GB" sz="2000" dirty="0"/>
              <a:t>P</a:t>
            </a:r>
            <a:r>
              <a:rPr lang="en-US" sz="2000" dirty="0"/>
              <a:t>regnant women must be managed as </a:t>
            </a:r>
            <a:r>
              <a:rPr lang="en-US" sz="2000" dirty="0" err="1"/>
              <a:t>eclamptic</a:t>
            </a:r>
            <a:r>
              <a:rPr lang="en-US" sz="2000" dirty="0"/>
              <a:t> convulsions until proven otherwise – thus, a cross reference to the Obstetrics &amp; </a:t>
            </a:r>
            <a:r>
              <a:rPr lang="en-US" sz="2000" dirty="0" err="1"/>
              <a:t>Gynaecology</a:t>
            </a:r>
            <a:r>
              <a:rPr lang="en-US" sz="2000" dirty="0"/>
              <a:t> chapter included in the text of the STG. </a:t>
            </a:r>
          </a:p>
          <a:p>
            <a:pPr lvl="2"/>
            <a:r>
              <a:rPr lang="en-US" sz="2000" dirty="0"/>
              <a:t>The outcome with the use of diazepam is significantly worse </a:t>
            </a:r>
            <a:r>
              <a:rPr lang="en-US" sz="2000" i="1" dirty="0"/>
              <a:t>vs. </a:t>
            </a:r>
            <a:r>
              <a:rPr lang="en-US" sz="2000" dirty="0"/>
              <a:t>magnesium </a:t>
            </a:r>
            <a:r>
              <a:rPr lang="en-US" sz="2000" dirty="0" err="1"/>
              <a:t>sulphate</a:t>
            </a:r>
            <a:r>
              <a:rPr lang="en-US" sz="2000" dirty="0"/>
              <a:t> in these patients.</a:t>
            </a:r>
          </a:p>
          <a:p>
            <a:pPr>
              <a:buNone/>
            </a:pPr>
            <a:r>
              <a:rPr lang="en-ZA" sz="4000" b="1" dirty="0">
                <a:solidFill>
                  <a:srgbClr val="3366FF"/>
                </a:solidFill>
              </a:rPr>
              <a:t>Level of Evidence: I Systematic review</a:t>
            </a:r>
            <a:endParaRPr lang="en-ZA" sz="4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6</a:t>
            </a:fld>
            <a:endParaRPr lang="en-ZA" sz="1000" dirty="0"/>
          </a:p>
        </p:txBody>
      </p:sp>
      <p:sp>
        <p:nvSpPr>
          <p:cNvPr id="7" name="Footer Placeholder 4"/>
          <p:cNvSpPr>
            <a:spLocks noGrp="1"/>
          </p:cNvSpPr>
          <p:nvPr>
            <p:ph type="ftr" sz="quarter" idx="11"/>
          </p:nvPr>
        </p:nvSpPr>
        <p:spPr>
          <a:xfrm>
            <a:off x="3124200" y="6356350"/>
            <a:ext cx="2895600" cy="365125"/>
          </a:xfrm>
        </p:spPr>
        <p:txBody>
          <a:bodyPr/>
          <a:lstStyle/>
          <a:p>
            <a:pPr algn="ctr"/>
            <a:r>
              <a:rPr lang="en-ZA" sz="1000" dirty="0"/>
              <a:t>PRIMARY HEALTHCARE IMPLEMENTATION SLIDES 2014: CENTRAL NERVOUS SYSTEM</a:t>
            </a:r>
          </a:p>
        </p:txBody>
      </p:sp>
      <p:sp>
        <p:nvSpPr>
          <p:cNvPr id="10" name="Title 1"/>
          <p:cNvSpPr>
            <a:spLocks noGrp="1"/>
          </p:cNvSpPr>
          <p:nvPr>
            <p:ph type="title"/>
          </p:nvPr>
        </p:nvSpPr>
        <p:spPr>
          <a:xfrm>
            <a:off x="66612" y="228600"/>
            <a:ext cx="9001188" cy="685800"/>
          </a:xfrm>
        </p:spPr>
        <p:txBody>
          <a:bodyPr>
            <a:noAutofit/>
          </a:bodyPr>
          <a:lstStyle/>
          <a:p>
            <a:pPr algn="l"/>
            <a:r>
              <a:rPr lang="fr-FR" sz="3600" b="1" dirty="0">
                <a:solidFill>
                  <a:schemeClr val="bg1"/>
                </a:solidFill>
              </a:rPr>
              <a:t>15.2 SEIZURES (CONVULSIONS/FITS)</a:t>
            </a:r>
            <a:endParaRPr lang="en-ZA" sz="3600" dirty="0">
              <a:solidFill>
                <a:schemeClr val="bg1"/>
              </a:solidFill>
            </a:endParaRPr>
          </a:p>
        </p:txBody>
      </p:sp>
      <p:sp>
        <p:nvSpPr>
          <p:cNvPr id="8" name="Snip Diagonal Corner Rectangle 7"/>
          <p:cNvSpPr/>
          <p:nvPr/>
        </p:nvSpPr>
        <p:spPr>
          <a:xfrm rot="19696745">
            <a:off x="6643574" y="679352"/>
            <a:ext cx="2150557" cy="1534475"/>
          </a:xfrm>
          <a:prstGeom prst="snip2DiagRect">
            <a:avLst/>
          </a:prstGeom>
          <a:solidFill>
            <a:schemeClr val="accent6">
              <a:lumMod val="60000"/>
              <a:lumOff val="40000"/>
            </a:schemeClr>
          </a:solidFill>
          <a:ln>
            <a:solidFill>
              <a:schemeClr val="accent6">
                <a:lumMod val="60000"/>
                <a:lumOff val="40000"/>
              </a:schemeClr>
            </a:solidFill>
          </a:ln>
          <a:effectLst>
            <a:outerShdw blurRad="50800" dist="38100" dir="2700000" algn="tl"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0000"/>
                </a:solidFill>
              </a:rPr>
              <a:t>Eclamptic convulsions in pregnancy – </a:t>
            </a:r>
          </a:p>
          <a:p>
            <a:pPr algn="ctr"/>
            <a:r>
              <a:rPr lang="en-US" sz="1400" b="1" dirty="0">
                <a:solidFill>
                  <a:srgbClr val="00B050"/>
                </a:solidFill>
              </a:rPr>
              <a:t>See Section 6.2.2 Hypertensive disorders of pregnancy - Eclampsia</a:t>
            </a:r>
          </a:p>
        </p:txBody>
      </p:sp>
    </p:spTree>
    <p:extLst>
      <p:ext uri="{BB962C8B-B14F-4D97-AF65-F5344CB8AC3E}">
        <p14:creationId xmlns:p14="http://schemas.microsoft.com/office/powerpoint/2010/main" val="3851939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ZA" b="1" dirty="0">
                <a:solidFill>
                  <a:schemeClr val="bg1"/>
                </a:solidFill>
              </a:rPr>
              <a:t>15.2.2 EPILEPSY</a:t>
            </a:r>
          </a:p>
        </p:txBody>
      </p:sp>
      <p:sp>
        <p:nvSpPr>
          <p:cNvPr id="3" name="Content Placeholder 2"/>
          <p:cNvSpPr>
            <a:spLocks noGrp="1"/>
          </p:cNvSpPr>
          <p:nvPr>
            <p:ph idx="1"/>
          </p:nvPr>
        </p:nvSpPr>
        <p:spPr>
          <a:xfrm>
            <a:off x="251520" y="1143000"/>
            <a:ext cx="8712968" cy="4723731"/>
          </a:xfrm>
          <a:effectLst>
            <a:reflection blurRad="6350" stA="52000" endA="300" endPos="35000" dir="5400000" sy="-100000" algn="bl" rotWithShape="0"/>
          </a:effectLst>
        </p:spPr>
        <p:txBody>
          <a:bodyPr/>
          <a:lstStyle/>
          <a:p>
            <a:pPr>
              <a:buNone/>
            </a:pPr>
            <a:r>
              <a:rPr lang="en-GB" b="1" dirty="0"/>
              <a:t>Medicine interactions</a:t>
            </a:r>
            <a:endParaRPr lang="en-US" dirty="0"/>
          </a:p>
          <a:p>
            <a:r>
              <a:rPr lang="en-GB" sz="2400" u="sng" dirty="0"/>
              <a:t>Antiepileptic medicines</a:t>
            </a:r>
            <a:r>
              <a:rPr lang="en-GB" sz="2400" dirty="0"/>
              <a:t>: </a:t>
            </a:r>
            <a:r>
              <a:rPr lang="en-GB" sz="2400" i="1" dirty="0">
                <a:solidFill>
                  <a:srgbClr val="9966FF"/>
                </a:solidFill>
              </a:rPr>
              <a:t>amended - medicine interaction with subdermal implants added.</a:t>
            </a:r>
            <a:endParaRPr lang="en-US" sz="2400" i="1" dirty="0">
              <a:solidFill>
                <a:srgbClr val="9966FF"/>
              </a:solidFill>
            </a:endParaRPr>
          </a:p>
          <a:p>
            <a:pPr lvl="1"/>
            <a:r>
              <a:rPr lang="en-GB" sz="1600" dirty="0"/>
              <a:t>Cross referenced to Chapter 7: Family planning, that describes the following caution:</a:t>
            </a:r>
            <a:endParaRPr lang="en-US" sz="1600" dirty="0"/>
          </a:p>
          <a:p>
            <a:pPr marL="0" indent="0">
              <a:buNone/>
            </a:pPr>
            <a:endParaRPr lang="en-ZA" sz="2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7</a:t>
            </a:fld>
            <a:endParaRPr lang="en-ZA" sz="1000" dirty="0"/>
          </a:p>
        </p:txBody>
      </p:sp>
      <p:sp>
        <p:nvSpPr>
          <p:cNvPr id="10" name="Rounded Rectangle 9"/>
          <p:cNvSpPr/>
          <p:nvPr/>
        </p:nvSpPr>
        <p:spPr>
          <a:xfrm>
            <a:off x="683568" y="2924944"/>
            <a:ext cx="7848872" cy="2942456"/>
          </a:xfrm>
          <a:prstGeom prst="roundRect">
            <a:avLst/>
          </a:prstGeom>
          <a:solidFill>
            <a:srgbClr val="FF0000"/>
          </a:solidFill>
          <a:ln>
            <a:noFill/>
          </a:ln>
          <a:effectLst>
            <a:glow rad="63500">
              <a:schemeClr val="accent3">
                <a:satMod val="175000"/>
                <a:alpha val="40000"/>
              </a:schemeClr>
            </a:glow>
            <a:outerShdw blurRad="50800" dist="38100" dir="16200000"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Aft>
                <a:spcPts val="0"/>
              </a:spcAft>
            </a:pPr>
            <a:r>
              <a:rPr lang="en-ZA" sz="2000" b="1" dirty="0">
                <a:solidFill>
                  <a:schemeClr val="bg1"/>
                </a:solidFill>
              </a:rPr>
              <a:t>CAUTION</a:t>
            </a:r>
          </a:p>
          <a:p>
            <a:pPr algn="ctr">
              <a:lnSpc>
                <a:spcPct val="100000"/>
              </a:lnSpc>
              <a:spcAft>
                <a:spcPts val="0"/>
              </a:spcAft>
            </a:pPr>
            <a:r>
              <a:rPr lang="en-US" sz="2000" b="1" dirty="0">
                <a:solidFill>
                  <a:schemeClr val="bg1"/>
                </a:solidFill>
              </a:rPr>
              <a:t>Do not use progestin-only </a:t>
            </a:r>
            <a:r>
              <a:rPr lang="en-US" sz="2000" b="1" dirty="0" err="1">
                <a:solidFill>
                  <a:schemeClr val="bg1"/>
                </a:solidFill>
              </a:rPr>
              <a:t>subdermal</a:t>
            </a:r>
            <a:r>
              <a:rPr lang="en-US" sz="2000" b="1" dirty="0">
                <a:solidFill>
                  <a:schemeClr val="bg1"/>
                </a:solidFill>
              </a:rPr>
              <a:t> implants in women on long term medicines that induce the metabolism of </a:t>
            </a:r>
            <a:r>
              <a:rPr lang="en-US" sz="2000" b="1" dirty="0" err="1">
                <a:solidFill>
                  <a:schemeClr val="bg1"/>
                </a:solidFill>
              </a:rPr>
              <a:t>progestins</a:t>
            </a:r>
            <a:r>
              <a:rPr lang="en-US" sz="2000" b="1" dirty="0">
                <a:solidFill>
                  <a:schemeClr val="bg1"/>
                </a:solidFill>
              </a:rPr>
              <a:t>, which could reduce contraceptive efficacy.</a:t>
            </a:r>
            <a:endParaRPr lang="en-ZA" sz="2000" b="1" dirty="0">
              <a:solidFill>
                <a:schemeClr val="bg1"/>
              </a:solidFill>
            </a:endParaRPr>
          </a:p>
          <a:p>
            <a:pPr algn="ctr">
              <a:lnSpc>
                <a:spcPct val="100000"/>
              </a:lnSpc>
              <a:spcAft>
                <a:spcPts val="0"/>
              </a:spcAft>
            </a:pPr>
            <a:r>
              <a:rPr lang="en-US" sz="2000" b="1" dirty="0">
                <a:solidFill>
                  <a:schemeClr val="bg1"/>
                </a:solidFill>
              </a:rPr>
              <a:t>These medicines include </a:t>
            </a:r>
            <a:r>
              <a:rPr lang="en-US" sz="2000" b="1" dirty="0" err="1">
                <a:solidFill>
                  <a:schemeClr val="bg1"/>
                </a:solidFill>
              </a:rPr>
              <a:t>efavirenz</a:t>
            </a:r>
            <a:r>
              <a:rPr lang="en-US" sz="2000" b="1" dirty="0">
                <a:solidFill>
                  <a:schemeClr val="bg1"/>
                </a:solidFill>
              </a:rPr>
              <a:t>, nevirapine, rifampicin, </a:t>
            </a:r>
            <a:r>
              <a:rPr lang="en-ZA" sz="2000" b="1" dirty="0">
                <a:solidFill>
                  <a:schemeClr val="bg1"/>
                </a:solidFill>
              </a:rPr>
              <a:t>anticonvulsants (phenytoin, carbamazepine and phenobarbitone).</a:t>
            </a:r>
          </a:p>
          <a:p>
            <a:pPr algn="ctr">
              <a:lnSpc>
                <a:spcPct val="100000"/>
              </a:lnSpc>
              <a:spcAft>
                <a:spcPts val="0"/>
              </a:spcAft>
            </a:pPr>
            <a:r>
              <a:rPr lang="en-ZA" sz="2000" b="1" dirty="0">
                <a:solidFill>
                  <a:schemeClr val="bg1"/>
                </a:solidFill>
              </a:rPr>
              <a:t>Women with implants on these medicines should use additional contraceptive methods e.g. IUD.</a:t>
            </a:r>
            <a:endParaRPr lang="en-ZA" sz="2000" b="1" dirty="0">
              <a:solidFill>
                <a:schemeClr val="bg1"/>
              </a:solidFill>
              <a:ea typeface="Calibri"/>
              <a:cs typeface="Times New Roman"/>
            </a:endParaRPr>
          </a:p>
          <a:p>
            <a:pPr algn="ctr"/>
            <a:endParaRPr lang="en-ZA" sz="2000" dirty="0"/>
          </a:p>
        </p:txBody>
      </p:sp>
      <p:sp>
        <p:nvSpPr>
          <p:cNvPr id="7" name="Footer Placeholder 4"/>
          <p:cNvSpPr>
            <a:spLocks noGrp="1"/>
          </p:cNvSpPr>
          <p:nvPr>
            <p:ph type="ftr" sz="quarter" idx="11"/>
          </p:nvPr>
        </p:nvSpPr>
        <p:spPr>
          <a:xfrm>
            <a:off x="3124200" y="6356350"/>
            <a:ext cx="2895600" cy="365125"/>
          </a:xfrm>
        </p:spPr>
        <p:txBody>
          <a:bodyPr/>
          <a:lstStyle/>
          <a:p>
            <a:pPr algn="ctr"/>
            <a:r>
              <a:rPr lang="en-ZA" sz="1000" dirty="0"/>
              <a:t>PRIMARY HEALTHCARE IMPLEMENTATION SLIDES 2014: CENTRAL NERVOUS SYSTEM</a:t>
            </a:r>
          </a:p>
        </p:txBody>
      </p:sp>
      <p:sp>
        <p:nvSpPr>
          <p:cNvPr id="8" name="Parallelogram 7"/>
          <p:cNvSpPr/>
          <p:nvPr/>
        </p:nvSpPr>
        <p:spPr>
          <a:xfrm rot="21006105">
            <a:off x="4812487" y="335083"/>
            <a:ext cx="3124200" cy="1295400"/>
          </a:xfrm>
          <a:prstGeom prst="parallelogram">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Refer to Family Planning implementation slide deck for supporting evidence</a:t>
            </a:r>
          </a:p>
        </p:txBody>
      </p:sp>
    </p:spTree>
    <p:extLst>
      <p:ext uri="{BB962C8B-B14F-4D97-AF65-F5344CB8AC3E}">
        <p14:creationId xmlns:p14="http://schemas.microsoft.com/office/powerpoint/2010/main" val="3640153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85860"/>
            <a:ext cx="9144000" cy="4951452"/>
          </a:xfrm>
        </p:spPr>
        <p:txBody>
          <a:bodyPr>
            <a:normAutofit/>
          </a:bodyPr>
          <a:lstStyle/>
          <a:p>
            <a:pPr>
              <a:buNone/>
            </a:pPr>
            <a:r>
              <a:rPr lang="en-ZA" sz="2800" b="1" dirty="0"/>
              <a:t>CHILDREN: GENERALISED TONIC-CLONIC SEIZURES</a:t>
            </a:r>
            <a:endParaRPr lang="en-US" sz="2800" dirty="0"/>
          </a:p>
          <a:p>
            <a:r>
              <a:rPr lang="en-US" sz="2400" u="sng" dirty="0"/>
              <a:t>Phenobarbital</a:t>
            </a:r>
            <a:r>
              <a:rPr lang="en-US" sz="2400" dirty="0"/>
              <a:t>: </a:t>
            </a:r>
            <a:r>
              <a:rPr lang="en-US" sz="2400" i="1" dirty="0">
                <a:solidFill>
                  <a:srgbClr val="00B0F0"/>
                </a:solidFill>
              </a:rPr>
              <a:t>retained</a:t>
            </a:r>
            <a:endParaRPr lang="en-US" sz="2400" dirty="0">
              <a:solidFill>
                <a:srgbClr val="00B0F0"/>
              </a:solidFill>
            </a:endParaRPr>
          </a:p>
          <a:p>
            <a:r>
              <a:rPr lang="en-ZA" sz="2400" u="sng" dirty="0"/>
              <a:t>Carbamazepine:</a:t>
            </a:r>
            <a:r>
              <a:rPr lang="en-ZA" sz="2400" dirty="0"/>
              <a:t> </a:t>
            </a:r>
            <a:r>
              <a:rPr lang="en-ZA" sz="2400" i="1" dirty="0">
                <a:solidFill>
                  <a:srgbClr val="00B0F0"/>
                </a:solidFill>
              </a:rPr>
              <a:t>retained</a:t>
            </a:r>
            <a:endParaRPr lang="en-US" sz="2400" dirty="0">
              <a:solidFill>
                <a:srgbClr val="00B0F0"/>
              </a:solidFill>
            </a:endParaRPr>
          </a:p>
          <a:p>
            <a:r>
              <a:rPr lang="en-ZA" sz="2400" u="sng" dirty="0"/>
              <a:t>Lamotrigine:</a:t>
            </a:r>
            <a:r>
              <a:rPr lang="en-ZA" sz="2400" dirty="0"/>
              <a:t> </a:t>
            </a:r>
            <a:r>
              <a:rPr lang="en-ZA" sz="2400" i="1" dirty="0">
                <a:solidFill>
                  <a:schemeClr val="accent6">
                    <a:lumMod val="75000"/>
                  </a:schemeClr>
                </a:solidFill>
              </a:rPr>
              <a:t>not added</a:t>
            </a:r>
            <a:endParaRPr lang="en-US" sz="2400" dirty="0">
              <a:solidFill>
                <a:schemeClr val="accent6">
                  <a:lumMod val="75000"/>
                </a:schemeClr>
              </a:solidFill>
            </a:endParaRPr>
          </a:p>
          <a:p>
            <a:r>
              <a:rPr lang="en-ZA" sz="2400" u="sng" dirty="0"/>
              <a:t>Valproate:</a:t>
            </a:r>
            <a:r>
              <a:rPr lang="en-ZA" sz="2400" i="1" dirty="0"/>
              <a:t> </a:t>
            </a:r>
            <a:r>
              <a:rPr lang="en-ZA" sz="2400" i="1" dirty="0">
                <a:solidFill>
                  <a:schemeClr val="accent6">
                    <a:lumMod val="75000"/>
                  </a:schemeClr>
                </a:solidFill>
              </a:rPr>
              <a:t>not added</a:t>
            </a:r>
          </a:p>
          <a:p>
            <a:pPr lvl="1">
              <a:buNone/>
            </a:pPr>
            <a:r>
              <a:rPr lang="en-GB" sz="3000" b="1" dirty="0"/>
              <a:t>Recommendations:</a:t>
            </a:r>
          </a:p>
          <a:p>
            <a:pPr lvl="1"/>
            <a:r>
              <a:rPr lang="en-GB" sz="2000" dirty="0"/>
              <a:t>Phenobarbital &amp; carbamazepine be retained for generalised tonic clonic seizures in children at primary level of care. Failure to control seizures on these medicines would require referral to secondary level.</a:t>
            </a:r>
            <a:endParaRPr lang="en-US" sz="2400" i="1" dirty="0">
              <a:solidFill>
                <a:schemeClr val="accent6">
                  <a:lumMod val="75000"/>
                </a:schemeClr>
              </a:solidFill>
            </a:endParaRPr>
          </a:p>
          <a:p>
            <a:pPr>
              <a:buNone/>
            </a:pPr>
            <a:endParaRPr lang="en-ZA" dirty="0"/>
          </a:p>
          <a:p>
            <a:pPr>
              <a:buNone/>
            </a:pPr>
            <a:endParaRPr lang="en-ZA" sz="2000" dirty="0"/>
          </a:p>
          <a:p>
            <a:pPr lvl="1">
              <a:buNone/>
            </a:pPr>
            <a:endParaRPr lang="en-ZA" sz="600" dirty="0"/>
          </a:p>
        </p:txBody>
      </p:sp>
      <p:sp>
        <p:nvSpPr>
          <p:cNvPr id="5" name="Slide Number Placeholder 4"/>
          <p:cNvSpPr>
            <a:spLocks noGrp="1"/>
          </p:cNvSpPr>
          <p:nvPr>
            <p:ph type="sldNum" sz="quarter" idx="12"/>
          </p:nvPr>
        </p:nvSpPr>
        <p:spPr/>
        <p:txBody>
          <a:bodyPr/>
          <a:lstStyle/>
          <a:p>
            <a:pPr algn="ctr"/>
            <a:fld id="{42FB03B2-953D-4068-99A6-8707FB8FE3E1}" type="slidenum">
              <a:rPr lang="en-ZA" sz="1000" smtClean="0"/>
              <a:pPr algn="ctr"/>
              <a:t>8</a:t>
            </a:fld>
            <a:endParaRPr lang="en-ZA" sz="1000" dirty="0"/>
          </a:p>
        </p:txBody>
      </p:sp>
      <p:sp>
        <p:nvSpPr>
          <p:cNvPr id="7" name="Footer Placeholder 4"/>
          <p:cNvSpPr>
            <a:spLocks noGrp="1"/>
          </p:cNvSpPr>
          <p:nvPr>
            <p:ph type="ftr" sz="quarter" idx="11"/>
          </p:nvPr>
        </p:nvSpPr>
        <p:spPr>
          <a:xfrm>
            <a:off x="3124200" y="6356350"/>
            <a:ext cx="2895600" cy="365125"/>
          </a:xfrm>
        </p:spPr>
        <p:txBody>
          <a:bodyPr/>
          <a:lstStyle/>
          <a:p>
            <a:pPr algn="ctr"/>
            <a:r>
              <a:rPr lang="en-ZA" sz="1000" dirty="0"/>
              <a:t>PRIMARY HEALTHCARE IMPLEMENTATION SLIDES 2014: CENTRAL NERVOUS SYSTEM</a:t>
            </a:r>
          </a:p>
        </p:txBody>
      </p:sp>
      <p:sp>
        <p:nvSpPr>
          <p:cNvPr id="8" name="Title 1"/>
          <p:cNvSpPr>
            <a:spLocks noGrp="1"/>
          </p:cNvSpPr>
          <p:nvPr>
            <p:ph type="title"/>
          </p:nvPr>
        </p:nvSpPr>
        <p:spPr>
          <a:xfrm>
            <a:off x="457200" y="274638"/>
            <a:ext cx="8229600" cy="1143000"/>
          </a:xfrm>
        </p:spPr>
        <p:txBody>
          <a:bodyPr>
            <a:normAutofit/>
          </a:bodyPr>
          <a:lstStyle/>
          <a:p>
            <a:pPr algn="l"/>
            <a:r>
              <a:rPr lang="en-ZA" b="1" dirty="0">
                <a:solidFill>
                  <a:schemeClr val="bg1"/>
                </a:solidFill>
              </a:rPr>
              <a:t>15.2.2 EPILEPSY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170512"/>
          </a:xfrm>
        </p:spPr>
        <p:txBody>
          <a:bodyPr>
            <a:normAutofit/>
          </a:bodyPr>
          <a:lstStyle/>
          <a:p>
            <a:pPr>
              <a:buNone/>
            </a:pPr>
            <a:r>
              <a:rPr lang="en-ZA" sz="2800" b="1" dirty="0"/>
              <a:t>CHILDREN: GENERALISED TONIC-CLONIC SEIZURES</a:t>
            </a:r>
            <a:endParaRPr lang="en-US" sz="2800" dirty="0"/>
          </a:p>
          <a:p>
            <a:pPr lvl="1">
              <a:buNone/>
            </a:pPr>
            <a:r>
              <a:rPr lang="en-GB" sz="2000" i="1" dirty="0"/>
              <a:t>Rationale:</a:t>
            </a:r>
            <a:r>
              <a:rPr lang="en-GB" sz="2000" dirty="0"/>
              <a:t> </a:t>
            </a:r>
          </a:p>
          <a:p>
            <a:pPr lvl="1"/>
            <a:r>
              <a:rPr lang="en-US" sz="2000" dirty="0"/>
              <a:t>Carbamazepine shown to have similar efficacy to valproate.</a:t>
            </a:r>
          </a:p>
          <a:p>
            <a:pPr lvl="1"/>
            <a:r>
              <a:rPr lang="en-US" sz="2000" dirty="0"/>
              <a:t>There is no convincing evidence of </a:t>
            </a:r>
            <a:r>
              <a:rPr lang="en-US" sz="2000" dirty="0" err="1"/>
              <a:t>behavioural</a:t>
            </a:r>
            <a:r>
              <a:rPr lang="en-US" sz="2000" dirty="0"/>
              <a:t> problems with phenobarbital.</a:t>
            </a:r>
          </a:p>
          <a:p>
            <a:pPr lvl="1">
              <a:buNone/>
            </a:pPr>
            <a:endParaRPr lang="en-US" sz="2000" dirty="0"/>
          </a:p>
          <a:p>
            <a:pPr lvl="1">
              <a:buNone/>
            </a:pPr>
            <a:endParaRPr lang="en-US" sz="2000" dirty="0"/>
          </a:p>
          <a:p>
            <a:pPr lvl="1">
              <a:buNone/>
            </a:pPr>
            <a:endParaRPr lang="en-US" sz="2000" dirty="0"/>
          </a:p>
          <a:p>
            <a:pPr lvl="1">
              <a:buNone/>
            </a:pPr>
            <a:endParaRPr lang="en-US" sz="2000" dirty="0"/>
          </a:p>
          <a:p>
            <a:pPr lvl="1">
              <a:buNone/>
            </a:pPr>
            <a:endParaRPr lang="en-US" sz="2000" dirty="0"/>
          </a:p>
          <a:p>
            <a:pPr lvl="1"/>
            <a:r>
              <a:rPr lang="en-US" sz="2000" dirty="0"/>
              <a:t>Valproate is not included for management of epilepsy in adults. Switching children from valproate to carbamazepine when they require tablets might compromise symptom control.</a:t>
            </a:r>
          </a:p>
          <a:p>
            <a:pPr>
              <a:buNone/>
            </a:pPr>
            <a:r>
              <a:rPr lang="en-GB" sz="3000" b="1" dirty="0">
                <a:solidFill>
                  <a:srgbClr val="3366FF"/>
                </a:solidFill>
              </a:rPr>
              <a:t>Level of Evidence: I,III Systematic review Expert opinion</a:t>
            </a:r>
            <a:endParaRPr lang="en-US" sz="3000" i="1" dirty="0">
              <a:solidFill>
                <a:schemeClr val="accent6">
                  <a:lumMod val="75000"/>
                </a:schemeClr>
              </a:solidFill>
            </a:endParaRPr>
          </a:p>
          <a:p>
            <a:pPr>
              <a:buNone/>
            </a:pPr>
            <a:endParaRPr lang="en-ZA" dirty="0"/>
          </a:p>
          <a:p>
            <a:pPr>
              <a:buNone/>
            </a:pPr>
            <a:endParaRPr lang="en-ZA" sz="2000" dirty="0"/>
          </a:p>
          <a:p>
            <a:pPr lvl="1">
              <a:buNone/>
            </a:pPr>
            <a:endParaRPr lang="en-ZA" sz="600" dirty="0"/>
          </a:p>
        </p:txBody>
      </p:sp>
      <p:sp>
        <p:nvSpPr>
          <p:cNvPr id="5" name="Slide Number Placeholder 4"/>
          <p:cNvSpPr>
            <a:spLocks noGrp="1"/>
          </p:cNvSpPr>
          <p:nvPr>
            <p:ph type="sldNum" sz="quarter" idx="12"/>
          </p:nvPr>
        </p:nvSpPr>
        <p:spPr/>
        <p:txBody>
          <a:bodyPr/>
          <a:lstStyle/>
          <a:p>
            <a:pPr algn="ctr"/>
            <a:fld id="{42FB03B2-953D-4068-99A6-8707FB8FE3E1}" type="slidenum">
              <a:rPr lang="en-ZA" sz="1000" smtClean="0"/>
              <a:pPr algn="ctr"/>
              <a:t>9</a:t>
            </a:fld>
            <a:endParaRPr lang="en-ZA" sz="1000" dirty="0"/>
          </a:p>
        </p:txBody>
      </p:sp>
      <p:sp>
        <p:nvSpPr>
          <p:cNvPr id="7" name="Footer Placeholder 4"/>
          <p:cNvSpPr>
            <a:spLocks noGrp="1"/>
          </p:cNvSpPr>
          <p:nvPr>
            <p:ph type="ftr" sz="quarter" idx="11"/>
          </p:nvPr>
        </p:nvSpPr>
        <p:spPr>
          <a:xfrm>
            <a:off x="3124200" y="6356350"/>
            <a:ext cx="2895600" cy="365125"/>
          </a:xfrm>
        </p:spPr>
        <p:txBody>
          <a:bodyPr/>
          <a:lstStyle/>
          <a:p>
            <a:pPr algn="ctr"/>
            <a:r>
              <a:rPr lang="en-ZA" sz="1000" dirty="0"/>
              <a:t>PRIMARY HEALTHCARE IMPLEMENTATION SLIDES 2014: CENTRAL NERVOUS SYSTEM</a:t>
            </a:r>
          </a:p>
        </p:txBody>
      </p:sp>
      <p:sp>
        <p:nvSpPr>
          <p:cNvPr id="8" name="Title 1"/>
          <p:cNvSpPr>
            <a:spLocks noGrp="1"/>
          </p:cNvSpPr>
          <p:nvPr>
            <p:ph type="title"/>
          </p:nvPr>
        </p:nvSpPr>
        <p:spPr>
          <a:xfrm>
            <a:off x="457200" y="274638"/>
            <a:ext cx="8229600" cy="1143000"/>
          </a:xfrm>
        </p:spPr>
        <p:txBody>
          <a:bodyPr>
            <a:normAutofit/>
          </a:bodyPr>
          <a:lstStyle/>
          <a:p>
            <a:pPr algn="l"/>
            <a:r>
              <a:rPr lang="en-ZA" b="1" dirty="0">
                <a:solidFill>
                  <a:schemeClr val="bg1"/>
                </a:solidFill>
              </a:rPr>
              <a:t>15.2.2 EPILEPSY</a:t>
            </a:r>
          </a:p>
        </p:txBody>
      </p:sp>
      <p:sp>
        <p:nvSpPr>
          <p:cNvPr id="6" name="Rectangle 5"/>
          <p:cNvSpPr/>
          <p:nvPr/>
        </p:nvSpPr>
        <p:spPr>
          <a:xfrm>
            <a:off x="838200" y="2667000"/>
            <a:ext cx="7239000" cy="16002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indent="-457200" algn="ctr">
              <a:buFont typeface="+mj-lt"/>
              <a:buAutoNum type="arabicPeriod"/>
            </a:pPr>
            <a:r>
              <a:rPr lang="en-US" sz="2000" b="1" dirty="0">
                <a:solidFill>
                  <a:srgbClr val="002060"/>
                </a:solidFill>
              </a:rPr>
              <a:t>Valproate syrup cheaper than carbamazepine syrup. </a:t>
            </a:r>
          </a:p>
          <a:p>
            <a:pPr lvl="1" indent="-457200" algn="ctr">
              <a:buFont typeface="+mj-lt"/>
              <a:buAutoNum type="arabicPeriod"/>
            </a:pPr>
            <a:r>
              <a:rPr lang="en-US" sz="2000" b="1" dirty="0">
                <a:solidFill>
                  <a:srgbClr val="002060"/>
                </a:solidFill>
              </a:rPr>
              <a:t>Carbamazepine tablets cheaper than valproate tablets. </a:t>
            </a:r>
          </a:p>
          <a:p>
            <a:pPr lvl="1" indent="-457200" algn="ctr">
              <a:buFont typeface="+mj-lt"/>
              <a:buAutoNum type="arabicPeriod"/>
            </a:pPr>
            <a:r>
              <a:rPr lang="en-US" sz="2000" b="1" dirty="0">
                <a:solidFill>
                  <a:srgbClr val="002060"/>
                </a:solidFill>
              </a:rPr>
              <a:t>Syrups more expensive than tablets.</a:t>
            </a:r>
          </a:p>
          <a:p>
            <a:pPr algn="ctr"/>
            <a:endParaRPr lang="en-US" b="1" dirty="0">
              <a:solidFill>
                <a:srgbClr val="002060"/>
              </a:solidFill>
            </a:endParaRPr>
          </a:p>
        </p:txBody>
      </p:sp>
      <p:sp>
        <p:nvSpPr>
          <p:cNvPr id="9" name="Rectangle 8"/>
          <p:cNvSpPr/>
          <p:nvPr/>
        </p:nvSpPr>
        <p:spPr>
          <a:xfrm>
            <a:off x="1524000" y="3886200"/>
            <a:ext cx="6324600" cy="5334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AIM: TO GET CHILDREN ON TO TABLETS AS SOON AS POSSIBLE.</a:t>
            </a:r>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NDOH VS 1</Template>
  <TotalTime>2684</TotalTime>
  <Words>8118</Words>
  <Application>Microsoft Office PowerPoint</Application>
  <PresentationFormat>On-screen Show (4:3)</PresentationFormat>
  <Paragraphs>571</Paragraphs>
  <Slides>32</Slides>
  <Notes>25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32</vt:i4>
      </vt:variant>
    </vt:vector>
  </HeadingPairs>
  <TitlesOfParts>
    <vt:vector size="37" baseType="lpstr">
      <vt:lpstr>Arial</vt:lpstr>
      <vt:lpstr>Calibri</vt:lpstr>
      <vt:lpstr>Times New Roman</vt:lpstr>
      <vt:lpstr>1_Office Theme</vt:lpstr>
      <vt:lpstr>Custom Design</vt:lpstr>
      <vt:lpstr>PowerPoint Presentation</vt:lpstr>
      <vt:lpstr>15.2 SEIZURES (CONVULSIONS/FITS)</vt:lpstr>
      <vt:lpstr>15.2 SEIZURES (CONVULSIONS/FITS)</vt:lpstr>
      <vt:lpstr>15.2 SEIZURES (CONVULSIONS/FITS)</vt:lpstr>
      <vt:lpstr>15.2 SEIZURES (CONVULSIONS/FITS)</vt:lpstr>
      <vt:lpstr>15.2 SEIZURES (CONVULSIONS/FITS)</vt:lpstr>
      <vt:lpstr>15.2.2 EPILEPSY</vt:lpstr>
      <vt:lpstr>15.2.2 EPILEPSY</vt:lpstr>
      <vt:lpstr>15.2.2 EPILEPSY</vt:lpstr>
      <vt:lpstr>15.2.2 EPILEPSY</vt:lpstr>
      <vt:lpstr>15.2.2 EPILEPSY</vt:lpstr>
      <vt:lpstr>15.2.2 EPILEPSY</vt:lpstr>
      <vt:lpstr>15.2.2 EPILEPSY</vt:lpstr>
      <vt:lpstr>15.2.2 EPILEPSY</vt:lpstr>
      <vt:lpstr>15.2.2 EPILEPSY</vt:lpstr>
      <vt:lpstr>15.2.2 EPILEPSY</vt:lpstr>
      <vt:lpstr>15.2.2 EPILEPSY</vt:lpstr>
      <vt:lpstr>15.2.2 EPILEPSY</vt:lpstr>
      <vt:lpstr>15.2.2 EPILEPSY</vt:lpstr>
      <vt:lpstr>15.2.2 EPILEPSY</vt:lpstr>
      <vt:lpstr>PowerPoint Presentation</vt:lpstr>
      <vt:lpstr>15.2.3 FEBRILE CONVULSIONS</vt:lpstr>
      <vt:lpstr>15.3.1  MENINGITIS, ACUTE</vt:lpstr>
      <vt:lpstr>15.3.2 MENINGITIS MENINGOCOCCAL, PROPHYLAXIS</vt:lpstr>
      <vt:lpstr>15.5.2. BELLS’ PALSY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Trudy</dc:creator>
  <cp:lastModifiedBy>Thabile Msila</cp:lastModifiedBy>
  <cp:revision>313</cp:revision>
  <dcterms:created xsi:type="dcterms:W3CDTF">2014-04-22T12:08:09Z</dcterms:created>
  <dcterms:modified xsi:type="dcterms:W3CDTF">2023-09-14T08:50:14Z</dcterms:modified>
</cp:coreProperties>
</file>