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61" r:id="rId1"/>
    <p:sldMasterId id="2147483666" r:id="rId2"/>
  </p:sldMasterIdLst>
  <p:notesMasterIdLst>
    <p:notesMasterId r:id="rId10"/>
  </p:notesMasterIdLst>
  <p:handoutMasterIdLst>
    <p:handoutMasterId r:id="rId11"/>
  </p:handoutMasterIdLst>
  <p:sldIdLst>
    <p:sldId id="310" r:id="rId3"/>
    <p:sldId id="312" r:id="rId4"/>
    <p:sldId id="313" r:id="rId5"/>
    <p:sldId id="314" r:id="rId6"/>
    <p:sldId id="315" r:id="rId7"/>
    <p:sldId id="316" r:id="rId8"/>
    <p:sldId id="31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cqui" initials="J" lastIdx="12" clrIdx="0">
    <p:extLst>
      <p:ext uri="{19B8F6BF-5375-455C-9EA6-DF929625EA0E}">
        <p15:presenceInfo xmlns="" xmlns:p15="http://schemas.microsoft.com/office/powerpoint/2012/main" userId="Jacqu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366FF"/>
    <a:srgbClr val="9966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8506" autoAdjust="0"/>
  </p:normalViewPr>
  <p:slideViewPr>
    <p:cSldViewPr>
      <p:cViewPr varScale="1">
        <p:scale>
          <a:sx n="50" d="100"/>
          <a:sy n="50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3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0FF873-A247-4A95-9304-7BE8D86E2049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0B3D3A-C80B-434C-A7B9-BCDEFB3F02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009496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8FE979-5120-4E1A-8690-156A92E8BC4D}" type="datetimeFigureOut">
              <a:rPr lang="en-US" smtClean="0"/>
              <a:pPr/>
              <a:t>3/30/2015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40204B-497E-4794-AA58-A31DBCDDE6E9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="" xmlns:p14="http://schemas.microsoft.com/office/powerpoint/2010/main" val="402892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GB" sz="1100" dirty="0" smtClean="0"/>
              <a:t>DISCLAIMER</a:t>
            </a:r>
          </a:p>
          <a:p>
            <a:pPr>
              <a:lnSpc>
                <a:spcPct val="80000"/>
              </a:lnSpc>
            </a:pPr>
            <a:r>
              <a:rPr lang="en-GB" sz="1100" dirty="0" smtClean="0"/>
              <a:t>This slide set is an implementation tool and should be used alongside the published STG. This information does not supersede or replace the STG itself.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A32DA9B-F8D5-4216-B26F-75A09D968563}" type="datetime1">
              <a:rPr lang="en-US" smtClean="0">
                <a:solidFill>
                  <a:prstClr val="black"/>
                </a:solidFill>
              </a:rPr>
              <a:pPr/>
              <a:t>3/30/2015</a:t>
            </a:fld>
            <a:endParaRPr lang="en-ZA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EA3F3-7F60-4372-AD96-0BFBCD79137E}" type="slidenum">
              <a:rPr lang="en-ZA" smtClean="0">
                <a:solidFill>
                  <a:prstClr val="black"/>
                </a:solidFill>
              </a:rPr>
              <a:pPr/>
              <a:t>1</a:t>
            </a:fld>
            <a:endParaRPr lang="en-Z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89668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05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8" name="Picture 11"/>
          <p:cNvPicPr>
            <a:picLocks noChangeAspect="1" noChangeArrowheads="1"/>
          </p:cNvPicPr>
          <p:nvPr/>
        </p:nvPicPr>
        <p:blipFill>
          <a:blip r:embed="rId2" cstate="print"/>
          <a:srcRect r="26000"/>
          <a:stretch>
            <a:fillRect/>
          </a:stretch>
        </p:blipFill>
        <p:spPr bwMode="auto">
          <a:xfrm>
            <a:off x="228600" y="1219200"/>
            <a:ext cx="1524000" cy="1372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3" cstate="print"/>
          <a:srcRect l="5799" r="18813"/>
          <a:stretch>
            <a:fillRect/>
          </a:stretch>
        </p:blipFill>
        <p:spPr bwMode="auto">
          <a:xfrm flipH="1">
            <a:off x="228600" y="2743200"/>
            <a:ext cx="1524000" cy="1333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4" cstate="print"/>
          <a:srcRect l="11563" r="32932" b="27168"/>
          <a:stretch>
            <a:fillRect/>
          </a:stretch>
        </p:blipFill>
        <p:spPr bwMode="auto">
          <a:xfrm>
            <a:off x="228600" y="4267200"/>
            <a:ext cx="156754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2" name="Straight Connector 11"/>
          <p:cNvCxnSpPr/>
          <p:nvPr/>
        </p:nvCxnSpPr>
        <p:spPr>
          <a:xfrm>
            <a:off x="2514600" y="2667000"/>
            <a:ext cx="6400800" cy="1588"/>
          </a:xfrm>
          <a:prstGeom prst="line">
            <a:avLst/>
          </a:prstGeom>
          <a:ln>
            <a:solidFill>
              <a:srgbClr val="005D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514600" y="4191000"/>
            <a:ext cx="6400800" cy="1588"/>
          </a:xfrm>
          <a:prstGeom prst="line">
            <a:avLst/>
          </a:prstGeom>
          <a:ln>
            <a:solidFill>
              <a:srgbClr val="005D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NDOH 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2400" y="5867400"/>
            <a:ext cx="2286000" cy="824484"/>
          </a:xfrm>
          <a:prstGeom prst="rect">
            <a:avLst/>
          </a:prstGeom>
        </p:spPr>
      </p:pic>
      <p:cxnSp>
        <p:nvCxnSpPr>
          <p:cNvPr id="17" name="Straight Connector 16"/>
          <p:cNvCxnSpPr/>
          <p:nvPr/>
        </p:nvCxnSpPr>
        <p:spPr>
          <a:xfrm>
            <a:off x="0" y="5791200"/>
            <a:ext cx="9144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72462" y="5814889"/>
            <a:ext cx="928662" cy="104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786024411"/>
      </p:ext>
    </p:extLst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05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8" name="Picture 11"/>
          <p:cNvPicPr>
            <a:picLocks noChangeAspect="1" noChangeArrowheads="1"/>
          </p:cNvPicPr>
          <p:nvPr userDrawn="1"/>
        </p:nvPicPr>
        <p:blipFill>
          <a:blip r:embed="rId2" cstate="print"/>
          <a:srcRect r="26000"/>
          <a:stretch>
            <a:fillRect/>
          </a:stretch>
        </p:blipFill>
        <p:spPr bwMode="auto">
          <a:xfrm>
            <a:off x="228600" y="1219200"/>
            <a:ext cx="1524000" cy="1372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7"/>
          <p:cNvPicPr>
            <a:picLocks noChangeAspect="1" noChangeArrowheads="1"/>
          </p:cNvPicPr>
          <p:nvPr userDrawn="1"/>
        </p:nvPicPr>
        <p:blipFill>
          <a:blip r:embed="rId3" cstate="print"/>
          <a:srcRect l="5799" r="18813"/>
          <a:stretch>
            <a:fillRect/>
          </a:stretch>
        </p:blipFill>
        <p:spPr bwMode="auto">
          <a:xfrm flipH="1">
            <a:off x="228600" y="2743200"/>
            <a:ext cx="1524000" cy="1333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9"/>
          <p:cNvPicPr>
            <a:picLocks noChangeAspect="1" noChangeArrowheads="1"/>
          </p:cNvPicPr>
          <p:nvPr userDrawn="1"/>
        </p:nvPicPr>
        <p:blipFill>
          <a:blip r:embed="rId4" cstate="print"/>
          <a:srcRect l="11563" r="32932" b="27168"/>
          <a:stretch>
            <a:fillRect/>
          </a:stretch>
        </p:blipFill>
        <p:spPr bwMode="auto">
          <a:xfrm>
            <a:off x="228600" y="4267200"/>
            <a:ext cx="156754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2" name="Straight Connector 11"/>
          <p:cNvCxnSpPr/>
          <p:nvPr userDrawn="1"/>
        </p:nvCxnSpPr>
        <p:spPr>
          <a:xfrm>
            <a:off x="2514600" y="2667000"/>
            <a:ext cx="6400800" cy="1588"/>
          </a:xfrm>
          <a:prstGeom prst="line">
            <a:avLst/>
          </a:prstGeom>
          <a:ln>
            <a:solidFill>
              <a:srgbClr val="005D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2514600" y="4191000"/>
            <a:ext cx="6400800" cy="1588"/>
          </a:xfrm>
          <a:prstGeom prst="line">
            <a:avLst/>
          </a:prstGeom>
          <a:ln>
            <a:solidFill>
              <a:srgbClr val="005D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NDOH Logo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152400" y="5867400"/>
            <a:ext cx="2286000" cy="824484"/>
          </a:xfrm>
          <a:prstGeom prst="rect">
            <a:avLst/>
          </a:prstGeom>
        </p:spPr>
      </p:pic>
      <p:cxnSp>
        <p:nvCxnSpPr>
          <p:cNvPr id="17" name="Straight Connector 16"/>
          <p:cNvCxnSpPr/>
          <p:nvPr userDrawn="1"/>
        </p:nvCxnSpPr>
        <p:spPr>
          <a:xfrm>
            <a:off x="0" y="5791200"/>
            <a:ext cx="9144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72462" y="5814889"/>
            <a:ext cx="928662" cy="104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786024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2014</a:t>
            </a:r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PRIMARY HEALTHCARE IMPLEMENTATION SLIDES 2014: OBSTETRICS &amp; GYNAECOLOGY</a:t>
            </a: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2014</a:t>
            </a:r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PRIMARY HEALTHCARE IMPLEMENTATION SLIDES 2014: OBSTETRICS &amp; GYNAECOLOGY</a:t>
            </a: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0" y="5791200"/>
            <a:ext cx="9144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696904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r>
              <a:rPr lang="en-ZA" smtClean="0"/>
              <a:t>PRIMARY HEALTHCARE 2014 IMPLEMENTATION SLIDES: STI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fld id="{42FB03B2-953D-4068-99A6-8707FB8FE3E1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05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8" name="Picture 11"/>
          <p:cNvPicPr>
            <a:picLocks noChangeAspect="1" noChangeArrowheads="1"/>
          </p:cNvPicPr>
          <p:nvPr userDrawn="1"/>
        </p:nvPicPr>
        <p:blipFill>
          <a:blip r:embed="rId2" cstate="print"/>
          <a:srcRect r="26000"/>
          <a:stretch>
            <a:fillRect/>
          </a:stretch>
        </p:blipFill>
        <p:spPr bwMode="auto">
          <a:xfrm>
            <a:off x="228600" y="1219200"/>
            <a:ext cx="1524000" cy="1372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7"/>
          <p:cNvPicPr>
            <a:picLocks noChangeAspect="1" noChangeArrowheads="1"/>
          </p:cNvPicPr>
          <p:nvPr userDrawn="1"/>
        </p:nvPicPr>
        <p:blipFill>
          <a:blip r:embed="rId3" cstate="print"/>
          <a:srcRect l="5799" r="18813"/>
          <a:stretch>
            <a:fillRect/>
          </a:stretch>
        </p:blipFill>
        <p:spPr bwMode="auto">
          <a:xfrm flipH="1">
            <a:off x="228600" y="2743200"/>
            <a:ext cx="1524000" cy="1333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9"/>
          <p:cNvPicPr>
            <a:picLocks noChangeAspect="1" noChangeArrowheads="1"/>
          </p:cNvPicPr>
          <p:nvPr userDrawn="1"/>
        </p:nvPicPr>
        <p:blipFill>
          <a:blip r:embed="rId4" cstate="print"/>
          <a:srcRect l="11563" r="32932" b="27168"/>
          <a:stretch>
            <a:fillRect/>
          </a:stretch>
        </p:blipFill>
        <p:spPr bwMode="auto">
          <a:xfrm>
            <a:off x="228600" y="4267200"/>
            <a:ext cx="156754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2" name="Straight Connector 11"/>
          <p:cNvCxnSpPr/>
          <p:nvPr userDrawn="1"/>
        </p:nvCxnSpPr>
        <p:spPr>
          <a:xfrm>
            <a:off x="2514600" y="2667000"/>
            <a:ext cx="6400800" cy="1588"/>
          </a:xfrm>
          <a:prstGeom prst="line">
            <a:avLst/>
          </a:prstGeom>
          <a:ln>
            <a:solidFill>
              <a:srgbClr val="005D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2514600" y="4191000"/>
            <a:ext cx="6400800" cy="1588"/>
          </a:xfrm>
          <a:prstGeom prst="line">
            <a:avLst/>
          </a:prstGeom>
          <a:ln>
            <a:solidFill>
              <a:srgbClr val="005D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NDOH Logo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152400" y="5867400"/>
            <a:ext cx="2286000" cy="824484"/>
          </a:xfrm>
          <a:prstGeom prst="rect">
            <a:avLst/>
          </a:prstGeom>
        </p:spPr>
      </p:pic>
      <p:cxnSp>
        <p:nvCxnSpPr>
          <p:cNvPr id="17" name="Straight Connector 16"/>
          <p:cNvCxnSpPr/>
          <p:nvPr userDrawn="1"/>
        </p:nvCxnSpPr>
        <p:spPr>
          <a:xfrm>
            <a:off x="0" y="5791200"/>
            <a:ext cx="9144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72462" y="5814889"/>
            <a:ext cx="928662" cy="104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786024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jpeg"/><Relationship Id="rId5" Type="http://schemas.openxmlformats.org/officeDocument/2006/relationships/image" Target="../media/image4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2014</a:t>
            </a:r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43808" y="6237312"/>
            <a:ext cx="3456384" cy="4841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ZA" smtClean="0"/>
              <a:t>PRIMARY HEALTHCARE IMPLEMENTATION SLIDES 2014: OBSTETRICS &amp; GYNAECOLOGY</a:t>
            </a: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B03B2-953D-4068-99A6-8707FB8FE3E1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="" xmlns:p14="http://schemas.microsoft.com/office/powerpoint/2010/main" val="195949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005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8" name="Picture 7" descr="NDOH 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2400" y="5867400"/>
            <a:ext cx="2286000" cy="824484"/>
          </a:xfrm>
          <a:prstGeom prst="rect">
            <a:avLst/>
          </a:prstGeom>
        </p:spPr>
      </p:pic>
      <p:pic>
        <p:nvPicPr>
          <p:cNvPr id="9" name="Picture 11"/>
          <p:cNvPicPr>
            <a:picLocks noChangeAspect="1" noChangeArrowheads="1"/>
          </p:cNvPicPr>
          <p:nvPr/>
        </p:nvPicPr>
        <p:blipFill>
          <a:blip r:embed="rId6" cstate="print"/>
          <a:srcRect r="26000"/>
          <a:stretch>
            <a:fillRect/>
          </a:stretch>
        </p:blipFill>
        <p:spPr bwMode="auto">
          <a:xfrm>
            <a:off x="7341870" y="1"/>
            <a:ext cx="1184147" cy="1066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072462" y="5814889"/>
            <a:ext cx="928662" cy="104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02792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4600" y="3276600"/>
            <a:ext cx="579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>
              <a:solidFill>
                <a:prstClr val="white">
                  <a:lumMod val="50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 tIns="45720" rIns="91440" bIns="45720" anchor="b">
            <a:normAutofit/>
          </a:bodyPr>
          <a:lstStyle/>
          <a:p>
            <a:pPr algn="ctr" defTabSz="457200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GB" sz="4400" b="1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4600" y="1752600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NATIONAL DEPARTMENT OF HEALTH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09800" y="3068421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AFFORDABLE MEDICINES</a:t>
            </a:r>
          </a:p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ESSENTIAL MEDICINES PROGRAMME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71736" y="4429132"/>
            <a:ext cx="5791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PRIMARY HEALTHCARE 2014</a:t>
            </a:r>
          </a:p>
          <a:p>
            <a:pPr algn="ctr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Updates to the 2008 PHC STG &amp; EML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-20107"/>
            <a:ext cx="9144000" cy="116310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ZA" sz="4000" b="1" dirty="0" smtClean="0">
                <a:solidFill>
                  <a:schemeClr val="bg1"/>
                </a:solidFill>
              </a:rPr>
              <a:t>CHAPTER 14: MUSCULOSKELETAL 					CONDITIONS</a:t>
            </a:r>
            <a:endParaRPr lang="en-ZA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73022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en-ZA" sz="3600" b="1" dirty="0" smtClean="0">
                <a:solidFill>
                  <a:schemeClr val="bg1"/>
                </a:solidFill>
              </a:rPr>
              <a:t>DERMATOMYOSITIS</a:t>
            </a:r>
            <a:endParaRPr lang="en-ZA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STG for </a:t>
            </a:r>
            <a:r>
              <a:rPr lang="en-US" dirty="0" err="1" smtClean="0"/>
              <a:t>Dermatomyositis</a:t>
            </a:r>
            <a:r>
              <a:rPr lang="en-US" dirty="0" smtClean="0"/>
              <a:t> was not added to the chapter.</a:t>
            </a:r>
          </a:p>
          <a:p>
            <a:pPr lvl="1"/>
            <a:r>
              <a:rPr lang="en-US" i="1" dirty="0" smtClean="0"/>
              <a:t>Rationale: </a:t>
            </a:r>
            <a:r>
              <a:rPr lang="en-US" dirty="0" smtClean="0"/>
              <a:t>Not considered as </a:t>
            </a:r>
            <a:r>
              <a:rPr lang="en-ZA" dirty="0" smtClean="0"/>
              <a:t>a common condition that requires to be covered by the essential medicines concept in South Africa.</a:t>
            </a:r>
          </a:p>
          <a:p>
            <a:pPr>
              <a:buNone/>
            </a:pPr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2014</a:t>
            </a:r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05188" cy="365125"/>
          </a:xfrm>
        </p:spPr>
        <p:txBody>
          <a:bodyPr/>
          <a:lstStyle/>
          <a:p>
            <a:r>
              <a:rPr lang="en-ZA" dirty="0" smtClean="0"/>
              <a:t>PRIMARY HEALTHCARE 2014 IMPLEMENTATION SLIDES: MUSCULOSKELETAL CONDITIONS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/>
              <a:pPr/>
              <a:t>2</a:t>
            </a:fld>
            <a:endParaRPr lang="en-ZA"/>
          </a:p>
        </p:txBody>
      </p:sp>
    </p:spTree>
    <p:extLst>
      <p:ext uri="{BB962C8B-B14F-4D97-AF65-F5344CB8AC3E}">
        <p14:creationId xmlns="" xmlns:p14="http://schemas.microsoft.com/office/powerpoint/2010/main" val="3994557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856"/>
            <a:ext cx="8229600" cy="1143000"/>
          </a:xfrm>
        </p:spPr>
        <p:txBody>
          <a:bodyPr/>
          <a:lstStyle/>
          <a:p>
            <a:pPr algn="l"/>
            <a:r>
              <a:rPr lang="en-ZA" sz="3600" b="1" dirty="0" smtClean="0">
                <a:solidFill>
                  <a:schemeClr val="bg1"/>
                </a:solidFill>
              </a:rPr>
              <a:t>14.4.1 GOUT, ACUTE </a:t>
            </a:r>
            <a:endParaRPr lang="en-ZA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62500" lnSpcReduction="20000"/>
          </a:bodyPr>
          <a:lstStyle/>
          <a:p>
            <a:r>
              <a:rPr lang="en-GB" u="sng" dirty="0" smtClean="0"/>
              <a:t>Ibuprofen, oral:</a:t>
            </a:r>
            <a:r>
              <a:rPr lang="en-GB" dirty="0" smtClean="0">
                <a:solidFill>
                  <a:srgbClr val="00B0F0"/>
                </a:solidFill>
              </a:rPr>
              <a:t> </a:t>
            </a:r>
            <a:r>
              <a:rPr lang="en-GB" i="1" dirty="0" smtClean="0">
                <a:solidFill>
                  <a:srgbClr val="00B0F0"/>
                </a:solidFill>
              </a:rPr>
              <a:t>retained</a:t>
            </a:r>
            <a:endParaRPr lang="en-ZA" dirty="0" smtClean="0">
              <a:solidFill>
                <a:srgbClr val="00B0F0"/>
              </a:solidFill>
            </a:endParaRPr>
          </a:p>
          <a:p>
            <a:r>
              <a:rPr lang="en-GB" u="sng" dirty="0" smtClean="0"/>
              <a:t>Naproxen, oral</a:t>
            </a:r>
            <a:r>
              <a:rPr lang="en-GB" dirty="0" smtClean="0"/>
              <a:t>: </a:t>
            </a:r>
            <a:r>
              <a:rPr lang="en-GB" i="1" dirty="0" smtClean="0">
                <a:solidFill>
                  <a:schemeClr val="accent6">
                    <a:lumMod val="75000"/>
                  </a:schemeClr>
                </a:solidFill>
              </a:rPr>
              <a:t>not added</a:t>
            </a:r>
            <a:endParaRPr lang="en-ZA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en-ZA" sz="2100" dirty="0" smtClean="0"/>
          </a:p>
          <a:p>
            <a:pPr lvl="1"/>
            <a:r>
              <a:rPr lang="en-GB" dirty="0" smtClean="0"/>
              <a:t>Although naproxen is not associated with long-term cardiovascular adverse events, etc. this is an acute setting.</a:t>
            </a:r>
          </a:p>
          <a:p>
            <a:pPr lvl="1"/>
            <a:r>
              <a:rPr lang="en-GB" dirty="0" smtClean="0"/>
              <a:t> A single NSAID was considered pragmatic for primary level of care. </a:t>
            </a:r>
            <a:endParaRPr lang="en-ZA" dirty="0" smtClean="0"/>
          </a:p>
          <a:p>
            <a:pPr marL="342900" lvl="2" indent="-342900">
              <a:buNone/>
            </a:pPr>
            <a:r>
              <a:rPr lang="en-ZA" sz="5100" b="1" dirty="0" smtClean="0">
                <a:solidFill>
                  <a:srgbClr val="3366FF"/>
                </a:solidFill>
              </a:rPr>
              <a:t>Level of evidence: III Expert opinion</a:t>
            </a:r>
            <a:endParaRPr lang="en-ZA" sz="5100" dirty="0" smtClean="0"/>
          </a:p>
          <a:p>
            <a:r>
              <a:rPr lang="en-GB" u="sng" dirty="0" smtClean="0"/>
              <a:t>Prednisone, oral</a:t>
            </a:r>
            <a:r>
              <a:rPr lang="en-GB" dirty="0" smtClean="0"/>
              <a:t>: </a:t>
            </a:r>
            <a:r>
              <a:rPr lang="en-GB" i="1" dirty="0" smtClean="0">
                <a:solidFill>
                  <a:srgbClr val="00B0F0"/>
                </a:solidFill>
              </a:rPr>
              <a:t>dose not amended</a:t>
            </a:r>
            <a:endParaRPr lang="en-ZA" sz="1800" dirty="0" smtClean="0"/>
          </a:p>
          <a:p>
            <a:pPr lvl="1"/>
            <a:r>
              <a:rPr lang="en-GB" dirty="0" smtClean="0"/>
              <a:t>Lancet article investigated prednisolone 35 mg daily for 5 days for the treatment of gout. </a:t>
            </a:r>
          </a:p>
          <a:p>
            <a:pPr lvl="1"/>
            <a:r>
              <a:rPr lang="en-GB" dirty="0" smtClean="0"/>
              <a:t>As the dose of prednisolone is equivalent to prednisone, prednisone, oral was retained in the STG as 40 mg daily for 5 days, for the treatment of acute gout where NSAIDS are contraindicated, e.g. peptic ulceration, warfarin therapy and renal dysfunction.</a:t>
            </a:r>
            <a:endParaRPr lang="en-ZA" dirty="0" smtClean="0"/>
          </a:p>
          <a:p>
            <a:pPr marL="342900" lvl="2" indent="-342900">
              <a:buNone/>
            </a:pPr>
            <a:r>
              <a:rPr lang="en-ZA" sz="5900" b="1" dirty="0" smtClean="0">
                <a:solidFill>
                  <a:srgbClr val="3366FF"/>
                </a:solidFill>
              </a:rPr>
              <a:t>Level of evidence: II RCT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/>
              <a:pPr/>
              <a:t>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33750" cy="365125"/>
          </a:xfrm>
        </p:spPr>
        <p:txBody>
          <a:bodyPr/>
          <a:lstStyle/>
          <a:p>
            <a:r>
              <a:rPr lang="en-ZA" dirty="0" smtClean="0"/>
              <a:t>PRIMARY HEALTHCARE 2014 IMPLEMENTATION SLIDES: MUSCULOSKELETAL CONDITIONS</a:t>
            </a:r>
            <a:endParaRPr lang="en-ZA" dirty="0"/>
          </a:p>
        </p:txBody>
      </p:sp>
      <p:sp>
        <p:nvSpPr>
          <p:cNvPr id="7" name="Rectangle 6"/>
          <p:cNvSpPr/>
          <p:nvPr/>
        </p:nvSpPr>
        <p:spPr>
          <a:xfrm>
            <a:off x="6084168" y="5517232"/>
            <a:ext cx="792088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rgbClr val="3366FF"/>
                </a:solidFill>
              </a:rPr>
              <a:t>Ref 1</a:t>
            </a:r>
            <a:endParaRPr lang="en-ZA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63507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3581"/>
            <a:ext cx="8229600" cy="1143000"/>
          </a:xfrm>
        </p:spPr>
        <p:txBody>
          <a:bodyPr/>
          <a:lstStyle/>
          <a:p>
            <a:pPr algn="l"/>
            <a:r>
              <a:rPr lang="en-ZA" sz="3600" b="1" dirty="0" smtClean="0">
                <a:solidFill>
                  <a:schemeClr val="bg1"/>
                </a:solidFill>
              </a:rPr>
              <a:t>14.4.2 GOUT, CHRONIC</a:t>
            </a:r>
            <a:endParaRPr lang="en-ZA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/>
          <a:lstStyle/>
          <a:p>
            <a:r>
              <a:rPr lang="en-ZA" u="sng" dirty="0" smtClean="0"/>
              <a:t>Colchicine 0.5mg tablets:</a:t>
            </a:r>
            <a:r>
              <a:rPr lang="en-ZA" dirty="0" smtClean="0"/>
              <a:t> </a:t>
            </a:r>
            <a:r>
              <a:rPr lang="en-ZA" i="1" dirty="0" smtClean="0">
                <a:solidFill>
                  <a:schemeClr val="accent6">
                    <a:lumMod val="75000"/>
                  </a:schemeClr>
                </a:solidFill>
              </a:rPr>
              <a:t>not added</a:t>
            </a:r>
            <a:endParaRPr lang="en-ZA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ZA" dirty="0" smtClean="0"/>
              <a:t>Colchicine had been deleted in the previous edition (2008) and no new evidence was available to support its inclusion in the PHC EML. </a:t>
            </a:r>
          </a:p>
          <a:p>
            <a:pPr lvl="1"/>
            <a:endParaRPr lang="en-ZA" b="1" dirty="0" smtClean="0">
              <a:solidFill>
                <a:srgbClr val="3366FF"/>
              </a:solidFill>
            </a:endParaRPr>
          </a:p>
          <a:p>
            <a:pPr lvl="1">
              <a:buNone/>
            </a:pPr>
            <a:r>
              <a:rPr lang="en-ZA" sz="3600" b="1" dirty="0" smtClean="0">
                <a:solidFill>
                  <a:srgbClr val="3366FF"/>
                </a:solidFill>
              </a:rPr>
              <a:t>Level of evidence: III Expert opinion</a:t>
            </a:r>
            <a:endParaRPr lang="en-ZA" sz="3600" dirty="0" smtClean="0"/>
          </a:p>
          <a:p>
            <a:pPr>
              <a:buNone/>
            </a:pPr>
            <a:endParaRPr lang="en-ZA" i="1" dirty="0">
              <a:solidFill>
                <a:srgbClr val="9966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/>
              <a:pPr/>
              <a:t>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33750" cy="365125"/>
          </a:xfrm>
        </p:spPr>
        <p:txBody>
          <a:bodyPr/>
          <a:lstStyle/>
          <a:p>
            <a:r>
              <a:rPr lang="en-ZA" dirty="0" smtClean="0"/>
              <a:t>PRIMARY HEALTHCARE 2014 IMPLEMENTATION SLIDES: MUSCULOSKELETAL CONDITIONS</a:t>
            </a:r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1959719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5" y="0"/>
            <a:ext cx="8229600" cy="1143000"/>
          </a:xfrm>
        </p:spPr>
        <p:txBody>
          <a:bodyPr/>
          <a:lstStyle/>
          <a:p>
            <a:pPr algn="l"/>
            <a:r>
              <a:rPr lang="en-ZA" sz="3600" b="1" dirty="0" smtClean="0">
                <a:solidFill>
                  <a:schemeClr val="bg1"/>
                </a:solidFill>
              </a:rPr>
              <a:t>14.3 ARTHRITIS, SEPTIC</a:t>
            </a:r>
            <a:endParaRPr lang="en-ZA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71546"/>
            <a:ext cx="8786874" cy="528641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GB" b="1" u="sng" dirty="0" smtClean="0"/>
              <a:t>Urgent referral criterion for children</a:t>
            </a:r>
            <a:r>
              <a:rPr lang="en-GB" u="sng" dirty="0" smtClean="0"/>
              <a:t>:</a:t>
            </a:r>
            <a:r>
              <a:rPr lang="en-GB" dirty="0" smtClean="0">
                <a:solidFill>
                  <a:srgbClr val="9966FF"/>
                </a:solidFill>
              </a:rPr>
              <a:t> </a:t>
            </a:r>
            <a:r>
              <a:rPr lang="en-GB" b="1" i="1" dirty="0" smtClean="0">
                <a:solidFill>
                  <a:srgbClr val="9966FF"/>
                </a:solidFill>
              </a:rPr>
              <a:t>amended</a:t>
            </a:r>
            <a:endParaRPr lang="en-GB" b="1" dirty="0" smtClean="0">
              <a:solidFill>
                <a:srgbClr val="9966FF"/>
              </a:solidFill>
            </a:endParaRPr>
          </a:p>
          <a:p>
            <a:pPr>
              <a:buNone/>
            </a:pPr>
            <a:r>
              <a:rPr lang="en-GB" dirty="0" smtClean="0"/>
              <a:t>2008: All children with hot, swollen, joints, very painful on movement with restricted movements administered a single dose of ceftriaxone, prior to referral. </a:t>
            </a:r>
          </a:p>
          <a:p>
            <a:pPr>
              <a:buNone/>
            </a:pPr>
            <a:r>
              <a:rPr lang="en-GB" dirty="0" smtClean="0"/>
              <a:t>2014: Nurse to determine whether a child is septic using the IMCI Guidelines for “POSSIBLE SERIOUS BACTERIAL INFECTION” .</a:t>
            </a:r>
          </a:p>
          <a:p>
            <a:pPr>
              <a:buNone/>
            </a:pPr>
            <a:r>
              <a:rPr lang="en-GB" b="1" dirty="0" smtClean="0"/>
              <a:t>Recommendation: </a:t>
            </a:r>
            <a:r>
              <a:rPr lang="en-GB" dirty="0" smtClean="0"/>
              <a:t>Text was amended as follows: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sz="1900" dirty="0" smtClean="0"/>
          </a:p>
          <a:p>
            <a:pPr>
              <a:buNone/>
            </a:pPr>
            <a:r>
              <a:rPr lang="en-GB" i="1" dirty="0" smtClean="0"/>
              <a:t>Rationale: </a:t>
            </a:r>
            <a:r>
              <a:rPr lang="en-GB" dirty="0" smtClean="0"/>
              <a:t>Prevent over treatment with a broad spectrum antibiotic of children who may not have septicaemia. In addition, subsequent cultures would be negative impeding further management at secondary level. </a:t>
            </a:r>
            <a:endParaRPr lang="en-ZA" dirty="0" smtClean="0"/>
          </a:p>
          <a:p>
            <a:pPr>
              <a:buNone/>
            </a:pPr>
            <a:r>
              <a:rPr lang="en-GB" sz="5900" b="1" dirty="0" smtClean="0">
                <a:solidFill>
                  <a:srgbClr val="3366FF"/>
                </a:solidFill>
              </a:rPr>
              <a:t>Level of evidence: III Guidelines</a:t>
            </a:r>
            <a:endParaRPr lang="en-ZA" sz="5900" dirty="0" smtClean="0">
              <a:solidFill>
                <a:srgbClr val="3366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519502" cy="365125"/>
          </a:xfrm>
        </p:spPr>
        <p:txBody>
          <a:bodyPr/>
          <a:lstStyle/>
          <a:p>
            <a:r>
              <a:rPr lang="en-ZA" dirty="0" smtClean="0"/>
              <a:t>PRIMARY HEALTHCARE 2014 IMPLEMENTATION SLIDES: MUSCULOSKELETAL CONDITIONS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/>
              <a:pPr/>
              <a:t>5</a:t>
            </a:fld>
            <a:endParaRPr lang="en-ZA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57158" y="3071810"/>
          <a:ext cx="8215370" cy="15544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8215370"/>
              </a:tblGrid>
              <a:tr h="1428760">
                <a:tc>
                  <a:txBody>
                    <a:bodyPr/>
                    <a:lstStyle/>
                    <a:p>
                      <a:r>
                        <a:rPr lang="en-GB" sz="1600" u="none" dirty="0" smtClean="0"/>
                        <a:t>-Children with suspected septic arthritis should be assessed for evidence of septicaemia and </a:t>
                      </a:r>
                      <a:r>
                        <a:rPr lang="en-GB" sz="1600" u="none" dirty="0" err="1" smtClean="0"/>
                        <a:t>septicaemic</a:t>
                      </a:r>
                      <a:r>
                        <a:rPr lang="en-GB" sz="1600" u="none" dirty="0" smtClean="0"/>
                        <a:t> shock which should be treated accordingly.</a:t>
                      </a:r>
                      <a:endParaRPr lang="en-ZA" sz="1600" u="none" dirty="0" smtClean="0"/>
                    </a:p>
                    <a:p>
                      <a:r>
                        <a:rPr lang="en-GB" sz="1600" u="none" dirty="0" smtClean="0"/>
                        <a:t>-Infants up to the age of 2 months who fulfil the IMCI criteria for “POSSIBLE SERIOUS BACTERIAL INFECTION” should receive a first dose of Ceftriaxone along with other IMCI urgent care while arranging transfer.</a:t>
                      </a:r>
                      <a:endParaRPr lang="en-ZA" sz="1600" u="none" dirty="0" smtClean="0"/>
                    </a:p>
                    <a:p>
                      <a:r>
                        <a:rPr lang="en-GB" sz="1600" dirty="0" smtClean="0"/>
                        <a:t>•  Ceftriaxone, IM, 80 mg/kg/dose immediately as a single dose.</a:t>
                      </a:r>
                      <a:endParaRPr lang="en-ZA" sz="1600" dirty="0" smtClean="0"/>
                    </a:p>
                  </a:txBody>
                  <a:tcPr>
                    <a:solidFill>
                      <a:srgbClr val="3366FF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7086600" y="5638800"/>
            <a:ext cx="792088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rgbClr val="3366FF"/>
                </a:solidFill>
              </a:rPr>
              <a:t>Ref 2</a:t>
            </a:r>
            <a:endParaRPr lang="en-ZA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96610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648"/>
            <a:ext cx="8229600" cy="1143000"/>
          </a:xfrm>
        </p:spPr>
        <p:txBody>
          <a:bodyPr/>
          <a:lstStyle/>
          <a:p>
            <a:pPr algn="l"/>
            <a:r>
              <a:rPr lang="en-ZA" sz="3600" b="1" dirty="0" smtClean="0">
                <a:solidFill>
                  <a:schemeClr val="bg1"/>
                </a:solidFill>
              </a:rPr>
              <a:t>14.5 OSTEOARTHROSIS</a:t>
            </a:r>
            <a:endParaRPr lang="en-ZA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u="sng" dirty="0" smtClean="0"/>
              <a:t>Paracetamol, oral:</a:t>
            </a:r>
            <a:r>
              <a:rPr lang="en-GB" dirty="0" smtClean="0"/>
              <a:t> </a:t>
            </a:r>
            <a:r>
              <a:rPr lang="en-GB" i="1" dirty="0" smtClean="0">
                <a:solidFill>
                  <a:srgbClr val="9966FF"/>
                </a:solidFill>
              </a:rPr>
              <a:t>dose amended</a:t>
            </a:r>
            <a:endParaRPr lang="en-ZA" dirty="0" smtClean="0">
              <a:solidFill>
                <a:srgbClr val="9966FF"/>
              </a:solidFill>
            </a:endParaRPr>
          </a:p>
          <a:p>
            <a:pPr>
              <a:buNone/>
            </a:pPr>
            <a:endParaRPr lang="en-ZA" dirty="0" smtClean="0"/>
          </a:p>
          <a:p>
            <a:pPr lvl="1"/>
            <a:r>
              <a:rPr lang="en-GB" dirty="0" smtClean="0"/>
              <a:t>Dose was amended for consistency throughout the PHC STGs, 2014:</a:t>
            </a:r>
            <a:endParaRPr lang="en-ZA" dirty="0" smtClean="0"/>
          </a:p>
          <a:p>
            <a:pPr lvl="2"/>
            <a:r>
              <a:rPr lang="en-GB" dirty="0" smtClean="0"/>
              <a:t>“</a:t>
            </a:r>
            <a:r>
              <a:rPr lang="en-GB" i="1" dirty="0" smtClean="0"/>
              <a:t>Paracetamol, oral, 1 g, 6 hourly”. </a:t>
            </a:r>
            <a:endParaRPr lang="en-ZA" i="1" dirty="0" smtClean="0"/>
          </a:p>
          <a:p>
            <a:pPr>
              <a:buNone/>
            </a:pPr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448064" cy="365125"/>
          </a:xfrm>
        </p:spPr>
        <p:txBody>
          <a:bodyPr/>
          <a:lstStyle/>
          <a:p>
            <a:r>
              <a:rPr lang="en-ZA" dirty="0" smtClean="0"/>
              <a:t>PRIMARY HEALTHCARE 2014 IMPLEMENTATION SLIDES: MUSCULOSKELETAL CONDITIONS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03B2-953D-4068-99A6-8707FB8FE3E1}" type="slidenum">
              <a:rPr lang="en-ZA" smtClean="0"/>
              <a:pPr/>
              <a:t>6</a:t>
            </a:fld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1680602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333080414"/>
              </p:ext>
            </p:extLst>
          </p:nvPr>
        </p:nvGraphicFramePr>
        <p:xfrm>
          <a:off x="76200" y="242986"/>
          <a:ext cx="9029899" cy="1738214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685800"/>
                <a:gridCol w="533400"/>
                <a:gridCol w="7810699"/>
              </a:tblGrid>
              <a:tr h="288032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Slide</a:t>
                      </a:r>
                      <a:r>
                        <a:rPr lang="en-ZA" sz="1000" baseline="0" dirty="0" smtClean="0"/>
                        <a:t> </a:t>
                      </a:r>
                      <a:endParaRPr lang="en-Z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Ref #</a:t>
                      </a:r>
                      <a:endParaRPr lang="en-Z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Reference</a:t>
                      </a:r>
                      <a:endParaRPr lang="en-ZA" sz="1000" dirty="0"/>
                    </a:p>
                  </a:txBody>
                  <a:tcPr/>
                </a:tc>
              </a:tr>
              <a:tr h="261462">
                <a:tc gridSpan="3">
                  <a:txBody>
                    <a:bodyPr/>
                    <a:lstStyle/>
                    <a:p>
                      <a:r>
                        <a:rPr lang="en-ZA" sz="1000" b="1" dirty="0" smtClean="0">
                          <a:solidFill>
                            <a:schemeClr val="tx1"/>
                          </a:solidFill>
                        </a:rPr>
                        <a:t>14.4.1 GOUT, ACUTE </a:t>
                      </a:r>
                      <a:endParaRPr lang="en-ZA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8908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3</a:t>
                      </a:r>
                      <a:endParaRPr lang="en-Z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1</a:t>
                      </a:r>
                      <a:endParaRPr lang="en-Z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ZA" sz="1000" b="1" u="sng" dirty="0" smtClean="0"/>
                        <a:t>PREDNISONE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ZA" sz="1000" dirty="0" err="1" smtClean="0"/>
                        <a:t>Janssens</a:t>
                      </a:r>
                      <a:r>
                        <a:rPr lang="en-ZA" sz="1000" dirty="0" smtClean="0"/>
                        <a:t> HJ, Janssen M, van de </a:t>
                      </a:r>
                      <a:r>
                        <a:rPr lang="en-ZA" sz="1000" dirty="0" err="1" smtClean="0"/>
                        <a:t>Lisdonk</a:t>
                      </a:r>
                      <a:r>
                        <a:rPr lang="en-ZA" sz="1000" dirty="0" smtClean="0"/>
                        <a:t> EH, van Riel PL, van </a:t>
                      </a:r>
                      <a:r>
                        <a:rPr lang="en-ZA" sz="1000" dirty="0" err="1" smtClean="0"/>
                        <a:t>Weel</a:t>
                      </a:r>
                      <a:r>
                        <a:rPr lang="en-ZA" sz="1000" dirty="0" smtClean="0"/>
                        <a:t> C. Use of oral prednisolone or naproxen for the treatment of gout arthritis: a double-blind, randomised equivalence trial. </a:t>
                      </a:r>
                      <a:r>
                        <a:rPr lang="en-ZA" sz="1000" i="1" dirty="0" smtClean="0"/>
                        <a:t>Lancet.</a:t>
                      </a:r>
                      <a:r>
                        <a:rPr lang="en-ZA" sz="1000" dirty="0" smtClean="0"/>
                        <a:t> 2008 May31;371(9627):1854-60.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ZA" sz="1000" dirty="0" smtClean="0"/>
                        <a:t>SAMF, 2012 edition.</a:t>
                      </a:r>
                      <a:endParaRPr lang="en-ZA" sz="1000" dirty="0"/>
                    </a:p>
                  </a:txBody>
                  <a:tcPr/>
                </a:tc>
              </a:tr>
              <a:tr h="241418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000" b="1" dirty="0" smtClean="0">
                          <a:solidFill>
                            <a:schemeClr val="tx1"/>
                          </a:solidFill>
                        </a:rPr>
                        <a:t>14.3 ARTHRITIS, SEPTIC</a:t>
                      </a:r>
                      <a:endParaRPr lang="en-ZA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endParaRPr lang="en-ZA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26178">
                <a:tc>
                  <a:txBody>
                    <a:bodyPr/>
                    <a:lstStyle/>
                    <a:p>
                      <a:r>
                        <a:rPr lang="en-ZA" sz="1000" dirty="0" smtClean="0"/>
                        <a:t>5</a:t>
                      </a:r>
                      <a:endParaRPr lang="en-Z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ZA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National Department of Health. Integrated Management of Childhood Illness Guidelines, 2014. </a:t>
                      </a:r>
                      <a:endParaRPr lang="en-ZA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448064" cy="365125"/>
          </a:xfrm>
        </p:spPr>
        <p:txBody>
          <a:bodyPr/>
          <a:lstStyle/>
          <a:p>
            <a:r>
              <a:rPr lang="en-ZA" dirty="0" smtClean="0"/>
              <a:t>PRIMARY HEALTHCARE 2014 IMPLEMENTATION SLIDES: MUSCULOSKELETAL CONDITIONS</a:t>
            </a:r>
            <a:endParaRPr lang="en-ZA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 algn="ctr"/>
            <a:fld id="{42FB03B2-953D-4068-99A6-8707FB8FE3E1}" type="slidenum">
              <a:rPr lang="en-ZA" smtClean="0"/>
              <a:pPr algn="ctr"/>
              <a:t>7</a:t>
            </a:fld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802827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NDOH VS 1</Template>
  <TotalTime>1025</TotalTime>
  <Words>615</Words>
  <Application>Microsoft Office PowerPoint</Application>
  <PresentationFormat>On-screen Show (4:3)</PresentationFormat>
  <Paragraphs>79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1_Office Theme</vt:lpstr>
      <vt:lpstr>Custom Design</vt:lpstr>
      <vt:lpstr>Slide 1</vt:lpstr>
      <vt:lpstr>DERMATOMYOSITIS</vt:lpstr>
      <vt:lpstr>14.4.1 GOUT, ACUTE </vt:lpstr>
      <vt:lpstr>14.4.2 GOUT, CHRONIC</vt:lpstr>
      <vt:lpstr>14.3 ARTHRITIS, SEPTIC</vt:lpstr>
      <vt:lpstr>14.5 OSTEOARTHROSIS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Trudy</dc:creator>
  <cp:lastModifiedBy>LeongT</cp:lastModifiedBy>
  <cp:revision>121</cp:revision>
  <dcterms:created xsi:type="dcterms:W3CDTF">2014-04-22T12:08:09Z</dcterms:created>
  <dcterms:modified xsi:type="dcterms:W3CDTF">2015-03-30T19:48:14Z</dcterms:modified>
</cp:coreProperties>
</file>