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 id="2147483661" r:id="rId2"/>
    <p:sldMasterId id="2147483665" r:id="rId3"/>
    <p:sldMasterId id="2147483670" r:id="rId4"/>
  </p:sldMasterIdLst>
  <p:notesMasterIdLst>
    <p:notesMasterId r:id="rId31"/>
  </p:notesMasterIdLst>
  <p:handoutMasterIdLst>
    <p:handoutMasterId r:id="rId32"/>
  </p:handoutMasterIdLst>
  <p:sldIdLst>
    <p:sldId id="350" r:id="rId5"/>
    <p:sldId id="353" r:id="rId6"/>
    <p:sldId id="417" r:id="rId7"/>
    <p:sldId id="416" r:id="rId8"/>
    <p:sldId id="354" r:id="rId9"/>
    <p:sldId id="401" r:id="rId10"/>
    <p:sldId id="399" r:id="rId11"/>
    <p:sldId id="357" r:id="rId12"/>
    <p:sldId id="355" r:id="rId13"/>
    <p:sldId id="400" r:id="rId14"/>
    <p:sldId id="402" r:id="rId15"/>
    <p:sldId id="404" r:id="rId16"/>
    <p:sldId id="403" r:id="rId17"/>
    <p:sldId id="405" r:id="rId18"/>
    <p:sldId id="406" r:id="rId19"/>
    <p:sldId id="407" r:id="rId20"/>
    <p:sldId id="408" r:id="rId21"/>
    <p:sldId id="410" r:id="rId22"/>
    <p:sldId id="413" r:id="rId23"/>
    <p:sldId id="409" r:id="rId24"/>
    <p:sldId id="423" r:id="rId25"/>
    <p:sldId id="424" r:id="rId26"/>
    <p:sldId id="418" r:id="rId27"/>
    <p:sldId id="419" r:id="rId28"/>
    <p:sldId id="420" r:id="rId29"/>
    <p:sldId id="421"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nine" initials="J" lastIdx="21" clrIdx="0"/>
  <p:cmAuthor id="1" name="LeongT" initials="L" lastIdx="1" clrIdx="1"/>
  <p:cmAuthor id="2" name="Reddy,Millidhashni" initials="R"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66FF"/>
    <a:srgbClr val="33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67" autoAdjust="0"/>
    <p:restoredTop sz="84604" autoAdjust="0"/>
  </p:normalViewPr>
  <p:slideViewPr>
    <p:cSldViewPr>
      <p:cViewPr>
        <p:scale>
          <a:sx n="80" d="100"/>
          <a:sy n="80"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37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F393644-5D68-461B-B1BA-A2AF23BF4E25}" type="datetimeFigureOut">
              <a:rPr lang="en-US" smtClean="0"/>
              <a:pPr/>
              <a:t>3/30/2015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2EB670F-1028-42A7-911A-CED34D61E31D}" type="slidenum">
              <a:rPr lang="en-US" smtClean="0"/>
              <a:pPr/>
              <a:t>‹#›</a:t>
            </a:fld>
            <a:endParaRPr lang="en-US"/>
          </a:p>
        </p:txBody>
      </p:sp>
    </p:spTree>
    <p:extLst>
      <p:ext uri="{BB962C8B-B14F-4D97-AF65-F5344CB8AC3E}">
        <p14:creationId xmlns:p14="http://schemas.microsoft.com/office/powerpoint/2010/main" xmlns="" val="329889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Z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38FE979-5120-4E1A-8690-156A92E8BC4D}" type="datetimeFigureOut">
              <a:rPr lang="en-US" smtClean="0"/>
              <a:pPr/>
              <a:t>3/30/2015</a:t>
            </a:fld>
            <a:endParaRPr lang="en-Z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Z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Z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C40204B-497E-4794-AA58-A31DBCDDE6E9}" type="slidenum">
              <a:rPr lang="en-ZA" smtClean="0"/>
              <a:pPr/>
              <a:t>‹#›</a:t>
            </a:fld>
            <a:endParaRPr lang="en-ZA"/>
          </a:p>
        </p:txBody>
      </p:sp>
    </p:spTree>
    <p:extLst>
      <p:ext uri="{BB962C8B-B14F-4D97-AF65-F5344CB8AC3E}">
        <p14:creationId xmlns:p14="http://schemas.microsoft.com/office/powerpoint/2010/main" xmlns="" val="2485609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nice.org.uk/guidance/cg160/chapter/recommendations"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nice.org.uk/guidance/cg160/chapter/recommendations"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nice.org.uk/guidance/cg160/chapter/recommendations" TargetMode="External"/><Relationship Id="rId7" Type="http://schemas.openxmlformats.org/officeDocument/2006/relationships/hyperlink" Target="http://www.ncbi.nlm.nih.gov/pubmed/8070499"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www.ncbi.nlm.nih.gov/pubmed/12061352" TargetMode="External"/><Relationship Id="rId5" Type="http://schemas.openxmlformats.org/officeDocument/2006/relationships/hyperlink" Target="http://www.ncbi.nlm.nih.gov/pubmed/11824173" TargetMode="External"/><Relationship Id="rId4" Type="http://schemas.openxmlformats.org/officeDocument/2006/relationships/hyperlink" Target="http://www.ncbi.nlm.nih.gov/pubmed/15184213"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nice.org.uk/guidance/cg160/chapter/recommendations" TargetMode="External"/><Relationship Id="rId7" Type="http://schemas.openxmlformats.org/officeDocument/2006/relationships/hyperlink" Target="http://www.ncbi.nlm.nih.gov/pubmed/8070499"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www.ncbi.nlm.nih.gov/pubmed/12061352" TargetMode="External"/><Relationship Id="rId5" Type="http://schemas.openxmlformats.org/officeDocument/2006/relationships/hyperlink" Target="http://www.ncbi.nlm.nih.gov/pubmed/11824173" TargetMode="External"/><Relationship Id="rId4" Type="http://schemas.openxmlformats.org/officeDocument/2006/relationships/hyperlink" Target="http://www.ncbi.nlm.nih.gov/pubmed/15184213"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nice.org.uk/guidance/cg160/chapter/recommendation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fda.gov/Drugs/DrugSafety/PostmarketDrugSafetyInformationforPatientsandProviders/DrugSafetyInformationforHeathcareProfessionals/ucm084263.htm"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GB" sz="1200" dirty="0" smtClean="0"/>
              <a:t>DISCLAIMER</a:t>
            </a:r>
          </a:p>
          <a:p>
            <a:pPr>
              <a:lnSpc>
                <a:spcPct val="80000"/>
              </a:lnSpc>
            </a:pPr>
            <a:r>
              <a:rPr lang="en-GB" sz="1200" dirty="0" smtClean="0"/>
              <a:t>This slide set is an implementation tool and should be used alongside the published STG. This information does not supersede or replace the STG itself.</a:t>
            </a:r>
            <a:endParaRPr lang="en-US" dirty="0" smtClean="0"/>
          </a:p>
          <a:p>
            <a:endParaRPr lang="en-US" dirty="0"/>
          </a:p>
        </p:txBody>
      </p:sp>
      <p:sp>
        <p:nvSpPr>
          <p:cNvPr id="4" name="Date Placeholder 3"/>
          <p:cNvSpPr>
            <a:spLocks noGrp="1"/>
          </p:cNvSpPr>
          <p:nvPr>
            <p:ph type="dt" idx="10"/>
          </p:nvPr>
        </p:nvSpPr>
        <p:spPr/>
        <p:txBody>
          <a:bodyPr/>
          <a:lstStyle/>
          <a:p>
            <a:fld id="{DA32DA9B-F8D5-4216-B26F-75A09D968563}" type="datetime1">
              <a:rPr lang="en-US" smtClean="0">
                <a:solidFill>
                  <a:prstClr val="black"/>
                </a:solidFill>
              </a:rPr>
              <a:pPr/>
              <a:t>3/30/2015</a:t>
            </a:fld>
            <a:endParaRPr lang="en-ZA" dirty="0">
              <a:solidFill>
                <a:prstClr val="black"/>
              </a:solidFill>
            </a:endParaRPr>
          </a:p>
        </p:txBody>
      </p:sp>
      <p:sp>
        <p:nvSpPr>
          <p:cNvPr id="5" name="Footer Placeholder 4"/>
          <p:cNvSpPr>
            <a:spLocks noGrp="1"/>
          </p:cNvSpPr>
          <p:nvPr>
            <p:ph type="ftr" sz="quarter" idx="11"/>
          </p:nvPr>
        </p:nvSpPr>
        <p:spPr/>
        <p:txBody>
          <a:bodyPr/>
          <a:lstStyle/>
          <a:p>
            <a:endParaRPr lang="en-ZA" dirty="0">
              <a:solidFill>
                <a:prstClr val="black"/>
              </a:solidFill>
            </a:endParaRPr>
          </a:p>
        </p:txBody>
      </p:sp>
      <p:sp>
        <p:nvSpPr>
          <p:cNvPr id="6" name="Slide Number Placeholder 5"/>
          <p:cNvSpPr>
            <a:spLocks noGrp="1"/>
          </p:cNvSpPr>
          <p:nvPr>
            <p:ph type="sldNum" sz="quarter" idx="12"/>
          </p:nvPr>
        </p:nvSpPr>
        <p:spPr/>
        <p:txBody>
          <a:bodyPr/>
          <a:lstStyle/>
          <a:p>
            <a:fld id="{BD4EA3F3-7F60-4372-AD96-0BFBCD79137E}" type="slidenum">
              <a:rPr lang="en-ZA" smtClean="0">
                <a:solidFill>
                  <a:prstClr val="black"/>
                </a:solidFill>
              </a:rPr>
              <a:pPr/>
              <a:t>1</a:t>
            </a:fld>
            <a:endParaRPr lang="en-ZA"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Klassen</a:t>
            </a:r>
            <a:r>
              <a:rPr lang="en-US" dirty="0" smtClean="0"/>
              <a:t> TP, </a:t>
            </a:r>
            <a:r>
              <a:rPr lang="en-US" dirty="0" err="1" smtClean="0"/>
              <a:t>Hartling</a:t>
            </a:r>
            <a:r>
              <a:rPr lang="en-US" dirty="0" smtClean="0"/>
              <a:t> L, </a:t>
            </a:r>
            <a:r>
              <a:rPr lang="en-US" dirty="0" err="1" smtClean="0"/>
              <a:t>Wiebe</a:t>
            </a:r>
            <a:r>
              <a:rPr lang="en-US" dirty="0" smtClean="0"/>
              <a:t> N, </a:t>
            </a:r>
            <a:r>
              <a:rPr lang="en-US" dirty="0" err="1" smtClean="0"/>
              <a:t>Belseck</a:t>
            </a:r>
            <a:r>
              <a:rPr lang="en-US" dirty="0" smtClean="0"/>
              <a:t> EM. Acyclovir for treating </a:t>
            </a:r>
            <a:r>
              <a:rPr lang="en-US" dirty="0" err="1" smtClean="0"/>
              <a:t>varicella</a:t>
            </a:r>
            <a:r>
              <a:rPr lang="en-US" dirty="0" smtClean="0"/>
              <a:t> in otherwise healthy children and adolescents. Cochrane Database </a:t>
            </a:r>
            <a:r>
              <a:rPr lang="en-US" dirty="0" err="1" smtClean="0"/>
              <a:t>Syst</a:t>
            </a:r>
            <a:r>
              <a:rPr lang="en-US" dirty="0" smtClean="0"/>
              <a:t> Rev. 2005 Oct 19;(4):CD002980. http://www.ncbi.nlm.nih.gov/pubmed/16235308 </a:t>
            </a:r>
          </a:p>
          <a:p>
            <a:r>
              <a:rPr lang="en-US" dirty="0" smtClean="0"/>
              <a:t>Balfour HH </a:t>
            </a:r>
            <a:r>
              <a:rPr lang="en-US" dirty="0" err="1" smtClean="0"/>
              <a:t>Jr</a:t>
            </a:r>
            <a:r>
              <a:rPr lang="en-US" dirty="0" smtClean="0"/>
              <a:t>, Edelman CK, Anderson RS, Reed NV, </a:t>
            </a:r>
            <a:r>
              <a:rPr lang="en-US" dirty="0" err="1" smtClean="0"/>
              <a:t>Slivken</a:t>
            </a:r>
            <a:r>
              <a:rPr lang="en-US" dirty="0" smtClean="0"/>
              <a:t> RM, </a:t>
            </a:r>
            <a:r>
              <a:rPr lang="en-US" dirty="0" err="1" smtClean="0"/>
              <a:t>Marmor</a:t>
            </a:r>
            <a:r>
              <a:rPr lang="en-US" dirty="0" smtClean="0"/>
              <a:t> LH, Dix L, </a:t>
            </a:r>
            <a:r>
              <a:rPr lang="en-US" dirty="0" err="1" smtClean="0"/>
              <a:t>Aeppli</a:t>
            </a:r>
            <a:r>
              <a:rPr lang="en-US" dirty="0" smtClean="0"/>
              <a:t> D, </a:t>
            </a:r>
            <a:r>
              <a:rPr lang="en-US" dirty="0" err="1" smtClean="0"/>
              <a:t>Talarico</a:t>
            </a:r>
            <a:r>
              <a:rPr lang="en-US" dirty="0" smtClean="0"/>
              <a:t> CL. Controlled trial of acyclovir for chickenpox evaluating time of initiation and duration of therapy and viral resistance. </a:t>
            </a:r>
            <a:r>
              <a:rPr lang="en-US" dirty="0" err="1" smtClean="0"/>
              <a:t>Pediatr</a:t>
            </a:r>
            <a:r>
              <a:rPr lang="en-US" dirty="0" smtClean="0"/>
              <a:t> Infect </a:t>
            </a:r>
            <a:r>
              <a:rPr lang="en-US" dirty="0" err="1" smtClean="0"/>
              <a:t>Dis</a:t>
            </a:r>
            <a:r>
              <a:rPr lang="en-US" dirty="0" smtClean="0"/>
              <a:t> J. 2001 Oct;20(10):919-26. http://www.ncbi.nlm.nih.gov/pubmed/11642624</a:t>
            </a:r>
          </a:p>
          <a:p>
            <a:r>
              <a:rPr lang="en-US" dirty="0" smtClean="0"/>
              <a:t>Wallace MR, Bowler WA, Murray NB, </a:t>
            </a:r>
            <a:r>
              <a:rPr lang="en-US" dirty="0" err="1" smtClean="0"/>
              <a:t>Brodine</a:t>
            </a:r>
            <a:r>
              <a:rPr lang="en-US" dirty="0" smtClean="0"/>
              <a:t> SK, Oldfield EC 3rd. Treatment of adult </a:t>
            </a:r>
            <a:r>
              <a:rPr lang="en-US" dirty="0" err="1" smtClean="0"/>
              <a:t>varicella</a:t>
            </a:r>
            <a:r>
              <a:rPr lang="en-US" dirty="0" smtClean="0"/>
              <a:t> with oral acyclovir. A randomized, placebo-controlled trial. Ann Intern Med. 1992 Sep 1;117(5):358-63. http://www.ncbi.nlm.nih.gov/pubmed/1323943 </a:t>
            </a: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11</a:t>
            </a:fld>
            <a:endParaRPr lang="en-Z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tx1"/>
                </a:solidFill>
                <a:latin typeface="+mn-lt"/>
                <a:ea typeface="+mn-ea"/>
                <a:cs typeface="+mn-cs"/>
              </a:rPr>
              <a:t>Paracetamol: NICE Clinical Guideline-Feverish illness in children: assessment and initial management in children younger than 5 years, May 2013. </a:t>
            </a:r>
            <a:r>
              <a:rPr lang="en-ZA" sz="1200" u="sng" kern="1200" dirty="0" smtClean="0">
                <a:solidFill>
                  <a:schemeClr val="tx1"/>
                </a:solidFill>
                <a:latin typeface="+mn-lt"/>
                <a:ea typeface="+mn-ea"/>
                <a:cs typeface="+mn-cs"/>
                <a:hlinkClick r:id="rId3"/>
              </a:rPr>
              <a:t>http://www.nice.org.uk/guidance/cg160/chapter/recommendations</a:t>
            </a:r>
            <a:r>
              <a:rPr lang="en-ZA" sz="1200" kern="1200" dirty="0" smtClean="0">
                <a:solidFill>
                  <a:schemeClr val="tx1"/>
                </a:solidFill>
                <a:latin typeface="+mn-lt"/>
                <a:ea typeface="+mn-ea"/>
                <a:cs typeface="+mn-cs"/>
              </a:rPr>
              <a:t> </a:t>
            </a:r>
            <a:endParaRPr lang="en-US" sz="3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12</a:t>
            </a:fld>
            <a:endParaRPr lang="en-Z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200" kern="1200" dirty="0" err="1" smtClean="0">
                <a:solidFill>
                  <a:schemeClr val="tx1"/>
                </a:solidFill>
                <a:latin typeface="+mn-lt"/>
                <a:ea typeface="+mn-ea"/>
                <a:cs typeface="+mn-cs"/>
              </a:rPr>
              <a:t>Centers</a:t>
            </a:r>
            <a:r>
              <a:rPr lang="en-ZA" sz="1200" kern="1200" dirty="0" smtClean="0">
                <a:solidFill>
                  <a:schemeClr val="tx1"/>
                </a:solidFill>
                <a:latin typeface="+mn-lt"/>
                <a:ea typeface="+mn-ea"/>
                <a:cs typeface="+mn-cs"/>
              </a:rPr>
              <a:t> for Disease Control and Prevention (CDC). Updated recommendations for </a:t>
            </a:r>
            <a:r>
              <a:rPr lang="en-US" sz="1200" kern="1200" baseline="0" dirty="0" smtClean="0">
                <a:solidFill>
                  <a:schemeClr val="tx1"/>
                </a:solidFill>
                <a:latin typeface="+mn-lt"/>
                <a:ea typeface="+mn-ea"/>
                <a:cs typeface="+mn-cs"/>
              </a:rPr>
              <a:t> </a:t>
            </a:r>
            <a:r>
              <a:rPr lang="en-ZA" sz="1200" kern="1200" dirty="0" smtClean="0">
                <a:solidFill>
                  <a:schemeClr val="tx1"/>
                </a:solidFill>
                <a:latin typeface="+mn-lt"/>
                <a:ea typeface="+mn-ea"/>
                <a:cs typeface="+mn-cs"/>
              </a:rPr>
              <a:t>use of </a:t>
            </a:r>
            <a:r>
              <a:rPr lang="en-ZA" sz="1200" kern="1200" dirty="0" err="1" smtClean="0">
                <a:solidFill>
                  <a:schemeClr val="tx1"/>
                </a:solidFill>
                <a:latin typeface="+mn-lt"/>
                <a:ea typeface="+mn-ea"/>
                <a:cs typeface="+mn-cs"/>
              </a:rPr>
              <a:t>VariZIG</a:t>
            </a:r>
            <a:r>
              <a:rPr lang="en-ZA" sz="1200" kern="1200" dirty="0" smtClean="0">
                <a:solidFill>
                  <a:schemeClr val="tx1"/>
                </a:solidFill>
                <a:latin typeface="+mn-lt"/>
                <a:ea typeface="+mn-ea"/>
                <a:cs typeface="+mn-cs"/>
              </a:rPr>
              <a:t>--United States, 2013. </a:t>
            </a:r>
            <a:r>
              <a:rPr lang="en-ZA" sz="1200" i="1" kern="1200" dirty="0" smtClean="0">
                <a:solidFill>
                  <a:schemeClr val="tx1"/>
                </a:solidFill>
                <a:latin typeface="+mn-lt"/>
                <a:ea typeface="+mn-ea"/>
                <a:cs typeface="+mn-cs"/>
              </a:rPr>
              <a:t>MMWR </a:t>
            </a:r>
            <a:r>
              <a:rPr lang="en-ZA" sz="1200" i="1" kern="1200" dirty="0" err="1" smtClean="0">
                <a:solidFill>
                  <a:schemeClr val="tx1"/>
                </a:solidFill>
                <a:latin typeface="+mn-lt"/>
                <a:ea typeface="+mn-ea"/>
                <a:cs typeface="+mn-cs"/>
              </a:rPr>
              <a:t>Morb</a:t>
            </a:r>
            <a:r>
              <a:rPr lang="en-ZA" sz="1200" i="1" kern="1200" dirty="0" smtClean="0">
                <a:solidFill>
                  <a:schemeClr val="tx1"/>
                </a:solidFill>
                <a:latin typeface="+mn-lt"/>
                <a:ea typeface="+mn-ea"/>
                <a:cs typeface="+mn-cs"/>
              </a:rPr>
              <a:t> Mortal Wkly Rep.</a:t>
            </a:r>
            <a:r>
              <a:rPr lang="en-ZA" sz="1200" kern="1200" dirty="0" smtClean="0">
                <a:solidFill>
                  <a:schemeClr val="tx1"/>
                </a:solidFill>
                <a:latin typeface="+mn-lt"/>
                <a:ea typeface="+mn-ea"/>
                <a:cs typeface="+mn-cs"/>
              </a:rPr>
              <a:t> 2013 Jul 19;62(28):574-6. </a:t>
            </a:r>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13</a:t>
            </a:fld>
            <a:endParaRPr lang="en-Z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World Health</a:t>
            </a:r>
            <a:r>
              <a:rPr lang="en-US" baseline="0" dirty="0" smtClean="0"/>
              <a:t> </a:t>
            </a:r>
            <a:r>
              <a:rPr lang="en-US" dirty="0" err="1" smtClean="0"/>
              <a:t>Organisation</a:t>
            </a:r>
            <a:r>
              <a:rPr lang="en-US" dirty="0" smtClean="0"/>
              <a:t>. Guidelines for the treatment of malaria. Second edition,</a:t>
            </a:r>
            <a:r>
              <a:rPr lang="en-US" baseline="0" dirty="0" smtClean="0"/>
              <a:t> </a:t>
            </a:r>
            <a:r>
              <a:rPr lang="en-US" dirty="0" smtClean="0"/>
              <a:t>March 2010.</a:t>
            </a:r>
            <a:r>
              <a:rPr lang="en-US" baseline="0" dirty="0" smtClean="0"/>
              <a:t> </a:t>
            </a:r>
            <a:r>
              <a:rPr lang="en-US" dirty="0" smtClean="0"/>
              <a:t>http://www.who.int/malaria/publications/atoz/9789241547925/en/</a:t>
            </a:r>
          </a:p>
          <a:p>
            <a:r>
              <a:rPr lang="en-US" dirty="0" smtClean="0"/>
              <a:t>Food and</a:t>
            </a:r>
            <a:r>
              <a:rPr lang="en-US" baseline="0" dirty="0" smtClean="0"/>
              <a:t> </a:t>
            </a:r>
            <a:r>
              <a:rPr lang="en-US" dirty="0" smtClean="0"/>
              <a:t>Drug Administration registered package insert of Co-</a:t>
            </a:r>
            <a:r>
              <a:rPr lang="en-US" dirty="0" err="1" smtClean="0"/>
              <a:t>artem</a:t>
            </a:r>
            <a:r>
              <a:rPr lang="en-US" dirty="0" smtClean="0"/>
              <a:t>®. http://www.accessdata.fda.gov/drugsatfda_docs/nda/2009/022268s000_SumR.pdf</a:t>
            </a: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14</a:t>
            </a:fld>
            <a:endParaRPr lang="en-Z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200" dirty="0" err="1" smtClean="0"/>
              <a:t>Tarning</a:t>
            </a:r>
            <a:r>
              <a:rPr lang="en-ZA" sz="1200" dirty="0" smtClean="0"/>
              <a:t> J, </a:t>
            </a:r>
            <a:r>
              <a:rPr lang="en-ZA" sz="1200" dirty="0" err="1" smtClean="0"/>
              <a:t>McGready</a:t>
            </a:r>
            <a:r>
              <a:rPr lang="en-ZA" sz="1200" dirty="0" smtClean="0"/>
              <a:t> R, </a:t>
            </a:r>
            <a:r>
              <a:rPr lang="en-ZA" sz="1200" dirty="0" err="1" smtClean="0"/>
              <a:t>Lindegardh</a:t>
            </a:r>
            <a:r>
              <a:rPr lang="en-ZA" sz="1200" dirty="0" smtClean="0"/>
              <a:t> N, Ashley EA, </a:t>
            </a:r>
            <a:r>
              <a:rPr lang="en-ZA" sz="1200" dirty="0" err="1" smtClean="0"/>
              <a:t>Pimanpanarak</a:t>
            </a:r>
            <a:r>
              <a:rPr lang="en-ZA" sz="1200" dirty="0" smtClean="0"/>
              <a:t> M, </a:t>
            </a:r>
            <a:r>
              <a:rPr lang="en-ZA" sz="1200" dirty="0" err="1" smtClean="0"/>
              <a:t>Kamanikom</a:t>
            </a:r>
            <a:r>
              <a:rPr lang="en-ZA" sz="1200" dirty="0" smtClean="0"/>
              <a:t> B, </a:t>
            </a:r>
            <a:r>
              <a:rPr lang="en-ZA" sz="1200" dirty="0" err="1" smtClean="0"/>
              <a:t>Annerberg</a:t>
            </a:r>
            <a:r>
              <a:rPr lang="en-ZA" sz="1200" dirty="0" smtClean="0"/>
              <a:t> A, Day NP, </a:t>
            </a:r>
            <a:r>
              <a:rPr lang="en-ZA" sz="1200" dirty="0" err="1" smtClean="0"/>
              <a:t>Stepniewska</a:t>
            </a:r>
            <a:r>
              <a:rPr lang="en-ZA" sz="1200" dirty="0" smtClean="0"/>
              <a:t> K, </a:t>
            </a:r>
            <a:r>
              <a:rPr lang="en-ZA" sz="1200" dirty="0" err="1" smtClean="0"/>
              <a:t>Singhasivanon</a:t>
            </a:r>
            <a:r>
              <a:rPr lang="en-ZA" sz="1200" dirty="0" smtClean="0"/>
              <a:t> P, White NJ, </a:t>
            </a:r>
            <a:r>
              <a:rPr lang="en-ZA" sz="1200" dirty="0" err="1" smtClean="0"/>
              <a:t>Nosten</a:t>
            </a:r>
            <a:r>
              <a:rPr lang="en-ZA" sz="1200" dirty="0" smtClean="0"/>
              <a:t> F. Population pharmacokinetics of lumefantrine in pregnant women treated with artemether-lumefantrine for uncomplicated Plasmodium falciparum malaria. </a:t>
            </a:r>
            <a:r>
              <a:rPr lang="en-ZA" sz="1200" i="1" dirty="0" err="1" smtClean="0"/>
              <a:t>Antimicrob</a:t>
            </a:r>
            <a:r>
              <a:rPr lang="en-ZA" sz="1200" i="1" dirty="0" smtClean="0"/>
              <a:t> Agents </a:t>
            </a:r>
            <a:r>
              <a:rPr lang="en-ZA" sz="1200" i="1" dirty="0" err="1" smtClean="0"/>
              <a:t>Chemother</a:t>
            </a:r>
            <a:r>
              <a:rPr lang="en-ZA" sz="1200" i="1" dirty="0" smtClean="0"/>
              <a:t>.</a:t>
            </a:r>
            <a:r>
              <a:rPr lang="en-ZA" sz="1200" dirty="0" smtClean="0"/>
              <a:t> 2009 Sep;53(9):3837-46.</a:t>
            </a:r>
          </a:p>
          <a:p>
            <a:pPr marL="0" marR="0" lvl="1" indent="0" algn="l" defTabSz="914400" rtl="0" eaLnBrk="1" fontAlgn="auto" latinLnBrk="0" hangingPunct="1">
              <a:lnSpc>
                <a:spcPct val="100000"/>
              </a:lnSpc>
              <a:spcBef>
                <a:spcPts val="0"/>
              </a:spcBef>
              <a:spcAft>
                <a:spcPts val="0"/>
              </a:spcAft>
              <a:buClrTx/>
              <a:buSzTx/>
              <a:buFontTx/>
              <a:buNone/>
              <a:tabLst/>
              <a:defRPr/>
            </a:pPr>
            <a:r>
              <a:rPr lang="en-GB" i="0" dirty="0" err="1" smtClean="0"/>
              <a:t>Piola</a:t>
            </a:r>
            <a:r>
              <a:rPr lang="en-GB" i="0" dirty="0" smtClean="0"/>
              <a:t> P, </a:t>
            </a:r>
            <a:r>
              <a:rPr lang="en-GB" i="0" dirty="0" err="1" smtClean="0"/>
              <a:t>Nabasumba</a:t>
            </a:r>
            <a:r>
              <a:rPr lang="en-GB" i="0" dirty="0" smtClean="0"/>
              <a:t> C, </a:t>
            </a:r>
            <a:r>
              <a:rPr lang="en-GB" i="0" dirty="0" err="1" smtClean="0"/>
              <a:t>Turyakira</a:t>
            </a:r>
            <a:r>
              <a:rPr lang="en-GB" i="0" dirty="0" smtClean="0"/>
              <a:t> E, </a:t>
            </a:r>
            <a:r>
              <a:rPr lang="en-GB" i="0" dirty="0" err="1" smtClean="0"/>
              <a:t>Dhorda</a:t>
            </a:r>
            <a:r>
              <a:rPr lang="en-GB" i="0" dirty="0" smtClean="0"/>
              <a:t> M, </a:t>
            </a:r>
            <a:r>
              <a:rPr lang="en-GB" i="0" dirty="0" err="1" smtClean="0"/>
              <a:t>Lindegardh</a:t>
            </a:r>
            <a:r>
              <a:rPr lang="en-GB" i="0" dirty="0" smtClean="0"/>
              <a:t> N, </a:t>
            </a:r>
            <a:r>
              <a:rPr lang="en-GB" i="0" dirty="0" err="1" smtClean="0"/>
              <a:t>Nyehangane</a:t>
            </a:r>
            <a:r>
              <a:rPr lang="en-GB" i="0" dirty="0" smtClean="0"/>
              <a:t> D, </a:t>
            </a:r>
            <a:r>
              <a:rPr lang="en-GB" i="0" dirty="0" err="1" smtClean="0"/>
              <a:t>Snounou</a:t>
            </a:r>
            <a:r>
              <a:rPr lang="en-GB" i="0" dirty="0" smtClean="0"/>
              <a:t> G, Ashley EA, </a:t>
            </a:r>
            <a:r>
              <a:rPr lang="en-GB" i="0" dirty="0" err="1" smtClean="0"/>
              <a:t>McGready</a:t>
            </a:r>
            <a:r>
              <a:rPr lang="en-GB" i="0" dirty="0" smtClean="0"/>
              <a:t> R, </a:t>
            </a:r>
            <a:r>
              <a:rPr lang="en-GB" i="0" dirty="0" err="1" smtClean="0"/>
              <a:t>Nosten</a:t>
            </a:r>
            <a:r>
              <a:rPr lang="en-GB" i="0" dirty="0" smtClean="0"/>
              <a:t> F, Guerin PJ. Efficacy and safety of artemether-lumefantrine compared with quinine in pregnant women </a:t>
            </a:r>
            <a:r>
              <a:rPr lang="en-GB" i="0" dirty="0" err="1" smtClean="0"/>
              <a:t>withuncomplicated</a:t>
            </a:r>
            <a:r>
              <a:rPr lang="en-GB" i="0" dirty="0" smtClean="0"/>
              <a:t> Plasmodium falciparum malaria: an open-label, </a:t>
            </a:r>
            <a:r>
              <a:rPr lang="en-GB" i="0" dirty="0" err="1" smtClean="0"/>
              <a:t>randomised,non</a:t>
            </a:r>
            <a:r>
              <a:rPr lang="en-GB" i="0" dirty="0" smtClean="0"/>
              <a:t>-inferiority trial. </a:t>
            </a:r>
            <a:r>
              <a:rPr lang="en-GB" i="1" dirty="0" smtClean="0"/>
              <a:t>Lancet Infect Dis. </a:t>
            </a:r>
            <a:r>
              <a:rPr lang="en-GB" i="0" dirty="0" smtClean="0"/>
              <a:t>2010 Nov;10(11):762-9.</a:t>
            </a:r>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15</a:t>
            </a:fld>
            <a:endParaRPr lang="en-Z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dirty="0" smtClean="0"/>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16</a:t>
            </a:fld>
            <a:endParaRPr lang="en-Z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200" kern="1200" dirty="0" smtClean="0">
                <a:solidFill>
                  <a:schemeClr val="tx1"/>
                </a:solidFill>
                <a:latin typeface="+mn-lt"/>
                <a:ea typeface="+mn-ea"/>
                <a:cs typeface="+mn-cs"/>
              </a:rPr>
              <a:t>Sinclair D, </a:t>
            </a:r>
            <a:r>
              <a:rPr lang="en-ZA" sz="1200" kern="1200" dirty="0" err="1" smtClean="0">
                <a:solidFill>
                  <a:schemeClr val="tx1"/>
                </a:solidFill>
                <a:latin typeface="+mn-lt"/>
                <a:ea typeface="+mn-ea"/>
                <a:cs typeface="+mn-cs"/>
              </a:rPr>
              <a:t>Donegan</a:t>
            </a:r>
            <a:r>
              <a:rPr lang="en-ZA" sz="1200" kern="1200" dirty="0" smtClean="0">
                <a:solidFill>
                  <a:schemeClr val="tx1"/>
                </a:solidFill>
                <a:latin typeface="+mn-lt"/>
                <a:ea typeface="+mn-ea"/>
                <a:cs typeface="+mn-cs"/>
              </a:rPr>
              <a:t> S, </a:t>
            </a:r>
            <a:r>
              <a:rPr lang="en-ZA" sz="1200" kern="1200" dirty="0" err="1" smtClean="0">
                <a:solidFill>
                  <a:schemeClr val="tx1"/>
                </a:solidFill>
                <a:latin typeface="+mn-lt"/>
                <a:ea typeface="+mn-ea"/>
                <a:cs typeface="+mn-cs"/>
              </a:rPr>
              <a:t>Isba</a:t>
            </a:r>
            <a:r>
              <a:rPr lang="en-ZA" sz="1200" kern="1200" dirty="0" smtClean="0">
                <a:solidFill>
                  <a:schemeClr val="tx1"/>
                </a:solidFill>
                <a:latin typeface="+mn-lt"/>
                <a:ea typeface="+mn-ea"/>
                <a:cs typeface="+mn-cs"/>
              </a:rPr>
              <a:t> R, </a:t>
            </a:r>
            <a:r>
              <a:rPr lang="en-ZA" sz="1200" kern="1200" dirty="0" err="1" smtClean="0">
                <a:solidFill>
                  <a:schemeClr val="tx1"/>
                </a:solidFill>
                <a:latin typeface="+mn-lt"/>
                <a:ea typeface="+mn-ea"/>
                <a:cs typeface="+mn-cs"/>
              </a:rPr>
              <a:t>Lalloo</a:t>
            </a:r>
            <a:r>
              <a:rPr lang="en-ZA" sz="1200" kern="1200" dirty="0" smtClean="0">
                <a:solidFill>
                  <a:schemeClr val="tx1"/>
                </a:solidFill>
                <a:latin typeface="+mn-lt"/>
                <a:ea typeface="+mn-ea"/>
                <a:cs typeface="+mn-cs"/>
              </a:rPr>
              <a:t> DG. </a:t>
            </a:r>
            <a:r>
              <a:rPr lang="en-ZA" sz="1200" kern="1200" dirty="0" err="1" smtClean="0">
                <a:solidFill>
                  <a:schemeClr val="tx1"/>
                </a:solidFill>
                <a:latin typeface="+mn-lt"/>
                <a:ea typeface="+mn-ea"/>
                <a:cs typeface="+mn-cs"/>
              </a:rPr>
              <a:t>Artesunate</a:t>
            </a:r>
            <a:r>
              <a:rPr lang="en-ZA" sz="1200" kern="1200" dirty="0" smtClean="0">
                <a:solidFill>
                  <a:schemeClr val="tx1"/>
                </a:solidFill>
                <a:latin typeface="+mn-lt"/>
                <a:ea typeface="+mn-ea"/>
                <a:cs typeface="+mn-cs"/>
              </a:rPr>
              <a:t> versus quinine for treating severe malaria. Cochrane Database </a:t>
            </a:r>
            <a:r>
              <a:rPr lang="en-ZA" sz="1200" kern="1200" dirty="0" err="1" smtClean="0">
                <a:solidFill>
                  <a:schemeClr val="tx1"/>
                </a:solidFill>
                <a:latin typeface="+mn-lt"/>
                <a:ea typeface="+mn-ea"/>
                <a:cs typeface="+mn-cs"/>
              </a:rPr>
              <a:t>Syst</a:t>
            </a:r>
            <a:r>
              <a:rPr lang="en-ZA" sz="1200" kern="1200" dirty="0" smtClean="0">
                <a:solidFill>
                  <a:schemeClr val="tx1"/>
                </a:solidFill>
                <a:latin typeface="+mn-lt"/>
                <a:ea typeface="+mn-ea"/>
                <a:cs typeface="+mn-cs"/>
              </a:rPr>
              <a:t> Rev. 2012 Jun 13;6:CD005967. </a:t>
            </a:r>
          </a:p>
          <a:p>
            <a:r>
              <a:rPr lang="en-ZA" sz="1200" kern="1200" dirty="0" smtClean="0">
                <a:solidFill>
                  <a:schemeClr val="tx1"/>
                </a:solidFill>
                <a:latin typeface="+mn-lt"/>
                <a:ea typeface="+mn-ea"/>
                <a:cs typeface="+mn-cs"/>
              </a:rPr>
              <a:t>Mehta U, </a:t>
            </a:r>
            <a:r>
              <a:rPr lang="en-ZA" sz="1200" kern="1200" dirty="0" err="1" smtClean="0">
                <a:solidFill>
                  <a:schemeClr val="tx1"/>
                </a:solidFill>
                <a:latin typeface="+mn-lt"/>
                <a:ea typeface="+mn-ea"/>
                <a:cs typeface="+mn-cs"/>
              </a:rPr>
              <a:t>Durrheim</a:t>
            </a:r>
            <a:r>
              <a:rPr lang="en-ZA" sz="1200" kern="1200" dirty="0" smtClean="0">
                <a:solidFill>
                  <a:schemeClr val="tx1"/>
                </a:solidFill>
                <a:latin typeface="+mn-lt"/>
                <a:ea typeface="+mn-ea"/>
                <a:cs typeface="+mn-cs"/>
              </a:rPr>
              <a:t> DN, Blumberg L, Donohue S, </a:t>
            </a:r>
            <a:r>
              <a:rPr lang="en-ZA" sz="1200" kern="1200" dirty="0" err="1" smtClean="0">
                <a:solidFill>
                  <a:schemeClr val="tx1"/>
                </a:solidFill>
                <a:latin typeface="+mn-lt"/>
                <a:ea typeface="+mn-ea"/>
                <a:cs typeface="+mn-cs"/>
              </a:rPr>
              <a:t>Hansford</a:t>
            </a:r>
            <a:r>
              <a:rPr lang="en-ZA" sz="1200" kern="1200" dirty="0" smtClean="0">
                <a:solidFill>
                  <a:schemeClr val="tx1"/>
                </a:solidFill>
                <a:latin typeface="+mn-lt"/>
                <a:ea typeface="+mn-ea"/>
                <a:cs typeface="+mn-cs"/>
              </a:rPr>
              <a:t> F, </a:t>
            </a:r>
            <a:r>
              <a:rPr lang="en-ZA" sz="1200" kern="1200" dirty="0" err="1" smtClean="0">
                <a:solidFill>
                  <a:schemeClr val="tx1"/>
                </a:solidFill>
                <a:latin typeface="+mn-lt"/>
                <a:ea typeface="+mn-ea"/>
                <a:cs typeface="+mn-cs"/>
              </a:rPr>
              <a:t>Mabuza</a:t>
            </a:r>
            <a:r>
              <a:rPr lang="en-ZA" sz="1200" kern="1200" dirty="0" smtClean="0">
                <a:solidFill>
                  <a:schemeClr val="tx1"/>
                </a:solidFill>
                <a:latin typeface="+mn-lt"/>
                <a:ea typeface="+mn-ea"/>
                <a:cs typeface="+mn-cs"/>
              </a:rPr>
              <a:t> A, Kruger P, </a:t>
            </a:r>
            <a:r>
              <a:rPr lang="en-ZA" sz="1200" kern="1200" dirty="0" err="1" smtClean="0">
                <a:solidFill>
                  <a:schemeClr val="tx1"/>
                </a:solidFill>
                <a:latin typeface="+mn-lt"/>
                <a:ea typeface="+mn-ea"/>
                <a:cs typeface="+mn-cs"/>
              </a:rPr>
              <a:t>Gumede</a:t>
            </a:r>
            <a:r>
              <a:rPr lang="en-ZA" sz="1200" kern="1200" dirty="0" smtClean="0">
                <a:solidFill>
                  <a:schemeClr val="tx1"/>
                </a:solidFill>
                <a:latin typeface="+mn-lt"/>
                <a:ea typeface="+mn-ea"/>
                <a:cs typeface="+mn-cs"/>
              </a:rPr>
              <a:t> JK, </a:t>
            </a:r>
            <a:r>
              <a:rPr lang="en-ZA" sz="1200" kern="1200" dirty="0" err="1" smtClean="0">
                <a:solidFill>
                  <a:schemeClr val="tx1"/>
                </a:solidFill>
                <a:latin typeface="+mn-lt"/>
                <a:ea typeface="+mn-ea"/>
                <a:cs typeface="+mn-cs"/>
              </a:rPr>
              <a:t>Immelman</a:t>
            </a:r>
            <a:r>
              <a:rPr lang="en-ZA" sz="1200" kern="1200" dirty="0" smtClean="0">
                <a:solidFill>
                  <a:schemeClr val="tx1"/>
                </a:solidFill>
                <a:latin typeface="+mn-lt"/>
                <a:ea typeface="+mn-ea"/>
                <a:cs typeface="+mn-cs"/>
              </a:rPr>
              <a:t> E, </a:t>
            </a:r>
            <a:r>
              <a:rPr lang="en-ZA" sz="1200" kern="1200" dirty="0" err="1" smtClean="0">
                <a:solidFill>
                  <a:schemeClr val="tx1"/>
                </a:solidFill>
                <a:latin typeface="+mn-lt"/>
                <a:ea typeface="+mn-ea"/>
                <a:cs typeface="+mn-cs"/>
              </a:rPr>
              <a:t>Sánchez</a:t>
            </a:r>
            <a:r>
              <a:rPr lang="en-ZA" sz="1200" kern="1200" dirty="0" smtClean="0">
                <a:solidFill>
                  <a:schemeClr val="tx1"/>
                </a:solidFill>
                <a:latin typeface="+mn-lt"/>
                <a:ea typeface="+mn-ea"/>
                <a:cs typeface="+mn-cs"/>
              </a:rPr>
              <a:t> Canal A, Hugo JJ, Swart G, Barnes KI. Malaria deaths as sentinel events to monitor healthcare delivery and antimalarial drug safety. </a:t>
            </a:r>
            <a:r>
              <a:rPr lang="en-ZA" sz="1200" kern="1200" dirty="0" err="1" smtClean="0">
                <a:solidFill>
                  <a:schemeClr val="tx1"/>
                </a:solidFill>
                <a:latin typeface="+mn-lt"/>
                <a:ea typeface="+mn-ea"/>
                <a:cs typeface="+mn-cs"/>
              </a:rPr>
              <a:t>Trop</a:t>
            </a:r>
            <a:r>
              <a:rPr lang="en-ZA" sz="1200" kern="1200" dirty="0" smtClean="0">
                <a:solidFill>
                  <a:schemeClr val="tx1"/>
                </a:solidFill>
                <a:latin typeface="+mn-lt"/>
                <a:ea typeface="+mn-ea"/>
                <a:cs typeface="+mn-cs"/>
              </a:rPr>
              <a:t> Med </a:t>
            </a:r>
            <a:r>
              <a:rPr lang="en-ZA" sz="1200" kern="1200" dirty="0" err="1" smtClean="0">
                <a:solidFill>
                  <a:schemeClr val="tx1"/>
                </a:solidFill>
                <a:latin typeface="+mn-lt"/>
                <a:ea typeface="+mn-ea"/>
                <a:cs typeface="+mn-cs"/>
              </a:rPr>
              <a:t>Int</a:t>
            </a:r>
            <a:r>
              <a:rPr lang="en-ZA" sz="1200" kern="1200" dirty="0" smtClean="0">
                <a:solidFill>
                  <a:schemeClr val="tx1"/>
                </a:solidFill>
                <a:latin typeface="+mn-lt"/>
                <a:ea typeface="+mn-ea"/>
                <a:cs typeface="+mn-cs"/>
              </a:rPr>
              <a:t> Health. 2007 May;12(5):617-28.</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17</a:t>
            </a:fld>
            <a:endParaRPr lang="en-Z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dirty="0" smtClean="0"/>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18</a:t>
            </a:fld>
            <a:endParaRPr lang="en-Z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chemeClr val="tx1"/>
                </a:solidFill>
                <a:latin typeface="+mn-lt"/>
                <a:ea typeface="+mn-ea"/>
                <a:cs typeface="+mn-cs"/>
              </a:rPr>
              <a:t>Paracetamol: NICE Clinical Guideline-Feverish illness in children: assessment and initial management in children younger than 5 years, May 2013. </a:t>
            </a:r>
            <a:r>
              <a:rPr lang="en-ZA" sz="1200" u="sng" kern="1200" dirty="0" smtClean="0">
                <a:solidFill>
                  <a:schemeClr val="tx1"/>
                </a:solidFill>
                <a:latin typeface="+mn-lt"/>
                <a:ea typeface="+mn-ea"/>
                <a:cs typeface="+mn-cs"/>
                <a:hlinkClick r:id="rId3"/>
              </a:rPr>
              <a:t>http://www.nice.org.uk/guidance/cg160/chapter/recommendations</a:t>
            </a:r>
            <a:r>
              <a:rPr lang="en-ZA" sz="1200" kern="1200" dirty="0" smtClean="0">
                <a:solidFill>
                  <a:schemeClr val="tx1"/>
                </a:solidFill>
                <a:latin typeface="+mn-lt"/>
                <a:ea typeface="+mn-ea"/>
                <a:cs typeface="+mn-cs"/>
              </a:rPr>
              <a:t> </a:t>
            </a:r>
          </a:p>
          <a:p>
            <a:pPr>
              <a:buNone/>
            </a:pPr>
            <a:r>
              <a:rPr lang="en-ZA" sz="3200" dirty="0" err="1" smtClean="0"/>
              <a:t>Thanaviratananich</a:t>
            </a:r>
            <a:r>
              <a:rPr lang="en-ZA" sz="3200" dirty="0" smtClean="0"/>
              <a:t> S, </a:t>
            </a:r>
            <a:r>
              <a:rPr lang="en-ZA" sz="3200" dirty="0" err="1" smtClean="0"/>
              <a:t>Laopaiboon</a:t>
            </a:r>
            <a:r>
              <a:rPr lang="en-ZA" sz="3200" dirty="0" smtClean="0"/>
              <a:t> M, </a:t>
            </a:r>
            <a:r>
              <a:rPr lang="en-ZA" sz="3200" dirty="0" err="1" smtClean="0"/>
              <a:t>Vatanasapt</a:t>
            </a:r>
            <a:r>
              <a:rPr lang="en-ZA" sz="3200" dirty="0" smtClean="0"/>
              <a:t> P. Once or twice daily versus three times daily amoxicillin with or without </a:t>
            </a:r>
            <a:r>
              <a:rPr lang="en-ZA" sz="3200" dirty="0" err="1" smtClean="0"/>
              <a:t>clavulanate</a:t>
            </a:r>
            <a:r>
              <a:rPr lang="en-ZA" sz="3200" dirty="0" smtClean="0"/>
              <a:t> for the treatment of acute </a:t>
            </a:r>
            <a:r>
              <a:rPr lang="en-ZA" sz="3200" dirty="0" err="1" smtClean="0"/>
              <a:t>otitis</a:t>
            </a:r>
            <a:r>
              <a:rPr lang="en-ZA" sz="3200" dirty="0" smtClean="0"/>
              <a:t> media. Cochrane Database </a:t>
            </a:r>
            <a:r>
              <a:rPr lang="en-ZA" sz="3200" dirty="0" err="1" smtClean="0"/>
              <a:t>Syst</a:t>
            </a:r>
            <a:r>
              <a:rPr lang="en-ZA" sz="3200" dirty="0" smtClean="0"/>
              <a:t> Rev. 2013 Dec 13;12:CD004975.</a:t>
            </a:r>
          </a:p>
          <a:p>
            <a:pPr marL="0" indent="0">
              <a:buNone/>
            </a:pPr>
            <a:r>
              <a:rPr lang="en-US" sz="3200" dirty="0" err="1" smtClean="0"/>
              <a:t>Piglansky</a:t>
            </a:r>
            <a:r>
              <a:rPr lang="en-US" sz="3200" dirty="0" smtClean="0"/>
              <a:t> L, </a:t>
            </a:r>
            <a:r>
              <a:rPr lang="en-US" sz="3200" dirty="0" err="1" smtClean="0"/>
              <a:t>Leibovitz</a:t>
            </a:r>
            <a:r>
              <a:rPr lang="en-US" sz="3200" dirty="0" smtClean="0"/>
              <a:t> E, </a:t>
            </a:r>
            <a:r>
              <a:rPr lang="en-US" sz="3200" dirty="0" err="1" smtClean="0"/>
              <a:t>Raiz</a:t>
            </a:r>
            <a:r>
              <a:rPr lang="en-US" sz="3200" dirty="0" smtClean="0"/>
              <a:t> S, Greenberg D, Press J, </a:t>
            </a:r>
            <a:r>
              <a:rPr lang="en-US" sz="3200" dirty="0" err="1" smtClean="0"/>
              <a:t>Leiberman</a:t>
            </a:r>
            <a:r>
              <a:rPr lang="en-US" sz="3200" dirty="0" smtClean="0"/>
              <a:t> A, Dagan R. Bacteriologic and clinical efficacy of high dose amoxicillin for therapy of acute </a:t>
            </a:r>
            <a:r>
              <a:rPr lang="en-US" sz="3200" dirty="0" err="1" smtClean="0"/>
              <a:t>otitis</a:t>
            </a:r>
            <a:r>
              <a:rPr lang="en-US" sz="3200" dirty="0" smtClean="0"/>
              <a:t> media in children. </a:t>
            </a:r>
            <a:r>
              <a:rPr lang="en-US" sz="3200" i="1" dirty="0" err="1" smtClean="0"/>
              <a:t>Pediatr</a:t>
            </a:r>
            <a:r>
              <a:rPr lang="en-US" sz="3200" i="1" dirty="0" smtClean="0"/>
              <a:t> Infect </a:t>
            </a:r>
            <a:r>
              <a:rPr lang="en-US" sz="3200" i="1" dirty="0" err="1" smtClean="0"/>
              <a:t>Dis</a:t>
            </a:r>
            <a:r>
              <a:rPr lang="en-US" sz="3200" i="1" dirty="0" smtClean="0"/>
              <a:t> J. </a:t>
            </a:r>
            <a:r>
              <a:rPr lang="en-US" sz="3200" dirty="0" smtClean="0"/>
              <a:t>2003 May;22(5):405-13.</a:t>
            </a:r>
          </a:p>
          <a:p>
            <a:pPr marL="0" indent="0">
              <a:buNone/>
            </a:pPr>
            <a:r>
              <a:rPr lang="en-GB" sz="3200" dirty="0" smtClean="0"/>
              <a:t> Klein JO. Microbiologic efficacy of antibacterial drugs for acute </a:t>
            </a:r>
            <a:r>
              <a:rPr lang="en-GB" sz="3200" dirty="0" err="1" smtClean="0"/>
              <a:t>otitis</a:t>
            </a:r>
            <a:r>
              <a:rPr lang="en-GB" sz="3200" dirty="0" smtClean="0"/>
              <a:t> media. </a:t>
            </a:r>
            <a:r>
              <a:rPr lang="en-GB" sz="3200" i="1" dirty="0" err="1" smtClean="0"/>
              <a:t>Pediatr</a:t>
            </a:r>
            <a:r>
              <a:rPr lang="en-GB" sz="3200" i="1" dirty="0" smtClean="0"/>
              <a:t> Infect Dis </a:t>
            </a:r>
            <a:r>
              <a:rPr lang="en-GB" sz="3200" dirty="0" smtClean="0"/>
              <a:t>J.1993;12(12): 973–975. </a:t>
            </a:r>
            <a:endParaRPr lang="en-ZA" sz="3200" dirty="0" smtClean="0"/>
          </a:p>
          <a:p>
            <a:pPr marL="0" indent="0">
              <a:buNone/>
            </a:pPr>
            <a:r>
              <a:rPr lang="en-GB" sz="3200" dirty="0" smtClean="0"/>
              <a:t>SAMJ, Updated guideline for the management of upper respiratory tract infections in South Africa: 2014, in press.</a:t>
            </a:r>
            <a:endParaRPr lang="en-ZA" sz="3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3200" kern="1200" dirty="0" smtClean="0">
              <a:solidFill>
                <a:schemeClr val="tx1"/>
              </a:solidFill>
              <a:latin typeface="+mn-lt"/>
              <a:ea typeface="+mn-ea"/>
              <a:cs typeface="+mn-cs"/>
            </a:endParaRPr>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19</a:t>
            </a:fld>
            <a:endParaRPr lang="en-Z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dirty="0" smtClean="0"/>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20</a:t>
            </a:fld>
            <a:endParaRPr lang="en-Z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dirty="0" smtClean="0"/>
              <a:t>Adult Hospital level STG, 2012</a:t>
            </a: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a:t>
            </a:fld>
            <a:endParaRPr lang="en-Z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23</a:t>
            </a:fld>
            <a:endParaRPr lang="en-ZA">
              <a:solidFill>
                <a:prstClr val="black"/>
              </a:solidFill>
            </a:endParaRPr>
          </a:p>
        </p:txBody>
      </p:sp>
    </p:spTree>
    <p:extLst>
      <p:ext uri="{BB962C8B-B14F-4D97-AF65-F5344CB8AC3E}">
        <p14:creationId xmlns:p14="http://schemas.microsoft.com/office/powerpoint/2010/main" xmlns="" val="33692259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24</a:t>
            </a:fld>
            <a:endParaRPr lang="en-ZA">
              <a:solidFill>
                <a:prstClr val="black"/>
              </a:solidFill>
            </a:endParaRPr>
          </a:p>
        </p:txBody>
      </p:sp>
    </p:spTree>
    <p:extLst>
      <p:ext uri="{BB962C8B-B14F-4D97-AF65-F5344CB8AC3E}">
        <p14:creationId xmlns:p14="http://schemas.microsoft.com/office/powerpoint/2010/main" xmlns="" val="33692259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25</a:t>
            </a:fld>
            <a:endParaRPr lang="en-ZA">
              <a:solidFill>
                <a:prstClr val="black"/>
              </a:solidFill>
            </a:endParaRPr>
          </a:p>
        </p:txBody>
      </p:sp>
    </p:spTree>
    <p:extLst>
      <p:ext uri="{BB962C8B-B14F-4D97-AF65-F5344CB8AC3E}">
        <p14:creationId xmlns:p14="http://schemas.microsoft.com/office/powerpoint/2010/main" xmlns="" val="33692259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26</a:t>
            </a:fld>
            <a:endParaRPr lang="en-ZA">
              <a:solidFill>
                <a:prstClr val="black"/>
              </a:solidFill>
            </a:endParaRPr>
          </a:p>
        </p:txBody>
      </p:sp>
    </p:spTree>
    <p:extLst>
      <p:ext uri="{BB962C8B-B14F-4D97-AF65-F5344CB8AC3E}">
        <p14:creationId xmlns:p14="http://schemas.microsoft.com/office/powerpoint/2010/main" xmlns="" val="3369225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200" kern="1200" dirty="0" smtClean="0">
                <a:solidFill>
                  <a:schemeClr val="tx1"/>
                </a:solidFill>
                <a:latin typeface="+mn-lt"/>
                <a:ea typeface="+mn-ea"/>
                <a:cs typeface="+mn-cs"/>
              </a:rPr>
              <a:t>Department of Health.  South Africa national guidelines for recognition and management of viral haemorrhagic fevers, 2014.</a:t>
            </a:r>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3</a:t>
            </a:fld>
            <a:endParaRPr lang="en-Z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2800" dirty="0" smtClean="0"/>
              <a:t>NICE Clinical Guideline-Feverish illness in children: assessment and initial management in children younger than 5 years, May 2013.</a:t>
            </a:r>
            <a:endParaRPr lang="en-US" sz="2800" dirty="0" smtClean="0"/>
          </a:p>
          <a:p>
            <a:r>
              <a:rPr lang="en-ZA" sz="2800" dirty="0" smtClean="0"/>
              <a:t>NICE Guidelines, May 2013 evidence tables:</a:t>
            </a:r>
            <a:endParaRPr lang="en-US" sz="2800" dirty="0" smtClean="0"/>
          </a:p>
          <a:p>
            <a:r>
              <a:rPr lang="en-ZA" sz="2800" i="1" dirty="0" smtClean="0"/>
              <a:t>Physical cooling measures:</a:t>
            </a:r>
            <a:endParaRPr lang="en-US" sz="2800" dirty="0" smtClean="0"/>
          </a:p>
          <a:p>
            <a:r>
              <a:rPr lang="en-ZA" sz="2800" dirty="0" smtClean="0"/>
              <a:t>- Axelrod P. External cooling in the management of fever. </a:t>
            </a:r>
            <a:r>
              <a:rPr lang="en-ZA" sz="2800" i="1" dirty="0" smtClean="0"/>
              <a:t>Clinical Infectious Diseases </a:t>
            </a:r>
            <a:r>
              <a:rPr lang="en-ZA" sz="2800" dirty="0" smtClean="0"/>
              <a:t>2000;31(</a:t>
            </a:r>
            <a:r>
              <a:rPr lang="en-ZA" sz="2800" dirty="0" err="1" smtClean="0"/>
              <a:t>Suppl</a:t>
            </a:r>
            <a:r>
              <a:rPr lang="en-ZA" sz="2800" dirty="0" smtClean="0"/>
              <a:t> 5):S224–9. (Physical cooling methods are clearly indicated for the treatment of hyperthermia, but their use for the treatment of fever remains controversial because of their propensity to induce cutaneous vasoconstriction). </a:t>
            </a:r>
            <a:endParaRPr lang="en-US" sz="2800" dirty="0" smtClean="0"/>
          </a:p>
          <a:p>
            <a:r>
              <a:rPr lang="en-ZA" sz="2800" dirty="0" smtClean="0"/>
              <a:t>- </a:t>
            </a:r>
            <a:r>
              <a:rPr lang="en-ZA" sz="2800" dirty="0" err="1" smtClean="0"/>
              <a:t>Purssell</a:t>
            </a:r>
            <a:r>
              <a:rPr lang="en-ZA" sz="2800" dirty="0" smtClean="0"/>
              <a:t> E. Physical treatment of fever. </a:t>
            </a:r>
            <a:r>
              <a:rPr lang="en-ZA" sz="2800" i="1" dirty="0" smtClean="0"/>
              <a:t>Archives of Disease in Childhood </a:t>
            </a:r>
            <a:r>
              <a:rPr lang="en-ZA" sz="2800" dirty="0" smtClean="0"/>
              <a:t>2000;82(3):238–9. </a:t>
            </a:r>
            <a:endParaRPr lang="en-US" sz="2800" dirty="0" smtClean="0"/>
          </a:p>
          <a:p>
            <a:r>
              <a:rPr lang="en-ZA" sz="2800" dirty="0" smtClean="0"/>
              <a:t>- </a:t>
            </a:r>
            <a:r>
              <a:rPr lang="en-ZA" sz="2800" dirty="0" err="1" smtClean="0"/>
              <a:t>Meremikwu</a:t>
            </a:r>
            <a:r>
              <a:rPr lang="en-ZA" sz="2800" dirty="0" smtClean="0"/>
              <a:t> M, Oyo-</a:t>
            </a:r>
            <a:r>
              <a:rPr lang="en-ZA" sz="2800" dirty="0" err="1" smtClean="0"/>
              <a:t>Ita</a:t>
            </a:r>
            <a:r>
              <a:rPr lang="en-ZA" sz="2800" dirty="0" smtClean="0"/>
              <a:t> A. Physical methods for treating fever in children. (Cochrane Review). In: </a:t>
            </a:r>
            <a:r>
              <a:rPr lang="en-ZA" sz="2800" i="1" dirty="0" smtClean="0"/>
              <a:t>Cochrane Database of Systematic Reviews</a:t>
            </a:r>
            <a:r>
              <a:rPr lang="en-ZA" sz="2800" dirty="0" smtClean="0"/>
              <a:t>, Issue 1, 2007. </a:t>
            </a:r>
            <a:endParaRPr lang="en-US" sz="2800" dirty="0" smtClean="0"/>
          </a:p>
          <a:p>
            <a:r>
              <a:rPr lang="en-ZA" sz="2800" i="1" dirty="0" smtClean="0"/>
              <a:t>Antipyretics</a:t>
            </a:r>
            <a:r>
              <a:rPr lang="en-ZA" sz="2800" dirty="0" smtClean="0"/>
              <a:t>:</a:t>
            </a:r>
            <a:endParaRPr lang="en-US" sz="2800" dirty="0" smtClean="0"/>
          </a:p>
          <a:p>
            <a:r>
              <a:rPr lang="en-ZA" sz="2800" dirty="0" smtClean="0"/>
              <a:t>- </a:t>
            </a:r>
            <a:r>
              <a:rPr lang="en-ZA" sz="2800" dirty="0" err="1" smtClean="0"/>
              <a:t>Perrott</a:t>
            </a:r>
            <a:r>
              <a:rPr lang="en-ZA" sz="2800" dirty="0" smtClean="0"/>
              <a:t> DA, </a:t>
            </a:r>
            <a:r>
              <a:rPr lang="en-ZA" sz="2800" dirty="0" err="1" smtClean="0"/>
              <a:t>Piira</a:t>
            </a:r>
            <a:r>
              <a:rPr lang="en-ZA" sz="2800" dirty="0" smtClean="0"/>
              <a:t> T, </a:t>
            </a:r>
            <a:r>
              <a:rPr lang="en-ZA" sz="2800" dirty="0" err="1" smtClean="0"/>
              <a:t>Goodenough</a:t>
            </a:r>
            <a:r>
              <a:rPr lang="en-ZA" sz="2800" dirty="0" smtClean="0"/>
              <a:t> B, </a:t>
            </a:r>
            <a:r>
              <a:rPr lang="en-ZA" sz="2800" i="1" dirty="0" smtClean="0"/>
              <a:t>et al. </a:t>
            </a:r>
            <a:r>
              <a:rPr lang="en-ZA" sz="2800" dirty="0" smtClean="0"/>
              <a:t>Efficacy and safety of acetaminophen vs. ibuprofen for treating children’s pain or fever: A Meta-analysis. </a:t>
            </a:r>
            <a:r>
              <a:rPr lang="en-ZA" sz="2800" i="1" dirty="0" smtClean="0"/>
              <a:t>Archives of </a:t>
            </a:r>
            <a:r>
              <a:rPr lang="en-ZA" sz="2800" i="1" dirty="0" err="1" smtClean="0"/>
              <a:t>Pediatrics</a:t>
            </a:r>
            <a:r>
              <a:rPr lang="en-ZA" sz="2800" i="1" dirty="0" smtClean="0"/>
              <a:t> and Adolescent Medicine </a:t>
            </a:r>
            <a:r>
              <a:rPr lang="en-ZA" sz="2800" dirty="0" smtClean="0"/>
              <a:t>2004;158(6):521–6.</a:t>
            </a:r>
            <a:endParaRPr lang="en-US" sz="2800" dirty="0" smtClean="0"/>
          </a:p>
          <a:p>
            <a:r>
              <a:rPr lang="en-ZA" sz="2800" dirty="0" smtClean="0"/>
              <a:t>- Wong A, </a:t>
            </a:r>
            <a:r>
              <a:rPr lang="en-ZA" sz="2800" dirty="0" err="1" smtClean="0"/>
              <a:t>Sibbald</a:t>
            </a:r>
            <a:r>
              <a:rPr lang="en-ZA" sz="2800" dirty="0" smtClean="0"/>
              <a:t> A, </a:t>
            </a:r>
            <a:r>
              <a:rPr lang="en-ZA" sz="2800" dirty="0" err="1" smtClean="0"/>
              <a:t>Ferrero</a:t>
            </a:r>
            <a:r>
              <a:rPr lang="en-ZA" sz="2800" dirty="0" smtClean="0"/>
              <a:t> F, </a:t>
            </a:r>
            <a:r>
              <a:rPr lang="en-ZA" sz="2800" i="1" dirty="0" smtClean="0"/>
              <a:t>et al. </a:t>
            </a:r>
            <a:r>
              <a:rPr lang="en-ZA" sz="2800" dirty="0" smtClean="0"/>
              <a:t>Antipyretic effects of </a:t>
            </a:r>
            <a:r>
              <a:rPr lang="en-ZA" sz="2800" dirty="0" err="1" smtClean="0"/>
              <a:t>dipyrone</a:t>
            </a:r>
            <a:r>
              <a:rPr lang="en-ZA" sz="2800" dirty="0" smtClean="0"/>
              <a:t> versus ibuprofen versus acetaminophen in children: results of a multinational, randomized, modified double-blind study. </a:t>
            </a:r>
            <a:r>
              <a:rPr lang="en-ZA" sz="2800" i="1" dirty="0" smtClean="0"/>
              <a:t>Clinical </a:t>
            </a:r>
            <a:r>
              <a:rPr lang="en-ZA" sz="2800" i="1" dirty="0" err="1" smtClean="0"/>
              <a:t>Pediatrics</a:t>
            </a:r>
            <a:r>
              <a:rPr lang="en-ZA" sz="2800" i="1" dirty="0" smtClean="0"/>
              <a:t> </a:t>
            </a:r>
            <a:r>
              <a:rPr lang="en-ZA" sz="2800" dirty="0" smtClean="0"/>
              <a:t>2001;40(6):313–24</a:t>
            </a:r>
            <a:endParaRPr lang="en-US" sz="2800" dirty="0" smtClean="0"/>
          </a:p>
          <a:p>
            <a:r>
              <a:rPr lang="en-ZA" sz="2800" dirty="0" smtClean="0"/>
              <a:t>- </a:t>
            </a:r>
            <a:r>
              <a:rPr lang="en-ZA" sz="2800" dirty="0" err="1" smtClean="0"/>
              <a:t>Figueras</a:t>
            </a:r>
            <a:r>
              <a:rPr lang="en-ZA" sz="2800" dirty="0" smtClean="0"/>
              <a:t> NC, Garcia de Miguel MJ, </a:t>
            </a:r>
            <a:r>
              <a:rPr lang="en-ZA" sz="2800" dirty="0" err="1" smtClean="0"/>
              <a:t>GomezCA</a:t>
            </a:r>
            <a:r>
              <a:rPr lang="en-ZA" sz="2800" dirty="0" smtClean="0"/>
              <a:t>, </a:t>
            </a:r>
            <a:r>
              <a:rPr lang="en-ZA" sz="2800" i="1" dirty="0" smtClean="0"/>
              <a:t>et al. </a:t>
            </a:r>
            <a:r>
              <a:rPr lang="en-ZA" sz="2800" dirty="0" smtClean="0"/>
              <a:t>Effectiveness and tolerability of ibuprofen-</a:t>
            </a:r>
            <a:r>
              <a:rPr lang="en-ZA" sz="2800" dirty="0" err="1" smtClean="0"/>
              <a:t>arginine</a:t>
            </a:r>
            <a:r>
              <a:rPr lang="en-ZA" sz="2800" dirty="0" smtClean="0"/>
              <a:t> versus paracetamol in children with fever of likely infectious origin. </a:t>
            </a:r>
            <a:r>
              <a:rPr lang="en-ZA" sz="2800" i="1" dirty="0" err="1" smtClean="0"/>
              <a:t>Acta</a:t>
            </a:r>
            <a:r>
              <a:rPr lang="en-ZA" sz="2800" i="1" dirty="0" smtClean="0"/>
              <a:t> </a:t>
            </a:r>
            <a:r>
              <a:rPr lang="en-ZA" sz="2800" i="1" dirty="0" err="1" smtClean="0"/>
              <a:t>Paediatrica</a:t>
            </a:r>
            <a:r>
              <a:rPr lang="en-ZA" sz="2800" i="1" dirty="0" smtClean="0"/>
              <a:t> </a:t>
            </a:r>
            <a:r>
              <a:rPr lang="en-ZA" sz="2800" dirty="0" smtClean="0"/>
              <a:t>2002;91(4):383–90. Autret218 </a:t>
            </a:r>
            <a:endParaRPr lang="en-US" sz="2800" dirty="0" smtClean="0"/>
          </a:p>
          <a:p>
            <a:r>
              <a:rPr lang="en-ZA" sz="2800" dirty="0" smtClean="0"/>
              <a:t>- </a:t>
            </a:r>
            <a:r>
              <a:rPr lang="en-ZA" sz="2800" dirty="0" err="1" smtClean="0"/>
              <a:t>Autret</a:t>
            </a:r>
            <a:r>
              <a:rPr lang="en-ZA" sz="2800" dirty="0" smtClean="0"/>
              <a:t> E, </a:t>
            </a:r>
            <a:r>
              <a:rPr lang="en-ZA" sz="2800" dirty="0" err="1" smtClean="0"/>
              <a:t>Breart</a:t>
            </a:r>
            <a:r>
              <a:rPr lang="en-ZA" sz="2800" dirty="0" smtClean="0"/>
              <a:t> G, </a:t>
            </a:r>
            <a:r>
              <a:rPr lang="en-ZA" sz="2800" dirty="0" err="1" smtClean="0"/>
              <a:t>Jonville</a:t>
            </a:r>
            <a:r>
              <a:rPr lang="en-ZA" sz="2800" dirty="0" smtClean="0"/>
              <a:t> AP, </a:t>
            </a:r>
            <a:r>
              <a:rPr lang="en-ZA" sz="2800" i="1" dirty="0" smtClean="0"/>
              <a:t>et al. </a:t>
            </a:r>
            <a:r>
              <a:rPr lang="en-ZA" sz="2800" dirty="0" smtClean="0"/>
              <a:t>Comparative efficacy and tolerance of ibuprofen syrup and acetaminophen syrup in children with pyrexia associated with infectious diseases and treated with antibiotics. </a:t>
            </a:r>
            <a:r>
              <a:rPr lang="en-ZA" sz="2800" i="1" dirty="0" smtClean="0"/>
              <a:t>European Journal of Clinical Pharmacology </a:t>
            </a:r>
            <a:r>
              <a:rPr lang="en-ZA" sz="2800" dirty="0" smtClean="0"/>
              <a:t>1994;46(3):197–201.</a:t>
            </a:r>
            <a:endParaRPr lang="en-US" sz="2800" dirty="0" smtClean="0"/>
          </a:p>
        </p:txBody>
      </p:sp>
      <p:sp>
        <p:nvSpPr>
          <p:cNvPr id="4" name="Slide Number Placeholder 3"/>
          <p:cNvSpPr>
            <a:spLocks noGrp="1"/>
          </p:cNvSpPr>
          <p:nvPr>
            <p:ph type="sldNum" sz="quarter" idx="10"/>
          </p:nvPr>
        </p:nvSpPr>
        <p:spPr/>
        <p:txBody>
          <a:bodyPr/>
          <a:lstStyle/>
          <a:p>
            <a:fld id="{1C40204B-497E-4794-AA58-A31DBCDDE6E9}" type="slidenum">
              <a:rPr lang="en-ZA" smtClean="0"/>
              <a:pPr/>
              <a:t>5</a:t>
            </a:fld>
            <a:endParaRPr lang="en-Z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800" kern="1200" dirty="0" smtClean="0">
                <a:solidFill>
                  <a:schemeClr val="tx1"/>
                </a:solidFill>
                <a:latin typeface="+mn-lt"/>
                <a:ea typeface="+mn-ea"/>
                <a:cs typeface="+mn-cs"/>
              </a:rPr>
              <a:t>Paracetamol: NICE Clinical Guideline-Feverish illness in children: assessment and initial management in children younger than 5 years, May 2013. </a:t>
            </a:r>
            <a:r>
              <a:rPr lang="en-ZA" sz="800" u="sng" kern="1200" dirty="0" smtClean="0">
                <a:solidFill>
                  <a:schemeClr val="tx1"/>
                </a:solidFill>
                <a:latin typeface="+mn-lt"/>
                <a:ea typeface="+mn-ea"/>
                <a:cs typeface="+mn-cs"/>
                <a:hlinkClick r:id="rId3"/>
              </a:rPr>
              <a:t>http://www.nice.org.uk/guidance/cg160/chapter/recommendations</a:t>
            </a:r>
            <a:r>
              <a:rPr lang="en-ZA" sz="800" kern="1200" dirty="0" smtClean="0">
                <a:solidFill>
                  <a:schemeClr val="tx1"/>
                </a:solidFill>
                <a:latin typeface="+mn-lt"/>
                <a:ea typeface="+mn-ea"/>
                <a:cs typeface="+mn-cs"/>
              </a:rPr>
              <a:t> </a:t>
            </a:r>
            <a:endParaRPr lang="en-US" sz="1600" kern="1200" dirty="0" smtClean="0">
              <a:solidFill>
                <a:schemeClr val="tx1"/>
              </a:solidFill>
              <a:latin typeface="+mn-lt"/>
              <a:ea typeface="+mn-ea"/>
              <a:cs typeface="+mn-cs"/>
            </a:endParaRPr>
          </a:p>
          <a:p>
            <a:r>
              <a:rPr lang="en-ZA" sz="800" kern="1200" dirty="0" smtClean="0">
                <a:solidFill>
                  <a:schemeClr val="tx1"/>
                </a:solidFill>
                <a:latin typeface="+mn-lt"/>
                <a:ea typeface="+mn-ea"/>
                <a:cs typeface="+mn-cs"/>
              </a:rPr>
              <a:t>	Paracetamol: NICE Guidelines, May 2013 evidence tables - </a:t>
            </a:r>
            <a:r>
              <a:rPr lang="en-ZA" sz="800" kern="1200" dirty="0" err="1" smtClean="0">
                <a:solidFill>
                  <a:schemeClr val="tx1"/>
                </a:solidFill>
                <a:latin typeface="+mn-lt"/>
                <a:ea typeface="+mn-ea"/>
                <a:cs typeface="+mn-cs"/>
              </a:rPr>
              <a:t>Perrott</a:t>
            </a:r>
            <a:r>
              <a:rPr lang="en-ZA" sz="800" kern="1200" dirty="0" smtClean="0">
                <a:solidFill>
                  <a:schemeClr val="tx1"/>
                </a:solidFill>
                <a:latin typeface="+mn-lt"/>
                <a:ea typeface="+mn-ea"/>
                <a:cs typeface="+mn-cs"/>
              </a:rPr>
              <a:t> DA, </a:t>
            </a:r>
            <a:r>
              <a:rPr lang="en-ZA" sz="800" kern="1200" dirty="0" err="1" smtClean="0">
                <a:solidFill>
                  <a:schemeClr val="tx1"/>
                </a:solidFill>
                <a:latin typeface="+mn-lt"/>
                <a:ea typeface="+mn-ea"/>
                <a:cs typeface="+mn-cs"/>
              </a:rPr>
              <a:t>Piira</a:t>
            </a:r>
            <a:r>
              <a:rPr lang="en-ZA" sz="800" kern="1200" dirty="0" smtClean="0">
                <a:solidFill>
                  <a:schemeClr val="tx1"/>
                </a:solidFill>
                <a:latin typeface="+mn-lt"/>
                <a:ea typeface="+mn-ea"/>
                <a:cs typeface="+mn-cs"/>
              </a:rPr>
              <a:t> T, </a:t>
            </a:r>
            <a:r>
              <a:rPr lang="en-ZA" sz="800" kern="1200" dirty="0" err="1" smtClean="0">
                <a:solidFill>
                  <a:schemeClr val="tx1"/>
                </a:solidFill>
                <a:latin typeface="+mn-lt"/>
                <a:ea typeface="+mn-ea"/>
                <a:cs typeface="+mn-cs"/>
              </a:rPr>
              <a:t>Goodenough</a:t>
            </a:r>
            <a:r>
              <a:rPr lang="en-ZA" sz="800" kern="1200" dirty="0" smtClean="0">
                <a:solidFill>
                  <a:schemeClr val="tx1"/>
                </a:solidFill>
                <a:latin typeface="+mn-lt"/>
                <a:ea typeface="+mn-ea"/>
                <a:cs typeface="+mn-cs"/>
              </a:rPr>
              <a:t> B, Champion GD. Efficacy and safety of acetaminophen </a:t>
            </a:r>
            <a:r>
              <a:rPr lang="en-ZA" sz="800" kern="1200" dirty="0" err="1" smtClean="0">
                <a:solidFill>
                  <a:schemeClr val="tx1"/>
                </a:solidFill>
                <a:latin typeface="+mn-lt"/>
                <a:ea typeface="+mn-ea"/>
                <a:cs typeface="+mn-cs"/>
              </a:rPr>
              <a:t>vs</a:t>
            </a:r>
            <a:r>
              <a:rPr lang="en-ZA" sz="800" kern="1200" dirty="0" smtClean="0">
                <a:solidFill>
                  <a:schemeClr val="tx1"/>
                </a:solidFill>
                <a:latin typeface="+mn-lt"/>
                <a:ea typeface="+mn-ea"/>
                <a:cs typeface="+mn-cs"/>
              </a:rPr>
              <a:t> ibuprofen for treating children's pain or fever: a meta-analysis. </a:t>
            </a:r>
            <a:r>
              <a:rPr lang="en-ZA" sz="800" i="1" kern="1200" dirty="0" smtClean="0">
                <a:solidFill>
                  <a:schemeClr val="tx1"/>
                </a:solidFill>
                <a:latin typeface="+mn-lt"/>
                <a:ea typeface="+mn-ea"/>
                <a:cs typeface="+mn-cs"/>
              </a:rPr>
              <a:t>Arch </a:t>
            </a:r>
            <a:r>
              <a:rPr lang="en-ZA" sz="800" i="1" kern="1200" dirty="0" err="1" smtClean="0">
                <a:solidFill>
                  <a:schemeClr val="tx1"/>
                </a:solidFill>
                <a:latin typeface="+mn-lt"/>
                <a:ea typeface="+mn-ea"/>
                <a:cs typeface="+mn-cs"/>
              </a:rPr>
              <a:t>Pediatr</a:t>
            </a:r>
            <a:r>
              <a:rPr lang="en-ZA" sz="800" i="1" kern="1200" dirty="0" smtClean="0">
                <a:solidFill>
                  <a:schemeClr val="tx1"/>
                </a:solidFill>
                <a:latin typeface="+mn-lt"/>
                <a:ea typeface="+mn-ea"/>
                <a:cs typeface="+mn-cs"/>
              </a:rPr>
              <a:t> </a:t>
            </a:r>
            <a:r>
              <a:rPr lang="en-ZA" sz="800" i="1" kern="1200" dirty="0" err="1" smtClean="0">
                <a:solidFill>
                  <a:schemeClr val="tx1"/>
                </a:solidFill>
                <a:latin typeface="+mn-lt"/>
                <a:ea typeface="+mn-ea"/>
                <a:cs typeface="+mn-cs"/>
              </a:rPr>
              <a:t>Adolesc</a:t>
            </a:r>
            <a:r>
              <a:rPr lang="en-ZA" sz="800" i="1" kern="1200" dirty="0" smtClean="0">
                <a:solidFill>
                  <a:schemeClr val="tx1"/>
                </a:solidFill>
                <a:latin typeface="+mn-lt"/>
                <a:ea typeface="+mn-ea"/>
                <a:cs typeface="+mn-cs"/>
              </a:rPr>
              <a:t> Med.</a:t>
            </a:r>
            <a:r>
              <a:rPr lang="en-ZA" sz="800" kern="1200" dirty="0" smtClean="0">
                <a:solidFill>
                  <a:schemeClr val="tx1"/>
                </a:solidFill>
                <a:latin typeface="+mn-lt"/>
                <a:ea typeface="+mn-ea"/>
                <a:cs typeface="+mn-cs"/>
              </a:rPr>
              <a:t> 2004 Jun;158(6):521-6. </a:t>
            </a:r>
            <a:r>
              <a:rPr lang="en-ZA" sz="800" u="sng" kern="1200" dirty="0" smtClean="0">
                <a:solidFill>
                  <a:schemeClr val="tx1"/>
                </a:solidFill>
                <a:latin typeface="+mn-lt"/>
                <a:ea typeface="+mn-ea"/>
                <a:cs typeface="+mn-cs"/>
                <a:hlinkClick r:id="rId4"/>
              </a:rPr>
              <a:t>http://www.ncbi.nlm.nih.gov/pubmed/15184213</a:t>
            </a:r>
            <a:r>
              <a:rPr lang="en-ZA" sz="800" kern="1200" dirty="0" smtClean="0">
                <a:solidFill>
                  <a:schemeClr val="tx1"/>
                </a:solidFill>
                <a:latin typeface="+mn-lt"/>
                <a:ea typeface="+mn-ea"/>
                <a:cs typeface="+mn-cs"/>
              </a:rPr>
              <a:t> </a:t>
            </a:r>
            <a:endParaRPr lang="en-US" sz="1600" kern="1200" dirty="0" smtClean="0">
              <a:solidFill>
                <a:schemeClr val="tx1"/>
              </a:solidFill>
              <a:latin typeface="+mn-lt"/>
              <a:ea typeface="+mn-ea"/>
              <a:cs typeface="+mn-cs"/>
            </a:endParaRPr>
          </a:p>
          <a:p>
            <a:r>
              <a:rPr lang="en-ZA" sz="800" kern="1200" dirty="0" smtClean="0">
                <a:solidFill>
                  <a:schemeClr val="tx1"/>
                </a:solidFill>
                <a:latin typeface="+mn-lt"/>
                <a:ea typeface="+mn-ea"/>
                <a:cs typeface="+mn-cs"/>
              </a:rPr>
              <a:t>	Paracetamol: NICE Guidelines, May 2013 evidence tables - Wong A, </a:t>
            </a:r>
            <a:r>
              <a:rPr lang="en-ZA" sz="800" kern="1200" dirty="0" err="1" smtClean="0">
                <a:solidFill>
                  <a:schemeClr val="tx1"/>
                </a:solidFill>
                <a:latin typeface="+mn-lt"/>
                <a:ea typeface="+mn-ea"/>
                <a:cs typeface="+mn-cs"/>
              </a:rPr>
              <a:t>Sibbald</a:t>
            </a:r>
            <a:r>
              <a:rPr lang="en-ZA" sz="800" kern="1200" dirty="0" smtClean="0">
                <a:solidFill>
                  <a:schemeClr val="tx1"/>
                </a:solidFill>
                <a:latin typeface="+mn-lt"/>
                <a:ea typeface="+mn-ea"/>
                <a:cs typeface="+mn-cs"/>
              </a:rPr>
              <a:t> A, </a:t>
            </a:r>
            <a:r>
              <a:rPr lang="en-ZA" sz="800" kern="1200" dirty="0" err="1" smtClean="0">
                <a:solidFill>
                  <a:schemeClr val="tx1"/>
                </a:solidFill>
                <a:latin typeface="+mn-lt"/>
                <a:ea typeface="+mn-ea"/>
                <a:cs typeface="+mn-cs"/>
              </a:rPr>
              <a:t>Ferrero</a:t>
            </a:r>
            <a:r>
              <a:rPr lang="en-ZA" sz="800" kern="1200" dirty="0" smtClean="0">
                <a:solidFill>
                  <a:schemeClr val="tx1"/>
                </a:solidFill>
                <a:latin typeface="+mn-lt"/>
                <a:ea typeface="+mn-ea"/>
                <a:cs typeface="+mn-cs"/>
              </a:rPr>
              <a:t> F, </a:t>
            </a:r>
            <a:r>
              <a:rPr lang="en-ZA" sz="800" kern="1200" dirty="0" err="1" smtClean="0">
                <a:solidFill>
                  <a:schemeClr val="tx1"/>
                </a:solidFill>
                <a:latin typeface="+mn-lt"/>
                <a:ea typeface="+mn-ea"/>
                <a:cs typeface="+mn-cs"/>
              </a:rPr>
              <a:t>Plager</a:t>
            </a:r>
            <a:r>
              <a:rPr lang="en-ZA" sz="800" kern="1200" dirty="0" smtClean="0">
                <a:solidFill>
                  <a:schemeClr val="tx1"/>
                </a:solidFill>
                <a:latin typeface="+mn-lt"/>
                <a:ea typeface="+mn-ea"/>
                <a:cs typeface="+mn-cs"/>
              </a:rPr>
              <a:t> M, </a:t>
            </a:r>
            <a:r>
              <a:rPr lang="en-ZA" sz="800" kern="1200" dirty="0" err="1" smtClean="0">
                <a:solidFill>
                  <a:schemeClr val="tx1"/>
                </a:solidFill>
                <a:latin typeface="+mn-lt"/>
                <a:ea typeface="+mn-ea"/>
                <a:cs typeface="+mn-cs"/>
              </a:rPr>
              <a:t>Santolaya</a:t>
            </a:r>
            <a:r>
              <a:rPr lang="en-ZA" sz="800" kern="1200" dirty="0" smtClean="0">
                <a:solidFill>
                  <a:schemeClr val="tx1"/>
                </a:solidFill>
                <a:latin typeface="+mn-lt"/>
                <a:ea typeface="+mn-ea"/>
                <a:cs typeface="+mn-cs"/>
              </a:rPr>
              <a:t> ME, Escobar AM, Campos S, </a:t>
            </a:r>
            <a:r>
              <a:rPr lang="en-ZA" sz="800" kern="1200" dirty="0" err="1" smtClean="0">
                <a:solidFill>
                  <a:schemeClr val="tx1"/>
                </a:solidFill>
                <a:latin typeface="+mn-lt"/>
                <a:ea typeface="+mn-ea"/>
                <a:cs typeface="+mn-cs"/>
              </a:rPr>
              <a:t>Barragán</a:t>
            </a:r>
            <a:r>
              <a:rPr lang="en-ZA" sz="800" kern="1200" dirty="0" smtClean="0">
                <a:solidFill>
                  <a:schemeClr val="tx1"/>
                </a:solidFill>
                <a:latin typeface="+mn-lt"/>
                <a:ea typeface="+mn-ea"/>
                <a:cs typeface="+mn-cs"/>
              </a:rPr>
              <a:t> S, De León </a:t>
            </a:r>
            <a:r>
              <a:rPr lang="en-ZA" sz="800" kern="1200" dirty="0" err="1" smtClean="0">
                <a:solidFill>
                  <a:schemeClr val="tx1"/>
                </a:solidFill>
                <a:latin typeface="+mn-lt"/>
                <a:ea typeface="+mn-ea"/>
                <a:cs typeface="+mn-cs"/>
              </a:rPr>
              <a:t>González</a:t>
            </a:r>
            <a:r>
              <a:rPr lang="en-ZA" sz="800" kern="1200" dirty="0" smtClean="0">
                <a:solidFill>
                  <a:schemeClr val="tx1"/>
                </a:solidFill>
                <a:latin typeface="+mn-lt"/>
                <a:ea typeface="+mn-ea"/>
                <a:cs typeface="+mn-cs"/>
              </a:rPr>
              <a:t> M, Kesselring GL; Fever </a:t>
            </a:r>
            <a:r>
              <a:rPr lang="en-ZA" sz="800" kern="1200" dirty="0" err="1" smtClean="0">
                <a:solidFill>
                  <a:schemeClr val="tx1"/>
                </a:solidFill>
                <a:latin typeface="+mn-lt"/>
                <a:ea typeface="+mn-ea"/>
                <a:cs typeface="+mn-cs"/>
              </a:rPr>
              <a:t>Pediatric</a:t>
            </a:r>
            <a:r>
              <a:rPr lang="en-ZA" sz="800" kern="1200" dirty="0" smtClean="0">
                <a:solidFill>
                  <a:schemeClr val="tx1"/>
                </a:solidFill>
                <a:latin typeface="+mn-lt"/>
                <a:ea typeface="+mn-ea"/>
                <a:cs typeface="+mn-cs"/>
              </a:rPr>
              <a:t> Study Group. Antipyretic effects of </a:t>
            </a:r>
            <a:r>
              <a:rPr lang="en-ZA" sz="800" kern="1200" dirty="0" err="1" smtClean="0">
                <a:solidFill>
                  <a:schemeClr val="tx1"/>
                </a:solidFill>
                <a:latin typeface="+mn-lt"/>
                <a:ea typeface="+mn-ea"/>
                <a:cs typeface="+mn-cs"/>
              </a:rPr>
              <a:t>dipyrone</a:t>
            </a:r>
            <a:r>
              <a:rPr lang="en-ZA" sz="800" kern="1200" dirty="0" smtClean="0">
                <a:solidFill>
                  <a:schemeClr val="tx1"/>
                </a:solidFill>
                <a:latin typeface="+mn-lt"/>
                <a:ea typeface="+mn-ea"/>
                <a:cs typeface="+mn-cs"/>
              </a:rPr>
              <a:t> versus ibuprofen versus acetaminophen in children: results of a multinational, randomized, modified double-blind study. </a:t>
            </a:r>
            <a:r>
              <a:rPr lang="en-ZA" sz="800" i="1" kern="1200" dirty="0" err="1" smtClean="0">
                <a:solidFill>
                  <a:schemeClr val="tx1"/>
                </a:solidFill>
                <a:latin typeface="+mn-lt"/>
                <a:ea typeface="+mn-ea"/>
                <a:cs typeface="+mn-cs"/>
              </a:rPr>
              <a:t>Clin</a:t>
            </a:r>
            <a:r>
              <a:rPr lang="en-ZA" sz="800" i="1" kern="1200" dirty="0" smtClean="0">
                <a:solidFill>
                  <a:schemeClr val="tx1"/>
                </a:solidFill>
                <a:latin typeface="+mn-lt"/>
                <a:ea typeface="+mn-ea"/>
                <a:cs typeface="+mn-cs"/>
              </a:rPr>
              <a:t> </a:t>
            </a:r>
            <a:r>
              <a:rPr lang="en-ZA" sz="800" i="1" kern="1200" dirty="0" err="1" smtClean="0">
                <a:solidFill>
                  <a:schemeClr val="tx1"/>
                </a:solidFill>
                <a:latin typeface="+mn-lt"/>
                <a:ea typeface="+mn-ea"/>
                <a:cs typeface="+mn-cs"/>
              </a:rPr>
              <a:t>Pediatr</a:t>
            </a:r>
            <a:r>
              <a:rPr lang="en-ZA" sz="800" i="1" kern="1200" dirty="0" smtClean="0">
                <a:solidFill>
                  <a:schemeClr val="tx1"/>
                </a:solidFill>
                <a:latin typeface="+mn-lt"/>
                <a:ea typeface="+mn-ea"/>
                <a:cs typeface="+mn-cs"/>
              </a:rPr>
              <a:t> (</a:t>
            </a:r>
            <a:r>
              <a:rPr lang="en-ZA" sz="800" i="1" kern="1200" dirty="0" err="1" smtClean="0">
                <a:solidFill>
                  <a:schemeClr val="tx1"/>
                </a:solidFill>
                <a:latin typeface="+mn-lt"/>
                <a:ea typeface="+mn-ea"/>
                <a:cs typeface="+mn-cs"/>
              </a:rPr>
              <a:t>Phila</a:t>
            </a:r>
            <a:r>
              <a:rPr lang="en-ZA" sz="800" i="1" kern="1200" dirty="0" smtClean="0">
                <a:solidFill>
                  <a:schemeClr val="tx1"/>
                </a:solidFill>
                <a:latin typeface="+mn-lt"/>
                <a:ea typeface="+mn-ea"/>
                <a:cs typeface="+mn-cs"/>
              </a:rPr>
              <a:t>).</a:t>
            </a:r>
            <a:r>
              <a:rPr lang="en-ZA" sz="800" kern="1200" dirty="0" smtClean="0">
                <a:solidFill>
                  <a:schemeClr val="tx1"/>
                </a:solidFill>
                <a:latin typeface="+mn-lt"/>
                <a:ea typeface="+mn-ea"/>
                <a:cs typeface="+mn-cs"/>
              </a:rPr>
              <a:t> 2001 Jun;40(6):313-24. </a:t>
            </a:r>
            <a:r>
              <a:rPr lang="en-ZA" sz="800" u="sng" kern="1200" dirty="0" smtClean="0">
                <a:solidFill>
                  <a:schemeClr val="tx1"/>
                </a:solidFill>
                <a:latin typeface="+mn-lt"/>
                <a:ea typeface="+mn-ea"/>
                <a:cs typeface="+mn-cs"/>
                <a:hlinkClick r:id="rId5"/>
              </a:rPr>
              <a:t>http://www.ncbi.nlm.nih.gov/pubmed/11824173</a:t>
            </a:r>
            <a:r>
              <a:rPr lang="en-ZA" sz="800" kern="1200" dirty="0" smtClean="0">
                <a:solidFill>
                  <a:schemeClr val="tx1"/>
                </a:solidFill>
                <a:latin typeface="+mn-lt"/>
                <a:ea typeface="+mn-ea"/>
                <a:cs typeface="+mn-cs"/>
              </a:rPr>
              <a:t> </a:t>
            </a:r>
            <a:endParaRPr lang="en-US" sz="1600" kern="1200" dirty="0" smtClean="0">
              <a:solidFill>
                <a:schemeClr val="tx1"/>
              </a:solidFill>
              <a:latin typeface="+mn-lt"/>
              <a:ea typeface="+mn-ea"/>
              <a:cs typeface="+mn-cs"/>
            </a:endParaRPr>
          </a:p>
          <a:p>
            <a:r>
              <a:rPr lang="en-ZA" sz="800" kern="1200" dirty="0" smtClean="0">
                <a:solidFill>
                  <a:schemeClr val="tx1"/>
                </a:solidFill>
                <a:latin typeface="+mn-lt"/>
                <a:ea typeface="+mn-ea"/>
                <a:cs typeface="+mn-cs"/>
              </a:rPr>
              <a:t>	Paracetamol: NICE Guidelines, May 2013 evidence tables - </a:t>
            </a:r>
            <a:r>
              <a:rPr lang="en-ZA" sz="800" kern="1200" dirty="0" err="1" smtClean="0">
                <a:solidFill>
                  <a:schemeClr val="tx1"/>
                </a:solidFill>
                <a:latin typeface="+mn-lt"/>
                <a:ea typeface="+mn-ea"/>
                <a:cs typeface="+mn-cs"/>
              </a:rPr>
              <a:t>Figueras</a:t>
            </a:r>
            <a:r>
              <a:rPr lang="en-ZA" sz="800" kern="1200" dirty="0" smtClean="0">
                <a:solidFill>
                  <a:schemeClr val="tx1"/>
                </a:solidFill>
                <a:latin typeface="+mn-lt"/>
                <a:ea typeface="+mn-ea"/>
                <a:cs typeface="+mn-cs"/>
              </a:rPr>
              <a:t> </a:t>
            </a:r>
            <a:r>
              <a:rPr lang="en-ZA" sz="800" kern="1200" dirty="0" err="1" smtClean="0">
                <a:solidFill>
                  <a:schemeClr val="tx1"/>
                </a:solidFill>
                <a:latin typeface="+mn-lt"/>
                <a:ea typeface="+mn-ea"/>
                <a:cs typeface="+mn-cs"/>
              </a:rPr>
              <a:t>Nadal</a:t>
            </a:r>
            <a:r>
              <a:rPr lang="en-ZA" sz="800" kern="1200" dirty="0" smtClean="0">
                <a:solidFill>
                  <a:schemeClr val="tx1"/>
                </a:solidFill>
                <a:latin typeface="+mn-lt"/>
                <a:ea typeface="+mn-ea"/>
                <a:cs typeface="+mn-cs"/>
              </a:rPr>
              <a:t> C, </a:t>
            </a:r>
            <a:r>
              <a:rPr lang="en-ZA" sz="800" kern="1200" dirty="0" err="1" smtClean="0">
                <a:solidFill>
                  <a:schemeClr val="tx1"/>
                </a:solidFill>
                <a:latin typeface="+mn-lt"/>
                <a:ea typeface="+mn-ea"/>
                <a:cs typeface="+mn-cs"/>
              </a:rPr>
              <a:t>García</a:t>
            </a:r>
            <a:r>
              <a:rPr lang="en-ZA" sz="800" kern="1200" dirty="0" smtClean="0">
                <a:solidFill>
                  <a:schemeClr val="tx1"/>
                </a:solidFill>
                <a:latin typeface="+mn-lt"/>
                <a:ea typeface="+mn-ea"/>
                <a:cs typeface="+mn-cs"/>
              </a:rPr>
              <a:t> de Miguel MJ, </a:t>
            </a:r>
            <a:r>
              <a:rPr lang="en-ZA" sz="800" kern="1200" dirty="0" err="1" smtClean="0">
                <a:solidFill>
                  <a:schemeClr val="tx1"/>
                </a:solidFill>
                <a:latin typeface="+mn-lt"/>
                <a:ea typeface="+mn-ea"/>
                <a:cs typeface="+mn-cs"/>
              </a:rPr>
              <a:t>Gómez</a:t>
            </a:r>
            <a:r>
              <a:rPr lang="en-ZA" sz="800" kern="1200" dirty="0" smtClean="0">
                <a:solidFill>
                  <a:schemeClr val="tx1"/>
                </a:solidFill>
                <a:latin typeface="+mn-lt"/>
                <a:ea typeface="+mn-ea"/>
                <a:cs typeface="+mn-cs"/>
              </a:rPr>
              <a:t> </a:t>
            </a:r>
            <a:r>
              <a:rPr lang="en-ZA" sz="800" kern="1200" dirty="0" err="1" smtClean="0">
                <a:solidFill>
                  <a:schemeClr val="tx1"/>
                </a:solidFill>
                <a:latin typeface="+mn-lt"/>
                <a:ea typeface="+mn-ea"/>
                <a:cs typeface="+mn-cs"/>
              </a:rPr>
              <a:t>Campderá</a:t>
            </a:r>
            <a:r>
              <a:rPr lang="en-ZA" sz="800" kern="1200" dirty="0" smtClean="0">
                <a:solidFill>
                  <a:schemeClr val="tx1"/>
                </a:solidFill>
                <a:latin typeface="+mn-lt"/>
                <a:ea typeface="+mn-ea"/>
                <a:cs typeface="+mn-cs"/>
              </a:rPr>
              <a:t> A, </a:t>
            </a:r>
            <a:r>
              <a:rPr lang="en-ZA" sz="800" kern="1200" dirty="0" err="1" smtClean="0">
                <a:solidFill>
                  <a:schemeClr val="tx1"/>
                </a:solidFill>
                <a:latin typeface="+mn-lt"/>
                <a:ea typeface="+mn-ea"/>
                <a:cs typeface="+mn-cs"/>
              </a:rPr>
              <a:t>Pou</a:t>
            </a:r>
            <a:r>
              <a:rPr lang="en-ZA" sz="800" kern="1200" dirty="0" smtClean="0">
                <a:solidFill>
                  <a:schemeClr val="tx1"/>
                </a:solidFill>
                <a:latin typeface="+mn-lt"/>
                <a:ea typeface="+mn-ea"/>
                <a:cs typeface="+mn-cs"/>
              </a:rPr>
              <a:t> </a:t>
            </a:r>
            <a:r>
              <a:rPr lang="en-ZA" sz="800" kern="1200" dirty="0" err="1" smtClean="0">
                <a:solidFill>
                  <a:schemeClr val="tx1"/>
                </a:solidFill>
                <a:latin typeface="+mn-lt"/>
                <a:ea typeface="+mn-ea"/>
                <a:cs typeface="+mn-cs"/>
              </a:rPr>
              <a:t>Fernández</a:t>
            </a:r>
            <a:r>
              <a:rPr lang="en-ZA" sz="800" kern="1200" dirty="0" smtClean="0">
                <a:solidFill>
                  <a:schemeClr val="tx1"/>
                </a:solidFill>
                <a:latin typeface="+mn-lt"/>
                <a:ea typeface="+mn-ea"/>
                <a:cs typeface="+mn-cs"/>
              </a:rPr>
              <a:t> J, Alvarez </a:t>
            </a:r>
            <a:r>
              <a:rPr lang="en-ZA" sz="800" kern="1200" dirty="0" err="1" smtClean="0">
                <a:solidFill>
                  <a:schemeClr val="tx1"/>
                </a:solidFill>
                <a:latin typeface="+mn-lt"/>
                <a:ea typeface="+mn-ea"/>
                <a:cs typeface="+mn-cs"/>
              </a:rPr>
              <a:t>Calatayud</a:t>
            </a:r>
            <a:r>
              <a:rPr lang="en-ZA" sz="800" kern="1200" dirty="0" smtClean="0">
                <a:solidFill>
                  <a:schemeClr val="tx1"/>
                </a:solidFill>
                <a:latin typeface="+mn-lt"/>
                <a:ea typeface="+mn-ea"/>
                <a:cs typeface="+mn-cs"/>
              </a:rPr>
              <a:t> G, </a:t>
            </a:r>
            <a:r>
              <a:rPr lang="en-ZA" sz="800" kern="1200" dirty="0" err="1" smtClean="0">
                <a:solidFill>
                  <a:schemeClr val="tx1"/>
                </a:solidFill>
                <a:latin typeface="+mn-lt"/>
                <a:ea typeface="+mn-ea"/>
                <a:cs typeface="+mn-cs"/>
              </a:rPr>
              <a:t>Sánchez</a:t>
            </a:r>
            <a:r>
              <a:rPr lang="en-ZA" sz="800" kern="1200" dirty="0" smtClean="0">
                <a:solidFill>
                  <a:schemeClr val="tx1"/>
                </a:solidFill>
                <a:latin typeface="+mn-lt"/>
                <a:ea typeface="+mn-ea"/>
                <a:cs typeface="+mn-cs"/>
              </a:rPr>
              <a:t> Bayle M; Paediatric Fever Co-operative Group from the Spanish Paediatric Association. Effectiveness and tolerability of ibuprofen-</a:t>
            </a:r>
            <a:r>
              <a:rPr lang="en-ZA" sz="800" kern="1200" dirty="0" err="1" smtClean="0">
                <a:solidFill>
                  <a:schemeClr val="tx1"/>
                </a:solidFill>
                <a:latin typeface="+mn-lt"/>
                <a:ea typeface="+mn-ea"/>
                <a:cs typeface="+mn-cs"/>
              </a:rPr>
              <a:t>arginine</a:t>
            </a:r>
            <a:r>
              <a:rPr lang="en-ZA" sz="800" kern="1200" dirty="0" smtClean="0">
                <a:solidFill>
                  <a:schemeClr val="tx1"/>
                </a:solidFill>
                <a:latin typeface="+mn-lt"/>
                <a:ea typeface="+mn-ea"/>
                <a:cs typeface="+mn-cs"/>
              </a:rPr>
              <a:t> versus paracetamol in children with fever of likely infectious</a:t>
            </a:r>
            <a:endParaRPr lang="en-US" sz="1600" kern="1200" dirty="0" smtClean="0">
              <a:solidFill>
                <a:schemeClr val="tx1"/>
              </a:solidFill>
              <a:latin typeface="+mn-lt"/>
              <a:ea typeface="+mn-ea"/>
              <a:cs typeface="+mn-cs"/>
            </a:endParaRPr>
          </a:p>
          <a:p>
            <a:r>
              <a:rPr lang="en-ZA" sz="800" kern="1200" dirty="0" smtClean="0">
                <a:solidFill>
                  <a:schemeClr val="tx1"/>
                </a:solidFill>
                <a:latin typeface="+mn-lt"/>
                <a:ea typeface="+mn-ea"/>
                <a:cs typeface="+mn-cs"/>
              </a:rPr>
              <a:t>origin. </a:t>
            </a:r>
            <a:r>
              <a:rPr lang="en-ZA" sz="800" i="1" kern="1200" dirty="0" err="1" smtClean="0">
                <a:solidFill>
                  <a:schemeClr val="tx1"/>
                </a:solidFill>
                <a:latin typeface="+mn-lt"/>
                <a:ea typeface="+mn-ea"/>
                <a:cs typeface="+mn-cs"/>
              </a:rPr>
              <a:t>Acta</a:t>
            </a:r>
            <a:r>
              <a:rPr lang="en-ZA" sz="800" i="1" kern="1200" dirty="0" smtClean="0">
                <a:solidFill>
                  <a:schemeClr val="tx1"/>
                </a:solidFill>
                <a:latin typeface="+mn-lt"/>
                <a:ea typeface="+mn-ea"/>
                <a:cs typeface="+mn-cs"/>
              </a:rPr>
              <a:t> </a:t>
            </a:r>
            <a:r>
              <a:rPr lang="en-ZA" sz="800" i="1" kern="1200" dirty="0" err="1" smtClean="0">
                <a:solidFill>
                  <a:schemeClr val="tx1"/>
                </a:solidFill>
                <a:latin typeface="+mn-lt"/>
                <a:ea typeface="+mn-ea"/>
                <a:cs typeface="+mn-cs"/>
              </a:rPr>
              <a:t>Paediatr</a:t>
            </a:r>
            <a:r>
              <a:rPr lang="en-ZA" sz="800" i="1" kern="1200" dirty="0" smtClean="0">
                <a:solidFill>
                  <a:schemeClr val="tx1"/>
                </a:solidFill>
                <a:latin typeface="+mn-lt"/>
                <a:ea typeface="+mn-ea"/>
                <a:cs typeface="+mn-cs"/>
              </a:rPr>
              <a:t>.</a:t>
            </a:r>
            <a:r>
              <a:rPr lang="en-ZA" sz="800" kern="1200" dirty="0" smtClean="0">
                <a:solidFill>
                  <a:schemeClr val="tx1"/>
                </a:solidFill>
                <a:latin typeface="+mn-lt"/>
                <a:ea typeface="+mn-ea"/>
                <a:cs typeface="+mn-cs"/>
              </a:rPr>
              <a:t> 2002;91(4):383-90. </a:t>
            </a:r>
            <a:r>
              <a:rPr lang="en-ZA" sz="800" u="sng" kern="1200" dirty="0" smtClean="0">
                <a:solidFill>
                  <a:schemeClr val="tx1"/>
                </a:solidFill>
                <a:latin typeface="+mn-lt"/>
                <a:ea typeface="+mn-ea"/>
                <a:cs typeface="+mn-cs"/>
                <a:hlinkClick r:id="rId6"/>
              </a:rPr>
              <a:t>http://www.ncbi.nlm.nih.gov/pubmed/12061352</a:t>
            </a:r>
            <a:r>
              <a:rPr lang="en-ZA" sz="800" kern="1200" dirty="0" smtClean="0">
                <a:solidFill>
                  <a:schemeClr val="tx1"/>
                </a:solidFill>
                <a:latin typeface="+mn-lt"/>
                <a:ea typeface="+mn-ea"/>
                <a:cs typeface="+mn-cs"/>
              </a:rPr>
              <a:t> </a:t>
            </a:r>
            <a:endParaRPr lang="en-US" sz="1600" kern="1200" dirty="0" smtClean="0">
              <a:solidFill>
                <a:schemeClr val="tx1"/>
              </a:solidFill>
              <a:latin typeface="+mn-lt"/>
              <a:ea typeface="+mn-ea"/>
              <a:cs typeface="+mn-cs"/>
            </a:endParaRPr>
          </a:p>
          <a:p>
            <a:r>
              <a:rPr lang="en-ZA" sz="800" kern="1200" dirty="0" smtClean="0">
                <a:solidFill>
                  <a:schemeClr val="tx1"/>
                </a:solidFill>
                <a:latin typeface="+mn-lt"/>
                <a:ea typeface="+mn-ea"/>
                <a:cs typeface="+mn-cs"/>
              </a:rPr>
              <a:t>	Paracetamol: NICE Guidelines, May 2013 evidence tables - </a:t>
            </a:r>
            <a:r>
              <a:rPr lang="en-ZA" sz="800" kern="1200" dirty="0" err="1" smtClean="0">
                <a:solidFill>
                  <a:schemeClr val="tx1"/>
                </a:solidFill>
                <a:latin typeface="+mn-lt"/>
                <a:ea typeface="+mn-ea"/>
                <a:cs typeface="+mn-cs"/>
              </a:rPr>
              <a:t>Autret</a:t>
            </a:r>
            <a:r>
              <a:rPr lang="en-ZA" sz="800" kern="1200" dirty="0" smtClean="0">
                <a:solidFill>
                  <a:schemeClr val="tx1"/>
                </a:solidFill>
                <a:latin typeface="+mn-lt"/>
                <a:ea typeface="+mn-ea"/>
                <a:cs typeface="+mn-cs"/>
              </a:rPr>
              <a:t> E, </a:t>
            </a:r>
            <a:r>
              <a:rPr lang="en-ZA" sz="800" kern="1200" dirty="0" err="1" smtClean="0">
                <a:solidFill>
                  <a:schemeClr val="tx1"/>
                </a:solidFill>
                <a:latin typeface="+mn-lt"/>
                <a:ea typeface="+mn-ea"/>
                <a:cs typeface="+mn-cs"/>
              </a:rPr>
              <a:t>Breart</a:t>
            </a:r>
            <a:r>
              <a:rPr lang="en-ZA" sz="800" kern="1200" dirty="0" smtClean="0">
                <a:solidFill>
                  <a:schemeClr val="tx1"/>
                </a:solidFill>
                <a:latin typeface="+mn-lt"/>
                <a:ea typeface="+mn-ea"/>
                <a:cs typeface="+mn-cs"/>
              </a:rPr>
              <a:t> G, </a:t>
            </a:r>
            <a:r>
              <a:rPr lang="en-ZA" sz="800" kern="1200" dirty="0" err="1" smtClean="0">
                <a:solidFill>
                  <a:schemeClr val="tx1"/>
                </a:solidFill>
                <a:latin typeface="+mn-lt"/>
                <a:ea typeface="+mn-ea"/>
                <a:cs typeface="+mn-cs"/>
              </a:rPr>
              <a:t>Jonville</a:t>
            </a:r>
            <a:r>
              <a:rPr lang="en-ZA" sz="800" kern="1200" dirty="0" smtClean="0">
                <a:solidFill>
                  <a:schemeClr val="tx1"/>
                </a:solidFill>
                <a:latin typeface="+mn-lt"/>
                <a:ea typeface="+mn-ea"/>
                <a:cs typeface="+mn-cs"/>
              </a:rPr>
              <a:t> AP, </a:t>
            </a:r>
            <a:r>
              <a:rPr lang="en-ZA" sz="800" kern="1200" dirty="0" err="1" smtClean="0">
                <a:solidFill>
                  <a:schemeClr val="tx1"/>
                </a:solidFill>
                <a:latin typeface="+mn-lt"/>
                <a:ea typeface="+mn-ea"/>
                <a:cs typeface="+mn-cs"/>
              </a:rPr>
              <a:t>Courcier</a:t>
            </a:r>
            <a:r>
              <a:rPr lang="en-ZA" sz="800" kern="1200" dirty="0" smtClean="0">
                <a:solidFill>
                  <a:schemeClr val="tx1"/>
                </a:solidFill>
                <a:latin typeface="+mn-lt"/>
                <a:ea typeface="+mn-ea"/>
                <a:cs typeface="+mn-cs"/>
              </a:rPr>
              <a:t> S, </a:t>
            </a:r>
            <a:r>
              <a:rPr lang="en-ZA" sz="800" kern="1200" dirty="0" err="1" smtClean="0">
                <a:solidFill>
                  <a:schemeClr val="tx1"/>
                </a:solidFill>
                <a:latin typeface="+mn-lt"/>
                <a:ea typeface="+mn-ea"/>
                <a:cs typeface="+mn-cs"/>
              </a:rPr>
              <a:t>Lassale</a:t>
            </a:r>
            <a:r>
              <a:rPr lang="en-ZA" sz="800" kern="1200" dirty="0" smtClean="0">
                <a:solidFill>
                  <a:schemeClr val="tx1"/>
                </a:solidFill>
                <a:latin typeface="+mn-lt"/>
                <a:ea typeface="+mn-ea"/>
                <a:cs typeface="+mn-cs"/>
              </a:rPr>
              <a:t> C, </a:t>
            </a:r>
            <a:r>
              <a:rPr lang="en-ZA" sz="800" kern="1200" dirty="0" err="1" smtClean="0">
                <a:solidFill>
                  <a:schemeClr val="tx1"/>
                </a:solidFill>
                <a:latin typeface="+mn-lt"/>
                <a:ea typeface="+mn-ea"/>
                <a:cs typeface="+mn-cs"/>
              </a:rPr>
              <a:t>Goehrs</a:t>
            </a:r>
            <a:r>
              <a:rPr lang="en-ZA" sz="800" kern="1200" dirty="0" smtClean="0">
                <a:solidFill>
                  <a:schemeClr val="tx1"/>
                </a:solidFill>
                <a:latin typeface="+mn-lt"/>
                <a:ea typeface="+mn-ea"/>
                <a:cs typeface="+mn-cs"/>
              </a:rPr>
              <a:t> JM. Comparative efficacy and tolerance of ibuprofen syrup and acetaminophen syrup in children with pyrexia associated with infectious diseases and treated with antibiotics. </a:t>
            </a:r>
            <a:r>
              <a:rPr lang="en-ZA" sz="800" i="1" kern="1200" dirty="0" err="1" smtClean="0">
                <a:solidFill>
                  <a:schemeClr val="tx1"/>
                </a:solidFill>
                <a:latin typeface="+mn-lt"/>
                <a:ea typeface="+mn-ea"/>
                <a:cs typeface="+mn-cs"/>
              </a:rPr>
              <a:t>Eur</a:t>
            </a:r>
            <a:r>
              <a:rPr lang="en-ZA" sz="800" i="1" kern="1200" dirty="0" smtClean="0">
                <a:solidFill>
                  <a:schemeClr val="tx1"/>
                </a:solidFill>
                <a:latin typeface="+mn-lt"/>
                <a:ea typeface="+mn-ea"/>
                <a:cs typeface="+mn-cs"/>
              </a:rPr>
              <a:t> J </a:t>
            </a:r>
            <a:r>
              <a:rPr lang="en-ZA" sz="800" i="1" kern="1200" dirty="0" err="1" smtClean="0">
                <a:solidFill>
                  <a:schemeClr val="tx1"/>
                </a:solidFill>
                <a:latin typeface="+mn-lt"/>
                <a:ea typeface="+mn-ea"/>
                <a:cs typeface="+mn-cs"/>
              </a:rPr>
              <a:t>Clin</a:t>
            </a:r>
            <a:r>
              <a:rPr lang="en-ZA" sz="800" i="1" kern="1200" dirty="0" smtClean="0">
                <a:solidFill>
                  <a:schemeClr val="tx1"/>
                </a:solidFill>
                <a:latin typeface="+mn-lt"/>
                <a:ea typeface="+mn-ea"/>
                <a:cs typeface="+mn-cs"/>
              </a:rPr>
              <a:t> </a:t>
            </a:r>
            <a:r>
              <a:rPr lang="en-ZA" sz="800" i="1" kern="1200" dirty="0" err="1" smtClean="0">
                <a:solidFill>
                  <a:schemeClr val="tx1"/>
                </a:solidFill>
                <a:latin typeface="+mn-lt"/>
                <a:ea typeface="+mn-ea"/>
                <a:cs typeface="+mn-cs"/>
              </a:rPr>
              <a:t>Pharmacol</a:t>
            </a:r>
            <a:r>
              <a:rPr lang="en-ZA" sz="800" kern="1200" dirty="0" smtClean="0">
                <a:solidFill>
                  <a:schemeClr val="tx1"/>
                </a:solidFill>
                <a:latin typeface="+mn-lt"/>
                <a:ea typeface="+mn-ea"/>
                <a:cs typeface="+mn-cs"/>
              </a:rPr>
              <a:t>. 1994;46(3):197-201. </a:t>
            </a:r>
            <a:r>
              <a:rPr lang="en-ZA" sz="800" u="sng" kern="1200" dirty="0" smtClean="0">
                <a:solidFill>
                  <a:schemeClr val="tx1"/>
                </a:solidFill>
                <a:latin typeface="+mn-lt"/>
                <a:ea typeface="+mn-ea"/>
                <a:cs typeface="+mn-cs"/>
                <a:hlinkClick r:id="rId7"/>
              </a:rPr>
              <a:t>http://www.ncbi.nlm.nih.gov/pubmed/8070499</a:t>
            </a:r>
            <a:r>
              <a:rPr lang="en-ZA" sz="800" kern="1200" dirty="0" smtClean="0">
                <a:solidFill>
                  <a:schemeClr val="tx1"/>
                </a:solidFill>
                <a:latin typeface="+mn-lt"/>
                <a:ea typeface="+mn-ea"/>
                <a:cs typeface="+mn-cs"/>
              </a:rPr>
              <a:t> </a:t>
            </a:r>
            <a:endParaRPr lang="en-US" sz="1600" kern="120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err="1" smtClean="0"/>
              <a:t>Offringa</a:t>
            </a:r>
            <a:r>
              <a:rPr lang="en-US" dirty="0" smtClean="0"/>
              <a:t> M, Newton R. Prophylactic drug management for febrile seizures in children (Review). </a:t>
            </a:r>
            <a:r>
              <a:rPr lang="en-US" dirty="0" err="1" smtClean="0"/>
              <a:t>Evid</a:t>
            </a:r>
            <a:r>
              <a:rPr lang="en-US" dirty="0" smtClean="0"/>
              <a:t> Based Child Health. 2013 Jul;8(4):1376-485. </a:t>
            </a:r>
            <a:r>
              <a:rPr lang="en-US" dirty="0" err="1" smtClean="0"/>
              <a:t>doi</a:t>
            </a:r>
            <a:r>
              <a:rPr lang="en-US" dirty="0" smtClean="0"/>
              <a:t>: 10.1002/ebch.1921. Review. </a:t>
            </a:r>
            <a:r>
              <a:rPr lang="en-US" dirty="0" err="1" smtClean="0"/>
              <a:t>PubMed</a:t>
            </a:r>
            <a:r>
              <a:rPr lang="en-US" dirty="0" smtClean="0"/>
              <a:t> PMID: 23877946. </a:t>
            </a:r>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6</a:t>
            </a:fld>
            <a:endParaRPr lang="en-Z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800" kern="1200" dirty="0" smtClean="0">
                <a:solidFill>
                  <a:schemeClr val="tx1"/>
                </a:solidFill>
                <a:latin typeface="+mn-lt"/>
                <a:ea typeface="+mn-ea"/>
                <a:cs typeface="+mn-cs"/>
              </a:rPr>
              <a:t>Paracetamol: NICE Clinical Guideline-Feverish illness in children: assessment and initial management in children younger than 5 years, May 2013. </a:t>
            </a:r>
            <a:r>
              <a:rPr lang="en-ZA" sz="800" u="sng" kern="1200" dirty="0" smtClean="0">
                <a:solidFill>
                  <a:schemeClr val="tx1"/>
                </a:solidFill>
                <a:latin typeface="+mn-lt"/>
                <a:ea typeface="+mn-ea"/>
                <a:cs typeface="+mn-cs"/>
                <a:hlinkClick r:id="rId3"/>
              </a:rPr>
              <a:t>http://www.nice.org.uk/guidance/cg160/chapter/recommendations</a:t>
            </a:r>
            <a:r>
              <a:rPr lang="en-ZA" sz="800" kern="1200" dirty="0" smtClean="0">
                <a:solidFill>
                  <a:schemeClr val="tx1"/>
                </a:solidFill>
                <a:latin typeface="+mn-lt"/>
                <a:ea typeface="+mn-ea"/>
                <a:cs typeface="+mn-cs"/>
              </a:rPr>
              <a:t> </a:t>
            </a:r>
            <a:endParaRPr lang="en-US" sz="1600" kern="1200" dirty="0" smtClean="0">
              <a:solidFill>
                <a:schemeClr val="tx1"/>
              </a:solidFill>
              <a:latin typeface="+mn-lt"/>
              <a:ea typeface="+mn-ea"/>
              <a:cs typeface="+mn-cs"/>
            </a:endParaRPr>
          </a:p>
          <a:p>
            <a:r>
              <a:rPr lang="en-ZA" sz="800" kern="1200" dirty="0" smtClean="0">
                <a:solidFill>
                  <a:schemeClr val="tx1"/>
                </a:solidFill>
                <a:latin typeface="+mn-lt"/>
                <a:ea typeface="+mn-ea"/>
                <a:cs typeface="+mn-cs"/>
              </a:rPr>
              <a:t>	Paracetamol: NICE Guidelines, May 2013 evidence tables - </a:t>
            </a:r>
            <a:r>
              <a:rPr lang="en-ZA" sz="800" kern="1200" dirty="0" err="1" smtClean="0">
                <a:solidFill>
                  <a:schemeClr val="tx1"/>
                </a:solidFill>
                <a:latin typeface="+mn-lt"/>
                <a:ea typeface="+mn-ea"/>
                <a:cs typeface="+mn-cs"/>
              </a:rPr>
              <a:t>Perrott</a:t>
            </a:r>
            <a:r>
              <a:rPr lang="en-ZA" sz="800" kern="1200" dirty="0" smtClean="0">
                <a:solidFill>
                  <a:schemeClr val="tx1"/>
                </a:solidFill>
                <a:latin typeface="+mn-lt"/>
                <a:ea typeface="+mn-ea"/>
                <a:cs typeface="+mn-cs"/>
              </a:rPr>
              <a:t> DA, </a:t>
            </a:r>
            <a:r>
              <a:rPr lang="en-ZA" sz="800" kern="1200" dirty="0" err="1" smtClean="0">
                <a:solidFill>
                  <a:schemeClr val="tx1"/>
                </a:solidFill>
                <a:latin typeface="+mn-lt"/>
                <a:ea typeface="+mn-ea"/>
                <a:cs typeface="+mn-cs"/>
              </a:rPr>
              <a:t>Piira</a:t>
            </a:r>
            <a:r>
              <a:rPr lang="en-ZA" sz="800" kern="1200" dirty="0" smtClean="0">
                <a:solidFill>
                  <a:schemeClr val="tx1"/>
                </a:solidFill>
                <a:latin typeface="+mn-lt"/>
                <a:ea typeface="+mn-ea"/>
                <a:cs typeface="+mn-cs"/>
              </a:rPr>
              <a:t> T, </a:t>
            </a:r>
            <a:r>
              <a:rPr lang="en-ZA" sz="800" kern="1200" dirty="0" err="1" smtClean="0">
                <a:solidFill>
                  <a:schemeClr val="tx1"/>
                </a:solidFill>
                <a:latin typeface="+mn-lt"/>
                <a:ea typeface="+mn-ea"/>
                <a:cs typeface="+mn-cs"/>
              </a:rPr>
              <a:t>Goodenough</a:t>
            </a:r>
            <a:r>
              <a:rPr lang="en-ZA" sz="800" kern="1200" dirty="0" smtClean="0">
                <a:solidFill>
                  <a:schemeClr val="tx1"/>
                </a:solidFill>
                <a:latin typeface="+mn-lt"/>
                <a:ea typeface="+mn-ea"/>
                <a:cs typeface="+mn-cs"/>
              </a:rPr>
              <a:t> B, Champion GD. Efficacy and safety of acetaminophen </a:t>
            </a:r>
            <a:r>
              <a:rPr lang="en-ZA" sz="800" kern="1200" dirty="0" err="1" smtClean="0">
                <a:solidFill>
                  <a:schemeClr val="tx1"/>
                </a:solidFill>
                <a:latin typeface="+mn-lt"/>
                <a:ea typeface="+mn-ea"/>
                <a:cs typeface="+mn-cs"/>
              </a:rPr>
              <a:t>vs</a:t>
            </a:r>
            <a:r>
              <a:rPr lang="en-ZA" sz="800" kern="1200" dirty="0" smtClean="0">
                <a:solidFill>
                  <a:schemeClr val="tx1"/>
                </a:solidFill>
                <a:latin typeface="+mn-lt"/>
                <a:ea typeface="+mn-ea"/>
                <a:cs typeface="+mn-cs"/>
              </a:rPr>
              <a:t> ibuprofen for treating children's pain or fever: a meta-analysis. </a:t>
            </a:r>
            <a:r>
              <a:rPr lang="en-ZA" sz="800" i="1" kern="1200" dirty="0" smtClean="0">
                <a:solidFill>
                  <a:schemeClr val="tx1"/>
                </a:solidFill>
                <a:latin typeface="+mn-lt"/>
                <a:ea typeface="+mn-ea"/>
                <a:cs typeface="+mn-cs"/>
              </a:rPr>
              <a:t>Arch </a:t>
            </a:r>
            <a:r>
              <a:rPr lang="en-ZA" sz="800" i="1" kern="1200" dirty="0" err="1" smtClean="0">
                <a:solidFill>
                  <a:schemeClr val="tx1"/>
                </a:solidFill>
                <a:latin typeface="+mn-lt"/>
                <a:ea typeface="+mn-ea"/>
                <a:cs typeface="+mn-cs"/>
              </a:rPr>
              <a:t>Pediatr</a:t>
            </a:r>
            <a:r>
              <a:rPr lang="en-ZA" sz="800" i="1" kern="1200" dirty="0" smtClean="0">
                <a:solidFill>
                  <a:schemeClr val="tx1"/>
                </a:solidFill>
                <a:latin typeface="+mn-lt"/>
                <a:ea typeface="+mn-ea"/>
                <a:cs typeface="+mn-cs"/>
              </a:rPr>
              <a:t> </a:t>
            </a:r>
            <a:r>
              <a:rPr lang="en-ZA" sz="800" i="1" kern="1200" dirty="0" err="1" smtClean="0">
                <a:solidFill>
                  <a:schemeClr val="tx1"/>
                </a:solidFill>
                <a:latin typeface="+mn-lt"/>
                <a:ea typeface="+mn-ea"/>
                <a:cs typeface="+mn-cs"/>
              </a:rPr>
              <a:t>Adolesc</a:t>
            </a:r>
            <a:r>
              <a:rPr lang="en-ZA" sz="800" i="1" kern="1200" dirty="0" smtClean="0">
                <a:solidFill>
                  <a:schemeClr val="tx1"/>
                </a:solidFill>
                <a:latin typeface="+mn-lt"/>
                <a:ea typeface="+mn-ea"/>
                <a:cs typeface="+mn-cs"/>
              </a:rPr>
              <a:t> Med.</a:t>
            </a:r>
            <a:r>
              <a:rPr lang="en-ZA" sz="800" kern="1200" dirty="0" smtClean="0">
                <a:solidFill>
                  <a:schemeClr val="tx1"/>
                </a:solidFill>
                <a:latin typeface="+mn-lt"/>
                <a:ea typeface="+mn-ea"/>
                <a:cs typeface="+mn-cs"/>
              </a:rPr>
              <a:t> 2004 Jun;158(6):521-6. </a:t>
            </a:r>
            <a:r>
              <a:rPr lang="en-ZA" sz="800" u="sng" kern="1200" dirty="0" smtClean="0">
                <a:solidFill>
                  <a:schemeClr val="tx1"/>
                </a:solidFill>
                <a:latin typeface="+mn-lt"/>
                <a:ea typeface="+mn-ea"/>
                <a:cs typeface="+mn-cs"/>
                <a:hlinkClick r:id="rId4"/>
              </a:rPr>
              <a:t>http://www.ncbi.nlm.nih.gov/pubmed/15184213</a:t>
            </a:r>
            <a:r>
              <a:rPr lang="en-ZA" sz="800" kern="1200" dirty="0" smtClean="0">
                <a:solidFill>
                  <a:schemeClr val="tx1"/>
                </a:solidFill>
                <a:latin typeface="+mn-lt"/>
                <a:ea typeface="+mn-ea"/>
                <a:cs typeface="+mn-cs"/>
              </a:rPr>
              <a:t> </a:t>
            </a:r>
            <a:endParaRPr lang="en-US" sz="1600" kern="1200" dirty="0" smtClean="0">
              <a:solidFill>
                <a:schemeClr val="tx1"/>
              </a:solidFill>
              <a:latin typeface="+mn-lt"/>
              <a:ea typeface="+mn-ea"/>
              <a:cs typeface="+mn-cs"/>
            </a:endParaRPr>
          </a:p>
          <a:p>
            <a:r>
              <a:rPr lang="en-ZA" sz="800" kern="1200" dirty="0" smtClean="0">
                <a:solidFill>
                  <a:schemeClr val="tx1"/>
                </a:solidFill>
                <a:latin typeface="+mn-lt"/>
                <a:ea typeface="+mn-ea"/>
                <a:cs typeface="+mn-cs"/>
              </a:rPr>
              <a:t>	Paracetamol: NICE Guidelines, May 2013 evidence tables - Wong A, </a:t>
            </a:r>
            <a:r>
              <a:rPr lang="en-ZA" sz="800" kern="1200" dirty="0" err="1" smtClean="0">
                <a:solidFill>
                  <a:schemeClr val="tx1"/>
                </a:solidFill>
                <a:latin typeface="+mn-lt"/>
                <a:ea typeface="+mn-ea"/>
                <a:cs typeface="+mn-cs"/>
              </a:rPr>
              <a:t>Sibbald</a:t>
            </a:r>
            <a:r>
              <a:rPr lang="en-ZA" sz="800" kern="1200" dirty="0" smtClean="0">
                <a:solidFill>
                  <a:schemeClr val="tx1"/>
                </a:solidFill>
                <a:latin typeface="+mn-lt"/>
                <a:ea typeface="+mn-ea"/>
                <a:cs typeface="+mn-cs"/>
              </a:rPr>
              <a:t> A, </a:t>
            </a:r>
            <a:r>
              <a:rPr lang="en-ZA" sz="800" kern="1200" dirty="0" err="1" smtClean="0">
                <a:solidFill>
                  <a:schemeClr val="tx1"/>
                </a:solidFill>
                <a:latin typeface="+mn-lt"/>
                <a:ea typeface="+mn-ea"/>
                <a:cs typeface="+mn-cs"/>
              </a:rPr>
              <a:t>Ferrero</a:t>
            </a:r>
            <a:r>
              <a:rPr lang="en-ZA" sz="800" kern="1200" dirty="0" smtClean="0">
                <a:solidFill>
                  <a:schemeClr val="tx1"/>
                </a:solidFill>
                <a:latin typeface="+mn-lt"/>
                <a:ea typeface="+mn-ea"/>
                <a:cs typeface="+mn-cs"/>
              </a:rPr>
              <a:t> F, </a:t>
            </a:r>
            <a:r>
              <a:rPr lang="en-ZA" sz="800" kern="1200" dirty="0" err="1" smtClean="0">
                <a:solidFill>
                  <a:schemeClr val="tx1"/>
                </a:solidFill>
                <a:latin typeface="+mn-lt"/>
                <a:ea typeface="+mn-ea"/>
                <a:cs typeface="+mn-cs"/>
              </a:rPr>
              <a:t>Plager</a:t>
            </a:r>
            <a:r>
              <a:rPr lang="en-ZA" sz="800" kern="1200" dirty="0" smtClean="0">
                <a:solidFill>
                  <a:schemeClr val="tx1"/>
                </a:solidFill>
                <a:latin typeface="+mn-lt"/>
                <a:ea typeface="+mn-ea"/>
                <a:cs typeface="+mn-cs"/>
              </a:rPr>
              <a:t> M, </a:t>
            </a:r>
            <a:r>
              <a:rPr lang="en-ZA" sz="800" kern="1200" dirty="0" err="1" smtClean="0">
                <a:solidFill>
                  <a:schemeClr val="tx1"/>
                </a:solidFill>
                <a:latin typeface="+mn-lt"/>
                <a:ea typeface="+mn-ea"/>
                <a:cs typeface="+mn-cs"/>
              </a:rPr>
              <a:t>Santolaya</a:t>
            </a:r>
            <a:r>
              <a:rPr lang="en-ZA" sz="800" kern="1200" dirty="0" smtClean="0">
                <a:solidFill>
                  <a:schemeClr val="tx1"/>
                </a:solidFill>
                <a:latin typeface="+mn-lt"/>
                <a:ea typeface="+mn-ea"/>
                <a:cs typeface="+mn-cs"/>
              </a:rPr>
              <a:t> ME, Escobar AM, Campos S, </a:t>
            </a:r>
            <a:r>
              <a:rPr lang="en-ZA" sz="800" kern="1200" dirty="0" err="1" smtClean="0">
                <a:solidFill>
                  <a:schemeClr val="tx1"/>
                </a:solidFill>
                <a:latin typeface="+mn-lt"/>
                <a:ea typeface="+mn-ea"/>
                <a:cs typeface="+mn-cs"/>
              </a:rPr>
              <a:t>Barragán</a:t>
            </a:r>
            <a:r>
              <a:rPr lang="en-ZA" sz="800" kern="1200" dirty="0" smtClean="0">
                <a:solidFill>
                  <a:schemeClr val="tx1"/>
                </a:solidFill>
                <a:latin typeface="+mn-lt"/>
                <a:ea typeface="+mn-ea"/>
                <a:cs typeface="+mn-cs"/>
              </a:rPr>
              <a:t> S, De León </a:t>
            </a:r>
            <a:r>
              <a:rPr lang="en-ZA" sz="800" kern="1200" dirty="0" err="1" smtClean="0">
                <a:solidFill>
                  <a:schemeClr val="tx1"/>
                </a:solidFill>
                <a:latin typeface="+mn-lt"/>
                <a:ea typeface="+mn-ea"/>
                <a:cs typeface="+mn-cs"/>
              </a:rPr>
              <a:t>González</a:t>
            </a:r>
            <a:r>
              <a:rPr lang="en-ZA" sz="800" kern="1200" dirty="0" smtClean="0">
                <a:solidFill>
                  <a:schemeClr val="tx1"/>
                </a:solidFill>
                <a:latin typeface="+mn-lt"/>
                <a:ea typeface="+mn-ea"/>
                <a:cs typeface="+mn-cs"/>
              </a:rPr>
              <a:t> M, Kesselring GL; Fever </a:t>
            </a:r>
            <a:r>
              <a:rPr lang="en-ZA" sz="800" kern="1200" dirty="0" err="1" smtClean="0">
                <a:solidFill>
                  <a:schemeClr val="tx1"/>
                </a:solidFill>
                <a:latin typeface="+mn-lt"/>
                <a:ea typeface="+mn-ea"/>
                <a:cs typeface="+mn-cs"/>
              </a:rPr>
              <a:t>Pediatric</a:t>
            </a:r>
            <a:r>
              <a:rPr lang="en-ZA" sz="800" kern="1200" dirty="0" smtClean="0">
                <a:solidFill>
                  <a:schemeClr val="tx1"/>
                </a:solidFill>
                <a:latin typeface="+mn-lt"/>
                <a:ea typeface="+mn-ea"/>
                <a:cs typeface="+mn-cs"/>
              </a:rPr>
              <a:t> Study Group. Antipyretic effects of </a:t>
            </a:r>
            <a:r>
              <a:rPr lang="en-ZA" sz="800" kern="1200" dirty="0" err="1" smtClean="0">
                <a:solidFill>
                  <a:schemeClr val="tx1"/>
                </a:solidFill>
                <a:latin typeface="+mn-lt"/>
                <a:ea typeface="+mn-ea"/>
                <a:cs typeface="+mn-cs"/>
              </a:rPr>
              <a:t>dipyrone</a:t>
            </a:r>
            <a:r>
              <a:rPr lang="en-ZA" sz="800" kern="1200" dirty="0" smtClean="0">
                <a:solidFill>
                  <a:schemeClr val="tx1"/>
                </a:solidFill>
                <a:latin typeface="+mn-lt"/>
                <a:ea typeface="+mn-ea"/>
                <a:cs typeface="+mn-cs"/>
              </a:rPr>
              <a:t> versus ibuprofen versus acetaminophen in children: results of a multinational, randomized, modified double-blind study. </a:t>
            </a:r>
            <a:r>
              <a:rPr lang="en-ZA" sz="800" i="1" kern="1200" dirty="0" err="1" smtClean="0">
                <a:solidFill>
                  <a:schemeClr val="tx1"/>
                </a:solidFill>
                <a:latin typeface="+mn-lt"/>
                <a:ea typeface="+mn-ea"/>
                <a:cs typeface="+mn-cs"/>
              </a:rPr>
              <a:t>Clin</a:t>
            </a:r>
            <a:r>
              <a:rPr lang="en-ZA" sz="800" i="1" kern="1200" dirty="0" smtClean="0">
                <a:solidFill>
                  <a:schemeClr val="tx1"/>
                </a:solidFill>
                <a:latin typeface="+mn-lt"/>
                <a:ea typeface="+mn-ea"/>
                <a:cs typeface="+mn-cs"/>
              </a:rPr>
              <a:t> </a:t>
            </a:r>
            <a:r>
              <a:rPr lang="en-ZA" sz="800" i="1" kern="1200" dirty="0" err="1" smtClean="0">
                <a:solidFill>
                  <a:schemeClr val="tx1"/>
                </a:solidFill>
                <a:latin typeface="+mn-lt"/>
                <a:ea typeface="+mn-ea"/>
                <a:cs typeface="+mn-cs"/>
              </a:rPr>
              <a:t>Pediatr</a:t>
            </a:r>
            <a:r>
              <a:rPr lang="en-ZA" sz="800" i="1" kern="1200" dirty="0" smtClean="0">
                <a:solidFill>
                  <a:schemeClr val="tx1"/>
                </a:solidFill>
                <a:latin typeface="+mn-lt"/>
                <a:ea typeface="+mn-ea"/>
                <a:cs typeface="+mn-cs"/>
              </a:rPr>
              <a:t> (</a:t>
            </a:r>
            <a:r>
              <a:rPr lang="en-ZA" sz="800" i="1" kern="1200" dirty="0" err="1" smtClean="0">
                <a:solidFill>
                  <a:schemeClr val="tx1"/>
                </a:solidFill>
                <a:latin typeface="+mn-lt"/>
                <a:ea typeface="+mn-ea"/>
                <a:cs typeface="+mn-cs"/>
              </a:rPr>
              <a:t>Phila</a:t>
            </a:r>
            <a:r>
              <a:rPr lang="en-ZA" sz="800" i="1" kern="1200" dirty="0" smtClean="0">
                <a:solidFill>
                  <a:schemeClr val="tx1"/>
                </a:solidFill>
                <a:latin typeface="+mn-lt"/>
                <a:ea typeface="+mn-ea"/>
                <a:cs typeface="+mn-cs"/>
              </a:rPr>
              <a:t>).</a:t>
            </a:r>
            <a:r>
              <a:rPr lang="en-ZA" sz="800" kern="1200" dirty="0" smtClean="0">
                <a:solidFill>
                  <a:schemeClr val="tx1"/>
                </a:solidFill>
                <a:latin typeface="+mn-lt"/>
                <a:ea typeface="+mn-ea"/>
                <a:cs typeface="+mn-cs"/>
              </a:rPr>
              <a:t> 2001 Jun;40(6):313-24. </a:t>
            </a:r>
            <a:r>
              <a:rPr lang="en-ZA" sz="800" u="sng" kern="1200" dirty="0" smtClean="0">
                <a:solidFill>
                  <a:schemeClr val="tx1"/>
                </a:solidFill>
                <a:latin typeface="+mn-lt"/>
                <a:ea typeface="+mn-ea"/>
                <a:cs typeface="+mn-cs"/>
                <a:hlinkClick r:id="rId5"/>
              </a:rPr>
              <a:t>http://www.ncbi.nlm.nih.gov/pubmed/11824173</a:t>
            </a:r>
            <a:r>
              <a:rPr lang="en-ZA" sz="800" kern="1200" dirty="0" smtClean="0">
                <a:solidFill>
                  <a:schemeClr val="tx1"/>
                </a:solidFill>
                <a:latin typeface="+mn-lt"/>
                <a:ea typeface="+mn-ea"/>
                <a:cs typeface="+mn-cs"/>
              </a:rPr>
              <a:t> </a:t>
            </a:r>
            <a:endParaRPr lang="en-US" sz="1600" kern="1200" dirty="0" smtClean="0">
              <a:solidFill>
                <a:schemeClr val="tx1"/>
              </a:solidFill>
              <a:latin typeface="+mn-lt"/>
              <a:ea typeface="+mn-ea"/>
              <a:cs typeface="+mn-cs"/>
            </a:endParaRPr>
          </a:p>
          <a:p>
            <a:r>
              <a:rPr lang="en-ZA" sz="800" kern="1200" dirty="0" smtClean="0">
                <a:solidFill>
                  <a:schemeClr val="tx1"/>
                </a:solidFill>
                <a:latin typeface="+mn-lt"/>
                <a:ea typeface="+mn-ea"/>
                <a:cs typeface="+mn-cs"/>
              </a:rPr>
              <a:t>	Paracetamol: NICE Guidelines, May 2013 evidence tables - </a:t>
            </a:r>
            <a:r>
              <a:rPr lang="en-ZA" sz="800" kern="1200" dirty="0" err="1" smtClean="0">
                <a:solidFill>
                  <a:schemeClr val="tx1"/>
                </a:solidFill>
                <a:latin typeface="+mn-lt"/>
                <a:ea typeface="+mn-ea"/>
                <a:cs typeface="+mn-cs"/>
              </a:rPr>
              <a:t>Figueras</a:t>
            </a:r>
            <a:r>
              <a:rPr lang="en-ZA" sz="800" kern="1200" dirty="0" smtClean="0">
                <a:solidFill>
                  <a:schemeClr val="tx1"/>
                </a:solidFill>
                <a:latin typeface="+mn-lt"/>
                <a:ea typeface="+mn-ea"/>
                <a:cs typeface="+mn-cs"/>
              </a:rPr>
              <a:t> </a:t>
            </a:r>
            <a:r>
              <a:rPr lang="en-ZA" sz="800" kern="1200" dirty="0" err="1" smtClean="0">
                <a:solidFill>
                  <a:schemeClr val="tx1"/>
                </a:solidFill>
                <a:latin typeface="+mn-lt"/>
                <a:ea typeface="+mn-ea"/>
                <a:cs typeface="+mn-cs"/>
              </a:rPr>
              <a:t>Nadal</a:t>
            </a:r>
            <a:r>
              <a:rPr lang="en-ZA" sz="800" kern="1200" dirty="0" smtClean="0">
                <a:solidFill>
                  <a:schemeClr val="tx1"/>
                </a:solidFill>
                <a:latin typeface="+mn-lt"/>
                <a:ea typeface="+mn-ea"/>
                <a:cs typeface="+mn-cs"/>
              </a:rPr>
              <a:t> C, </a:t>
            </a:r>
            <a:r>
              <a:rPr lang="en-ZA" sz="800" kern="1200" dirty="0" err="1" smtClean="0">
                <a:solidFill>
                  <a:schemeClr val="tx1"/>
                </a:solidFill>
                <a:latin typeface="+mn-lt"/>
                <a:ea typeface="+mn-ea"/>
                <a:cs typeface="+mn-cs"/>
              </a:rPr>
              <a:t>García</a:t>
            </a:r>
            <a:r>
              <a:rPr lang="en-ZA" sz="800" kern="1200" dirty="0" smtClean="0">
                <a:solidFill>
                  <a:schemeClr val="tx1"/>
                </a:solidFill>
                <a:latin typeface="+mn-lt"/>
                <a:ea typeface="+mn-ea"/>
                <a:cs typeface="+mn-cs"/>
              </a:rPr>
              <a:t> de Miguel MJ, </a:t>
            </a:r>
            <a:r>
              <a:rPr lang="en-ZA" sz="800" kern="1200" dirty="0" err="1" smtClean="0">
                <a:solidFill>
                  <a:schemeClr val="tx1"/>
                </a:solidFill>
                <a:latin typeface="+mn-lt"/>
                <a:ea typeface="+mn-ea"/>
                <a:cs typeface="+mn-cs"/>
              </a:rPr>
              <a:t>Gómez</a:t>
            </a:r>
            <a:r>
              <a:rPr lang="en-ZA" sz="800" kern="1200" dirty="0" smtClean="0">
                <a:solidFill>
                  <a:schemeClr val="tx1"/>
                </a:solidFill>
                <a:latin typeface="+mn-lt"/>
                <a:ea typeface="+mn-ea"/>
                <a:cs typeface="+mn-cs"/>
              </a:rPr>
              <a:t> </a:t>
            </a:r>
            <a:r>
              <a:rPr lang="en-ZA" sz="800" kern="1200" dirty="0" err="1" smtClean="0">
                <a:solidFill>
                  <a:schemeClr val="tx1"/>
                </a:solidFill>
                <a:latin typeface="+mn-lt"/>
                <a:ea typeface="+mn-ea"/>
                <a:cs typeface="+mn-cs"/>
              </a:rPr>
              <a:t>Campderá</a:t>
            </a:r>
            <a:r>
              <a:rPr lang="en-ZA" sz="800" kern="1200" dirty="0" smtClean="0">
                <a:solidFill>
                  <a:schemeClr val="tx1"/>
                </a:solidFill>
                <a:latin typeface="+mn-lt"/>
                <a:ea typeface="+mn-ea"/>
                <a:cs typeface="+mn-cs"/>
              </a:rPr>
              <a:t> A, </a:t>
            </a:r>
            <a:r>
              <a:rPr lang="en-ZA" sz="800" kern="1200" dirty="0" err="1" smtClean="0">
                <a:solidFill>
                  <a:schemeClr val="tx1"/>
                </a:solidFill>
                <a:latin typeface="+mn-lt"/>
                <a:ea typeface="+mn-ea"/>
                <a:cs typeface="+mn-cs"/>
              </a:rPr>
              <a:t>Pou</a:t>
            </a:r>
            <a:r>
              <a:rPr lang="en-ZA" sz="800" kern="1200" dirty="0" smtClean="0">
                <a:solidFill>
                  <a:schemeClr val="tx1"/>
                </a:solidFill>
                <a:latin typeface="+mn-lt"/>
                <a:ea typeface="+mn-ea"/>
                <a:cs typeface="+mn-cs"/>
              </a:rPr>
              <a:t> </a:t>
            </a:r>
            <a:r>
              <a:rPr lang="en-ZA" sz="800" kern="1200" dirty="0" err="1" smtClean="0">
                <a:solidFill>
                  <a:schemeClr val="tx1"/>
                </a:solidFill>
                <a:latin typeface="+mn-lt"/>
                <a:ea typeface="+mn-ea"/>
                <a:cs typeface="+mn-cs"/>
              </a:rPr>
              <a:t>Fernández</a:t>
            </a:r>
            <a:r>
              <a:rPr lang="en-ZA" sz="800" kern="1200" dirty="0" smtClean="0">
                <a:solidFill>
                  <a:schemeClr val="tx1"/>
                </a:solidFill>
                <a:latin typeface="+mn-lt"/>
                <a:ea typeface="+mn-ea"/>
                <a:cs typeface="+mn-cs"/>
              </a:rPr>
              <a:t> J, Alvarez </a:t>
            </a:r>
            <a:r>
              <a:rPr lang="en-ZA" sz="800" kern="1200" dirty="0" err="1" smtClean="0">
                <a:solidFill>
                  <a:schemeClr val="tx1"/>
                </a:solidFill>
                <a:latin typeface="+mn-lt"/>
                <a:ea typeface="+mn-ea"/>
                <a:cs typeface="+mn-cs"/>
              </a:rPr>
              <a:t>Calatayud</a:t>
            </a:r>
            <a:r>
              <a:rPr lang="en-ZA" sz="800" kern="1200" dirty="0" smtClean="0">
                <a:solidFill>
                  <a:schemeClr val="tx1"/>
                </a:solidFill>
                <a:latin typeface="+mn-lt"/>
                <a:ea typeface="+mn-ea"/>
                <a:cs typeface="+mn-cs"/>
              </a:rPr>
              <a:t> G, </a:t>
            </a:r>
            <a:r>
              <a:rPr lang="en-ZA" sz="800" kern="1200" dirty="0" err="1" smtClean="0">
                <a:solidFill>
                  <a:schemeClr val="tx1"/>
                </a:solidFill>
                <a:latin typeface="+mn-lt"/>
                <a:ea typeface="+mn-ea"/>
                <a:cs typeface="+mn-cs"/>
              </a:rPr>
              <a:t>Sánchez</a:t>
            </a:r>
            <a:r>
              <a:rPr lang="en-ZA" sz="800" kern="1200" dirty="0" smtClean="0">
                <a:solidFill>
                  <a:schemeClr val="tx1"/>
                </a:solidFill>
                <a:latin typeface="+mn-lt"/>
                <a:ea typeface="+mn-ea"/>
                <a:cs typeface="+mn-cs"/>
              </a:rPr>
              <a:t> Bayle M; Paediatric Fever Co-operative Group from the Spanish Paediatric Association. Effectiveness and tolerability of ibuprofen-</a:t>
            </a:r>
            <a:r>
              <a:rPr lang="en-ZA" sz="800" kern="1200" dirty="0" err="1" smtClean="0">
                <a:solidFill>
                  <a:schemeClr val="tx1"/>
                </a:solidFill>
                <a:latin typeface="+mn-lt"/>
                <a:ea typeface="+mn-ea"/>
                <a:cs typeface="+mn-cs"/>
              </a:rPr>
              <a:t>arginine</a:t>
            </a:r>
            <a:r>
              <a:rPr lang="en-ZA" sz="800" kern="1200" dirty="0" smtClean="0">
                <a:solidFill>
                  <a:schemeClr val="tx1"/>
                </a:solidFill>
                <a:latin typeface="+mn-lt"/>
                <a:ea typeface="+mn-ea"/>
                <a:cs typeface="+mn-cs"/>
              </a:rPr>
              <a:t> versus paracetamol in children with fever of likely infectious</a:t>
            </a:r>
            <a:endParaRPr lang="en-US" sz="1600" kern="1200" dirty="0" smtClean="0">
              <a:solidFill>
                <a:schemeClr val="tx1"/>
              </a:solidFill>
              <a:latin typeface="+mn-lt"/>
              <a:ea typeface="+mn-ea"/>
              <a:cs typeface="+mn-cs"/>
            </a:endParaRPr>
          </a:p>
          <a:p>
            <a:r>
              <a:rPr lang="en-ZA" sz="800" kern="1200" dirty="0" smtClean="0">
                <a:solidFill>
                  <a:schemeClr val="tx1"/>
                </a:solidFill>
                <a:latin typeface="+mn-lt"/>
                <a:ea typeface="+mn-ea"/>
                <a:cs typeface="+mn-cs"/>
              </a:rPr>
              <a:t>origin. </a:t>
            </a:r>
            <a:r>
              <a:rPr lang="en-ZA" sz="800" i="1" kern="1200" dirty="0" err="1" smtClean="0">
                <a:solidFill>
                  <a:schemeClr val="tx1"/>
                </a:solidFill>
                <a:latin typeface="+mn-lt"/>
                <a:ea typeface="+mn-ea"/>
                <a:cs typeface="+mn-cs"/>
              </a:rPr>
              <a:t>Acta</a:t>
            </a:r>
            <a:r>
              <a:rPr lang="en-ZA" sz="800" i="1" kern="1200" dirty="0" smtClean="0">
                <a:solidFill>
                  <a:schemeClr val="tx1"/>
                </a:solidFill>
                <a:latin typeface="+mn-lt"/>
                <a:ea typeface="+mn-ea"/>
                <a:cs typeface="+mn-cs"/>
              </a:rPr>
              <a:t> </a:t>
            </a:r>
            <a:r>
              <a:rPr lang="en-ZA" sz="800" i="1" kern="1200" dirty="0" err="1" smtClean="0">
                <a:solidFill>
                  <a:schemeClr val="tx1"/>
                </a:solidFill>
                <a:latin typeface="+mn-lt"/>
                <a:ea typeface="+mn-ea"/>
                <a:cs typeface="+mn-cs"/>
              </a:rPr>
              <a:t>Paediatr</a:t>
            </a:r>
            <a:r>
              <a:rPr lang="en-ZA" sz="800" i="1" kern="1200" dirty="0" smtClean="0">
                <a:solidFill>
                  <a:schemeClr val="tx1"/>
                </a:solidFill>
                <a:latin typeface="+mn-lt"/>
                <a:ea typeface="+mn-ea"/>
                <a:cs typeface="+mn-cs"/>
              </a:rPr>
              <a:t>.</a:t>
            </a:r>
            <a:r>
              <a:rPr lang="en-ZA" sz="800" kern="1200" dirty="0" smtClean="0">
                <a:solidFill>
                  <a:schemeClr val="tx1"/>
                </a:solidFill>
                <a:latin typeface="+mn-lt"/>
                <a:ea typeface="+mn-ea"/>
                <a:cs typeface="+mn-cs"/>
              </a:rPr>
              <a:t> 2002;91(4):383-90. </a:t>
            </a:r>
            <a:r>
              <a:rPr lang="en-ZA" sz="800" u="sng" kern="1200" dirty="0" smtClean="0">
                <a:solidFill>
                  <a:schemeClr val="tx1"/>
                </a:solidFill>
                <a:latin typeface="+mn-lt"/>
                <a:ea typeface="+mn-ea"/>
                <a:cs typeface="+mn-cs"/>
                <a:hlinkClick r:id="rId6"/>
              </a:rPr>
              <a:t>http://www.ncbi.nlm.nih.gov/pubmed/12061352</a:t>
            </a:r>
            <a:r>
              <a:rPr lang="en-ZA" sz="800" kern="1200" dirty="0" smtClean="0">
                <a:solidFill>
                  <a:schemeClr val="tx1"/>
                </a:solidFill>
                <a:latin typeface="+mn-lt"/>
                <a:ea typeface="+mn-ea"/>
                <a:cs typeface="+mn-cs"/>
              </a:rPr>
              <a:t> </a:t>
            </a:r>
            <a:endParaRPr lang="en-US" sz="1600" kern="1200" dirty="0" smtClean="0">
              <a:solidFill>
                <a:schemeClr val="tx1"/>
              </a:solidFill>
              <a:latin typeface="+mn-lt"/>
              <a:ea typeface="+mn-ea"/>
              <a:cs typeface="+mn-cs"/>
            </a:endParaRPr>
          </a:p>
          <a:p>
            <a:r>
              <a:rPr lang="en-ZA" sz="800" kern="1200" dirty="0" smtClean="0">
                <a:solidFill>
                  <a:schemeClr val="tx1"/>
                </a:solidFill>
                <a:latin typeface="+mn-lt"/>
                <a:ea typeface="+mn-ea"/>
                <a:cs typeface="+mn-cs"/>
              </a:rPr>
              <a:t>	Paracetamol: NICE Guidelines, May 2013 evidence tables - </a:t>
            </a:r>
            <a:r>
              <a:rPr lang="en-ZA" sz="800" kern="1200" dirty="0" err="1" smtClean="0">
                <a:solidFill>
                  <a:schemeClr val="tx1"/>
                </a:solidFill>
                <a:latin typeface="+mn-lt"/>
                <a:ea typeface="+mn-ea"/>
                <a:cs typeface="+mn-cs"/>
              </a:rPr>
              <a:t>Autret</a:t>
            </a:r>
            <a:r>
              <a:rPr lang="en-ZA" sz="800" kern="1200" dirty="0" smtClean="0">
                <a:solidFill>
                  <a:schemeClr val="tx1"/>
                </a:solidFill>
                <a:latin typeface="+mn-lt"/>
                <a:ea typeface="+mn-ea"/>
                <a:cs typeface="+mn-cs"/>
              </a:rPr>
              <a:t> E, </a:t>
            </a:r>
            <a:r>
              <a:rPr lang="en-ZA" sz="800" kern="1200" dirty="0" err="1" smtClean="0">
                <a:solidFill>
                  <a:schemeClr val="tx1"/>
                </a:solidFill>
                <a:latin typeface="+mn-lt"/>
                <a:ea typeface="+mn-ea"/>
                <a:cs typeface="+mn-cs"/>
              </a:rPr>
              <a:t>Breart</a:t>
            </a:r>
            <a:r>
              <a:rPr lang="en-ZA" sz="800" kern="1200" dirty="0" smtClean="0">
                <a:solidFill>
                  <a:schemeClr val="tx1"/>
                </a:solidFill>
                <a:latin typeface="+mn-lt"/>
                <a:ea typeface="+mn-ea"/>
                <a:cs typeface="+mn-cs"/>
              </a:rPr>
              <a:t> G, </a:t>
            </a:r>
            <a:r>
              <a:rPr lang="en-ZA" sz="800" kern="1200" dirty="0" err="1" smtClean="0">
                <a:solidFill>
                  <a:schemeClr val="tx1"/>
                </a:solidFill>
                <a:latin typeface="+mn-lt"/>
                <a:ea typeface="+mn-ea"/>
                <a:cs typeface="+mn-cs"/>
              </a:rPr>
              <a:t>Jonville</a:t>
            </a:r>
            <a:r>
              <a:rPr lang="en-ZA" sz="800" kern="1200" dirty="0" smtClean="0">
                <a:solidFill>
                  <a:schemeClr val="tx1"/>
                </a:solidFill>
                <a:latin typeface="+mn-lt"/>
                <a:ea typeface="+mn-ea"/>
                <a:cs typeface="+mn-cs"/>
              </a:rPr>
              <a:t> AP, </a:t>
            </a:r>
            <a:r>
              <a:rPr lang="en-ZA" sz="800" kern="1200" dirty="0" err="1" smtClean="0">
                <a:solidFill>
                  <a:schemeClr val="tx1"/>
                </a:solidFill>
                <a:latin typeface="+mn-lt"/>
                <a:ea typeface="+mn-ea"/>
                <a:cs typeface="+mn-cs"/>
              </a:rPr>
              <a:t>Courcier</a:t>
            </a:r>
            <a:r>
              <a:rPr lang="en-ZA" sz="800" kern="1200" dirty="0" smtClean="0">
                <a:solidFill>
                  <a:schemeClr val="tx1"/>
                </a:solidFill>
                <a:latin typeface="+mn-lt"/>
                <a:ea typeface="+mn-ea"/>
                <a:cs typeface="+mn-cs"/>
              </a:rPr>
              <a:t> S, </a:t>
            </a:r>
            <a:r>
              <a:rPr lang="en-ZA" sz="800" kern="1200" dirty="0" err="1" smtClean="0">
                <a:solidFill>
                  <a:schemeClr val="tx1"/>
                </a:solidFill>
                <a:latin typeface="+mn-lt"/>
                <a:ea typeface="+mn-ea"/>
                <a:cs typeface="+mn-cs"/>
              </a:rPr>
              <a:t>Lassale</a:t>
            </a:r>
            <a:r>
              <a:rPr lang="en-ZA" sz="800" kern="1200" dirty="0" smtClean="0">
                <a:solidFill>
                  <a:schemeClr val="tx1"/>
                </a:solidFill>
                <a:latin typeface="+mn-lt"/>
                <a:ea typeface="+mn-ea"/>
                <a:cs typeface="+mn-cs"/>
              </a:rPr>
              <a:t> C, </a:t>
            </a:r>
            <a:r>
              <a:rPr lang="en-ZA" sz="800" kern="1200" dirty="0" err="1" smtClean="0">
                <a:solidFill>
                  <a:schemeClr val="tx1"/>
                </a:solidFill>
                <a:latin typeface="+mn-lt"/>
                <a:ea typeface="+mn-ea"/>
                <a:cs typeface="+mn-cs"/>
              </a:rPr>
              <a:t>Goehrs</a:t>
            </a:r>
            <a:r>
              <a:rPr lang="en-ZA" sz="800" kern="1200" dirty="0" smtClean="0">
                <a:solidFill>
                  <a:schemeClr val="tx1"/>
                </a:solidFill>
                <a:latin typeface="+mn-lt"/>
                <a:ea typeface="+mn-ea"/>
                <a:cs typeface="+mn-cs"/>
              </a:rPr>
              <a:t> JM. Comparative efficacy and tolerance of ibuprofen syrup and acetaminophen syrup in children with pyrexia associated with infectious diseases and treated with antibiotics. </a:t>
            </a:r>
            <a:r>
              <a:rPr lang="en-ZA" sz="800" i="1" kern="1200" dirty="0" err="1" smtClean="0">
                <a:solidFill>
                  <a:schemeClr val="tx1"/>
                </a:solidFill>
                <a:latin typeface="+mn-lt"/>
                <a:ea typeface="+mn-ea"/>
                <a:cs typeface="+mn-cs"/>
              </a:rPr>
              <a:t>Eur</a:t>
            </a:r>
            <a:r>
              <a:rPr lang="en-ZA" sz="800" i="1" kern="1200" dirty="0" smtClean="0">
                <a:solidFill>
                  <a:schemeClr val="tx1"/>
                </a:solidFill>
                <a:latin typeface="+mn-lt"/>
                <a:ea typeface="+mn-ea"/>
                <a:cs typeface="+mn-cs"/>
              </a:rPr>
              <a:t> J </a:t>
            </a:r>
            <a:r>
              <a:rPr lang="en-ZA" sz="800" i="1" kern="1200" dirty="0" err="1" smtClean="0">
                <a:solidFill>
                  <a:schemeClr val="tx1"/>
                </a:solidFill>
                <a:latin typeface="+mn-lt"/>
                <a:ea typeface="+mn-ea"/>
                <a:cs typeface="+mn-cs"/>
              </a:rPr>
              <a:t>Clin</a:t>
            </a:r>
            <a:r>
              <a:rPr lang="en-ZA" sz="800" i="1" kern="1200" dirty="0" smtClean="0">
                <a:solidFill>
                  <a:schemeClr val="tx1"/>
                </a:solidFill>
                <a:latin typeface="+mn-lt"/>
                <a:ea typeface="+mn-ea"/>
                <a:cs typeface="+mn-cs"/>
              </a:rPr>
              <a:t> </a:t>
            </a:r>
            <a:r>
              <a:rPr lang="en-ZA" sz="800" i="1" kern="1200" dirty="0" err="1" smtClean="0">
                <a:solidFill>
                  <a:schemeClr val="tx1"/>
                </a:solidFill>
                <a:latin typeface="+mn-lt"/>
                <a:ea typeface="+mn-ea"/>
                <a:cs typeface="+mn-cs"/>
              </a:rPr>
              <a:t>Pharmacol</a:t>
            </a:r>
            <a:r>
              <a:rPr lang="en-ZA" sz="800" kern="1200" dirty="0" smtClean="0">
                <a:solidFill>
                  <a:schemeClr val="tx1"/>
                </a:solidFill>
                <a:latin typeface="+mn-lt"/>
                <a:ea typeface="+mn-ea"/>
                <a:cs typeface="+mn-cs"/>
              </a:rPr>
              <a:t>. 1994;46(3):197-201. </a:t>
            </a:r>
            <a:r>
              <a:rPr lang="en-ZA" sz="800" u="sng" kern="1200" dirty="0" smtClean="0">
                <a:solidFill>
                  <a:schemeClr val="tx1"/>
                </a:solidFill>
                <a:latin typeface="+mn-lt"/>
                <a:ea typeface="+mn-ea"/>
                <a:cs typeface="+mn-cs"/>
                <a:hlinkClick r:id="rId7"/>
              </a:rPr>
              <a:t>http://www.ncbi.nlm.nih.gov/pubmed/8070499</a:t>
            </a:r>
            <a:r>
              <a:rPr lang="en-ZA" sz="800" kern="1200" dirty="0" smtClean="0">
                <a:solidFill>
                  <a:schemeClr val="tx1"/>
                </a:solidFill>
                <a:latin typeface="+mn-lt"/>
                <a:ea typeface="+mn-ea"/>
                <a:cs typeface="+mn-cs"/>
              </a:rPr>
              <a:t> </a:t>
            </a:r>
            <a:endParaRPr lang="en-US" sz="1600" kern="120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ZA" sz="1200" dirty="0" err="1" smtClean="0"/>
              <a:t>Offringa</a:t>
            </a:r>
            <a:r>
              <a:rPr lang="en-ZA" sz="1200" dirty="0" smtClean="0"/>
              <a:t> M, Newton R. Prophylactic drug management for febrile seizures in children. </a:t>
            </a:r>
            <a:r>
              <a:rPr lang="en-ZA" sz="1200" i="1" dirty="0" smtClean="0"/>
              <a:t>Cochrane Database of Systematic</a:t>
            </a:r>
            <a:r>
              <a:rPr lang="en-US" sz="1200" i="1" baseline="0" dirty="0" smtClean="0"/>
              <a:t> </a:t>
            </a:r>
            <a:r>
              <a:rPr lang="en-ZA" sz="1200" i="1" dirty="0" smtClean="0"/>
              <a:t>Reviews </a:t>
            </a:r>
            <a:r>
              <a:rPr lang="en-ZA" sz="1200" dirty="0" smtClean="0"/>
              <a:t>2012, Issue 4. Art. No.: CD003031.</a:t>
            </a:r>
            <a:endParaRPr lang="en-US"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7</a:t>
            </a:fld>
            <a:endParaRPr lang="en-Z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dirty="0" smtClean="0"/>
              <a:t>WHO. WHO model formulary for children, 2010. http://www.who.int/selection_medicines/list/WMFc_2010.pdf</a:t>
            </a:r>
            <a:endParaRPr lang="en-US" sz="1200" dirty="0" smtClean="0"/>
          </a:p>
          <a:p>
            <a:r>
              <a:rPr lang="en-ZA" sz="1200" dirty="0" smtClean="0"/>
              <a:t>British National Formulary for children, 2011 to 2012</a:t>
            </a:r>
          </a:p>
          <a:p>
            <a:r>
              <a:rPr lang="en-ZA" sz="1200" kern="1200" dirty="0" smtClean="0">
                <a:solidFill>
                  <a:schemeClr val="tx1"/>
                </a:solidFill>
                <a:latin typeface="+mn-lt"/>
                <a:ea typeface="+mn-ea"/>
                <a:cs typeface="+mn-cs"/>
              </a:rPr>
              <a:t>NICE Clinical Guideline-Feverish illness in children: assessment and initial management in children younger than 5 years, May 2013. </a:t>
            </a:r>
            <a:r>
              <a:rPr lang="en-ZA" sz="1200" u="sng" kern="1200" dirty="0" smtClean="0">
                <a:solidFill>
                  <a:schemeClr val="tx1"/>
                </a:solidFill>
                <a:latin typeface="+mn-lt"/>
                <a:ea typeface="+mn-ea"/>
                <a:cs typeface="+mn-cs"/>
                <a:hlinkClick r:id="rId3"/>
              </a:rPr>
              <a:t>http://www.nice.org.uk/guidance/cg160/chapter/recommendations</a:t>
            </a:r>
            <a:r>
              <a:rPr lang="en-ZA" sz="1200" kern="1200" dirty="0" smtClean="0">
                <a:solidFill>
                  <a:schemeClr val="tx1"/>
                </a:solidFill>
                <a:latin typeface="+mn-lt"/>
                <a:ea typeface="+mn-ea"/>
                <a:cs typeface="+mn-cs"/>
              </a:rPr>
              <a:t> </a:t>
            </a:r>
            <a:endParaRPr lang="en-US" sz="1200" dirty="0" smtClean="0"/>
          </a:p>
        </p:txBody>
      </p:sp>
      <p:sp>
        <p:nvSpPr>
          <p:cNvPr id="4" name="Slide Number Placeholder 3"/>
          <p:cNvSpPr>
            <a:spLocks noGrp="1"/>
          </p:cNvSpPr>
          <p:nvPr>
            <p:ph type="sldNum" sz="quarter" idx="10"/>
          </p:nvPr>
        </p:nvSpPr>
        <p:spPr/>
        <p:txBody>
          <a:bodyPr/>
          <a:lstStyle/>
          <a:p>
            <a:fld id="{1C40204B-497E-4794-AA58-A31DBCDDE6E9}" type="slidenum">
              <a:rPr lang="en-ZA" smtClean="0"/>
              <a:pPr/>
              <a:t>8</a:t>
            </a:fld>
            <a:endParaRPr lang="en-ZA"/>
          </a:p>
        </p:txBody>
      </p:sp>
    </p:spTree>
    <p:extLst>
      <p:ext uri="{BB962C8B-B14F-4D97-AF65-F5344CB8AC3E}">
        <p14:creationId xmlns:p14="http://schemas.microsoft.com/office/powerpoint/2010/main" xmlns="" val="1690520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National Department</a:t>
            </a:r>
            <a:r>
              <a:rPr lang="en-ZA" sz="1200" baseline="0" dirty="0" smtClean="0"/>
              <a:t> of Health, I</a:t>
            </a:r>
            <a:r>
              <a:rPr lang="en-US" sz="1200" baseline="0" dirty="0" err="1" smtClean="0"/>
              <a:t>ntegrated</a:t>
            </a:r>
            <a:r>
              <a:rPr lang="en-US" sz="1200" baseline="0" dirty="0" smtClean="0"/>
              <a:t> Management of Childhood Illness (IMCI) Guidelines, 2014. </a:t>
            </a:r>
            <a:endParaRPr lang="en-ZA"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t>FDA safety alert: Ceftriaxone, 21 April 2009. Available at: </a:t>
            </a:r>
            <a:r>
              <a:rPr lang="en-ZA" sz="1200" dirty="0" smtClean="0">
                <a:hlinkClick r:id="rId3"/>
              </a:rPr>
              <a:t>http://www.fda.gov/Drugs/DrugSafety/PostmarketDrugSafetyInformationforPatientsandProviders/DrugSafetyInformationforHeathcareProfessionals/ucm084263.htm</a:t>
            </a:r>
            <a:r>
              <a:rPr lang="en-ZA" sz="1200" dirty="0" smtClean="0"/>
              <a:t> </a:t>
            </a: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9</a:t>
            </a:fld>
            <a:endParaRPr lang="en-Z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Klassen</a:t>
            </a:r>
            <a:r>
              <a:rPr lang="en-US" dirty="0" smtClean="0"/>
              <a:t> TP, </a:t>
            </a:r>
            <a:r>
              <a:rPr lang="en-US" dirty="0" err="1" smtClean="0"/>
              <a:t>Hartling</a:t>
            </a:r>
            <a:r>
              <a:rPr lang="en-US" dirty="0" smtClean="0"/>
              <a:t> L, </a:t>
            </a:r>
            <a:r>
              <a:rPr lang="en-US" dirty="0" err="1" smtClean="0"/>
              <a:t>Wiebe</a:t>
            </a:r>
            <a:r>
              <a:rPr lang="en-US" dirty="0" smtClean="0"/>
              <a:t> N, </a:t>
            </a:r>
            <a:r>
              <a:rPr lang="en-US" dirty="0" err="1" smtClean="0"/>
              <a:t>Belseck</a:t>
            </a:r>
            <a:r>
              <a:rPr lang="en-US" dirty="0" smtClean="0"/>
              <a:t> EM. Acyclovir for treating </a:t>
            </a:r>
            <a:r>
              <a:rPr lang="en-US" dirty="0" err="1" smtClean="0"/>
              <a:t>varicella</a:t>
            </a:r>
            <a:r>
              <a:rPr lang="en-US" dirty="0" smtClean="0"/>
              <a:t> in otherwise healthy children and adolescents. Cochrane Database </a:t>
            </a:r>
            <a:r>
              <a:rPr lang="en-US" dirty="0" err="1" smtClean="0"/>
              <a:t>Syst</a:t>
            </a:r>
            <a:r>
              <a:rPr lang="en-US" dirty="0" smtClean="0"/>
              <a:t> Rev. 2005 Oct 19;(4):CD002980. http://www.ncbi.nlm.nih.gov/pubmed/16235308 </a:t>
            </a:r>
          </a:p>
          <a:p>
            <a:r>
              <a:rPr lang="en-US" dirty="0" smtClean="0"/>
              <a:t>Balfour HH </a:t>
            </a:r>
            <a:r>
              <a:rPr lang="en-US" dirty="0" err="1" smtClean="0"/>
              <a:t>Jr</a:t>
            </a:r>
            <a:r>
              <a:rPr lang="en-US" dirty="0" smtClean="0"/>
              <a:t>, Edelman CK, Anderson RS, Reed NV, </a:t>
            </a:r>
            <a:r>
              <a:rPr lang="en-US" dirty="0" err="1" smtClean="0"/>
              <a:t>Slivken</a:t>
            </a:r>
            <a:r>
              <a:rPr lang="en-US" dirty="0" smtClean="0"/>
              <a:t> RM, </a:t>
            </a:r>
            <a:r>
              <a:rPr lang="en-US" dirty="0" err="1" smtClean="0"/>
              <a:t>Marmor</a:t>
            </a:r>
            <a:r>
              <a:rPr lang="en-US" dirty="0" smtClean="0"/>
              <a:t> LH, Dix L, </a:t>
            </a:r>
            <a:r>
              <a:rPr lang="en-US" dirty="0" err="1" smtClean="0"/>
              <a:t>Aeppli</a:t>
            </a:r>
            <a:r>
              <a:rPr lang="en-US" dirty="0" smtClean="0"/>
              <a:t> D, </a:t>
            </a:r>
            <a:r>
              <a:rPr lang="en-US" dirty="0" err="1" smtClean="0"/>
              <a:t>Talarico</a:t>
            </a:r>
            <a:r>
              <a:rPr lang="en-US" dirty="0" smtClean="0"/>
              <a:t> CL. Controlled trial of acyclovir for chickenpox evaluating time of initiation and duration of therapy and viral resistance. </a:t>
            </a:r>
            <a:r>
              <a:rPr lang="en-US" dirty="0" err="1" smtClean="0"/>
              <a:t>Pediatr</a:t>
            </a:r>
            <a:r>
              <a:rPr lang="en-US" dirty="0" smtClean="0"/>
              <a:t> Infect </a:t>
            </a:r>
            <a:r>
              <a:rPr lang="en-US" dirty="0" err="1" smtClean="0"/>
              <a:t>Dis</a:t>
            </a:r>
            <a:r>
              <a:rPr lang="en-US" dirty="0" smtClean="0"/>
              <a:t> J. 2001 Oct;20(10):919-26. http://www.ncbi.nlm.nih.gov/pubmed/11642624</a:t>
            </a:r>
          </a:p>
          <a:p>
            <a:r>
              <a:rPr lang="en-US" dirty="0" smtClean="0"/>
              <a:t>Wallace MR, Bowler WA, Murray NB, </a:t>
            </a:r>
            <a:r>
              <a:rPr lang="en-US" dirty="0" err="1" smtClean="0"/>
              <a:t>Brodine</a:t>
            </a:r>
            <a:r>
              <a:rPr lang="en-US" dirty="0" smtClean="0"/>
              <a:t> SK, Oldfield EC 3rd. Treatment of adult </a:t>
            </a:r>
            <a:r>
              <a:rPr lang="en-US" dirty="0" err="1" smtClean="0"/>
              <a:t>varicella</a:t>
            </a:r>
            <a:r>
              <a:rPr lang="en-US" dirty="0" smtClean="0"/>
              <a:t> with oral acyclovir. A randomized, placebo-controlled trial. Ann Intern Med. 1992 Sep 1;117(5):358-63. http://www.ncbi.nlm.nih.gov/pubmed/1323943 </a:t>
            </a: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10</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r>
              <a:rPr lang="en-US" smtClean="0"/>
              <a:t>2014</a:t>
            </a:r>
            <a:endParaRPr lang="en-ZA"/>
          </a:p>
        </p:txBody>
      </p:sp>
      <p:sp>
        <p:nvSpPr>
          <p:cNvPr id="5" name="Footer Placeholder 4"/>
          <p:cNvSpPr>
            <a:spLocks noGrp="1"/>
          </p:cNvSpPr>
          <p:nvPr>
            <p:ph type="ftr" sz="quarter" idx="11"/>
          </p:nvPr>
        </p:nvSpPr>
        <p:spPr/>
        <p:txBody>
          <a:bodyPr/>
          <a:lstStyle/>
          <a:p>
            <a:r>
              <a:rPr lang="en-ZA" smtClean="0"/>
              <a:t>PRIMARY HEALTHCARE IMPLEMENTATION SLIDES 2014: ENDOCRINE CONDITIONS</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userDrawn="1"/>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p14="http://schemas.microsoft.com/office/powerpoint/2010/main" xmlns="" val="1519729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r>
              <a:rPr lang="en-US" smtClean="0">
                <a:solidFill>
                  <a:prstClr val="black">
                    <a:tint val="75000"/>
                  </a:prstClr>
                </a:solidFill>
              </a:rPr>
              <a:t>2014</a:t>
            </a:r>
            <a:endParaRPr lang="en-ZA">
              <a:solidFill>
                <a:prstClr val="black">
                  <a:tint val="75000"/>
                </a:prstClr>
              </a:solidFill>
            </a:endParaRPr>
          </a:p>
        </p:txBody>
      </p:sp>
      <p:sp>
        <p:nvSpPr>
          <p:cNvPr id="5" name="Footer Placeholder 4"/>
          <p:cNvSpPr>
            <a:spLocks noGrp="1"/>
          </p:cNvSpPr>
          <p:nvPr>
            <p:ph type="ftr" sz="quarter" idx="11"/>
          </p:nvPr>
        </p:nvSpPr>
        <p:spPr/>
        <p:txBody>
          <a:bodyPr/>
          <a:lstStyle/>
          <a:p>
            <a:r>
              <a:rPr lang="en-ZA" smtClean="0">
                <a:solidFill>
                  <a:prstClr val="black">
                    <a:tint val="75000"/>
                  </a:prstClr>
                </a:solidFill>
              </a:rPr>
              <a:t>PRIMARY HEALTHCARE IMPLEMENTATION SLIDES 2014: OBSTETRICS &amp; GYNAECOLOGY</a:t>
            </a:r>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42FB03B2-953D-4068-99A6-8707FB8FE3E1}"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224184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r>
              <a:rPr lang="en-US" smtClean="0">
                <a:solidFill>
                  <a:prstClr val="black">
                    <a:tint val="75000"/>
                  </a:prstClr>
                </a:solidFill>
              </a:rPr>
              <a:t>2014</a:t>
            </a:r>
            <a:endParaRPr lang="en-ZA">
              <a:solidFill>
                <a:prstClr val="black">
                  <a:tint val="75000"/>
                </a:prstClr>
              </a:solidFill>
            </a:endParaRPr>
          </a:p>
        </p:txBody>
      </p:sp>
      <p:sp>
        <p:nvSpPr>
          <p:cNvPr id="5" name="Footer Placeholder 4"/>
          <p:cNvSpPr>
            <a:spLocks noGrp="1"/>
          </p:cNvSpPr>
          <p:nvPr>
            <p:ph type="ftr" sz="quarter" idx="11"/>
          </p:nvPr>
        </p:nvSpPr>
        <p:spPr/>
        <p:txBody>
          <a:bodyPr/>
          <a:lstStyle/>
          <a:p>
            <a:r>
              <a:rPr lang="en-ZA" smtClean="0">
                <a:solidFill>
                  <a:prstClr val="black">
                    <a:tint val="75000"/>
                  </a:prstClr>
                </a:solidFill>
              </a:rPr>
              <a:t>PRIMARY HEALTHCARE IMPLEMENTATION SLIDES 2014: OBSTETRICS &amp; GYNAECOLOGY</a:t>
            </a:r>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42FB03B2-953D-4068-99A6-8707FB8FE3E1}"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600789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42064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r>
              <a:rPr lang="en-US" smtClean="0"/>
              <a:t>2014</a:t>
            </a:r>
            <a:endParaRPr lang="en-ZA"/>
          </a:p>
        </p:txBody>
      </p:sp>
      <p:sp>
        <p:nvSpPr>
          <p:cNvPr id="5" name="Footer Placeholder 4"/>
          <p:cNvSpPr>
            <a:spLocks noGrp="1"/>
          </p:cNvSpPr>
          <p:nvPr>
            <p:ph type="ftr" sz="quarter" idx="11"/>
          </p:nvPr>
        </p:nvSpPr>
        <p:spPr/>
        <p:txBody>
          <a:bodyPr/>
          <a:lstStyle/>
          <a:p>
            <a:r>
              <a:rPr lang="en-ZA" smtClean="0"/>
              <a:t>PRIMARY HEALTHCARE IMPLEMENTATION SLIDES 2014: ENDOCRINE CONDITIONS</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2014</a:t>
            </a:r>
            <a:endParaRPr lang="en-ZA"/>
          </a:p>
        </p:txBody>
      </p:sp>
      <p:sp>
        <p:nvSpPr>
          <p:cNvPr id="5" name="Footer Placeholder 4"/>
          <p:cNvSpPr>
            <a:spLocks noGrp="1"/>
          </p:cNvSpPr>
          <p:nvPr>
            <p:ph type="ftr" sz="quarter" idx="11"/>
          </p:nvPr>
        </p:nvSpPr>
        <p:spPr/>
        <p:txBody>
          <a:bodyPr/>
          <a:lstStyle/>
          <a:p>
            <a:r>
              <a:rPr lang="en-ZA" smtClean="0"/>
              <a:t>PRIMARY HEALTHCARE IMPLEMENTATION SLIDES 2014: ENDOCRINE CONDITIONS</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r>
              <a:rPr lang="en-US" smtClean="0"/>
              <a:t>2014</a:t>
            </a:r>
            <a:endParaRPr lang="en-ZA"/>
          </a:p>
        </p:txBody>
      </p:sp>
      <p:sp>
        <p:nvSpPr>
          <p:cNvPr id="6" name="Footer Placeholder 5"/>
          <p:cNvSpPr>
            <a:spLocks noGrp="1"/>
          </p:cNvSpPr>
          <p:nvPr>
            <p:ph type="ftr" sz="quarter" idx="11"/>
          </p:nvPr>
        </p:nvSpPr>
        <p:spPr/>
        <p:txBody>
          <a:bodyPr/>
          <a:lstStyle/>
          <a:p>
            <a:r>
              <a:rPr lang="en-ZA" smtClean="0"/>
              <a:t>PRIMARY HEALTHCARE IMPLEMENTATION SLIDES 2014: ENDOCRINE CONDITIONS</a:t>
            </a:r>
            <a:endParaRPr lang="en-ZA"/>
          </a:p>
        </p:txBody>
      </p:sp>
      <p:sp>
        <p:nvSpPr>
          <p:cNvPr id="7" name="Slide Number Placeholder 6"/>
          <p:cNvSpPr>
            <a:spLocks noGrp="1"/>
          </p:cNvSpPr>
          <p:nvPr>
            <p:ph type="sldNum" sz="quarter" idx="12"/>
          </p:nvPr>
        </p:nvSpPr>
        <p:spPr/>
        <p:txBody>
          <a:bodyPr/>
          <a:lstStyle/>
          <a:p>
            <a:fld id="{42FB03B2-953D-4068-99A6-8707FB8FE3E1}"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r>
              <a:rPr lang="en-US" smtClean="0"/>
              <a:t>2014</a:t>
            </a:r>
            <a:endParaRPr lang="en-ZA"/>
          </a:p>
        </p:txBody>
      </p:sp>
      <p:sp>
        <p:nvSpPr>
          <p:cNvPr id="8" name="Footer Placeholder 7"/>
          <p:cNvSpPr>
            <a:spLocks noGrp="1"/>
          </p:cNvSpPr>
          <p:nvPr>
            <p:ph type="ftr" sz="quarter" idx="11"/>
          </p:nvPr>
        </p:nvSpPr>
        <p:spPr/>
        <p:txBody>
          <a:bodyPr/>
          <a:lstStyle/>
          <a:p>
            <a:r>
              <a:rPr lang="en-ZA" smtClean="0"/>
              <a:t>PRIMARY HEALTHCARE IMPLEMENTATION SLIDES 2014: ENDOCRINE CONDITIONS</a:t>
            </a:r>
            <a:endParaRPr lang="en-ZA"/>
          </a:p>
        </p:txBody>
      </p:sp>
      <p:sp>
        <p:nvSpPr>
          <p:cNvPr id="9" name="Slide Number Placeholder 8"/>
          <p:cNvSpPr>
            <a:spLocks noGrp="1"/>
          </p:cNvSpPr>
          <p:nvPr>
            <p:ph type="sldNum" sz="quarter" idx="12"/>
          </p:nvPr>
        </p:nvSpPr>
        <p:spPr/>
        <p:txBody>
          <a:bodyPr/>
          <a:lstStyle/>
          <a:p>
            <a:fld id="{42FB03B2-953D-4068-99A6-8707FB8FE3E1}"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userDrawn="1"/>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p14="http://schemas.microsoft.com/office/powerpoint/2010/main" xmlns="" val="1786024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9690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Z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2014</a:t>
            </a:r>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ZA" smtClean="0"/>
              <a:t>PRIMARY HEALTHCARE 2014 IMPLEMENTATION SLIDES: SKIN CONDITIONS</a:t>
            </a:r>
            <a:endParaRPr lang="en-Z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2FB03B2-953D-4068-99A6-8707FB8FE3E1}"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p:nvPicPr>
        <p:blipFill>
          <a:blip r:embed="rId5" cstate="print"/>
          <a:stretch>
            <a:fillRect/>
          </a:stretch>
        </p:blipFill>
        <p:spPr>
          <a:xfrm>
            <a:off x="152400" y="5867400"/>
            <a:ext cx="2286000" cy="824484"/>
          </a:xfrm>
          <a:prstGeom prst="rect">
            <a:avLst/>
          </a:prstGeom>
        </p:spPr>
      </p:pic>
      <p:cxnSp>
        <p:nvCxnSpPr>
          <p:cNvPr id="17" name="Straight Connector 16"/>
          <p:cNvCxnSpPr/>
          <p:nvPr/>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p14="http://schemas.microsoft.com/office/powerpoint/2010/main" xmlns="" val="3521628133"/>
      </p:ext>
    </p:extLst>
  </p:cSld>
  <p:clrMapOvr>
    <a:masterClrMapping/>
  </p:clrMapOvr>
  <p:hf hdr="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1.jpeg"/><Relationship Id="rId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4.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2014</a:t>
            </a:r>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smtClean="0"/>
              <a:t>PRIMARY HEALTHCARE IMPLEMENTATION SLIDES 2014: ENDOCRINE CONDITIONS</a:t>
            </a: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FB03B2-953D-4068-99A6-8707FB8FE3E1}"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3" r:id="rId6"/>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7" descr="NDOH Logo.jpg"/>
          <p:cNvPicPr>
            <a:picLocks noChangeAspect="1"/>
          </p:cNvPicPr>
          <p:nvPr userDrawn="1"/>
        </p:nvPicPr>
        <p:blipFill>
          <a:blip r:embed="rId4" cstate="print"/>
          <a:stretch>
            <a:fillRect/>
          </a:stretch>
        </p:blipFill>
        <p:spPr>
          <a:xfrm>
            <a:off x="152400" y="5867400"/>
            <a:ext cx="2286000" cy="824484"/>
          </a:xfrm>
          <a:prstGeom prst="rect">
            <a:avLst/>
          </a:prstGeom>
        </p:spPr>
      </p:pic>
      <p:pic>
        <p:nvPicPr>
          <p:cNvPr id="9" name="Picture 11"/>
          <p:cNvPicPr>
            <a:picLocks noChangeAspect="1" noChangeArrowheads="1"/>
          </p:cNvPicPr>
          <p:nvPr userDrawn="1"/>
        </p:nvPicPr>
        <p:blipFill>
          <a:blip r:embed="rId5" cstate="print"/>
          <a:srcRect r="26000"/>
          <a:stretch>
            <a:fillRect/>
          </a:stretch>
        </p:blipFill>
        <p:spPr bwMode="auto">
          <a:xfrm>
            <a:off x="7341870" y="1"/>
            <a:ext cx="1184147" cy="1066799"/>
          </a:xfrm>
          <a:prstGeom prst="rect">
            <a:avLst/>
          </a:prstGeom>
          <a:noFill/>
          <a:ln w="9525">
            <a:noFill/>
            <a:miter lim="800000"/>
            <a:headEnd/>
            <a:tailEnd/>
          </a:ln>
          <a:effectLst/>
        </p:spPr>
      </p:pic>
      <p:pic>
        <p:nvPicPr>
          <p:cNvPr id="6" name="Picture 2"/>
          <p:cNvPicPr>
            <a:picLocks noChangeAspect="1" noChangeArrowheads="1"/>
          </p:cNvPicPr>
          <p:nvPr userDrawn="1"/>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p14="http://schemas.microsoft.com/office/powerpoint/2010/main" xmlns="" val="202792215"/>
      </p:ext>
    </p:extLst>
  </p:cSld>
  <p:clrMap bg1="lt1" tx1="dk1" bg2="lt2" tx2="dk2" accent1="accent1" accent2="accent2" accent3="accent3" accent4="accent4" accent5="accent5" accent6="accent6" hlink="hlink" folHlink="folHlink"/>
  <p:sldLayoutIdLst>
    <p:sldLayoutId id="2147483662" r:id="rId1"/>
    <p:sldLayoutId id="2147483664" r:id="rId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solidFill>
                  <a:prstClr val="black">
                    <a:tint val="75000"/>
                  </a:prstClr>
                </a:solidFill>
              </a:rPr>
              <a:t>2014</a:t>
            </a:r>
            <a:endParaRPr lang="en-ZA">
              <a:solidFill>
                <a:prstClr val="black">
                  <a:tint val="75000"/>
                </a:prstClr>
              </a:solidFill>
            </a:endParaRPr>
          </a:p>
        </p:txBody>
      </p:sp>
      <p:sp>
        <p:nvSpPr>
          <p:cNvPr id="5" name="Footer Placeholder 4"/>
          <p:cNvSpPr>
            <a:spLocks noGrp="1"/>
          </p:cNvSpPr>
          <p:nvPr>
            <p:ph type="ftr" sz="quarter" idx="3"/>
          </p:nvPr>
        </p:nvSpPr>
        <p:spPr>
          <a:xfrm>
            <a:off x="2843808" y="6237312"/>
            <a:ext cx="3456384" cy="48416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smtClean="0">
                <a:solidFill>
                  <a:prstClr val="black">
                    <a:tint val="75000"/>
                  </a:prstClr>
                </a:solidFill>
              </a:rPr>
              <a:t>PRIMARY HEALTHCARE IMPLEMENTATION SLIDES 2014: OBSTETRICS &amp; GYNAECOLOGY</a:t>
            </a:r>
            <a:endParaRPr lang="en-ZA">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FB03B2-953D-4068-99A6-8707FB8FE3E1}"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422776348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7" descr="NDOH Logo.jpg"/>
          <p:cNvPicPr>
            <a:picLocks noChangeAspect="1"/>
          </p:cNvPicPr>
          <p:nvPr userDrawn="1"/>
        </p:nvPicPr>
        <p:blipFill>
          <a:blip r:embed="rId3" cstate="print"/>
          <a:stretch>
            <a:fillRect/>
          </a:stretch>
        </p:blipFill>
        <p:spPr>
          <a:xfrm>
            <a:off x="152400" y="5867400"/>
            <a:ext cx="2286000" cy="824484"/>
          </a:xfrm>
          <a:prstGeom prst="rect">
            <a:avLst/>
          </a:prstGeom>
        </p:spPr>
      </p:pic>
      <p:pic>
        <p:nvPicPr>
          <p:cNvPr id="9" name="Picture 11"/>
          <p:cNvPicPr>
            <a:picLocks noChangeAspect="1" noChangeArrowheads="1"/>
          </p:cNvPicPr>
          <p:nvPr userDrawn="1"/>
        </p:nvPicPr>
        <p:blipFill>
          <a:blip r:embed="rId4" cstate="print"/>
          <a:srcRect r="26000"/>
          <a:stretch>
            <a:fillRect/>
          </a:stretch>
        </p:blipFill>
        <p:spPr bwMode="auto">
          <a:xfrm>
            <a:off x="7341870" y="1"/>
            <a:ext cx="1184147" cy="1066799"/>
          </a:xfrm>
          <a:prstGeom prst="rect">
            <a:avLst/>
          </a:prstGeom>
          <a:noFill/>
          <a:ln w="9525">
            <a:noFill/>
            <a:miter lim="800000"/>
            <a:headEnd/>
            <a:tailEnd/>
          </a:ln>
          <a:effectLst/>
        </p:spPr>
      </p:pic>
      <p:pic>
        <p:nvPicPr>
          <p:cNvPr id="6" name="Picture 2"/>
          <p:cNvPicPr>
            <a:picLocks noChangeAspect="1" noChangeArrowheads="1"/>
          </p:cNvPicPr>
          <p:nvPr userDrawn="1"/>
        </p:nvPicPr>
        <p:blipFill>
          <a:blip r:embed="rId5" cstate="print"/>
          <a:srcRect/>
          <a:stretch>
            <a:fillRect/>
          </a:stretch>
        </p:blipFill>
        <p:spPr bwMode="auto">
          <a:xfrm>
            <a:off x="8072462" y="5814889"/>
            <a:ext cx="928662" cy="1043111"/>
          </a:xfrm>
          <a:prstGeom prst="rect">
            <a:avLst/>
          </a:prstGeom>
          <a:noFill/>
          <a:ln w="9525">
            <a:noFill/>
            <a:miter lim="800000"/>
            <a:headEnd/>
            <a:tailEnd/>
          </a:ln>
          <a:effectLst/>
        </p:spPr>
      </p:pic>
      <p:sp>
        <p:nvSpPr>
          <p:cNvPr id="10" name="Footer Placeholder 4"/>
          <p:cNvSpPr txBox="1">
            <a:spLocks/>
          </p:cNvSpPr>
          <p:nvPr userDrawn="1"/>
        </p:nvSpPr>
        <p:spPr>
          <a:xfrm>
            <a:off x="2895600" y="6356350"/>
            <a:ext cx="3352800" cy="365125"/>
          </a:xfrm>
          <a:prstGeom prst="rect">
            <a:avLst/>
          </a:prstGeom>
        </p:spPr>
        <p:txBody>
          <a:bodyPr/>
          <a:lstStyle/>
          <a:p>
            <a:pPr algn="ctr">
              <a:defRPr/>
            </a:pPr>
            <a:r>
              <a:rPr lang="en-ZA" sz="1200" dirty="0">
                <a:solidFill>
                  <a:prstClr val="black"/>
                </a:solidFill>
              </a:rPr>
              <a:t>PRIMARY HEALTHCARE 2014 IMPLEMENTATION SLIDES: EYE CONDITIONS</a:t>
            </a:r>
          </a:p>
        </p:txBody>
      </p:sp>
      <p:sp>
        <p:nvSpPr>
          <p:cNvPr id="11"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6079DE21-5DAA-4204-B423-28510684095B}"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3944733069"/>
      </p:ext>
    </p:extLst>
  </p:cSld>
  <p:clrMap bg1="lt1" tx1="dk1" bg2="lt2" tx2="dk2" accent1="accent1" accent2="accent2" accent3="accent3" accent4="accent4" accent5="accent5" accent6="accent6" hlink="hlink" folHlink="folHlink"/>
  <p:sldLayoutIdLst>
    <p:sldLayoutId id="2147483671" r:id="rId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hyperlink" Target="http://www.nice.org.uk/guidance/cg160/chapter/recommendations" TargetMode="External"/><Relationship Id="rId7" Type="http://schemas.openxmlformats.org/officeDocument/2006/relationships/hyperlink" Target="http://www.ncbi.nlm.nih.gov/pubmed/8070499" TargetMode="External"/><Relationship Id="rId2" Type="http://schemas.openxmlformats.org/officeDocument/2006/relationships/notesSlide" Target="../notesSlides/notesSlide20.xml"/><Relationship Id="rId1" Type="http://schemas.openxmlformats.org/officeDocument/2006/relationships/slideLayout" Target="../slideLayouts/slideLayout12.xml"/><Relationship Id="rId6" Type="http://schemas.openxmlformats.org/officeDocument/2006/relationships/hyperlink" Target="http://www.ncbi.nlm.nih.gov/pubmed/12061352" TargetMode="External"/><Relationship Id="rId5" Type="http://schemas.openxmlformats.org/officeDocument/2006/relationships/hyperlink" Target="http://www.ncbi.nlm.nih.gov/pubmed/11824173" TargetMode="External"/><Relationship Id="rId4" Type="http://schemas.openxmlformats.org/officeDocument/2006/relationships/hyperlink" Target="http://www.ncbi.nlm.nih.gov/pubmed/15184213"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fda.gov/Drugs/DrugSafety/PostmarketDrugSafetyInformationforPatientsandProviders/DrugSafetyInformationforHeathcareProfessionals/ucm084263.htm" TargetMode="External"/><Relationship Id="rId3" Type="http://schemas.openxmlformats.org/officeDocument/2006/relationships/hyperlink" Target="http://www.nice.org.uk/guidance/cg160/chapter/recommendations" TargetMode="External"/><Relationship Id="rId7" Type="http://schemas.openxmlformats.org/officeDocument/2006/relationships/hyperlink" Target="http://www.ncbi.nlm.nih.gov/pubmed/8070499" TargetMode="External"/><Relationship Id="rId2" Type="http://schemas.openxmlformats.org/officeDocument/2006/relationships/notesSlide" Target="../notesSlides/notesSlide21.xml"/><Relationship Id="rId1" Type="http://schemas.openxmlformats.org/officeDocument/2006/relationships/slideLayout" Target="../slideLayouts/slideLayout12.xml"/><Relationship Id="rId6" Type="http://schemas.openxmlformats.org/officeDocument/2006/relationships/hyperlink" Target="http://www.ncbi.nlm.nih.gov/pubmed/12061352" TargetMode="External"/><Relationship Id="rId5" Type="http://schemas.openxmlformats.org/officeDocument/2006/relationships/hyperlink" Target="http://www.ncbi.nlm.nih.gov/pubmed/11824173" TargetMode="External"/><Relationship Id="rId4" Type="http://schemas.openxmlformats.org/officeDocument/2006/relationships/hyperlink" Target="http://www.ncbi.nlm.nih.gov/pubmed/15184213"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nice.org.uk/guidance/cg160/chapter/recommendations" TargetMode="External"/><Relationship Id="rId2" Type="http://schemas.openxmlformats.org/officeDocument/2006/relationships/notesSlide" Target="../notesSlides/notesSlide22.xml"/><Relationship Id="rId1" Type="http://schemas.openxmlformats.org/officeDocument/2006/relationships/slideLayout" Target="../slideLayouts/slideLayout12.xml"/><Relationship Id="rId4" Type="http://schemas.openxmlformats.org/officeDocument/2006/relationships/hyperlink" Target="http://www.accessdata.fda.gov/drugsatfda_docs/nda/2009/022268s000_SumR.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nice.org.uk/guidance/cg160/chapter/recommendations" TargetMode="External"/><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71736" y="4429132"/>
            <a:ext cx="5791200" cy="1015663"/>
          </a:xfrm>
          <a:prstGeom prst="rect">
            <a:avLst/>
          </a:prstGeom>
          <a:noFill/>
        </p:spPr>
        <p:txBody>
          <a:bodyPr wrap="square" rtlCol="0">
            <a:spAutoFit/>
          </a:bodyPr>
          <a:lstStyle/>
          <a:p>
            <a:r>
              <a:rPr lang="en-US" sz="2000" dirty="0" smtClean="0">
                <a:latin typeface="Arial" pitchFamily="34" charset="0"/>
                <a:cs typeface="Arial" pitchFamily="34" charset="0"/>
              </a:rPr>
              <a:t>PRIMARY HEALTHCARE 2014</a:t>
            </a:r>
          </a:p>
          <a:p>
            <a:endParaRPr lang="en-US" sz="2000" dirty="0" smtClean="0">
              <a:latin typeface="Arial" pitchFamily="34" charset="0"/>
              <a:cs typeface="Arial" pitchFamily="34" charset="0"/>
            </a:endParaRPr>
          </a:p>
          <a:p>
            <a:r>
              <a:rPr lang="en-US" sz="2000" smtClean="0">
                <a:latin typeface="Arial" pitchFamily="34" charset="0"/>
                <a:cs typeface="Arial" pitchFamily="34" charset="0"/>
              </a:rPr>
              <a:t>Updates to the 2008 PHC STG &amp; EML</a:t>
            </a:r>
          </a:p>
        </p:txBody>
      </p:sp>
      <p:sp>
        <p:nvSpPr>
          <p:cNvPr id="5" name="TextBox 4"/>
          <p:cNvSpPr txBox="1"/>
          <p:nvPr/>
        </p:nvSpPr>
        <p:spPr>
          <a:xfrm>
            <a:off x="2514600" y="3276600"/>
            <a:ext cx="5791200" cy="400110"/>
          </a:xfrm>
          <a:prstGeom prst="rect">
            <a:avLst/>
          </a:prstGeom>
          <a:noFill/>
        </p:spPr>
        <p:txBody>
          <a:bodyPr wrap="square" rtlCol="0">
            <a:spAutoFit/>
          </a:bodyPr>
          <a:lstStyle/>
          <a:p>
            <a:endParaRPr lang="en-US" sz="2000" dirty="0">
              <a:solidFill>
                <a:prstClr val="white">
                  <a:lumMod val="50000"/>
                </a:prstClr>
              </a:solidFill>
              <a:latin typeface="Arial" pitchFamily="34" charset="0"/>
              <a:cs typeface="Arial" pitchFamily="34" charset="0"/>
            </a:endParaRPr>
          </a:p>
        </p:txBody>
      </p:sp>
      <p:sp>
        <p:nvSpPr>
          <p:cNvPr id="7" name="Rectangle 2"/>
          <p:cNvSpPr txBox="1">
            <a:spLocks noChangeArrowheads="1"/>
          </p:cNvSpPr>
          <p:nvPr/>
        </p:nvSpPr>
        <p:spPr>
          <a:xfrm>
            <a:off x="0" y="0"/>
            <a:ext cx="8964488" cy="1143000"/>
          </a:xfrm>
          <a:prstGeom prst="rect">
            <a:avLst/>
          </a:prstGeom>
        </p:spPr>
        <p:txBody>
          <a:bodyPr tIns="45720" rIns="91440" bIns="45720" anchor="b">
            <a:normAutofit fontScale="92500" lnSpcReduction="20000"/>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400" b="1" dirty="0" smtClean="0">
                <a:solidFill>
                  <a:prstClr val="white"/>
                </a:solidFill>
                <a:latin typeface="Arial" pitchFamily="34" charset="0"/>
                <a:cs typeface="Arial" pitchFamily="34" charset="0"/>
              </a:rPr>
              <a:t>CH 10: INFECTIONS &amp; RELATED 	 </a:t>
            </a:r>
          </a:p>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400" b="1" dirty="0" smtClean="0">
                <a:solidFill>
                  <a:prstClr val="white"/>
                </a:solidFill>
                <a:latin typeface="Arial" pitchFamily="34" charset="0"/>
                <a:cs typeface="Arial" pitchFamily="34" charset="0"/>
              </a:rPr>
              <a:t>            CONDITIONS</a:t>
            </a:r>
          </a:p>
        </p:txBody>
      </p:sp>
      <p:sp>
        <p:nvSpPr>
          <p:cNvPr id="8" name="TextBox 7"/>
          <p:cNvSpPr txBox="1"/>
          <p:nvPr/>
        </p:nvSpPr>
        <p:spPr>
          <a:xfrm>
            <a:off x="2514600" y="1752600"/>
            <a:ext cx="5791200" cy="461665"/>
          </a:xfrm>
          <a:prstGeom prst="rect">
            <a:avLst/>
          </a:prstGeom>
          <a:noFill/>
        </p:spPr>
        <p:txBody>
          <a:bodyPr wrap="square" rtlCol="0">
            <a:spAutoFit/>
          </a:bodyPr>
          <a:lstStyle/>
          <a:p>
            <a:r>
              <a:rPr lang="en-US" sz="2400" dirty="0" smtClean="0">
                <a:latin typeface="Arial" pitchFamily="34" charset="0"/>
                <a:cs typeface="Arial" pitchFamily="34" charset="0"/>
              </a:rPr>
              <a:t>NATIONAL DEPARTMENT OF HEALTH</a:t>
            </a:r>
          </a:p>
        </p:txBody>
      </p:sp>
      <p:sp>
        <p:nvSpPr>
          <p:cNvPr id="9" name="TextBox 8"/>
          <p:cNvSpPr txBox="1"/>
          <p:nvPr/>
        </p:nvSpPr>
        <p:spPr>
          <a:xfrm>
            <a:off x="2643174" y="2968823"/>
            <a:ext cx="5791200" cy="707886"/>
          </a:xfrm>
          <a:prstGeom prst="rect">
            <a:avLst/>
          </a:prstGeom>
          <a:noFill/>
        </p:spPr>
        <p:txBody>
          <a:bodyPr wrap="square" rtlCol="0">
            <a:spAutoFit/>
          </a:bodyPr>
          <a:lstStyle/>
          <a:p>
            <a:r>
              <a:rPr lang="en-US" sz="2000" dirty="0" smtClean="0">
                <a:latin typeface="Arial" pitchFamily="34" charset="0"/>
                <a:cs typeface="Arial" pitchFamily="34" charset="0"/>
              </a:rPr>
              <a:t>AFFORDABLE MEDICINES</a:t>
            </a:r>
          </a:p>
          <a:p>
            <a:r>
              <a:rPr lang="en-US" sz="2000" dirty="0" smtClean="0">
                <a:latin typeface="Arial" pitchFamily="34" charset="0"/>
                <a:cs typeface="Arial" pitchFamily="34" charset="0"/>
              </a:rPr>
              <a:t>ESSENTIAL MEDICINES PROGRAMME</a:t>
            </a:r>
          </a:p>
        </p:txBody>
      </p:sp>
    </p:spTree>
    <p:extLst>
      <p:ext uri="{BB962C8B-B14F-4D97-AF65-F5344CB8AC3E}">
        <p14:creationId xmlns:p14="http://schemas.microsoft.com/office/powerpoint/2010/main" xmlns="" val="4273022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9" name="Title 1"/>
          <p:cNvSpPr txBox="1">
            <a:spLocks/>
          </p:cNvSpPr>
          <p:nvPr/>
        </p:nvSpPr>
        <p:spPr>
          <a:xfrm>
            <a:off x="0" y="0"/>
            <a:ext cx="8229600" cy="1143000"/>
          </a:xfrm>
          <a:prstGeom prst="rect">
            <a:avLst/>
          </a:prstGeom>
        </p:spPr>
        <p:txBody>
          <a:bodyPr>
            <a:normAutofit fontScale="97500"/>
          </a:bodyPr>
          <a:lstStyle/>
          <a:p>
            <a:pPr lvl="0">
              <a:spcBef>
                <a:spcPct val="0"/>
              </a:spcBef>
              <a:defRPr/>
            </a:pPr>
            <a:r>
              <a:rPr lang="en-US" sz="4400" b="1" dirty="0" smtClean="0">
                <a:solidFill>
                  <a:schemeClr val="bg1"/>
                </a:solidFill>
                <a:latin typeface="+mj-lt"/>
                <a:ea typeface="+mj-ea"/>
                <a:cs typeface="+mj-cs"/>
              </a:rPr>
              <a:t>10.3 CHICKENPOX</a:t>
            </a:r>
            <a:endParaRPr kumimoji="0" lang="en-ZA"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10" name="Footer Placeholder 4"/>
          <p:cNvSpPr txBox="1">
            <a:spLocks/>
          </p:cNvSpPr>
          <p:nvPr/>
        </p:nvSpPr>
        <p:spPr>
          <a:xfrm>
            <a:off x="3124200" y="6172200"/>
            <a:ext cx="3276600" cy="5016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smtClean="0">
                <a:solidFill>
                  <a:schemeClr val="tx1">
                    <a:lumMod val="50000"/>
                    <a:lumOff val="50000"/>
                  </a:schemeClr>
                </a:solidFill>
              </a:rPr>
              <a:t>INFECTIONS &amp; RELATED CONDITIONS</a:t>
            </a:r>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8" name="Content Placeholder 2"/>
          <p:cNvSpPr txBox="1">
            <a:spLocks/>
          </p:cNvSpPr>
          <p:nvPr/>
        </p:nvSpPr>
        <p:spPr>
          <a:xfrm>
            <a:off x="34400" y="1039226"/>
            <a:ext cx="9109600" cy="4980574"/>
          </a:xfrm>
          <a:prstGeom prst="rect">
            <a:avLst/>
          </a:prstGeom>
        </p:spPr>
        <p:txBody>
          <a:bodyPr>
            <a:normAutofit lnSpcReduction="10000"/>
          </a:bodyPr>
          <a:lstStyle/>
          <a:p>
            <a:pPr marL="342900" lvl="0" indent="-342900">
              <a:spcBef>
                <a:spcPct val="20000"/>
              </a:spcBef>
              <a:buFont typeface="Arial" pitchFamily="34" charset="0"/>
              <a:buChar char="•"/>
              <a:defRPr/>
            </a:pPr>
            <a:r>
              <a:rPr kumimoji="0" lang="en-ZA" sz="2400" i="0" u="sng" strike="noStrike" kern="1200" cap="none" spc="0" normalizeH="0" baseline="0" noProof="0" dirty="0" err="1" smtClean="0">
                <a:ln>
                  <a:noFill/>
                </a:ln>
                <a:solidFill>
                  <a:schemeClr val="tx1"/>
                </a:solidFill>
                <a:effectLst/>
                <a:uLnTx/>
                <a:uFillTx/>
                <a:latin typeface="+mn-lt"/>
                <a:ea typeface="+mn-ea"/>
                <a:cs typeface="+mn-cs"/>
              </a:rPr>
              <a:t>Aciclovir</a:t>
            </a:r>
            <a:r>
              <a:rPr kumimoji="0" lang="en-ZA" sz="2400" i="0" u="sng" strike="noStrike" kern="1200" cap="none" spc="0" normalizeH="0" baseline="0" noProof="0" dirty="0" smtClean="0">
                <a:ln>
                  <a:noFill/>
                </a:ln>
                <a:solidFill>
                  <a:schemeClr val="tx1"/>
                </a:solidFill>
                <a:effectLst/>
                <a:uLnTx/>
                <a:uFillTx/>
                <a:latin typeface="+mn-lt"/>
                <a:ea typeface="+mn-ea"/>
                <a:cs typeface="+mn-cs"/>
              </a:rPr>
              <a:t>:</a:t>
            </a:r>
            <a:r>
              <a:rPr kumimoji="0" lang="en-ZA" sz="2400" i="0" strike="noStrike" kern="1200" cap="none" spc="0" normalizeH="0" baseline="0" noProof="0" dirty="0" smtClean="0">
                <a:ln>
                  <a:noFill/>
                </a:ln>
                <a:solidFill>
                  <a:schemeClr val="tx1"/>
                </a:solidFill>
                <a:effectLst/>
                <a:uLnTx/>
                <a:uFillTx/>
                <a:latin typeface="+mn-lt"/>
                <a:ea typeface="+mn-ea"/>
                <a:cs typeface="+mn-cs"/>
              </a:rPr>
              <a:t> </a:t>
            </a:r>
            <a:r>
              <a:rPr kumimoji="0" lang="en-ZA" sz="2400" i="1" u="none" strike="noStrike" kern="1200" cap="none" spc="0" normalizeH="0" baseline="0" noProof="0" dirty="0" smtClean="0">
                <a:ln>
                  <a:noFill/>
                </a:ln>
                <a:solidFill>
                  <a:srgbClr val="9966FF"/>
                </a:solidFill>
                <a:effectLst/>
                <a:uLnTx/>
                <a:uFillTx/>
                <a:latin typeface="+mn-lt"/>
                <a:ea typeface="+mn-ea"/>
                <a:cs typeface="+mn-cs"/>
              </a:rPr>
              <a:t>indication </a:t>
            </a:r>
            <a:r>
              <a:rPr kumimoji="0" lang="en-ZA" sz="2400" i="1" u="none" strike="noStrike" kern="1200" cap="none" spc="0" normalizeH="0" noProof="0" dirty="0" smtClean="0">
                <a:ln>
                  <a:noFill/>
                </a:ln>
                <a:solidFill>
                  <a:srgbClr val="9966FF"/>
                </a:solidFill>
                <a:effectLst/>
                <a:uLnTx/>
                <a:uFillTx/>
                <a:latin typeface="+mn-lt"/>
                <a:ea typeface="+mn-ea"/>
                <a:cs typeface="+mn-cs"/>
              </a:rPr>
              <a:t>&amp; period </a:t>
            </a:r>
            <a:r>
              <a:rPr lang="en-ZA" sz="2400" i="1" dirty="0" smtClean="0">
                <a:solidFill>
                  <a:srgbClr val="9966FF"/>
                </a:solidFill>
              </a:rPr>
              <a:t>for initiation amended</a:t>
            </a:r>
            <a:endParaRPr lang="en-ZA" sz="2400" i="1" dirty="0" smtClean="0">
              <a:solidFill>
                <a:srgbClr val="00B0F0"/>
              </a:solidFill>
            </a:endParaRPr>
          </a:p>
          <a:p>
            <a:pPr marL="342900" lvl="0" indent="-342900">
              <a:spcBef>
                <a:spcPct val="20000"/>
              </a:spcBef>
              <a:defRPr/>
            </a:pPr>
            <a:endParaRPr lang="en-ZA" sz="2800" i="1" dirty="0" smtClean="0">
              <a:solidFill>
                <a:srgbClr val="9966FF"/>
              </a:solidFill>
            </a:endParaRPr>
          </a:p>
          <a:p>
            <a:pPr marL="342900" lvl="0" indent="-342900">
              <a:spcBef>
                <a:spcPct val="20000"/>
              </a:spcBef>
              <a:buFont typeface="Arial" pitchFamily="34" charset="0"/>
              <a:buChar char="•"/>
              <a:defRPr/>
            </a:pPr>
            <a:endParaRPr kumimoji="0" lang="en-ZA" sz="2800" i="1" u="none" strike="noStrike" kern="1200" cap="none" spc="0" normalizeH="0" noProof="0" dirty="0" smtClean="0">
              <a:ln>
                <a:noFill/>
              </a:ln>
              <a:solidFill>
                <a:srgbClr val="9966FF"/>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11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ZA" sz="1100" b="1"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11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ZA" sz="1100" b="1"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11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ZA" sz="1100" b="1"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11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ZA" sz="1100" b="1"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ZA" sz="1100" b="1"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1100" b="1" i="0" u="none" strike="noStrike" kern="1200" cap="none" spc="0" normalizeH="0" baseline="0" noProof="0" dirty="0" smtClean="0">
              <a:ln>
                <a:noFill/>
              </a:ln>
              <a:solidFill>
                <a:schemeClr val="tx1"/>
              </a:solidFill>
              <a:effectLst/>
              <a:uLnTx/>
              <a:uFillTx/>
              <a:latin typeface="+mn-lt"/>
              <a:ea typeface="+mn-ea"/>
              <a:cs typeface="+mn-cs"/>
            </a:endParaRPr>
          </a:p>
          <a:p>
            <a:pPr lvl="0"/>
            <a:r>
              <a:rPr lang="en-GB" sz="2400" i="1" dirty="0" smtClean="0"/>
              <a:t>Rationale:</a:t>
            </a:r>
          </a:p>
          <a:p>
            <a:pPr marL="742950" lvl="1" indent="-285750">
              <a:buFont typeface="Arial" pitchFamily="34" charset="0"/>
              <a:buChar char="–"/>
            </a:pPr>
            <a:r>
              <a:rPr lang="en-ZA" dirty="0" smtClean="0">
                <a:solidFill>
                  <a:srgbClr val="FF0000"/>
                </a:solidFill>
              </a:rPr>
              <a:t>Immunosuppressed </a:t>
            </a:r>
            <a:r>
              <a:rPr lang="en-ZA" dirty="0" smtClean="0"/>
              <a:t>are at higher risk of severe infection. </a:t>
            </a:r>
          </a:p>
          <a:p>
            <a:pPr marL="742950" lvl="1" indent="-285750">
              <a:buFont typeface="Arial" pitchFamily="34" charset="0"/>
              <a:buChar char="–"/>
            </a:pPr>
            <a:r>
              <a:rPr lang="en-ZA" dirty="0" err="1" smtClean="0">
                <a:solidFill>
                  <a:srgbClr val="FF0000"/>
                </a:solidFill>
              </a:rPr>
              <a:t>Immunocompetent</a:t>
            </a:r>
            <a:r>
              <a:rPr lang="en-ZA" dirty="0" smtClean="0"/>
              <a:t>: More likely to get severe disease, even though RCTs weren’t 		                powered to detect this.</a:t>
            </a:r>
          </a:p>
          <a:p>
            <a:pPr marL="285750" indent="-285750"/>
            <a:r>
              <a:rPr lang="en-ZA" sz="2800" b="1" dirty="0" smtClean="0">
                <a:solidFill>
                  <a:srgbClr val="3366FF"/>
                </a:solidFill>
              </a:rPr>
              <a:t>Level of Evidence: II RCT</a:t>
            </a:r>
          </a:p>
          <a:p>
            <a:pPr lvl="0"/>
            <a:endParaRPr lang="en-US" sz="2400" i="1" dirty="0" smtClean="0"/>
          </a:p>
          <a:p>
            <a:endParaRPr lang="en-ZA" sz="2400" dirty="0" smtClean="0"/>
          </a:p>
          <a:p>
            <a:endParaRPr lang="en-ZA" sz="2400" dirty="0" smtClean="0"/>
          </a:p>
          <a:p>
            <a:endParaRPr lang="en-ZA" sz="2800" dirty="0" smtClean="0"/>
          </a:p>
          <a:p>
            <a:endParaRPr kumimoji="0" lang="en-ZA"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1" u="none" strike="noStrike" kern="1200" cap="none" spc="0" normalizeH="0" baseline="0" noProof="0" dirty="0">
              <a:ln>
                <a:noFill/>
              </a:ln>
              <a:solidFill>
                <a:srgbClr val="9966FF"/>
              </a:solidFill>
              <a:effectLst/>
              <a:uLnTx/>
              <a:uFillTx/>
              <a:latin typeface="+mn-lt"/>
              <a:ea typeface="+mn-ea"/>
              <a:cs typeface="+mn-cs"/>
            </a:endParaRPr>
          </a:p>
        </p:txBody>
      </p:sp>
      <p:graphicFrame>
        <p:nvGraphicFramePr>
          <p:cNvPr id="11" name="Table 10"/>
          <p:cNvGraphicFramePr>
            <a:graphicFrameLocks noGrp="1"/>
          </p:cNvGraphicFramePr>
          <p:nvPr/>
        </p:nvGraphicFramePr>
        <p:xfrm>
          <a:off x="457200" y="1524000"/>
          <a:ext cx="8305800" cy="24917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8305800"/>
              </a:tblGrid>
              <a:tr h="370840">
                <a:tc>
                  <a:txBody>
                    <a:bodyPr/>
                    <a:lstStyle/>
                    <a:p>
                      <a:pPr marL="0" marR="0" algn="just">
                        <a:lnSpc>
                          <a:spcPct val="115000"/>
                        </a:lnSpc>
                        <a:spcBef>
                          <a:spcPts val="0"/>
                        </a:spcBef>
                        <a:spcAft>
                          <a:spcPts val="0"/>
                        </a:spcAft>
                      </a:pPr>
                      <a:r>
                        <a:rPr lang="en-ZA" sz="1800" b="1" u="sng" spc="-20" dirty="0" smtClean="0">
                          <a:solidFill>
                            <a:schemeClr val="bg1"/>
                          </a:solidFill>
                          <a:latin typeface="+mn-lt"/>
                          <a:ea typeface="Calibri"/>
                          <a:cs typeface="Calibri"/>
                        </a:rPr>
                        <a:t>Treatment with antiviral agents are recommended for:</a:t>
                      </a:r>
                      <a:endParaRPr lang="en-US" sz="1800" dirty="0" smtClean="0">
                        <a:solidFill>
                          <a:schemeClr val="bg1"/>
                        </a:solidFill>
                        <a:latin typeface="+mn-lt"/>
                        <a:ea typeface="Calibri"/>
                        <a:cs typeface="Times New Roman"/>
                      </a:endParaRPr>
                    </a:p>
                    <a:p>
                      <a:pPr marL="342900" marR="0" lvl="0" indent="-342900" algn="just">
                        <a:spcBef>
                          <a:spcPts val="0"/>
                        </a:spcBef>
                        <a:spcAft>
                          <a:spcPts val="0"/>
                        </a:spcAft>
                        <a:buFont typeface="Arial"/>
                        <a:buChar char="»"/>
                      </a:pPr>
                      <a:r>
                        <a:rPr lang="en-GB" sz="1800" spc="-20" dirty="0" smtClean="0">
                          <a:solidFill>
                            <a:srgbClr val="FF0000"/>
                          </a:solidFill>
                          <a:latin typeface="+mn-lt"/>
                          <a:ea typeface="Times New Roman"/>
                          <a:cs typeface="Calibri"/>
                        </a:rPr>
                        <a:t>Immunocompromised</a:t>
                      </a:r>
                      <a:r>
                        <a:rPr lang="en-GB" sz="1800" spc="-20" dirty="0" smtClean="0">
                          <a:solidFill>
                            <a:schemeClr val="bg1"/>
                          </a:solidFill>
                          <a:latin typeface="+mn-lt"/>
                          <a:ea typeface="Times New Roman"/>
                          <a:cs typeface="Calibri"/>
                        </a:rPr>
                        <a:t> patients.</a:t>
                      </a:r>
                      <a:endParaRPr lang="en-US" sz="1800" dirty="0" smtClean="0">
                        <a:solidFill>
                          <a:schemeClr val="bg1"/>
                        </a:solidFill>
                        <a:latin typeface="Times New Roman"/>
                        <a:ea typeface="Times New Roman"/>
                        <a:cs typeface="Times New Roman"/>
                      </a:endParaRPr>
                    </a:p>
                    <a:p>
                      <a:pPr marL="342900" marR="0" lvl="0" indent="-342900" algn="just">
                        <a:spcBef>
                          <a:spcPts val="0"/>
                        </a:spcBef>
                        <a:spcAft>
                          <a:spcPts val="0"/>
                        </a:spcAft>
                        <a:buFont typeface="Arial"/>
                        <a:buChar char="»"/>
                      </a:pPr>
                      <a:r>
                        <a:rPr lang="en-GB" sz="1800" spc="-20" dirty="0" smtClean="0">
                          <a:solidFill>
                            <a:schemeClr val="bg1"/>
                          </a:solidFill>
                          <a:latin typeface="+mn-lt"/>
                          <a:ea typeface="Times New Roman"/>
                          <a:cs typeface="Calibri"/>
                        </a:rPr>
                        <a:t>All cases with </a:t>
                      </a:r>
                      <a:r>
                        <a:rPr lang="en-GB" sz="1800" spc="-20" dirty="0" smtClean="0">
                          <a:solidFill>
                            <a:srgbClr val="FF0000"/>
                          </a:solidFill>
                          <a:latin typeface="+mn-lt"/>
                          <a:ea typeface="Times New Roman"/>
                          <a:cs typeface="Calibri"/>
                        </a:rPr>
                        <a:t>severe chickenpox </a:t>
                      </a:r>
                      <a:r>
                        <a:rPr lang="en-GB" sz="1800" spc="-20" dirty="0" smtClean="0">
                          <a:solidFill>
                            <a:schemeClr val="bg1"/>
                          </a:solidFill>
                          <a:latin typeface="+mn-lt"/>
                          <a:ea typeface="Times New Roman"/>
                          <a:cs typeface="Calibri"/>
                        </a:rPr>
                        <a:t>(irrespective of duration of rash).</a:t>
                      </a:r>
                      <a:endParaRPr lang="en-US" sz="1800" dirty="0" smtClean="0">
                        <a:solidFill>
                          <a:schemeClr val="bg1"/>
                        </a:solidFill>
                        <a:latin typeface="Times New Roman"/>
                        <a:ea typeface="Times New Roman"/>
                        <a:cs typeface="Times New Roman"/>
                      </a:endParaRPr>
                    </a:p>
                    <a:p>
                      <a:pPr marL="742950" marR="0" lvl="1" indent="-285750" algn="just">
                        <a:lnSpc>
                          <a:spcPct val="115000"/>
                        </a:lnSpc>
                        <a:spcBef>
                          <a:spcPts val="0"/>
                        </a:spcBef>
                        <a:spcAft>
                          <a:spcPts val="0"/>
                        </a:spcAft>
                        <a:buClr>
                          <a:srgbClr val="000000"/>
                        </a:buClr>
                        <a:buSzPts val="1000"/>
                        <a:buFont typeface="Symbol"/>
                        <a:buChar char=""/>
                      </a:pPr>
                      <a:r>
                        <a:rPr lang="en-ZA" sz="1800" spc="-20" dirty="0" smtClean="0">
                          <a:solidFill>
                            <a:schemeClr val="bg1"/>
                          </a:solidFill>
                          <a:latin typeface="+mn-lt"/>
                          <a:ea typeface="Calibri"/>
                          <a:cs typeface="Calibri"/>
                        </a:rPr>
                        <a:t>Extensive rash.</a:t>
                      </a:r>
                      <a:endParaRPr lang="en-US" sz="1800" dirty="0" smtClean="0">
                        <a:solidFill>
                          <a:schemeClr val="bg1"/>
                        </a:solidFill>
                        <a:latin typeface="+mn-lt"/>
                        <a:ea typeface="Calibri"/>
                        <a:cs typeface="Times New Roman"/>
                      </a:endParaRPr>
                    </a:p>
                    <a:p>
                      <a:pPr marL="742950" marR="0" lvl="1" indent="-285750" algn="just">
                        <a:lnSpc>
                          <a:spcPct val="115000"/>
                        </a:lnSpc>
                        <a:spcBef>
                          <a:spcPts val="0"/>
                        </a:spcBef>
                        <a:spcAft>
                          <a:spcPts val="0"/>
                        </a:spcAft>
                        <a:buClr>
                          <a:srgbClr val="000000"/>
                        </a:buClr>
                        <a:buSzPts val="1000"/>
                        <a:buFont typeface="Symbol"/>
                        <a:buChar char=""/>
                      </a:pPr>
                      <a:r>
                        <a:rPr lang="en-ZA" sz="1800" spc="-20" dirty="0" smtClean="0">
                          <a:solidFill>
                            <a:schemeClr val="bg1"/>
                          </a:solidFill>
                          <a:latin typeface="+mn-lt"/>
                          <a:ea typeface="Calibri"/>
                          <a:cs typeface="Calibri"/>
                        </a:rPr>
                        <a:t>Visceral involvement.</a:t>
                      </a:r>
                      <a:endParaRPr lang="en-US" sz="1800" dirty="0" smtClean="0">
                        <a:solidFill>
                          <a:schemeClr val="bg1"/>
                        </a:solidFill>
                        <a:latin typeface="+mn-lt"/>
                        <a:ea typeface="Calibri"/>
                        <a:cs typeface="Times New Roman"/>
                      </a:endParaRPr>
                    </a:p>
                    <a:p>
                      <a:pPr marL="742950" marR="0" lvl="1" indent="-285750" algn="just">
                        <a:lnSpc>
                          <a:spcPct val="115000"/>
                        </a:lnSpc>
                        <a:spcBef>
                          <a:spcPts val="0"/>
                        </a:spcBef>
                        <a:spcAft>
                          <a:spcPts val="0"/>
                        </a:spcAft>
                        <a:buClr>
                          <a:srgbClr val="000000"/>
                        </a:buClr>
                        <a:buSzPts val="1000"/>
                        <a:buFont typeface="Symbol"/>
                        <a:buChar char=""/>
                      </a:pPr>
                      <a:r>
                        <a:rPr lang="en-ZA" sz="1800" spc="-20" dirty="0" smtClean="0">
                          <a:solidFill>
                            <a:schemeClr val="bg1"/>
                          </a:solidFill>
                          <a:latin typeface="+mn-lt"/>
                          <a:ea typeface="Calibri"/>
                          <a:cs typeface="Calibri"/>
                        </a:rPr>
                        <a:t>Haemorrhagic rash.</a:t>
                      </a:r>
                      <a:endParaRPr lang="en-US" sz="1800" dirty="0" smtClean="0">
                        <a:solidFill>
                          <a:schemeClr val="bg1"/>
                        </a:solidFill>
                        <a:latin typeface="+mn-lt"/>
                        <a:ea typeface="Calibri"/>
                        <a:cs typeface="Times New Roman"/>
                      </a:endParaRPr>
                    </a:p>
                    <a:p>
                      <a:pPr marL="742950" marR="0" lvl="1" indent="-285750" algn="just">
                        <a:lnSpc>
                          <a:spcPct val="115000"/>
                        </a:lnSpc>
                        <a:spcBef>
                          <a:spcPts val="0"/>
                        </a:spcBef>
                        <a:spcAft>
                          <a:spcPts val="0"/>
                        </a:spcAft>
                        <a:buClr>
                          <a:srgbClr val="000000"/>
                        </a:buClr>
                        <a:buSzPts val="1000"/>
                        <a:buFont typeface="Symbol"/>
                        <a:buChar char=""/>
                      </a:pPr>
                      <a:r>
                        <a:rPr lang="en-ZA" sz="1800" spc="-20" dirty="0" smtClean="0">
                          <a:solidFill>
                            <a:schemeClr val="bg1"/>
                          </a:solidFill>
                          <a:latin typeface="+mn-lt"/>
                          <a:ea typeface="Calibri"/>
                          <a:cs typeface="Calibri"/>
                        </a:rPr>
                        <a:t>Presence of complications.</a:t>
                      </a:r>
                      <a:endParaRPr lang="en-US" sz="1800" dirty="0" smtClean="0">
                        <a:solidFill>
                          <a:schemeClr val="bg1"/>
                        </a:solidFill>
                        <a:latin typeface="+mn-lt"/>
                        <a:ea typeface="Calibri"/>
                        <a:cs typeface="Times New Roman"/>
                      </a:endParaRPr>
                    </a:p>
                    <a:p>
                      <a:pPr marL="342900" marR="0" lvl="0" indent="-342900" algn="just" defTabSz="914400" rtl="0" eaLnBrk="1" latinLnBrk="0" hangingPunct="1">
                        <a:spcBef>
                          <a:spcPts val="0"/>
                        </a:spcBef>
                        <a:spcAft>
                          <a:spcPts val="0"/>
                        </a:spcAft>
                        <a:buFont typeface="Arial"/>
                        <a:buChar char="»"/>
                      </a:pPr>
                      <a:r>
                        <a:rPr lang="en-US" sz="1800" b="1" kern="1200" spc="-20" dirty="0" smtClean="0">
                          <a:solidFill>
                            <a:schemeClr val="bg1"/>
                          </a:solidFill>
                          <a:latin typeface="+mn-lt"/>
                          <a:ea typeface="Times New Roman"/>
                          <a:cs typeface="Calibri"/>
                        </a:rPr>
                        <a:t>Adults and adolescents presenting  </a:t>
                      </a:r>
                      <a:r>
                        <a:rPr lang="en-US" sz="1800" b="1" kern="1200" spc="-20" dirty="0" smtClean="0">
                          <a:solidFill>
                            <a:srgbClr val="FF0000"/>
                          </a:solidFill>
                          <a:latin typeface="+mn-lt"/>
                          <a:ea typeface="Times New Roman"/>
                          <a:cs typeface="Calibri"/>
                        </a:rPr>
                        <a:t>within 48 hours </a:t>
                      </a:r>
                      <a:r>
                        <a:rPr lang="en-US" sz="1800" b="1" kern="1200" spc="-20" dirty="0" smtClean="0">
                          <a:solidFill>
                            <a:schemeClr val="bg1"/>
                          </a:solidFill>
                          <a:latin typeface="+mn-lt"/>
                          <a:ea typeface="Times New Roman"/>
                          <a:cs typeface="Calibri"/>
                        </a:rPr>
                        <a:t>of the onset of the rash.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r>
            </a:tbl>
          </a:graphicData>
        </a:graphic>
      </p:graphicFrame>
      <p:sp>
        <p:nvSpPr>
          <p:cNvPr id="12" name="Rectangle 11"/>
          <p:cNvSpPr/>
          <p:nvPr/>
        </p:nvSpPr>
        <p:spPr>
          <a:xfrm>
            <a:off x="7601197" y="5138580"/>
            <a:ext cx="969114"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6</a:t>
            </a:r>
            <a:endParaRPr lang="en-ZA" dirty="0">
              <a:solidFill>
                <a:srgbClr val="3366FF"/>
              </a:solidFill>
            </a:endParaRPr>
          </a:p>
        </p:txBody>
      </p:sp>
    </p:spTree>
    <p:extLst>
      <p:ext uri="{BB962C8B-B14F-4D97-AF65-F5344CB8AC3E}">
        <p14:creationId xmlns:p14="http://schemas.microsoft.com/office/powerpoint/2010/main" xmlns="" val="3932670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9" name="Title 1"/>
          <p:cNvSpPr txBox="1">
            <a:spLocks/>
          </p:cNvSpPr>
          <p:nvPr/>
        </p:nvSpPr>
        <p:spPr>
          <a:xfrm>
            <a:off x="0" y="0"/>
            <a:ext cx="8229600" cy="1143000"/>
          </a:xfrm>
          <a:prstGeom prst="rect">
            <a:avLst/>
          </a:prstGeom>
        </p:spPr>
        <p:txBody>
          <a:bodyPr>
            <a:normAutofit fontScale="97500"/>
          </a:bodyPr>
          <a:lstStyle/>
          <a:p>
            <a:pPr lvl="0">
              <a:spcBef>
                <a:spcPct val="0"/>
              </a:spcBef>
              <a:defRPr/>
            </a:pPr>
            <a:r>
              <a:rPr lang="en-US" sz="4400" b="1" dirty="0" smtClean="0">
                <a:solidFill>
                  <a:schemeClr val="bg1"/>
                </a:solidFill>
                <a:latin typeface="+mj-lt"/>
                <a:ea typeface="+mj-ea"/>
                <a:cs typeface="+mj-cs"/>
              </a:rPr>
              <a:t>10.3 CHICKENPOX</a:t>
            </a:r>
            <a:endParaRPr kumimoji="0" lang="en-ZA"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10" name="Footer Placeholder 4"/>
          <p:cNvSpPr txBox="1">
            <a:spLocks/>
          </p:cNvSpPr>
          <p:nvPr/>
        </p:nvSpPr>
        <p:spPr>
          <a:xfrm>
            <a:off x="3124200" y="6172200"/>
            <a:ext cx="3276600" cy="5016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smtClean="0">
                <a:solidFill>
                  <a:schemeClr val="tx1">
                    <a:lumMod val="50000"/>
                    <a:lumOff val="50000"/>
                  </a:schemeClr>
                </a:solidFill>
              </a:rPr>
              <a:t>INFECTIONS &amp; RELATED CONDITIONS</a:t>
            </a:r>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8" name="Content Placeholder 2"/>
          <p:cNvSpPr txBox="1">
            <a:spLocks/>
          </p:cNvSpPr>
          <p:nvPr/>
        </p:nvSpPr>
        <p:spPr>
          <a:xfrm>
            <a:off x="34400" y="1039226"/>
            <a:ext cx="9109600" cy="4980574"/>
          </a:xfrm>
          <a:prstGeom prst="rect">
            <a:avLst/>
          </a:prstGeom>
        </p:spPr>
        <p:txBody>
          <a:bodyPr>
            <a:normAutofit/>
          </a:bodyPr>
          <a:lstStyle/>
          <a:p>
            <a:pPr marL="342900" lvl="0" indent="-342900">
              <a:spcBef>
                <a:spcPct val="20000"/>
              </a:spcBef>
              <a:buFont typeface="Arial" pitchFamily="34" charset="0"/>
              <a:buChar char="•"/>
              <a:defRPr/>
            </a:pPr>
            <a:r>
              <a:rPr kumimoji="0" lang="en-ZA" sz="2800" i="0" u="sng" strike="noStrike" kern="1200" cap="none" spc="0" normalizeH="0" baseline="0" noProof="0" dirty="0" err="1" smtClean="0">
                <a:ln>
                  <a:noFill/>
                </a:ln>
                <a:solidFill>
                  <a:schemeClr val="tx1"/>
                </a:solidFill>
                <a:effectLst/>
                <a:uLnTx/>
                <a:uFillTx/>
                <a:latin typeface="+mn-lt"/>
                <a:ea typeface="+mn-ea"/>
                <a:cs typeface="+mn-cs"/>
              </a:rPr>
              <a:t>Aciclovir</a:t>
            </a:r>
            <a:r>
              <a:rPr kumimoji="0" lang="en-ZA" sz="2800" i="0" u="sng" strike="noStrike" kern="1200" cap="none" spc="0" normalizeH="0" baseline="0" noProof="0" dirty="0" smtClean="0">
                <a:ln>
                  <a:noFill/>
                </a:ln>
                <a:solidFill>
                  <a:schemeClr val="tx1"/>
                </a:solidFill>
                <a:effectLst/>
                <a:uLnTx/>
                <a:uFillTx/>
                <a:latin typeface="+mn-lt"/>
                <a:ea typeface="+mn-ea"/>
                <a:cs typeface="+mn-cs"/>
              </a:rPr>
              <a:t>:</a:t>
            </a:r>
            <a:r>
              <a:rPr kumimoji="0" lang="en-ZA" sz="2800" i="0" strike="noStrike" kern="1200" cap="none" spc="0" normalizeH="0" baseline="0" noProof="0" dirty="0" smtClean="0">
                <a:ln>
                  <a:noFill/>
                </a:ln>
                <a:solidFill>
                  <a:schemeClr val="tx1"/>
                </a:solidFill>
                <a:effectLst/>
                <a:uLnTx/>
                <a:uFillTx/>
                <a:latin typeface="+mn-lt"/>
                <a:ea typeface="+mn-ea"/>
                <a:cs typeface="+mn-cs"/>
              </a:rPr>
              <a:t> </a:t>
            </a:r>
            <a:r>
              <a:rPr lang="en-ZA" sz="2800" i="1" dirty="0" smtClean="0">
                <a:solidFill>
                  <a:srgbClr val="00B0F0"/>
                </a:solidFill>
              </a:rPr>
              <a:t>dosing interval of 6 hourly retained.</a:t>
            </a:r>
            <a:endParaRPr lang="en-US" sz="2800" i="1" dirty="0" smtClean="0">
              <a:solidFill>
                <a:srgbClr val="9966FF"/>
              </a:solidFill>
            </a:endParaRPr>
          </a:p>
          <a:p>
            <a:pPr marL="342900" indent="-342900">
              <a:spcBef>
                <a:spcPct val="20000"/>
              </a:spcBef>
              <a:defRPr/>
            </a:pPr>
            <a:r>
              <a:rPr lang="en-US" sz="2000" b="1" dirty="0" smtClean="0"/>
              <a:t>Recommendation: </a:t>
            </a:r>
            <a:r>
              <a:rPr lang="en-US" sz="2000" dirty="0" err="1" smtClean="0"/>
              <a:t>Aciclovir</a:t>
            </a:r>
            <a:r>
              <a:rPr lang="en-US" sz="2000" dirty="0" smtClean="0"/>
              <a:t>, oral, 20 mg/kg/dose </a:t>
            </a:r>
            <a:r>
              <a:rPr lang="en-US" sz="2000" b="1" dirty="0" smtClean="0">
                <a:solidFill>
                  <a:srgbClr val="FF0000"/>
                </a:solidFill>
              </a:rPr>
              <a:t>6 hourly </a:t>
            </a:r>
            <a:r>
              <a:rPr lang="en-US" sz="2000" dirty="0" smtClean="0"/>
              <a:t>for 7 days (Doctor initiated). </a:t>
            </a:r>
          </a:p>
          <a:p>
            <a:pPr lvl="0"/>
            <a:r>
              <a:rPr lang="en-GB" sz="2400" i="1" dirty="0" smtClean="0"/>
              <a:t>Rationale:</a:t>
            </a:r>
          </a:p>
          <a:p>
            <a:pPr marL="742950" lvl="1" indent="-285750">
              <a:buFont typeface="Arial" pitchFamily="34" charset="0"/>
              <a:buChar char="–"/>
            </a:pPr>
            <a:r>
              <a:rPr lang="en-ZA" dirty="0" smtClean="0"/>
              <a:t>Paucity of data to support a dosing interval of 4 hours (whilst awake). </a:t>
            </a:r>
          </a:p>
          <a:p>
            <a:pPr marL="742950" lvl="1" indent="-285750">
              <a:buFont typeface="Arial" pitchFamily="34" charset="0"/>
              <a:buChar char="–"/>
            </a:pPr>
            <a:r>
              <a:rPr lang="en-ZA" dirty="0" smtClean="0"/>
              <a:t>Cochrane review  of 3 studies (evaluating efficacy of </a:t>
            </a:r>
            <a:r>
              <a:rPr lang="en-ZA" dirty="0" err="1" smtClean="0"/>
              <a:t>aciclovir</a:t>
            </a:r>
            <a:r>
              <a:rPr lang="en-ZA" dirty="0" smtClean="0"/>
              <a:t> for management of chickenpox in healthy children &amp; adolescents): </a:t>
            </a:r>
            <a:r>
              <a:rPr lang="en-ZA" dirty="0" err="1" smtClean="0"/>
              <a:t>aciclovir</a:t>
            </a:r>
            <a:r>
              <a:rPr lang="en-ZA" dirty="0" smtClean="0"/>
              <a:t> is effective in reducing the number of days with fever &amp; the maximum number of lesions when a 6 hourly dosing is used. </a:t>
            </a:r>
          </a:p>
          <a:p>
            <a:pPr marL="742950" lvl="1" indent="-285750">
              <a:buFont typeface="Arial" pitchFamily="34" charset="0"/>
              <a:buChar char="–"/>
            </a:pPr>
            <a:r>
              <a:rPr lang="en-ZA" dirty="0" smtClean="0"/>
              <a:t>This dosing interval was also used in another paediatric study. </a:t>
            </a:r>
          </a:p>
          <a:p>
            <a:pPr marL="742950" lvl="1" indent="-285750">
              <a:buFont typeface="Arial" pitchFamily="34" charset="0"/>
              <a:buChar char="–"/>
            </a:pPr>
            <a:r>
              <a:rPr lang="en-ZA" dirty="0" smtClean="0"/>
              <a:t>A literature search produced only one adult placebo-controlled trial that used the 4 hourly dosing interval.</a:t>
            </a:r>
          </a:p>
          <a:p>
            <a:pPr lvl="0"/>
            <a:endParaRPr lang="en-US" sz="2400" i="1" dirty="0" smtClean="0"/>
          </a:p>
          <a:p>
            <a:endParaRPr lang="en-ZA" sz="2400" dirty="0" smtClean="0"/>
          </a:p>
          <a:p>
            <a:endParaRPr lang="en-ZA" sz="2400" dirty="0" smtClean="0"/>
          </a:p>
          <a:p>
            <a:endParaRPr lang="en-ZA" sz="2800" dirty="0" smtClean="0"/>
          </a:p>
          <a:p>
            <a:endParaRPr kumimoji="0" lang="en-ZA"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1" u="none" strike="noStrike" kern="1200" cap="none" spc="0" normalizeH="0" baseline="0" noProof="0" dirty="0">
              <a:ln>
                <a:noFill/>
              </a:ln>
              <a:solidFill>
                <a:srgbClr val="9966FF"/>
              </a:solidFill>
              <a:effectLst/>
              <a:uLnTx/>
              <a:uFillTx/>
              <a:latin typeface="+mn-lt"/>
              <a:ea typeface="+mn-ea"/>
              <a:cs typeface="+mn-cs"/>
            </a:endParaRPr>
          </a:p>
        </p:txBody>
      </p:sp>
      <p:sp>
        <p:nvSpPr>
          <p:cNvPr id="12" name="Rectangle 11"/>
          <p:cNvSpPr/>
          <p:nvPr/>
        </p:nvSpPr>
        <p:spPr>
          <a:xfrm>
            <a:off x="228600" y="5130225"/>
            <a:ext cx="7848600" cy="584775"/>
          </a:xfrm>
          <a:prstGeom prst="rect">
            <a:avLst/>
          </a:prstGeom>
        </p:spPr>
        <p:txBody>
          <a:bodyPr wrap="square">
            <a:spAutoFit/>
          </a:bodyPr>
          <a:lstStyle/>
          <a:p>
            <a:r>
              <a:rPr lang="en-ZA" sz="3200" b="1" dirty="0" smtClean="0">
                <a:solidFill>
                  <a:srgbClr val="3366FF"/>
                </a:solidFill>
              </a:rPr>
              <a:t>Level of Evidence: I Systematic review</a:t>
            </a:r>
            <a:endParaRPr lang="en-US" sz="3200" dirty="0"/>
          </a:p>
        </p:txBody>
      </p:sp>
      <p:sp>
        <p:nvSpPr>
          <p:cNvPr id="11" name="Rectangle 10"/>
          <p:cNvSpPr/>
          <p:nvPr/>
        </p:nvSpPr>
        <p:spPr>
          <a:xfrm>
            <a:off x="7711748" y="4800600"/>
            <a:ext cx="969114"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7</a:t>
            </a:r>
            <a:endParaRPr lang="en-ZA" dirty="0">
              <a:solidFill>
                <a:srgbClr val="3366FF"/>
              </a:solidFill>
            </a:endParaRPr>
          </a:p>
        </p:txBody>
      </p:sp>
    </p:spTree>
    <p:extLst>
      <p:ext uri="{BB962C8B-B14F-4D97-AF65-F5344CB8AC3E}">
        <p14:creationId xmlns:p14="http://schemas.microsoft.com/office/powerpoint/2010/main" xmlns="" val="3932670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9" name="Title 1"/>
          <p:cNvSpPr txBox="1">
            <a:spLocks/>
          </p:cNvSpPr>
          <p:nvPr/>
        </p:nvSpPr>
        <p:spPr>
          <a:xfrm>
            <a:off x="0" y="0"/>
            <a:ext cx="8229600" cy="1143000"/>
          </a:xfrm>
          <a:prstGeom prst="rect">
            <a:avLst/>
          </a:prstGeom>
        </p:spPr>
        <p:txBody>
          <a:bodyPr>
            <a:normAutofit fontScale="97500"/>
          </a:bodyPr>
          <a:lstStyle/>
          <a:p>
            <a:pPr lvl="0">
              <a:spcBef>
                <a:spcPct val="0"/>
              </a:spcBef>
              <a:defRPr/>
            </a:pPr>
            <a:r>
              <a:rPr lang="en-US" sz="4400" b="1" dirty="0" smtClean="0">
                <a:solidFill>
                  <a:schemeClr val="bg1"/>
                </a:solidFill>
                <a:latin typeface="+mj-lt"/>
                <a:ea typeface="+mj-ea"/>
                <a:cs typeface="+mj-cs"/>
              </a:rPr>
              <a:t>10.3 CHICKENPOX</a:t>
            </a:r>
            <a:endParaRPr kumimoji="0" lang="en-ZA"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10" name="Footer Placeholder 4"/>
          <p:cNvSpPr txBox="1">
            <a:spLocks/>
          </p:cNvSpPr>
          <p:nvPr/>
        </p:nvSpPr>
        <p:spPr>
          <a:xfrm>
            <a:off x="3124200" y="6172200"/>
            <a:ext cx="3276600" cy="5016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smtClean="0">
                <a:solidFill>
                  <a:schemeClr val="tx1">
                    <a:lumMod val="50000"/>
                    <a:lumOff val="50000"/>
                  </a:schemeClr>
                </a:solidFill>
              </a:rPr>
              <a:t>INFECTIONS &amp; RELATED CONDITIONS</a:t>
            </a:r>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8" name="Content Placeholder 2"/>
          <p:cNvSpPr txBox="1">
            <a:spLocks/>
          </p:cNvSpPr>
          <p:nvPr/>
        </p:nvSpPr>
        <p:spPr>
          <a:xfrm>
            <a:off x="34400" y="1039226"/>
            <a:ext cx="9109600" cy="4980574"/>
          </a:xfrm>
          <a:prstGeom prst="rect">
            <a:avLst/>
          </a:prstGeom>
        </p:spPr>
        <p:txBody>
          <a:bodyPr>
            <a:normAutofit/>
          </a:bodyPr>
          <a:lstStyle/>
          <a:p>
            <a:pPr marL="342900" lvl="0" indent="-342900">
              <a:spcBef>
                <a:spcPct val="20000"/>
              </a:spcBef>
              <a:buFont typeface="Arial" pitchFamily="34" charset="0"/>
              <a:buChar char="•"/>
              <a:defRPr/>
            </a:pPr>
            <a:r>
              <a:rPr kumimoji="0" lang="en-ZA" sz="3200" i="0" u="sng" strike="noStrike" kern="1200" cap="none" spc="0" normalizeH="0" baseline="0" noProof="0" dirty="0" smtClean="0">
                <a:ln>
                  <a:noFill/>
                </a:ln>
                <a:solidFill>
                  <a:schemeClr val="tx1"/>
                </a:solidFill>
                <a:effectLst/>
                <a:uLnTx/>
                <a:uFillTx/>
                <a:latin typeface="+mn-lt"/>
                <a:ea typeface="+mn-ea"/>
                <a:cs typeface="+mn-cs"/>
              </a:rPr>
              <a:t>Paracetamol:</a:t>
            </a:r>
            <a:r>
              <a:rPr kumimoji="0" lang="en-ZA" sz="3200" i="0" strike="noStrike" kern="1200" cap="none" spc="0" normalizeH="0" baseline="0" noProof="0" dirty="0" smtClean="0">
                <a:ln>
                  <a:noFill/>
                </a:ln>
                <a:solidFill>
                  <a:schemeClr val="tx1"/>
                </a:solidFill>
                <a:effectLst/>
                <a:uLnTx/>
                <a:uFillTx/>
                <a:latin typeface="+mn-lt"/>
                <a:ea typeface="+mn-ea"/>
                <a:cs typeface="+mn-cs"/>
              </a:rPr>
              <a:t> </a:t>
            </a:r>
            <a:r>
              <a:rPr lang="en-ZA" sz="3200" i="1" dirty="0" smtClean="0">
                <a:solidFill>
                  <a:srgbClr val="9966FF"/>
                </a:solidFill>
              </a:rPr>
              <a:t>indication amended.</a:t>
            </a:r>
          </a:p>
          <a:p>
            <a:pPr marL="342900" indent="-342900">
              <a:defRPr/>
            </a:pPr>
            <a:r>
              <a:rPr lang="en-ZA" sz="2800" i="1" dirty="0" smtClean="0">
                <a:solidFill>
                  <a:srgbClr val="9966FF"/>
                </a:solidFill>
              </a:rPr>
              <a:t> </a:t>
            </a:r>
            <a:endParaRPr lang="en-US" sz="2800" i="1" dirty="0" smtClean="0">
              <a:solidFill>
                <a:srgbClr val="9966FF"/>
              </a:solidFill>
            </a:endParaRPr>
          </a:p>
          <a:p>
            <a:pPr marL="342900" indent="-342900">
              <a:spcBef>
                <a:spcPct val="20000"/>
              </a:spcBef>
              <a:defRPr/>
            </a:pPr>
            <a:r>
              <a:rPr lang="en-US" sz="2400" b="1" dirty="0" smtClean="0"/>
              <a:t>Recommendation: </a:t>
            </a:r>
            <a:r>
              <a:rPr lang="en-US" sz="2400" dirty="0" smtClean="0"/>
              <a:t>Paracetamol indication amended from “</a:t>
            </a:r>
            <a:r>
              <a:rPr lang="en-US" sz="2400" i="1" dirty="0" smtClean="0"/>
              <a:t>fever</a:t>
            </a:r>
            <a:r>
              <a:rPr lang="en-US" sz="2400" dirty="0" smtClean="0"/>
              <a:t>” to “</a:t>
            </a:r>
            <a:r>
              <a:rPr lang="en-US" sz="2400" i="1" dirty="0" smtClean="0"/>
              <a:t>fever with distress</a:t>
            </a:r>
            <a:r>
              <a:rPr lang="en-US" sz="2400" dirty="0" smtClean="0"/>
              <a:t>”. (See Section 10.1: Fever).</a:t>
            </a:r>
          </a:p>
          <a:p>
            <a:pPr marL="342900" indent="-342900">
              <a:spcBef>
                <a:spcPct val="20000"/>
              </a:spcBef>
              <a:defRPr/>
            </a:pPr>
            <a:endParaRPr lang="en-US" sz="2000" dirty="0" smtClean="0"/>
          </a:p>
          <a:p>
            <a:pPr lvl="0"/>
            <a:r>
              <a:rPr lang="en-ZA" sz="4800" b="1" dirty="0" smtClean="0">
                <a:solidFill>
                  <a:srgbClr val="3366FF"/>
                </a:solidFill>
              </a:rPr>
              <a:t>Level of Evidence: III Guidelines</a:t>
            </a:r>
            <a:endParaRPr lang="en-US" sz="4800" dirty="0" smtClean="0"/>
          </a:p>
          <a:p>
            <a:pPr lvl="0"/>
            <a:endParaRPr lang="en-US" sz="2400" i="1" dirty="0" smtClean="0"/>
          </a:p>
          <a:p>
            <a:endParaRPr lang="en-ZA" sz="2400" dirty="0" smtClean="0"/>
          </a:p>
          <a:p>
            <a:endParaRPr lang="en-ZA" sz="2400" dirty="0" smtClean="0"/>
          </a:p>
          <a:p>
            <a:endParaRPr lang="en-ZA" sz="2800" dirty="0" smtClean="0"/>
          </a:p>
          <a:p>
            <a:endParaRPr kumimoji="0" lang="en-ZA"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1" u="none" strike="noStrike" kern="1200" cap="none" spc="0" normalizeH="0" baseline="0" noProof="0" dirty="0">
              <a:ln>
                <a:noFill/>
              </a:ln>
              <a:solidFill>
                <a:srgbClr val="9966FF"/>
              </a:solidFill>
              <a:effectLst/>
              <a:uLnTx/>
              <a:uFillTx/>
              <a:latin typeface="+mn-lt"/>
              <a:ea typeface="+mn-ea"/>
              <a:cs typeface="+mn-cs"/>
            </a:endParaRPr>
          </a:p>
        </p:txBody>
      </p:sp>
      <p:sp>
        <p:nvSpPr>
          <p:cNvPr id="6" name="Rectangle 5"/>
          <p:cNvSpPr/>
          <p:nvPr/>
        </p:nvSpPr>
        <p:spPr>
          <a:xfrm>
            <a:off x="7654636" y="4381995"/>
            <a:ext cx="969114"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a:t>
            </a:r>
            <a:r>
              <a:rPr lang="en-ZA" dirty="0">
                <a:solidFill>
                  <a:srgbClr val="3366FF"/>
                </a:solidFill>
              </a:rPr>
              <a:t>8</a:t>
            </a:r>
          </a:p>
        </p:txBody>
      </p:sp>
    </p:spTree>
    <p:extLst>
      <p:ext uri="{BB962C8B-B14F-4D97-AF65-F5344CB8AC3E}">
        <p14:creationId xmlns:p14="http://schemas.microsoft.com/office/powerpoint/2010/main" xmlns="" val="39326708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9" name="Title 1"/>
          <p:cNvSpPr txBox="1">
            <a:spLocks/>
          </p:cNvSpPr>
          <p:nvPr/>
        </p:nvSpPr>
        <p:spPr>
          <a:xfrm>
            <a:off x="0" y="0"/>
            <a:ext cx="8229600" cy="1143000"/>
          </a:xfrm>
          <a:prstGeom prst="rect">
            <a:avLst/>
          </a:prstGeom>
        </p:spPr>
        <p:txBody>
          <a:bodyPr>
            <a:normAutofit fontScale="97500"/>
          </a:bodyPr>
          <a:lstStyle/>
          <a:p>
            <a:pPr lvl="0">
              <a:spcBef>
                <a:spcPct val="0"/>
              </a:spcBef>
              <a:defRPr/>
            </a:pPr>
            <a:r>
              <a:rPr lang="en-US" sz="4400" b="1" dirty="0" smtClean="0">
                <a:solidFill>
                  <a:schemeClr val="bg1"/>
                </a:solidFill>
                <a:latin typeface="+mj-lt"/>
                <a:ea typeface="+mj-ea"/>
                <a:cs typeface="+mj-cs"/>
              </a:rPr>
              <a:t>10.3 CHICKENPOX</a:t>
            </a:r>
            <a:endParaRPr kumimoji="0" lang="en-ZA"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10" name="Footer Placeholder 4"/>
          <p:cNvSpPr txBox="1">
            <a:spLocks/>
          </p:cNvSpPr>
          <p:nvPr/>
        </p:nvSpPr>
        <p:spPr>
          <a:xfrm>
            <a:off x="3124200" y="6172200"/>
            <a:ext cx="3276600" cy="5016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smtClean="0">
                <a:solidFill>
                  <a:schemeClr val="tx1">
                    <a:lumMod val="50000"/>
                    <a:lumOff val="50000"/>
                  </a:schemeClr>
                </a:solidFill>
              </a:rPr>
              <a:t>INFECTIONS &amp; RELATED CONDITIONS</a:t>
            </a:r>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8" name="Content Placeholder 2"/>
          <p:cNvSpPr txBox="1">
            <a:spLocks/>
          </p:cNvSpPr>
          <p:nvPr/>
        </p:nvSpPr>
        <p:spPr>
          <a:xfrm>
            <a:off x="34400" y="1039226"/>
            <a:ext cx="9109600" cy="4980574"/>
          </a:xfrm>
          <a:prstGeom prst="rect">
            <a:avLst/>
          </a:prstGeom>
        </p:spPr>
        <p:txBody>
          <a:bodyPr>
            <a:normAutofit/>
          </a:bodyPr>
          <a:lstStyle/>
          <a:p>
            <a:pPr marL="342900" lvl="0" indent="-342900">
              <a:spcBef>
                <a:spcPct val="20000"/>
              </a:spcBef>
              <a:defRPr/>
            </a:pPr>
            <a:r>
              <a:rPr kumimoji="0" lang="en-ZA" sz="2800" b="1" i="0" strike="noStrike" kern="1200" cap="none" spc="0" normalizeH="0" baseline="0" noProof="0" dirty="0" smtClean="0">
                <a:ln>
                  <a:noFill/>
                </a:ln>
                <a:solidFill>
                  <a:schemeClr val="tx1"/>
                </a:solidFill>
                <a:effectLst/>
                <a:uLnTx/>
                <a:uFillTx/>
                <a:latin typeface="+mn-lt"/>
                <a:ea typeface="+mn-ea"/>
                <a:cs typeface="+mn-cs"/>
              </a:rPr>
              <a:t>Referral criteria</a:t>
            </a:r>
            <a:r>
              <a:rPr kumimoji="0" lang="en-ZA" sz="2800" b="1" i="0" strike="noStrike" kern="1200" cap="none" spc="0" normalizeH="0" noProof="0" dirty="0" smtClean="0">
                <a:ln>
                  <a:noFill/>
                </a:ln>
                <a:solidFill>
                  <a:schemeClr val="tx1"/>
                </a:solidFill>
                <a:effectLst/>
                <a:uLnTx/>
                <a:uFillTx/>
                <a:latin typeface="+mn-lt"/>
                <a:ea typeface="+mn-ea"/>
                <a:cs typeface="+mn-cs"/>
              </a:rPr>
              <a:t> added:</a:t>
            </a:r>
          </a:p>
          <a:p>
            <a:pPr marL="800100" lvl="1" indent="-342900">
              <a:buFont typeface="Arial" pitchFamily="34" charset="0"/>
              <a:buChar char="•"/>
              <a:tabLst>
                <a:tab pos="180340" algn="l"/>
              </a:tabLst>
            </a:pPr>
            <a:r>
              <a:rPr lang="en-GB" sz="2000" dirty="0" smtClean="0">
                <a:solidFill>
                  <a:srgbClr val="000000"/>
                </a:solidFill>
                <a:ea typeface="Times New Roman"/>
              </a:rPr>
              <a:t>Asymptomatic neonates whose mothers had chicken pox 7 days before or 7 days after delivery.</a:t>
            </a:r>
            <a:endParaRPr lang="en-US" sz="2000" dirty="0" smtClean="0">
              <a:ea typeface="Times New Roman"/>
            </a:endParaRPr>
          </a:p>
          <a:p>
            <a:pPr marL="800100" lvl="1" indent="-342900">
              <a:buFont typeface="Arial" pitchFamily="34" charset="0"/>
              <a:buChar char="•"/>
              <a:tabLst>
                <a:tab pos="180340" algn="l"/>
              </a:tabLst>
            </a:pPr>
            <a:r>
              <a:rPr lang="en-GB" sz="2000" dirty="0" smtClean="0">
                <a:solidFill>
                  <a:srgbClr val="000000"/>
                </a:solidFill>
                <a:ea typeface="Times New Roman"/>
              </a:rPr>
              <a:t>Neonates with clinical chicken pox.</a:t>
            </a:r>
            <a:endParaRPr lang="en-US" sz="2000" dirty="0" smtClean="0">
              <a:ea typeface="Times New Roman"/>
            </a:endParaRPr>
          </a:p>
          <a:p>
            <a:pPr marL="342900" lvl="0" indent="-342900">
              <a:spcBef>
                <a:spcPct val="20000"/>
              </a:spcBef>
              <a:defRPr/>
            </a:pPr>
            <a:endParaRPr lang="en-ZA" sz="2800" b="1" i="1" dirty="0" smtClean="0">
              <a:solidFill>
                <a:srgbClr val="00B0F0"/>
              </a:solidFill>
            </a:endParaRPr>
          </a:p>
          <a:p>
            <a:r>
              <a:rPr lang="en-ZA" sz="2400" i="1" dirty="0" smtClean="0"/>
              <a:t>Rationale: </a:t>
            </a:r>
          </a:p>
          <a:p>
            <a:pPr marL="800100" lvl="1" indent="-342900">
              <a:buFont typeface="Arial" pitchFamily="34" charset="0"/>
              <a:buChar char="•"/>
              <a:tabLst>
                <a:tab pos="180340" algn="l"/>
              </a:tabLst>
            </a:pPr>
            <a:r>
              <a:rPr lang="en-ZA" sz="2400" dirty="0" smtClean="0">
                <a:solidFill>
                  <a:srgbClr val="000000"/>
                </a:solidFill>
                <a:ea typeface="Times New Roman"/>
              </a:rPr>
              <a:t>Babies require </a:t>
            </a:r>
            <a:r>
              <a:rPr lang="en-ZA" sz="2400" dirty="0" err="1" smtClean="0">
                <a:solidFill>
                  <a:srgbClr val="000000"/>
                </a:solidFill>
                <a:ea typeface="Times New Roman"/>
              </a:rPr>
              <a:t>Varicella</a:t>
            </a:r>
            <a:r>
              <a:rPr lang="en-ZA" sz="2400" dirty="0" smtClean="0">
                <a:solidFill>
                  <a:srgbClr val="000000"/>
                </a:solidFill>
                <a:ea typeface="Times New Roman"/>
              </a:rPr>
              <a:t> zoster immunoglobulin as they have not had transfer of maternal antibodies. </a:t>
            </a:r>
            <a:endParaRPr lang="en-US" sz="2400" dirty="0" smtClean="0">
              <a:solidFill>
                <a:srgbClr val="000000"/>
              </a:solidFill>
              <a:ea typeface="Times New Roman"/>
            </a:endParaRPr>
          </a:p>
          <a:p>
            <a:pPr marL="800100" lvl="1" indent="-342900">
              <a:buFont typeface="Arial" pitchFamily="34" charset="0"/>
              <a:buChar char="•"/>
              <a:tabLst>
                <a:tab pos="180340" algn="l"/>
              </a:tabLst>
            </a:pPr>
            <a:r>
              <a:rPr lang="en-ZA" sz="2400" dirty="0" smtClean="0"/>
              <a:t>Neonates with Chicken pox can develop potentially severe disease and </a:t>
            </a:r>
            <a:r>
              <a:rPr lang="en-ZA" sz="2400" dirty="0" err="1" smtClean="0"/>
              <a:t>pneumonitis</a:t>
            </a:r>
            <a:r>
              <a:rPr lang="en-ZA" sz="2400" dirty="0" smtClean="0"/>
              <a:t>.</a:t>
            </a:r>
            <a:endParaRPr lang="en-US" sz="2400" i="1" dirty="0" smtClean="0"/>
          </a:p>
          <a:p>
            <a:endParaRPr lang="en-ZA" sz="2400" dirty="0" smtClean="0"/>
          </a:p>
          <a:p>
            <a:endParaRPr lang="en-ZA" sz="2400" dirty="0" smtClean="0"/>
          </a:p>
          <a:p>
            <a:endParaRPr lang="en-ZA" sz="2800" dirty="0" smtClean="0"/>
          </a:p>
          <a:p>
            <a:endParaRPr kumimoji="0" lang="en-ZA"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1" u="none" strike="noStrike" kern="1200" cap="none" spc="0" normalizeH="0" baseline="0" noProof="0" dirty="0">
              <a:ln>
                <a:noFill/>
              </a:ln>
              <a:solidFill>
                <a:srgbClr val="9966FF"/>
              </a:solidFill>
              <a:effectLst/>
              <a:uLnTx/>
              <a:uFillTx/>
              <a:latin typeface="+mn-lt"/>
              <a:ea typeface="+mn-ea"/>
              <a:cs typeface="+mn-cs"/>
            </a:endParaRPr>
          </a:p>
        </p:txBody>
      </p:sp>
      <p:sp>
        <p:nvSpPr>
          <p:cNvPr id="12" name="Rectangle 11"/>
          <p:cNvSpPr/>
          <p:nvPr/>
        </p:nvSpPr>
        <p:spPr>
          <a:xfrm>
            <a:off x="228600" y="5130225"/>
            <a:ext cx="7848600" cy="584775"/>
          </a:xfrm>
          <a:prstGeom prst="rect">
            <a:avLst/>
          </a:prstGeom>
        </p:spPr>
        <p:txBody>
          <a:bodyPr wrap="square">
            <a:spAutoFit/>
          </a:bodyPr>
          <a:lstStyle/>
          <a:p>
            <a:r>
              <a:rPr lang="en-ZA" sz="3200" b="1" dirty="0" smtClean="0">
                <a:solidFill>
                  <a:srgbClr val="3366FF"/>
                </a:solidFill>
              </a:rPr>
              <a:t>Level of Evidence: III Guidelines</a:t>
            </a:r>
            <a:endParaRPr lang="en-US" sz="3200" dirty="0"/>
          </a:p>
        </p:txBody>
      </p:sp>
      <p:sp>
        <p:nvSpPr>
          <p:cNvPr id="11" name="Rectangle 10"/>
          <p:cNvSpPr/>
          <p:nvPr/>
        </p:nvSpPr>
        <p:spPr>
          <a:xfrm>
            <a:off x="7711748" y="4800600"/>
            <a:ext cx="969114"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a:t>
            </a:r>
            <a:r>
              <a:rPr lang="en-ZA" dirty="0">
                <a:solidFill>
                  <a:srgbClr val="3366FF"/>
                </a:solidFill>
              </a:rPr>
              <a:t>9</a:t>
            </a:r>
          </a:p>
        </p:txBody>
      </p:sp>
    </p:spTree>
    <p:extLst>
      <p:ext uri="{BB962C8B-B14F-4D97-AF65-F5344CB8AC3E}">
        <p14:creationId xmlns:p14="http://schemas.microsoft.com/office/powerpoint/2010/main" xmlns="" val="39326708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0" name="Footer Placeholder 4"/>
          <p:cNvSpPr txBox="1">
            <a:spLocks/>
          </p:cNvSpPr>
          <p:nvPr/>
        </p:nvSpPr>
        <p:spPr>
          <a:xfrm>
            <a:off x="3124200" y="6172200"/>
            <a:ext cx="3276600" cy="5016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smtClean="0">
                <a:solidFill>
                  <a:schemeClr val="tx1">
                    <a:lumMod val="50000"/>
                    <a:lumOff val="50000"/>
                  </a:schemeClr>
                </a:solidFill>
              </a:rPr>
              <a:t>INFECTIONS &amp; RELATED CONDITIONS</a:t>
            </a:r>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8" name="Content Placeholder 2"/>
          <p:cNvSpPr txBox="1">
            <a:spLocks/>
          </p:cNvSpPr>
          <p:nvPr/>
        </p:nvSpPr>
        <p:spPr>
          <a:xfrm>
            <a:off x="34400" y="1039226"/>
            <a:ext cx="9109600" cy="4980574"/>
          </a:xfrm>
          <a:prstGeom prst="rect">
            <a:avLst/>
          </a:prstGeom>
        </p:spPr>
        <p:txBody>
          <a:bodyPr>
            <a:normAutofit/>
          </a:bodyPr>
          <a:lstStyle/>
          <a:p>
            <a:pPr marL="342900" indent="-342900">
              <a:spcBef>
                <a:spcPct val="20000"/>
              </a:spcBef>
              <a:buFont typeface="Arial" pitchFamily="34" charset="0"/>
              <a:buChar char="•"/>
              <a:defRPr/>
            </a:pPr>
            <a:r>
              <a:rPr lang="en-GB" sz="2800" u="sng" dirty="0" smtClean="0"/>
              <a:t>Artemether/lumefantrine</a:t>
            </a:r>
            <a:r>
              <a:rPr lang="en-GB" sz="2800" dirty="0" smtClean="0"/>
              <a:t>: </a:t>
            </a:r>
            <a:r>
              <a:rPr lang="en-GB" sz="2800" i="1" dirty="0" smtClean="0">
                <a:solidFill>
                  <a:srgbClr val="9966FF"/>
                </a:solidFill>
              </a:rPr>
              <a:t>dosing amended for pre-referral dose</a:t>
            </a:r>
            <a:endParaRPr lang="en-ZA" sz="2800" i="1" dirty="0" smtClean="0">
              <a:solidFill>
                <a:srgbClr val="00B0F0"/>
              </a:solidFill>
            </a:endParaRPr>
          </a:p>
          <a:p>
            <a:pPr marL="342900" indent="-342900">
              <a:spcBef>
                <a:spcPct val="20000"/>
              </a:spcBef>
              <a:defRPr/>
            </a:pPr>
            <a:endParaRPr lang="en-US" sz="2000" b="1" dirty="0" smtClean="0"/>
          </a:p>
          <a:p>
            <a:pPr marL="342900" indent="-342900">
              <a:spcBef>
                <a:spcPct val="20000"/>
              </a:spcBef>
              <a:defRPr/>
            </a:pPr>
            <a:endParaRPr lang="en-US" sz="2000" b="1" dirty="0" smtClean="0"/>
          </a:p>
          <a:p>
            <a:pPr marL="342900" indent="-342900">
              <a:spcBef>
                <a:spcPct val="20000"/>
              </a:spcBef>
              <a:defRPr/>
            </a:pPr>
            <a:endParaRPr lang="en-US" sz="2000" b="1" dirty="0" smtClean="0"/>
          </a:p>
          <a:p>
            <a:pPr marL="342900" indent="-342900">
              <a:spcBef>
                <a:spcPct val="20000"/>
              </a:spcBef>
              <a:defRPr/>
            </a:pPr>
            <a:endParaRPr lang="en-US" sz="2000" dirty="0" smtClean="0"/>
          </a:p>
          <a:p>
            <a:pPr lvl="0"/>
            <a:endParaRPr lang="en-GB" sz="2400" i="1" dirty="0" smtClean="0"/>
          </a:p>
          <a:p>
            <a:pPr lvl="0"/>
            <a:endParaRPr lang="en-GB" sz="2400" i="1" dirty="0" smtClean="0"/>
          </a:p>
          <a:p>
            <a:pPr lvl="0"/>
            <a:endParaRPr lang="en-GB" sz="2400" i="1" dirty="0" smtClean="0"/>
          </a:p>
          <a:p>
            <a:pPr lvl="0"/>
            <a:r>
              <a:rPr lang="en-GB" sz="2400" i="1" dirty="0" smtClean="0"/>
              <a:t>Rationale:</a:t>
            </a:r>
          </a:p>
          <a:p>
            <a:pPr marL="742950" lvl="1" indent="-285750">
              <a:buFont typeface="Arial" pitchFamily="34" charset="0"/>
              <a:buChar char="–"/>
            </a:pPr>
            <a:r>
              <a:rPr lang="en-GB" dirty="0" smtClean="0"/>
              <a:t>WHO &amp; FDA registered package insert recommends artemether-</a:t>
            </a:r>
            <a:r>
              <a:rPr lang="en-GB" dirty="0" err="1" smtClean="0"/>
              <a:t>lumifantrine</a:t>
            </a:r>
            <a:r>
              <a:rPr lang="en-GB" dirty="0" smtClean="0"/>
              <a:t> from 5 kg.</a:t>
            </a:r>
            <a:endParaRPr lang="en-US" dirty="0" smtClean="0"/>
          </a:p>
          <a:p>
            <a:pPr lvl="0"/>
            <a:endParaRPr lang="en-US" sz="2400" i="1" dirty="0" smtClean="0"/>
          </a:p>
          <a:p>
            <a:endParaRPr lang="en-ZA" sz="2400" dirty="0" smtClean="0"/>
          </a:p>
          <a:p>
            <a:endParaRPr lang="en-ZA" sz="2400" dirty="0" smtClean="0"/>
          </a:p>
          <a:p>
            <a:endParaRPr lang="en-ZA" sz="2800" dirty="0" smtClean="0"/>
          </a:p>
          <a:p>
            <a:endParaRPr kumimoji="0" lang="en-ZA"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1" u="none" strike="noStrike" kern="1200" cap="none" spc="0" normalizeH="0" baseline="0" noProof="0" dirty="0">
              <a:ln>
                <a:noFill/>
              </a:ln>
              <a:solidFill>
                <a:srgbClr val="9966FF"/>
              </a:solidFill>
              <a:effectLst/>
              <a:uLnTx/>
              <a:uFillTx/>
              <a:latin typeface="+mn-lt"/>
              <a:ea typeface="+mn-ea"/>
              <a:cs typeface="+mn-cs"/>
            </a:endParaRPr>
          </a:p>
        </p:txBody>
      </p:sp>
      <p:sp>
        <p:nvSpPr>
          <p:cNvPr id="11" name="Title 1"/>
          <p:cNvSpPr txBox="1">
            <a:spLocks/>
          </p:cNvSpPr>
          <p:nvPr/>
        </p:nvSpPr>
        <p:spPr>
          <a:xfrm>
            <a:off x="0" y="76200"/>
            <a:ext cx="8229600" cy="762000"/>
          </a:xfrm>
          <a:prstGeom prst="rect">
            <a:avLst/>
          </a:prstGeom>
        </p:spPr>
        <p:txBody>
          <a:bodyPr>
            <a:normAutofit fontScale="97500"/>
          </a:bodyPr>
          <a:lstStyle/>
          <a:p>
            <a:pPr lvl="0">
              <a:spcBef>
                <a:spcPct val="0"/>
              </a:spcBef>
              <a:defRPr/>
            </a:pPr>
            <a:r>
              <a:rPr lang="en-US" sz="4000" b="1" dirty="0" smtClean="0">
                <a:solidFill>
                  <a:schemeClr val="bg1"/>
                </a:solidFill>
                <a:latin typeface="+mj-lt"/>
                <a:ea typeface="+mj-ea"/>
                <a:cs typeface="+mj-cs"/>
              </a:rPr>
              <a:t>10.8.1 MALARIA, UNCOMPLICATED</a:t>
            </a:r>
            <a:endParaRPr kumimoji="0" lang="en-ZA" sz="4000" b="0" i="0" u="none" strike="noStrike" kern="1200" cap="none" spc="0" normalizeH="0" baseline="0" noProof="0" dirty="0">
              <a:ln>
                <a:noFill/>
              </a:ln>
              <a:solidFill>
                <a:schemeClr val="bg1"/>
              </a:solidFill>
              <a:effectLst/>
              <a:uLnTx/>
              <a:uFillTx/>
              <a:latin typeface="+mj-lt"/>
              <a:ea typeface="+mj-ea"/>
              <a:cs typeface="+mj-cs"/>
            </a:endParaRPr>
          </a:p>
        </p:txBody>
      </p:sp>
      <p:sp>
        <p:nvSpPr>
          <p:cNvPr id="13" name="Rectangle 12"/>
          <p:cNvSpPr/>
          <p:nvPr/>
        </p:nvSpPr>
        <p:spPr>
          <a:xfrm>
            <a:off x="228600" y="5105400"/>
            <a:ext cx="7848600" cy="584775"/>
          </a:xfrm>
          <a:prstGeom prst="rect">
            <a:avLst/>
          </a:prstGeom>
        </p:spPr>
        <p:txBody>
          <a:bodyPr wrap="square">
            <a:spAutoFit/>
          </a:bodyPr>
          <a:lstStyle/>
          <a:p>
            <a:r>
              <a:rPr lang="en-ZA" sz="3200" b="1" dirty="0" smtClean="0">
                <a:solidFill>
                  <a:srgbClr val="3366FF"/>
                </a:solidFill>
              </a:rPr>
              <a:t>Level of Evidence: III Guidelines</a:t>
            </a:r>
            <a:endParaRPr lang="en-US" sz="3200" dirty="0"/>
          </a:p>
        </p:txBody>
      </p:sp>
      <p:sp>
        <p:nvSpPr>
          <p:cNvPr id="14" name="Rounded Rectangle 13"/>
          <p:cNvSpPr/>
          <p:nvPr/>
        </p:nvSpPr>
        <p:spPr>
          <a:xfrm>
            <a:off x="152400" y="2057400"/>
            <a:ext cx="8839200" cy="24384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Font typeface="Arial" pitchFamily="34" charset="0"/>
              <a:buChar char="•"/>
            </a:pPr>
            <a:r>
              <a:rPr lang="en-GB" b="1" dirty="0" smtClean="0"/>
              <a:t> Artemether/lumefantrine 20/120 mg, oral, with fat-containing food/milk to ensure </a:t>
            </a:r>
          </a:p>
          <a:p>
            <a:pPr lvl="0"/>
            <a:r>
              <a:rPr lang="en-GB" b="1" dirty="0" smtClean="0"/>
              <a:t>  adequate absorption</a:t>
            </a:r>
            <a:r>
              <a:rPr lang="en-GB" sz="1600" b="1" dirty="0" smtClean="0"/>
              <a:t>.</a:t>
            </a:r>
            <a:endParaRPr lang="en-US" sz="1600" b="1" dirty="0" smtClean="0"/>
          </a:p>
          <a:p>
            <a:pPr marL="742950" lvl="1" indent="-285750">
              <a:buFont typeface="Arial" pitchFamily="34" charset="0"/>
              <a:buChar char="–"/>
            </a:pPr>
            <a:r>
              <a:rPr lang="en-GB" sz="1200" b="1" dirty="0" smtClean="0">
                <a:solidFill>
                  <a:schemeClr val="bg1"/>
                </a:solidFill>
              </a:rPr>
              <a:t>Give the first dose immediately.</a:t>
            </a:r>
            <a:endParaRPr lang="en-US" sz="1200" b="1" dirty="0" smtClean="0">
              <a:solidFill>
                <a:schemeClr val="bg1"/>
              </a:solidFill>
            </a:endParaRPr>
          </a:p>
          <a:p>
            <a:pPr marL="742950" lvl="1" indent="-285750">
              <a:buFont typeface="Arial" pitchFamily="34" charset="0"/>
              <a:buChar char="–"/>
            </a:pPr>
            <a:r>
              <a:rPr lang="en-GB" sz="1200" b="1" dirty="0" smtClean="0">
                <a:solidFill>
                  <a:schemeClr val="bg1"/>
                </a:solidFill>
              </a:rPr>
              <a:t>Follow with second dose 8 hours later.</a:t>
            </a:r>
            <a:endParaRPr lang="en-US" sz="1200" b="1" dirty="0" smtClean="0">
              <a:solidFill>
                <a:schemeClr val="bg1"/>
              </a:solidFill>
            </a:endParaRPr>
          </a:p>
          <a:p>
            <a:pPr marL="742950" lvl="1" indent="-285750">
              <a:buFont typeface="Arial" pitchFamily="34" charset="0"/>
              <a:buChar char="–"/>
            </a:pPr>
            <a:r>
              <a:rPr lang="en-GB" sz="1200" b="1" dirty="0" smtClean="0">
                <a:solidFill>
                  <a:schemeClr val="bg1"/>
                </a:solidFill>
              </a:rPr>
              <a:t>Then 12 hourly for another 2 days (total number of doses in 3 days = 6).</a:t>
            </a:r>
            <a:endParaRPr lang="en-US" sz="1200" b="1" dirty="0" smtClean="0">
              <a:solidFill>
                <a:schemeClr val="bg1"/>
              </a:solidFill>
            </a:endParaRPr>
          </a:p>
          <a:p>
            <a:pPr algn="ctr"/>
            <a:endParaRPr lang="en-US" dirty="0" smtClean="0"/>
          </a:p>
          <a:p>
            <a:pPr algn="ctr"/>
            <a:endParaRPr lang="en-US" dirty="0" smtClean="0"/>
          </a:p>
          <a:p>
            <a:pPr algn="ctr"/>
            <a:endParaRPr lang="en-US" dirty="0" smtClean="0"/>
          </a:p>
          <a:p>
            <a:pPr algn="ctr"/>
            <a:endParaRPr lang="en-US" dirty="0"/>
          </a:p>
        </p:txBody>
      </p:sp>
      <p:graphicFrame>
        <p:nvGraphicFramePr>
          <p:cNvPr id="15" name="Table 14"/>
          <p:cNvGraphicFramePr>
            <a:graphicFrameLocks noGrp="1"/>
          </p:cNvGraphicFramePr>
          <p:nvPr/>
        </p:nvGraphicFramePr>
        <p:xfrm>
          <a:off x="1676400" y="3322320"/>
          <a:ext cx="6096000" cy="1097280"/>
        </p:xfrm>
        <a:graphic>
          <a:graphicData uri="http://schemas.openxmlformats.org/drawingml/2006/table">
            <a:tbl>
              <a:tblPr>
                <a:tableStyleId>{775DCB02-9BB8-47FD-8907-85C794F793BA}</a:tableStyleId>
              </a:tblPr>
              <a:tblGrid>
                <a:gridCol w="1096061"/>
                <a:gridCol w="2789529"/>
                <a:gridCol w="2210410"/>
              </a:tblGrid>
              <a:tr h="274320">
                <a:tc>
                  <a:txBody>
                    <a:bodyPr/>
                    <a:lstStyle/>
                    <a:p>
                      <a:pPr marL="0" marR="0" algn="ctr">
                        <a:spcBef>
                          <a:spcPts val="0"/>
                        </a:spcBef>
                        <a:spcAft>
                          <a:spcPts val="0"/>
                        </a:spcAft>
                      </a:pPr>
                      <a:r>
                        <a:rPr lang="en-GB" sz="1200" b="1" dirty="0"/>
                        <a:t>Weight</a:t>
                      </a:r>
                      <a:endParaRPr lang="en-US" sz="1200" b="1" dirty="0"/>
                    </a:p>
                    <a:p>
                      <a:pPr marL="0" marR="0" algn="ctr">
                        <a:spcBef>
                          <a:spcPts val="0"/>
                        </a:spcBef>
                        <a:spcAft>
                          <a:spcPts val="0"/>
                        </a:spcAft>
                      </a:pPr>
                      <a:r>
                        <a:rPr lang="en-GB" sz="1200" b="1" dirty="0"/>
                        <a:t>kg</a:t>
                      </a:r>
                      <a:endParaRPr lang="en-US" sz="1200" b="1" dirty="0">
                        <a:latin typeface="Times New Roman"/>
                        <a:ea typeface="Times New Roman"/>
                      </a:endParaRPr>
                    </a:p>
                  </a:txBody>
                  <a:tcPr marL="68580" marR="68580" marT="0" marB="0"/>
                </a:tc>
                <a:tc>
                  <a:txBody>
                    <a:bodyPr/>
                    <a:lstStyle/>
                    <a:p>
                      <a:pPr marL="0" marR="0" algn="ctr">
                        <a:spcBef>
                          <a:spcPts val="0"/>
                        </a:spcBef>
                        <a:spcAft>
                          <a:spcPts val="0"/>
                        </a:spcAft>
                        <a:tabLst>
                          <a:tab pos="-88265" algn="l"/>
                          <a:tab pos="103505" algn="l"/>
                          <a:tab pos="211455" algn="l"/>
                          <a:tab pos="535305" algn="l"/>
                          <a:tab pos="720090" algn="l"/>
                          <a:tab pos="899795" algn="l"/>
                          <a:tab pos="1079500" algn="l"/>
                          <a:tab pos="1259205" algn="l"/>
                          <a:tab pos="1440180" algn="l"/>
                          <a:tab pos="1619885" algn="l"/>
                          <a:tab pos="1799590" algn="l"/>
                          <a:tab pos="1979295" algn="l"/>
                          <a:tab pos="2159000" algn="l"/>
                          <a:tab pos="2339975" algn="l"/>
                          <a:tab pos="2519680" algn="l"/>
                          <a:tab pos="2699385" algn="l"/>
                          <a:tab pos="2879090" algn="l"/>
                          <a:tab pos="3059430" algn="l"/>
                          <a:tab pos="3239770" algn="l"/>
                          <a:tab pos="3419475" algn="l"/>
                          <a:tab pos="3599180" algn="l"/>
                          <a:tab pos="3779520" algn="l"/>
                          <a:tab pos="3959225" algn="l"/>
                          <a:tab pos="4139565" algn="l"/>
                          <a:tab pos="4319270" algn="l"/>
                          <a:tab pos="457200" algn="l"/>
                        </a:tabLst>
                      </a:pPr>
                      <a:r>
                        <a:rPr lang="en-GB" sz="1200" b="1" dirty="0"/>
                        <a:t>Tablet</a:t>
                      </a:r>
                      <a:endParaRPr lang="en-US" sz="1200" b="1" dirty="0"/>
                    </a:p>
                    <a:p>
                      <a:pPr marL="0" marR="0" algn="ctr">
                        <a:spcBef>
                          <a:spcPts val="0"/>
                        </a:spcBef>
                        <a:spcAft>
                          <a:spcPts val="0"/>
                        </a:spcAft>
                      </a:pPr>
                      <a:r>
                        <a:rPr lang="en-GB" sz="1200" b="1" dirty="0"/>
                        <a:t>Artemether/lumefantrine 20/120 mg</a:t>
                      </a:r>
                      <a:endParaRPr lang="en-US" sz="1200" b="1" dirty="0">
                        <a:latin typeface="Times New Roman"/>
                        <a:ea typeface="Times New Roman"/>
                      </a:endParaRPr>
                    </a:p>
                  </a:txBody>
                  <a:tcPr marL="68580" marR="68580" marT="0" marB="0"/>
                </a:tc>
                <a:tc>
                  <a:txBody>
                    <a:bodyPr/>
                    <a:lstStyle/>
                    <a:p>
                      <a:pPr marL="0" marR="0" algn="ctr">
                        <a:spcBef>
                          <a:spcPts val="0"/>
                        </a:spcBef>
                        <a:spcAft>
                          <a:spcPts val="0"/>
                        </a:spcAft>
                        <a:tabLst>
                          <a:tab pos="-88265" algn="l"/>
                          <a:tab pos="103505" algn="l"/>
                          <a:tab pos="211455" algn="l"/>
                          <a:tab pos="535305" algn="l"/>
                          <a:tab pos="720090" algn="l"/>
                          <a:tab pos="899795" algn="l"/>
                          <a:tab pos="1079500" algn="l"/>
                          <a:tab pos="1259205" algn="l"/>
                          <a:tab pos="1440180" algn="l"/>
                          <a:tab pos="1619885" algn="l"/>
                          <a:tab pos="1799590" algn="l"/>
                          <a:tab pos="1979295" algn="l"/>
                          <a:tab pos="2159000" algn="l"/>
                          <a:tab pos="2339975" algn="l"/>
                          <a:tab pos="2519680" algn="l"/>
                          <a:tab pos="2699385" algn="l"/>
                          <a:tab pos="2879090" algn="l"/>
                          <a:tab pos="3059430" algn="l"/>
                          <a:tab pos="3239770" algn="l"/>
                          <a:tab pos="3419475" algn="l"/>
                          <a:tab pos="3599180" algn="l"/>
                          <a:tab pos="3779520" algn="l"/>
                          <a:tab pos="3959225" algn="l"/>
                          <a:tab pos="4139565" algn="l"/>
                          <a:tab pos="4319270" algn="l"/>
                          <a:tab pos="457200" algn="l"/>
                        </a:tabLst>
                      </a:pPr>
                      <a:r>
                        <a:rPr lang="en-GB" sz="1200" b="1" dirty="0"/>
                        <a:t>Age</a:t>
                      </a:r>
                      <a:endParaRPr lang="en-US" sz="1200" b="1" dirty="0"/>
                    </a:p>
                    <a:p>
                      <a:pPr marL="0" marR="0" algn="ctr">
                        <a:spcBef>
                          <a:spcPts val="0"/>
                        </a:spcBef>
                        <a:spcAft>
                          <a:spcPts val="0"/>
                        </a:spcAft>
                      </a:pPr>
                      <a:r>
                        <a:rPr lang="en-GB" sz="1200" b="1" dirty="0"/>
                        <a:t>months/years</a:t>
                      </a:r>
                      <a:endParaRPr lang="en-US" sz="1200" b="1" dirty="0">
                        <a:latin typeface="Times New Roman"/>
                        <a:ea typeface="Times New Roman"/>
                      </a:endParaRPr>
                    </a:p>
                  </a:txBody>
                  <a:tcPr marL="68580" marR="68580" marT="0" marB="0"/>
                </a:tc>
              </a:tr>
              <a:tr h="137160">
                <a:tc>
                  <a:txBody>
                    <a:bodyPr/>
                    <a:lstStyle/>
                    <a:p>
                      <a:pPr marL="0" marR="0" algn="ctr">
                        <a:spcBef>
                          <a:spcPts val="0"/>
                        </a:spcBef>
                        <a:spcAft>
                          <a:spcPts val="0"/>
                        </a:spcAft>
                      </a:pPr>
                      <a:r>
                        <a:rPr lang="en-GB" sz="1200" b="1" dirty="0">
                          <a:solidFill>
                            <a:srgbClr val="FF0000"/>
                          </a:solidFill>
                        </a:rPr>
                        <a:t>&gt;5–15 kg</a:t>
                      </a:r>
                      <a:endParaRPr lang="en-US" sz="1200" b="1" dirty="0">
                        <a:solidFill>
                          <a:srgbClr val="FF0000"/>
                        </a:solidFill>
                        <a:latin typeface="Times New Roman"/>
                        <a:ea typeface="Times New Roman"/>
                      </a:endParaRPr>
                    </a:p>
                  </a:txBody>
                  <a:tcPr marL="68580" marR="68580" marT="0" marB="0"/>
                </a:tc>
                <a:tc>
                  <a:txBody>
                    <a:bodyPr/>
                    <a:lstStyle/>
                    <a:p>
                      <a:pPr marL="0" marR="0" algn="ctr">
                        <a:spcBef>
                          <a:spcPts val="0"/>
                        </a:spcBef>
                        <a:spcAft>
                          <a:spcPts val="0"/>
                        </a:spcAft>
                      </a:pPr>
                      <a:r>
                        <a:rPr lang="en-GB" sz="1200" b="1">
                          <a:solidFill>
                            <a:srgbClr val="FF0000"/>
                          </a:solidFill>
                        </a:rPr>
                        <a:t>1 tablet</a:t>
                      </a:r>
                      <a:endParaRPr lang="en-US" sz="1200" b="1">
                        <a:solidFill>
                          <a:srgbClr val="FF0000"/>
                        </a:solidFill>
                        <a:latin typeface="Times New Roman"/>
                        <a:ea typeface="Times New Roman"/>
                      </a:endParaRPr>
                    </a:p>
                  </a:txBody>
                  <a:tcPr marL="68580" marR="68580" marT="0" marB="0"/>
                </a:tc>
                <a:tc>
                  <a:txBody>
                    <a:bodyPr/>
                    <a:lstStyle/>
                    <a:p>
                      <a:pPr marL="0" marR="0" algn="ctr">
                        <a:spcBef>
                          <a:spcPts val="0"/>
                        </a:spcBef>
                        <a:spcAft>
                          <a:spcPts val="0"/>
                        </a:spcAft>
                      </a:pPr>
                      <a:r>
                        <a:rPr lang="en-GB" sz="1200" b="1" dirty="0">
                          <a:solidFill>
                            <a:srgbClr val="FF0000"/>
                          </a:solidFill>
                        </a:rPr>
                        <a:t>6 months–3 years</a:t>
                      </a:r>
                      <a:endParaRPr lang="en-US" sz="1200" b="1" dirty="0">
                        <a:solidFill>
                          <a:srgbClr val="FF0000"/>
                        </a:solidFill>
                        <a:latin typeface="Times New Roman"/>
                        <a:ea typeface="Times New Roman"/>
                      </a:endParaRPr>
                    </a:p>
                  </a:txBody>
                  <a:tcPr marL="68580" marR="68580" marT="0" marB="0"/>
                </a:tc>
              </a:tr>
              <a:tr h="137160">
                <a:tc>
                  <a:txBody>
                    <a:bodyPr/>
                    <a:lstStyle/>
                    <a:p>
                      <a:pPr marL="0" marR="0" algn="ctr">
                        <a:spcBef>
                          <a:spcPts val="0"/>
                        </a:spcBef>
                        <a:spcAft>
                          <a:spcPts val="0"/>
                        </a:spcAft>
                      </a:pPr>
                      <a:r>
                        <a:rPr lang="en-GB" sz="1200"/>
                        <a:t>&gt;15–25 kg</a:t>
                      </a:r>
                      <a:endParaRPr lang="en-US" sz="1200">
                        <a:latin typeface="Times New Roman"/>
                        <a:ea typeface="Times New Roman"/>
                      </a:endParaRPr>
                    </a:p>
                  </a:txBody>
                  <a:tcPr marL="68580" marR="68580" marT="0" marB="0"/>
                </a:tc>
                <a:tc>
                  <a:txBody>
                    <a:bodyPr/>
                    <a:lstStyle/>
                    <a:p>
                      <a:pPr marL="0" marR="0" algn="ctr">
                        <a:spcBef>
                          <a:spcPts val="0"/>
                        </a:spcBef>
                        <a:spcAft>
                          <a:spcPts val="0"/>
                        </a:spcAft>
                      </a:pPr>
                      <a:r>
                        <a:rPr lang="en-GB" sz="1200"/>
                        <a:t>2 tablets</a:t>
                      </a:r>
                      <a:endParaRPr lang="en-US" sz="1200">
                        <a:latin typeface="Times New Roman"/>
                        <a:ea typeface="Times New Roman"/>
                      </a:endParaRPr>
                    </a:p>
                  </a:txBody>
                  <a:tcPr marL="68580" marR="68580" marT="0" marB="0"/>
                </a:tc>
                <a:tc>
                  <a:txBody>
                    <a:bodyPr/>
                    <a:lstStyle/>
                    <a:p>
                      <a:pPr marL="0" marR="0" algn="ctr">
                        <a:spcBef>
                          <a:spcPts val="0"/>
                        </a:spcBef>
                        <a:spcAft>
                          <a:spcPts val="0"/>
                        </a:spcAft>
                      </a:pPr>
                      <a:r>
                        <a:rPr lang="en-GB" sz="1200"/>
                        <a:t>&gt;3–8 years</a:t>
                      </a:r>
                      <a:endParaRPr lang="en-US" sz="1200">
                        <a:latin typeface="Times New Roman"/>
                        <a:ea typeface="Times New Roman"/>
                      </a:endParaRPr>
                    </a:p>
                  </a:txBody>
                  <a:tcPr marL="68580" marR="68580" marT="0" marB="0"/>
                </a:tc>
              </a:tr>
              <a:tr h="137160">
                <a:tc>
                  <a:txBody>
                    <a:bodyPr/>
                    <a:lstStyle/>
                    <a:p>
                      <a:pPr marL="0" marR="0" algn="ctr">
                        <a:spcBef>
                          <a:spcPts val="0"/>
                        </a:spcBef>
                        <a:spcAft>
                          <a:spcPts val="0"/>
                        </a:spcAft>
                      </a:pPr>
                      <a:r>
                        <a:rPr lang="en-GB" sz="1200"/>
                        <a:t>&gt;25–35 kg</a:t>
                      </a:r>
                      <a:endParaRPr lang="en-US" sz="1200">
                        <a:latin typeface="Times New Roman"/>
                        <a:ea typeface="Times New Roman"/>
                      </a:endParaRPr>
                    </a:p>
                  </a:txBody>
                  <a:tcPr marL="68580" marR="68580" marT="0" marB="0"/>
                </a:tc>
                <a:tc>
                  <a:txBody>
                    <a:bodyPr/>
                    <a:lstStyle/>
                    <a:p>
                      <a:pPr marL="0" marR="0" algn="ctr">
                        <a:spcBef>
                          <a:spcPts val="0"/>
                        </a:spcBef>
                        <a:spcAft>
                          <a:spcPts val="0"/>
                        </a:spcAft>
                      </a:pPr>
                      <a:r>
                        <a:rPr lang="en-GB" sz="1200"/>
                        <a:t>3 tablets</a:t>
                      </a:r>
                      <a:endParaRPr lang="en-US" sz="1200">
                        <a:latin typeface="Times New Roman"/>
                        <a:ea typeface="Times New Roman"/>
                      </a:endParaRPr>
                    </a:p>
                  </a:txBody>
                  <a:tcPr marL="68580" marR="68580" marT="0" marB="0"/>
                </a:tc>
                <a:tc>
                  <a:txBody>
                    <a:bodyPr/>
                    <a:lstStyle/>
                    <a:p>
                      <a:pPr marL="0" marR="0" algn="ctr">
                        <a:spcBef>
                          <a:spcPts val="0"/>
                        </a:spcBef>
                        <a:spcAft>
                          <a:spcPts val="0"/>
                        </a:spcAft>
                      </a:pPr>
                      <a:r>
                        <a:rPr lang="en-GB" sz="1200"/>
                        <a:t>&gt;8–12 years</a:t>
                      </a:r>
                      <a:endParaRPr lang="en-US" sz="1200">
                        <a:latin typeface="Times New Roman"/>
                        <a:ea typeface="Times New Roman"/>
                      </a:endParaRPr>
                    </a:p>
                  </a:txBody>
                  <a:tcPr marL="68580" marR="68580" marT="0" marB="0"/>
                </a:tc>
              </a:tr>
              <a:tr h="137160">
                <a:tc>
                  <a:txBody>
                    <a:bodyPr/>
                    <a:lstStyle/>
                    <a:p>
                      <a:pPr marL="0" marR="0" algn="ctr">
                        <a:spcBef>
                          <a:spcPts val="0"/>
                        </a:spcBef>
                        <a:spcAft>
                          <a:spcPts val="0"/>
                        </a:spcAft>
                      </a:pPr>
                      <a:r>
                        <a:rPr lang="en-GB" sz="1200"/>
                        <a:t>&gt;35 kg</a:t>
                      </a:r>
                      <a:endParaRPr lang="en-US" sz="1200">
                        <a:latin typeface="Times New Roman"/>
                        <a:ea typeface="Times New Roman"/>
                      </a:endParaRPr>
                    </a:p>
                  </a:txBody>
                  <a:tcPr marL="68580" marR="68580" marT="0" marB="0"/>
                </a:tc>
                <a:tc>
                  <a:txBody>
                    <a:bodyPr/>
                    <a:lstStyle/>
                    <a:p>
                      <a:pPr marL="0" marR="0" algn="ctr">
                        <a:spcBef>
                          <a:spcPts val="0"/>
                        </a:spcBef>
                        <a:spcAft>
                          <a:spcPts val="0"/>
                        </a:spcAft>
                      </a:pPr>
                      <a:r>
                        <a:rPr lang="en-GB" sz="1200"/>
                        <a:t>4 tablets</a:t>
                      </a:r>
                      <a:endParaRPr lang="en-US" sz="1200">
                        <a:latin typeface="Times New Roman"/>
                        <a:ea typeface="Times New Roman"/>
                      </a:endParaRPr>
                    </a:p>
                  </a:txBody>
                  <a:tcPr marL="68580" marR="68580" marT="0" marB="0"/>
                </a:tc>
                <a:tc>
                  <a:txBody>
                    <a:bodyPr/>
                    <a:lstStyle/>
                    <a:p>
                      <a:pPr marL="0" marR="0" algn="ctr">
                        <a:spcBef>
                          <a:spcPts val="0"/>
                        </a:spcBef>
                        <a:spcAft>
                          <a:spcPts val="0"/>
                        </a:spcAft>
                      </a:pPr>
                      <a:r>
                        <a:rPr lang="en-GB" sz="1200" dirty="0"/>
                        <a:t>&gt;12 years and adults</a:t>
                      </a:r>
                      <a:endParaRPr lang="en-US" sz="1200" dirty="0">
                        <a:latin typeface="Times New Roman"/>
                        <a:ea typeface="Times New Roman"/>
                      </a:endParaRPr>
                    </a:p>
                  </a:txBody>
                  <a:tcPr marL="68580" marR="68580" marT="0" marB="0"/>
                </a:tc>
              </a:tr>
            </a:tbl>
          </a:graphicData>
        </a:graphic>
      </p:graphicFrame>
      <p:sp>
        <p:nvSpPr>
          <p:cNvPr id="9" name="Rectangle 8"/>
          <p:cNvSpPr/>
          <p:nvPr/>
        </p:nvSpPr>
        <p:spPr>
          <a:xfrm>
            <a:off x="7711748" y="5232975"/>
            <a:ext cx="969114"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10</a:t>
            </a:r>
            <a:endParaRPr lang="en-ZA" dirty="0">
              <a:solidFill>
                <a:srgbClr val="3366FF"/>
              </a:solidFill>
            </a:endParaRPr>
          </a:p>
        </p:txBody>
      </p:sp>
    </p:spTree>
    <p:extLst>
      <p:ext uri="{BB962C8B-B14F-4D97-AF65-F5344CB8AC3E}">
        <p14:creationId xmlns:p14="http://schemas.microsoft.com/office/powerpoint/2010/main" xmlns="" val="3932670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0" name="Footer Placeholder 4"/>
          <p:cNvSpPr txBox="1">
            <a:spLocks/>
          </p:cNvSpPr>
          <p:nvPr/>
        </p:nvSpPr>
        <p:spPr>
          <a:xfrm>
            <a:off x="3124200" y="6172200"/>
            <a:ext cx="3276600" cy="5016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smtClean="0">
                <a:solidFill>
                  <a:schemeClr val="tx1">
                    <a:lumMod val="50000"/>
                    <a:lumOff val="50000"/>
                  </a:schemeClr>
                </a:solidFill>
              </a:rPr>
              <a:t>INFECTIONS &amp; RELATED CONDITIONS</a:t>
            </a:r>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8" name="Content Placeholder 2"/>
          <p:cNvSpPr txBox="1">
            <a:spLocks/>
          </p:cNvSpPr>
          <p:nvPr/>
        </p:nvSpPr>
        <p:spPr>
          <a:xfrm>
            <a:off x="34400" y="1039226"/>
            <a:ext cx="9109600" cy="4980574"/>
          </a:xfrm>
          <a:prstGeom prst="rect">
            <a:avLst/>
          </a:prstGeom>
        </p:spPr>
        <p:txBody>
          <a:bodyPr>
            <a:normAutofit/>
          </a:bodyPr>
          <a:lstStyle/>
          <a:p>
            <a:pPr marL="342900" indent="-342900">
              <a:spcBef>
                <a:spcPct val="20000"/>
              </a:spcBef>
              <a:buFont typeface="Arial" pitchFamily="34" charset="0"/>
              <a:buChar char="•"/>
              <a:defRPr/>
            </a:pPr>
            <a:r>
              <a:rPr lang="en-GB" sz="2800" u="sng" dirty="0" smtClean="0"/>
              <a:t>Artemether/lumefantrine</a:t>
            </a:r>
            <a:r>
              <a:rPr lang="en-GB" sz="2800" dirty="0" smtClean="0"/>
              <a:t>: </a:t>
            </a:r>
            <a:r>
              <a:rPr lang="en-GB" sz="2800" i="1" dirty="0" smtClean="0">
                <a:solidFill>
                  <a:srgbClr val="00B0F0"/>
                </a:solidFill>
              </a:rPr>
              <a:t>pre-referral dose retained for pregnant women </a:t>
            </a:r>
            <a:r>
              <a:rPr lang="en-US" sz="2800" i="1" dirty="0" smtClean="0">
                <a:solidFill>
                  <a:srgbClr val="00B0F0"/>
                </a:solidFill>
              </a:rPr>
              <a:t>before urgent referral to secondary level.</a:t>
            </a:r>
            <a:endParaRPr lang="en-US" sz="2800" i="1" dirty="0" smtClean="0">
              <a:solidFill>
                <a:srgbClr val="9966FF"/>
              </a:solidFill>
            </a:endParaRPr>
          </a:p>
          <a:p>
            <a:pPr lvl="1">
              <a:buFont typeface="Wingdings" pitchFamily="2" charset="2"/>
              <a:buChar char="§"/>
            </a:pPr>
            <a:r>
              <a:rPr lang="en-GB" i="1" dirty="0" smtClean="0"/>
              <a:t> Pharmacokinetic study</a:t>
            </a:r>
            <a:r>
              <a:rPr lang="en-GB" dirty="0" smtClean="0"/>
              <a:t>: recommended dose optimisation in pregnancy, as altered  </a:t>
            </a:r>
          </a:p>
          <a:p>
            <a:pPr lvl="1"/>
            <a:r>
              <a:rPr lang="en-GB" dirty="0" smtClean="0"/>
              <a:t>  pharmacokinetic properties of lumefantrine contribute to high treatment failure rates.</a:t>
            </a:r>
            <a:endParaRPr lang="en-US" dirty="0" smtClean="0"/>
          </a:p>
          <a:p>
            <a:pPr lvl="1"/>
            <a:r>
              <a:rPr lang="en-ZA" sz="1600" i="1" dirty="0" smtClean="0"/>
              <a:t>   Results:</a:t>
            </a:r>
            <a:endParaRPr lang="en-US" sz="1600" dirty="0" smtClean="0"/>
          </a:p>
          <a:p>
            <a:pPr marL="1200150" lvl="2" indent="-285750">
              <a:buFont typeface="Arial" pitchFamily="34" charset="0"/>
              <a:buChar char="–"/>
            </a:pPr>
            <a:r>
              <a:rPr lang="en-GB" sz="1400" dirty="0" smtClean="0"/>
              <a:t>Treatment failure rate:  16.5% (95% CI, 9.9 to 25.1).</a:t>
            </a:r>
            <a:endParaRPr lang="en-US" sz="1400" dirty="0" smtClean="0"/>
          </a:p>
          <a:p>
            <a:pPr marL="1200150" lvl="2" indent="-285750">
              <a:buFont typeface="Arial" pitchFamily="34" charset="0"/>
              <a:buChar char="–"/>
            </a:pPr>
            <a:r>
              <a:rPr lang="en-GB" sz="1400" dirty="0" smtClean="0"/>
              <a:t>40% (41/103) of the pregnant women had capillary plasma concentrations on day 7 of &lt;355 </a:t>
            </a:r>
            <a:r>
              <a:rPr lang="en-GB" sz="1400" dirty="0" err="1" smtClean="0"/>
              <a:t>ng</a:t>
            </a:r>
            <a:r>
              <a:rPr lang="en-GB" sz="1400" dirty="0" smtClean="0"/>
              <a:t>/ml (equivalent to approximately &lt; 280 </a:t>
            </a:r>
            <a:r>
              <a:rPr lang="en-GB" sz="1400" dirty="0" err="1" smtClean="0"/>
              <a:t>ng</a:t>
            </a:r>
            <a:r>
              <a:rPr lang="en-GB" sz="1400" dirty="0" smtClean="0"/>
              <a:t>/ml in venous plasma), a marker for increased risk of therapeutic failure in non-pregnant patients (and probably treatment failure) in this area.</a:t>
            </a:r>
            <a:endParaRPr lang="en-US" sz="1400" dirty="0" smtClean="0"/>
          </a:p>
          <a:p>
            <a:pPr marL="1200150" lvl="2" indent="-285750">
              <a:buFont typeface="Arial" pitchFamily="34" charset="0"/>
              <a:buChar char="–"/>
            </a:pPr>
            <a:r>
              <a:rPr lang="en-GB" sz="1400" dirty="0" smtClean="0"/>
              <a:t>Predictive modelling suggest twice-daily regimen for 5 days in later pregnancy. </a:t>
            </a:r>
          </a:p>
          <a:p>
            <a:pPr lvl="1">
              <a:buFont typeface="Wingdings" pitchFamily="2" charset="2"/>
              <a:buChar char="§"/>
            </a:pPr>
            <a:r>
              <a:rPr lang="en-GB" i="1" dirty="0" smtClean="0"/>
              <a:t> Efficacy data </a:t>
            </a:r>
            <a:r>
              <a:rPr lang="en-GB" dirty="0" smtClean="0"/>
              <a:t>(open-label RCT): 3 days artemether-lumefantrine in pregnant women as  </a:t>
            </a:r>
          </a:p>
          <a:p>
            <a:pPr lvl="1"/>
            <a:r>
              <a:rPr lang="en-GB" dirty="0" smtClean="0"/>
              <a:t>   effective as oral quinine for the treatment of uncomplicated malaria.</a:t>
            </a:r>
          </a:p>
          <a:p>
            <a:pPr lvl="1"/>
            <a:r>
              <a:rPr lang="en-GB" sz="1600" i="1" dirty="0" smtClean="0"/>
              <a:t>  Results:</a:t>
            </a:r>
          </a:p>
          <a:p>
            <a:pPr marL="1200150" lvl="2" indent="-285750">
              <a:buFont typeface="Arial" pitchFamily="34" charset="0"/>
              <a:buChar char="–"/>
            </a:pPr>
            <a:r>
              <a:rPr lang="en-GB" sz="1400" dirty="0" smtClean="0"/>
              <a:t>At day 42, the cure rate was 99.3% (137/138) patients taking artemether–lumefantrine vs. 97.6% (122/125) taking quinine. Difference of 1.7% (lower limit of 95% CI –0·9). </a:t>
            </a:r>
          </a:p>
          <a:p>
            <a:pPr marL="1200150" lvl="2" indent="-285750">
              <a:buFont typeface="Arial" pitchFamily="34" charset="0"/>
              <a:buChar char="–"/>
            </a:pPr>
            <a:r>
              <a:rPr lang="en-GB" sz="1400" dirty="0" smtClean="0"/>
              <a:t>290 adverse events in the quinine group vs. 141 in the artemether–lumefantrine group.</a:t>
            </a:r>
          </a:p>
          <a:p>
            <a:pPr lvl="1"/>
            <a:endParaRPr lang="en-US" dirty="0" smtClean="0"/>
          </a:p>
          <a:p>
            <a:pPr marL="1200150" lvl="2" indent="-285750"/>
            <a:endParaRPr lang="en-US" sz="1400" dirty="0" smtClean="0"/>
          </a:p>
          <a:p>
            <a:pPr lvl="0"/>
            <a:endParaRPr lang="en-US" sz="2400" i="1" dirty="0" smtClean="0"/>
          </a:p>
          <a:p>
            <a:endParaRPr lang="en-ZA" sz="2400" dirty="0" smtClean="0"/>
          </a:p>
          <a:p>
            <a:endParaRPr lang="en-ZA" sz="2400" dirty="0" smtClean="0"/>
          </a:p>
          <a:p>
            <a:endParaRPr lang="en-ZA" sz="2800" dirty="0" smtClean="0"/>
          </a:p>
          <a:p>
            <a:endParaRPr kumimoji="0" lang="en-ZA"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1" u="none" strike="noStrike" kern="1200" cap="none" spc="0" normalizeH="0" baseline="0" noProof="0" dirty="0">
              <a:ln>
                <a:noFill/>
              </a:ln>
              <a:solidFill>
                <a:srgbClr val="9966FF"/>
              </a:solidFill>
              <a:effectLst/>
              <a:uLnTx/>
              <a:uFillTx/>
              <a:latin typeface="+mn-lt"/>
              <a:ea typeface="+mn-ea"/>
              <a:cs typeface="+mn-cs"/>
            </a:endParaRPr>
          </a:p>
        </p:txBody>
      </p:sp>
      <p:sp>
        <p:nvSpPr>
          <p:cNvPr id="11" name="Title 1"/>
          <p:cNvSpPr txBox="1">
            <a:spLocks/>
          </p:cNvSpPr>
          <p:nvPr/>
        </p:nvSpPr>
        <p:spPr>
          <a:xfrm>
            <a:off x="0" y="76200"/>
            <a:ext cx="8229600" cy="762000"/>
          </a:xfrm>
          <a:prstGeom prst="rect">
            <a:avLst/>
          </a:prstGeom>
        </p:spPr>
        <p:txBody>
          <a:bodyPr>
            <a:normAutofit fontScale="97500"/>
          </a:bodyPr>
          <a:lstStyle/>
          <a:p>
            <a:pPr lvl="0">
              <a:spcBef>
                <a:spcPct val="0"/>
              </a:spcBef>
              <a:defRPr/>
            </a:pPr>
            <a:r>
              <a:rPr lang="en-US" sz="4000" b="1" dirty="0" smtClean="0">
                <a:solidFill>
                  <a:schemeClr val="bg1"/>
                </a:solidFill>
                <a:latin typeface="+mj-lt"/>
                <a:ea typeface="+mj-ea"/>
                <a:cs typeface="+mj-cs"/>
              </a:rPr>
              <a:t>10.8.1 MALARIA, UNCOMPLICATED</a:t>
            </a:r>
            <a:endParaRPr kumimoji="0" lang="en-ZA" sz="4000" b="0" i="0" u="none" strike="noStrike" kern="1200" cap="none" spc="0" normalizeH="0" baseline="0" noProof="0" dirty="0">
              <a:ln>
                <a:noFill/>
              </a:ln>
              <a:solidFill>
                <a:schemeClr val="bg1"/>
              </a:solidFill>
              <a:effectLst/>
              <a:uLnTx/>
              <a:uFillTx/>
              <a:latin typeface="+mj-lt"/>
              <a:ea typeface="+mj-ea"/>
              <a:cs typeface="+mj-cs"/>
            </a:endParaRPr>
          </a:p>
        </p:txBody>
      </p:sp>
      <p:sp>
        <p:nvSpPr>
          <p:cNvPr id="9" name="Rectangle 8"/>
          <p:cNvSpPr/>
          <p:nvPr/>
        </p:nvSpPr>
        <p:spPr>
          <a:xfrm>
            <a:off x="228600" y="5181600"/>
            <a:ext cx="8682057" cy="646331"/>
          </a:xfrm>
          <a:prstGeom prst="rect">
            <a:avLst/>
          </a:prstGeom>
        </p:spPr>
        <p:txBody>
          <a:bodyPr wrap="none">
            <a:spAutoFit/>
          </a:bodyPr>
          <a:lstStyle/>
          <a:p>
            <a:r>
              <a:rPr lang="en-ZA" sz="3600" b="1" dirty="0" smtClean="0">
                <a:solidFill>
                  <a:srgbClr val="3366FF"/>
                </a:solidFill>
              </a:rPr>
              <a:t>Level of Evidence: III Pharmacokinetic study</a:t>
            </a:r>
            <a:endParaRPr lang="en-US" sz="3600" dirty="0"/>
          </a:p>
        </p:txBody>
      </p:sp>
      <p:sp>
        <p:nvSpPr>
          <p:cNvPr id="12" name="Rectangle 11"/>
          <p:cNvSpPr/>
          <p:nvPr/>
        </p:nvSpPr>
        <p:spPr>
          <a:xfrm>
            <a:off x="7745043" y="4775775"/>
            <a:ext cx="969114"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11</a:t>
            </a:r>
            <a:endParaRPr lang="en-ZA" dirty="0">
              <a:solidFill>
                <a:srgbClr val="3366FF"/>
              </a:solidFill>
            </a:endParaRPr>
          </a:p>
        </p:txBody>
      </p:sp>
    </p:spTree>
    <p:extLst>
      <p:ext uri="{BB962C8B-B14F-4D97-AF65-F5344CB8AC3E}">
        <p14:creationId xmlns:p14="http://schemas.microsoft.com/office/powerpoint/2010/main" xmlns="" val="39326708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0" name="Footer Placeholder 4"/>
          <p:cNvSpPr txBox="1">
            <a:spLocks/>
          </p:cNvSpPr>
          <p:nvPr/>
        </p:nvSpPr>
        <p:spPr>
          <a:xfrm>
            <a:off x="3124200" y="6172200"/>
            <a:ext cx="3276600" cy="5016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smtClean="0">
                <a:solidFill>
                  <a:schemeClr val="tx1">
                    <a:lumMod val="50000"/>
                    <a:lumOff val="50000"/>
                  </a:schemeClr>
                </a:solidFill>
              </a:rPr>
              <a:t>INFECTIONS &amp; RELATED CONDITIONS</a:t>
            </a:r>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8" name="Content Placeholder 2"/>
          <p:cNvSpPr txBox="1">
            <a:spLocks/>
          </p:cNvSpPr>
          <p:nvPr/>
        </p:nvSpPr>
        <p:spPr>
          <a:xfrm>
            <a:off x="34400" y="1039226"/>
            <a:ext cx="9109600" cy="4980574"/>
          </a:xfrm>
          <a:prstGeom prst="rect">
            <a:avLst/>
          </a:prstGeom>
        </p:spPr>
        <p:txBody>
          <a:bodyPr>
            <a:normAutofit/>
          </a:bodyPr>
          <a:lstStyle/>
          <a:p>
            <a:pPr marL="342900" indent="-342900">
              <a:spcBef>
                <a:spcPct val="20000"/>
              </a:spcBef>
              <a:buFont typeface="Arial" pitchFamily="34" charset="0"/>
              <a:buChar char="•"/>
              <a:defRPr/>
            </a:pPr>
            <a:r>
              <a:rPr lang="en-GB" sz="2800" dirty="0" smtClean="0"/>
              <a:t>Paracetamol: </a:t>
            </a:r>
            <a:r>
              <a:rPr lang="en-US" sz="2800" i="1" dirty="0" smtClean="0">
                <a:solidFill>
                  <a:srgbClr val="9966FF"/>
                </a:solidFill>
              </a:rPr>
              <a:t>indication amended</a:t>
            </a:r>
          </a:p>
          <a:p>
            <a:pPr marL="342900" indent="-342900">
              <a:spcBef>
                <a:spcPct val="20000"/>
              </a:spcBef>
              <a:defRPr/>
            </a:pPr>
            <a:endParaRPr lang="en-US" sz="1000" i="1" dirty="0" smtClean="0">
              <a:solidFill>
                <a:srgbClr val="9966FF"/>
              </a:solidFill>
            </a:endParaRPr>
          </a:p>
          <a:p>
            <a:pPr marL="342900" indent="-342900">
              <a:spcBef>
                <a:spcPct val="20000"/>
              </a:spcBef>
              <a:defRPr/>
            </a:pPr>
            <a:r>
              <a:rPr lang="en-US" sz="2000" b="1" dirty="0" smtClean="0"/>
              <a:t>Recommendation: </a:t>
            </a:r>
            <a:r>
              <a:rPr lang="en-US" sz="2000" dirty="0" smtClean="0"/>
              <a:t>Paracetamol only indicated for </a:t>
            </a:r>
            <a:r>
              <a:rPr lang="en-GB" sz="2000" dirty="0" smtClean="0"/>
              <a:t>fever in </a:t>
            </a:r>
            <a:r>
              <a:rPr lang="en-GB" sz="2000" b="1" dirty="0" smtClean="0">
                <a:solidFill>
                  <a:srgbClr val="FF0000"/>
                </a:solidFill>
              </a:rPr>
              <a:t>children &lt; 5 years of age.</a:t>
            </a:r>
            <a:endParaRPr lang="en-US" sz="2000" b="1" i="1" dirty="0" smtClean="0">
              <a:solidFill>
                <a:srgbClr val="FF0000"/>
              </a:solidFill>
            </a:endParaRPr>
          </a:p>
          <a:p>
            <a:pPr marL="742950" lvl="1" indent="-285750">
              <a:buFont typeface="Arial" pitchFamily="34" charset="0"/>
              <a:buChar char="–"/>
            </a:pPr>
            <a:r>
              <a:rPr lang="en-ZA" sz="2000" dirty="0" smtClean="0"/>
              <a:t>Fever not routinely treated in adults diagnosed with malaria. </a:t>
            </a:r>
          </a:p>
          <a:p>
            <a:pPr marL="742950" lvl="1" indent="-285750">
              <a:buFont typeface="Arial" pitchFamily="34" charset="0"/>
              <a:buChar char="–"/>
            </a:pPr>
            <a:r>
              <a:rPr lang="en-ZA" sz="2000" dirty="0" smtClean="0"/>
              <a:t>Young children with temperatures &gt; 38°C are treated for fever, as convulsions are a concern.</a:t>
            </a:r>
            <a:endParaRPr lang="en-US" sz="2000" dirty="0" smtClean="0"/>
          </a:p>
          <a:p>
            <a:pPr lvl="1"/>
            <a:endParaRPr lang="en-US" dirty="0" smtClean="0"/>
          </a:p>
          <a:p>
            <a:pPr marL="1200150" lvl="2" indent="-285750"/>
            <a:endParaRPr lang="en-US" sz="1400" dirty="0" smtClean="0"/>
          </a:p>
          <a:p>
            <a:pPr lvl="0"/>
            <a:endParaRPr lang="en-US" sz="2400" i="1" dirty="0" smtClean="0"/>
          </a:p>
          <a:p>
            <a:endParaRPr lang="en-ZA" sz="2400" dirty="0" smtClean="0"/>
          </a:p>
          <a:p>
            <a:endParaRPr lang="en-ZA" sz="2400" dirty="0" smtClean="0"/>
          </a:p>
          <a:p>
            <a:endParaRPr lang="en-ZA" sz="2800" dirty="0" smtClean="0"/>
          </a:p>
          <a:p>
            <a:endParaRPr kumimoji="0" lang="en-ZA"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1" u="none" strike="noStrike" kern="1200" cap="none" spc="0" normalizeH="0" baseline="0" noProof="0" dirty="0">
              <a:ln>
                <a:noFill/>
              </a:ln>
              <a:solidFill>
                <a:srgbClr val="9966FF"/>
              </a:solidFill>
              <a:effectLst/>
              <a:uLnTx/>
              <a:uFillTx/>
              <a:latin typeface="+mn-lt"/>
              <a:ea typeface="+mn-ea"/>
              <a:cs typeface="+mn-cs"/>
            </a:endParaRPr>
          </a:p>
        </p:txBody>
      </p:sp>
      <p:sp>
        <p:nvSpPr>
          <p:cNvPr id="11" name="Title 1"/>
          <p:cNvSpPr txBox="1">
            <a:spLocks/>
          </p:cNvSpPr>
          <p:nvPr/>
        </p:nvSpPr>
        <p:spPr>
          <a:xfrm>
            <a:off x="0" y="76200"/>
            <a:ext cx="8229600" cy="762000"/>
          </a:xfrm>
          <a:prstGeom prst="rect">
            <a:avLst/>
          </a:prstGeom>
        </p:spPr>
        <p:txBody>
          <a:bodyPr>
            <a:normAutofit fontScale="97500"/>
          </a:bodyPr>
          <a:lstStyle/>
          <a:p>
            <a:pPr lvl="0">
              <a:spcBef>
                <a:spcPct val="0"/>
              </a:spcBef>
              <a:defRPr/>
            </a:pPr>
            <a:r>
              <a:rPr lang="en-US" sz="4000" b="1" dirty="0" smtClean="0">
                <a:solidFill>
                  <a:schemeClr val="bg1"/>
                </a:solidFill>
                <a:latin typeface="+mj-lt"/>
                <a:ea typeface="+mj-ea"/>
                <a:cs typeface="+mj-cs"/>
              </a:rPr>
              <a:t>10.8.1 MALARIA, UNCOMPLICATED</a:t>
            </a:r>
            <a:endParaRPr kumimoji="0" lang="en-ZA" sz="4000" b="0" i="0" u="none" strike="noStrike" kern="1200" cap="none" spc="0" normalizeH="0" baseline="0" noProof="0" dirty="0">
              <a:ln>
                <a:noFill/>
              </a:ln>
              <a:solidFill>
                <a:schemeClr val="bg1"/>
              </a:solidFill>
              <a:effectLst/>
              <a:uLnTx/>
              <a:uFillTx/>
              <a:latin typeface="+mj-lt"/>
              <a:ea typeface="+mj-ea"/>
              <a:cs typeface="+mj-cs"/>
            </a:endParaRPr>
          </a:p>
        </p:txBody>
      </p:sp>
      <p:sp>
        <p:nvSpPr>
          <p:cNvPr id="9" name="Rectangle 8"/>
          <p:cNvSpPr/>
          <p:nvPr/>
        </p:nvSpPr>
        <p:spPr>
          <a:xfrm>
            <a:off x="457200" y="3810000"/>
            <a:ext cx="8522333" cy="769441"/>
          </a:xfrm>
          <a:prstGeom prst="rect">
            <a:avLst/>
          </a:prstGeom>
        </p:spPr>
        <p:txBody>
          <a:bodyPr wrap="none">
            <a:spAutoFit/>
          </a:bodyPr>
          <a:lstStyle/>
          <a:p>
            <a:r>
              <a:rPr lang="en-ZA" sz="4400" b="1" dirty="0" smtClean="0">
                <a:solidFill>
                  <a:srgbClr val="3366FF"/>
                </a:solidFill>
              </a:rPr>
              <a:t>Level of Evidence: III Expert opinion</a:t>
            </a:r>
            <a:endParaRPr lang="en-US" sz="4400" dirty="0"/>
          </a:p>
        </p:txBody>
      </p:sp>
    </p:spTree>
    <p:extLst>
      <p:ext uri="{BB962C8B-B14F-4D97-AF65-F5344CB8AC3E}">
        <p14:creationId xmlns:p14="http://schemas.microsoft.com/office/powerpoint/2010/main" xmlns="" val="39326708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0" name="Footer Placeholder 4"/>
          <p:cNvSpPr txBox="1">
            <a:spLocks/>
          </p:cNvSpPr>
          <p:nvPr/>
        </p:nvSpPr>
        <p:spPr>
          <a:xfrm>
            <a:off x="3124200" y="6172200"/>
            <a:ext cx="3276600" cy="5016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smtClean="0">
                <a:solidFill>
                  <a:schemeClr val="tx1">
                    <a:lumMod val="50000"/>
                    <a:lumOff val="50000"/>
                  </a:schemeClr>
                </a:solidFill>
              </a:rPr>
              <a:t>INFECTIONS &amp; RELATED CONDITIONS</a:t>
            </a:r>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8" name="Content Placeholder 2"/>
          <p:cNvSpPr txBox="1">
            <a:spLocks/>
          </p:cNvSpPr>
          <p:nvPr/>
        </p:nvSpPr>
        <p:spPr>
          <a:xfrm>
            <a:off x="34400" y="1039226"/>
            <a:ext cx="9109600" cy="4980574"/>
          </a:xfrm>
          <a:prstGeom prst="rect">
            <a:avLst/>
          </a:prstGeom>
        </p:spPr>
        <p:txBody>
          <a:bodyPr>
            <a:normAutofit/>
          </a:bodyPr>
          <a:lstStyle/>
          <a:p>
            <a:pPr marL="342900" indent="-342900">
              <a:spcBef>
                <a:spcPct val="20000"/>
              </a:spcBef>
              <a:buFont typeface="Arial" pitchFamily="34" charset="0"/>
              <a:buChar char="•"/>
              <a:defRPr/>
            </a:pPr>
            <a:r>
              <a:rPr lang="en-GB" sz="2400" u="sng" dirty="0" err="1" smtClean="0"/>
              <a:t>Artesunate</a:t>
            </a:r>
            <a:r>
              <a:rPr lang="en-GB" sz="2400" u="sng" dirty="0" smtClean="0"/>
              <a:t>, parenteral</a:t>
            </a:r>
            <a:r>
              <a:rPr lang="en-GB" sz="2400" dirty="0" smtClean="0"/>
              <a:t>: </a:t>
            </a:r>
            <a:r>
              <a:rPr lang="en-GB" sz="2400" i="1" dirty="0" smtClean="0">
                <a:solidFill>
                  <a:srgbClr val="00B050"/>
                </a:solidFill>
              </a:rPr>
              <a:t>pre-referral dose </a:t>
            </a:r>
            <a:r>
              <a:rPr lang="en-US" sz="2400" i="1" dirty="0" smtClean="0">
                <a:solidFill>
                  <a:srgbClr val="00B050"/>
                </a:solidFill>
              </a:rPr>
              <a:t>added before urgent referral to secondary level</a:t>
            </a:r>
          </a:p>
          <a:p>
            <a:r>
              <a:rPr lang="en-US" sz="1200" dirty="0" smtClean="0"/>
              <a:t>(</a:t>
            </a:r>
            <a:r>
              <a:rPr lang="en-GB" sz="1200" dirty="0" smtClean="0"/>
              <a:t>Refer to the medicine review received from an external expert, for detailed information).</a:t>
            </a:r>
            <a:r>
              <a:rPr lang="en-ZA" sz="1200" dirty="0" smtClean="0"/>
              <a:t> </a:t>
            </a:r>
          </a:p>
          <a:p>
            <a:endParaRPr lang="en-GB" sz="500" i="1" dirty="0" smtClean="0"/>
          </a:p>
          <a:p>
            <a:r>
              <a:rPr lang="en-GB" sz="1400" i="1" dirty="0" smtClean="0"/>
              <a:t>Efficacy</a:t>
            </a:r>
            <a:r>
              <a:rPr lang="en-GB" sz="1400" dirty="0" smtClean="0"/>
              <a:t>: </a:t>
            </a:r>
            <a:r>
              <a:rPr lang="en-GB" sz="1400" dirty="0" err="1" smtClean="0"/>
              <a:t>Artesunate</a:t>
            </a:r>
            <a:r>
              <a:rPr lang="en-GB" sz="1400" dirty="0" smtClean="0"/>
              <a:t>, parenteral shown to be superior over quinine IV for severe malaria with greater reduction in death. </a:t>
            </a:r>
          </a:p>
          <a:p>
            <a:pPr marL="1200150" lvl="2" indent="-285750">
              <a:buFont typeface="Arial" pitchFamily="34" charset="0"/>
              <a:buChar char="–"/>
            </a:pPr>
            <a:r>
              <a:rPr lang="en-ZA" sz="1200" dirty="0" smtClean="0"/>
              <a:t> Relative reduction in mortality: 39% in adults (RR 0.61, 95% CI 0.50 to 0.75; n=1664, 5 RCTs) &amp; 24% in children (RR 0.76, 95% CI 0.65 to 0.90; n=5765, four trials). </a:t>
            </a:r>
          </a:p>
          <a:p>
            <a:pPr marL="1200150" lvl="2" indent="-285750">
              <a:buFont typeface="Arial" pitchFamily="34" charset="0"/>
              <a:buChar char="–"/>
            </a:pPr>
            <a:r>
              <a:rPr lang="en-ZA" sz="1200" dirty="0" smtClean="0"/>
              <a:t>Median parasite clearance significantly faster with </a:t>
            </a:r>
            <a:r>
              <a:rPr lang="en-ZA" sz="1200" dirty="0" err="1" smtClean="0"/>
              <a:t>artesunate</a:t>
            </a:r>
            <a:r>
              <a:rPr lang="en-ZA" sz="1200" dirty="0" smtClean="0"/>
              <a:t> IV. </a:t>
            </a:r>
            <a:endParaRPr lang="en-US" sz="1200" dirty="0" smtClean="0"/>
          </a:p>
          <a:p>
            <a:r>
              <a:rPr lang="en-ZA" sz="1400" i="1" dirty="0" smtClean="0"/>
              <a:t>Safety</a:t>
            </a:r>
            <a:r>
              <a:rPr lang="en-ZA" sz="1400" dirty="0" smtClean="0"/>
              <a:t>: </a:t>
            </a:r>
          </a:p>
          <a:p>
            <a:pPr marL="742950" lvl="1" indent="-285750">
              <a:buFont typeface="Arial" pitchFamily="34" charset="0"/>
              <a:buChar char="–"/>
            </a:pPr>
            <a:r>
              <a:rPr lang="en-ZA" sz="1200" dirty="0" err="1" smtClean="0"/>
              <a:t>Artesunate</a:t>
            </a:r>
            <a:r>
              <a:rPr lang="en-ZA" sz="1200" dirty="0" smtClean="0"/>
              <a:t> IV better tolerated &amp; safer than quinine IV. </a:t>
            </a:r>
          </a:p>
          <a:p>
            <a:pPr marL="742950" lvl="1" indent="-285750">
              <a:buFont typeface="Arial" pitchFamily="34" charset="0"/>
              <a:buChar char="–"/>
            </a:pPr>
            <a:r>
              <a:rPr lang="en-ZA" sz="1200" dirty="0" smtClean="0"/>
              <a:t>Quinine associated with a number of malaria deaths in South Africa. </a:t>
            </a:r>
            <a:endParaRPr lang="en-US" sz="1200" dirty="0" smtClean="0"/>
          </a:p>
          <a:p>
            <a:pPr marL="742950" lvl="1" indent="-285750">
              <a:buFont typeface="Arial" pitchFamily="34" charset="0"/>
              <a:buChar char="–"/>
            </a:pPr>
            <a:r>
              <a:rPr lang="en-ZA" sz="1200" dirty="0" smtClean="0"/>
              <a:t>Adverse effects of </a:t>
            </a:r>
            <a:r>
              <a:rPr lang="en-GB" sz="1200" dirty="0" smtClean="0"/>
              <a:t>neurological </a:t>
            </a:r>
            <a:r>
              <a:rPr lang="en-GB" sz="1200" dirty="0" err="1" smtClean="0"/>
              <a:t>sequelae</a:t>
            </a:r>
            <a:r>
              <a:rPr lang="en-ZA" sz="1200" dirty="0" smtClean="0"/>
              <a:t> mostly reported in children &amp; transient. </a:t>
            </a:r>
          </a:p>
          <a:p>
            <a:pPr marL="742950" lvl="1" indent="-285750">
              <a:buFont typeface="Arial" pitchFamily="34" charset="0"/>
              <a:buChar char="–"/>
            </a:pPr>
            <a:r>
              <a:rPr lang="en-ZA" sz="1200" dirty="0" smtClean="0"/>
              <a:t>Recently rare events of associated delayed haemolytic anaemia with oral, intravenous and intramuscular </a:t>
            </a:r>
            <a:r>
              <a:rPr lang="en-ZA" sz="1200" dirty="0" err="1" smtClean="0"/>
              <a:t>artemisinin</a:t>
            </a:r>
            <a:r>
              <a:rPr lang="en-ZA" sz="1200" dirty="0" smtClean="0"/>
              <a:t> and derivatives have been reported. Consequently, WHO issued a position statement.</a:t>
            </a:r>
            <a:endParaRPr lang="en-US" sz="1200" dirty="0" smtClean="0"/>
          </a:p>
          <a:p>
            <a:pPr marL="742950" lvl="1" indent="-285750">
              <a:buFont typeface="Arial" pitchFamily="34" charset="0"/>
              <a:buChar char="–"/>
            </a:pPr>
            <a:r>
              <a:rPr lang="en-GB" sz="1200" dirty="0" smtClean="0"/>
              <a:t>Administering  single dose of parenteral </a:t>
            </a:r>
            <a:r>
              <a:rPr lang="en-GB" sz="1200" dirty="0" err="1" smtClean="0"/>
              <a:t>artesunate</a:t>
            </a:r>
            <a:r>
              <a:rPr lang="en-GB" sz="1200" dirty="0" smtClean="0"/>
              <a:t> would not require </a:t>
            </a:r>
            <a:r>
              <a:rPr lang="en-GB" sz="1200" dirty="0" err="1" smtClean="0"/>
              <a:t>cardiotoxicity</a:t>
            </a:r>
            <a:r>
              <a:rPr lang="en-GB" sz="1200" dirty="0" smtClean="0"/>
              <a:t> monitoring as compared to parenteral quinine.</a:t>
            </a:r>
          </a:p>
          <a:p>
            <a:pPr marL="742950" lvl="1" indent="-285750">
              <a:buFont typeface="Arial" pitchFamily="34" charset="0"/>
              <a:buChar char="–"/>
            </a:pPr>
            <a:endParaRPr lang="en-GB" sz="1200" dirty="0" smtClean="0"/>
          </a:p>
          <a:p>
            <a:pPr marL="285750" indent="-285750"/>
            <a:r>
              <a:rPr lang="en-GB" b="1" dirty="0" smtClean="0"/>
              <a:t>Recommendation:</a:t>
            </a:r>
          </a:p>
          <a:p>
            <a:pPr marL="285750" lvl="0" indent="-285750">
              <a:buFont typeface="Arial" pitchFamily="34" charset="0"/>
              <a:buChar char="•"/>
            </a:pPr>
            <a:r>
              <a:rPr lang="en-GB" sz="1400" dirty="0" err="1" smtClean="0"/>
              <a:t>Artesunate</a:t>
            </a:r>
            <a:r>
              <a:rPr lang="en-GB" sz="1400" dirty="0" smtClean="0"/>
              <a:t>, parenteral be recommended as the preferred agent, as  this medicine shown to be superior </a:t>
            </a:r>
            <a:r>
              <a:rPr lang="en-ZA" sz="1400" dirty="0" smtClean="0"/>
              <a:t>in terms of efficacy and safety (reduction in mortality) compared to quinine IV.</a:t>
            </a:r>
          </a:p>
          <a:p>
            <a:pPr marL="285750" lvl="0" indent="-285750">
              <a:buFont typeface="Arial" pitchFamily="34" charset="0"/>
              <a:buChar char="•"/>
            </a:pPr>
            <a:r>
              <a:rPr lang="en-ZA" sz="1400" dirty="0" smtClean="0"/>
              <a:t>Quinine IM/IV retained as an alternative if </a:t>
            </a:r>
            <a:r>
              <a:rPr lang="en-ZA" sz="1400" dirty="0" err="1" smtClean="0"/>
              <a:t>artesunate</a:t>
            </a:r>
            <a:r>
              <a:rPr lang="en-ZA" sz="1400" dirty="0" smtClean="0"/>
              <a:t>, parenteral is not available.</a:t>
            </a:r>
            <a:endParaRPr lang="en-US" sz="1400" dirty="0" smtClean="0"/>
          </a:p>
          <a:p>
            <a:pPr marL="285750" indent="-285750"/>
            <a:endParaRPr lang="en-US" sz="1200" b="1" dirty="0" smtClean="0"/>
          </a:p>
          <a:p>
            <a:pPr marL="1200150" lvl="2" indent="-285750"/>
            <a:endParaRPr lang="en-US" sz="1400" dirty="0" smtClean="0"/>
          </a:p>
          <a:p>
            <a:pPr lvl="0"/>
            <a:endParaRPr lang="en-US" sz="2400" i="1" dirty="0" smtClean="0"/>
          </a:p>
          <a:p>
            <a:endParaRPr lang="en-ZA" sz="2400" dirty="0" smtClean="0"/>
          </a:p>
          <a:p>
            <a:endParaRPr lang="en-ZA" sz="2400" dirty="0" smtClean="0"/>
          </a:p>
          <a:p>
            <a:endParaRPr lang="en-ZA" sz="2800" dirty="0" smtClean="0"/>
          </a:p>
          <a:p>
            <a:endParaRPr kumimoji="0" lang="en-ZA"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1" u="none" strike="noStrike" kern="1200" cap="none" spc="0" normalizeH="0" baseline="0" noProof="0" dirty="0">
              <a:ln>
                <a:noFill/>
              </a:ln>
              <a:solidFill>
                <a:srgbClr val="9966FF"/>
              </a:solidFill>
              <a:effectLst/>
              <a:uLnTx/>
              <a:uFillTx/>
              <a:latin typeface="+mn-lt"/>
              <a:ea typeface="+mn-ea"/>
              <a:cs typeface="+mn-cs"/>
            </a:endParaRPr>
          </a:p>
        </p:txBody>
      </p:sp>
      <p:sp>
        <p:nvSpPr>
          <p:cNvPr id="11" name="Title 1"/>
          <p:cNvSpPr txBox="1">
            <a:spLocks/>
          </p:cNvSpPr>
          <p:nvPr/>
        </p:nvSpPr>
        <p:spPr>
          <a:xfrm>
            <a:off x="0" y="76200"/>
            <a:ext cx="8229600" cy="762000"/>
          </a:xfrm>
          <a:prstGeom prst="rect">
            <a:avLst/>
          </a:prstGeom>
        </p:spPr>
        <p:txBody>
          <a:bodyPr>
            <a:normAutofit fontScale="90000"/>
          </a:bodyPr>
          <a:lstStyle/>
          <a:p>
            <a:pPr lvl="0">
              <a:spcBef>
                <a:spcPct val="0"/>
              </a:spcBef>
              <a:defRPr/>
            </a:pPr>
            <a:r>
              <a:rPr lang="en-US" sz="4000" b="1" dirty="0" smtClean="0">
                <a:solidFill>
                  <a:schemeClr val="bg1"/>
                </a:solidFill>
                <a:latin typeface="+mj-lt"/>
                <a:ea typeface="+mj-ea"/>
                <a:cs typeface="+mj-cs"/>
              </a:rPr>
              <a:t>10.8.2 MALARIA, SEVERE (COMPLICATED)</a:t>
            </a:r>
          </a:p>
        </p:txBody>
      </p:sp>
      <p:sp>
        <p:nvSpPr>
          <p:cNvPr id="9" name="Rectangle 8"/>
          <p:cNvSpPr/>
          <p:nvPr/>
        </p:nvSpPr>
        <p:spPr>
          <a:xfrm>
            <a:off x="997803" y="5181600"/>
            <a:ext cx="6622197" cy="646331"/>
          </a:xfrm>
          <a:prstGeom prst="rect">
            <a:avLst/>
          </a:prstGeom>
        </p:spPr>
        <p:txBody>
          <a:bodyPr wrap="none">
            <a:spAutoFit/>
          </a:bodyPr>
          <a:lstStyle/>
          <a:p>
            <a:r>
              <a:rPr lang="en-ZA" sz="3600" b="1" dirty="0" smtClean="0">
                <a:solidFill>
                  <a:srgbClr val="3366FF"/>
                </a:solidFill>
              </a:rPr>
              <a:t>Level of Evidence: I Meta-analysis</a:t>
            </a:r>
            <a:endParaRPr lang="en-US" sz="3600" dirty="0"/>
          </a:p>
        </p:txBody>
      </p:sp>
      <p:sp>
        <p:nvSpPr>
          <p:cNvPr id="12" name="Rectangle 11"/>
          <p:cNvSpPr/>
          <p:nvPr/>
        </p:nvSpPr>
        <p:spPr>
          <a:xfrm>
            <a:off x="7745043" y="4953000"/>
            <a:ext cx="969114"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12</a:t>
            </a:r>
            <a:endParaRPr lang="en-ZA" dirty="0">
              <a:solidFill>
                <a:srgbClr val="3366FF"/>
              </a:solidFill>
            </a:endParaRPr>
          </a:p>
        </p:txBody>
      </p:sp>
    </p:spTree>
    <p:extLst>
      <p:ext uri="{BB962C8B-B14F-4D97-AF65-F5344CB8AC3E}">
        <p14:creationId xmlns:p14="http://schemas.microsoft.com/office/powerpoint/2010/main" xmlns="" val="39326708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0" name="Footer Placeholder 4"/>
          <p:cNvSpPr txBox="1">
            <a:spLocks/>
          </p:cNvSpPr>
          <p:nvPr/>
        </p:nvSpPr>
        <p:spPr>
          <a:xfrm>
            <a:off x="3124200" y="6172200"/>
            <a:ext cx="3276600" cy="5016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smtClean="0">
                <a:solidFill>
                  <a:schemeClr val="tx1">
                    <a:lumMod val="50000"/>
                    <a:lumOff val="50000"/>
                  </a:schemeClr>
                </a:solidFill>
              </a:rPr>
              <a:t>INFECTIONS &amp; RELATED CONDITIONS</a:t>
            </a:r>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8" name="Content Placeholder 2"/>
          <p:cNvSpPr txBox="1">
            <a:spLocks/>
          </p:cNvSpPr>
          <p:nvPr/>
        </p:nvSpPr>
        <p:spPr>
          <a:xfrm>
            <a:off x="34400" y="1039226"/>
            <a:ext cx="9109600" cy="4980574"/>
          </a:xfrm>
          <a:prstGeom prst="rect">
            <a:avLst/>
          </a:prstGeom>
        </p:spPr>
        <p:txBody>
          <a:bodyPr>
            <a:normAutofit/>
          </a:bodyPr>
          <a:lstStyle/>
          <a:p>
            <a:pPr lvl="0"/>
            <a:r>
              <a:rPr lang="en-ZA" i="1" dirty="0" smtClean="0">
                <a:solidFill>
                  <a:prstClr val="black"/>
                </a:solidFill>
              </a:rPr>
              <a:t>Malaria elimination: </a:t>
            </a:r>
            <a:r>
              <a:rPr lang="en-ZA" dirty="0" smtClean="0">
                <a:solidFill>
                  <a:prstClr val="black"/>
                </a:solidFill>
              </a:rPr>
              <a:t>WHO had mandated that malaria be eliminated in South Africa by 2018.  </a:t>
            </a:r>
          </a:p>
          <a:p>
            <a:pPr lvl="0"/>
            <a:r>
              <a:rPr lang="en-ZA" dirty="0" smtClean="0">
                <a:solidFill>
                  <a:prstClr val="black"/>
                </a:solidFill>
              </a:rPr>
              <a:t>      However, identifying patient groups requiring chemoprophylaxis was problematic - most </a:t>
            </a:r>
          </a:p>
          <a:p>
            <a:pPr lvl="0"/>
            <a:r>
              <a:rPr lang="en-ZA" dirty="0" smtClean="0">
                <a:solidFill>
                  <a:prstClr val="black"/>
                </a:solidFill>
              </a:rPr>
              <a:t>      imported cases were reported to be foreign migrant workers.</a:t>
            </a:r>
            <a:r>
              <a:rPr lang="en-US" dirty="0" smtClean="0">
                <a:solidFill>
                  <a:prstClr val="black"/>
                </a:solidFill>
              </a:rPr>
              <a:t> </a:t>
            </a:r>
            <a:r>
              <a:rPr lang="en-ZA" dirty="0" smtClean="0"/>
              <a:t>The PHC STGs &amp; EML provides    </a:t>
            </a:r>
          </a:p>
          <a:p>
            <a:pPr lvl="0"/>
            <a:r>
              <a:rPr lang="en-ZA" dirty="0" smtClean="0"/>
              <a:t>      public health guidance for South African citizens.</a:t>
            </a:r>
          </a:p>
          <a:p>
            <a:pPr lvl="0"/>
            <a:endParaRPr lang="en-ZA" dirty="0" smtClean="0"/>
          </a:p>
          <a:p>
            <a:r>
              <a:rPr lang="en-GB" sz="2000" b="1" dirty="0" smtClean="0"/>
              <a:t>Recommendation:  </a:t>
            </a:r>
            <a:r>
              <a:rPr lang="en-GB" sz="2000" dirty="0" smtClean="0"/>
              <a:t>Malaria chemoprophylaxis not be added to the PHC EML.</a:t>
            </a:r>
            <a:endParaRPr lang="en-US" sz="2000" dirty="0" smtClean="0"/>
          </a:p>
          <a:p>
            <a:r>
              <a:rPr lang="en-GB" sz="2000" i="1" dirty="0" smtClean="0"/>
              <a:t>Rationale: </a:t>
            </a:r>
            <a:r>
              <a:rPr lang="en-GB" sz="2000" dirty="0" smtClean="0"/>
              <a:t>The target population, numbers needed to treat and pragmatic 	  	    implementation strategy was unknown.</a:t>
            </a:r>
            <a:endParaRPr lang="en-US" sz="2000" dirty="0" smtClean="0"/>
          </a:p>
          <a:p>
            <a:pPr lvl="0"/>
            <a:endParaRPr lang="en-US" dirty="0" smtClean="0"/>
          </a:p>
          <a:p>
            <a:pPr marL="1200150" lvl="2" indent="-285750"/>
            <a:endParaRPr lang="en-US" sz="1400" dirty="0" smtClean="0"/>
          </a:p>
          <a:p>
            <a:pPr lvl="0"/>
            <a:endParaRPr lang="en-US" sz="2400" i="1" dirty="0" smtClean="0"/>
          </a:p>
          <a:p>
            <a:endParaRPr lang="en-ZA" sz="2400" dirty="0" smtClean="0"/>
          </a:p>
          <a:p>
            <a:endParaRPr lang="en-ZA" sz="2400" dirty="0" smtClean="0"/>
          </a:p>
          <a:p>
            <a:endParaRPr lang="en-ZA" sz="2800" dirty="0" smtClean="0"/>
          </a:p>
          <a:p>
            <a:endParaRPr kumimoji="0" lang="en-ZA"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1" u="none" strike="noStrike" kern="1200" cap="none" spc="0" normalizeH="0" baseline="0" noProof="0" dirty="0">
              <a:ln>
                <a:noFill/>
              </a:ln>
              <a:solidFill>
                <a:srgbClr val="9966FF"/>
              </a:solidFill>
              <a:effectLst/>
              <a:uLnTx/>
              <a:uFillTx/>
              <a:latin typeface="+mn-lt"/>
              <a:ea typeface="+mn-ea"/>
              <a:cs typeface="+mn-cs"/>
            </a:endParaRPr>
          </a:p>
        </p:txBody>
      </p:sp>
      <p:sp>
        <p:nvSpPr>
          <p:cNvPr id="11" name="Title 1"/>
          <p:cNvSpPr txBox="1">
            <a:spLocks/>
          </p:cNvSpPr>
          <p:nvPr/>
        </p:nvSpPr>
        <p:spPr>
          <a:xfrm>
            <a:off x="0" y="76200"/>
            <a:ext cx="8229600" cy="762000"/>
          </a:xfrm>
          <a:prstGeom prst="rect">
            <a:avLst/>
          </a:prstGeom>
        </p:spPr>
        <p:txBody>
          <a:bodyPr>
            <a:normAutofit fontScale="97500"/>
          </a:bodyPr>
          <a:lstStyle/>
          <a:p>
            <a:pPr lvl="0">
              <a:spcBef>
                <a:spcPct val="0"/>
              </a:spcBef>
              <a:defRPr/>
            </a:pPr>
            <a:r>
              <a:rPr lang="en-US" sz="4000" b="1" dirty="0" smtClean="0">
                <a:solidFill>
                  <a:schemeClr val="bg1"/>
                </a:solidFill>
              </a:rPr>
              <a:t>10.8.3 MALARIA, PROPHYLAXIS</a:t>
            </a:r>
            <a:endParaRPr lang="en-ZA" sz="4000" dirty="0">
              <a:solidFill>
                <a:schemeClr val="bg1"/>
              </a:solidFill>
            </a:endParaRPr>
          </a:p>
        </p:txBody>
      </p:sp>
      <p:sp>
        <p:nvSpPr>
          <p:cNvPr id="9" name="Rectangle 8"/>
          <p:cNvSpPr/>
          <p:nvPr/>
        </p:nvSpPr>
        <p:spPr>
          <a:xfrm>
            <a:off x="-76200" y="4038600"/>
            <a:ext cx="9273180" cy="830997"/>
          </a:xfrm>
          <a:prstGeom prst="rect">
            <a:avLst/>
          </a:prstGeom>
        </p:spPr>
        <p:txBody>
          <a:bodyPr wrap="none">
            <a:spAutoFit/>
          </a:bodyPr>
          <a:lstStyle/>
          <a:p>
            <a:r>
              <a:rPr lang="en-ZA" sz="4800" b="1" dirty="0" smtClean="0">
                <a:solidFill>
                  <a:srgbClr val="3366FF"/>
                </a:solidFill>
              </a:rPr>
              <a:t>Level of Evidence: III Expert opinion</a:t>
            </a:r>
            <a:endParaRPr lang="en-US" sz="4800" dirty="0"/>
          </a:p>
        </p:txBody>
      </p:sp>
    </p:spTree>
    <p:extLst>
      <p:ext uri="{BB962C8B-B14F-4D97-AF65-F5344CB8AC3E}">
        <p14:creationId xmlns:p14="http://schemas.microsoft.com/office/powerpoint/2010/main" xmlns="" val="39326708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0" name="Footer Placeholder 4"/>
          <p:cNvSpPr txBox="1">
            <a:spLocks/>
          </p:cNvSpPr>
          <p:nvPr/>
        </p:nvSpPr>
        <p:spPr>
          <a:xfrm>
            <a:off x="3124200" y="6172200"/>
            <a:ext cx="3276600" cy="5016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smtClean="0">
                <a:solidFill>
                  <a:schemeClr val="tx1">
                    <a:lumMod val="50000"/>
                    <a:lumOff val="50000"/>
                  </a:schemeClr>
                </a:solidFill>
              </a:rPr>
              <a:t>INFECTIONS &amp; RELATED CONDITIONS</a:t>
            </a:r>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8" name="Content Placeholder 2"/>
          <p:cNvSpPr txBox="1">
            <a:spLocks/>
          </p:cNvSpPr>
          <p:nvPr/>
        </p:nvSpPr>
        <p:spPr>
          <a:xfrm>
            <a:off x="34400" y="1039226"/>
            <a:ext cx="9109600" cy="4980574"/>
          </a:xfrm>
          <a:prstGeom prst="rect">
            <a:avLst/>
          </a:prstGeom>
        </p:spPr>
        <p:txBody>
          <a:bodyPr>
            <a:normAutofit/>
          </a:bodyPr>
          <a:lstStyle/>
          <a:p>
            <a:pPr marL="342900" lvl="0" indent="-342900">
              <a:spcBef>
                <a:spcPct val="20000"/>
              </a:spcBef>
              <a:buFont typeface="Arial" pitchFamily="34" charset="0"/>
              <a:buChar char="•"/>
              <a:defRPr/>
            </a:pPr>
            <a:r>
              <a:rPr lang="en-ZA" sz="2800" u="sng" dirty="0" smtClean="0"/>
              <a:t>Paracetamol:</a:t>
            </a:r>
            <a:r>
              <a:rPr lang="en-ZA" sz="2800" dirty="0" smtClean="0"/>
              <a:t> </a:t>
            </a:r>
            <a:r>
              <a:rPr lang="en-ZA" sz="2800" i="1" dirty="0" smtClean="0">
                <a:solidFill>
                  <a:srgbClr val="9966FF"/>
                </a:solidFill>
              </a:rPr>
              <a:t>indication amended.</a:t>
            </a:r>
          </a:p>
          <a:p>
            <a:pPr marL="342900" indent="-342900">
              <a:defRPr/>
            </a:pPr>
            <a:r>
              <a:rPr lang="en-ZA" sz="2000" i="1" dirty="0" smtClean="0">
                <a:solidFill>
                  <a:srgbClr val="9966FF"/>
                </a:solidFill>
              </a:rPr>
              <a:t> </a:t>
            </a:r>
            <a:r>
              <a:rPr lang="en-US" sz="2000" b="1" dirty="0" smtClean="0"/>
              <a:t>Recommendation: </a:t>
            </a:r>
            <a:r>
              <a:rPr lang="en-US" sz="2000" dirty="0" smtClean="0"/>
              <a:t>Paracetamol indication amended from “</a:t>
            </a:r>
            <a:r>
              <a:rPr lang="en-US" sz="2000" i="1" dirty="0" smtClean="0"/>
              <a:t>fever</a:t>
            </a:r>
            <a:r>
              <a:rPr lang="en-US" sz="2000" dirty="0" smtClean="0"/>
              <a:t>” to “</a:t>
            </a:r>
            <a:r>
              <a:rPr lang="en-US" sz="2000" i="1" dirty="0" smtClean="0"/>
              <a:t>fever with distress</a:t>
            </a:r>
            <a:r>
              <a:rPr lang="en-US" sz="2000" dirty="0" smtClean="0"/>
              <a:t>”. (See Section 10.1: Fever).</a:t>
            </a:r>
          </a:p>
          <a:p>
            <a:pPr lvl="0"/>
            <a:r>
              <a:rPr lang="en-ZA" sz="4000" b="1" dirty="0" smtClean="0">
                <a:solidFill>
                  <a:srgbClr val="3366FF"/>
                </a:solidFill>
              </a:rPr>
              <a:t>Level of Evidence: III Guidelines</a:t>
            </a:r>
          </a:p>
          <a:p>
            <a:endParaRPr lang="en-GB" sz="1600" b="1" dirty="0" smtClean="0">
              <a:solidFill>
                <a:srgbClr val="000000"/>
              </a:solidFill>
              <a:ea typeface="Times New Roman"/>
            </a:endParaRPr>
          </a:p>
          <a:p>
            <a:r>
              <a:rPr lang="en-GB" sz="2800" b="1" dirty="0" smtClean="0">
                <a:solidFill>
                  <a:srgbClr val="000000"/>
                </a:solidFill>
                <a:ea typeface="Times New Roman"/>
              </a:rPr>
              <a:t>Children with </a:t>
            </a:r>
            <a:r>
              <a:rPr lang="en-GB" sz="2800" b="1" dirty="0" err="1" smtClean="0">
                <a:solidFill>
                  <a:srgbClr val="000000"/>
                </a:solidFill>
                <a:ea typeface="Times New Roman"/>
              </a:rPr>
              <a:t>otitis</a:t>
            </a:r>
            <a:r>
              <a:rPr lang="en-GB" sz="2800" b="1" dirty="0" smtClean="0">
                <a:solidFill>
                  <a:srgbClr val="000000"/>
                </a:solidFill>
                <a:ea typeface="Times New Roman"/>
              </a:rPr>
              <a:t> media:</a:t>
            </a:r>
            <a:endParaRPr lang="en-ZA" sz="2800" b="1" dirty="0" smtClean="0">
              <a:solidFill>
                <a:srgbClr val="3366FF"/>
              </a:solidFill>
            </a:endParaRPr>
          </a:p>
          <a:p>
            <a:pPr marL="342900" lvl="0" indent="-342900">
              <a:spcBef>
                <a:spcPct val="20000"/>
              </a:spcBef>
              <a:buFont typeface="Arial" pitchFamily="34" charset="0"/>
              <a:buChar char="•"/>
              <a:defRPr/>
            </a:pPr>
            <a:r>
              <a:rPr lang="en-ZA" sz="2800" u="sng" dirty="0" smtClean="0">
                <a:solidFill>
                  <a:prstClr val="black"/>
                </a:solidFill>
              </a:rPr>
              <a:t>Amoxicillin:</a:t>
            </a:r>
            <a:r>
              <a:rPr lang="en-ZA" sz="2800" dirty="0" smtClean="0">
                <a:solidFill>
                  <a:prstClr val="black"/>
                </a:solidFill>
              </a:rPr>
              <a:t> </a:t>
            </a:r>
            <a:r>
              <a:rPr lang="en-ZA" sz="2800" i="1" dirty="0" smtClean="0">
                <a:solidFill>
                  <a:srgbClr val="9966FF"/>
                </a:solidFill>
              </a:rPr>
              <a:t>dose amended.</a:t>
            </a:r>
          </a:p>
          <a:p>
            <a:pPr marL="342900" indent="-342900">
              <a:spcBef>
                <a:spcPct val="20000"/>
              </a:spcBef>
              <a:defRPr/>
            </a:pPr>
            <a:r>
              <a:rPr lang="en-US" sz="2000" b="1" dirty="0" smtClean="0">
                <a:solidFill>
                  <a:prstClr val="black"/>
                </a:solidFill>
              </a:rPr>
              <a:t>Recommendation: </a:t>
            </a:r>
            <a:r>
              <a:rPr lang="en-US" sz="2000" dirty="0" smtClean="0">
                <a:solidFill>
                  <a:prstClr val="black"/>
                </a:solidFill>
              </a:rPr>
              <a:t>Aligned with </a:t>
            </a:r>
            <a:r>
              <a:rPr lang="en-US" sz="2000" dirty="0" smtClean="0">
                <a:solidFill>
                  <a:srgbClr val="FF0000"/>
                </a:solidFill>
              </a:rPr>
              <a:t>Section 19.4.2 </a:t>
            </a:r>
            <a:r>
              <a:rPr lang="en-US" sz="2000" dirty="0" err="1" smtClean="0">
                <a:solidFill>
                  <a:srgbClr val="FF0000"/>
                </a:solidFill>
              </a:rPr>
              <a:t>Otitis</a:t>
            </a:r>
            <a:r>
              <a:rPr lang="en-US" sz="2000" dirty="0" smtClean="0">
                <a:solidFill>
                  <a:srgbClr val="FF0000"/>
                </a:solidFill>
              </a:rPr>
              <a:t>, media, acute</a:t>
            </a:r>
          </a:p>
          <a:p>
            <a:pPr algn="ctr">
              <a:buNone/>
            </a:pPr>
            <a:r>
              <a:rPr lang="en-ZA" sz="3200" b="1" dirty="0" smtClean="0">
                <a:solidFill>
                  <a:srgbClr val="3366FF"/>
                </a:solidFill>
              </a:rPr>
              <a:t>Level of Evidence: I,III Systematic review, Guidelines</a:t>
            </a:r>
            <a:endParaRPr lang="en-ZA" sz="3200" dirty="0" smtClean="0">
              <a:solidFill>
                <a:srgbClr val="3366FF"/>
              </a:solidFill>
            </a:endParaRPr>
          </a:p>
          <a:p>
            <a:pPr lvl="0" algn="ctr"/>
            <a:endParaRPr lang="en-US" sz="4000" dirty="0" smtClean="0"/>
          </a:p>
          <a:p>
            <a:pPr lvl="1"/>
            <a:endParaRPr lang="en-US" dirty="0" smtClean="0"/>
          </a:p>
          <a:p>
            <a:pPr marL="1200150" lvl="2" indent="-285750"/>
            <a:endParaRPr lang="en-US" sz="1400" dirty="0" smtClean="0"/>
          </a:p>
          <a:p>
            <a:pPr lvl="0"/>
            <a:endParaRPr lang="en-US" sz="2400" i="1" dirty="0" smtClean="0"/>
          </a:p>
          <a:p>
            <a:endParaRPr lang="en-ZA" sz="2400" dirty="0" smtClean="0"/>
          </a:p>
          <a:p>
            <a:endParaRPr lang="en-ZA" sz="2400" dirty="0" smtClean="0"/>
          </a:p>
          <a:p>
            <a:endParaRPr lang="en-ZA" sz="2800" dirty="0" smtClean="0"/>
          </a:p>
          <a:p>
            <a:endParaRPr kumimoji="0" lang="en-ZA"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1" u="none" strike="noStrike" kern="1200" cap="none" spc="0" normalizeH="0" baseline="0" noProof="0" dirty="0">
              <a:ln>
                <a:noFill/>
              </a:ln>
              <a:solidFill>
                <a:srgbClr val="9966FF"/>
              </a:solidFill>
              <a:effectLst/>
              <a:uLnTx/>
              <a:uFillTx/>
              <a:latin typeface="+mn-lt"/>
              <a:ea typeface="+mn-ea"/>
              <a:cs typeface="+mn-cs"/>
            </a:endParaRPr>
          </a:p>
        </p:txBody>
      </p:sp>
      <p:sp>
        <p:nvSpPr>
          <p:cNvPr id="11" name="Title 1"/>
          <p:cNvSpPr txBox="1">
            <a:spLocks/>
          </p:cNvSpPr>
          <p:nvPr/>
        </p:nvSpPr>
        <p:spPr>
          <a:xfrm>
            <a:off x="0" y="76200"/>
            <a:ext cx="8229600" cy="762000"/>
          </a:xfrm>
          <a:prstGeom prst="rect">
            <a:avLst/>
          </a:prstGeom>
        </p:spPr>
        <p:txBody>
          <a:bodyPr>
            <a:normAutofit fontScale="97500"/>
          </a:bodyPr>
          <a:lstStyle/>
          <a:p>
            <a:pPr lvl="0">
              <a:spcBef>
                <a:spcPct val="0"/>
              </a:spcBef>
              <a:defRPr/>
            </a:pPr>
            <a:r>
              <a:rPr lang="en-US" sz="4000" b="1" dirty="0" smtClean="0">
                <a:solidFill>
                  <a:schemeClr val="bg1"/>
                </a:solidFill>
              </a:rPr>
              <a:t>10.9 MEASLES</a:t>
            </a:r>
            <a:endParaRPr lang="en-ZA" sz="4000" dirty="0">
              <a:solidFill>
                <a:schemeClr val="bg1"/>
              </a:solidFill>
            </a:endParaRPr>
          </a:p>
        </p:txBody>
      </p:sp>
      <p:sp>
        <p:nvSpPr>
          <p:cNvPr id="6" name="Rectangle 5"/>
          <p:cNvSpPr/>
          <p:nvPr/>
        </p:nvSpPr>
        <p:spPr>
          <a:xfrm>
            <a:off x="7583384" y="5010057"/>
            <a:ext cx="969114"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13</a:t>
            </a:r>
            <a:endParaRPr lang="en-ZA" dirty="0">
              <a:solidFill>
                <a:srgbClr val="3366FF"/>
              </a:solidFill>
            </a:endParaRPr>
          </a:p>
        </p:txBody>
      </p:sp>
    </p:spTree>
    <p:extLst>
      <p:ext uri="{BB962C8B-B14F-4D97-AF65-F5344CB8AC3E}">
        <p14:creationId xmlns:p14="http://schemas.microsoft.com/office/powerpoint/2010/main" xmlns="" val="3932670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152400"/>
            <a:ext cx="7772400" cy="1143000"/>
          </a:xfrm>
          <a:prstGeom prst="rect">
            <a:avLst/>
          </a:prstGeom>
        </p:spPr>
        <p:txBody>
          <a:bodyPr>
            <a:no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000" b="1" dirty="0" smtClean="0">
                <a:solidFill>
                  <a:schemeClr val="bg1"/>
                </a:solidFill>
              </a:rPr>
              <a:t>CHAPTER LAYOUT</a:t>
            </a:r>
            <a:endParaRPr lang="en-GB" sz="4000" b="1" dirty="0" smtClean="0">
              <a:solidFill>
                <a:schemeClr val="bg1"/>
              </a:solidFill>
              <a:latin typeface="Arial" pitchFamily="34" charset="0"/>
              <a:cs typeface="Arial" pitchFamily="34" charset="0"/>
            </a:endParaRPr>
          </a:p>
        </p:txBody>
      </p:sp>
      <p:sp>
        <p:nvSpPr>
          <p:cNvPr id="3" name="Content Placeholder 2"/>
          <p:cNvSpPr txBox="1">
            <a:spLocks/>
          </p:cNvSpPr>
          <p:nvPr/>
        </p:nvSpPr>
        <p:spPr>
          <a:xfrm>
            <a:off x="0" y="1066800"/>
            <a:ext cx="9144000" cy="4724399"/>
          </a:xfrm>
          <a:prstGeom prst="rect">
            <a:avLst/>
          </a:prstGeom>
        </p:spPr>
        <p:txBody>
          <a:bodyPr>
            <a:noAutofit/>
          </a:bodyPr>
          <a:lstStyle/>
          <a:p>
            <a:pPr lvl="2"/>
            <a:r>
              <a:rPr lang="en-ZA" sz="1600" b="1" dirty="0" smtClean="0"/>
              <a:t>10.1 Fever</a:t>
            </a:r>
            <a:endParaRPr lang="en-US" sz="1600" dirty="0" smtClean="0"/>
          </a:p>
          <a:p>
            <a:pPr lvl="2"/>
            <a:r>
              <a:rPr lang="en-ZA" sz="1600" b="1" dirty="0" smtClean="0"/>
              <a:t>10.2 Antiseptics and disinfectants</a:t>
            </a:r>
            <a:endParaRPr lang="en-US" sz="1600" dirty="0" smtClean="0"/>
          </a:p>
          <a:p>
            <a:pPr lvl="2"/>
            <a:r>
              <a:rPr lang="en-ZA" sz="1600" b="1" dirty="0" smtClean="0"/>
              <a:t>10.3 Chickenpox</a:t>
            </a:r>
            <a:endParaRPr lang="en-US" sz="1600" dirty="0" smtClean="0"/>
          </a:p>
          <a:p>
            <a:pPr lvl="2"/>
            <a:r>
              <a:rPr lang="en-ZA" sz="1600" b="1" dirty="0" smtClean="0"/>
              <a:t>10.4 Cholera</a:t>
            </a:r>
            <a:endParaRPr lang="en-US" sz="1600" dirty="0" smtClean="0"/>
          </a:p>
          <a:p>
            <a:pPr lvl="2"/>
            <a:r>
              <a:rPr lang="en-ZA" sz="1600" b="1" dirty="0" smtClean="0"/>
              <a:t>10.5 Dysentery, amoebic</a:t>
            </a:r>
            <a:endParaRPr lang="en-US" sz="1600" dirty="0" smtClean="0"/>
          </a:p>
          <a:p>
            <a:pPr lvl="2"/>
            <a:r>
              <a:rPr lang="en-ZA" sz="1600" b="1" dirty="0" smtClean="0"/>
              <a:t>10.6 Dysentery, bacillary</a:t>
            </a:r>
            <a:endParaRPr lang="en-US" sz="1600" dirty="0" smtClean="0"/>
          </a:p>
          <a:p>
            <a:pPr lvl="2"/>
            <a:r>
              <a:rPr lang="en-ZA" sz="1600" b="1" dirty="0" smtClean="0"/>
              <a:t>10.7 </a:t>
            </a:r>
            <a:r>
              <a:rPr lang="en-ZA" sz="1600" b="1" dirty="0" err="1" smtClean="0"/>
              <a:t>Giardiasis</a:t>
            </a:r>
            <a:endParaRPr lang="en-US" sz="1600" dirty="0" smtClean="0"/>
          </a:p>
          <a:p>
            <a:pPr lvl="2"/>
            <a:r>
              <a:rPr lang="en-ZA" sz="1600" b="1" dirty="0" smtClean="0"/>
              <a:t>10.8 Malaria</a:t>
            </a:r>
            <a:endParaRPr lang="en-US" sz="1600" dirty="0" smtClean="0"/>
          </a:p>
          <a:p>
            <a:pPr lvl="1"/>
            <a:r>
              <a:rPr lang="en-ZA" sz="1600" b="1" dirty="0" smtClean="0"/>
              <a:t>		10.8.1 Malaria, uncomplicated</a:t>
            </a:r>
            <a:endParaRPr lang="en-US" sz="1600" dirty="0" smtClean="0"/>
          </a:p>
          <a:p>
            <a:pPr lvl="1"/>
            <a:r>
              <a:rPr lang="en-ZA" sz="1600" b="1" dirty="0" smtClean="0"/>
              <a:t>		10.8.2 Malaria, severe</a:t>
            </a:r>
            <a:endParaRPr lang="en-US" sz="1600" dirty="0" smtClean="0"/>
          </a:p>
          <a:p>
            <a:pPr lvl="1"/>
            <a:r>
              <a:rPr lang="en-ZA" sz="1600" b="1" dirty="0" smtClean="0"/>
              <a:t>		10.8.3 Malaria, prophylaxis (Self provided care)</a:t>
            </a:r>
            <a:endParaRPr lang="en-US" sz="1600" dirty="0" smtClean="0"/>
          </a:p>
          <a:p>
            <a:pPr lvl="2"/>
            <a:r>
              <a:rPr lang="en-ZA" sz="1600" b="1" dirty="0" smtClean="0"/>
              <a:t>10.9 Measles</a:t>
            </a:r>
            <a:endParaRPr lang="en-US" sz="1600" dirty="0" smtClean="0"/>
          </a:p>
          <a:p>
            <a:pPr lvl="2"/>
            <a:r>
              <a:rPr lang="en-ZA" sz="1600" b="1" dirty="0" smtClean="0"/>
              <a:t>10.10 Meningitis</a:t>
            </a:r>
            <a:endParaRPr lang="en-US" sz="1600" dirty="0" smtClean="0"/>
          </a:p>
          <a:p>
            <a:pPr lvl="2"/>
            <a:r>
              <a:rPr lang="en-ZA" sz="1600" b="1" dirty="0" smtClean="0"/>
              <a:t>10.11 Mumps</a:t>
            </a:r>
            <a:endParaRPr lang="en-US" sz="1600" dirty="0" smtClean="0"/>
          </a:p>
          <a:p>
            <a:pPr lvl="2"/>
            <a:r>
              <a:rPr lang="en-ZA" sz="1600" b="1" dirty="0" smtClean="0"/>
              <a:t>10.12 Rubella (German measles)</a:t>
            </a:r>
            <a:endParaRPr lang="en-US" sz="1600" dirty="0" smtClean="0"/>
          </a:p>
          <a:p>
            <a:pPr lvl="2"/>
            <a:r>
              <a:rPr lang="en-ZA" sz="1600" b="1" dirty="0" smtClean="0"/>
              <a:t>10.13 Schistosomiasis</a:t>
            </a:r>
            <a:endParaRPr lang="en-US" sz="1600" dirty="0" smtClean="0"/>
          </a:p>
          <a:p>
            <a:pPr lvl="2"/>
            <a:r>
              <a:rPr lang="en-ZA" sz="1600" b="1" dirty="0" smtClean="0"/>
              <a:t>10.14 Typhoid fever</a:t>
            </a:r>
            <a:endParaRPr lang="en-US" sz="1600" dirty="0" smtClean="0"/>
          </a:p>
          <a:p>
            <a:pPr lvl="2"/>
            <a:r>
              <a:rPr lang="en-ZA" sz="1600" b="1" dirty="0" smtClean="0"/>
              <a:t>10.15 Tuberculosis</a:t>
            </a:r>
          </a:p>
          <a:p>
            <a:pPr lvl="2"/>
            <a:r>
              <a:rPr kumimoji="0" lang="en-ZA" sz="1600" b="1" i="0" u="none" strike="noStrike" kern="1200" cap="none" spc="0" normalizeH="0" baseline="0" noProof="0" dirty="0" smtClean="0">
                <a:ln>
                  <a:noFill/>
                </a:ln>
                <a:solidFill>
                  <a:schemeClr val="tx1"/>
                </a:solidFill>
                <a:effectLst/>
                <a:uLnTx/>
                <a:uFillTx/>
                <a:latin typeface="+mn-lt"/>
                <a:ea typeface="+mn-ea"/>
                <a:cs typeface="+mn-cs"/>
              </a:rPr>
              <a:t>10.16 Viral haemorrhagic fever (VHF)</a:t>
            </a:r>
            <a:endParaRPr kumimoji="0" lang="en-ZA"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spcBef>
                <a:spcPct val="20000"/>
              </a:spcBef>
              <a:spcAft>
                <a:spcPts val="0"/>
              </a:spcAft>
              <a:buClrTx/>
              <a:buSzTx/>
              <a:buFont typeface="Arial" pitchFamily="34" charset="0"/>
              <a:buNone/>
              <a:tabLst/>
              <a:defRPr/>
            </a:pPr>
            <a:endParaRPr kumimoji="0" lang="en-ZA"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spcBef>
                <a:spcPct val="20000"/>
              </a:spcBef>
              <a:spcAft>
                <a:spcPts val="0"/>
              </a:spcAft>
              <a:buClrTx/>
              <a:buSzTx/>
              <a:buFont typeface="Arial" pitchFamily="34" charset="0"/>
              <a:buNone/>
              <a:tabLst/>
              <a:defRPr/>
            </a:pPr>
            <a:endParaRPr kumimoji="0" lang="en-ZA" sz="16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Footer Placeholder 4"/>
          <p:cNvSpPr txBox="1">
            <a:spLocks/>
          </p:cNvSpPr>
          <p:nvPr/>
        </p:nvSpPr>
        <p:spPr>
          <a:xfrm>
            <a:off x="3124200" y="6172200"/>
            <a:ext cx="3276600" cy="5016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smtClean="0">
                <a:solidFill>
                  <a:schemeClr val="tx1">
                    <a:lumMod val="50000"/>
                    <a:lumOff val="50000"/>
                  </a:schemeClr>
                </a:solidFill>
              </a:rPr>
              <a:t>INFECTIONS &amp; RELATED CONDITIONS</a:t>
            </a:r>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0" name="Footer Placeholder 4"/>
          <p:cNvSpPr txBox="1">
            <a:spLocks/>
          </p:cNvSpPr>
          <p:nvPr/>
        </p:nvSpPr>
        <p:spPr>
          <a:xfrm>
            <a:off x="3124200" y="6172200"/>
            <a:ext cx="3276600" cy="5016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smtClean="0">
                <a:solidFill>
                  <a:schemeClr val="tx1">
                    <a:lumMod val="50000"/>
                    <a:lumOff val="50000"/>
                  </a:schemeClr>
                </a:solidFill>
              </a:rPr>
              <a:t>INFECTIONS &amp; RELATED CONDITIONS</a:t>
            </a:r>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8" name="Content Placeholder 2"/>
          <p:cNvSpPr txBox="1">
            <a:spLocks/>
          </p:cNvSpPr>
          <p:nvPr/>
        </p:nvSpPr>
        <p:spPr>
          <a:xfrm>
            <a:off x="34400" y="1039226"/>
            <a:ext cx="9109600" cy="4980574"/>
          </a:xfrm>
          <a:prstGeom prst="rect">
            <a:avLst/>
          </a:prstGeom>
        </p:spPr>
        <p:txBody>
          <a:bodyPr>
            <a:normAutofit/>
          </a:bodyPr>
          <a:lstStyle/>
          <a:p>
            <a:pPr marL="342900" lvl="0" indent="-342900">
              <a:spcBef>
                <a:spcPct val="20000"/>
              </a:spcBef>
              <a:buFont typeface="Arial" pitchFamily="34" charset="0"/>
              <a:buChar char="•"/>
              <a:defRPr/>
            </a:pPr>
            <a:r>
              <a:rPr lang="en-GB" sz="2400" u="sng" dirty="0" err="1" smtClean="0">
                <a:solidFill>
                  <a:prstClr val="black"/>
                </a:solidFill>
              </a:rPr>
              <a:t>Doxycyline</a:t>
            </a:r>
            <a:r>
              <a:rPr lang="en-GB" sz="2400" dirty="0" smtClean="0">
                <a:solidFill>
                  <a:prstClr val="black"/>
                </a:solidFill>
              </a:rPr>
              <a:t>: </a:t>
            </a:r>
            <a:r>
              <a:rPr lang="en-US" sz="2400" i="1" dirty="0" smtClean="0">
                <a:solidFill>
                  <a:schemeClr val="accent6">
                    <a:lumMod val="75000"/>
                  </a:schemeClr>
                </a:solidFill>
              </a:rPr>
              <a:t>not added</a:t>
            </a:r>
          </a:p>
          <a:p>
            <a:pPr marL="342900" lvl="0" indent="-342900">
              <a:spcBef>
                <a:spcPct val="20000"/>
              </a:spcBef>
              <a:buFont typeface="Arial" pitchFamily="34" charset="0"/>
              <a:buChar char="•"/>
              <a:defRPr/>
            </a:pPr>
            <a:r>
              <a:rPr lang="en-GB" sz="2400" u="sng" dirty="0" smtClean="0"/>
              <a:t>Mefloquine</a:t>
            </a:r>
            <a:r>
              <a:rPr lang="en-GB" sz="2400" dirty="0" smtClean="0"/>
              <a:t>: </a:t>
            </a:r>
            <a:r>
              <a:rPr lang="en-GB" sz="2400" i="1" dirty="0" smtClean="0">
                <a:solidFill>
                  <a:schemeClr val="accent6">
                    <a:lumMod val="75000"/>
                  </a:schemeClr>
                </a:solidFill>
              </a:rPr>
              <a:t>not added</a:t>
            </a:r>
          </a:p>
          <a:p>
            <a:pPr marL="342900" lvl="0" indent="-342900">
              <a:spcBef>
                <a:spcPct val="20000"/>
              </a:spcBef>
              <a:buFont typeface="Arial" pitchFamily="34" charset="0"/>
              <a:buChar char="•"/>
              <a:defRPr/>
            </a:pPr>
            <a:r>
              <a:rPr lang="en-ZA" sz="2400" u="sng" dirty="0" smtClean="0"/>
              <a:t>Atovaquone-proguanil:</a:t>
            </a:r>
            <a:r>
              <a:rPr lang="en-GB" sz="2400" i="1" dirty="0" smtClean="0">
                <a:solidFill>
                  <a:schemeClr val="accent6">
                    <a:lumMod val="75000"/>
                  </a:schemeClr>
                </a:solidFill>
              </a:rPr>
              <a:t> not added</a:t>
            </a:r>
          </a:p>
          <a:p>
            <a:pPr marL="342900" lvl="0" indent="-342900">
              <a:spcBef>
                <a:spcPct val="20000"/>
              </a:spcBef>
              <a:defRPr/>
            </a:pPr>
            <a:endParaRPr lang="en-ZA" sz="1000" dirty="0" smtClean="0"/>
          </a:p>
          <a:p>
            <a:pPr marL="342900" lvl="0" indent="-342900">
              <a:spcBef>
                <a:spcPct val="20000"/>
              </a:spcBef>
              <a:defRPr/>
            </a:pPr>
            <a:r>
              <a:rPr lang="en-ZA" i="1" dirty="0" smtClean="0"/>
              <a:t>Pregnant women &amp; children:  </a:t>
            </a:r>
            <a:r>
              <a:rPr lang="en-ZA" dirty="0" err="1" smtClean="0"/>
              <a:t>Doxycycline</a:t>
            </a:r>
            <a:r>
              <a:rPr lang="en-ZA" dirty="0" smtClean="0"/>
              <a:t>, the least expensive, but not indicated for pregnant women &amp; children.</a:t>
            </a:r>
          </a:p>
          <a:p>
            <a:r>
              <a:rPr lang="en-GB" i="1" dirty="0" smtClean="0"/>
              <a:t>Mefloquine: </a:t>
            </a:r>
            <a:r>
              <a:rPr lang="en-GB" dirty="0" smtClean="0"/>
              <a:t>Neuropsychiatric adverse effects associated with mefloquine - healthcare workers </a:t>
            </a:r>
          </a:p>
          <a:p>
            <a:r>
              <a:rPr lang="en-GB" dirty="0" smtClean="0"/>
              <a:t>      would require specific guidance and criteria for treatment with mefloquine.</a:t>
            </a:r>
          </a:p>
          <a:p>
            <a:r>
              <a:rPr lang="en-GB" i="1" dirty="0" smtClean="0"/>
              <a:t>Atovaquone-proguanil: </a:t>
            </a:r>
            <a:r>
              <a:rPr lang="en-GB" dirty="0" smtClean="0"/>
              <a:t>Expensive &amp; currently there is no generic product  available - has a </a:t>
            </a:r>
          </a:p>
          <a:p>
            <a:r>
              <a:rPr lang="en-GB" dirty="0" smtClean="0"/>
              <a:t>      shorter duration of therapy &amp; is better tolerated. Limited data is available to support use in </a:t>
            </a:r>
          </a:p>
          <a:p>
            <a:r>
              <a:rPr lang="en-GB" dirty="0" smtClean="0"/>
              <a:t>      pregnancy.</a:t>
            </a:r>
          </a:p>
          <a:p>
            <a:r>
              <a:rPr lang="en-GB" i="1" dirty="0" smtClean="0"/>
              <a:t>Patients:</a:t>
            </a:r>
            <a:r>
              <a:rPr lang="en-GB" dirty="0" smtClean="0"/>
              <a:t> Although malaria transmission has decreased significantly in South Africa, providing </a:t>
            </a:r>
          </a:p>
          <a:p>
            <a:r>
              <a:rPr lang="en-GB" dirty="0" smtClean="0"/>
              <a:t>      chemoprophylaxis to all would be unaffordable. </a:t>
            </a:r>
            <a:endParaRPr lang="en-US" sz="2200" dirty="0" smtClean="0"/>
          </a:p>
          <a:p>
            <a:endParaRPr lang="en-US" sz="2800" dirty="0" smtClean="0"/>
          </a:p>
          <a:p>
            <a:pPr marL="1200150" lvl="2" indent="-285750"/>
            <a:endParaRPr lang="en-US" sz="1400" dirty="0" smtClean="0"/>
          </a:p>
          <a:p>
            <a:pPr lvl="0"/>
            <a:endParaRPr lang="en-US" sz="2400" i="1" dirty="0" smtClean="0"/>
          </a:p>
          <a:p>
            <a:endParaRPr lang="en-ZA" sz="2400" dirty="0" smtClean="0"/>
          </a:p>
          <a:p>
            <a:endParaRPr lang="en-ZA" sz="2400" dirty="0" smtClean="0"/>
          </a:p>
          <a:p>
            <a:endParaRPr lang="en-ZA" sz="2800" dirty="0" smtClean="0"/>
          </a:p>
          <a:p>
            <a:endParaRPr kumimoji="0" lang="en-ZA"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1" u="none" strike="noStrike" kern="1200" cap="none" spc="0" normalizeH="0" baseline="0" noProof="0" dirty="0">
              <a:ln>
                <a:noFill/>
              </a:ln>
              <a:solidFill>
                <a:srgbClr val="9966FF"/>
              </a:solidFill>
              <a:effectLst/>
              <a:uLnTx/>
              <a:uFillTx/>
              <a:latin typeface="+mn-lt"/>
              <a:ea typeface="+mn-ea"/>
              <a:cs typeface="+mn-cs"/>
            </a:endParaRPr>
          </a:p>
        </p:txBody>
      </p:sp>
      <p:sp>
        <p:nvSpPr>
          <p:cNvPr id="11" name="Title 1"/>
          <p:cNvSpPr txBox="1">
            <a:spLocks/>
          </p:cNvSpPr>
          <p:nvPr/>
        </p:nvSpPr>
        <p:spPr>
          <a:xfrm>
            <a:off x="0" y="76200"/>
            <a:ext cx="8229600" cy="762000"/>
          </a:xfrm>
          <a:prstGeom prst="rect">
            <a:avLst/>
          </a:prstGeom>
        </p:spPr>
        <p:txBody>
          <a:bodyPr>
            <a:normAutofit fontScale="97500"/>
          </a:bodyPr>
          <a:lstStyle/>
          <a:p>
            <a:pPr lvl="0">
              <a:spcBef>
                <a:spcPct val="0"/>
              </a:spcBef>
              <a:defRPr/>
            </a:pPr>
            <a:r>
              <a:rPr lang="en-US" sz="4000" b="1" dirty="0" smtClean="0">
                <a:solidFill>
                  <a:schemeClr val="bg1"/>
                </a:solidFill>
                <a:latin typeface="+mj-lt"/>
                <a:ea typeface="+mj-ea"/>
                <a:cs typeface="+mj-cs"/>
              </a:rPr>
              <a:t>10.8.3 MALARIA, PROPHYLAXIS</a:t>
            </a:r>
            <a:endParaRPr kumimoji="0" lang="en-ZA" sz="4000" b="0" i="0" u="none" strike="noStrike" kern="1200" cap="none" spc="0" normalizeH="0" baseline="0" noProof="0" dirty="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39326708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16737"/>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b="1" dirty="0" smtClean="0">
                <a:solidFill>
                  <a:prstClr val="white"/>
                </a:solidFill>
              </a:rPr>
              <a:t>CASE STUDY</a:t>
            </a:r>
            <a:endParaRPr lang="en-ZA" dirty="0">
              <a:solidFill>
                <a:prstClr val="white"/>
              </a:solidFill>
            </a:endParaRPr>
          </a:p>
        </p:txBody>
      </p:sp>
      <p:sp>
        <p:nvSpPr>
          <p:cNvPr id="3"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defRPr/>
            </a:pPr>
            <a:fld id="{6079DE21-5DAA-4204-B423-28510684095B}" type="slidenum">
              <a:rPr lang="en-ZA" smtClean="0">
                <a:solidFill>
                  <a:prstClr val="black">
                    <a:tint val="75000"/>
                  </a:prstClr>
                </a:solidFill>
              </a:rPr>
              <a:pPr algn="ctr">
                <a:defRPr/>
              </a:pPr>
              <a:t>21</a:t>
            </a:fld>
            <a:endParaRPr lang="en-ZA" dirty="0">
              <a:solidFill>
                <a:prstClr val="black">
                  <a:tint val="75000"/>
                </a:prstClr>
              </a:solidFill>
            </a:endParaRPr>
          </a:p>
        </p:txBody>
      </p:sp>
      <p:sp>
        <p:nvSpPr>
          <p:cNvPr id="4" name="TextBox 3"/>
          <p:cNvSpPr txBox="1"/>
          <p:nvPr/>
        </p:nvSpPr>
        <p:spPr>
          <a:xfrm>
            <a:off x="152400" y="1143000"/>
            <a:ext cx="8839200" cy="4493538"/>
          </a:xfrm>
          <a:prstGeom prst="rect">
            <a:avLst/>
          </a:prstGeom>
          <a:noFill/>
        </p:spPr>
        <p:txBody>
          <a:bodyPr wrap="square" rtlCol="0">
            <a:spAutoFit/>
          </a:bodyPr>
          <a:lstStyle/>
          <a:p>
            <a:pPr algn="just"/>
            <a:r>
              <a:rPr lang="en-ZA" sz="2000" dirty="0" smtClean="0">
                <a:solidFill>
                  <a:prstClr val="black"/>
                </a:solidFill>
              </a:rPr>
              <a:t>A 10 year old child presents at the clinic with raised body temperature. Temperature is tested and found to be 38</a:t>
            </a:r>
            <a:r>
              <a:rPr lang="en-ZA" sz="2000" baseline="30000" dirty="0" smtClean="0">
                <a:solidFill>
                  <a:prstClr val="black"/>
                </a:solidFill>
              </a:rPr>
              <a:t>o</a:t>
            </a:r>
            <a:r>
              <a:rPr lang="en-ZA" sz="2000" dirty="0" smtClean="0">
                <a:solidFill>
                  <a:prstClr val="black"/>
                </a:solidFill>
              </a:rPr>
              <a:t> Celsius.  A complete physical examination is conducted but no signs of an infection are found. The mother reports that the problem started early that morning, so she kept child from school although he was still active. She was worried that he would make her two year old sibling, at home, ill.   </a:t>
            </a:r>
          </a:p>
          <a:p>
            <a:pPr algn="just"/>
            <a:r>
              <a:rPr lang="en-ZA" sz="2000" dirty="0" smtClean="0">
                <a:solidFill>
                  <a:prstClr val="black"/>
                </a:solidFill>
              </a:rPr>
              <a:t>Which of the following treatment options would you consider appropriate. Select all that apply: </a:t>
            </a:r>
          </a:p>
          <a:p>
            <a:endParaRPr lang="en-ZA" dirty="0">
              <a:solidFill>
                <a:prstClr val="black"/>
              </a:solidFill>
            </a:endParaRPr>
          </a:p>
          <a:p>
            <a:pPr marL="342900" indent="-342900">
              <a:buFont typeface="+mj-lt"/>
              <a:buAutoNum type="arabicPeriod"/>
            </a:pPr>
            <a:r>
              <a:rPr lang="en-ZA" dirty="0" smtClean="0">
                <a:solidFill>
                  <a:prstClr val="black"/>
                </a:solidFill>
              </a:rPr>
              <a:t>Initiate paracetamol dosing according to the child's weight .</a:t>
            </a:r>
          </a:p>
          <a:p>
            <a:pPr marL="342900" indent="-342900">
              <a:buFont typeface="+mj-lt"/>
              <a:buAutoNum type="arabicPeriod"/>
            </a:pPr>
            <a:r>
              <a:rPr lang="en-ZA" dirty="0" smtClean="0">
                <a:solidFill>
                  <a:prstClr val="black"/>
                </a:solidFill>
              </a:rPr>
              <a:t>Initiate an antibiotic, prophylactically  (check allergies to penicillin and select 1st line PHC recommendation).</a:t>
            </a:r>
          </a:p>
          <a:p>
            <a:pPr marL="342900" indent="-342900">
              <a:buFont typeface="+mj-lt"/>
              <a:buAutoNum type="arabicPeriod"/>
            </a:pPr>
            <a:r>
              <a:rPr lang="en-ZA" dirty="0" smtClean="0">
                <a:solidFill>
                  <a:prstClr val="black"/>
                </a:solidFill>
              </a:rPr>
              <a:t>Advise mother to dab the child's body with a cold, wet face cloth.</a:t>
            </a:r>
          </a:p>
          <a:p>
            <a:pPr marL="342900" indent="-342900">
              <a:buFont typeface="+mj-lt"/>
              <a:buAutoNum type="arabicPeriod"/>
            </a:pPr>
            <a:r>
              <a:rPr lang="en-ZA" dirty="0" smtClean="0">
                <a:solidFill>
                  <a:prstClr val="black"/>
                </a:solidFill>
              </a:rPr>
              <a:t>Monitor child, if fever does not stabilise in two days, and no cause found then refer patient .</a:t>
            </a:r>
            <a:endParaRPr lang="en-ZA" dirty="0">
              <a:solidFill>
                <a:prstClr val="black"/>
              </a:solidFill>
            </a:endParaRPr>
          </a:p>
        </p:txBody>
      </p:sp>
    </p:spTree>
    <p:extLst>
      <p:ext uri="{BB962C8B-B14F-4D97-AF65-F5344CB8AC3E}">
        <p14:creationId xmlns:p14="http://schemas.microsoft.com/office/powerpoint/2010/main" xmlns="" val="791332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16737"/>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b="1" dirty="0" smtClean="0">
                <a:solidFill>
                  <a:prstClr val="white"/>
                </a:solidFill>
              </a:rPr>
              <a:t>CASE STUDY - SOLUTION</a:t>
            </a:r>
            <a:endParaRPr lang="en-ZA" dirty="0">
              <a:solidFill>
                <a:prstClr val="white"/>
              </a:solidFill>
            </a:endParaRPr>
          </a:p>
        </p:txBody>
      </p:sp>
      <p:sp>
        <p:nvSpPr>
          <p:cNvPr id="3"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defRPr/>
            </a:pPr>
            <a:fld id="{6079DE21-5DAA-4204-B423-28510684095B}" type="slidenum">
              <a:rPr lang="en-ZA" smtClean="0">
                <a:solidFill>
                  <a:prstClr val="black">
                    <a:tint val="75000"/>
                  </a:prstClr>
                </a:solidFill>
              </a:rPr>
              <a:pPr algn="ctr">
                <a:defRPr/>
              </a:pPr>
              <a:t>22</a:t>
            </a:fld>
            <a:endParaRPr lang="en-ZA" dirty="0">
              <a:solidFill>
                <a:prstClr val="black">
                  <a:tint val="75000"/>
                </a:prstClr>
              </a:solidFill>
            </a:endParaRPr>
          </a:p>
        </p:txBody>
      </p:sp>
      <p:sp>
        <p:nvSpPr>
          <p:cNvPr id="5" name="Rectangle 4"/>
          <p:cNvSpPr/>
          <p:nvPr/>
        </p:nvSpPr>
        <p:spPr>
          <a:xfrm>
            <a:off x="152400" y="1219200"/>
            <a:ext cx="8991600" cy="4154984"/>
          </a:xfrm>
          <a:prstGeom prst="rect">
            <a:avLst/>
          </a:prstGeom>
        </p:spPr>
        <p:txBody>
          <a:bodyPr wrap="square">
            <a:spAutoFit/>
          </a:bodyPr>
          <a:lstStyle/>
          <a:p>
            <a:pPr marL="457200" indent="-457200">
              <a:buFont typeface="+mj-lt"/>
              <a:buAutoNum type="arabicPeriod"/>
            </a:pPr>
            <a:r>
              <a:rPr lang="en-ZA" sz="2400" dirty="0">
                <a:solidFill>
                  <a:prstClr val="black"/>
                </a:solidFill>
              </a:rPr>
              <a:t>Initiate paracetamol dosing according to the child's weight </a:t>
            </a:r>
            <a:r>
              <a:rPr lang="en-ZA" sz="2400" dirty="0" smtClean="0">
                <a:solidFill>
                  <a:prstClr val="black"/>
                </a:solidFill>
              </a:rPr>
              <a:t>.</a:t>
            </a:r>
            <a:endParaRPr lang="en-ZA" sz="2400" dirty="0">
              <a:solidFill>
                <a:prstClr val="black"/>
              </a:solidFill>
            </a:endParaRPr>
          </a:p>
          <a:p>
            <a:pPr marL="457200" indent="-457200">
              <a:buFont typeface="+mj-lt"/>
              <a:buAutoNum type="arabicPeriod"/>
            </a:pPr>
            <a:r>
              <a:rPr lang="en-ZA" sz="2400" dirty="0">
                <a:solidFill>
                  <a:prstClr val="black"/>
                </a:solidFill>
              </a:rPr>
              <a:t>Initiate an antibiotic, prophylactically  (check allergies to penicillin and select first line PHC recommendation</a:t>
            </a:r>
            <a:r>
              <a:rPr lang="en-ZA" sz="2400" dirty="0" smtClean="0">
                <a:solidFill>
                  <a:prstClr val="black"/>
                </a:solidFill>
              </a:rPr>
              <a:t>).</a:t>
            </a:r>
            <a:endParaRPr lang="en-ZA" sz="2400" dirty="0">
              <a:solidFill>
                <a:prstClr val="black"/>
              </a:solidFill>
            </a:endParaRPr>
          </a:p>
          <a:p>
            <a:pPr marL="457200" indent="-457200">
              <a:buFont typeface="+mj-lt"/>
              <a:buAutoNum type="arabicPeriod"/>
            </a:pPr>
            <a:r>
              <a:rPr lang="en-ZA" sz="2400" dirty="0">
                <a:solidFill>
                  <a:prstClr val="black"/>
                </a:solidFill>
              </a:rPr>
              <a:t>Advise mother to dab the child's body with a </a:t>
            </a:r>
            <a:r>
              <a:rPr lang="en-ZA" sz="2400" dirty="0" smtClean="0">
                <a:solidFill>
                  <a:prstClr val="black"/>
                </a:solidFill>
              </a:rPr>
              <a:t>cold, wet </a:t>
            </a:r>
            <a:r>
              <a:rPr lang="en-ZA" sz="2400" dirty="0">
                <a:solidFill>
                  <a:prstClr val="black"/>
                </a:solidFill>
              </a:rPr>
              <a:t>face </a:t>
            </a:r>
            <a:r>
              <a:rPr lang="en-ZA" sz="2400" dirty="0" smtClean="0">
                <a:solidFill>
                  <a:prstClr val="black"/>
                </a:solidFill>
              </a:rPr>
              <a:t>cloth.</a:t>
            </a:r>
            <a:endParaRPr lang="en-ZA" sz="2400" dirty="0">
              <a:solidFill>
                <a:prstClr val="black"/>
              </a:solidFill>
            </a:endParaRPr>
          </a:p>
          <a:p>
            <a:pPr marL="457200" indent="-457200">
              <a:buFont typeface="+mj-lt"/>
              <a:buAutoNum type="arabicPeriod"/>
            </a:pPr>
            <a:r>
              <a:rPr lang="en-ZA" sz="2400" b="1" dirty="0">
                <a:solidFill>
                  <a:srgbClr val="FF0000"/>
                </a:solidFill>
              </a:rPr>
              <a:t>Monitor child, if fever does not stabilise in two days, and no cause found then refer patient </a:t>
            </a:r>
            <a:r>
              <a:rPr lang="en-ZA" sz="2400" b="1" dirty="0" smtClean="0">
                <a:solidFill>
                  <a:srgbClr val="FF0000"/>
                </a:solidFill>
              </a:rPr>
              <a:t>.</a:t>
            </a:r>
          </a:p>
          <a:p>
            <a:pPr marL="285750" indent="-285750"/>
            <a:endParaRPr lang="en-ZA" sz="1000" b="1" dirty="0">
              <a:solidFill>
                <a:prstClr val="black"/>
              </a:solidFill>
            </a:endParaRPr>
          </a:p>
          <a:p>
            <a:r>
              <a:rPr lang="en-ZA" sz="2000" b="1" i="1" dirty="0" smtClean="0">
                <a:solidFill>
                  <a:prstClr val="black"/>
                </a:solidFill>
              </a:rPr>
              <a:t>Note: </a:t>
            </a:r>
          </a:p>
          <a:p>
            <a:pPr marL="285750" indent="-285750">
              <a:buFont typeface="Arial" pitchFamily="34" charset="0"/>
              <a:buChar char="•"/>
            </a:pPr>
            <a:r>
              <a:rPr lang="en-ZA" dirty="0"/>
              <a:t>Antipyretic agents are not indicated with the sole aim of reducing body temperature </a:t>
            </a:r>
            <a:r>
              <a:rPr lang="en-ZA" dirty="0" smtClean="0"/>
              <a:t>in children </a:t>
            </a:r>
            <a:r>
              <a:rPr lang="en-ZA" dirty="0"/>
              <a:t>and adults with </a:t>
            </a:r>
            <a:r>
              <a:rPr lang="en-ZA" dirty="0" smtClean="0"/>
              <a:t>fever</a:t>
            </a:r>
          </a:p>
          <a:p>
            <a:pPr marL="285750" indent="-285750">
              <a:buFont typeface="Arial" pitchFamily="34" charset="0"/>
              <a:buChar char="•"/>
            </a:pPr>
            <a:r>
              <a:rPr lang="en-ZA" dirty="0"/>
              <a:t>Do not treat undiagnosed fever with antibiotics/ except in children &lt; 2 months of age who are classified as having. POSSIBLE SERIOUS BACTERIAL </a:t>
            </a:r>
            <a:r>
              <a:rPr lang="en-ZA" dirty="0" smtClean="0"/>
              <a:t>INFECTION</a:t>
            </a:r>
          </a:p>
          <a:p>
            <a:pPr marL="285750" indent="-285750">
              <a:buFont typeface="Arial" pitchFamily="34" charset="0"/>
              <a:buChar char="•"/>
            </a:pPr>
            <a:r>
              <a:rPr lang="en-ZA" dirty="0" smtClean="0"/>
              <a:t>Tepid </a:t>
            </a:r>
            <a:r>
              <a:rPr lang="en-ZA" dirty="0"/>
              <a:t>sponging and evaporative cooling are not </a:t>
            </a:r>
            <a:r>
              <a:rPr lang="en-ZA" dirty="0" smtClean="0"/>
              <a:t>recommended</a:t>
            </a:r>
          </a:p>
        </p:txBody>
      </p:sp>
    </p:spTree>
    <p:extLst>
      <p:ext uri="{BB962C8B-B14F-4D97-AF65-F5344CB8AC3E}">
        <p14:creationId xmlns:p14="http://schemas.microsoft.com/office/powerpoint/2010/main" xmlns="" val="29693266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929102980"/>
              </p:ext>
            </p:extLst>
          </p:nvPr>
        </p:nvGraphicFramePr>
        <p:xfrm>
          <a:off x="0" y="40432"/>
          <a:ext cx="9208554" cy="6245552"/>
        </p:xfrm>
        <a:graphic>
          <a:graphicData uri="http://schemas.openxmlformats.org/drawingml/2006/table">
            <a:tbl>
              <a:tblPr firstRow="1" bandRow="1">
                <a:tableStyleId>{8799B23B-EC83-4686-B30A-512413B5E67A}</a:tableStyleId>
              </a:tblPr>
              <a:tblGrid>
                <a:gridCol w="492759"/>
                <a:gridCol w="497841"/>
                <a:gridCol w="8217954"/>
              </a:tblGrid>
              <a:tr h="264368">
                <a:tc>
                  <a:txBody>
                    <a:bodyPr/>
                    <a:lstStyle/>
                    <a:p>
                      <a:r>
                        <a:rPr lang="en-ZA" sz="1000" dirty="0" smtClean="0"/>
                        <a:t>Slide</a:t>
                      </a:r>
                      <a:endParaRPr lang="en-ZA" sz="1000" dirty="0"/>
                    </a:p>
                  </a:txBody>
                  <a:tcPr marL="86359" marR="86359"/>
                </a:tc>
                <a:tc>
                  <a:txBody>
                    <a:bodyPr/>
                    <a:lstStyle/>
                    <a:p>
                      <a:r>
                        <a:rPr lang="en-ZA" sz="1000" dirty="0" smtClean="0"/>
                        <a:t>Ref #</a:t>
                      </a:r>
                      <a:endParaRPr lang="en-ZA" sz="1000" dirty="0"/>
                    </a:p>
                  </a:txBody>
                  <a:tcPr marL="86359" marR="86359"/>
                </a:tc>
                <a:tc>
                  <a:txBody>
                    <a:bodyPr/>
                    <a:lstStyle/>
                    <a:p>
                      <a:r>
                        <a:rPr lang="en-ZA" sz="1000" dirty="0" smtClean="0"/>
                        <a:t>Reference</a:t>
                      </a:r>
                      <a:endParaRPr lang="en-ZA" sz="1000" dirty="0"/>
                    </a:p>
                  </a:txBody>
                  <a:tcPr marL="86359" marR="86359"/>
                </a:tc>
              </a:tr>
              <a:tr h="281424">
                <a:tc gridSpan="3">
                  <a:txBody>
                    <a:bodyPr/>
                    <a:lstStyle/>
                    <a:p>
                      <a:r>
                        <a:rPr lang="en-ZA" sz="1000" b="1" dirty="0" smtClean="0">
                          <a:solidFill>
                            <a:schemeClr val="tx1"/>
                          </a:solidFill>
                        </a:rPr>
                        <a:t>10.1. FEVER</a:t>
                      </a:r>
                    </a:p>
                  </a:txBody>
                  <a:tcPr marL="86359" marR="86359"/>
                </a:tc>
                <a:tc hMerge="1">
                  <a:txBody>
                    <a:bodyPr/>
                    <a:lstStyle/>
                    <a:p>
                      <a:endParaRPr lang="en-US"/>
                    </a:p>
                  </a:txBody>
                  <a:tcPr/>
                </a:tc>
                <a:tc hMerge="1">
                  <a:txBody>
                    <a:bodyPr/>
                    <a:lstStyle/>
                    <a:p>
                      <a:endParaRPr lang="en-US"/>
                    </a:p>
                  </a:txBody>
                  <a:tcPr/>
                </a:tc>
              </a:tr>
              <a:tr h="370840">
                <a:tc>
                  <a:txBody>
                    <a:bodyPr/>
                    <a:lstStyle/>
                    <a:p>
                      <a:r>
                        <a:rPr lang="en-ZA" sz="1000" dirty="0" smtClean="0"/>
                        <a:t>5</a:t>
                      </a:r>
                      <a:endParaRPr lang="en-ZA" sz="1000" dirty="0"/>
                    </a:p>
                  </a:txBody>
                  <a:tcPr marL="86359" marR="86359"/>
                </a:tc>
                <a:tc>
                  <a:txBody>
                    <a:bodyPr/>
                    <a:lstStyle/>
                    <a:p>
                      <a:r>
                        <a:rPr lang="en-ZA" sz="1000" dirty="0" smtClean="0"/>
                        <a:t>1</a:t>
                      </a:r>
                      <a:endParaRPr lang="en-ZA" sz="1000" dirty="0"/>
                    </a:p>
                  </a:txBody>
                  <a:tcPr marL="86359" marR="86359"/>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kern="1200" dirty="0" smtClean="0">
                          <a:solidFill>
                            <a:schemeClr val="tx1"/>
                          </a:solidFill>
                          <a:latin typeface="+mn-lt"/>
                          <a:ea typeface="+mn-ea"/>
                          <a:cs typeface="+mn-cs"/>
                        </a:rPr>
                        <a:t>NICE</a:t>
                      </a:r>
                    </a:p>
                    <a:p>
                      <a:pPr marL="171450" indent="-171450">
                        <a:buFont typeface="Arial" pitchFamily="34" charset="0"/>
                        <a:buChar char="•"/>
                      </a:pPr>
                      <a:r>
                        <a:rPr lang="en-ZA" sz="1000" dirty="0" smtClean="0"/>
                        <a:t>NICE Clinical Guideline-Feverish illness in children: assessment and initial management in children younger than 5 years, May 2013.</a:t>
                      </a:r>
                      <a:endParaRPr lang="en-US" sz="1000" dirty="0" smtClean="0"/>
                    </a:p>
                    <a:p>
                      <a:pPr marL="171450" indent="-171450">
                        <a:buFont typeface="Arial" pitchFamily="34" charset="0"/>
                        <a:buChar char="•"/>
                      </a:pPr>
                      <a:r>
                        <a:rPr lang="en-ZA" sz="1000" dirty="0" smtClean="0"/>
                        <a:t>NICE Guidelines, May 2013 evidence tables:</a:t>
                      </a:r>
                      <a:endParaRPr lang="en-US" sz="1000" dirty="0" smtClean="0"/>
                    </a:p>
                  </a:txBody>
                  <a:tcPr marL="86359" marR="86359"/>
                </a:tc>
              </a:tr>
              <a:tr h="370840">
                <a:tc>
                  <a:txBody>
                    <a:bodyPr/>
                    <a:lstStyle/>
                    <a:p>
                      <a:endParaRPr lang="en-ZA" sz="1000" dirty="0"/>
                    </a:p>
                  </a:txBody>
                  <a:tcPr marL="86359" marR="86359"/>
                </a:tc>
                <a:tc>
                  <a:txBody>
                    <a:bodyPr/>
                    <a:lstStyle/>
                    <a:p>
                      <a:endParaRPr lang="en-US"/>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ANTIPYRETICS</a:t>
                      </a:r>
                      <a:r>
                        <a:rPr lang="en-ZA" sz="1000" b="1" u="sng" baseline="0" dirty="0" smtClean="0"/>
                        <a:t>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err="1" smtClean="0"/>
                        <a:t>Perrott</a:t>
                      </a:r>
                      <a:r>
                        <a:rPr lang="en-ZA" sz="1000" dirty="0" smtClean="0"/>
                        <a:t> DA, </a:t>
                      </a:r>
                      <a:r>
                        <a:rPr lang="en-ZA" sz="1000" dirty="0" err="1" smtClean="0"/>
                        <a:t>Piira</a:t>
                      </a:r>
                      <a:r>
                        <a:rPr lang="en-ZA" sz="1000" dirty="0" smtClean="0"/>
                        <a:t> T, </a:t>
                      </a:r>
                      <a:r>
                        <a:rPr lang="en-ZA" sz="1000" dirty="0" err="1" smtClean="0"/>
                        <a:t>Goodenough</a:t>
                      </a:r>
                      <a:r>
                        <a:rPr lang="en-ZA" sz="1000" dirty="0" smtClean="0"/>
                        <a:t> B, et al. Efficacy and safety of acetaminophen vs. ibuprofen for treating children’s pain or fever: A Meta-analysis. Archives of </a:t>
                      </a:r>
                      <a:r>
                        <a:rPr lang="en-ZA" sz="1000" dirty="0" err="1" smtClean="0"/>
                        <a:t>Pediatrics</a:t>
                      </a:r>
                      <a:r>
                        <a:rPr lang="en-ZA" sz="1000" dirty="0" smtClean="0"/>
                        <a:t> and Adolescent Medicine 2004;158(6):521–6.</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Wong A, </a:t>
                      </a:r>
                      <a:r>
                        <a:rPr lang="en-ZA" sz="1000" dirty="0" err="1" smtClean="0"/>
                        <a:t>Sibbald</a:t>
                      </a:r>
                      <a:r>
                        <a:rPr lang="en-ZA" sz="1000" dirty="0" smtClean="0"/>
                        <a:t> A, Ferrero F, et al. Antipyretic effects of </a:t>
                      </a:r>
                      <a:r>
                        <a:rPr lang="en-ZA" sz="1000" dirty="0" err="1" smtClean="0"/>
                        <a:t>dipyrone</a:t>
                      </a:r>
                      <a:r>
                        <a:rPr lang="en-ZA" sz="1000" dirty="0" smtClean="0"/>
                        <a:t> versus ibuprofen versus acetaminophen in children: results of a multinational, randomized, modified double-blind study. Clinical </a:t>
                      </a:r>
                      <a:r>
                        <a:rPr lang="en-ZA" sz="1000" dirty="0" err="1" smtClean="0"/>
                        <a:t>Pediatrics</a:t>
                      </a:r>
                      <a:r>
                        <a:rPr lang="en-ZA" sz="1000" dirty="0" smtClean="0"/>
                        <a:t> 2001;40(6):313–24</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err="1" smtClean="0"/>
                        <a:t>Figueras</a:t>
                      </a:r>
                      <a:r>
                        <a:rPr lang="en-ZA" sz="1000" dirty="0" smtClean="0"/>
                        <a:t> NC, Garcia de Miguel MJ, </a:t>
                      </a:r>
                      <a:r>
                        <a:rPr lang="en-ZA" sz="1000" dirty="0" err="1" smtClean="0"/>
                        <a:t>GomezCA</a:t>
                      </a:r>
                      <a:r>
                        <a:rPr lang="en-ZA" sz="1000" dirty="0" smtClean="0"/>
                        <a:t>, et al. Effectiveness and tolerability of ibuprofen-arginine versus </a:t>
                      </a:r>
                      <a:r>
                        <a:rPr lang="en-ZA" sz="1000" dirty="0" err="1" smtClean="0"/>
                        <a:t>paracetamol</a:t>
                      </a:r>
                      <a:r>
                        <a:rPr lang="en-ZA" sz="1000" dirty="0" smtClean="0"/>
                        <a:t> in children with fever of likely infectious origin. </a:t>
                      </a:r>
                      <a:r>
                        <a:rPr lang="en-ZA" sz="1000" dirty="0" err="1" smtClean="0"/>
                        <a:t>Acta</a:t>
                      </a:r>
                      <a:r>
                        <a:rPr lang="en-ZA" sz="1000" dirty="0" smtClean="0"/>
                        <a:t> </a:t>
                      </a:r>
                      <a:r>
                        <a:rPr lang="en-ZA" sz="1000" dirty="0" err="1" smtClean="0"/>
                        <a:t>Paediatrica</a:t>
                      </a:r>
                      <a:r>
                        <a:rPr lang="en-ZA" sz="1000" dirty="0" smtClean="0"/>
                        <a:t> 2002;91(4):383–90. Autret218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err="1" smtClean="0"/>
                        <a:t>Autret</a:t>
                      </a:r>
                      <a:r>
                        <a:rPr lang="en-ZA" sz="1000" dirty="0" smtClean="0"/>
                        <a:t> E, </a:t>
                      </a:r>
                      <a:r>
                        <a:rPr lang="en-ZA" sz="1000" dirty="0" err="1" smtClean="0"/>
                        <a:t>Breart</a:t>
                      </a:r>
                      <a:r>
                        <a:rPr lang="en-ZA" sz="1000" dirty="0" smtClean="0"/>
                        <a:t> G, </a:t>
                      </a:r>
                      <a:r>
                        <a:rPr lang="en-ZA" sz="1000" dirty="0" err="1" smtClean="0"/>
                        <a:t>Jonville</a:t>
                      </a:r>
                      <a:r>
                        <a:rPr lang="en-ZA" sz="1000" dirty="0" smtClean="0"/>
                        <a:t> AP, et al. Comparative efficacy and tolerance of ibuprofen syrup and acetaminophen syrup in children with pyrexia associated with infectious diseases and treated with antibiotics. European Journal of Clinical Pharmacology 1994;46(3):197–201.</a:t>
                      </a:r>
                    </a:p>
                  </a:txBody>
                  <a:tcPr marL="86359" marR="86359"/>
                </a:tc>
              </a:tr>
              <a:tr h="370840">
                <a:tc>
                  <a:txBody>
                    <a:bodyPr/>
                    <a:lstStyle/>
                    <a:p>
                      <a:endParaRPr lang="en-ZA" sz="1000" dirty="0"/>
                    </a:p>
                  </a:txBody>
                  <a:tcPr marL="86359" marR="86359"/>
                </a:tc>
                <a:tc>
                  <a:txBody>
                    <a:bodyPr/>
                    <a:lstStyle/>
                    <a:p>
                      <a:endParaRPr lang="en-US"/>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PHYSICAL COOLING</a:t>
                      </a:r>
                      <a:r>
                        <a:rPr lang="en-ZA" sz="1000" b="1" u="sng" baseline="0" dirty="0" smtClean="0"/>
                        <a:t> MEASURES</a:t>
                      </a:r>
                    </a:p>
                    <a:p>
                      <a:pPr marL="171450" indent="-171450">
                        <a:buFont typeface="Arial" pitchFamily="34" charset="0"/>
                        <a:buChar char="•"/>
                      </a:pPr>
                      <a:r>
                        <a:rPr lang="en-ZA" sz="1000" dirty="0" smtClean="0"/>
                        <a:t>Axelrod P. External cooling in the management of fever. </a:t>
                      </a:r>
                      <a:r>
                        <a:rPr lang="en-ZA" sz="1000" i="1" dirty="0" smtClean="0"/>
                        <a:t>Clinical Infectious Diseases </a:t>
                      </a:r>
                      <a:r>
                        <a:rPr lang="en-ZA" sz="1000" dirty="0" smtClean="0"/>
                        <a:t>2000;31(</a:t>
                      </a:r>
                      <a:r>
                        <a:rPr lang="en-ZA" sz="1000" dirty="0" err="1" smtClean="0"/>
                        <a:t>Suppl</a:t>
                      </a:r>
                      <a:r>
                        <a:rPr lang="en-ZA" sz="1000" dirty="0" smtClean="0"/>
                        <a:t> 5):S224–9. (Physical cooling methods are clearly indicated for the treatment of hyperthermia, but their use for the treatment of fever remains controversial because of their propensity to induce cutaneous vasoconstriction). </a:t>
                      </a:r>
                      <a:endParaRPr lang="en-US" sz="1000" dirty="0" smtClean="0"/>
                    </a:p>
                    <a:p>
                      <a:pPr marL="171450" indent="-171450">
                        <a:buFont typeface="Arial" pitchFamily="34" charset="0"/>
                        <a:buChar char="•"/>
                      </a:pPr>
                      <a:r>
                        <a:rPr lang="en-ZA" sz="1000" dirty="0" err="1" smtClean="0"/>
                        <a:t>Purssell</a:t>
                      </a:r>
                      <a:r>
                        <a:rPr lang="en-ZA" sz="1000" dirty="0" smtClean="0"/>
                        <a:t> E. Physical treatment of fever. </a:t>
                      </a:r>
                      <a:r>
                        <a:rPr lang="en-ZA" sz="1000" i="1" dirty="0" smtClean="0"/>
                        <a:t>Archives of Disease in Childhood </a:t>
                      </a:r>
                      <a:r>
                        <a:rPr lang="en-ZA" sz="1000" dirty="0" smtClean="0"/>
                        <a:t>2000;82(3):238–9. </a:t>
                      </a:r>
                      <a:endParaRPr lang="en-US" sz="1000" dirty="0" smtClean="0"/>
                    </a:p>
                    <a:p>
                      <a:pPr marL="171450" indent="-171450">
                        <a:buFont typeface="Arial" pitchFamily="34" charset="0"/>
                        <a:buChar char="•"/>
                      </a:pPr>
                      <a:r>
                        <a:rPr lang="en-ZA" sz="1000" dirty="0" err="1" smtClean="0"/>
                        <a:t>Meremikwu</a:t>
                      </a:r>
                      <a:r>
                        <a:rPr lang="en-ZA" sz="1000" dirty="0" smtClean="0"/>
                        <a:t> M, Oyo-</a:t>
                      </a:r>
                      <a:r>
                        <a:rPr lang="en-ZA" sz="1000" dirty="0" err="1" smtClean="0"/>
                        <a:t>Ita</a:t>
                      </a:r>
                      <a:r>
                        <a:rPr lang="en-ZA" sz="1000" dirty="0" smtClean="0"/>
                        <a:t> A. Physical methods for treating fever in children. (Cochrane Review). In: </a:t>
                      </a:r>
                      <a:r>
                        <a:rPr lang="en-ZA" sz="1000" i="1" dirty="0" smtClean="0"/>
                        <a:t>Cochrane Database of Systematic Reviews</a:t>
                      </a:r>
                      <a:r>
                        <a:rPr lang="en-ZA" sz="1000" dirty="0" smtClean="0"/>
                        <a:t>, Issue 1, 2007. </a:t>
                      </a:r>
                      <a:endParaRPr lang="en-US" sz="1000" dirty="0" smtClean="0"/>
                    </a:p>
                  </a:txBody>
                  <a:tcPr marL="86359" marR="86359"/>
                </a:tc>
              </a:tr>
              <a:tr h="370840">
                <a:tc>
                  <a:txBody>
                    <a:bodyPr/>
                    <a:lstStyle/>
                    <a:p>
                      <a:r>
                        <a:rPr lang="en-ZA" sz="1000" dirty="0" smtClean="0"/>
                        <a:t>6</a:t>
                      </a:r>
                      <a:endParaRPr lang="en-ZA" sz="1000" dirty="0"/>
                    </a:p>
                  </a:txBody>
                  <a:tcPr marL="86359" marR="86359"/>
                </a:tc>
                <a:tc>
                  <a:txBody>
                    <a:bodyPr/>
                    <a:lstStyle/>
                    <a:p>
                      <a:r>
                        <a:rPr lang="en-ZA" sz="1000" dirty="0" smtClean="0"/>
                        <a:t>2</a:t>
                      </a:r>
                      <a:endParaRPr lang="en-ZA" sz="1000" dirty="0"/>
                    </a:p>
                  </a:txBody>
                  <a:tcPr marL="86359" marR="86359"/>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kern="1200" dirty="0" smtClean="0">
                          <a:solidFill>
                            <a:schemeClr val="tx1"/>
                          </a:solidFill>
                          <a:latin typeface="+mn-lt"/>
                          <a:ea typeface="+mn-ea"/>
                          <a:cs typeface="+mn-cs"/>
                        </a:rPr>
                        <a:t>PARACETAMOL</a:t>
                      </a:r>
                    </a:p>
                    <a:p>
                      <a:pPr marL="171450" indent="-171450" algn="l" defTabSz="914400" rtl="0" eaLnBrk="1" latinLnBrk="0" hangingPunct="1">
                        <a:buFont typeface="Arial" pitchFamily="34" charset="0"/>
                        <a:buChar char="•"/>
                      </a:pPr>
                      <a:r>
                        <a:rPr lang="en-ZA" sz="1000" kern="1200" dirty="0" smtClean="0">
                          <a:solidFill>
                            <a:schemeClr val="tx1"/>
                          </a:solidFill>
                          <a:latin typeface="+mn-lt"/>
                          <a:ea typeface="+mn-ea"/>
                          <a:cs typeface="+mn-cs"/>
                        </a:rPr>
                        <a:t>NICE Clinical Guideline-Feverish illness in children: assessment and initial management in children younger than 5 years, May 2013. </a:t>
                      </a:r>
                      <a:r>
                        <a:rPr lang="en-ZA" sz="1000" kern="1200" dirty="0" smtClean="0">
                          <a:solidFill>
                            <a:schemeClr val="tx1"/>
                          </a:solidFill>
                          <a:latin typeface="+mn-lt"/>
                          <a:ea typeface="+mn-ea"/>
                          <a:cs typeface="+mn-cs"/>
                          <a:hlinkClick r:id="rId3"/>
                        </a:rPr>
                        <a:t>http://www.nice.org.uk/guidance/cg160/chapter/recommendations</a:t>
                      </a:r>
                      <a:r>
                        <a:rPr lang="en-ZA" sz="1000" kern="1200" dirty="0" smtClean="0">
                          <a:solidFill>
                            <a:schemeClr val="tx1"/>
                          </a:solidFill>
                          <a:latin typeface="+mn-lt"/>
                          <a:ea typeface="+mn-ea"/>
                          <a:cs typeface="+mn-cs"/>
                        </a:rPr>
                        <a:t> </a:t>
                      </a:r>
                      <a:endParaRPr lang="en-US" sz="1000" kern="1200" dirty="0" smtClean="0">
                        <a:solidFill>
                          <a:schemeClr val="tx1"/>
                        </a:solidFill>
                        <a:latin typeface="+mn-lt"/>
                        <a:ea typeface="+mn-ea"/>
                        <a:cs typeface="+mn-cs"/>
                      </a:endParaRPr>
                    </a:p>
                    <a:p>
                      <a:pPr marL="171450" indent="-171450" algn="l" defTabSz="914400" rtl="0" eaLnBrk="1" latinLnBrk="0" hangingPunct="1">
                        <a:buFont typeface="Arial" pitchFamily="34" charset="0"/>
                        <a:buChar char="•"/>
                      </a:pPr>
                      <a:r>
                        <a:rPr lang="en-ZA" sz="1000" kern="1200" dirty="0" smtClean="0">
                          <a:solidFill>
                            <a:schemeClr val="tx1"/>
                          </a:solidFill>
                          <a:latin typeface="+mn-lt"/>
                          <a:ea typeface="+mn-ea"/>
                          <a:cs typeface="+mn-cs"/>
                        </a:rPr>
                        <a:t>NICE Guidelines, May 2013 evidence tables - </a:t>
                      </a:r>
                      <a:r>
                        <a:rPr lang="en-ZA" sz="1000" kern="1200" dirty="0" err="1" smtClean="0">
                          <a:solidFill>
                            <a:schemeClr val="tx1"/>
                          </a:solidFill>
                          <a:latin typeface="+mn-lt"/>
                          <a:ea typeface="+mn-ea"/>
                          <a:cs typeface="+mn-cs"/>
                        </a:rPr>
                        <a:t>Perrott</a:t>
                      </a:r>
                      <a:r>
                        <a:rPr lang="en-ZA" sz="1000" kern="1200" dirty="0" smtClean="0">
                          <a:solidFill>
                            <a:schemeClr val="tx1"/>
                          </a:solidFill>
                          <a:latin typeface="+mn-lt"/>
                          <a:ea typeface="+mn-ea"/>
                          <a:cs typeface="+mn-cs"/>
                        </a:rPr>
                        <a:t> DA, </a:t>
                      </a:r>
                      <a:r>
                        <a:rPr lang="en-ZA" sz="1000" kern="1200" dirty="0" err="1" smtClean="0">
                          <a:solidFill>
                            <a:schemeClr val="tx1"/>
                          </a:solidFill>
                          <a:latin typeface="+mn-lt"/>
                          <a:ea typeface="+mn-ea"/>
                          <a:cs typeface="+mn-cs"/>
                        </a:rPr>
                        <a:t>Piira</a:t>
                      </a:r>
                      <a:r>
                        <a:rPr lang="en-ZA" sz="1000" kern="1200" dirty="0" smtClean="0">
                          <a:solidFill>
                            <a:schemeClr val="tx1"/>
                          </a:solidFill>
                          <a:latin typeface="+mn-lt"/>
                          <a:ea typeface="+mn-ea"/>
                          <a:cs typeface="+mn-cs"/>
                        </a:rPr>
                        <a:t> T, </a:t>
                      </a:r>
                      <a:r>
                        <a:rPr lang="en-ZA" sz="1000" kern="1200" dirty="0" err="1" smtClean="0">
                          <a:solidFill>
                            <a:schemeClr val="tx1"/>
                          </a:solidFill>
                          <a:latin typeface="+mn-lt"/>
                          <a:ea typeface="+mn-ea"/>
                          <a:cs typeface="+mn-cs"/>
                        </a:rPr>
                        <a:t>Goodenough</a:t>
                      </a:r>
                      <a:r>
                        <a:rPr lang="en-ZA" sz="1000" kern="1200" dirty="0" smtClean="0">
                          <a:solidFill>
                            <a:schemeClr val="tx1"/>
                          </a:solidFill>
                          <a:latin typeface="+mn-lt"/>
                          <a:ea typeface="+mn-ea"/>
                          <a:cs typeface="+mn-cs"/>
                        </a:rPr>
                        <a:t> B, Champion GD. Efficacy and safety of acetaminophen </a:t>
                      </a:r>
                      <a:r>
                        <a:rPr lang="en-ZA" sz="1000" kern="1200" dirty="0" err="1" smtClean="0">
                          <a:solidFill>
                            <a:schemeClr val="tx1"/>
                          </a:solidFill>
                          <a:latin typeface="+mn-lt"/>
                          <a:ea typeface="+mn-ea"/>
                          <a:cs typeface="+mn-cs"/>
                        </a:rPr>
                        <a:t>vs</a:t>
                      </a:r>
                      <a:r>
                        <a:rPr lang="en-ZA" sz="1000" kern="1200" dirty="0" smtClean="0">
                          <a:solidFill>
                            <a:schemeClr val="tx1"/>
                          </a:solidFill>
                          <a:latin typeface="+mn-lt"/>
                          <a:ea typeface="+mn-ea"/>
                          <a:cs typeface="+mn-cs"/>
                        </a:rPr>
                        <a:t> ibuprofen for treating children's pain or fever: a meta-analysis. Arch </a:t>
                      </a:r>
                      <a:r>
                        <a:rPr lang="en-ZA" sz="1000" kern="1200" dirty="0" err="1" smtClean="0">
                          <a:solidFill>
                            <a:schemeClr val="tx1"/>
                          </a:solidFill>
                          <a:latin typeface="+mn-lt"/>
                          <a:ea typeface="+mn-ea"/>
                          <a:cs typeface="+mn-cs"/>
                        </a:rPr>
                        <a:t>Pediatr</a:t>
                      </a:r>
                      <a:r>
                        <a:rPr lang="en-ZA" sz="1000" kern="1200" dirty="0" smtClean="0">
                          <a:solidFill>
                            <a:schemeClr val="tx1"/>
                          </a:solidFill>
                          <a:latin typeface="+mn-lt"/>
                          <a:ea typeface="+mn-ea"/>
                          <a:cs typeface="+mn-cs"/>
                        </a:rPr>
                        <a:t> </a:t>
                      </a:r>
                      <a:r>
                        <a:rPr lang="en-ZA" sz="1000" kern="1200" dirty="0" err="1" smtClean="0">
                          <a:solidFill>
                            <a:schemeClr val="tx1"/>
                          </a:solidFill>
                          <a:latin typeface="+mn-lt"/>
                          <a:ea typeface="+mn-ea"/>
                          <a:cs typeface="+mn-cs"/>
                        </a:rPr>
                        <a:t>Adolesc</a:t>
                      </a:r>
                      <a:r>
                        <a:rPr lang="en-ZA" sz="1000" kern="1200" dirty="0" smtClean="0">
                          <a:solidFill>
                            <a:schemeClr val="tx1"/>
                          </a:solidFill>
                          <a:latin typeface="+mn-lt"/>
                          <a:ea typeface="+mn-ea"/>
                          <a:cs typeface="+mn-cs"/>
                        </a:rPr>
                        <a:t> Med. 2004 Jun;158(6):521-6. </a:t>
                      </a:r>
                      <a:r>
                        <a:rPr lang="en-ZA" sz="1000" kern="1200" dirty="0" smtClean="0">
                          <a:solidFill>
                            <a:schemeClr val="tx1"/>
                          </a:solidFill>
                          <a:latin typeface="+mn-lt"/>
                          <a:ea typeface="+mn-ea"/>
                          <a:cs typeface="+mn-cs"/>
                          <a:hlinkClick r:id="rId4"/>
                        </a:rPr>
                        <a:t>http://www.ncbi.nlm.nih.gov/pubmed/15184213</a:t>
                      </a:r>
                      <a:r>
                        <a:rPr lang="en-ZA" sz="1000" kern="1200" dirty="0" smtClean="0">
                          <a:solidFill>
                            <a:schemeClr val="tx1"/>
                          </a:solidFill>
                          <a:latin typeface="+mn-lt"/>
                          <a:ea typeface="+mn-ea"/>
                          <a:cs typeface="+mn-cs"/>
                        </a:rPr>
                        <a:t> </a:t>
                      </a:r>
                      <a:endParaRPr lang="en-US" sz="1000" kern="1200" dirty="0" smtClean="0">
                        <a:solidFill>
                          <a:schemeClr val="tx1"/>
                        </a:solidFill>
                        <a:latin typeface="+mn-lt"/>
                        <a:ea typeface="+mn-ea"/>
                        <a:cs typeface="+mn-cs"/>
                      </a:endParaRPr>
                    </a:p>
                    <a:p>
                      <a:pPr marL="171450" indent="-171450" algn="l" defTabSz="914400" rtl="0" eaLnBrk="1" latinLnBrk="0" hangingPunct="1">
                        <a:buFont typeface="Arial" pitchFamily="34" charset="0"/>
                        <a:buChar char="•"/>
                      </a:pPr>
                      <a:r>
                        <a:rPr lang="en-ZA" sz="1000" kern="1200" dirty="0" smtClean="0">
                          <a:solidFill>
                            <a:schemeClr val="tx1"/>
                          </a:solidFill>
                          <a:latin typeface="+mn-lt"/>
                          <a:ea typeface="+mn-ea"/>
                          <a:cs typeface="+mn-cs"/>
                        </a:rPr>
                        <a:t>NICE Guidelines, May 2013 evidence tables - Wong A, </a:t>
                      </a:r>
                      <a:r>
                        <a:rPr lang="en-ZA" sz="1000" kern="1200" dirty="0" err="1" smtClean="0">
                          <a:solidFill>
                            <a:schemeClr val="tx1"/>
                          </a:solidFill>
                          <a:latin typeface="+mn-lt"/>
                          <a:ea typeface="+mn-ea"/>
                          <a:cs typeface="+mn-cs"/>
                        </a:rPr>
                        <a:t>Sibbald</a:t>
                      </a:r>
                      <a:r>
                        <a:rPr lang="en-ZA" sz="1000" kern="1200" dirty="0" smtClean="0">
                          <a:solidFill>
                            <a:schemeClr val="tx1"/>
                          </a:solidFill>
                          <a:latin typeface="+mn-lt"/>
                          <a:ea typeface="+mn-ea"/>
                          <a:cs typeface="+mn-cs"/>
                        </a:rPr>
                        <a:t> A, Ferrero F, </a:t>
                      </a:r>
                      <a:r>
                        <a:rPr lang="en-ZA" sz="1000" kern="1200" dirty="0" err="1" smtClean="0">
                          <a:solidFill>
                            <a:schemeClr val="tx1"/>
                          </a:solidFill>
                          <a:latin typeface="+mn-lt"/>
                          <a:ea typeface="+mn-ea"/>
                          <a:cs typeface="+mn-cs"/>
                        </a:rPr>
                        <a:t>Plager</a:t>
                      </a:r>
                      <a:r>
                        <a:rPr lang="en-ZA" sz="1000" kern="1200" dirty="0" smtClean="0">
                          <a:solidFill>
                            <a:schemeClr val="tx1"/>
                          </a:solidFill>
                          <a:latin typeface="+mn-lt"/>
                          <a:ea typeface="+mn-ea"/>
                          <a:cs typeface="+mn-cs"/>
                        </a:rPr>
                        <a:t> M, </a:t>
                      </a:r>
                      <a:r>
                        <a:rPr lang="en-ZA" sz="1000" kern="1200" dirty="0" err="1" smtClean="0">
                          <a:solidFill>
                            <a:schemeClr val="tx1"/>
                          </a:solidFill>
                          <a:latin typeface="+mn-lt"/>
                          <a:ea typeface="+mn-ea"/>
                          <a:cs typeface="+mn-cs"/>
                        </a:rPr>
                        <a:t>Santolaya</a:t>
                      </a:r>
                      <a:r>
                        <a:rPr lang="en-ZA" sz="1000" kern="1200" dirty="0" smtClean="0">
                          <a:solidFill>
                            <a:schemeClr val="tx1"/>
                          </a:solidFill>
                          <a:latin typeface="+mn-lt"/>
                          <a:ea typeface="+mn-ea"/>
                          <a:cs typeface="+mn-cs"/>
                        </a:rPr>
                        <a:t> ME, Escobar AM, Campos S, </a:t>
                      </a:r>
                      <a:r>
                        <a:rPr lang="en-ZA" sz="1000" kern="1200" dirty="0" err="1" smtClean="0">
                          <a:solidFill>
                            <a:schemeClr val="tx1"/>
                          </a:solidFill>
                          <a:latin typeface="+mn-lt"/>
                          <a:ea typeface="+mn-ea"/>
                          <a:cs typeface="+mn-cs"/>
                        </a:rPr>
                        <a:t>Barragán</a:t>
                      </a:r>
                      <a:r>
                        <a:rPr lang="en-ZA" sz="1000" kern="1200" dirty="0" smtClean="0">
                          <a:solidFill>
                            <a:schemeClr val="tx1"/>
                          </a:solidFill>
                          <a:latin typeface="+mn-lt"/>
                          <a:ea typeface="+mn-ea"/>
                          <a:cs typeface="+mn-cs"/>
                        </a:rPr>
                        <a:t> S, De León González M, Kesselring GL; Fever </a:t>
                      </a:r>
                      <a:r>
                        <a:rPr lang="en-ZA" sz="1000" kern="1200" dirty="0" err="1" smtClean="0">
                          <a:solidFill>
                            <a:schemeClr val="tx1"/>
                          </a:solidFill>
                          <a:latin typeface="+mn-lt"/>
                          <a:ea typeface="+mn-ea"/>
                          <a:cs typeface="+mn-cs"/>
                        </a:rPr>
                        <a:t>Pediatric</a:t>
                      </a:r>
                      <a:r>
                        <a:rPr lang="en-ZA" sz="1000" kern="1200" dirty="0" smtClean="0">
                          <a:solidFill>
                            <a:schemeClr val="tx1"/>
                          </a:solidFill>
                          <a:latin typeface="+mn-lt"/>
                          <a:ea typeface="+mn-ea"/>
                          <a:cs typeface="+mn-cs"/>
                        </a:rPr>
                        <a:t> Study Group. Antipyretic effects of </a:t>
                      </a:r>
                      <a:r>
                        <a:rPr lang="en-ZA" sz="1000" kern="1200" dirty="0" err="1" smtClean="0">
                          <a:solidFill>
                            <a:schemeClr val="tx1"/>
                          </a:solidFill>
                          <a:latin typeface="+mn-lt"/>
                          <a:ea typeface="+mn-ea"/>
                          <a:cs typeface="+mn-cs"/>
                        </a:rPr>
                        <a:t>dipyrone</a:t>
                      </a:r>
                      <a:r>
                        <a:rPr lang="en-ZA" sz="1000" kern="1200" dirty="0" smtClean="0">
                          <a:solidFill>
                            <a:schemeClr val="tx1"/>
                          </a:solidFill>
                          <a:latin typeface="+mn-lt"/>
                          <a:ea typeface="+mn-ea"/>
                          <a:cs typeface="+mn-cs"/>
                        </a:rPr>
                        <a:t> versus ibuprofen versus acetaminophen in children: results of a multinational, randomized, modified double-blind study. </a:t>
                      </a:r>
                      <a:r>
                        <a:rPr lang="en-ZA" sz="1000" kern="1200" dirty="0" err="1" smtClean="0">
                          <a:solidFill>
                            <a:schemeClr val="tx1"/>
                          </a:solidFill>
                          <a:latin typeface="+mn-lt"/>
                          <a:ea typeface="+mn-ea"/>
                          <a:cs typeface="+mn-cs"/>
                        </a:rPr>
                        <a:t>Clin</a:t>
                      </a:r>
                      <a:r>
                        <a:rPr lang="en-ZA" sz="1000" kern="1200" dirty="0" smtClean="0">
                          <a:solidFill>
                            <a:schemeClr val="tx1"/>
                          </a:solidFill>
                          <a:latin typeface="+mn-lt"/>
                          <a:ea typeface="+mn-ea"/>
                          <a:cs typeface="+mn-cs"/>
                        </a:rPr>
                        <a:t> </a:t>
                      </a:r>
                      <a:r>
                        <a:rPr lang="en-ZA" sz="1000" kern="1200" dirty="0" err="1" smtClean="0">
                          <a:solidFill>
                            <a:schemeClr val="tx1"/>
                          </a:solidFill>
                          <a:latin typeface="+mn-lt"/>
                          <a:ea typeface="+mn-ea"/>
                          <a:cs typeface="+mn-cs"/>
                        </a:rPr>
                        <a:t>Pediatr</a:t>
                      </a:r>
                      <a:r>
                        <a:rPr lang="en-ZA" sz="1000" kern="1200" dirty="0" smtClean="0">
                          <a:solidFill>
                            <a:schemeClr val="tx1"/>
                          </a:solidFill>
                          <a:latin typeface="+mn-lt"/>
                          <a:ea typeface="+mn-ea"/>
                          <a:cs typeface="+mn-cs"/>
                        </a:rPr>
                        <a:t> (</a:t>
                      </a:r>
                      <a:r>
                        <a:rPr lang="en-ZA" sz="1000" kern="1200" dirty="0" err="1" smtClean="0">
                          <a:solidFill>
                            <a:schemeClr val="tx1"/>
                          </a:solidFill>
                          <a:latin typeface="+mn-lt"/>
                          <a:ea typeface="+mn-ea"/>
                          <a:cs typeface="+mn-cs"/>
                        </a:rPr>
                        <a:t>Phila</a:t>
                      </a:r>
                      <a:r>
                        <a:rPr lang="en-ZA" sz="1000" kern="1200" dirty="0" smtClean="0">
                          <a:solidFill>
                            <a:schemeClr val="tx1"/>
                          </a:solidFill>
                          <a:latin typeface="+mn-lt"/>
                          <a:ea typeface="+mn-ea"/>
                          <a:cs typeface="+mn-cs"/>
                        </a:rPr>
                        <a:t>). 2001 Jun;40(6):313-24. </a:t>
                      </a:r>
                      <a:r>
                        <a:rPr lang="en-ZA" sz="1000" kern="1200" dirty="0" smtClean="0">
                          <a:solidFill>
                            <a:schemeClr val="tx1"/>
                          </a:solidFill>
                          <a:latin typeface="+mn-lt"/>
                          <a:ea typeface="+mn-ea"/>
                          <a:cs typeface="+mn-cs"/>
                          <a:hlinkClick r:id="rId5"/>
                        </a:rPr>
                        <a:t>http://www.ncbi.nlm.nih.gov/pubmed/11824173</a:t>
                      </a:r>
                      <a:r>
                        <a:rPr lang="en-ZA" sz="1000" kern="1200" dirty="0" smtClean="0">
                          <a:solidFill>
                            <a:schemeClr val="tx1"/>
                          </a:solidFill>
                          <a:latin typeface="+mn-lt"/>
                          <a:ea typeface="+mn-ea"/>
                          <a:cs typeface="+mn-cs"/>
                        </a:rPr>
                        <a:t> </a:t>
                      </a:r>
                      <a:endParaRPr lang="en-US" sz="1000" kern="1200" dirty="0" smtClean="0">
                        <a:solidFill>
                          <a:schemeClr val="tx1"/>
                        </a:solidFill>
                        <a:latin typeface="+mn-lt"/>
                        <a:ea typeface="+mn-ea"/>
                        <a:cs typeface="+mn-cs"/>
                      </a:endParaRPr>
                    </a:p>
                    <a:p>
                      <a:pPr marL="171450" indent="-171450" algn="l" defTabSz="914400" rtl="0" eaLnBrk="1" latinLnBrk="0" hangingPunct="1">
                        <a:buFont typeface="Arial" pitchFamily="34" charset="0"/>
                        <a:buChar char="•"/>
                      </a:pPr>
                      <a:r>
                        <a:rPr lang="en-ZA" sz="1000" kern="1200" dirty="0" smtClean="0">
                          <a:solidFill>
                            <a:schemeClr val="tx1"/>
                          </a:solidFill>
                          <a:latin typeface="+mn-lt"/>
                          <a:ea typeface="+mn-ea"/>
                          <a:cs typeface="+mn-cs"/>
                        </a:rPr>
                        <a:t>NICE Guidelines, May 2013 evidence tables - </a:t>
                      </a:r>
                      <a:r>
                        <a:rPr lang="en-ZA" sz="1000" kern="1200" dirty="0" err="1" smtClean="0">
                          <a:solidFill>
                            <a:schemeClr val="tx1"/>
                          </a:solidFill>
                          <a:latin typeface="+mn-lt"/>
                          <a:ea typeface="+mn-ea"/>
                          <a:cs typeface="+mn-cs"/>
                        </a:rPr>
                        <a:t>Figueras</a:t>
                      </a:r>
                      <a:r>
                        <a:rPr lang="en-ZA" sz="1000" kern="1200" dirty="0" smtClean="0">
                          <a:solidFill>
                            <a:schemeClr val="tx1"/>
                          </a:solidFill>
                          <a:latin typeface="+mn-lt"/>
                          <a:ea typeface="+mn-ea"/>
                          <a:cs typeface="+mn-cs"/>
                        </a:rPr>
                        <a:t> </a:t>
                      </a:r>
                      <a:r>
                        <a:rPr lang="en-ZA" sz="1000" kern="1200" dirty="0" err="1" smtClean="0">
                          <a:solidFill>
                            <a:schemeClr val="tx1"/>
                          </a:solidFill>
                          <a:latin typeface="+mn-lt"/>
                          <a:ea typeface="+mn-ea"/>
                          <a:cs typeface="+mn-cs"/>
                        </a:rPr>
                        <a:t>Nadal</a:t>
                      </a:r>
                      <a:r>
                        <a:rPr lang="en-ZA" sz="1000" kern="1200" dirty="0" smtClean="0">
                          <a:solidFill>
                            <a:schemeClr val="tx1"/>
                          </a:solidFill>
                          <a:latin typeface="+mn-lt"/>
                          <a:ea typeface="+mn-ea"/>
                          <a:cs typeface="+mn-cs"/>
                        </a:rPr>
                        <a:t> C, </a:t>
                      </a:r>
                      <a:r>
                        <a:rPr lang="en-ZA" sz="1000" kern="1200" dirty="0" err="1" smtClean="0">
                          <a:solidFill>
                            <a:schemeClr val="tx1"/>
                          </a:solidFill>
                          <a:latin typeface="+mn-lt"/>
                          <a:ea typeface="+mn-ea"/>
                          <a:cs typeface="+mn-cs"/>
                        </a:rPr>
                        <a:t>García</a:t>
                      </a:r>
                      <a:r>
                        <a:rPr lang="en-ZA" sz="1000" kern="1200" dirty="0" smtClean="0">
                          <a:solidFill>
                            <a:schemeClr val="tx1"/>
                          </a:solidFill>
                          <a:latin typeface="+mn-lt"/>
                          <a:ea typeface="+mn-ea"/>
                          <a:cs typeface="+mn-cs"/>
                        </a:rPr>
                        <a:t> de Miguel MJ, Gómez </a:t>
                      </a:r>
                      <a:r>
                        <a:rPr lang="en-ZA" sz="1000" kern="1200" dirty="0" err="1" smtClean="0">
                          <a:solidFill>
                            <a:schemeClr val="tx1"/>
                          </a:solidFill>
                          <a:latin typeface="+mn-lt"/>
                          <a:ea typeface="+mn-ea"/>
                          <a:cs typeface="+mn-cs"/>
                        </a:rPr>
                        <a:t>Campderá</a:t>
                      </a:r>
                      <a:r>
                        <a:rPr lang="en-ZA" sz="1000" kern="1200" dirty="0" smtClean="0">
                          <a:solidFill>
                            <a:schemeClr val="tx1"/>
                          </a:solidFill>
                          <a:latin typeface="+mn-lt"/>
                          <a:ea typeface="+mn-ea"/>
                          <a:cs typeface="+mn-cs"/>
                        </a:rPr>
                        <a:t> A, </a:t>
                      </a:r>
                      <a:r>
                        <a:rPr lang="en-ZA" sz="1000" kern="1200" dirty="0" err="1" smtClean="0">
                          <a:solidFill>
                            <a:schemeClr val="tx1"/>
                          </a:solidFill>
                          <a:latin typeface="+mn-lt"/>
                          <a:ea typeface="+mn-ea"/>
                          <a:cs typeface="+mn-cs"/>
                        </a:rPr>
                        <a:t>Pou</a:t>
                      </a:r>
                      <a:r>
                        <a:rPr lang="en-ZA" sz="1000" kern="1200" dirty="0" smtClean="0">
                          <a:solidFill>
                            <a:schemeClr val="tx1"/>
                          </a:solidFill>
                          <a:latin typeface="+mn-lt"/>
                          <a:ea typeface="+mn-ea"/>
                          <a:cs typeface="+mn-cs"/>
                        </a:rPr>
                        <a:t> </a:t>
                      </a:r>
                      <a:r>
                        <a:rPr lang="en-ZA" sz="1000" kern="1200" dirty="0" err="1" smtClean="0">
                          <a:solidFill>
                            <a:schemeClr val="tx1"/>
                          </a:solidFill>
                          <a:latin typeface="+mn-lt"/>
                          <a:ea typeface="+mn-ea"/>
                          <a:cs typeface="+mn-cs"/>
                        </a:rPr>
                        <a:t>Fernández</a:t>
                      </a:r>
                      <a:r>
                        <a:rPr lang="en-ZA" sz="1000" kern="1200" dirty="0" smtClean="0">
                          <a:solidFill>
                            <a:schemeClr val="tx1"/>
                          </a:solidFill>
                          <a:latin typeface="+mn-lt"/>
                          <a:ea typeface="+mn-ea"/>
                          <a:cs typeface="+mn-cs"/>
                        </a:rPr>
                        <a:t> J, Alvarez </a:t>
                      </a:r>
                      <a:r>
                        <a:rPr lang="en-ZA" sz="1000" kern="1200" dirty="0" err="1" smtClean="0">
                          <a:solidFill>
                            <a:schemeClr val="tx1"/>
                          </a:solidFill>
                          <a:latin typeface="+mn-lt"/>
                          <a:ea typeface="+mn-ea"/>
                          <a:cs typeface="+mn-cs"/>
                        </a:rPr>
                        <a:t>Calatayud</a:t>
                      </a:r>
                      <a:r>
                        <a:rPr lang="en-ZA" sz="1000" kern="1200" dirty="0" smtClean="0">
                          <a:solidFill>
                            <a:schemeClr val="tx1"/>
                          </a:solidFill>
                          <a:latin typeface="+mn-lt"/>
                          <a:ea typeface="+mn-ea"/>
                          <a:cs typeface="+mn-cs"/>
                        </a:rPr>
                        <a:t> G, Sánchez Bayle M; Paediatric Fever Co-operative Group from the Spanish Paediatric Association. Effectiveness and tolerability of ibuprofen-arginine versus </a:t>
                      </a:r>
                      <a:r>
                        <a:rPr lang="en-ZA" sz="1000" kern="1200" dirty="0" err="1" smtClean="0">
                          <a:solidFill>
                            <a:schemeClr val="tx1"/>
                          </a:solidFill>
                          <a:latin typeface="+mn-lt"/>
                          <a:ea typeface="+mn-ea"/>
                          <a:cs typeface="+mn-cs"/>
                        </a:rPr>
                        <a:t>paracetamol</a:t>
                      </a:r>
                      <a:r>
                        <a:rPr lang="en-ZA" sz="1000" kern="1200" dirty="0" smtClean="0">
                          <a:solidFill>
                            <a:schemeClr val="tx1"/>
                          </a:solidFill>
                          <a:latin typeface="+mn-lt"/>
                          <a:ea typeface="+mn-ea"/>
                          <a:cs typeface="+mn-cs"/>
                        </a:rPr>
                        <a:t> in children with fever of likely infectious</a:t>
                      </a:r>
                      <a:r>
                        <a:rPr lang="en-US" sz="1000" kern="1200" baseline="0" dirty="0" smtClean="0">
                          <a:solidFill>
                            <a:schemeClr val="tx1"/>
                          </a:solidFill>
                          <a:latin typeface="+mn-lt"/>
                          <a:ea typeface="+mn-ea"/>
                          <a:cs typeface="+mn-cs"/>
                        </a:rPr>
                        <a:t> </a:t>
                      </a:r>
                      <a:r>
                        <a:rPr lang="en-ZA" sz="1000" kern="1200" dirty="0" smtClean="0">
                          <a:solidFill>
                            <a:schemeClr val="tx1"/>
                          </a:solidFill>
                          <a:latin typeface="+mn-lt"/>
                          <a:ea typeface="+mn-ea"/>
                          <a:cs typeface="+mn-cs"/>
                        </a:rPr>
                        <a:t>origin. </a:t>
                      </a:r>
                      <a:r>
                        <a:rPr lang="en-ZA" sz="1000" kern="1200" dirty="0" err="1" smtClean="0">
                          <a:solidFill>
                            <a:schemeClr val="tx1"/>
                          </a:solidFill>
                          <a:latin typeface="+mn-lt"/>
                          <a:ea typeface="+mn-ea"/>
                          <a:cs typeface="+mn-cs"/>
                        </a:rPr>
                        <a:t>Acta</a:t>
                      </a:r>
                      <a:r>
                        <a:rPr lang="en-ZA" sz="1000" kern="1200" dirty="0" smtClean="0">
                          <a:solidFill>
                            <a:schemeClr val="tx1"/>
                          </a:solidFill>
                          <a:latin typeface="+mn-lt"/>
                          <a:ea typeface="+mn-ea"/>
                          <a:cs typeface="+mn-cs"/>
                        </a:rPr>
                        <a:t> </a:t>
                      </a:r>
                      <a:r>
                        <a:rPr lang="en-ZA" sz="1000" kern="1200" dirty="0" err="1" smtClean="0">
                          <a:solidFill>
                            <a:schemeClr val="tx1"/>
                          </a:solidFill>
                          <a:latin typeface="+mn-lt"/>
                          <a:ea typeface="+mn-ea"/>
                          <a:cs typeface="+mn-cs"/>
                        </a:rPr>
                        <a:t>Paediatr</a:t>
                      </a:r>
                      <a:r>
                        <a:rPr lang="en-ZA" sz="1000" kern="1200" dirty="0" smtClean="0">
                          <a:solidFill>
                            <a:schemeClr val="tx1"/>
                          </a:solidFill>
                          <a:latin typeface="+mn-lt"/>
                          <a:ea typeface="+mn-ea"/>
                          <a:cs typeface="+mn-cs"/>
                        </a:rPr>
                        <a:t>. 2002;91(4):383-90. </a:t>
                      </a:r>
                      <a:r>
                        <a:rPr lang="en-ZA" sz="1000" kern="1200" dirty="0" smtClean="0">
                          <a:solidFill>
                            <a:schemeClr val="tx1"/>
                          </a:solidFill>
                          <a:latin typeface="+mn-lt"/>
                          <a:ea typeface="+mn-ea"/>
                          <a:cs typeface="+mn-cs"/>
                          <a:hlinkClick r:id="rId6"/>
                        </a:rPr>
                        <a:t>http://www.ncbi.nlm.nih.gov/pubmed/12061352</a:t>
                      </a:r>
                      <a:r>
                        <a:rPr lang="en-ZA" sz="1000" kern="1200" dirty="0" smtClean="0">
                          <a:solidFill>
                            <a:schemeClr val="tx1"/>
                          </a:solidFill>
                          <a:latin typeface="+mn-lt"/>
                          <a:ea typeface="+mn-ea"/>
                          <a:cs typeface="+mn-cs"/>
                        </a:rPr>
                        <a:t> </a:t>
                      </a:r>
                      <a:endParaRPr lang="en-US" sz="1000" kern="1200" dirty="0" smtClean="0">
                        <a:solidFill>
                          <a:schemeClr val="tx1"/>
                        </a:solidFill>
                        <a:latin typeface="+mn-lt"/>
                        <a:ea typeface="+mn-ea"/>
                        <a:cs typeface="+mn-cs"/>
                      </a:endParaRPr>
                    </a:p>
                    <a:p>
                      <a:pPr marL="171450" indent="-171450" algn="l" defTabSz="914400" rtl="0" eaLnBrk="1" latinLnBrk="0" hangingPunct="1">
                        <a:buFont typeface="Arial" pitchFamily="34" charset="0"/>
                        <a:buChar char="•"/>
                      </a:pPr>
                      <a:r>
                        <a:rPr lang="en-ZA" sz="1000" kern="1200" dirty="0" smtClean="0">
                          <a:solidFill>
                            <a:schemeClr val="tx1"/>
                          </a:solidFill>
                          <a:latin typeface="+mn-lt"/>
                          <a:ea typeface="+mn-ea"/>
                          <a:cs typeface="+mn-cs"/>
                        </a:rPr>
                        <a:t>NICE Guidelines, May 2013 evidence tables - </a:t>
                      </a:r>
                      <a:r>
                        <a:rPr lang="en-ZA" sz="1000" kern="1200" dirty="0" err="1" smtClean="0">
                          <a:solidFill>
                            <a:schemeClr val="tx1"/>
                          </a:solidFill>
                          <a:latin typeface="+mn-lt"/>
                          <a:ea typeface="+mn-ea"/>
                          <a:cs typeface="+mn-cs"/>
                        </a:rPr>
                        <a:t>Autret</a:t>
                      </a:r>
                      <a:r>
                        <a:rPr lang="en-ZA" sz="1000" kern="1200" dirty="0" smtClean="0">
                          <a:solidFill>
                            <a:schemeClr val="tx1"/>
                          </a:solidFill>
                          <a:latin typeface="+mn-lt"/>
                          <a:ea typeface="+mn-ea"/>
                          <a:cs typeface="+mn-cs"/>
                        </a:rPr>
                        <a:t> E, </a:t>
                      </a:r>
                      <a:r>
                        <a:rPr lang="en-ZA" sz="1000" kern="1200" dirty="0" err="1" smtClean="0">
                          <a:solidFill>
                            <a:schemeClr val="tx1"/>
                          </a:solidFill>
                          <a:latin typeface="+mn-lt"/>
                          <a:ea typeface="+mn-ea"/>
                          <a:cs typeface="+mn-cs"/>
                        </a:rPr>
                        <a:t>Breart</a:t>
                      </a:r>
                      <a:r>
                        <a:rPr lang="en-ZA" sz="1000" kern="1200" dirty="0" smtClean="0">
                          <a:solidFill>
                            <a:schemeClr val="tx1"/>
                          </a:solidFill>
                          <a:latin typeface="+mn-lt"/>
                          <a:ea typeface="+mn-ea"/>
                          <a:cs typeface="+mn-cs"/>
                        </a:rPr>
                        <a:t> G, </a:t>
                      </a:r>
                      <a:r>
                        <a:rPr lang="en-ZA" sz="1000" kern="1200" dirty="0" err="1" smtClean="0">
                          <a:solidFill>
                            <a:schemeClr val="tx1"/>
                          </a:solidFill>
                          <a:latin typeface="+mn-lt"/>
                          <a:ea typeface="+mn-ea"/>
                          <a:cs typeface="+mn-cs"/>
                        </a:rPr>
                        <a:t>Jonville</a:t>
                      </a:r>
                      <a:r>
                        <a:rPr lang="en-ZA" sz="1000" kern="1200" dirty="0" smtClean="0">
                          <a:solidFill>
                            <a:schemeClr val="tx1"/>
                          </a:solidFill>
                          <a:latin typeface="+mn-lt"/>
                          <a:ea typeface="+mn-ea"/>
                          <a:cs typeface="+mn-cs"/>
                        </a:rPr>
                        <a:t> AP, </a:t>
                      </a:r>
                      <a:r>
                        <a:rPr lang="en-ZA" sz="1000" kern="1200" dirty="0" err="1" smtClean="0">
                          <a:solidFill>
                            <a:schemeClr val="tx1"/>
                          </a:solidFill>
                          <a:latin typeface="+mn-lt"/>
                          <a:ea typeface="+mn-ea"/>
                          <a:cs typeface="+mn-cs"/>
                        </a:rPr>
                        <a:t>Courcier</a:t>
                      </a:r>
                      <a:r>
                        <a:rPr lang="en-ZA" sz="1000" kern="1200" dirty="0" smtClean="0">
                          <a:solidFill>
                            <a:schemeClr val="tx1"/>
                          </a:solidFill>
                          <a:latin typeface="+mn-lt"/>
                          <a:ea typeface="+mn-ea"/>
                          <a:cs typeface="+mn-cs"/>
                        </a:rPr>
                        <a:t> S, </a:t>
                      </a:r>
                      <a:r>
                        <a:rPr lang="en-ZA" sz="1000" kern="1200" dirty="0" err="1" smtClean="0">
                          <a:solidFill>
                            <a:schemeClr val="tx1"/>
                          </a:solidFill>
                          <a:latin typeface="+mn-lt"/>
                          <a:ea typeface="+mn-ea"/>
                          <a:cs typeface="+mn-cs"/>
                        </a:rPr>
                        <a:t>Lassale</a:t>
                      </a:r>
                      <a:r>
                        <a:rPr lang="en-ZA" sz="1000" kern="1200" dirty="0" smtClean="0">
                          <a:solidFill>
                            <a:schemeClr val="tx1"/>
                          </a:solidFill>
                          <a:latin typeface="+mn-lt"/>
                          <a:ea typeface="+mn-ea"/>
                          <a:cs typeface="+mn-cs"/>
                        </a:rPr>
                        <a:t> C, </a:t>
                      </a:r>
                      <a:r>
                        <a:rPr lang="en-ZA" sz="1000" kern="1200" dirty="0" err="1" smtClean="0">
                          <a:solidFill>
                            <a:schemeClr val="tx1"/>
                          </a:solidFill>
                          <a:latin typeface="+mn-lt"/>
                          <a:ea typeface="+mn-ea"/>
                          <a:cs typeface="+mn-cs"/>
                        </a:rPr>
                        <a:t>Goehrs</a:t>
                      </a:r>
                      <a:r>
                        <a:rPr lang="en-ZA" sz="1000" kern="1200" dirty="0" smtClean="0">
                          <a:solidFill>
                            <a:schemeClr val="tx1"/>
                          </a:solidFill>
                          <a:latin typeface="+mn-lt"/>
                          <a:ea typeface="+mn-ea"/>
                          <a:cs typeface="+mn-cs"/>
                        </a:rPr>
                        <a:t> JM. Comparative efficacy and tolerance of ibuprofen syrup and acetaminophen syrup in children with pyrexia associated with infectious diseases and treated with antibiotics. </a:t>
                      </a:r>
                      <a:r>
                        <a:rPr lang="en-ZA" sz="1000" kern="1200" dirty="0" err="1" smtClean="0">
                          <a:solidFill>
                            <a:schemeClr val="tx1"/>
                          </a:solidFill>
                          <a:latin typeface="+mn-lt"/>
                          <a:ea typeface="+mn-ea"/>
                          <a:cs typeface="+mn-cs"/>
                        </a:rPr>
                        <a:t>Eur</a:t>
                      </a:r>
                      <a:r>
                        <a:rPr lang="en-ZA" sz="1000" kern="1200" dirty="0" smtClean="0">
                          <a:solidFill>
                            <a:schemeClr val="tx1"/>
                          </a:solidFill>
                          <a:latin typeface="+mn-lt"/>
                          <a:ea typeface="+mn-ea"/>
                          <a:cs typeface="+mn-cs"/>
                        </a:rPr>
                        <a:t> J </a:t>
                      </a:r>
                      <a:r>
                        <a:rPr lang="en-ZA" sz="1000" kern="1200" dirty="0" err="1" smtClean="0">
                          <a:solidFill>
                            <a:schemeClr val="tx1"/>
                          </a:solidFill>
                          <a:latin typeface="+mn-lt"/>
                          <a:ea typeface="+mn-ea"/>
                          <a:cs typeface="+mn-cs"/>
                        </a:rPr>
                        <a:t>Clin</a:t>
                      </a:r>
                      <a:r>
                        <a:rPr lang="en-ZA" sz="1000" kern="1200" dirty="0" smtClean="0">
                          <a:solidFill>
                            <a:schemeClr val="tx1"/>
                          </a:solidFill>
                          <a:latin typeface="+mn-lt"/>
                          <a:ea typeface="+mn-ea"/>
                          <a:cs typeface="+mn-cs"/>
                        </a:rPr>
                        <a:t> </a:t>
                      </a:r>
                      <a:r>
                        <a:rPr lang="en-ZA" sz="1000" kern="1200" dirty="0" err="1" smtClean="0">
                          <a:solidFill>
                            <a:schemeClr val="tx1"/>
                          </a:solidFill>
                          <a:latin typeface="+mn-lt"/>
                          <a:ea typeface="+mn-ea"/>
                          <a:cs typeface="+mn-cs"/>
                        </a:rPr>
                        <a:t>Pharmacol</a:t>
                      </a:r>
                      <a:r>
                        <a:rPr lang="en-ZA" sz="1000" kern="1200" dirty="0" smtClean="0">
                          <a:solidFill>
                            <a:schemeClr val="tx1"/>
                          </a:solidFill>
                          <a:latin typeface="+mn-lt"/>
                          <a:ea typeface="+mn-ea"/>
                          <a:cs typeface="+mn-cs"/>
                        </a:rPr>
                        <a:t>. 1994;46(3):197-201. </a:t>
                      </a:r>
                      <a:r>
                        <a:rPr lang="en-ZA" sz="1000" kern="1200" dirty="0" smtClean="0">
                          <a:solidFill>
                            <a:schemeClr val="tx1"/>
                          </a:solidFill>
                          <a:latin typeface="+mn-lt"/>
                          <a:ea typeface="+mn-ea"/>
                          <a:cs typeface="+mn-cs"/>
                          <a:hlinkClick r:id="rId7"/>
                        </a:rPr>
                        <a:t>http://www.ncbi.nlm.nih.gov/pubmed/8070499</a:t>
                      </a:r>
                      <a:r>
                        <a:rPr lang="en-ZA" sz="1000" kern="1200" dirty="0" smtClean="0">
                          <a:solidFill>
                            <a:schemeClr val="tx1"/>
                          </a:solidFill>
                          <a:latin typeface="+mn-lt"/>
                          <a:ea typeface="+mn-ea"/>
                          <a:cs typeface="+mn-cs"/>
                        </a:rPr>
                        <a:t> </a:t>
                      </a:r>
                      <a:endParaRPr lang="en-US" sz="1000" kern="1200" dirty="0" smtClean="0">
                        <a:solidFill>
                          <a:schemeClr val="tx1"/>
                        </a:solidFill>
                        <a:latin typeface="+mn-lt"/>
                        <a:ea typeface="+mn-ea"/>
                        <a:cs typeface="+mn-cs"/>
                      </a:endParaRPr>
                    </a:p>
                    <a:p>
                      <a:pPr marL="1714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kern="1200" dirty="0" err="1" smtClean="0">
                          <a:solidFill>
                            <a:schemeClr val="tx1"/>
                          </a:solidFill>
                          <a:latin typeface="+mn-lt"/>
                          <a:ea typeface="+mn-ea"/>
                          <a:cs typeface="+mn-cs"/>
                        </a:rPr>
                        <a:t>Offringa</a:t>
                      </a:r>
                      <a:r>
                        <a:rPr lang="en-US" sz="1000" kern="1200" dirty="0" smtClean="0">
                          <a:solidFill>
                            <a:schemeClr val="tx1"/>
                          </a:solidFill>
                          <a:latin typeface="+mn-lt"/>
                          <a:ea typeface="+mn-ea"/>
                          <a:cs typeface="+mn-cs"/>
                        </a:rPr>
                        <a:t> M, Newton R. Prophylactic drug management for febrile seizures in children (Review). </a:t>
                      </a:r>
                      <a:r>
                        <a:rPr lang="en-US" sz="1000" kern="1200" dirty="0" err="1" smtClean="0">
                          <a:solidFill>
                            <a:schemeClr val="tx1"/>
                          </a:solidFill>
                          <a:latin typeface="+mn-lt"/>
                          <a:ea typeface="+mn-ea"/>
                          <a:cs typeface="+mn-cs"/>
                        </a:rPr>
                        <a:t>Evid</a:t>
                      </a:r>
                      <a:r>
                        <a:rPr lang="en-US" sz="1000" kern="1200" dirty="0" smtClean="0">
                          <a:solidFill>
                            <a:schemeClr val="tx1"/>
                          </a:solidFill>
                          <a:latin typeface="+mn-lt"/>
                          <a:ea typeface="+mn-ea"/>
                          <a:cs typeface="+mn-cs"/>
                        </a:rPr>
                        <a:t> Based Child Health. 2013 Jul;8(4):1376-485. </a:t>
                      </a:r>
                      <a:r>
                        <a:rPr lang="en-US" sz="1000" kern="1200" dirty="0" err="1" smtClean="0">
                          <a:solidFill>
                            <a:schemeClr val="tx1"/>
                          </a:solidFill>
                          <a:latin typeface="+mn-lt"/>
                          <a:ea typeface="+mn-ea"/>
                          <a:cs typeface="+mn-cs"/>
                        </a:rPr>
                        <a:t>doi</a:t>
                      </a:r>
                      <a:r>
                        <a:rPr lang="en-US" sz="1000" kern="1200" dirty="0" smtClean="0">
                          <a:solidFill>
                            <a:schemeClr val="tx1"/>
                          </a:solidFill>
                          <a:latin typeface="+mn-lt"/>
                          <a:ea typeface="+mn-ea"/>
                          <a:cs typeface="+mn-cs"/>
                        </a:rPr>
                        <a:t>: 10.1002/ebch.1921. Review. PubMed PMID: 23877946. </a:t>
                      </a:r>
                    </a:p>
                  </a:txBody>
                  <a:tcPr marL="86359" marR="86359"/>
                </a:tc>
              </a:tr>
            </a:tbl>
          </a:graphicData>
        </a:graphic>
      </p:graphicFrame>
      <p:sp>
        <p:nvSpPr>
          <p:cNvPr id="3"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defRPr/>
            </a:pPr>
            <a:fld id="{6079DE21-5DAA-4204-B423-28510684095B}" type="slidenum">
              <a:rPr lang="en-ZA" smtClean="0">
                <a:solidFill>
                  <a:prstClr val="black">
                    <a:tint val="75000"/>
                  </a:prstClr>
                </a:solidFill>
              </a:rPr>
              <a:pPr algn="ctr">
                <a:defRPr/>
              </a:pPr>
              <a:t>23</a:t>
            </a:fld>
            <a:endParaRPr lang="en-ZA" dirty="0">
              <a:solidFill>
                <a:prstClr val="black">
                  <a:tint val="75000"/>
                </a:prstClr>
              </a:solidFill>
            </a:endParaRPr>
          </a:p>
        </p:txBody>
      </p:sp>
    </p:spTree>
    <p:extLst>
      <p:ext uri="{BB962C8B-B14F-4D97-AF65-F5344CB8AC3E}">
        <p14:creationId xmlns:p14="http://schemas.microsoft.com/office/powerpoint/2010/main" xmlns="" val="1506730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506641903"/>
              </p:ext>
            </p:extLst>
          </p:nvPr>
        </p:nvGraphicFramePr>
        <p:xfrm>
          <a:off x="0" y="40432"/>
          <a:ext cx="9215118" cy="6665168"/>
        </p:xfrm>
        <a:graphic>
          <a:graphicData uri="http://schemas.openxmlformats.org/drawingml/2006/table">
            <a:tbl>
              <a:tblPr firstRow="1" bandRow="1">
                <a:tableStyleId>{8799B23B-EC83-4686-B30A-512413B5E67A}</a:tableStyleId>
              </a:tblPr>
              <a:tblGrid>
                <a:gridCol w="533400"/>
                <a:gridCol w="533400"/>
                <a:gridCol w="8148318"/>
              </a:tblGrid>
              <a:tr h="264368">
                <a:tc>
                  <a:txBody>
                    <a:bodyPr/>
                    <a:lstStyle/>
                    <a:p>
                      <a:r>
                        <a:rPr lang="en-ZA" sz="1000" dirty="0" smtClean="0"/>
                        <a:t>Slide</a:t>
                      </a:r>
                      <a:endParaRPr lang="en-ZA" sz="1000" dirty="0"/>
                    </a:p>
                  </a:txBody>
                  <a:tcPr marL="86359" marR="86359"/>
                </a:tc>
                <a:tc>
                  <a:txBody>
                    <a:bodyPr/>
                    <a:lstStyle/>
                    <a:p>
                      <a:r>
                        <a:rPr lang="en-ZA" sz="1000" dirty="0" smtClean="0"/>
                        <a:t>Ref #</a:t>
                      </a:r>
                      <a:endParaRPr lang="en-ZA" sz="1000" dirty="0"/>
                    </a:p>
                  </a:txBody>
                  <a:tcPr marL="86359" marR="86359"/>
                </a:tc>
                <a:tc>
                  <a:txBody>
                    <a:bodyPr/>
                    <a:lstStyle/>
                    <a:p>
                      <a:r>
                        <a:rPr lang="en-ZA" sz="1000" dirty="0" smtClean="0"/>
                        <a:t>Reference</a:t>
                      </a:r>
                      <a:endParaRPr lang="en-ZA" sz="1000" dirty="0"/>
                    </a:p>
                  </a:txBody>
                  <a:tcPr marL="86359" marR="86359"/>
                </a:tc>
              </a:tr>
              <a:tr h="228600">
                <a:tc gridSpan="3">
                  <a:txBody>
                    <a:bodyPr/>
                    <a:lstStyle/>
                    <a:p>
                      <a:r>
                        <a:rPr lang="en-ZA" sz="1000" b="1" dirty="0" smtClean="0">
                          <a:solidFill>
                            <a:schemeClr val="tx1"/>
                          </a:solidFill>
                        </a:rPr>
                        <a:t>10.1. FEVER</a:t>
                      </a:r>
                    </a:p>
                  </a:txBody>
                  <a:tcPr marL="86359" marR="86359"/>
                </a:tc>
                <a:tc hMerge="1">
                  <a:txBody>
                    <a:bodyPr/>
                    <a:lstStyle/>
                    <a:p>
                      <a:endParaRPr lang="en-US"/>
                    </a:p>
                  </a:txBody>
                  <a:tcPr/>
                </a:tc>
                <a:tc hMerge="1">
                  <a:txBody>
                    <a:bodyPr/>
                    <a:lstStyle/>
                    <a:p>
                      <a:endParaRPr lang="en-US"/>
                    </a:p>
                  </a:txBody>
                  <a:tcPr/>
                </a:tc>
              </a:tr>
              <a:tr h="370840">
                <a:tc>
                  <a:txBody>
                    <a:bodyPr/>
                    <a:lstStyle/>
                    <a:p>
                      <a:r>
                        <a:rPr lang="en-ZA" sz="1000" dirty="0" smtClean="0"/>
                        <a:t>7</a:t>
                      </a:r>
                      <a:endParaRPr lang="en-ZA" sz="1000" dirty="0"/>
                    </a:p>
                  </a:txBody>
                  <a:tcPr marL="86359" marR="86359"/>
                </a:tc>
                <a:tc>
                  <a:txBody>
                    <a:bodyPr/>
                    <a:lstStyle/>
                    <a:p>
                      <a:r>
                        <a:rPr lang="en-ZA" sz="1000" dirty="0" smtClean="0"/>
                        <a:t>3</a:t>
                      </a:r>
                      <a:endParaRPr lang="en-ZA" sz="1000" dirty="0"/>
                    </a:p>
                  </a:txBody>
                  <a:tcPr marL="86359" marR="8635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800" b="1" u="sng" kern="1200" dirty="0" smtClean="0">
                          <a:solidFill>
                            <a:schemeClr val="tx1"/>
                          </a:solidFill>
                          <a:latin typeface="+mn-lt"/>
                          <a:ea typeface="+mn-ea"/>
                          <a:cs typeface="+mn-cs"/>
                        </a:rPr>
                        <a:t>PARACETAMOL</a:t>
                      </a:r>
                    </a:p>
                    <a:p>
                      <a:pPr marL="171450" indent="-171450">
                        <a:buFont typeface="Arial" pitchFamily="34" charset="0"/>
                        <a:buChar char="•"/>
                      </a:pPr>
                      <a:r>
                        <a:rPr lang="en-ZA" sz="1000" kern="1200" dirty="0" smtClean="0">
                          <a:solidFill>
                            <a:schemeClr val="tx1"/>
                          </a:solidFill>
                          <a:latin typeface="+mn-lt"/>
                          <a:ea typeface="+mn-ea"/>
                          <a:cs typeface="+mn-cs"/>
                        </a:rPr>
                        <a:t>NICE Clinical Guideline-Feverish illness in children: assessment and initial management in children younger than 5 years, May 2013. </a:t>
                      </a:r>
                      <a:r>
                        <a:rPr lang="en-ZA" sz="1000" kern="1200" dirty="0" smtClean="0">
                          <a:solidFill>
                            <a:schemeClr val="tx1"/>
                          </a:solidFill>
                          <a:latin typeface="+mn-lt"/>
                          <a:ea typeface="+mn-ea"/>
                          <a:cs typeface="+mn-cs"/>
                          <a:hlinkClick r:id="rId3"/>
                        </a:rPr>
                        <a:t>http://www.nice.org.uk/guidance/cg160/chapter/recommendations</a:t>
                      </a:r>
                      <a:r>
                        <a:rPr lang="en-ZA" sz="1000" kern="1200" dirty="0" smtClean="0">
                          <a:solidFill>
                            <a:schemeClr val="tx1"/>
                          </a:solidFill>
                          <a:latin typeface="+mn-lt"/>
                          <a:ea typeface="+mn-ea"/>
                          <a:cs typeface="+mn-cs"/>
                        </a:rPr>
                        <a:t> </a:t>
                      </a:r>
                      <a:endParaRPr lang="en-US" sz="1000" kern="1200" dirty="0" smtClean="0">
                        <a:solidFill>
                          <a:schemeClr val="tx1"/>
                        </a:solidFill>
                        <a:latin typeface="+mn-lt"/>
                        <a:ea typeface="+mn-ea"/>
                        <a:cs typeface="+mn-cs"/>
                      </a:endParaRPr>
                    </a:p>
                    <a:p>
                      <a:pPr marL="171450" indent="-171450">
                        <a:buFont typeface="Arial" pitchFamily="34" charset="0"/>
                        <a:buChar char="•"/>
                      </a:pPr>
                      <a:r>
                        <a:rPr lang="en-ZA" sz="1000" kern="1200" dirty="0" smtClean="0">
                          <a:solidFill>
                            <a:schemeClr val="tx1"/>
                          </a:solidFill>
                          <a:latin typeface="+mn-lt"/>
                          <a:ea typeface="+mn-ea"/>
                          <a:cs typeface="+mn-cs"/>
                        </a:rPr>
                        <a:t>NICE Guidelines, May 2013 evidence tables - </a:t>
                      </a:r>
                      <a:r>
                        <a:rPr lang="en-ZA" sz="1000" kern="1200" dirty="0" err="1" smtClean="0">
                          <a:solidFill>
                            <a:schemeClr val="tx1"/>
                          </a:solidFill>
                          <a:latin typeface="+mn-lt"/>
                          <a:ea typeface="+mn-ea"/>
                          <a:cs typeface="+mn-cs"/>
                        </a:rPr>
                        <a:t>Perrott</a:t>
                      </a:r>
                      <a:r>
                        <a:rPr lang="en-ZA" sz="1000" kern="1200" dirty="0" smtClean="0">
                          <a:solidFill>
                            <a:schemeClr val="tx1"/>
                          </a:solidFill>
                          <a:latin typeface="+mn-lt"/>
                          <a:ea typeface="+mn-ea"/>
                          <a:cs typeface="+mn-cs"/>
                        </a:rPr>
                        <a:t> DA, </a:t>
                      </a:r>
                      <a:r>
                        <a:rPr lang="en-ZA" sz="1000" kern="1200" dirty="0" err="1" smtClean="0">
                          <a:solidFill>
                            <a:schemeClr val="tx1"/>
                          </a:solidFill>
                          <a:latin typeface="+mn-lt"/>
                          <a:ea typeface="+mn-ea"/>
                          <a:cs typeface="+mn-cs"/>
                        </a:rPr>
                        <a:t>Piira</a:t>
                      </a:r>
                      <a:r>
                        <a:rPr lang="en-ZA" sz="1000" kern="1200" dirty="0" smtClean="0">
                          <a:solidFill>
                            <a:schemeClr val="tx1"/>
                          </a:solidFill>
                          <a:latin typeface="+mn-lt"/>
                          <a:ea typeface="+mn-ea"/>
                          <a:cs typeface="+mn-cs"/>
                        </a:rPr>
                        <a:t> T, </a:t>
                      </a:r>
                      <a:r>
                        <a:rPr lang="en-ZA" sz="1000" kern="1200" dirty="0" err="1" smtClean="0">
                          <a:solidFill>
                            <a:schemeClr val="tx1"/>
                          </a:solidFill>
                          <a:latin typeface="+mn-lt"/>
                          <a:ea typeface="+mn-ea"/>
                          <a:cs typeface="+mn-cs"/>
                        </a:rPr>
                        <a:t>Goodenough</a:t>
                      </a:r>
                      <a:r>
                        <a:rPr lang="en-ZA" sz="1000" kern="1200" dirty="0" smtClean="0">
                          <a:solidFill>
                            <a:schemeClr val="tx1"/>
                          </a:solidFill>
                          <a:latin typeface="+mn-lt"/>
                          <a:ea typeface="+mn-ea"/>
                          <a:cs typeface="+mn-cs"/>
                        </a:rPr>
                        <a:t> B, Champion GD. Efficacy and safety of acetaminophen </a:t>
                      </a:r>
                      <a:r>
                        <a:rPr lang="en-ZA" sz="1000" kern="1200" dirty="0" err="1" smtClean="0">
                          <a:solidFill>
                            <a:schemeClr val="tx1"/>
                          </a:solidFill>
                          <a:latin typeface="+mn-lt"/>
                          <a:ea typeface="+mn-ea"/>
                          <a:cs typeface="+mn-cs"/>
                        </a:rPr>
                        <a:t>vs</a:t>
                      </a:r>
                      <a:r>
                        <a:rPr lang="en-ZA" sz="1000" kern="1200" dirty="0" smtClean="0">
                          <a:solidFill>
                            <a:schemeClr val="tx1"/>
                          </a:solidFill>
                          <a:latin typeface="+mn-lt"/>
                          <a:ea typeface="+mn-ea"/>
                          <a:cs typeface="+mn-cs"/>
                        </a:rPr>
                        <a:t> ibuprofen for treating children's pain or fever: a meta-analysis. Arch </a:t>
                      </a:r>
                      <a:r>
                        <a:rPr lang="en-ZA" sz="1000" kern="1200" dirty="0" err="1" smtClean="0">
                          <a:solidFill>
                            <a:schemeClr val="tx1"/>
                          </a:solidFill>
                          <a:latin typeface="+mn-lt"/>
                          <a:ea typeface="+mn-ea"/>
                          <a:cs typeface="+mn-cs"/>
                        </a:rPr>
                        <a:t>Pediatr</a:t>
                      </a:r>
                      <a:r>
                        <a:rPr lang="en-ZA" sz="1000" kern="1200" dirty="0" smtClean="0">
                          <a:solidFill>
                            <a:schemeClr val="tx1"/>
                          </a:solidFill>
                          <a:latin typeface="+mn-lt"/>
                          <a:ea typeface="+mn-ea"/>
                          <a:cs typeface="+mn-cs"/>
                        </a:rPr>
                        <a:t> </a:t>
                      </a:r>
                      <a:r>
                        <a:rPr lang="en-ZA" sz="1000" kern="1200" dirty="0" err="1" smtClean="0">
                          <a:solidFill>
                            <a:schemeClr val="tx1"/>
                          </a:solidFill>
                          <a:latin typeface="+mn-lt"/>
                          <a:ea typeface="+mn-ea"/>
                          <a:cs typeface="+mn-cs"/>
                        </a:rPr>
                        <a:t>Adolesc</a:t>
                      </a:r>
                      <a:r>
                        <a:rPr lang="en-ZA" sz="1000" kern="1200" dirty="0" smtClean="0">
                          <a:solidFill>
                            <a:schemeClr val="tx1"/>
                          </a:solidFill>
                          <a:latin typeface="+mn-lt"/>
                          <a:ea typeface="+mn-ea"/>
                          <a:cs typeface="+mn-cs"/>
                        </a:rPr>
                        <a:t> Med. 2004 Jun;158(6):521-6. </a:t>
                      </a:r>
                      <a:r>
                        <a:rPr lang="en-ZA" sz="1000" kern="1200" dirty="0" smtClean="0">
                          <a:solidFill>
                            <a:schemeClr val="tx1"/>
                          </a:solidFill>
                          <a:latin typeface="+mn-lt"/>
                          <a:ea typeface="+mn-ea"/>
                          <a:cs typeface="+mn-cs"/>
                          <a:hlinkClick r:id="rId4"/>
                        </a:rPr>
                        <a:t>http://www.ncbi.nlm.nih.gov/pubmed/15184213</a:t>
                      </a:r>
                      <a:r>
                        <a:rPr lang="en-ZA" sz="1000" kern="1200" dirty="0" smtClean="0">
                          <a:solidFill>
                            <a:schemeClr val="tx1"/>
                          </a:solidFill>
                          <a:latin typeface="+mn-lt"/>
                          <a:ea typeface="+mn-ea"/>
                          <a:cs typeface="+mn-cs"/>
                        </a:rPr>
                        <a:t> </a:t>
                      </a:r>
                      <a:endParaRPr lang="en-US" sz="1000" kern="1200" dirty="0" smtClean="0">
                        <a:solidFill>
                          <a:schemeClr val="tx1"/>
                        </a:solidFill>
                        <a:latin typeface="+mn-lt"/>
                        <a:ea typeface="+mn-ea"/>
                        <a:cs typeface="+mn-cs"/>
                      </a:endParaRPr>
                    </a:p>
                    <a:p>
                      <a:pPr marL="171450" indent="-171450">
                        <a:buFont typeface="Arial" pitchFamily="34" charset="0"/>
                        <a:buChar char="•"/>
                      </a:pPr>
                      <a:r>
                        <a:rPr lang="en-ZA" sz="1000" kern="1200" dirty="0" smtClean="0">
                          <a:solidFill>
                            <a:schemeClr val="tx1"/>
                          </a:solidFill>
                          <a:latin typeface="+mn-lt"/>
                          <a:ea typeface="+mn-ea"/>
                          <a:cs typeface="+mn-cs"/>
                        </a:rPr>
                        <a:t>NICE Guidelines, May 2013 evidence tables - Wong A, </a:t>
                      </a:r>
                      <a:r>
                        <a:rPr lang="en-ZA" sz="1000" kern="1200" dirty="0" err="1" smtClean="0">
                          <a:solidFill>
                            <a:schemeClr val="tx1"/>
                          </a:solidFill>
                          <a:latin typeface="+mn-lt"/>
                          <a:ea typeface="+mn-ea"/>
                          <a:cs typeface="+mn-cs"/>
                        </a:rPr>
                        <a:t>Sibbald</a:t>
                      </a:r>
                      <a:r>
                        <a:rPr lang="en-ZA" sz="1000" kern="1200" dirty="0" smtClean="0">
                          <a:solidFill>
                            <a:schemeClr val="tx1"/>
                          </a:solidFill>
                          <a:latin typeface="+mn-lt"/>
                          <a:ea typeface="+mn-ea"/>
                          <a:cs typeface="+mn-cs"/>
                        </a:rPr>
                        <a:t> A, Ferrero F, </a:t>
                      </a:r>
                      <a:r>
                        <a:rPr lang="en-ZA" sz="1000" kern="1200" dirty="0" err="1" smtClean="0">
                          <a:solidFill>
                            <a:schemeClr val="tx1"/>
                          </a:solidFill>
                          <a:latin typeface="+mn-lt"/>
                          <a:ea typeface="+mn-ea"/>
                          <a:cs typeface="+mn-cs"/>
                        </a:rPr>
                        <a:t>Plager</a:t>
                      </a:r>
                      <a:r>
                        <a:rPr lang="en-ZA" sz="1000" kern="1200" dirty="0" smtClean="0">
                          <a:solidFill>
                            <a:schemeClr val="tx1"/>
                          </a:solidFill>
                          <a:latin typeface="+mn-lt"/>
                          <a:ea typeface="+mn-ea"/>
                          <a:cs typeface="+mn-cs"/>
                        </a:rPr>
                        <a:t> M, </a:t>
                      </a:r>
                      <a:r>
                        <a:rPr lang="en-ZA" sz="1000" kern="1200" dirty="0" err="1" smtClean="0">
                          <a:solidFill>
                            <a:schemeClr val="tx1"/>
                          </a:solidFill>
                          <a:latin typeface="+mn-lt"/>
                          <a:ea typeface="+mn-ea"/>
                          <a:cs typeface="+mn-cs"/>
                        </a:rPr>
                        <a:t>Santolaya</a:t>
                      </a:r>
                      <a:r>
                        <a:rPr lang="en-ZA" sz="1000" kern="1200" dirty="0" smtClean="0">
                          <a:solidFill>
                            <a:schemeClr val="tx1"/>
                          </a:solidFill>
                          <a:latin typeface="+mn-lt"/>
                          <a:ea typeface="+mn-ea"/>
                          <a:cs typeface="+mn-cs"/>
                        </a:rPr>
                        <a:t> ME, Escobar AM, Campos S, </a:t>
                      </a:r>
                      <a:r>
                        <a:rPr lang="en-ZA" sz="1000" kern="1200" dirty="0" err="1" smtClean="0">
                          <a:solidFill>
                            <a:schemeClr val="tx1"/>
                          </a:solidFill>
                          <a:latin typeface="+mn-lt"/>
                          <a:ea typeface="+mn-ea"/>
                          <a:cs typeface="+mn-cs"/>
                        </a:rPr>
                        <a:t>Barragán</a:t>
                      </a:r>
                      <a:r>
                        <a:rPr lang="en-ZA" sz="1000" kern="1200" dirty="0" smtClean="0">
                          <a:solidFill>
                            <a:schemeClr val="tx1"/>
                          </a:solidFill>
                          <a:latin typeface="+mn-lt"/>
                          <a:ea typeface="+mn-ea"/>
                          <a:cs typeface="+mn-cs"/>
                        </a:rPr>
                        <a:t> S, De León González M, Kesselring GL; Fever </a:t>
                      </a:r>
                      <a:r>
                        <a:rPr lang="en-ZA" sz="1000" kern="1200" dirty="0" err="1" smtClean="0">
                          <a:solidFill>
                            <a:schemeClr val="tx1"/>
                          </a:solidFill>
                          <a:latin typeface="+mn-lt"/>
                          <a:ea typeface="+mn-ea"/>
                          <a:cs typeface="+mn-cs"/>
                        </a:rPr>
                        <a:t>Pediatric</a:t>
                      </a:r>
                      <a:r>
                        <a:rPr lang="en-ZA" sz="1000" kern="1200" dirty="0" smtClean="0">
                          <a:solidFill>
                            <a:schemeClr val="tx1"/>
                          </a:solidFill>
                          <a:latin typeface="+mn-lt"/>
                          <a:ea typeface="+mn-ea"/>
                          <a:cs typeface="+mn-cs"/>
                        </a:rPr>
                        <a:t> Study Group. Antipyretic effects of </a:t>
                      </a:r>
                      <a:r>
                        <a:rPr lang="en-ZA" sz="1000" kern="1200" dirty="0" err="1" smtClean="0">
                          <a:solidFill>
                            <a:schemeClr val="tx1"/>
                          </a:solidFill>
                          <a:latin typeface="+mn-lt"/>
                          <a:ea typeface="+mn-ea"/>
                          <a:cs typeface="+mn-cs"/>
                        </a:rPr>
                        <a:t>dipyrone</a:t>
                      </a:r>
                      <a:r>
                        <a:rPr lang="en-ZA" sz="1000" kern="1200" dirty="0" smtClean="0">
                          <a:solidFill>
                            <a:schemeClr val="tx1"/>
                          </a:solidFill>
                          <a:latin typeface="+mn-lt"/>
                          <a:ea typeface="+mn-ea"/>
                          <a:cs typeface="+mn-cs"/>
                        </a:rPr>
                        <a:t> versus ibuprofen versus acetaminophen in children: results of a multinational, randomized, modified double-blind study. </a:t>
                      </a:r>
                      <a:r>
                        <a:rPr lang="en-ZA" sz="1000" kern="1200" dirty="0" err="1" smtClean="0">
                          <a:solidFill>
                            <a:schemeClr val="tx1"/>
                          </a:solidFill>
                          <a:latin typeface="+mn-lt"/>
                          <a:ea typeface="+mn-ea"/>
                          <a:cs typeface="+mn-cs"/>
                        </a:rPr>
                        <a:t>Clin</a:t>
                      </a:r>
                      <a:r>
                        <a:rPr lang="en-ZA" sz="1000" kern="1200" dirty="0" smtClean="0">
                          <a:solidFill>
                            <a:schemeClr val="tx1"/>
                          </a:solidFill>
                          <a:latin typeface="+mn-lt"/>
                          <a:ea typeface="+mn-ea"/>
                          <a:cs typeface="+mn-cs"/>
                        </a:rPr>
                        <a:t> </a:t>
                      </a:r>
                      <a:r>
                        <a:rPr lang="en-ZA" sz="1000" kern="1200" dirty="0" err="1" smtClean="0">
                          <a:solidFill>
                            <a:schemeClr val="tx1"/>
                          </a:solidFill>
                          <a:latin typeface="+mn-lt"/>
                          <a:ea typeface="+mn-ea"/>
                          <a:cs typeface="+mn-cs"/>
                        </a:rPr>
                        <a:t>Pediatr</a:t>
                      </a:r>
                      <a:r>
                        <a:rPr lang="en-ZA" sz="1000" kern="1200" dirty="0" smtClean="0">
                          <a:solidFill>
                            <a:schemeClr val="tx1"/>
                          </a:solidFill>
                          <a:latin typeface="+mn-lt"/>
                          <a:ea typeface="+mn-ea"/>
                          <a:cs typeface="+mn-cs"/>
                        </a:rPr>
                        <a:t> (</a:t>
                      </a:r>
                      <a:r>
                        <a:rPr lang="en-ZA" sz="1000" kern="1200" dirty="0" err="1" smtClean="0">
                          <a:solidFill>
                            <a:schemeClr val="tx1"/>
                          </a:solidFill>
                          <a:latin typeface="+mn-lt"/>
                          <a:ea typeface="+mn-ea"/>
                          <a:cs typeface="+mn-cs"/>
                        </a:rPr>
                        <a:t>Phila</a:t>
                      </a:r>
                      <a:r>
                        <a:rPr lang="en-ZA" sz="1000" kern="1200" dirty="0" smtClean="0">
                          <a:solidFill>
                            <a:schemeClr val="tx1"/>
                          </a:solidFill>
                          <a:latin typeface="+mn-lt"/>
                          <a:ea typeface="+mn-ea"/>
                          <a:cs typeface="+mn-cs"/>
                        </a:rPr>
                        <a:t>). 2001 Jun;40(6):313-24. </a:t>
                      </a:r>
                      <a:r>
                        <a:rPr lang="en-ZA" sz="1000" kern="1200" dirty="0" smtClean="0">
                          <a:solidFill>
                            <a:schemeClr val="tx1"/>
                          </a:solidFill>
                          <a:latin typeface="+mn-lt"/>
                          <a:ea typeface="+mn-ea"/>
                          <a:cs typeface="+mn-cs"/>
                          <a:hlinkClick r:id="rId5"/>
                        </a:rPr>
                        <a:t>http://www.ncbi.nlm.nih.gov/pubmed/11824173</a:t>
                      </a:r>
                      <a:r>
                        <a:rPr lang="en-ZA" sz="1000" kern="1200" dirty="0" smtClean="0">
                          <a:solidFill>
                            <a:schemeClr val="tx1"/>
                          </a:solidFill>
                          <a:latin typeface="+mn-lt"/>
                          <a:ea typeface="+mn-ea"/>
                          <a:cs typeface="+mn-cs"/>
                        </a:rPr>
                        <a:t> </a:t>
                      </a:r>
                      <a:endParaRPr lang="en-US" sz="1000" kern="1200" dirty="0" smtClean="0">
                        <a:solidFill>
                          <a:schemeClr val="tx1"/>
                        </a:solidFill>
                        <a:latin typeface="+mn-lt"/>
                        <a:ea typeface="+mn-ea"/>
                        <a:cs typeface="+mn-cs"/>
                      </a:endParaRPr>
                    </a:p>
                    <a:p>
                      <a:pPr marL="171450" indent="-171450">
                        <a:buFont typeface="Arial" pitchFamily="34" charset="0"/>
                        <a:buChar char="•"/>
                      </a:pPr>
                      <a:r>
                        <a:rPr lang="en-ZA" sz="1000" kern="1200" dirty="0" smtClean="0">
                          <a:solidFill>
                            <a:schemeClr val="tx1"/>
                          </a:solidFill>
                          <a:latin typeface="+mn-lt"/>
                          <a:ea typeface="+mn-ea"/>
                          <a:cs typeface="+mn-cs"/>
                        </a:rPr>
                        <a:t>NICE Guidelines, May 2013 evidence tables - </a:t>
                      </a:r>
                      <a:r>
                        <a:rPr lang="en-ZA" sz="1000" kern="1200" dirty="0" err="1" smtClean="0">
                          <a:solidFill>
                            <a:schemeClr val="tx1"/>
                          </a:solidFill>
                          <a:latin typeface="+mn-lt"/>
                          <a:ea typeface="+mn-ea"/>
                          <a:cs typeface="+mn-cs"/>
                        </a:rPr>
                        <a:t>Figueras</a:t>
                      </a:r>
                      <a:r>
                        <a:rPr lang="en-ZA" sz="1000" kern="1200" dirty="0" smtClean="0">
                          <a:solidFill>
                            <a:schemeClr val="tx1"/>
                          </a:solidFill>
                          <a:latin typeface="+mn-lt"/>
                          <a:ea typeface="+mn-ea"/>
                          <a:cs typeface="+mn-cs"/>
                        </a:rPr>
                        <a:t> </a:t>
                      </a:r>
                      <a:r>
                        <a:rPr lang="en-ZA" sz="1000" kern="1200" dirty="0" err="1" smtClean="0">
                          <a:solidFill>
                            <a:schemeClr val="tx1"/>
                          </a:solidFill>
                          <a:latin typeface="+mn-lt"/>
                          <a:ea typeface="+mn-ea"/>
                          <a:cs typeface="+mn-cs"/>
                        </a:rPr>
                        <a:t>Nadal</a:t>
                      </a:r>
                      <a:r>
                        <a:rPr lang="en-ZA" sz="1000" kern="1200" dirty="0" smtClean="0">
                          <a:solidFill>
                            <a:schemeClr val="tx1"/>
                          </a:solidFill>
                          <a:latin typeface="+mn-lt"/>
                          <a:ea typeface="+mn-ea"/>
                          <a:cs typeface="+mn-cs"/>
                        </a:rPr>
                        <a:t> C, </a:t>
                      </a:r>
                      <a:r>
                        <a:rPr lang="en-ZA" sz="1000" kern="1200" dirty="0" err="1" smtClean="0">
                          <a:solidFill>
                            <a:schemeClr val="tx1"/>
                          </a:solidFill>
                          <a:latin typeface="+mn-lt"/>
                          <a:ea typeface="+mn-ea"/>
                          <a:cs typeface="+mn-cs"/>
                        </a:rPr>
                        <a:t>García</a:t>
                      </a:r>
                      <a:r>
                        <a:rPr lang="en-ZA" sz="1000" kern="1200" dirty="0" smtClean="0">
                          <a:solidFill>
                            <a:schemeClr val="tx1"/>
                          </a:solidFill>
                          <a:latin typeface="+mn-lt"/>
                          <a:ea typeface="+mn-ea"/>
                          <a:cs typeface="+mn-cs"/>
                        </a:rPr>
                        <a:t> de Miguel MJ, Gómez </a:t>
                      </a:r>
                      <a:r>
                        <a:rPr lang="en-ZA" sz="1000" kern="1200" dirty="0" err="1" smtClean="0">
                          <a:solidFill>
                            <a:schemeClr val="tx1"/>
                          </a:solidFill>
                          <a:latin typeface="+mn-lt"/>
                          <a:ea typeface="+mn-ea"/>
                          <a:cs typeface="+mn-cs"/>
                        </a:rPr>
                        <a:t>Campderá</a:t>
                      </a:r>
                      <a:r>
                        <a:rPr lang="en-ZA" sz="1000" kern="1200" dirty="0" smtClean="0">
                          <a:solidFill>
                            <a:schemeClr val="tx1"/>
                          </a:solidFill>
                          <a:latin typeface="+mn-lt"/>
                          <a:ea typeface="+mn-ea"/>
                          <a:cs typeface="+mn-cs"/>
                        </a:rPr>
                        <a:t> A, </a:t>
                      </a:r>
                      <a:r>
                        <a:rPr lang="en-ZA" sz="1000" kern="1200" dirty="0" err="1" smtClean="0">
                          <a:solidFill>
                            <a:schemeClr val="tx1"/>
                          </a:solidFill>
                          <a:latin typeface="+mn-lt"/>
                          <a:ea typeface="+mn-ea"/>
                          <a:cs typeface="+mn-cs"/>
                        </a:rPr>
                        <a:t>Pou</a:t>
                      </a:r>
                      <a:r>
                        <a:rPr lang="en-ZA" sz="1000" kern="1200" dirty="0" smtClean="0">
                          <a:solidFill>
                            <a:schemeClr val="tx1"/>
                          </a:solidFill>
                          <a:latin typeface="+mn-lt"/>
                          <a:ea typeface="+mn-ea"/>
                          <a:cs typeface="+mn-cs"/>
                        </a:rPr>
                        <a:t> </a:t>
                      </a:r>
                      <a:r>
                        <a:rPr lang="en-ZA" sz="1000" kern="1200" dirty="0" err="1" smtClean="0">
                          <a:solidFill>
                            <a:schemeClr val="tx1"/>
                          </a:solidFill>
                          <a:latin typeface="+mn-lt"/>
                          <a:ea typeface="+mn-ea"/>
                          <a:cs typeface="+mn-cs"/>
                        </a:rPr>
                        <a:t>Fernández</a:t>
                      </a:r>
                      <a:r>
                        <a:rPr lang="en-ZA" sz="1000" kern="1200" dirty="0" smtClean="0">
                          <a:solidFill>
                            <a:schemeClr val="tx1"/>
                          </a:solidFill>
                          <a:latin typeface="+mn-lt"/>
                          <a:ea typeface="+mn-ea"/>
                          <a:cs typeface="+mn-cs"/>
                        </a:rPr>
                        <a:t> J, Alvarez </a:t>
                      </a:r>
                      <a:r>
                        <a:rPr lang="en-ZA" sz="1000" kern="1200" dirty="0" err="1" smtClean="0">
                          <a:solidFill>
                            <a:schemeClr val="tx1"/>
                          </a:solidFill>
                          <a:latin typeface="+mn-lt"/>
                          <a:ea typeface="+mn-ea"/>
                          <a:cs typeface="+mn-cs"/>
                        </a:rPr>
                        <a:t>Calatayud</a:t>
                      </a:r>
                      <a:r>
                        <a:rPr lang="en-ZA" sz="1000" kern="1200" dirty="0" smtClean="0">
                          <a:solidFill>
                            <a:schemeClr val="tx1"/>
                          </a:solidFill>
                          <a:latin typeface="+mn-lt"/>
                          <a:ea typeface="+mn-ea"/>
                          <a:cs typeface="+mn-cs"/>
                        </a:rPr>
                        <a:t> G, Sánchez Bayle M; Paediatric Fever Co-operative Group from the Spanish Paediatric Association. Effectiveness and tolerability of ibuprofen-arginine versus </a:t>
                      </a:r>
                      <a:r>
                        <a:rPr lang="en-ZA" sz="1000" kern="1200" dirty="0" err="1" smtClean="0">
                          <a:solidFill>
                            <a:schemeClr val="tx1"/>
                          </a:solidFill>
                          <a:latin typeface="+mn-lt"/>
                          <a:ea typeface="+mn-ea"/>
                          <a:cs typeface="+mn-cs"/>
                        </a:rPr>
                        <a:t>paracetamol</a:t>
                      </a:r>
                      <a:r>
                        <a:rPr lang="en-ZA" sz="1000" kern="1200" dirty="0" smtClean="0">
                          <a:solidFill>
                            <a:schemeClr val="tx1"/>
                          </a:solidFill>
                          <a:latin typeface="+mn-lt"/>
                          <a:ea typeface="+mn-ea"/>
                          <a:cs typeface="+mn-cs"/>
                        </a:rPr>
                        <a:t> in children with fever of likely infectious origin. </a:t>
                      </a:r>
                      <a:r>
                        <a:rPr lang="en-ZA" sz="1000" kern="1200" dirty="0" err="1" smtClean="0">
                          <a:solidFill>
                            <a:schemeClr val="tx1"/>
                          </a:solidFill>
                          <a:latin typeface="+mn-lt"/>
                          <a:ea typeface="+mn-ea"/>
                          <a:cs typeface="+mn-cs"/>
                        </a:rPr>
                        <a:t>Acta</a:t>
                      </a:r>
                      <a:r>
                        <a:rPr lang="en-ZA" sz="1000" kern="1200" dirty="0" smtClean="0">
                          <a:solidFill>
                            <a:schemeClr val="tx1"/>
                          </a:solidFill>
                          <a:latin typeface="+mn-lt"/>
                          <a:ea typeface="+mn-ea"/>
                          <a:cs typeface="+mn-cs"/>
                        </a:rPr>
                        <a:t> </a:t>
                      </a:r>
                      <a:r>
                        <a:rPr lang="en-ZA" sz="1000" kern="1200" dirty="0" err="1" smtClean="0">
                          <a:solidFill>
                            <a:schemeClr val="tx1"/>
                          </a:solidFill>
                          <a:latin typeface="+mn-lt"/>
                          <a:ea typeface="+mn-ea"/>
                          <a:cs typeface="+mn-cs"/>
                        </a:rPr>
                        <a:t>Paediatr</a:t>
                      </a:r>
                      <a:r>
                        <a:rPr lang="en-ZA" sz="1000" kern="1200" dirty="0" smtClean="0">
                          <a:solidFill>
                            <a:schemeClr val="tx1"/>
                          </a:solidFill>
                          <a:latin typeface="+mn-lt"/>
                          <a:ea typeface="+mn-ea"/>
                          <a:cs typeface="+mn-cs"/>
                        </a:rPr>
                        <a:t>. 2002;91(4):383-90. </a:t>
                      </a:r>
                      <a:r>
                        <a:rPr lang="en-ZA" sz="1000" kern="1200" dirty="0" smtClean="0">
                          <a:solidFill>
                            <a:schemeClr val="tx1"/>
                          </a:solidFill>
                          <a:latin typeface="+mn-lt"/>
                          <a:ea typeface="+mn-ea"/>
                          <a:cs typeface="+mn-cs"/>
                          <a:hlinkClick r:id="rId6"/>
                        </a:rPr>
                        <a:t>http://www.ncbi.nlm.nih.gov/pubmed/12061352</a:t>
                      </a:r>
                      <a:r>
                        <a:rPr lang="en-ZA" sz="1000" kern="1200" dirty="0" smtClean="0">
                          <a:solidFill>
                            <a:schemeClr val="tx1"/>
                          </a:solidFill>
                          <a:latin typeface="+mn-lt"/>
                          <a:ea typeface="+mn-ea"/>
                          <a:cs typeface="+mn-cs"/>
                        </a:rPr>
                        <a:t> </a:t>
                      </a:r>
                      <a:endParaRPr lang="en-US" sz="1000" kern="1200" dirty="0" smtClean="0">
                        <a:solidFill>
                          <a:schemeClr val="tx1"/>
                        </a:solidFill>
                        <a:latin typeface="+mn-lt"/>
                        <a:ea typeface="+mn-ea"/>
                        <a:cs typeface="+mn-cs"/>
                      </a:endParaRPr>
                    </a:p>
                    <a:p>
                      <a:pPr marL="171450" indent="-171450">
                        <a:buFont typeface="Arial" pitchFamily="34" charset="0"/>
                        <a:buChar char="•"/>
                      </a:pPr>
                      <a:r>
                        <a:rPr lang="en-ZA" sz="1000" kern="1200" dirty="0" smtClean="0">
                          <a:solidFill>
                            <a:schemeClr val="tx1"/>
                          </a:solidFill>
                          <a:latin typeface="+mn-lt"/>
                          <a:ea typeface="+mn-ea"/>
                          <a:cs typeface="+mn-cs"/>
                        </a:rPr>
                        <a:t>NICE Guidelines, May 2013 evidence tables - </a:t>
                      </a:r>
                      <a:r>
                        <a:rPr lang="en-ZA" sz="1000" kern="1200" dirty="0" err="1" smtClean="0">
                          <a:solidFill>
                            <a:schemeClr val="tx1"/>
                          </a:solidFill>
                          <a:latin typeface="+mn-lt"/>
                          <a:ea typeface="+mn-ea"/>
                          <a:cs typeface="+mn-cs"/>
                        </a:rPr>
                        <a:t>Autret</a:t>
                      </a:r>
                      <a:r>
                        <a:rPr lang="en-ZA" sz="1000" kern="1200" dirty="0" smtClean="0">
                          <a:solidFill>
                            <a:schemeClr val="tx1"/>
                          </a:solidFill>
                          <a:latin typeface="+mn-lt"/>
                          <a:ea typeface="+mn-ea"/>
                          <a:cs typeface="+mn-cs"/>
                        </a:rPr>
                        <a:t> E, </a:t>
                      </a:r>
                      <a:r>
                        <a:rPr lang="en-ZA" sz="1000" kern="1200" dirty="0" err="1" smtClean="0">
                          <a:solidFill>
                            <a:schemeClr val="tx1"/>
                          </a:solidFill>
                          <a:latin typeface="+mn-lt"/>
                          <a:ea typeface="+mn-ea"/>
                          <a:cs typeface="+mn-cs"/>
                        </a:rPr>
                        <a:t>Breart</a:t>
                      </a:r>
                      <a:r>
                        <a:rPr lang="en-ZA" sz="1000" kern="1200" dirty="0" smtClean="0">
                          <a:solidFill>
                            <a:schemeClr val="tx1"/>
                          </a:solidFill>
                          <a:latin typeface="+mn-lt"/>
                          <a:ea typeface="+mn-ea"/>
                          <a:cs typeface="+mn-cs"/>
                        </a:rPr>
                        <a:t> G, </a:t>
                      </a:r>
                      <a:r>
                        <a:rPr lang="en-ZA" sz="1000" kern="1200" dirty="0" err="1" smtClean="0">
                          <a:solidFill>
                            <a:schemeClr val="tx1"/>
                          </a:solidFill>
                          <a:latin typeface="+mn-lt"/>
                          <a:ea typeface="+mn-ea"/>
                          <a:cs typeface="+mn-cs"/>
                        </a:rPr>
                        <a:t>Jonville</a:t>
                      </a:r>
                      <a:r>
                        <a:rPr lang="en-ZA" sz="1000" kern="1200" dirty="0" smtClean="0">
                          <a:solidFill>
                            <a:schemeClr val="tx1"/>
                          </a:solidFill>
                          <a:latin typeface="+mn-lt"/>
                          <a:ea typeface="+mn-ea"/>
                          <a:cs typeface="+mn-cs"/>
                        </a:rPr>
                        <a:t> AP, </a:t>
                      </a:r>
                      <a:r>
                        <a:rPr lang="en-ZA" sz="1000" kern="1200" dirty="0" err="1" smtClean="0">
                          <a:solidFill>
                            <a:schemeClr val="tx1"/>
                          </a:solidFill>
                          <a:latin typeface="+mn-lt"/>
                          <a:ea typeface="+mn-ea"/>
                          <a:cs typeface="+mn-cs"/>
                        </a:rPr>
                        <a:t>Courcier</a:t>
                      </a:r>
                      <a:r>
                        <a:rPr lang="en-ZA" sz="1000" kern="1200" dirty="0" smtClean="0">
                          <a:solidFill>
                            <a:schemeClr val="tx1"/>
                          </a:solidFill>
                          <a:latin typeface="+mn-lt"/>
                          <a:ea typeface="+mn-ea"/>
                          <a:cs typeface="+mn-cs"/>
                        </a:rPr>
                        <a:t> S, </a:t>
                      </a:r>
                      <a:r>
                        <a:rPr lang="en-ZA" sz="1000" kern="1200" dirty="0" err="1" smtClean="0">
                          <a:solidFill>
                            <a:schemeClr val="tx1"/>
                          </a:solidFill>
                          <a:latin typeface="+mn-lt"/>
                          <a:ea typeface="+mn-ea"/>
                          <a:cs typeface="+mn-cs"/>
                        </a:rPr>
                        <a:t>Lassale</a:t>
                      </a:r>
                      <a:r>
                        <a:rPr lang="en-ZA" sz="1000" kern="1200" dirty="0" smtClean="0">
                          <a:solidFill>
                            <a:schemeClr val="tx1"/>
                          </a:solidFill>
                          <a:latin typeface="+mn-lt"/>
                          <a:ea typeface="+mn-ea"/>
                          <a:cs typeface="+mn-cs"/>
                        </a:rPr>
                        <a:t> C, </a:t>
                      </a:r>
                      <a:r>
                        <a:rPr lang="en-ZA" sz="1000" kern="1200" dirty="0" err="1" smtClean="0">
                          <a:solidFill>
                            <a:schemeClr val="tx1"/>
                          </a:solidFill>
                          <a:latin typeface="+mn-lt"/>
                          <a:ea typeface="+mn-ea"/>
                          <a:cs typeface="+mn-cs"/>
                        </a:rPr>
                        <a:t>Goehrs</a:t>
                      </a:r>
                      <a:r>
                        <a:rPr lang="en-ZA" sz="1000" kern="1200" dirty="0" smtClean="0">
                          <a:solidFill>
                            <a:schemeClr val="tx1"/>
                          </a:solidFill>
                          <a:latin typeface="+mn-lt"/>
                          <a:ea typeface="+mn-ea"/>
                          <a:cs typeface="+mn-cs"/>
                        </a:rPr>
                        <a:t> JM. Comparative efficacy and tolerance of ibuprofen syrup and acetaminophen syrup in children with pyrexia associated with infectious diseases and treated with antibiotics. </a:t>
                      </a:r>
                      <a:r>
                        <a:rPr lang="en-ZA" sz="1000" kern="1200" dirty="0" err="1" smtClean="0">
                          <a:solidFill>
                            <a:schemeClr val="tx1"/>
                          </a:solidFill>
                          <a:latin typeface="+mn-lt"/>
                          <a:ea typeface="+mn-ea"/>
                          <a:cs typeface="+mn-cs"/>
                        </a:rPr>
                        <a:t>Eur</a:t>
                      </a:r>
                      <a:r>
                        <a:rPr lang="en-ZA" sz="1000" kern="1200" dirty="0" smtClean="0">
                          <a:solidFill>
                            <a:schemeClr val="tx1"/>
                          </a:solidFill>
                          <a:latin typeface="+mn-lt"/>
                          <a:ea typeface="+mn-ea"/>
                          <a:cs typeface="+mn-cs"/>
                        </a:rPr>
                        <a:t> J </a:t>
                      </a:r>
                      <a:r>
                        <a:rPr lang="en-ZA" sz="1000" kern="1200" dirty="0" err="1" smtClean="0">
                          <a:solidFill>
                            <a:schemeClr val="tx1"/>
                          </a:solidFill>
                          <a:latin typeface="+mn-lt"/>
                          <a:ea typeface="+mn-ea"/>
                          <a:cs typeface="+mn-cs"/>
                        </a:rPr>
                        <a:t>Clin</a:t>
                      </a:r>
                      <a:r>
                        <a:rPr lang="en-ZA" sz="1000" kern="1200" dirty="0" smtClean="0">
                          <a:solidFill>
                            <a:schemeClr val="tx1"/>
                          </a:solidFill>
                          <a:latin typeface="+mn-lt"/>
                          <a:ea typeface="+mn-ea"/>
                          <a:cs typeface="+mn-cs"/>
                        </a:rPr>
                        <a:t> </a:t>
                      </a:r>
                      <a:r>
                        <a:rPr lang="en-ZA" sz="1000" kern="1200" dirty="0" err="1" smtClean="0">
                          <a:solidFill>
                            <a:schemeClr val="tx1"/>
                          </a:solidFill>
                          <a:latin typeface="+mn-lt"/>
                          <a:ea typeface="+mn-ea"/>
                          <a:cs typeface="+mn-cs"/>
                        </a:rPr>
                        <a:t>Pharmacol</a:t>
                      </a:r>
                      <a:r>
                        <a:rPr lang="en-ZA" sz="1000" kern="1200" dirty="0" smtClean="0">
                          <a:solidFill>
                            <a:schemeClr val="tx1"/>
                          </a:solidFill>
                          <a:latin typeface="+mn-lt"/>
                          <a:ea typeface="+mn-ea"/>
                          <a:cs typeface="+mn-cs"/>
                        </a:rPr>
                        <a:t>. 1994;46(3):197-201. </a:t>
                      </a:r>
                      <a:r>
                        <a:rPr lang="en-ZA" sz="1000" kern="1200" dirty="0" smtClean="0">
                          <a:solidFill>
                            <a:schemeClr val="tx1"/>
                          </a:solidFill>
                          <a:latin typeface="+mn-lt"/>
                          <a:ea typeface="+mn-ea"/>
                          <a:cs typeface="+mn-cs"/>
                          <a:hlinkClick r:id="rId7"/>
                        </a:rPr>
                        <a:t>http://www.ncbi.nlm.nih.gov/pubmed/8070499</a:t>
                      </a:r>
                      <a:r>
                        <a:rPr lang="en-ZA" sz="1000" kern="1200" dirty="0" smtClean="0">
                          <a:solidFill>
                            <a:schemeClr val="tx1"/>
                          </a:solidFill>
                          <a:latin typeface="+mn-lt"/>
                          <a:ea typeface="+mn-ea"/>
                          <a:cs typeface="+mn-cs"/>
                        </a:rPr>
                        <a:t> </a:t>
                      </a:r>
                      <a:endParaRPr lang="en-US" sz="1000" kern="1200" dirty="0" smtClean="0">
                        <a:solidFill>
                          <a:schemeClr val="tx1"/>
                        </a:solidFill>
                        <a:latin typeface="+mn-lt"/>
                        <a:ea typeface="+mn-ea"/>
                        <a:cs typeface="+mn-cs"/>
                      </a:endParaRPr>
                    </a:p>
                    <a:p>
                      <a:pPr marL="1714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kern="1200" dirty="0" err="1" smtClean="0">
                          <a:solidFill>
                            <a:schemeClr val="tx1"/>
                          </a:solidFill>
                          <a:latin typeface="+mn-lt"/>
                          <a:ea typeface="+mn-ea"/>
                          <a:cs typeface="+mn-cs"/>
                        </a:rPr>
                        <a:t>Offringa</a:t>
                      </a:r>
                      <a:r>
                        <a:rPr lang="en-ZA" sz="1000" kern="1200" dirty="0" smtClean="0">
                          <a:solidFill>
                            <a:schemeClr val="tx1"/>
                          </a:solidFill>
                          <a:latin typeface="+mn-lt"/>
                          <a:ea typeface="+mn-ea"/>
                          <a:cs typeface="+mn-cs"/>
                        </a:rPr>
                        <a:t> M, Newton R. Prophylactic drug management for febrile seizures in children. Cochrane Database of Systematic</a:t>
                      </a:r>
                      <a:r>
                        <a:rPr lang="en-US" sz="1000" kern="1200" dirty="0" smtClean="0">
                          <a:solidFill>
                            <a:schemeClr val="tx1"/>
                          </a:solidFill>
                          <a:latin typeface="+mn-lt"/>
                          <a:ea typeface="+mn-ea"/>
                          <a:cs typeface="+mn-cs"/>
                        </a:rPr>
                        <a:t> </a:t>
                      </a:r>
                      <a:r>
                        <a:rPr lang="en-ZA" sz="1000" kern="1200" dirty="0" smtClean="0">
                          <a:solidFill>
                            <a:schemeClr val="tx1"/>
                          </a:solidFill>
                          <a:latin typeface="+mn-lt"/>
                          <a:ea typeface="+mn-ea"/>
                          <a:cs typeface="+mn-cs"/>
                        </a:rPr>
                        <a:t>Reviews 2012, Issue 4. Art. No.: CD003031.</a:t>
                      </a:r>
                      <a:endParaRPr lang="en-US" sz="1000" kern="1200" dirty="0" smtClean="0">
                        <a:solidFill>
                          <a:schemeClr val="tx1"/>
                        </a:solidFill>
                        <a:latin typeface="+mn-lt"/>
                        <a:ea typeface="+mn-ea"/>
                        <a:cs typeface="+mn-cs"/>
                      </a:endParaRPr>
                    </a:p>
                  </a:txBody>
                  <a:tcPr marL="86359" marR="86359"/>
                </a:tc>
              </a:tr>
              <a:tr h="191016">
                <a:tc gridSpan="3">
                  <a:txBody>
                    <a:bodyPr/>
                    <a:lstStyle/>
                    <a:p>
                      <a:r>
                        <a:rPr lang="en-ZA" sz="1000" b="1" dirty="0" smtClean="0">
                          <a:solidFill>
                            <a:schemeClr val="tx1"/>
                          </a:solidFill>
                        </a:rPr>
                        <a:t>10.1. FEVER</a:t>
                      </a:r>
                    </a:p>
                  </a:txBody>
                  <a:tcPr marL="86359" marR="86359"/>
                </a:tc>
                <a:tc hMerge="1">
                  <a:txBody>
                    <a:bodyPr/>
                    <a:lstStyle/>
                    <a:p>
                      <a:endParaRPr lang="en-US"/>
                    </a:p>
                  </a:txBody>
                  <a:tcPr/>
                </a:tc>
                <a:tc hMerge="1">
                  <a:txBody>
                    <a:bodyPr/>
                    <a:lstStyle/>
                    <a:p>
                      <a:endParaRPr lang="en-US"/>
                    </a:p>
                  </a:txBody>
                  <a:tcPr/>
                </a:tc>
              </a:tr>
              <a:tr h="370840">
                <a:tc>
                  <a:txBody>
                    <a:bodyPr/>
                    <a:lstStyle/>
                    <a:p>
                      <a:r>
                        <a:rPr lang="en-ZA" sz="1000" dirty="0" smtClean="0"/>
                        <a:t>8</a:t>
                      </a:r>
                      <a:endParaRPr lang="en-ZA" sz="1000" dirty="0"/>
                    </a:p>
                  </a:txBody>
                  <a:tcPr marL="86359" marR="86359"/>
                </a:tc>
                <a:tc>
                  <a:txBody>
                    <a:bodyPr/>
                    <a:lstStyle/>
                    <a:p>
                      <a:r>
                        <a:rPr lang="en-ZA" sz="1000" dirty="0" smtClean="0"/>
                        <a:t>4</a:t>
                      </a:r>
                      <a:endParaRPr lang="en-ZA" sz="1000" dirty="0"/>
                    </a:p>
                  </a:txBody>
                  <a:tcPr marL="86359" marR="8635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000" b="1" u="sng" kern="1200" dirty="0" smtClean="0">
                          <a:solidFill>
                            <a:schemeClr val="tx1"/>
                          </a:solidFill>
                          <a:latin typeface="+mn-lt"/>
                          <a:ea typeface="+mn-ea"/>
                          <a:cs typeface="+mn-cs"/>
                        </a:rPr>
                        <a:t>PARACETAMOL</a:t>
                      </a:r>
                    </a:p>
                    <a:p>
                      <a:pPr marL="171450" indent="-171450">
                        <a:buFont typeface="Arial" pitchFamily="34" charset="0"/>
                        <a:buChar char="•"/>
                      </a:pPr>
                      <a:r>
                        <a:rPr lang="en-ZA" sz="1000" dirty="0" smtClean="0"/>
                        <a:t>WHO. WHO model formulary for children, 2010. http://www.who.int/selection_medicines/list/WMFc_2010.pdf</a:t>
                      </a:r>
                      <a:endParaRPr lang="en-US" sz="1000" dirty="0" smtClean="0"/>
                    </a:p>
                    <a:p>
                      <a:pPr marL="171450" indent="-171450">
                        <a:buFont typeface="Arial" pitchFamily="34" charset="0"/>
                        <a:buChar char="•"/>
                      </a:pPr>
                      <a:r>
                        <a:rPr lang="en-ZA" sz="1000" dirty="0" smtClean="0"/>
                        <a:t>British National Formulary for children, 2011 to 2012</a:t>
                      </a:r>
                    </a:p>
                    <a:p>
                      <a:pPr marL="171450" indent="-171450">
                        <a:buFont typeface="Arial" pitchFamily="34" charset="0"/>
                        <a:buChar char="•"/>
                      </a:pPr>
                      <a:r>
                        <a:rPr lang="en-ZA" sz="1000" kern="1200" dirty="0" smtClean="0">
                          <a:solidFill>
                            <a:schemeClr val="tx1"/>
                          </a:solidFill>
                          <a:latin typeface="+mn-lt"/>
                          <a:ea typeface="+mn-ea"/>
                          <a:cs typeface="+mn-cs"/>
                        </a:rPr>
                        <a:t>NICE Clinical Guideline-Feverish illness in children: assessment and initial management in children younger than 5 years, May 2013. </a:t>
                      </a:r>
                      <a:r>
                        <a:rPr lang="en-ZA" sz="1000" u="sng" kern="1200" dirty="0" smtClean="0">
                          <a:solidFill>
                            <a:schemeClr val="tx1"/>
                          </a:solidFill>
                          <a:latin typeface="+mn-lt"/>
                          <a:ea typeface="+mn-ea"/>
                          <a:cs typeface="+mn-cs"/>
                          <a:hlinkClick r:id="rId3"/>
                        </a:rPr>
                        <a:t>http://www.nice.org.uk/guidance/cg160/chapter/recommendations</a:t>
                      </a:r>
                      <a:r>
                        <a:rPr lang="en-ZA" sz="1000" kern="1200" dirty="0" smtClean="0">
                          <a:solidFill>
                            <a:schemeClr val="tx1"/>
                          </a:solidFill>
                          <a:latin typeface="+mn-lt"/>
                          <a:ea typeface="+mn-ea"/>
                          <a:cs typeface="+mn-cs"/>
                        </a:rPr>
                        <a:t> </a:t>
                      </a:r>
                      <a:endParaRPr lang="en-US" sz="1000" dirty="0" smtClean="0"/>
                    </a:p>
                  </a:txBody>
                  <a:tcPr marL="86359" marR="86359"/>
                </a:tc>
              </a:tr>
              <a:tr h="370840">
                <a:tc>
                  <a:txBody>
                    <a:bodyPr/>
                    <a:lstStyle/>
                    <a:p>
                      <a:r>
                        <a:rPr lang="en-ZA" sz="1000" dirty="0" smtClean="0"/>
                        <a:t>9</a:t>
                      </a:r>
                      <a:endParaRPr lang="en-ZA" sz="1000" dirty="0"/>
                    </a:p>
                  </a:txBody>
                  <a:tcPr marL="86359" marR="86359"/>
                </a:tc>
                <a:tc>
                  <a:txBody>
                    <a:bodyPr/>
                    <a:lstStyle/>
                    <a:p>
                      <a:r>
                        <a:rPr lang="en-ZA" sz="1000" dirty="0" smtClean="0"/>
                        <a:t>5</a:t>
                      </a:r>
                      <a:endParaRPr lang="en-ZA" sz="1000" dirty="0"/>
                    </a:p>
                  </a:txBody>
                  <a:tcPr marL="86359" marR="8635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000" b="1" u="sng" kern="1200" dirty="0" smtClean="0">
                          <a:solidFill>
                            <a:schemeClr val="tx1"/>
                          </a:solidFill>
                          <a:latin typeface="+mn-lt"/>
                          <a:ea typeface="+mn-ea"/>
                          <a:cs typeface="+mn-cs"/>
                        </a:rPr>
                        <a:t>PARACETAMOL</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National Department</a:t>
                      </a:r>
                      <a:r>
                        <a:rPr lang="en-ZA" sz="1000" baseline="0" dirty="0" smtClean="0"/>
                        <a:t> of Health, I</a:t>
                      </a:r>
                      <a:r>
                        <a:rPr lang="en-US" sz="1000" baseline="0" dirty="0" err="1" smtClean="0"/>
                        <a:t>ntegrated</a:t>
                      </a:r>
                      <a:r>
                        <a:rPr lang="en-US" sz="1000" baseline="0" dirty="0" smtClean="0"/>
                        <a:t> Management of Childhood Illness (IMCI) Guidelines, 2014. </a:t>
                      </a:r>
                      <a:endParaRPr lang="en-ZA" sz="1000" baseline="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FDA safety alert: Ceftriaxone, 21 April 2009. Available at:</a:t>
                      </a:r>
                      <a:r>
                        <a:rPr lang="en-ZA" sz="1000" baseline="0" dirty="0" smtClean="0"/>
                        <a:t> </a:t>
                      </a:r>
                      <a:r>
                        <a:rPr lang="en-ZA" sz="1000" dirty="0" smtClean="0">
                          <a:hlinkClick r:id="rId8"/>
                        </a:rPr>
                        <a:t>http://www.fda.gov/Drugs/DrugSafety/PostmarketDrugSafetyInformationforPatientsandProviders/DrugSafetyInformationforHeathcareProfessionals/ucm084263.htm</a:t>
                      </a:r>
                      <a:r>
                        <a:rPr lang="en-ZA" sz="1000" dirty="0" smtClean="0"/>
                        <a:t> </a:t>
                      </a:r>
                    </a:p>
                  </a:txBody>
                  <a:tcPr marL="86359" marR="86359"/>
                </a:tc>
              </a:tr>
              <a:tr h="182880">
                <a:tc gridSpan="3">
                  <a:txBody>
                    <a:bodyPr/>
                    <a:lstStyle/>
                    <a:p>
                      <a:pPr marL="0" algn="l" defTabSz="914400" rtl="0" eaLnBrk="1" latinLnBrk="0" hangingPunct="1"/>
                      <a:r>
                        <a:rPr lang="en-ZA" sz="1000" b="1" kern="1200" dirty="0" smtClean="0">
                          <a:solidFill>
                            <a:schemeClr val="tx1"/>
                          </a:solidFill>
                          <a:latin typeface="+mn-lt"/>
                          <a:ea typeface="+mn-ea"/>
                          <a:cs typeface="+mn-cs"/>
                        </a:rPr>
                        <a:t>10.3 CHICKEN POX </a:t>
                      </a:r>
                      <a:endParaRPr lang="en-ZA" sz="1000" b="1" kern="1200" dirty="0">
                        <a:solidFill>
                          <a:schemeClr val="tx1"/>
                        </a:solidFill>
                        <a:latin typeface="+mn-lt"/>
                        <a:ea typeface="+mn-ea"/>
                        <a:cs typeface="+mn-cs"/>
                      </a:endParaRPr>
                    </a:p>
                  </a:txBody>
                  <a:tcPr marL="86359" marR="86359"/>
                </a:tc>
                <a:tc hMerge="1">
                  <a:txBody>
                    <a:bodyPr/>
                    <a:lstStyle/>
                    <a:p>
                      <a:endParaRPr lang="en-US"/>
                    </a:p>
                  </a:txBody>
                  <a:tcPr/>
                </a:tc>
                <a:tc hMerge="1">
                  <a:txBody>
                    <a:bodyPr/>
                    <a:lstStyle/>
                    <a:p>
                      <a:endParaRPr lang="en-US"/>
                    </a:p>
                  </a:txBody>
                  <a:tcPr/>
                </a:tc>
              </a:tr>
              <a:tr h="370840">
                <a:tc>
                  <a:txBody>
                    <a:bodyPr/>
                    <a:lstStyle/>
                    <a:p>
                      <a:r>
                        <a:rPr lang="en-ZA" sz="1000" dirty="0" smtClean="0"/>
                        <a:t>10</a:t>
                      </a:r>
                      <a:endParaRPr lang="en-ZA" sz="1000" dirty="0"/>
                    </a:p>
                  </a:txBody>
                  <a:tcPr marL="86359" marR="86359"/>
                </a:tc>
                <a:tc>
                  <a:txBody>
                    <a:bodyPr/>
                    <a:lstStyle/>
                    <a:p>
                      <a:r>
                        <a:rPr lang="en-ZA" sz="1000" dirty="0" smtClean="0"/>
                        <a:t>6</a:t>
                      </a:r>
                      <a:endParaRPr lang="en-ZA" sz="1000" dirty="0"/>
                    </a:p>
                  </a:txBody>
                  <a:tcPr marL="86359" marR="8635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u="sng" kern="1200" dirty="0" smtClean="0">
                          <a:solidFill>
                            <a:schemeClr val="tx1"/>
                          </a:solidFill>
                          <a:latin typeface="+mn-lt"/>
                          <a:ea typeface="+mn-ea"/>
                          <a:cs typeface="+mn-cs"/>
                        </a:rPr>
                        <a:t>ACICLOVIR</a:t>
                      </a:r>
                    </a:p>
                    <a:p>
                      <a:pPr marL="171450" indent="-171450">
                        <a:buFont typeface="Arial" pitchFamily="34" charset="0"/>
                        <a:buChar char="•"/>
                      </a:pPr>
                      <a:r>
                        <a:rPr lang="en-US" sz="1000" dirty="0" err="1" smtClean="0"/>
                        <a:t>Klassen</a:t>
                      </a:r>
                      <a:r>
                        <a:rPr lang="en-US" sz="1000" dirty="0" smtClean="0"/>
                        <a:t> TP, </a:t>
                      </a:r>
                      <a:r>
                        <a:rPr lang="en-US" sz="1000" dirty="0" err="1" smtClean="0"/>
                        <a:t>Hartling</a:t>
                      </a:r>
                      <a:r>
                        <a:rPr lang="en-US" sz="1000" dirty="0" smtClean="0"/>
                        <a:t> L, </a:t>
                      </a:r>
                      <a:r>
                        <a:rPr lang="en-US" sz="1000" dirty="0" err="1" smtClean="0"/>
                        <a:t>Wiebe</a:t>
                      </a:r>
                      <a:r>
                        <a:rPr lang="en-US" sz="1000" dirty="0" smtClean="0"/>
                        <a:t> N, </a:t>
                      </a:r>
                      <a:r>
                        <a:rPr lang="en-US" sz="1000" dirty="0" err="1" smtClean="0"/>
                        <a:t>Belseck</a:t>
                      </a:r>
                      <a:r>
                        <a:rPr lang="en-US" sz="1000" dirty="0" smtClean="0"/>
                        <a:t> EM. Acyclovir for treating varicella in otherwise healthy children and adolescents. Cochrane Database </a:t>
                      </a:r>
                      <a:r>
                        <a:rPr lang="en-US" sz="1000" dirty="0" err="1" smtClean="0"/>
                        <a:t>Syst</a:t>
                      </a:r>
                      <a:r>
                        <a:rPr lang="en-US" sz="1000" dirty="0" smtClean="0"/>
                        <a:t> Rev. 2005 Oct 19;(4):CD002980. http://www.ncbi.nlm.nih.gov/pubmed/16235308 </a:t>
                      </a:r>
                    </a:p>
                    <a:p>
                      <a:pPr marL="171450" indent="-171450">
                        <a:buFont typeface="Arial" pitchFamily="34" charset="0"/>
                        <a:buChar char="•"/>
                      </a:pPr>
                      <a:r>
                        <a:rPr lang="en-US" sz="1000" dirty="0" smtClean="0"/>
                        <a:t>Balfour HH </a:t>
                      </a:r>
                      <a:r>
                        <a:rPr lang="en-US" sz="1000" dirty="0" err="1" smtClean="0"/>
                        <a:t>Jr</a:t>
                      </a:r>
                      <a:r>
                        <a:rPr lang="en-US" sz="1000" dirty="0" smtClean="0"/>
                        <a:t>, Edelman CK, Anderson RS, Reed NV, </a:t>
                      </a:r>
                      <a:r>
                        <a:rPr lang="en-US" sz="1000" dirty="0" err="1" smtClean="0"/>
                        <a:t>Slivken</a:t>
                      </a:r>
                      <a:r>
                        <a:rPr lang="en-US" sz="1000" dirty="0" smtClean="0"/>
                        <a:t> RM, </a:t>
                      </a:r>
                      <a:r>
                        <a:rPr lang="en-US" sz="1000" dirty="0" err="1" smtClean="0"/>
                        <a:t>Marmor</a:t>
                      </a:r>
                      <a:r>
                        <a:rPr lang="en-US" sz="1000" dirty="0" smtClean="0"/>
                        <a:t> LH, Dix L, </a:t>
                      </a:r>
                      <a:r>
                        <a:rPr lang="en-US" sz="1000" dirty="0" err="1" smtClean="0"/>
                        <a:t>Aeppli</a:t>
                      </a:r>
                      <a:r>
                        <a:rPr lang="en-US" sz="1000" dirty="0" smtClean="0"/>
                        <a:t> D, </a:t>
                      </a:r>
                      <a:r>
                        <a:rPr lang="en-US" sz="1000" dirty="0" err="1" smtClean="0"/>
                        <a:t>Talarico</a:t>
                      </a:r>
                      <a:r>
                        <a:rPr lang="en-US" sz="1000" dirty="0" smtClean="0"/>
                        <a:t> CL. Controlled trial of acyclovir for chickenpox evaluating time of initiation and duration of therapy and viral resistance. </a:t>
                      </a:r>
                      <a:r>
                        <a:rPr lang="en-US" sz="1000" dirty="0" err="1" smtClean="0"/>
                        <a:t>Pediatr</a:t>
                      </a:r>
                      <a:r>
                        <a:rPr lang="en-US" sz="1000" dirty="0" smtClean="0"/>
                        <a:t> Infect Dis J. 2001 Oct;20(10):919-26. http://www.ncbi.nlm.nih.gov/pubmed/11642624</a:t>
                      </a:r>
                    </a:p>
                    <a:p>
                      <a:pPr marL="171450" indent="-171450">
                        <a:buFont typeface="Arial" pitchFamily="34" charset="0"/>
                        <a:buChar char="•"/>
                      </a:pPr>
                      <a:r>
                        <a:rPr lang="en-US" sz="1000" dirty="0" smtClean="0"/>
                        <a:t>Wallace MR, Bowler WA, Murray NB, </a:t>
                      </a:r>
                      <a:r>
                        <a:rPr lang="en-US" sz="1000" dirty="0" err="1" smtClean="0"/>
                        <a:t>Brodine</a:t>
                      </a:r>
                      <a:r>
                        <a:rPr lang="en-US" sz="1000" dirty="0" smtClean="0"/>
                        <a:t> SK, Oldfield EC 3rd. Treatment of adult varicella with oral acyclovir. A randomized, placebo-controlled trial. Ann Intern Med. 1992 Sep 1;117(5):358-63. http://www.ncbi.nlm.nih.gov/pubmed/1323943 </a:t>
                      </a:r>
                    </a:p>
                  </a:txBody>
                  <a:tcPr marL="86359" marR="86359"/>
                </a:tc>
              </a:tr>
            </a:tbl>
          </a:graphicData>
        </a:graphic>
      </p:graphicFrame>
      <p:sp>
        <p:nvSpPr>
          <p:cNvPr id="3"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defRPr/>
            </a:pPr>
            <a:fld id="{6079DE21-5DAA-4204-B423-28510684095B}" type="slidenum">
              <a:rPr lang="en-ZA" smtClean="0">
                <a:solidFill>
                  <a:prstClr val="black">
                    <a:tint val="75000"/>
                  </a:prstClr>
                </a:solidFill>
              </a:rPr>
              <a:pPr algn="ctr">
                <a:defRPr/>
              </a:pPr>
              <a:t>24</a:t>
            </a:fld>
            <a:endParaRPr lang="en-ZA" dirty="0">
              <a:solidFill>
                <a:prstClr val="black">
                  <a:tint val="75000"/>
                </a:prstClr>
              </a:solidFill>
            </a:endParaRPr>
          </a:p>
        </p:txBody>
      </p:sp>
    </p:spTree>
    <p:extLst>
      <p:ext uri="{BB962C8B-B14F-4D97-AF65-F5344CB8AC3E}">
        <p14:creationId xmlns:p14="http://schemas.microsoft.com/office/powerpoint/2010/main" xmlns="" val="4186443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44252032"/>
              </p:ext>
            </p:extLst>
          </p:nvPr>
        </p:nvGraphicFramePr>
        <p:xfrm>
          <a:off x="0" y="40432"/>
          <a:ext cx="9144000" cy="6451808"/>
        </p:xfrm>
        <a:graphic>
          <a:graphicData uri="http://schemas.openxmlformats.org/drawingml/2006/table">
            <a:tbl>
              <a:tblPr firstRow="1" bandRow="1">
                <a:tableStyleId>{8799B23B-EC83-4686-B30A-512413B5E67A}</a:tableStyleId>
              </a:tblPr>
              <a:tblGrid>
                <a:gridCol w="533400"/>
                <a:gridCol w="533400"/>
                <a:gridCol w="8077200"/>
              </a:tblGrid>
              <a:tr h="264368">
                <a:tc>
                  <a:txBody>
                    <a:bodyPr/>
                    <a:lstStyle/>
                    <a:p>
                      <a:r>
                        <a:rPr lang="en-ZA" sz="1000" dirty="0" smtClean="0"/>
                        <a:t>Slide</a:t>
                      </a:r>
                      <a:endParaRPr lang="en-ZA" sz="1000" dirty="0"/>
                    </a:p>
                  </a:txBody>
                  <a:tcPr marL="86359" marR="86359"/>
                </a:tc>
                <a:tc>
                  <a:txBody>
                    <a:bodyPr/>
                    <a:lstStyle/>
                    <a:p>
                      <a:r>
                        <a:rPr lang="en-ZA" sz="1000" dirty="0" smtClean="0"/>
                        <a:t>Ref #</a:t>
                      </a:r>
                      <a:endParaRPr lang="en-ZA" sz="1000" dirty="0"/>
                    </a:p>
                  </a:txBody>
                  <a:tcPr marL="86359" marR="86359"/>
                </a:tc>
                <a:tc>
                  <a:txBody>
                    <a:bodyPr/>
                    <a:lstStyle/>
                    <a:p>
                      <a:r>
                        <a:rPr lang="en-ZA" sz="1000" dirty="0" smtClean="0"/>
                        <a:t>Reference</a:t>
                      </a:r>
                      <a:endParaRPr lang="en-ZA" sz="1000" dirty="0"/>
                    </a:p>
                  </a:txBody>
                  <a:tcPr marL="86359" marR="86359"/>
                </a:tc>
              </a:tr>
              <a:tr h="228600">
                <a:tc gridSpan="3">
                  <a:txBody>
                    <a:bodyPr/>
                    <a:lstStyle/>
                    <a:p>
                      <a:pPr marL="0" algn="l" defTabSz="914400" rtl="0" eaLnBrk="1" latinLnBrk="0" hangingPunct="1"/>
                      <a:r>
                        <a:rPr lang="en-ZA" sz="1000" b="1" kern="1200" dirty="0" smtClean="0">
                          <a:solidFill>
                            <a:schemeClr val="tx1"/>
                          </a:solidFill>
                          <a:latin typeface="+mn-lt"/>
                          <a:ea typeface="+mn-ea"/>
                          <a:cs typeface="+mn-cs"/>
                        </a:rPr>
                        <a:t>10.3 CHICKEN POX </a:t>
                      </a:r>
                      <a:endParaRPr lang="en-ZA" sz="1000" b="1" kern="1200" dirty="0">
                        <a:solidFill>
                          <a:schemeClr val="tx1"/>
                        </a:solidFill>
                        <a:latin typeface="+mn-lt"/>
                        <a:ea typeface="+mn-ea"/>
                        <a:cs typeface="+mn-cs"/>
                      </a:endParaRPr>
                    </a:p>
                  </a:txBody>
                  <a:tcPr marL="86359" marR="86359"/>
                </a:tc>
                <a:tc hMerge="1">
                  <a:txBody>
                    <a:bodyPr/>
                    <a:lstStyle/>
                    <a:p>
                      <a:endParaRPr lang="en-US"/>
                    </a:p>
                  </a:txBody>
                  <a:tcPr/>
                </a:tc>
                <a:tc hMerge="1">
                  <a:txBody>
                    <a:bodyPr/>
                    <a:lstStyle/>
                    <a:p>
                      <a:endParaRPr lang="en-US"/>
                    </a:p>
                  </a:txBody>
                  <a:tcPr/>
                </a:tc>
              </a:tr>
              <a:tr h="370840">
                <a:tc>
                  <a:txBody>
                    <a:bodyPr/>
                    <a:lstStyle/>
                    <a:p>
                      <a:r>
                        <a:rPr lang="en-ZA" sz="1000" dirty="0" smtClean="0"/>
                        <a:t>11</a:t>
                      </a:r>
                      <a:endParaRPr lang="en-ZA" sz="1000" dirty="0"/>
                    </a:p>
                  </a:txBody>
                  <a:tcPr marL="86359" marR="86359"/>
                </a:tc>
                <a:tc>
                  <a:txBody>
                    <a:bodyPr/>
                    <a:lstStyle/>
                    <a:p>
                      <a:r>
                        <a:rPr lang="en-ZA" sz="1000" dirty="0" smtClean="0"/>
                        <a:t>7</a:t>
                      </a:r>
                      <a:endParaRPr lang="en-ZA" sz="1000" dirty="0"/>
                    </a:p>
                  </a:txBody>
                  <a:tcPr marL="86359" marR="8635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u="sng" kern="1200" dirty="0" smtClean="0">
                          <a:solidFill>
                            <a:schemeClr val="tx1"/>
                          </a:solidFill>
                          <a:latin typeface="+mn-lt"/>
                          <a:ea typeface="+mn-ea"/>
                          <a:cs typeface="+mn-cs"/>
                        </a:rPr>
                        <a:t>ACICLOVIR</a:t>
                      </a:r>
                    </a:p>
                    <a:p>
                      <a:pPr marL="171450" indent="-171450">
                        <a:buFont typeface="Arial" pitchFamily="34" charset="0"/>
                        <a:buChar char="•"/>
                      </a:pPr>
                      <a:r>
                        <a:rPr lang="en-US" sz="1000" dirty="0" err="1" smtClean="0"/>
                        <a:t>Klassen</a:t>
                      </a:r>
                      <a:r>
                        <a:rPr lang="en-US" sz="1000" dirty="0" smtClean="0"/>
                        <a:t> TP, </a:t>
                      </a:r>
                      <a:r>
                        <a:rPr lang="en-US" sz="1000" dirty="0" err="1" smtClean="0"/>
                        <a:t>Hartling</a:t>
                      </a:r>
                      <a:r>
                        <a:rPr lang="en-US" sz="1000" dirty="0" smtClean="0"/>
                        <a:t> L, </a:t>
                      </a:r>
                      <a:r>
                        <a:rPr lang="en-US" sz="1000" dirty="0" err="1" smtClean="0"/>
                        <a:t>Wiebe</a:t>
                      </a:r>
                      <a:r>
                        <a:rPr lang="en-US" sz="1000" dirty="0" smtClean="0"/>
                        <a:t> N, </a:t>
                      </a:r>
                      <a:r>
                        <a:rPr lang="en-US" sz="1000" dirty="0" err="1" smtClean="0"/>
                        <a:t>Belseck</a:t>
                      </a:r>
                      <a:r>
                        <a:rPr lang="en-US" sz="1000" dirty="0" smtClean="0"/>
                        <a:t> EM. Acyclovir for treating varicella in otherwise healthy children and adolescents. Cochrane Database </a:t>
                      </a:r>
                      <a:r>
                        <a:rPr lang="en-US" sz="1000" dirty="0" err="1" smtClean="0"/>
                        <a:t>Syst</a:t>
                      </a:r>
                      <a:r>
                        <a:rPr lang="en-US" sz="1000" dirty="0" smtClean="0"/>
                        <a:t> Rev. 2005 Oct 19;(4):CD002980. http://www.ncbi.nlm.nih.gov/pubmed/16235308 </a:t>
                      </a:r>
                    </a:p>
                    <a:p>
                      <a:pPr marL="171450" indent="-171450">
                        <a:buFont typeface="Arial" pitchFamily="34" charset="0"/>
                        <a:buChar char="•"/>
                      </a:pPr>
                      <a:r>
                        <a:rPr lang="en-US" sz="1000" dirty="0" smtClean="0"/>
                        <a:t>Balfour HH </a:t>
                      </a:r>
                      <a:r>
                        <a:rPr lang="en-US" sz="1000" dirty="0" err="1" smtClean="0"/>
                        <a:t>Jr</a:t>
                      </a:r>
                      <a:r>
                        <a:rPr lang="en-US" sz="1000" dirty="0" smtClean="0"/>
                        <a:t>, Edelman CK, Anderson RS, Reed NV, </a:t>
                      </a:r>
                      <a:r>
                        <a:rPr lang="en-US" sz="1000" dirty="0" err="1" smtClean="0"/>
                        <a:t>Slivken</a:t>
                      </a:r>
                      <a:r>
                        <a:rPr lang="en-US" sz="1000" dirty="0" smtClean="0"/>
                        <a:t> RM, </a:t>
                      </a:r>
                      <a:r>
                        <a:rPr lang="en-US" sz="1000" dirty="0" err="1" smtClean="0"/>
                        <a:t>Marmor</a:t>
                      </a:r>
                      <a:r>
                        <a:rPr lang="en-US" sz="1000" dirty="0" smtClean="0"/>
                        <a:t> LH, Dix L, </a:t>
                      </a:r>
                      <a:r>
                        <a:rPr lang="en-US" sz="1000" dirty="0" err="1" smtClean="0"/>
                        <a:t>Aeppli</a:t>
                      </a:r>
                      <a:r>
                        <a:rPr lang="en-US" sz="1000" dirty="0" smtClean="0"/>
                        <a:t> D, </a:t>
                      </a:r>
                      <a:r>
                        <a:rPr lang="en-US" sz="1000" dirty="0" err="1" smtClean="0"/>
                        <a:t>Talarico</a:t>
                      </a:r>
                      <a:r>
                        <a:rPr lang="en-US" sz="1000" dirty="0" smtClean="0"/>
                        <a:t> CL. Controlled trial of acyclovir for chickenpox evaluating time of initiation and duration of therapy and viral resistance. </a:t>
                      </a:r>
                      <a:r>
                        <a:rPr lang="en-US" sz="1000" dirty="0" err="1" smtClean="0"/>
                        <a:t>Pediatr</a:t>
                      </a:r>
                      <a:r>
                        <a:rPr lang="en-US" sz="1000" dirty="0" smtClean="0"/>
                        <a:t> Infect Dis J. 2001 Oct;20(10):919-26. http://www.ncbi.nlm.nih.gov/pubmed/11642624</a:t>
                      </a:r>
                    </a:p>
                    <a:p>
                      <a:pPr marL="171450" indent="-171450">
                        <a:buFont typeface="Arial" pitchFamily="34" charset="0"/>
                        <a:buChar char="•"/>
                      </a:pPr>
                      <a:r>
                        <a:rPr lang="en-US" sz="1000" dirty="0" smtClean="0"/>
                        <a:t>Wallace MR, Bowler WA, Murray NB, </a:t>
                      </a:r>
                      <a:r>
                        <a:rPr lang="en-US" sz="1000" dirty="0" err="1" smtClean="0"/>
                        <a:t>Brodine</a:t>
                      </a:r>
                      <a:r>
                        <a:rPr lang="en-US" sz="1000" dirty="0" smtClean="0"/>
                        <a:t> SK, Oldfield EC 3rd. Treatment of adult varicella with oral acyclovir. A randomized, placebo-controlled trial. Ann Intern Med. 1992 Sep 1;117(5):358-63. http://www.ncbi.nlm.nih.gov/pubmed/1323943 </a:t>
                      </a:r>
                    </a:p>
                  </a:txBody>
                  <a:tcPr marL="86359" marR="86359"/>
                </a:tc>
              </a:tr>
              <a:tr h="370840">
                <a:tc>
                  <a:txBody>
                    <a:bodyPr/>
                    <a:lstStyle/>
                    <a:p>
                      <a:r>
                        <a:rPr lang="en-ZA" sz="1000" dirty="0" smtClean="0"/>
                        <a:t>12</a:t>
                      </a:r>
                      <a:endParaRPr lang="en-ZA" sz="1000" dirty="0"/>
                    </a:p>
                  </a:txBody>
                  <a:tcPr marL="86359" marR="86359"/>
                </a:tc>
                <a:tc>
                  <a:txBody>
                    <a:bodyPr/>
                    <a:lstStyle/>
                    <a:p>
                      <a:r>
                        <a:rPr lang="en-ZA" sz="1000" dirty="0" smtClean="0"/>
                        <a:t>8</a:t>
                      </a:r>
                      <a:endParaRPr lang="en-ZA" sz="1000" dirty="0"/>
                    </a:p>
                  </a:txBody>
                  <a:tcPr marL="86359" marR="86359"/>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kern="1200" dirty="0" smtClean="0">
                          <a:solidFill>
                            <a:schemeClr val="tx1"/>
                          </a:solidFill>
                          <a:latin typeface="+mn-lt"/>
                          <a:ea typeface="+mn-ea"/>
                          <a:cs typeface="+mn-cs"/>
                        </a:rPr>
                        <a:t>PARACETAMOL</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kern="1200" dirty="0" smtClean="0">
                          <a:solidFill>
                            <a:schemeClr val="tx1"/>
                          </a:solidFill>
                          <a:latin typeface="+mn-lt"/>
                          <a:ea typeface="+mn-ea"/>
                          <a:cs typeface="+mn-cs"/>
                        </a:rPr>
                        <a:t>NICE Clinical Guideline-Feverish illness in children: assessment and initial management in children younger than 5 years, May 2013. </a:t>
                      </a:r>
                      <a:r>
                        <a:rPr lang="en-ZA" sz="1000" u="sng" kern="1200" dirty="0" smtClean="0">
                          <a:solidFill>
                            <a:schemeClr val="tx1"/>
                          </a:solidFill>
                          <a:latin typeface="+mn-lt"/>
                          <a:ea typeface="+mn-ea"/>
                          <a:cs typeface="+mn-cs"/>
                          <a:hlinkClick r:id="rId3"/>
                        </a:rPr>
                        <a:t>http://www.nice.org.uk/guidance/cg160/chapter/recommendations</a:t>
                      </a:r>
                      <a:r>
                        <a:rPr lang="en-ZA" sz="1000" kern="1200" dirty="0" smtClean="0">
                          <a:solidFill>
                            <a:schemeClr val="tx1"/>
                          </a:solidFill>
                          <a:latin typeface="+mn-lt"/>
                          <a:ea typeface="+mn-ea"/>
                          <a:cs typeface="+mn-cs"/>
                        </a:rPr>
                        <a:t> </a:t>
                      </a:r>
                      <a:endParaRPr lang="en-US" sz="2000" kern="1200" dirty="0" smtClean="0">
                        <a:solidFill>
                          <a:schemeClr val="tx1"/>
                        </a:solidFill>
                        <a:latin typeface="+mn-lt"/>
                        <a:ea typeface="+mn-ea"/>
                        <a:cs typeface="+mn-cs"/>
                      </a:endParaRPr>
                    </a:p>
                  </a:txBody>
                  <a:tcPr marL="86359" marR="86359"/>
                </a:tc>
              </a:tr>
              <a:tr h="0">
                <a:tc gridSpan="3">
                  <a:txBody>
                    <a:bodyPr/>
                    <a:lstStyle/>
                    <a:p>
                      <a:r>
                        <a:rPr lang="en-ZA" sz="1000" b="1" dirty="0" smtClean="0">
                          <a:solidFill>
                            <a:schemeClr val="tx1"/>
                          </a:solidFill>
                        </a:rPr>
                        <a:t>10.3 CHICKEN POX</a:t>
                      </a:r>
                    </a:p>
                  </a:txBody>
                  <a:tcPr marL="86359" marR="86359"/>
                </a:tc>
                <a:tc hMerge="1">
                  <a:txBody>
                    <a:bodyPr/>
                    <a:lstStyle/>
                    <a:p>
                      <a:endParaRPr lang="en-US"/>
                    </a:p>
                  </a:txBody>
                  <a:tcPr/>
                </a:tc>
                <a:tc hMerge="1">
                  <a:txBody>
                    <a:bodyPr/>
                    <a:lstStyle/>
                    <a:p>
                      <a:endParaRPr lang="en-US"/>
                    </a:p>
                  </a:txBody>
                  <a:tcPr/>
                </a:tc>
              </a:tr>
              <a:tr h="370840">
                <a:tc>
                  <a:txBody>
                    <a:bodyPr/>
                    <a:lstStyle/>
                    <a:p>
                      <a:r>
                        <a:rPr lang="en-ZA" sz="1000" dirty="0" smtClean="0"/>
                        <a:t>13</a:t>
                      </a:r>
                      <a:endParaRPr lang="en-ZA" sz="1000" dirty="0"/>
                    </a:p>
                  </a:txBody>
                  <a:tcPr marL="86359" marR="86359"/>
                </a:tc>
                <a:tc>
                  <a:txBody>
                    <a:bodyPr/>
                    <a:lstStyle/>
                    <a:p>
                      <a:r>
                        <a:rPr lang="en-ZA" sz="1000" dirty="0" smtClean="0"/>
                        <a:t>9</a:t>
                      </a:r>
                      <a:endParaRPr lang="en-ZA" sz="1000" dirty="0"/>
                    </a:p>
                  </a:txBody>
                  <a:tcPr marL="86359" marR="8635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000" b="1" u="sng" kern="1200" dirty="0" smtClean="0">
                          <a:solidFill>
                            <a:schemeClr val="tx1"/>
                          </a:solidFill>
                          <a:latin typeface="+mn-lt"/>
                          <a:ea typeface="+mn-ea"/>
                          <a:cs typeface="+mn-cs"/>
                        </a:rPr>
                        <a:t>VARIZIG</a:t>
                      </a:r>
                    </a:p>
                    <a:p>
                      <a:r>
                        <a:rPr lang="en-ZA" sz="1000" kern="1200" dirty="0" err="1" smtClean="0">
                          <a:solidFill>
                            <a:schemeClr val="tx1"/>
                          </a:solidFill>
                          <a:latin typeface="+mn-lt"/>
                          <a:ea typeface="+mn-ea"/>
                          <a:cs typeface="+mn-cs"/>
                        </a:rPr>
                        <a:t>Centers</a:t>
                      </a:r>
                      <a:r>
                        <a:rPr lang="en-ZA" sz="1000" kern="1200" dirty="0" smtClean="0">
                          <a:solidFill>
                            <a:schemeClr val="tx1"/>
                          </a:solidFill>
                          <a:latin typeface="+mn-lt"/>
                          <a:ea typeface="+mn-ea"/>
                          <a:cs typeface="+mn-cs"/>
                        </a:rPr>
                        <a:t> for Disease Control and Prevention (CDC). Updated recommendations for </a:t>
                      </a:r>
                      <a:r>
                        <a:rPr lang="en-US" sz="1000" kern="1200" baseline="0" dirty="0" smtClean="0">
                          <a:solidFill>
                            <a:schemeClr val="tx1"/>
                          </a:solidFill>
                          <a:latin typeface="+mn-lt"/>
                          <a:ea typeface="+mn-ea"/>
                          <a:cs typeface="+mn-cs"/>
                        </a:rPr>
                        <a:t> </a:t>
                      </a:r>
                      <a:r>
                        <a:rPr lang="en-ZA" sz="1000" kern="1200" dirty="0" smtClean="0">
                          <a:solidFill>
                            <a:schemeClr val="tx1"/>
                          </a:solidFill>
                          <a:latin typeface="+mn-lt"/>
                          <a:ea typeface="+mn-ea"/>
                          <a:cs typeface="+mn-cs"/>
                        </a:rPr>
                        <a:t>use of </a:t>
                      </a:r>
                      <a:r>
                        <a:rPr lang="en-ZA" sz="1000" kern="1200" dirty="0" err="1" smtClean="0">
                          <a:solidFill>
                            <a:schemeClr val="tx1"/>
                          </a:solidFill>
                          <a:latin typeface="+mn-lt"/>
                          <a:ea typeface="+mn-ea"/>
                          <a:cs typeface="+mn-cs"/>
                        </a:rPr>
                        <a:t>VariZIG</a:t>
                      </a:r>
                      <a:r>
                        <a:rPr lang="en-ZA" sz="1000" kern="1200" dirty="0" smtClean="0">
                          <a:solidFill>
                            <a:schemeClr val="tx1"/>
                          </a:solidFill>
                          <a:latin typeface="+mn-lt"/>
                          <a:ea typeface="+mn-ea"/>
                          <a:cs typeface="+mn-cs"/>
                        </a:rPr>
                        <a:t>--United States, 2013. </a:t>
                      </a:r>
                      <a:r>
                        <a:rPr lang="en-ZA" sz="1000" i="1" kern="1200" dirty="0" smtClean="0">
                          <a:solidFill>
                            <a:schemeClr val="tx1"/>
                          </a:solidFill>
                          <a:latin typeface="+mn-lt"/>
                          <a:ea typeface="+mn-ea"/>
                          <a:cs typeface="+mn-cs"/>
                        </a:rPr>
                        <a:t>MMWR </a:t>
                      </a:r>
                      <a:r>
                        <a:rPr lang="en-ZA" sz="1000" i="1" kern="1200" dirty="0" err="1" smtClean="0">
                          <a:solidFill>
                            <a:schemeClr val="tx1"/>
                          </a:solidFill>
                          <a:latin typeface="+mn-lt"/>
                          <a:ea typeface="+mn-ea"/>
                          <a:cs typeface="+mn-cs"/>
                        </a:rPr>
                        <a:t>Morb</a:t>
                      </a:r>
                      <a:r>
                        <a:rPr lang="en-ZA" sz="1000" i="1" kern="1200" dirty="0" smtClean="0">
                          <a:solidFill>
                            <a:schemeClr val="tx1"/>
                          </a:solidFill>
                          <a:latin typeface="+mn-lt"/>
                          <a:ea typeface="+mn-ea"/>
                          <a:cs typeface="+mn-cs"/>
                        </a:rPr>
                        <a:t> Mortal </a:t>
                      </a:r>
                      <a:r>
                        <a:rPr lang="en-ZA" sz="1000" i="1" kern="1200" dirty="0" err="1" smtClean="0">
                          <a:solidFill>
                            <a:schemeClr val="tx1"/>
                          </a:solidFill>
                          <a:latin typeface="+mn-lt"/>
                          <a:ea typeface="+mn-ea"/>
                          <a:cs typeface="+mn-cs"/>
                        </a:rPr>
                        <a:t>Wkly</a:t>
                      </a:r>
                      <a:r>
                        <a:rPr lang="en-ZA" sz="1000" i="1" kern="1200" dirty="0" smtClean="0">
                          <a:solidFill>
                            <a:schemeClr val="tx1"/>
                          </a:solidFill>
                          <a:latin typeface="+mn-lt"/>
                          <a:ea typeface="+mn-ea"/>
                          <a:cs typeface="+mn-cs"/>
                        </a:rPr>
                        <a:t> Rep.</a:t>
                      </a:r>
                      <a:r>
                        <a:rPr lang="en-ZA" sz="1000" kern="1200" dirty="0" smtClean="0">
                          <a:solidFill>
                            <a:schemeClr val="tx1"/>
                          </a:solidFill>
                          <a:latin typeface="+mn-lt"/>
                          <a:ea typeface="+mn-ea"/>
                          <a:cs typeface="+mn-cs"/>
                        </a:rPr>
                        <a:t> 2013 Jul 19;62(28):574-6. </a:t>
                      </a:r>
                      <a:endParaRPr lang="en-US" sz="1000" dirty="0" smtClean="0"/>
                    </a:p>
                  </a:txBody>
                  <a:tcPr marL="86359" marR="86359"/>
                </a:tc>
              </a:tr>
              <a:tr h="187960">
                <a:tc gridSpan="3">
                  <a:txBody>
                    <a:bodyPr/>
                    <a:lstStyle/>
                    <a:p>
                      <a:pPr marL="0" algn="l" defTabSz="914400" rtl="0" eaLnBrk="1" latinLnBrk="0" hangingPunct="1"/>
                      <a:r>
                        <a:rPr lang="en-ZA" sz="1000" b="1" kern="1200" dirty="0" smtClean="0">
                          <a:solidFill>
                            <a:schemeClr val="tx1"/>
                          </a:solidFill>
                          <a:latin typeface="+mn-lt"/>
                          <a:ea typeface="+mn-ea"/>
                          <a:cs typeface="+mn-cs"/>
                        </a:rPr>
                        <a:t>10.4 MALARIA </a:t>
                      </a:r>
                      <a:endParaRPr lang="en-ZA" sz="1000" b="1" kern="1200" dirty="0">
                        <a:solidFill>
                          <a:schemeClr val="tx1"/>
                        </a:solidFill>
                        <a:latin typeface="+mn-lt"/>
                        <a:ea typeface="+mn-ea"/>
                        <a:cs typeface="+mn-cs"/>
                      </a:endParaRPr>
                    </a:p>
                  </a:txBody>
                  <a:tcPr marL="86359" marR="86359"/>
                </a:tc>
                <a:tc hMerge="1">
                  <a:txBody>
                    <a:bodyPr/>
                    <a:lstStyle/>
                    <a:p>
                      <a:endParaRPr lang="en-US"/>
                    </a:p>
                  </a:txBody>
                  <a:tcPr/>
                </a:tc>
                <a:tc hMerge="1">
                  <a:txBody>
                    <a:bodyPr/>
                    <a:lstStyle/>
                    <a:p>
                      <a:endParaRPr lang="en-US"/>
                    </a:p>
                  </a:txBody>
                  <a:tcPr/>
                </a:tc>
              </a:tr>
              <a:tr h="370840">
                <a:tc>
                  <a:txBody>
                    <a:bodyPr/>
                    <a:lstStyle/>
                    <a:p>
                      <a:r>
                        <a:rPr lang="en-ZA" sz="1000" dirty="0" smtClean="0"/>
                        <a:t>14</a:t>
                      </a:r>
                      <a:endParaRPr lang="en-ZA" sz="1000" dirty="0"/>
                    </a:p>
                  </a:txBody>
                  <a:tcPr marL="86359" marR="86359"/>
                </a:tc>
                <a:tc>
                  <a:txBody>
                    <a:bodyPr/>
                    <a:lstStyle/>
                    <a:p>
                      <a:r>
                        <a:rPr lang="en-ZA" sz="1000" dirty="0" smtClean="0"/>
                        <a:t>10</a:t>
                      </a:r>
                      <a:endParaRPr lang="en-ZA" sz="1000" dirty="0"/>
                    </a:p>
                  </a:txBody>
                  <a:tcPr marL="86359" marR="86359"/>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dirty="0" smtClean="0"/>
                        <a:t>World Health</a:t>
                      </a:r>
                      <a:r>
                        <a:rPr lang="en-US" sz="1000" baseline="0" dirty="0" smtClean="0"/>
                        <a:t> </a:t>
                      </a:r>
                      <a:r>
                        <a:rPr lang="en-US" sz="1000" dirty="0" err="1" smtClean="0"/>
                        <a:t>Organisation</a:t>
                      </a:r>
                      <a:r>
                        <a:rPr lang="en-US" sz="1000" dirty="0" smtClean="0"/>
                        <a:t>. Guidelines for the treatment of malaria. Second edition,</a:t>
                      </a:r>
                      <a:r>
                        <a:rPr lang="en-US" sz="1000" baseline="0" dirty="0" smtClean="0"/>
                        <a:t> </a:t>
                      </a:r>
                      <a:r>
                        <a:rPr lang="en-US" sz="1000" dirty="0" smtClean="0"/>
                        <a:t>March 2010.</a:t>
                      </a:r>
                      <a:r>
                        <a:rPr lang="en-US" sz="1000" baseline="0" dirty="0" smtClean="0"/>
                        <a:t> </a:t>
                      </a:r>
                      <a:r>
                        <a:rPr lang="en-US" sz="1000" dirty="0" smtClean="0"/>
                        <a:t>http://www.who.int/malaria/publications/atoz/9789241547925/en/</a:t>
                      </a:r>
                    </a:p>
                    <a:p>
                      <a:pPr marL="171450" indent="-171450">
                        <a:buFont typeface="Arial" pitchFamily="34" charset="0"/>
                        <a:buChar char="•"/>
                      </a:pPr>
                      <a:r>
                        <a:rPr lang="en-US" sz="1000" dirty="0" smtClean="0"/>
                        <a:t>Food and</a:t>
                      </a:r>
                      <a:r>
                        <a:rPr lang="en-US" sz="1000" baseline="0" dirty="0" smtClean="0"/>
                        <a:t> </a:t>
                      </a:r>
                      <a:r>
                        <a:rPr lang="en-US" sz="1000" dirty="0" smtClean="0"/>
                        <a:t>Drug Administration registered package insert of Co-</a:t>
                      </a:r>
                      <a:r>
                        <a:rPr lang="en-US" sz="1000" dirty="0" err="1" smtClean="0"/>
                        <a:t>artem</a:t>
                      </a:r>
                      <a:r>
                        <a:rPr lang="en-US" sz="1000" dirty="0" smtClean="0"/>
                        <a:t>®. </a:t>
                      </a:r>
                      <a:r>
                        <a:rPr lang="en-US" sz="1000" dirty="0" smtClean="0">
                          <a:hlinkClick r:id="rId4"/>
                        </a:rPr>
                        <a:t>http://www.accessdata.fda.gov/drugsatfda_docs/nda/2009/022268s000_SumR.pdf</a:t>
                      </a:r>
                      <a:r>
                        <a:rPr lang="en-US" sz="1000" dirty="0" smtClean="0"/>
                        <a:t> </a:t>
                      </a:r>
                    </a:p>
                  </a:txBody>
                  <a:tcPr marL="86359" marR="86359"/>
                </a:tc>
              </a:tr>
              <a:tr h="121920">
                <a:tc gridSpan="3">
                  <a:txBody>
                    <a:bodyPr/>
                    <a:lstStyle/>
                    <a:p>
                      <a:pPr marL="0" algn="l" defTabSz="914400" rtl="0" eaLnBrk="1" latinLnBrk="0" hangingPunct="1"/>
                      <a:r>
                        <a:rPr lang="en-ZA" sz="1000" b="1" kern="1200" dirty="0" smtClean="0">
                          <a:solidFill>
                            <a:schemeClr val="tx1"/>
                          </a:solidFill>
                          <a:latin typeface="+mn-lt"/>
                          <a:ea typeface="+mn-ea"/>
                          <a:cs typeface="+mn-cs"/>
                        </a:rPr>
                        <a:t>10.8.1 MALARIA, UNCOMPLICATED</a:t>
                      </a:r>
                    </a:p>
                  </a:txBody>
                  <a:tcPr marL="86359" marR="86359"/>
                </a:tc>
                <a:tc hMerge="1">
                  <a:txBody>
                    <a:bodyPr/>
                    <a:lstStyle/>
                    <a:p>
                      <a:endParaRPr lang="en-US"/>
                    </a:p>
                  </a:txBody>
                  <a:tcPr/>
                </a:tc>
                <a:tc hMerge="1">
                  <a:txBody>
                    <a:bodyPr/>
                    <a:lstStyle/>
                    <a:p>
                      <a:endParaRPr lang="en-US"/>
                    </a:p>
                  </a:txBody>
                  <a:tcPr/>
                </a:tc>
              </a:tr>
              <a:tr h="370840">
                <a:tc>
                  <a:txBody>
                    <a:bodyPr/>
                    <a:lstStyle/>
                    <a:p>
                      <a:r>
                        <a:rPr lang="en-ZA" sz="1000" dirty="0" smtClean="0"/>
                        <a:t>15</a:t>
                      </a:r>
                      <a:endParaRPr lang="en-ZA" sz="1000" dirty="0"/>
                    </a:p>
                  </a:txBody>
                  <a:tcPr marL="86359" marR="86359"/>
                </a:tc>
                <a:tc>
                  <a:txBody>
                    <a:bodyPr/>
                    <a:lstStyle/>
                    <a:p>
                      <a:r>
                        <a:rPr lang="en-ZA" sz="1000" dirty="0" smtClean="0"/>
                        <a:t>11</a:t>
                      </a:r>
                      <a:endParaRPr lang="en-ZA" sz="1000" dirty="0"/>
                    </a:p>
                  </a:txBody>
                  <a:tcPr marL="86359" marR="86359"/>
                </a:tc>
                <a:tc>
                  <a:txBody>
                    <a:bodyPr/>
                    <a:lstStyle/>
                    <a:p>
                      <a:pPr marL="0" indent="0" algn="l" defTabSz="914400" rtl="0" eaLnBrk="1" latinLnBrk="0" hangingPunct="1">
                        <a:buFont typeface="Arial" pitchFamily="34" charset="0"/>
                        <a:buNone/>
                      </a:pPr>
                      <a:r>
                        <a:rPr lang="en-ZA" sz="1000" b="1" u="sng" kern="1200" dirty="0" smtClean="0">
                          <a:solidFill>
                            <a:schemeClr val="tx1"/>
                          </a:solidFill>
                          <a:latin typeface="+mn-lt"/>
                          <a:ea typeface="+mn-ea"/>
                          <a:cs typeface="+mn-cs"/>
                        </a:rPr>
                        <a:t>ARTEMETHER/LUMEFANTRINE</a:t>
                      </a:r>
                    </a:p>
                    <a:p>
                      <a:pPr marL="171450" indent="-171450" algn="l" defTabSz="914400" rtl="0" eaLnBrk="1" latinLnBrk="0" hangingPunct="1">
                        <a:buFont typeface="Arial" pitchFamily="34" charset="0"/>
                        <a:buChar char="•"/>
                      </a:pPr>
                      <a:r>
                        <a:rPr lang="en-ZA" sz="1000" kern="1200" dirty="0" err="1" smtClean="0">
                          <a:solidFill>
                            <a:schemeClr val="tx1"/>
                          </a:solidFill>
                          <a:latin typeface="+mn-lt"/>
                          <a:ea typeface="+mn-ea"/>
                          <a:cs typeface="+mn-cs"/>
                        </a:rPr>
                        <a:t>Tarning</a:t>
                      </a:r>
                      <a:r>
                        <a:rPr lang="en-ZA" sz="1000" kern="1200" dirty="0" smtClean="0">
                          <a:solidFill>
                            <a:schemeClr val="tx1"/>
                          </a:solidFill>
                          <a:latin typeface="+mn-lt"/>
                          <a:ea typeface="+mn-ea"/>
                          <a:cs typeface="+mn-cs"/>
                        </a:rPr>
                        <a:t> J, </a:t>
                      </a:r>
                      <a:r>
                        <a:rPr lang="en-ZA" sz="1000" kern="1200" dirty="0" err="1" smtClean="0">
                          <a:solidFill>
                            <a:schemeClr val="tx1"/>
                          </a:solidFill>
                          <a:latin typeface="+mn-lt"/>
                          <a:ea typeface="+mn-ea"/>
                          <a:cs typeface="+mn-cs"/>
                        </a:rPr>
                        <a:t>McGready</a:t>
                      </a:r>
                      <a:r>
                        <a:rPr lang="en-ZA" sz="1000" kern="1200" dirty="0" smtClean="0">
                          <a:solidFill>
                            <a:schemeClr val="tx1"/>
                          </a:solidFill>
                          <a:latin typeface="+mn-lt"/>
                          <a:ea typeface="+mn-ea"/>
                          <a:cs typeface="+mn-cs"/>
                        </a:rPr>
                        <a:t> R, </a:t>
                      </a:r>
                      <a:r>
                        <a:rPr lang="en-ZA" sz="1000" kern="1200" dirty="0" err="1" smtClean="0">
                          <a:solidFill>
                            <a:schemeClr val="tx1"/>
                          </a:solidFill>
                          <a:latin typeface="+mn-lt"/>
                          <a:ea typeface="+mn-ea"/>
                          <a:cs typeface="+mn-cs"/>
                        </a:rPr>
                        <a:t>Lindegardh</a:t>
                      </a:r>
                      <a:r>
                        <a:rPr lang="en-ZA" sz="1000" kern="1200" dirty="0" smtClean="0">
                          <a:solidFill>
                            <a:schemeClr val="tx1"/>
                          </a:solidFill>
                          <a:latin typeface="+mn-lt"/>
                          <a:ea typeface="+mn-ea"/>
                          <a:cs typeface="+mn-cs"/>
                        </a:rPr>
                        <a:t> N, Ashley EA, </a:t>
                      </a:r>
                      <a:r>
                        <a:rPr lang="en-ZA" sz="1000" kern="1200" dirty="0" err="1" smtClean="0">
                          <a:solidFill>
                            <a:schemeClr val="tx1"/>
                          </a:solidFill>
                          <a:latin typeface="+mn-lt"/>
                          <a:ea typeface="+mn-ea"/>
                          <a:cs typeface="+mn-cs"/>
                        </a:rPr>
                        <a:t>Pimanpanarak</a:t>
                      </a:r>
                      <a:r>
                        <a:rPr lang="en-ZA" sz="1000" kern="1200" dirty="0" smtClean="0">
                          <a:solidFill>
                            <a:schemeClr val="tx1"/>
                          </a:solidFill>
                          <a:latin typeface="+mn-lt"/>
                          <a:ea typeface="+mn-ea"/>
                          <a:cs typeface="+mn-cs"/>
                        </a:rPr>
                        <a:t> M, </a:t>
                      </a:r>
                      <a:r>
                        <a:rPr lang="en-ZA" sz="1000" kern="1200" dirty="0" err="1" smtClean="0">
                          <a:solidFill>
                            <a:schemeClr val="tx1"/>
                          </a:solidFill>
                          <a:latin typeface="+mn-lt"/>
                          <a:ea typeface="+mn-ea"/>
                          <a:cs typeface="+mn-cs"/>
                        </a:rPr>
                        <a:t>Kamanikom</a:t>
                      </a:r>
                      <a:r>
                        <a:rPr lang="en-ZA" sz="1000" kern="1200" dirty="0" smtClean="0">
                          <a:solidFill>
                            <a:schemeClr val="tx1"/>
                          </a:solidFill>
                          <a:latin typeface="+mn-lt"/>
                          <a:ea typeface="+mn-ea"/>
                          <a:cs typeface="+mn-cs"/>
                        </a:rPr>
                        <a:t> B, </a:t>
                      </a:r>
                      <a:r>
                        <a:rPr lang="en-ZA" sz="1000" kern="1200" dirty="0" err="1" smtClean="0">
                          <a:solidFill>
                            <a:schemeClr val="tx1"/>
                          </a:solidFill>
                          <a:latin typeface="+mn-lt"/>
                          <a:ea typeface="+mn-ea"/>
                          <a:cs typeface="+mn-cs"/>
                        </a:rPr>
                        <a:t>Annerberg</a:t>
                      </a:r>
                      <a:r>
                        <a:rPr lang="en-ZA" sz="1000" kern="1200" dirty="0" smtClean="0">
                          <a:solidFill>
                            <a:schemeClr val="tx1"/>
                          </a:solidFill>
                          <a:latin typeface="+mn-lt"/>
                          <a:ea typeface="+mn-ea"/>
                          <a:cs typeface="+mn-cs"/>
                        </a:rPr>
                        <a:t> A, Day NP, </a:t>
                      </a:r>
                      <a:r>
                        <a:rPr lang="en-ZA" sz="1000" kern="1200" dirty="0" err="1" smtClean="0">
                          <a:solidFill>
                            <a:schemeClr val="tx1"/>
                          </a:solidFill>
                          <a:latin typeface="+mn-lt"/>
                          <a:ea typeface="+mn-ea"/>
                          <a:cs typeface="+mn-cs"/>
                        </a:rPr>
                        <a:t>Stepniewska</a:t>
                      </a:r>
                      <a:r>
                        <a:rPr lang="en-ZA" sz="1000" kern="1200" dirty="0" smtClean="0">
                          <a:solidFill>
                            <a:schemeClr val="tx1"/>
                          </a:solidFill>
                          <a:latin typeface="+mn-lt"/>
                          <a:ea typeface="+mn-ea"/>
                          <a:cs typeface="+mn-cs"/>
                        </a:rPr>
                        <a:t> K, </a:t>
                      </a:r>
                      <a:r>
                        <a:rPr lang="en-ZA" sz="1000" kern="1200" dirty="0" err="1" smtClean="0">
                          <a:solidFill>
                            <a:schemeClr val="tx1"/>
                          </a:solidFill>
                          <a:latin typeface="+mn-lt"/>
                          <a:ea typeface="+mn-ea"/>
                          <a:cs typeface="+mn-cs"/>
                        </a:rPr>
                        <a:t>Singhasivanon</a:t>
                      </a:r>
                      <a:r>
                        <a:rPr lang="en-ZA" sz="1000" kern="1200" dirty="0" smtClean="0">
                          <a:solidFill>
                            <a:schemeClr val="tx1"/>
                          </a:solidFill>
                          <a:latin typeface="+mn-lt"/>
                          <a:ea typeface="+mn-ea"/>
                          <a:cs typeface="+mn-cs"/>
                        </a:rPr>
                        <a:t> P, White NJ, </a:t>
                      </a:r>
                      <a:r>
                        <a:rPr lang="en-ZA" sz="1000" kern="1200" dirty="0" err="1" smtClean="0">
                          <a:solidFill>
                            <a:schemeClr val="tx1"/>
                          </a:solidFill>
                          <a:latin typeface="+mn-lt"/>
                          <a:ea typeface="+mn-ea"/>
                          <a:cs typeface="+mn-cs"/>
                        </a:rPr>
                        <a:t>Nosten</a:t>
                      </a:r>
                      <a:r>
                        <a:rPr lang="en-ZA" sz="1000" kern="1200" dirty="0" smtClean="0">
                          <a:solidFill>
                            <a:schemeClr val="tx1"/>
                          </a:solidFill>
                          <a:latin typeface="+mn-lt"/>
                          <a:ea typeface="+mn-ea"/>
                          <a:cs typeface="+mn-cs"/>
                        </a:rPr>
                        <a:t> F. Population pharmacokinetics of </a:t>
                      </a:r>
                      <a:r>
                        <a:rPr lang="en-ZA" sz="1000" kern="1200" dirty="0" err="1" smtClean="0">
                          <a:solidFill>
                            <a:schemeClr val="tx1"/>
                          </a:solidFill>
                          <a:latin typeface="+mn-lt"/>
                          <a:ea typeface="+mn-ea"/>
                          <a:cs typeface="+mn-cs"/>
                        </a:rPr>
                        <a:t>lumefantrine</a:t>
                      </a:r>
                      <a:r>
                        <a:rPr lang="en-ZA" sz="1000" kern="1200" dirty="0" smtClean="0">
                          <a:solidFill>
                            <a:schemeClr val="tx1"/>
                          </a:solidFill>
                          <a:latin typeface="+mn-lt"/>
                          <a:ea typeface="+mn-ea"/>
                          <a:cs typeface="+mn-cs"/>
                        </a:rPr>
                        <a:t> in pregnant women treated with </a:t>
                      </a:r>
                      <a:r>
                        <a:rPr lang="en-ZA" sz="1000" kern="1200" dirty="0" err="1" smtClean="0">
                          <a:solidFill>
                            <a:schemeClr val="tx1"/>
                          </a:solidFill>
                          <a:latin typeface="+mn-lt"/>
                          <a:ea typeface="+mn-ea"/>
                          <a:cs typeface="+mn-cs"/>
                        </a:rPr>
                        <a:t>artemether-lumefantrine</a:t>
                      </a:r>
                      <a:r>
                        <a:rPr lang="en-ZA" sz="1000" kern="1200" dirty="0" smtClean="0">
                          <a:solidFill>
                            <a:schemeClr val="tx1"/>
                          </a:solidFill>
                          <a:latin typeface="+mn-lt"/>
                          <a:ea typeface="+mn-ea"/>
                          <a:cs typeface="+mn-cs"/>
                        </a:rPr>
                        <a:t> for uncomplicated Plasmodium falciparum malaria. </a:t>
                      </a:r>
                      <a:r>
                        <a:rPr lang="en-ZA" sz="1000" kern="1200" dirty="0" err="1" smtClean="0">
                          <a:solidFill>
                            <a:schemeClr val="tx1"/>
                          </a:solidFill>
                          <a:latin typeface="+mn-lt"/>
                          <a:ea typeface="+mn-ea"/>
                          <a:cs typeface="+mn-cs"/>
                        </a:rPr>
                        <a:t>Antimicrob</a:t>
                      </a:r>
                      <a:r>
                        <a:rPr lang="en-ZA" sz="1000" kern="1200" dirty="0" smtClean="0">
                          <a:solidFill>
                            <a:schemeClr val="tx1"/>
                          </a:solidFill>
                          <a:latin typeface="+mn-lt"/>
                          <a:ea typeface="+mn-ea"/>
                          <a:cs typeface="+mn-cs"/>
                        </a:rPr>
                        <a:t> Agents </a:t>
                      </a:r>
                      <a:r>
                        <a:rPr lang="en-ZA" sz="1000" kern="1200" dirty="0" err="1" smtClean="0">
                          <a:solidFill>
                            <a:schemeClr val="tx1"/>
                          </a:solidFill>
                          <a:latin typeface="+mn-lt"/>
                          <a:ea typeface="+mn-ea"/>
                          <a:cs typeface="+mn-cs"/>
                        </a:rPr>
                        <a:t>Chemother</a:t>
                      </a:r>
                      <a:r>
                        <a:rPr lang="en-ZA" sz="1000" kern="1200" dirty="0" smtClean="0">
                          <a:solidFill>
                            <a:schemeClr val="tx1"/>
                          </a:solidFill>
                          <a:latin typeface="+mn-lt"/>
                          <a:ea typeface="+mn-ea"/>
                          <a:cs typeface="+mn-cs"/>
                        </a:rPr>
                        <a:t>. 2009 Sep;53(9):3837-46.</a:t>
                      </a:r>
                    </a:p>
                    <a:p>
                      <a:pPr marL="1714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err="1" smtClean="0">
                          <a:solidFill>
                            <a:schemeClr val="tx1"/>
                          </a:solidFill>
                          <a:latin typeface="+mn-lt"/>
                          <a:ea typeface="+mn-ea"/>
                          <a:cs typeface="+mn-cs"/>
                        </a:rPr>
                        <a:t>Piola</a:t>
                      </a:r>
                      <a:r>
                        <a:rPr lang="en-GB" sz="1000" kern="1200" dirty="0" smtClean="0">
                          <a:solidFill>
                            <a:schemeClr val="tx1"/>
                          </a:solidFill>
                          <a:latin typeface="+mn-lt"/>
                          <a:ea typeface="+mn-ea"/>
                          <a:cs typeface="+mn-cs"/>
                        </a:rPr>
                        <a:t> P, </a:t>
                      </a:r>
                      <a:r>
                        <a:rPr lang="en-GB" sz="1000" kern="1200" dirty="0" err="1" smtClean="0">
                          <a:solidFill>
                            <a:schemeClr val="tx1"/>
                          </a:solidFill>
                          <a:latin typeface="+mn-lt"/>
                          <a:ea typeface="+mn-ea"/>
                          <a:cs typeface="+mn-cs"/>
                        </a:rPr>
                        <a:t>Nabasumba</a:t>
                      </a:r>
                      <a:r>
                        <a:rPr lang="en-GB" sz="1000" kern="1200" dirty="0" smtClean="0">
                          <a:solidFill>
                            <a:schemeClr val="tx1"/>
                          </a:solidFill>
                          <a:latin typeface="+mn-lt"/>
                          <a:ea typeface="+mn-ea"/>
                          <a:cs typeface="+mn-cs"/>
                        </a:rPr>
                        <a:t> C, </a:t>
                      </a:r>
                      <a:r>
                        <a:rPr lang="en-GB" sz="1000" kern="1200" dirty="0" err="1" smtClean="0">
                          <a:solidFill>
                            <a:schemeClr val="tx1"/>
                          </a:solidFill>
                          <a:latin typeface="+mn-lt"/>
                          <a:ea typeface="+mn-ea"/>
                          <a:cs typeface="+mn-cs"/>
                        </a:rPr>
                        <a:t>Turyakira</a:t>
                      </a:r>
                      <a:r>
                        <a:rPr lang="en-GB" sz="1000" kern="1200" dirty="0" smtClean="0">
                          <a:solidFill>
                            <a:schemeClr val="tx1"/>
                          </a:solidFill>
                          <a:latin typeface="+mn-lt"/>
                          <a:ea typeface="+mn-ea"/>
                          <a:cs typeface="+mn-cs"/>
                        </a:rPr>
                        <a:t> E, </a:t>
                      </a:r>
                      <a:r>
                        <a:rPr lang="en-GB" sz="1000" kern="1200" dirty="0" err="1" smtClean="0">
                          <a:solidFill>
                            <a:schemeClr val="tx1"/>
                          </a:solidFill>
                          <a:latin typeface="+mn-lt"/>
                          <a:ea typeface="+mn-ea"/>
                          <a:cs typeface="+mn-cs"/>
                        </a:rPr>
                        <a:t>Dhorda</a:t>
                      </a:r>
                      <a:r>
                        <a:rPr lang="en-GB" sz="1000" kern="1200" dirty="0" smtClean="0">
                          <a:solidFill>
                            <a:schemeClr val="tx1"/>
                          </a:solidFill>
                          <a:latin typeface="+mn-lt"/>
                          <a:ea typeface="+mn-ea"/>
                          <a:cs typeface="+mn-cs"/>
                        </a:rPr>
                        <a:t> M, </a:t>
                      </a:r>
                      <a:r>
                        <a:rPr lang="en-GB" sz="1000" kern="1200" dirty="0" err="1" smtClean="0">
                          <a:solidFill>
                            <a:schemeClr val="tx1"/>
                          </a:solidFill>
                          <a:latin typeface="+mn-lt"/>
                          <a:ea typeface="+mn-ea"/>
                          <a:cs typeface="+mn-cs"/>
                        </a:rPr>
                        <a:t>Lindegardh</a:t>
                      </a:r>
                      <a:r>
                        <a:rPr lang="en-GB" sz="1000" kern="1200" dirty="0" smtClean="0">
                          <a:solidFill>
                            <a:schemeClr val="tx1"/>
                          </a:solidFill>
                          <a:latin typeface="+mn-lt"/>
                          <a:ea typeface="+mn-ea"/>
                          <a:cs typeface="+mn-cs"/>
                        </a:rPr>
                        <a:t> N, </a:t>
                      </a:r>
                      <a:r>
                        <a:rPr lang="en-GB" sz="1000" kern="1200" dirty="0" err="1" smtClean="0">
                          <a:solidFill>
                            <a:schemeClr val="tx1"/>
                          </a:solidFill>
                          <a:latin typeface="+mn-lt"/>
                          <a:ea typeface="+mn-ea"/>
                          <a:cs typeface="+mn-cs"/>
                        </a:rPr>
                        <a:t>Nyehangane</a:t>
                      </a:r>
                      <a:r>
                        <a:rPr lang="en-GB" sz="1000" kern="1200" dirty="0" smtClean="0">
                          <a:solidFill>
                            <a:schemeClr val="tx1"/>
                          </a:solidFill>
                          <a:latin typeface="+mn-lt"/>
                          <a:ea typeface="+mn-ea"/>
                          <a:cs typeface="+mn-cs"/>
                        </a:rPr>
                        <a:t> D, </a:t>
                      </a:r>
                      <a:r>
                        <a:rPr lang="en-GB" sz="1000" kern="1200" dirty="0" err="1" smtClean="0">
                          <a:solidFill>
                            <a:schemeClr val="tx1"/>
                          </a:solidFill>
                          <a:latin typeface="+mn-lt"/>
                          <a:ea typeface="+mn-ea"/>
                          <a:cs typeface="+mn-cs"/>
                        </a:rPr>
                        <a:t>Snounou</a:t>
                      </a:r>
                      <a:r>
                        <a:rPr lang="en-GB" sz="1000" kern="1200" dirty="0" smtClean="0">
                          <a:solidFill>
                            <a:schemeClr val="tx1"/>
                          </a:solidFill>
                          <a:latin typeface="+mn-lt"/>
                          <a:ea typeface="+mn-ea"/>
                          <a:cs typeface="+mn-cs"/>
                        </a:rPr>
                        <a:t> G, Ashley EA, </a:t>
                      </a:r>
                      <a:r>
                        <a:rPr lang="en-GB" sz="1000" kern="1200" dirty="0" err="1" smtClean="0">
                          <a:solidFill>
                            <a:schemeClr val="tx1"/>
                          </a:solidFill>
                          <a:latin typeface="+mn-lt"/>
                          <a:ea typeface="+mn-ea"/>
                          <a:cs typeface="+mn-cs"/>
                        </a:rPr>
                        <a:t>McGready</a:t>
                      </a:r>
                      <a:r>
                        <a:rPr lang="en-GB" sz="1000" kern="1200" dirty="0" smtClean="0">
                          <a:solidFill>
                            <a:schemeClr val="tx1"/>
                          </a:solidFill>
                          <a:latin typeface="+mn-lt"/>
                          <a:ea typeface="+mn-ea"/>
                          <a:cs typeface="+mn-cs"/>
                        </a:rPr>
                        <a:t> R, </a:t>
                      </a:r>
                      <a:r>
                        <a:rPr lang="en-GB" sz="1000" kern="1200" dirty="0" err="1" smtClean="0">
                          <a:solidFill>
                            <a:schemeClr val="tx1"/>
                          </a:solidFill>
                          <a:latin typeface="+mn-lt"/>
                          <a:ea typeface="+mn-ea"/>
                          <a:cs typeface="+mn-cs"/>
                        </a:rPr>
                        <a:t>Nosten</a:t>
                      </a:r>
                      <a:r>
                        <a:rPr lang="en-GB" sz="1000" kern="1200" dirty="0" smtClean="0">
                          <a:solidFill>
                            <a:schemeClr val="tx1"/>
                          </a:solidFill>
                          <a:latin typeface="+mn-lt"/>
                          <a:ea typeface="+mn-ea"/>
                          <a:cs typeface="+mn-cs"/>
                        </a:rPr>
                        <a:t> F, Guerin PJ. Efficacy and safety of </a:t>
                      </a:r>
                      <a:r>
                        <a:rPr lang="en-GB" sz="1000" kern="1200" dirty="0" err="1" smtClean="0">
                          <a:solidFill>
                            <a:schemeClr val="tx1"/>
                          </a:solidFill>
                          <a:latin typeface="+mn-lt"/>
                          <a:ea typeface="+mn-ea"/>
                          <a:cs typeface="+mn-cs"/>
                        </a:rPr>
                        <a:t>artemether-lumefantrine</a:t>
                      </a:r>
                      <a:r>
                        <a:rPr lang="en-GB" sz="1000" kern="1200" dirty="0" smtClean="0">
                          <a:solidFill>
                            <a:schemeClr val="tx1"/>
                          </a:solidFill>
                          <a:latin typeface="+mn-lt"/>
                          <a:ea typeface="+mn-ea"/>
                          <a:cs typeface="+mn-cs"/>
                        </a:rPr>
                        <a:t> compared with quinine in pregnant women </a:t>
                      </a:r>
                      <a:r>
                        <a:rPr lang="en-GB" sz="1000" kern="1200" dirty="0" err="1" smtClean="0">
                          <a:solidFill>
                            <a:schemeClr val="tx1"/>
                          </a:solidFill>
                          <a:latin typeface="+mn-lt"/>
                          <a:ea typeface="+mn-ea"/>
                          <a:cs typeface="+mn-cs"/>
                        </a:rPr>
                        <a:t>withuncomplicated</a:t>
                      </a:r>
                      <a:r>
                        <a:rPr lang="en-GB" sz="1000" kern="1200" dirty="0" smtClean="0">
                          <a:solidFill>
                            <a:schemeClr val="tx1"/>
                          </a:solidFill>
                          <a:latin typeface="+mn-lt"/>
                          <a:ea typeface="+mn-ea"/>
                          <a:cs typeface="+mn-cs"/>
                        </a:rPr>
                        <a:t> Plasmodium falciparum malaria: an open-label, </a:t>
                      </a:r>
                      <a:r>
                        <a:rPr lang="en-GB" sz="1000" kern="1200" dirty="0" err="1" smtClean="0">
                          <a:solidFill>
                            <a:schemeClr val="tx1"/>
                          </a:solidFill>
                          <a:latin typeface="+mn-lt"/>
                          <a:ea typeface="+mn-ea"/>
                          <a:cs typeface="+mn-cs"/>
                        </a:rPr>
                        <a:t>randomised,non</a:t>
                      </a:r>
                      <a:r>
                        <a:rPr lang="en-GB" sz="1000" kern="1200" dirty="0" smtClean="0">
                          <a:solidFill>
                            <a:schemeClr val="tx1"/>
                          </a:solidFill>
                          <a:latin typeface="+mn-lt"/>
                          <a:ea typeface="+mn-ea"/>
                          <a:cs typeface="+mn-cs"/>
                        </a:rPr>
                        <a:t>-inferiority trial. Lancet Infect Dis. 2010 Nov;10(11):762-9.</a:t>
                      </a:r>
                      <a:endParaRPr lang="en-US" dirty="0" smtClean="0"/>
                    </a:p>
                  </a:txBody>
                  <a:tcPr marL="86359" marR="86359"/>
                </a:tc>
              </a:tr>
              <a:tr h="0">
                <a:tc gridSpan="3">
                  <a:txBody>
                    <a:bodyPr/>
                    <a:lstStyle/>
                    <a:p>
                      <a:r>
                        <a:rPr lang="en-ZA" sz="1000" b="1" dirty="0" smtClean="0"/>
                        <a:t>10.8.2</a:t>
                      </a:r>
                      <a:r>
                        <a:rPr lang="en-ZA" sz="1000" b="1" baseline="0" dirty="0" smtClean="0"/>
                        <a:t> </a:t>
                      </a:r>
                      <a:r>
                        <a:rPr lang="en-ZA" sz="1000" b="1" dirty="0" smtClean="0"/>
                        <a:t>MALARIA, SEVERE (COMPLICATED)</a:t>
                      </a:r>
                    </a:p>
                  </a:txBody>
                  <a:tcPr marL="86359" marR="86359"/>
                </a:tc>
                <a:tc hMerge="1">
                  <a:txBody>
                    <a:bodyPr/>
                    <a:lstStyle/>
                    <a:p>
                      <a:endParaRPr lang="en-US"/>
                    </a:p>
                  </a:txBody>
                  <a:tcPr/>
                </a:tc>
                <a:tc hMerge="1">
                  <a:txBody>
                    <a:bodyPr/>
                    <a:lstStyle/>
                    <a:p>
                      <a:endParaRPr lang="en-US"/>
                    </a:p>
                  </a:txBody>
                  <a:tcPr/>
                </a:tc>
              </a:tr>
              <a:tr h="370840">
                <a:tc>
                  <a:txBody>
                    <a:bodyPr/>
                    <a:lstStyle/>
                    <a:p>
                      <a:r>
                        <a:rPr lang="en-ZA" sz="1000" dirty="0" smtClean="0"/>
                        <a:t>17</a:t>
                      </a:r>
                      <a:endParaRPr lang="en-ZA" sz="1000" dirty="0"/>
                    </a:p>
                  </a:txBody>
                  <a:tcPr marL="86359" marR="86359"/>
                </a:tc>
                <a:tc>
                  <a:txBody>
                    <a:bodyPr/>
                    <a:lstStyle/>
                    <a:p>
                      <a:r>
                        <a:rPr lang="en-ZA" sz="1000" dirty="0" smtClean="0"/>
                        <a:t>12</a:t>
                      </a:r>
                      <a:endParaRPr lang="en-ZA" sz="1000" dirty="0"/>
                    </a:p>
                  </a:txBody>
                  <a:tcPr marL="86359" marR="86359"/>
                </a:tc>
                <a:tc>
                  <a:txBody>
                    <a:bodyPr/>
                    <a:lstStyle/>
                    <a:p>
                      <a:pPr marL="0" indent="0" algn="l" defTabSz="914400" rtl="0" eaLnBrk="1" latinLnBrk="0" hangingPunct="1">
                        <a:buFont typeface="Arial" pitchFamily="34" charset="0"/>
                        <a:buNone/>
                      </a:pPr>
                      <a:r>
                        <a:rPr lang="en-ZA" sz="1000" b="1" u="sng" kern="1200" dirty="0" smtClean="0">
                          <a:solidFill>
                            <a:schemeClr val="tx1"/>
                          </a:solidFill>
                          <a:latin typeface="+mn-lt"/>
                          <a:ea typeface="+mn-ea"/>
                          <a:cs typeface="+mn-cs"/>
                        </a:rPr>
                        <a:t>ARTESUNATE, PARENTERAL </a:t>
                      </a:r>
                    </a:p>
                    <a:p>
                      <a:pPr marL="171450" indent="-171450">
                        <a:buFont typeface="Arial" pitchFamily="34" charset="0"/>
                        <a:buChar char="•"/>
                      </a:pPr>
                      <a:r>
                        <a:rPr lang="en-GB" sz="1000" u="sng" kern="1200" dirty="0" smtClean="0">
                          <a:solidFill>
                            <a:schemeClr val="tx1"/>
                          </a:solidFill>
                          <a:latin typeface="+mn-lt"/>
                          <a:ea typeface="+mn-ea"/>
                          <a:cs typeface="+mn-cs"/>
                        </a:rPr>
                        <a:t>S</a:t>
                      </a:r>
                      <a:r>
                        <a:rPr lang="en-ZA" sz="1000" kern="1200" dirty="0" err="1" smtClean="0">
                          <a:solidFill>
                            <a:schemeClr val="tx1"/>
                          </a:solidFill>
                          <a:latin typeface="+mn-lt"/>
                          <a:ea typeface="+mn-ea"/>
                          <a:cs typeface="+mn-cs"/>
                        </a:rPr>
                        <a:t>inclair</a:t>
                      </a:r>
                      <a:r>
                        <a:rPr lang="en-ZA" sz="1000" kern="1200" dirty="0" smtClean="0">
                          <a:solidFill>
                            <a:schemeClr val="tx1"/>
                          </a:solidFill>
                          <a:latin typeface="+mn-lt"/>
                          <a:ea typeface="+mn-ea"/>
                          <a:cs typeface="+mn-cs"/>
                        </a:rPr>
                        <a:t> D, </a:t>
                      </a:r>
                      <a:r>
                        <a:rPr lang="en-ZA" sz="1000" kern="1200" dirty="0" err="1" smtClean="0">
                          <a:solidFill>
                            <a:schemeClr val="tx1"/>
                          </a:solidFill>
                          <a:latin typeface="+mn-lt"/>
                          <a:ea typeface="+mn-ea"/>
                          <a:cs typeface="+mn-cs"/>
                        </a:rPr>
                        <a:t>Donegan</a:t>
                      </a:r>
                      <a:r>
                        <a:rPr lang="en-ZA" sz="1000" kern="1200" dirty="0" smtClean="0">
                          <a:solidFill>
                            <a:schemeClr val="tx1"/>
                          </a:solidFill>
                          <a:latin typeface="+mn-lt"/>
                          <a:ea typeface="+mn-ea"/>
                          <a:cs typeface="+mn-cs"/>
                        </a:rPr>
                        <a:t> S, </a:t>
                      </a:r>
                      <a:r>
                        <a:rPr lang="en-ZA" sz="1000" kern="1200" dirty="0" err="1" smtClean="0">
                          <a:solidFill>
                            <a:schemeClr val="tx1"/>
                          </a:solidFill>
                          <a:latin typeface="+mn-lt"/>
                          <a:ea typeface="+mn-ea"/>
                          <a:cs typeface="+mn-cs"/>
                        </a:rPr>
                        <a:t>Isba</a:t>
                      </a:r>
                      <a:r>
                        <a:rPr lang="en-ZA" sz="1000" kern="1200" dirty="0" smtClean="0">
                          <a:solidFill>
                            <a:schemeClr val="tx1"/>
                          </a:solidFill>
                          <a:latin typeface="+mn-lt"/>
                          <a:ea typeface="+mn-ea"/>
                          <a:cs typeface="+mn-cs"/>
                        </a:rPr>
                        <a:t> R, </a:t>
                      </a:r>
                      <a:r>
                        <a:rPr lang="en-ZA" sz="1000" kern="1200" dirty="0" err="1" smtClean="0">
                          <a:solidFill>
                            <a:schemeClr val="tx1"/>
                          </a:solidFill>
                          <a:latin typeface="+mn-lt"/>
                          <a:ea typeface="+mn-ea"/>
                          <a:cs typeface="+mn-cs"/>
                        </a:rPr>
                        <a:t>Lalloo</a:t>
                      </a:r>
                      <a:r>
                        <a:rPr lang="en-ZA" sz="1000" kern="1200" dirty="0" smtClean="0">
                          <a:solidFill>
                            <a:schemeClr val="tx1"/>
                          </a:solidFill>
                          <a:latin typeface="+mn-lt"/>
                          <a:ea typeface="+mn-ea"/>
                          <a:cs typeface="+mn-cs"/>
                        </a:rPr>
                        <a:t> DG. </a:t>
                      </a:r>
                      <a:r>
                        <a:rPr lang="en-ZA" sz="1000" kern="1200" dirty="0" err="1" smtClean="0">
                          <a:solidFill>
                            <a:schemeClr val="tx1"/>
                          </a:solidFill>
                          <a:latin typeface="+mn-lt"/>
                          <a:ea typeface="+mn-ea"/>
                          <a:cs typeface="+mn-cs"/>
                        </a:rPr>
                        <a:t>Artesunate</a:t>
                      </a:r>
                      <a:r>
                        <a:rPr lang="en-ZA" sz="1000" kern="1200" dirty="0" smtClean="0">
                          <a:solidFill>
                            <a:schemeClr val="tx1"/>
                          </a:solidFill>
                          <a:latin typeface="+mn-lt"/>
                          <a:ea typeface="+mn-ea"/>
                          <a:cs typeface="+mn-cs"/>
                        </a:rPr>
                        <a:t> versus quinine for treating severe malaria. Cochrane Database </a:t>
                      </a:r>
                      <a:r>
                        <a:rPr lang="en-ZA" sz="1000" kern="1200" dirty="0" err="1" smtClean="0">
                          <a:solidFill>
                            <a:schemeClr val="tx1"/>
                          </a:solidFill>
                          <a:latin typeface="+mn-lt"/>
                          <a:ea typeface="+mn-ea"/>
                          <a:cs typeface="+mn-cs"/>
                        </a:rPr>
                        <a:t>Syst</a:t>
                      </a:r>
                      <a:r>
                        <a:rPr lang="en-ZA" sz="1000" kern="1200" dirty="0" smtClean="0">
                          <a:solidFill>
                            <a:schemeClr val="tx1"/>
                          </a:solidFill>
                          <a:latin typeface="+mn-lt"/>
                          <a:ea typeface="+mn-ea"/>
                          <a:cs typeface="+mn-cs"/>
                        </a:rPr>
                        <a:t> Rev. 2012 Jun 13;6:CD005967. </a:t>
                      </a:r>
                    </a:p>
                    <a:p>
                      <a:pPr marL="171450" indent="-171450">
                        <a:buFont typeface="Arial" pitchFamily="34" charset="0"/>
                        <a:buChar char="•"/>
                      </a:pPr>
                      <a:r>
                        <a:rPr lang="en-ZA" sz="1000" kern="1200" dirty="0" smtClean="0">
                          <a:solidFill>
                            <a:schemeClr val="tx1"/>
                          </a:solidFill>
                          <a:latin typeface="+mn-lt"/>
                          <a:ea typeface="+mn-ea"/>
                          <a:cs typeface="+mn-cs"/>
                        </a:rPr>
                        <a:t>Mehta U, </a:t>
                      </a:r>
                      <a:r>
                        <a:rPr lang="en-ZA" sz="1000" kern="1200" dirty="0" err="1" smtClean="0">
                          <a:solidFill>
                            <a:schemeClr val="tx1"/>
                          </a:solidFill>
                          <a:latin typeface="+mn-lt"/>
                          <a:ea typeface="+mn-ea"/>
                          <a:cs typeface="+mn-cs"/>
                        </a:rPr>
                        <a:t>Durrheim</a:t>
                      </a:r>
                      <a:r>
                        <a:rPr lang="en-ZA" sz="1000" kern="1200" dirty="0" smtClean="0">
                          <a:solidFill>
                            <a:schemeClr val="tx1"/>
                          </a:solidFill>
                          <a:latin typeface="+mn-lt"/>
                          <a:ea typeface="+mn-ea"/>
                          <a:cs typeface="+mn-cs"/>
                        </a:rPr>
                        <a:t> DN, Blumberg L, Donohue S, </a:t>
                      </a:r>
                      <a:r>
                        <a:rPr lang="en-ZA" sz="1000" kern="1200" dirty="0" err="1" smtClean="0">
                          <a:solidFill>
                            <a:schemeClr val="tx1"/>
                          </a:solidFill>
                          <a:latin typeface="+mn-lt"/>
                          <a:ea typeface="+mn-ea"/>
                          <a:cs typeface="+mn-cs"/>
                        </a:rPr>
                        <a:t>Hansford</a:t>
                      </a:r>
                      <a:r>
                        <a:rPr lang="en-ZA" sz="1000" kern="1200" dirty="0" smtClean="0">
                          <a:solidFill>
                            <a:schemeClr val="tx1"/>
                          </a:solidFill>
                          <a:latin typeface="+mn-lt"/>
                          <a:ea typeface="+mn-ea"/>
                          <a:cs typeface="+mn-cs"/>
                        </a:rPr>
                        <a:t> F, </a:t>
                      </a:r>
                      <a:r>
                        <a:rPr lang="en-ZA" sz="1000" kern="1200" dirty="0" err="1" smtClean="0">
                          <a:solidFill>
                            <a:schemeClr val="tx1"/>
                          </a:solidFill>
                          <a:latin typeface="+mn-lt"/>
                          <a:ea typeface="+mn-ea"/>
                          <a:cs typeface="+mn-cs"/>
                        </a:rPr>
                        <a:t>Mabuza</a:t>
                      </a:r>
                      <a:r>
                        <a:rPr lang="en-ZA" sz="1000" kern="1200" dirty="0" smtClean="0">
                          <a:solidFill>
                            <a:schemeClr val="tx1"/>
                          </a:solidFill>
                          <a:latin typeface="+mn-lt"/>
                          <a:ea typeface="+mn-ea"/>
                          <a:cs typeface="+mn-cs"/>
                        </a:rPr>
                        <a:t> A, Kruger P, </a:t>
                      </a:r>
                      <a:r>
                        <a:rPr lang="en-ZA" sz="1000" kern="1200" dirty="0" err="1" smtClean="0">
                          <a:solidFill>
                            <a:schemeClr val="tx1"/>
                          </a:solidFill>
                          <a:latin typeface="+mn-lt"/>
                          <a:ea typeface="+mn-ea"/>
                          <a:cs typeface="+mn-cs"/>
                        </a:rPr>
                        <a:t>Gumede</a:t>
                      </a:r>
                      <a:r>
                        <a:rPr lang="en-ZA" sz="1000" kern="1200" dirty="0" smtClean="0">
                          <a:solidFill>
                            <a:schemeClr val="tx1"/>
                          </a:solidFill>
                          <a:latin typeface="+mn-lt"/>
                          <a:ea typeface="+mn-ea"/>
                          <a:cs typeface="+mn-cs"/>
                        </a:rPr>
                        <a:t> JK, </a:t>
                      </a:r>
                      <a:r>
                        <a:rPr lang="en-ZA" sz="1000" kern="1200" dirty="0" err="1" smtClean="0">
                          <a:solidFill>
                            <a:schemeClr val="tx1"/>
                          </a:solidFill>
                          <a:latin typeface="+mn-lt"/>
                          <a:ea typeface="+mn-ea"/>
                          <a:cs typeface="+mn-cs"/>
                        </a:rPr>
                        <a:t>Immelman</a:t>
                      </a:r>
                      <a:r>
                        <a:rPr lang="en-ZA" sz="1000" kern="1200" dirty="0" smtClean="0">
                          <a:solidFill>
                            <a:schemeClr val="tx1"/>
                          </a:solidFill>
                          <a:latin typeface="+mn-lt"/>
                          <a:ea typeface="+mn-ea"/>
                          <a:cs typeface="+mn-cs"/>
                        </a:rPr>
                        <a:t> E, Sánchez Canal A, Hugo JJ, Swart G, Barnes KI. Malaria deaths as sentinel events to monitor healthcare delivery and antimalarial drug safety. Trop Med </a:t>
                      </a:r>
                      <a:r>
                        <a:rPr lang="en-ZA" sz="1000" kern="1200" dirty="0" err="1" smtClean="0">
                          <a:solidFill>
                            <a:schemeClr val="tx1"/>
                          </a:solidFill>
                          <a:latin typeface="+mn-lt"/>
                          <a:ea typeface="+mn-ea"/>
                          <a:cs typeface="+mn-cs"/>
                        </a:rPr>
                        <a:t>Int</a:t>
                      </a:r>
                      <a:r>
                        <a:rPr lang="en-ZA" sz="1000" kern="1200" dirty="0" smtClean="0">
                          <a:solidFill>
                            <a:schemeClr val="tx1"/>
                          </a:solidFill>
                          <a:latin typeface="+mn-lt"/>
                          <a:ea typeface="+mn-ea"/>
                          <a:cs typeface="+mn-cs"/>
                        </a:rPr>
                        <a:t> Health. 2007 May;12(5):617-28.</a:t>
                      </a:r>
                      <a:endParaRPr lang="en-US" sz="1000" dirty="0" smtClean="0"/>
                    </a:p>
                  </a:txBody>
                  <a:tcPr marL="86359" marR="86359"/>
                </a:tc>
              </a:tr>
            </a:tbl>
          </a:graphicData>
        </a:graphic>
      </p:graphicFrame>
      <p:sp>
        <p:nvSpPr>
          <p:cNvPr id="3"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defRPr/>
            </a:pPr>
            <a:fld id="{6079DE21-5DAA-4204-B423-28510684095B}" type="slidenum">
              <a:rPr lang="en-ZA" smtClean="0">
                <a:solidFill>
                  <a:prstClr val="black">
                    <a:tint val="75000"/>
                  </a:prstClr>
                </a:solidFill>
              </a:rPr>
              <a:pPr algn="ctr">
                <a:defRPr/>
              </a:pPr>
              <a:t>25</a:t>
            </a:fld>
            <a:endParaRPr lang="en-ZA" dirty="0">
              <a:solidFill>
                <a:prstClr val="black">
                  <a:tint val="75000"/>
                </a:prstClr>
              </a:solidFill>
            </a:endParaRPr>
          </a:p>
        </p:txBody>
      </p:sp>
    </p:spTree>
    <p:extLst>
      <p:ext uri="{BB962C8B-B14F-4D97-AF65-F5344CB8AC3E}">
        <p14:creationId xmlns:p14="http://schemas.microsoft.com/office/powerpoint/2010/main" xmlns="" val="2344364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01187674"/>
              </p:ext>
            </p:extLst>
          </p:nvPr>
        </p:nvGraphicFramePr>
        <p:xfrm>
          <a:off x="0" y="40432"/>
          <a:ext cx="9144000" cy="5481528"/>
        </p:xfrm>
        <a:graphic>
          <a:graphicData uri="http://schemas.openxmlformats.org/drawingml/2006/table">
            <a:tbl>
              <a:tblPr firstRow="1" bandRow="1">
                <a:tableStyleId>{8799B23B-EC83-4686-B30A-512413B5E67A}</a:tableStyleId>
              </a:tblPr>
              <a:tblGrid>
                <a:gridCol w="533400"/>
                <a:gridCol w="533400"/>
                <a:gridCol w="8077200"/>
              </a:tblGrid>
              <a:tr h="264368">
                <a:tc>
                  <a:txBody>
                    <a:bodyPr/>
                    <a:lstStyle/>
                    <a:p>
                      <a:r>
                        <a:rPr lang="en-ZA" sz="1000" dirty="0" smtClean="0"/>
                        <a:t>Slide</a:t>
                      </a:r>
                      <a:endParaRPr lang="en-ZA" sz="1000" dirty="0"/>
                    </a:p>
                  </a:txBody>
                  <a:tcPr marL="86359" marR="86359"/>
                </a:tc>
                <a:tc>
                  <a:txBody>
                    <a:bodyPr/>
                    <a:lstStyle/>
                    <a:p>
                      <a:r>
                        <a:rPr lang="en-ZA" sz="1000" dirty="0" smtClean="0"/>
                        <a:t>Ref #</a:t>
                      </a:r>
                      <a:endParaRPr lang="en-ZA" sz="1000" dirty="0"/>
                    </a:p>
                  </a:txBody>
                  <a:tcPr marL="86359" marR="86359"/>
                </a:tc>
                <a:tc>
                  <a:txBody>
                    <a:bodyPr/>
                    <a:lstStyle/>
                    <a:p>
                      <a:r>
                        <a:rPr lang="en-ZA" sz="1000" dirty="0" smtClean="0"/>
                        <a:t>Reference</a:t>
                      </a:r>
                      <a:endParaRPr lang="en-ZA" sz="1000" dirty="0"/>
                    </a:p>
                  </a:txBody>
                  <a:tcPr marL="86359" marR="86359"/>
                </a:tc>
              </a:tr>
              <a:tr h="152400">
                <a:tc gridSpan="3">
                  <a:txBody>
                    <a:bodyPr/>
                    <a:lstStyle/>
                    <a:p>
                      <a:pPr marL="0" algn="l" defTabSz="914400" rtl="0" eaLnBrk="1" latinLnBrk="0" hangingPunct="1"/>
                      <a:r>
                        <a:rPr lang="en-ZA" sz="1000" b="1" kern="1200" dirty="0" smtClean="0">
                          <a:solidFill>
                            <a:schemeClr val="tx1"/>
                          </a:solidFill>
                          <a:latin typeface="+mn-lt"/>
                          <a:ea typeface="+mn-ea"/>
                          <a:cs typeface="+mn-cs"/>
                        </a:rPr>
                        <a:t>10.8.1 MALARIA, UNCOMPLICATED</a:t>
                      </a:r>
                    </a:p>
                  </a:txBody>
                  <a:tcPr marL="86359" marR="86359"/>
                </a:tc>
                <a:tc hMerge="1">
                  <a:txBody>
                    <a:bodyPr/>
                    <a:lstStyle/>
                    <a:p>
                      <a:endParaRPr lang="en-US"/>
                    </a:p>
                  </a:txBody>
                  <a:tcPr/>
                </a:tc>
                <a:tc hMerge="1">
                  <a:txBody>
                    <a:bodyPr/>
                    <a:lstStyle/>
                    <a:p>
                      <a:endParaRPr lang="en-US"/>
                    </a:p>
                  </a:txBody>
                  <a:tcPr/>
                </a:tc>
              </a:tr>
              <a:tr h="370840">
                <a:tc>
                  <a:txBody>
                    <a:bodyPr/>
                    <a:lstStyle/>
                    <a:p>
                      <a:r>
                        <a:rPr lang="en-ZA" sz="1000" dirty="0" smtClean="0"/>
                        <a:t>15</a:t>
                      </a:r>
                      <a:endParaRPr lang="en-ZA" sz="1000" dirty="0"/>
                    </a:p>
                  </a:txBody>
                  <a:tcPr marL="86359" marR="86359"/>
                </a:tc>
                <a:tc>
                  <a:txBody>
                    <a:bodyPr/>
                    <a:lstStyle/>
                    <a:p>
                      <a:r>
                        <a:rPr lang="en-ZA" sz="1000" dirty="0" smtClean="0"/>
                        <a:t>11</a:t>
                      </a:r>
                      <a:endParaRPr lang="en-ZA" sz="1000" dirty="0"/>
                    </a:p>
                  </a:txBody>
                  <a:tcPr marL="86359" marR="86359"/>
                </a:tc>
                <a:tc>
                  <a:txBody>
                    <a:bodyPr/>
                    <a:lstStyle/>
                    <a:p>
                      <a:pPr marL="0" indent="0" algn="l" defTabSz="914400" rtl="0" eaLnBrk="1" latinLnBrk="0" hangingPunct="1">
                        <a:buFont typeface="Arial" pitchFamily="34" charset="0"/>
                        <a:buNone/>
                      </a:pPr>
                      <a:r>
                        <a:rPr lang="en-ZA" sz="1000" b="1" u="sng" kern="1200" dirty="0" smtClean="0">
                          <a:solidFill>
                            <a:schemeClr val="tx1"/>
                          </a:solidFill>
                          <a:latin typeface="+mn-lt"/>
                          <a:ea typeface="+mn-ea"/>
                          <a:cs typeface="+mn-cs"/>
                        </a:rPr>
                        <a:t>ARTEMETHER/LUMEFANTRINE</a:t>
                      </a:r>
                    </a:p>
                    <a:p>
                      <a:pPr marL="171450" indent="-171450" algn="l" defTabSz="914400" rtl="0" eaLnBrk="1" latinLnBrk="0" hangingPunct="1">
                        <a:buFont typeface="Arial" pitchFamily="34" charset="0"/>
                        <a:buChar char="•"/>
                      </a:pPr>
                      <a:r>
                        <a:rPr lang="en-ZA" sz="1000" kern="1200" dirty="0" err="1" smtClean="0">
                          <a:solidFill>
                            <a:schemeClr val="tx1"/>
                          </a:solidFill>
                          <a:latin typeface="+mn-lt"/>
                          <a:ea typeface="+mn-ea"/>
                          <a:cs typeface="+mn-cs"/>
                        </a:rPr>
                        <a:t>Tarning</a:t>
                      </a:r>
                      <a:r>
                        <a:rPr lang="en-ZA" sz="1000" kern="1200" dirty="0" smtClean="0">
                          <a:solidFill>
                            <a:schemeClr val="tx1"/>
                          </a:solidFill>
                          <a:latin typeface="+mn-lt"/>
                          <a:ea typeface="+mn-ea"/>
                          <a:cs typeface="+mn-cs"/>
                        </a:rPr>
                        <a:t> J, </a:t>
                      </a:r>
                      <a:r>
                        <a:rPr lang="en-ZA" sz="1000" kern="1200" dirty="0" err="1" smtClean="0">
                          <a:solidFill>
                            <a:schemeClr val="tx1"/>
                          </a:solidFill>
                          <a:latin typeface="+mn-lt"/>
                          <a:ea typeface="+mn-ea"/>
                          <a:cs typeface="+mn-cs"/>
                        </a:rPr>
                        <a:t>McGready</a:t>
                      </a:r>
                      <a:r>
                        <a:rPr lang="en-ZA" sz="1000" kern="1200" dirty="0" smtClean="0">
                          <a:solidFill>
                            <a:schemeClr val="tx1"/>
                          </a:solidFill>
                          <a:latin typeface="+mn-lt"/>
                          <a:ea typeface="+mn-ea"/>
                          <a:cs typeface="+mn-cs"/>
                        </a:rPr>
                        <a:t> R, </a:t>
                      </a:r>
                      <a:r>
                        <a:rPr lang="en-ZA" sz="1000" kern="1200" dirty="0" err="1" smtClean="0">
                          <a:solidFill>
                            <a:schemeClr val="tx1"/>
                          </a:solidFill>
                          <a:latin typeface="+mn-lt"/>
                          <a:ea typeface="+mn-ea"/>
                          <a:cs typeface="+mn-cs"/>
                        </a:rPr>
                        <a:t>Lindegardh</a:t>
                      </a:r>
                      <a:r>
                        <a:rPr lang="en-ZA" sz="1000" kern="1200" dirty="0" smtClean="0">
                          <a:solidFill>
                            <a:schemeClr val="tx1"/>
                          </a:solidFill>
                          <a:latin typeface="+mn-lt"/>
                          <a:ea typeface="+mn-ea"/>
                          <a:cs typeface="+mn-cs"/>
                        </a:rPr>
                        <a:t> N, Ashley EA, </a:t>
                      </a:r>
                      <a:r>
                        <a:rPr lang="en-ZA" sz="1000" kern="1200" dirty="0" err="1" smtClean="0">
                          <a:solidFill>
                            <a:schemeClr val="tx1"/>
                          </a:solidFill>
                          <a:latin typeface="+mn-lt"/>
                          <a:ea typeface="+mn-ea"/>
                          <a:cs typeface="+mn-cs"/>
                        </a:rPr>
                        <a:t>Pimanpanarak</a:t>
                      </a:r>
                      <a:r>
                        <a:rPr lang="en-ZA" sz="1000" kern="1200" dirty="0" smtClean="0">
                          <a:solidFill>
                            <a:schemeClr val="tx1"/>
                          </a:solidFill>
                          <a:latin typeface="+mn-lt"/>
                          <a:ea typeface="+mn-ea"/>
                          <a:cs typeface="+mn-cs"/>
                        </a:rPr>
                        <a:t> M, </a:t>
                      </a:r>
                      <a:r>
                        <a:rPr lang="en-ZA" sz="1000" kern="1200" dirty="0" err="1" smtClean="0">
                          <a:solidFill>
                            <a:schemeClr val="tx1"/>
                          </a:solidFill>
                          <a:latin typeface="+mn-lt"/>
                          <a:ea typeface="+mn-ea"/>
                          <a:cs typeface="+mn-cs"/>
                        </a:rPr>
                        <a:t>Kamanikom</a:t>
                      </a:r>
                      <a:r>
                        <a:rPr lang="en-ZA" sz="1000" kern="1200" dirty="0" smtClean="0">
                          <a:solidFill>
                            <a:schemeClr val="tx1"/>
                          </a:solidFill>
                          <a:latin typeface="+mn-lt"/>
                          <a:ea typeface="+mn-ea"/>
                          <a:cs typeface="+mn-cs"/>
                        </a:rPr>
                        <a:t> B, </a:t>
                      </a:r>
                      <a:r>
                        <a:rPr lang="en-ZA" sz="1000" kern="1200" dirty="0" err="1" smtClean="0">
                          <a:solidFill>
                            <a:schemeClr val="tx1"/>
                          </a:solidFill>
                          <a:latin typeface="+mn-lt"/>
                          <a:ea typeface="+mn-ea"/>
                          <a:cs typeface="+mn-cs"/>
                        </a:rPr>
                        <a:t>Annerberg</a:t>
                      </a:r>
                      <a:r>
                        <a:rPr lang="en-ZA" sz="1000" kern="1200" dirty="0" smtClean="0">
                          <a:solidFill>
                            <a:schemeClr val="tx1"/>
                          </a:solidFill>
                          <a:latin typeface="+mn-lt"/>
                          <a:ea typeface="+mn-ea"/>
                          <a:cs typeface="+mn-cs"/>
                        </a:rPr>
                        <a:t> A, Day NP, </a:t>
                      </a:r>
                      <a:r>
                        <a:rPr lang="en-ZA" sz="1000" kern="1200" dirty="0" err="1" smtClean="0">
                          <a:solidFill>
                            <a:schemeClr val="tx1"/>
                          </a:solidFill>
                          <a:latin typeface="+mn-lt"/>
                          <a:ea typeface="+mn-ea"/>
                          <a:cs typeface="+mn-cs"/>
                        </a:rPr>
                        <a:t>Stepniewska</a:t>
                      </a:r>
                      <a:r>
                        <a:rPr lang="en-ZA" sz="1000" kern="1200" dirty="0" smtClean="0">
                          <a:solidFill>
                            <a:schemeClr val="tx1"/>
                          </a:solidFill>
                          <a:latin typeface="+mn-lt"/>
                          <a:ea typeface="+mn-ea"/>
                          <a:cs typeface="+mn-cs"/>
                        </a:rPr>
                        <a:t> K, </a:t>
                      </a:r>
                      <a:r>
                        <a:rPr lang="en-ZA" sz="1000" kern="1200" dirty="0" err="1" smtClean="0">
                          <a:solidFill>
                            <a:schemeClr val="tx1"/>
                          </a:solidFill>
                          <a:latin typeface="+mn-lt"/>
                          <a:ea typeface="+mn-ea"/>
                          <a:cs typeface="+mn-cs"/>
                        </a:rPr>
                        <a:t>Singhasivanon</a:t>
                      </a:r>
                      <a:r>
                        <a:rPr lang="en-ZA" sz="1000" kern="1200" dirty="0" smtClean="0">
                          <a:solidFill>
                            <a:schemeClr val="tx1"/>
                          </a:solidFill>
                          <a:latin typeface="+mn-lt"/>
                          <a:ea typeface="+mn-ea"/>
                          <a:cs typeface="+mn-cs"/>
                        </a:rPr>
                        <a:t> P, White NJ, </a:t>
                      </a:r>
                      <a:r>
                        <a:rPr lang="en-ZA" sz="1000" kern="1200" dirty="0" err="1" smtClean="0">
                          <a:solidFill>
                            <a:schemeClr val="tx1"/>
                          </a:solidFill>
                          <a:latin typeface="+mn-lt"/>
                          <a:ea typeface="+mn-ea"/>
                          <a:cs typeface="+mn-cs"/>
                        </a:rPr>
                        <a:t>Nosten</a:t>
                      </a:r>
                      <a:r>
                        <a:rPr lang="en-ZA" sz="1000" kern="1200" dirty="0" smtClean="0">
                          <a:solidFill>
                            <a:schemeClr val="tx1"/>
                          </a:solidFill>
                          <a:latin typeface="+mn-lt"/>
                          <a:ea typeface="+mn-ea"/>
                          <a:cs typeface="+mn-cs"/>
                        </a:rPr>
                        <a:t> F. Population pharmacokinetics of </a:t>
                      </a:r>
                      <a:r>
                        <a:rPr lang="en-ZA" sz="1000" kern="1200" dirty="0" err="1" smtClean="0">
                          <a:solidFill>
                            <a:schemeClr val="tx1"/>
                          </a:solidFill>
                          <a:latin typeface="+mn-lt"/>
                          <a:ea typeface="+mn-ea"/>
                          <a:cs typeface="+mn-cs"/>
                        </a:rPr>
                        <a:t>lumefantrine</a:t>
                      </a:r>
                      <a:r>
                        <a:rPr lang="en-ZA" sz="1000" kern="1200" dirty="0" smtClean="0">
                          <a:solidFill>
                            <a:schemeClr val="tx1"/>
                          </a:solidFill>
                          <a:latin typeface="+mn-lt"/>
                          <a:ea typeface="+mn-ea"/>
                          <a:cs typeface="+mn-cs"/>
                        </a:rPr>
                        <a:t> in pregnant women treated with </a:t>
                      </a:r>
                      <a:r>
                        <a:rPr lang="en-ZA" sz="1000" kern="1200" dirty="0" err="1" smtClean="0">
                          <a:solidFill>
                            <a:schemeClr val="tx1"/>
                          </a:solidFill>
                          <a:latin typeface="+mn-lt"/>
                          <a:ea typeface="+mn-ea"/>
                          <a:cs typeface="+mn-cs"/>
                        </a:rPr>
                        <a:t>artemether-lumefantrine</a:t>
                      </a:r>
                      <a:r>
                        <a:rPr lang="en-ZA" sz="1000" kern="1200" dirty="0" smtClean="0">
                          <a:solidFill>
                            <a:schemeClr val="tx1"/>
                          </a:solidFill>
                          <a:latin typeface="+mn-lt"/>
                          <a:ea typeface="+mn-ea"/>
                          <a:cs typeface="+mn-cs"/>
                        </a:rPr>
                        <a:t> for uncomplicated Plasmodium falciparum malaria. </a:t>
                      </a:r>
                      <a:r>
                        <a:rPr lang="en-ZA" sz="1000" kern="1200" dirty="0" err="1" smtClean="0">
                          <a:solidFill>
                            <a:schemeClr val="tx1"/>
                          </a:solidFill>
                          <a:latin typeface="+mn-lt"/>
                          <a:ea typeface="+mn-ea"/>
                          <a:cs typeface="+mn-cs"/>
                        </a:rPr>
                        <a:t>Antimicrob</a:t>
                      </a:r>
                      <a:r>
                        <a:rPr lang="en-ZA" sz="1000" kern="1200" dirty="0" smtClean="0">
                          <a:solidFill>
                            <a:schemeClr val="tx1"/>
                          </a:solidFill>
                          <a:latin typeface="+mn-lt"/>
                          <a:ea typeface="+mn-ea"/>
                          <a:cs typeface="+mn-cs"/>
                        </a:rPr>
                        <a:t> Agents </a:t>
                      </a:r>
                      <a:r>
                        <a:rPr lang="en-ZA" sz="1000" kern="1200" dirty="0" err="1" smtClean="0">
                          <a:solidFill>
                            <a:schemeClr val="tx1"/>
                          </a:solidFill>
                          <a:latin typeface="+mn-lt"/>
                          <a:ea typeface="+mn-ea"/>
                          <a:cs typeface="+mn-cs"/>
                        </a:rPr>
                        <a:t>Chemother</a:t>
                      </a:r>
                      <a:r>
                        <a:rPr lang="en-ZA" sz="1000" kern="1200" dirty="0" smtClean="0">
                          <a:solidFill>
                            <a:schemeClr val="tx1"/>
                          </a:solidFill>
                          <a:latin typeface="+mn-lt"/>
                          <a:ea typeface="+mn-ea"/>
                          <a:cs typeface="+mn-cs"/>
                        </a:rPr>
                        <a:t>. 2009 Sep;53(9):3837-46.</a:t>
                      </a:r>
                    </a:p>
                    <a:p>
                      <a:pPr marL="1714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err="1" smtClean="0">
                          <a:solidFill>
                            <a:schemeClr val="tx1"/>
                          </a:solidFill>
                          <a:latin typeface="+mn-lt"/>
                          <a:ea typeface="+mn-ea"/>
                          <a:cs typeface="+mn-cs"/>
                        </a:rPr>
                        <a:t>Piola</a:t>
                      </a:r>
                      <a:r>
                        <a:rPr lang="en-GB" sz="1000" kern="1200" dirty="0" smtClean="0">
                          <a:solidFill>
                            <a:schemeClr val="tx1"/>
                          </a:solidFill>
                          <a:latin typeface="+mn-lt"/>
                          <a:ea typeface="+mn-ea"/>
                          <a:cs typeface="+mn-cs"/>
                        </a:rPr>
                        <a:t> P, </a:t>
                      </a:r>
                      <a:r>
                        <a:rPr lang="en-GB" sz="1000" kern="1200" dirty="0" err="1" smtClean="0">
                          <a:solidFill>
                            <a:schemeClr val="tx1"/>
                          </a:solidFill>
                          <a:latin typeface="+mn-lt"/>
                          <a:ea typeface="+mn-ea"/>
                          <a:cs typeface="+mn-cs"/>
                        </a:rPr>
                        <a:t>Nabasumba</a:t>
                      </a:r>
                      <a:r>
                        <a:rPr lang="en-GB" sz="1000" kern="1200" dirty="0" smtClean="0">
                          <a:solidFill>
                            <a:schemeClr val="tx1"/>
                          </a:solidFill>
                          <a:latin typeface="+mn-lt"/>
                          <a:ea typeface="+mn-ea"/>
                          <a:cs typeface="+mn-cs"/>
                        </a:rPr>
                        <a:t> C, </a:t>
                      </a:r>
                      <a:r>
                        <a:rPr lang="en-GB" sz="1000" kern="1200" dirty="0" err="1" smtClean="0">
                          <a:solidFill>
                            <a:schemeClr val="tx1"/>
                          </a:solidFill>
                          <a:latin typeface="+mn-lt"/>
                          <a:ea typeface="+mn-ea"/>
                          <a:cs typeface="+mn-cs"/>
                        </a:rPr>
                        <a:t>Turyakira</a:t>
                      </a:r>
                      <a:r>
                        <a:rPr lang="en-GB" sz="1000" kern="1200" dirty="0" smtClean="0">
                          <a:solidFill>
                            <a:schemeClr val="tx1"/>
                          </a:solidFill>
                          <a:latin typeface="+mn-lt"/>
                          <a:ea typeface="+mn-ea"/>
                          <a:cs typeface="+mn-cs"/>
                        </a:rPr>
                        <a:t> E, </a:t>
                      </a:r>
                      <a:r>
                        <a:rPr lang="en-GB" sz="1000" kern="1200" dirty="0" err="1" smtClean="0">
                          <a:solidFill>
                            <a:schemeClr val="tx1"/>
                          </a:solidFill>
                          <a:latin typeface="+mn-lt"/>
                          <a:ea typeface="+mn-ea"/>
                          <a:cs typeface="+mn-cs"/>
                        </a:rPr>
                        <a:t>Dhorda</a:t>
                      </a:r>
                      <a:r>
                        <a:rPr lang="en-GB" sz="1000" kern="1200" dirty="0" smtClean="0">
                          <a:solidFill>
                            <a:schemeClr val="tx1"/>
                          </a:solidFill>
                          <a:latin typeface="+mn-lt"/>
                          <a:ea typeface="+mn-ea"/>
                          <a:cs typeface="+mn-cs"/>
                        </a:rPr>
                        <a:t> M, </a:t>
                      </a:r>
                      <a:r>
                        <a:rPr lang="en-GB" sz="1000" kern="1200" dirty="0" err="1" smtClean="0">
                          <a:solidFill>
                            <a:schemeClr val="tx1"/>
                          </a:solidFill>
                          <a:latin typeface="+mn-lt"/>
                          <a:ea typeface="+mn-ea"/>
                          <a:cs typeface="+mn-cs"/>
                        </a:rPr>
                        <a:t>Lindegardh</a:t>
                      </a:r>
                      <a:r>
                        <a:rPr lang="en-GB" sz="1000" kern="1200" dirty="0" smtClean="0">
                          <a:solidFill>
                            <a:schemeClr val="tx1"/>
                          </a:solidFill>
                          <a:latin typeface="+mn-lt"/>
                          <a:ea typeface="+mn-ea"/>
                          <a:cs typeface="+mn-cs"/>
                        </a:rPr>
                        <a:t> N, </a:t>
                      </a:r>
                      <a:r>
                        <a:rPr lang="en-GB" sz="1000" kern="1200" dirty="0" err="1" smtClean="0">
                          <a:solidFill>
                            <a:schemeClr val="tx1"/>
                          </a:solidFill>
                          <a:latin typeface="+mn-lt"/>
                          <a:ea typeface="+mn-ea"/>
                          <a:cs typeface="+mn-cs"/>
                        </a:rPr>
                        <a:t>Nyehangane</a:t>
                      </a:r>
                      <a:r>
                        <a:rPr lang="en-GB" sz="1000" kern="1200" dirty="0" smtClean="0">
                          <a:solidFill>
                            <a:schemeClr val="tx1"/>
                          </a:solidFill>
                          <a:latin typeface="+mn-lt"/>
                          <a:ea typeface="+mn-ea"/>
                          <a:cs typeface="+mn-cs"/>
                        </a:rPr>
                        <a:t> D, </a:t>
                      </a:r>
                      <a:r>
                        <a:rPr lang="en-GB" sz="1000" kern="1200" dirty="0" err="1" smtClean="0">
                          <a:solidFill>
                            <a:schemeClr val="tx1"/>
                          </a:solidFill>
                          <a:latin typeface="+mn-lt"/>
                          <a:ea typeface="+mn-ea"/>
                          <a:cs typeface="+mn-cs"/>
                        </a:rPr>
                        <a:t>Snounou</a:t>
                      </a:r>
                      <a:r>
                        <a:rPr lang="en-GB" sz="1000" kern="1200" dirty="0" smtClean="0">
                          <a:solidFill>
                            <a:schemeClr val="tx1"/>
                          </a:solidFill>
                          <a:latin typeface="+mn-lt"/>
                          <a:ea typeface="+mn-ea"/>
                          <a:cs typeface="+mn-cs"/>
                        </a:rPr>
                        <a:t> G, Ashley EA, </a:t>
                      </a:r>
                      <a:r>
                        <a:rPr lang="en-GB" sz="1000" kern="1200" dirty="0" err="1" smtClean="0">
                          <a:solidFill>
                            <a:schemeClr val="tx1"/>
                          </a:solidFill>
                          <a:latin typeface="+mn-lt"/>
                          <a:ea typeface="+mn-ea"/>
                          <a:cs typeface="+mn-cs"/>
                        </a:rPr>
                        <a:t>McGready</a:t>
                      </a:r>
                      <a:r>
                        <a:rPr lang="en-GB" sz="1000" kern="1200" dirty="0" smtClean="0">
                          <a:solidFill>
                            <a:schemeClr val="tx1"/>
                          </a:solidFill>
                          <a:latin typeface="+mn-lt"/>
                          <a:ea typeface="+mn-ea"/>
                          <a:cs typeface="+mn-cs"/>
                        </a:rPr>
                        <a:t> R, </a:t>
                      </a:r>
                      <a:r>
                        <a:rPr lang="en-GB" sz="1000" kern="1200" dirty="0" err="1" smtClean="0">
                          <a:solidFill>
                            <a:schemeClr val="tx1"/>
                          </a:solidFill>
                          <a:latin typeface="+mn-lt"/>
                          <a:ea typeface="+mn-ea"/>
                          <a:cs typeface="+mn-cs"/>
                        </a:rPr>
                        <a:t>Nosten</a:t>
                      </a:r>
                      <a:r>
                        <a:rPr lang="en-GB" sz="1000" kern="1200" dirty="0" smtClean="0">
                          <a:solidFill>
                            <a:schemeClr val="tx1"/>
                          </a:solidFill>
                          <a:latin typeface="+mn-lt"/>
                          <a:ea typeface="+mn-ea"/>
                          <a:cs typeface="+mn-cs"/>
                        </a:rPr>
                        <a:t> F, Guerin PJ. Efficacy and safety of </a:t>
                      </a:r>
                      <a:r>
                        <a:rPr lang="en-GB" sz="1000" kern="1200" dirty="0" err="1" smtClean="0">
                          <a:solidFill>
                            <a:schemeClr val="tx1"/>
                          </a:solidFill>
                          <a:latin typeface="+mn-lt"/>
                          <a:ea typeface="+mn-ea"/>
                          <a:cs typeface="+mn-cs"/>
                        </a:rPr>
                        <a:t>artemether-lumefantrine</a:t>
                      </a:r>
                      <a:r>
                        <a:rPr lang="en-GB" sz="1000" kern="1200" dirty="0" smtClean="0">
                          <a:solidFill>
                            <a:schemeClr val="tx1"/>
                          </a:solidFill>
                          <a:latin typeface="+mn-lt"/>
                          <a:ea typeface="+mn-ea"/>
                          <a:cs typeface="+mn-cs"/>
                        </a:rPr>
                        <a:t> compared with quinine in pregnant women </a:t>
                      </a:r>
                      <a:r>
                        <a:rPr lang="en-GB" sz="1000" kern="1200" dirty="0" err="1" smtClean="0">
                          <a:solidFill>
                            <a:schemeClr val="tx1"/>
                          </a:solidFill>
                          <a:latin typeface="+mn-lt"/>
                          <a:ea typeface="+mn-ea"/>
                          <a:cs typeface="+mn-cs"/>
                        </a:rPr>
                        <a:t>withuncomplicated</a:t>
                      </a:r>
                      <a:r>
                        <a:rPr lang="en-GB" sz="1000" kern="1200" dirty="0" smtClean="0">
                          <a:solidFill>
                            <a:schemeClr val="tx1"/>
                          </a:solidFill>
                          <a:latin typeface="+mn-lt"/>
                          <a:ea typeface="+mn-ea"/>
                          <a:cs typeface="+mn-cs"/>
                        </a:rPr>
                        <a:t> Plasmodium falciparum malaria: an open-label, </a:t>
                      </a:r>
                      <a:r>
                        <a:rPr lang="en-GB" sz="1000" kern="1200" dirty="0" err="1" smtClean="0">
                          <a:solidFill>
                            <a:schemeClr val="tx1"/>
                          </a:solidFill>
                          <a:latin typeface="+mn-lt"/>
                          <a:ea typeface="+mn-ea"/>
                          <a:cs typeface="+mn-cs"/>
                        </a:rPr>
                        <a:t>randomised,non</a:t>
                      </a:r>
                      <a:r>
                        <a:rPr lang="en-GB" sz="1000" kern="1200" dirty="0" smtClean="0">
                          <a:solidFill>
                            <a:schemeClr val="tx1"/>
                          </a:solidFill>
                          <a:latin typeface="+mn-lt"/>
                          <a:ea typeface="+mn-ea"/>
                          <a:cs typeface="+mn-cs"/>
                        </a:rPr>
                        <a:t>-inferiority trial. Lancet Infect Dis. 2010 Nov;10(11):762-9.</a:t>
                      </a:r>
                      <a:endParaRPr lang="en-US" dirty="0" smtClean="0"/>
                    </a:p>
                  </a:txBody>
                  <a:tcPr marL="86359" marR="86359"/>
                </a:tc>
              </a:tr>
              <a:tr h="147320">
                <a:tc gridSpan="3">
                  <a:txBody>
                    <a:bodyPr/>
                    <a:lstStyle/>
                    <a:p>
                      <a:r>
                        <a:rPr lang="en-ZA" sz="1000" b="1" dirty="0" smtClean="0"/>
                        <a:t>10.8.2</a:t>
                      </a:r>
                      <a:r>
                        <a:rPr lang="en-ZA" sz="1000" b="1" baseline="0" dirty="0" smtClean="0"/>
                        <a:t> </a:t>
                      </a:r>
                      <a:r>
                        <a:rPr lang="en-ZA" sz="1000" b="1" dirty="0" smtClean="0"/>
                        <a:t>MALARIA, SEVERE (COMPLICATED)</a:t>
                      </a:r>
                    </a:p>
                  </a:txBody>
                  <a:tcPr marL="86359" marR="86359"/>
                </a:tc>
                <a:tc hMerge="1">
                  <a:txBody>
                    <a:bodyPr/>
                    <a:lstStyle/>
                    <a:p>
                      <a:endParaRPr lang="en-US"/>
                    </a:p>
                  </a:txBody>
                  <a:tcPr/>
                </a:tc>
                <a:tc hMerge="1">
                  <a:txBody>
                    <a:bodyPr/>
                    <a:lstStyle/>
                    <a:p>
                      <a:endParaRPr lang="en-US"/>
                    </a:p>
                  </a:txBody>
                  <a:tcPr/>
                </a:tc>
              </a:tr>
              <a:tr h="370840">
                <a:tc>
                  <a:txBody>
                    <a:bodyPr/>
                    <a:lstStyle/>
                    <a:p>
                      <a:r>
                        <a:rPr lang="en-ZA" sz="1000" dirty="0" smtClean="0"/>
                        <a:t>17</a:t>
                      </a:r>
                      <a:endParaRPr lang="en-ZA" sz="1000" dirty="0"/>
                    </a:p>
                  </a:txBody>
                  <a:tcPr marL="86359" marR="86359"/>
                </a:tc>
                <a:tc>
                  <a:txBody>
                    <a:bodyPr/>
                    <a:lstStyle/>
                    <a:p>
                      <a:r>
                        <a:rPr lang="en-ZA" sz="1000" dirty="0" smtClean="0"/>
                        <a:t>12</a:t>
                      </a:r>
                      <a:endParaRPr lang="en-ZA" sz="1000" dirty="0"/>
                    </a:p>
                  </a:txBody>
                  <a:tcPr marL="86359" marR="86359"/>
                </a:tc>
                <a:tc>
                  <a:txBody>
                    <a:bodyPr/>
                    <a:lstStyle/>
                    <a:p>
                      <a:pPr marL="0" indent="0" algn="l" defTabSz="914400" rtl="0" eaLnBrk="1" latinLnBrk="0" hangingPunct="1">
                        <a:buFont typeface="Arial" pitchFamily="34" charset="0"/>
                        <a:buNone/>
                      </a:pPr>
                      <a:r>
                        <a:rPr lang="en-ZA" sz="1000" b="1" u="sng" kern="1200" dirty="0" smtClean="0">
                          <a:solidFill>
                            <a:schemeClr val="tx1"/>
                          </a:solidFill>
                          <a:latin typeface="+mn-lt"/>
                          <a:ea typeface="+mn-ea"/>
                          <a:cs typeface="+mn-cs"/>
                        </a:rPr>
                        <a:t>ARTESUNATE, PARENTERAL </a:t>
                      </a:r>
                    </a:p>
                    <a:p>
                      <a:pPr marL="171450" indent="-171450">
                        <a:buFont typeface="Arial" pitchFamily="34" charset="0"/>
                        <a:buChar char="•"/>
                      </a:pPr>
                      <a:r>
                        <a:rPr lang="en-GB" sz="1000" u="sng" kern="1200" dirty="0" smtClean="0">
                          <a:solidFill>
                            <a:schemeClr val="tx1"/>
                          </a:solidFill>
                          <a:latin typeface="+mn-lt"/>
                          <a:ea typeface="+mn-ea"/>
                          <a:cs typeface="+mn-cs"/>
                        </a:rPr>
                        <a:t>S</a:t>
                      </a:r>
                      <a:r>
                        <a:rPr lang="en-ZA" sz="1000" kern="1200" dirty="0" err="1" smtClean="0">
                          <a:solidFill>
                            <a:schemeClr val="tx1"/>
                          </a:solidFill>
                          <a:latin typeface="+mn-lt"/>
                          <a:ea typeface="+mn-ea"/>
                          <a:cs typeface="+mn-cs"/>
                        </a:rPr>
                        <a:t>inclair</a:t>
                      </a:r>
                      <a:r>
                        <a:rPr lang="en-ZA" sz="1000" kern="1200" dirty="0" smtClean="0">
                          <a:solidFill>
                            <a:schemeClr val="tx1"/>
                          </a:solidFill>
                          <a:latin typeface="+mn-lt"/>
                          <a:ea typeface="+mn-ea"/>
                          <a:cs typeface="+mn-cs"/>
                        </a:rPr>
                        <a:t> D, </a:t>
                      </a:r>
                      <a:r>
                        <a:rPr lang="en-ZA" sz="1000" kern="1200" dirty="0" err="1" smtClean="0">
                          <a:solidFill>
                            <a:schemeClr val="tx1"/>
                          </a:solidFill>
                          <a:latin typeface="+mn-lt"/>
                          <a:ea typeface="+mn-ea"/>
                          <a:cs typeface="+mn-cs"/>
                        </a:rPr>
                        <a:t>Donegan</a:t>
                      </a:r>
                      <a:r>
                        <a:rPr lang="en-ZA" sz="1000" kern="1200" dirty="0" smtClean="0">
                          <a:solidFill>
                            <a:schemeClr val="tx1"/>
                          </a:solidFill>
                          <a:latin typeface="+mn-lt"/>
                          <a:ea typeface="+mn-ea"/>
                          <a:cs typeface="+mn-cs"/>
                        </a:rPr>
                        <a:t> S, </a:t>
                      </a:r>
                      <a:r>
                        <a:rPr lang="en-ZA" sz="1000" kern="1200" dirty="0" err="1" smtClean="0">
                          <a:solidFill>
                            <a:schemeClr val="tx1"/>
                          </a:solidFill>
                          <a:latin typeface="+mn-lt"/>
                          <a:ea typeface="+mn-ea"/>
                          <a:cs typeface="+mn-cs"/>
                        </a:rPr>
                        <a:t>Isba</a:t>
                      </a:r>
                      <a:r>
                        <a:rPr lang="en-ZA" sz="1000" kern="1200" dirty="0" smtClean="0">
                          <a:solidFill>
                            <a:schemeClr val="tx1"/>
                          </a:solidFill>
                          <a:latin typeface="+mn-lt"/>
                          <a:ea typeface="+mn-ea"/>
                          <a:cs typeface="+mn-cs"/>
                        </a:rPr>
                        <a:t> R, </a:t>
                      </a:r>
                      <a:r>
                        <a:rPr lang="en-ZA" sz="1000" kern="1200" dirty="0" err="1" smtClean="0">
                          <a:solidFill>
                            <a:schemeClr val="tx1"/>
                          </a:solidFill>
                          <a:latin typeface="+mn-lt"/>
                          <a:ea typeface="+mn-ea"/>
                          <a:cs typeface="+mn-cs"/>
                        </a:rPr>
                        <a:t>Lalloo</a:t>
                      </a:r>
                      <a:r>
                        <a:rPr lang="en-ZA" sz="1000" kern="1200" dirty="0" smtClean="0">
                          <a:solidFill>
                            <a:schemeClr val="tx1"/>
                          </a:solidFill>
                          <a:latin typeface="+mn-lt"/>
                          <a:ea typeface="+mn-ea"/>
                          <a:cs typeface="+mn-cs"/>
                        </a:rPr>
                        <a:t> DG. </a:t>
                      </a:r>
                      <a:r>
                        <a:rPr lang="en-ZA" sz="1000" kern="1200" dirty="0" err="1" smtClean="0">
                          <a:solidFill>
                            <a:schemeClr val="tx1"/>
                          </a:solidFill>
                          <a:latin typeface="+mn-lt"/>
                          <a:ea typeface="+mn-ea"/>
                          <a:cs typeface="+mn-cs"/>
                        </a:rPr>
                        <a:t>Artesunate</a:t>
                      </a:r>
                      <a:r>
                        <a:rPr lang="en-ZA" sz="1000" kern="1200" dirty="0" smtClean="0">
                          <a:solidFill>
                            <a:schemeClr val="tx1"/>
                          </a:solidFill>
                          <a:latin typeface="+mn-lt"/>
                          <a:ea typeface="+mn-ea"/>
                          <a:cs typeface="+mn-cs"/>
                        </a:rPr>
                        <a:t> versus quinine for treating severe malaria. Cochrane Database </a:t>
                      </a:r>
                      <a:r>
                        <a:rPr lang="en-ZA" sz="1000" kern="1200" dirty="0" err="1" smtClean="0">
                          <a:solidFill>
                            <a:schemeClr val="tx1"/>
                          </a:solidFill>
                          <a:latin typeface="+mn-lt"/>
                          <a:ea typeface="+mn-ea"/>
                          <a:cs typeface="+mn-cs"/>
                        </a:rPr>
                        <a:t>Syst</a:t>
                      </a:r>
                      <a:r>
                        <a:rPr lang="en-ZA" sz="1000" kern="1200" dirty="0" smtClean="0">
                          <a:solidFill>
                            <a:schemeClr val="tx1"/>
                          </a:solidFill>
                          <a:latin typeface="+mn-lt"/>
                          <a:ea typeface="+mn-ea"/>
                          <a:cs typeface="+mn-cs"/>
                        </a:rPr>
                        <a:t> Rev. 2012 Jun 13;6:CD005967. </a:t>
                      </a:r>
                    </a:p>
                    <a:p>
                      <a:pPr marL="171450" indent="-171450">
                        <a:buFont typeface="Arial" pitchFamily="34" charset="0"/>
                        <a:buChar char="•"/>
                      </a:pPr>
                      <a:r>
                        <a:rPr lang="en-ZA" sz="1000" kern="1200" dirty="0" smtClean="0">
                          <a:solidFill>
                            <a:schemeClr val="tx1"/>
                          </a:solidFill>
                          <a:latin typeface="+mn-lt"/>
                          <a:ea typeface="+mn-ea"/>
                          <a:cs typeface="+mn-cs"/>
                        </a:rPr>
                        <a:t>Mehta U, </a:t>
                      </a:r>
                      <a:r>
                        <a:rPr lang="en-ZA" sz="1000" kern="1200" dirty="0" err="1" smtClean="0">
                          <a:solidFill>
                            <a:schemeClr val="tx1"/>
                          </a:solidFill>
                          <a:latin typeface="+mn-lt"/>
                          <a:ea typeface="+mn-ea"/>
                          <a:cs typeface="+mn-cs"/>
                        </a:rPr>
                        <a:t>Durrheim</a:t>
                      </a:r>
                      <a:r>
                        <a:rPr lang="en-ZA" sz="1000" kern="1200" dirty="0" smtClean="0">
                          <a:solidFill>
                            <a:schemeClr val="tx1"/>
                          </a:solidFill>
                          <a:latin typeface="+mn-lt"/>
                          <a:ea typeface="+mn-ea"/>
                          <a:cs typeface="+mn-cs"/>
                        </a:rPr>
                        <a:t> DN, Blumberg L, Donohue S, </a:t>
                      </a:r>
                      <a:r>
                        <a:rPr lang="en-ZA" sz="1000" kern="1200" dirty="0" err="1" smtClean="0">
                          <a:solidFill>
                            <a:schemeClr val="tx1"/>
                          </a:solidFill>
                          <a:latin typeface="+mn-lt"/>
                          <a:ea typeface="+mn-ea"/>
                          <a:cs typeface="+mn-cs"/>
                        </a:rPr>
                        <a:t>Hansford</a:t>
                      </a:r>
                      <a:r>
                        <a:rPr lang="en-ZA" sz="1000" kern="1200" dirty="0" smtClean="0">
                          <a:solidFill>
                            <a:schemeClr val="tx1"/>
                          </a:solidFill>
                          <a:latin typeface="+mn-lt"/>
                          <a:ea typeface="+mn-ea"/>
                          <a:cs typeface="+mn-cs"/>
                        </a:rPr>
                        <a:t> F, </a:t>
                      </a:r>
                      <a:r>
                        <a:rPr lang="en-ZA" sz="1000" kern="1200" dirty="0" err="1" smtClean="0">
                          <a:solidFill>
                            <a:schemeClr val="tx1"/>
                          </a:solidFill>
                          <a:latin typeface="+mn-lt"/>
                          <a:ea typeface="+mn-ea"/>
                          <a:cs typeface="+mn-cs"/>
                        </a:rPr>
                        <a:t>Mabuza</a:t>
                      </a:r>
                      <a:r>
                        <a:rPr lang="en-ZA" sz="1000" kern="1200" dirty="0" smtClean="0">
                          <a:solidFill>
                            <a:schemeClr val="tx1"/>
                          </a:solidFill>
                          <a:latin typeface="+mn-lt"/>
                          <a:ea typeface="+mn-ea"/>
                          <a:cs typeface="+mn-cs"/>
                        </a:rPr>
                        <a:t> A, Kruger P, </a:t>
                      </a:r>
                      <a:r>
                        <a:rPr lang="en-ZA" sz="1000" kern="1200" dirty="0" err="1" smtClean="0">
                          <a:solidFill>
                            <a:schemeClr val="tx1"/>
                          </a:solidFill>
                          <a:latin typeface="+mn-lt"/>
                          <a:ea typeface="+mn-ea"/>
                          <a:cs typeface="+mn-cs"/>
                        </a:rPr>
                        <a:t>Gumede</a:t>
                      </a:r>
                      <a:r>
                        <a:rPr lang="en-ZA" sz="1000" kern="1200" dirty="0" smtClean="0">
                          <a:solidFill>
                            <a:schemeClr val="tx1"/>
                          </a:solidFill>
                          <a:latin typeface="+mn-lt"/>
                          <a:ea typeface="+mn-ea"/>
                          <a:cs typeface="+mn-cs"/>
                        </a:rPr>
                        <a:t> JK, </a:t>
                      </a:r>
                      <a:r>
                        <a:rPr lang="en-ZA" sz="1000" kern="1200" dirty="0" err="1" smtClean="0">
                          <a:solidFill>
                            <a:schemeClr val="tx1"/>
                          </a:solidFill>
                          <a:latin typeface="+mn-lt"/>
                          <a:ea typeface="+mn-ea"/>
                          <a:cs typeface="+mn-cs"/>
                        </a:rPr>
                        <a:t>Immelman</a:t>
                      </a:r>
                      <a:r>
                        <a:rPr lang="en-ZA" sz="1000" kern="1200" dirty="0" smtClean="0">
                          <a:solidFill>
                            <a:schemeClr val="tx1"/>
                          </a:solidFill>
                          <a:latin typeface="+mn-lt"/>
                          <a:ea typeface="+mn-ea"/>
                          <a:cs typeface="+mn-cs"/>
                        </a:rPr>
                        <a:t> E, Sánchez Canal A, Hugo JJ, Swart G, Barnes KI. Malaria deaths as sentinel events to monitor healthcare delivery and antimalarial drug safety. Trop Med </a:t>
                      </a:r>
                      <a:r>
                        <a:rPr lang="en-ZA" sz="1000" kern="1200" dirty="0" err="1" smtClean="0">
                          <a:solidFill>
                            <a:schemeClr val="tx1"/>
                          </a:solidFill>
                          <a:latin typeface="+mn-lt"/>
                          <a:ea typeface="+mn-ea"/>
                          <a:cs typeface="+mn-cs"/>
                        </a:rPr>
                        <a:t>Int</a:t>
                      </a:r>
                      <a:r>
                        <a:rPr lang="en-ZA" sz="1000" kern="1200" dirty="0" smtClean="0">
                          <a:solidFill>
                            <a:schemeClr val="tx1"/>
                          </a:solidFill>
                          <a:latin typeface="+mn-lt"/>
                          <a:ea typeface="+mn-ea"/>
                          <a:cs typeface="+mn-cs"/>
                        </a:rPr>
                        <a:t> Health. 2007 May;12(5):617-28.</a:t>
                      </a:r>
                      <a:endParaRPr lang="en-US" sz="1000" dirty="0" smtClean="0"/>
                    </a:p>
                  </a:txBody>
                  <a:tcPr marL="86359" marR="86359"/>
                </a:tc>
              </a:tr>
              <a:tr h="370840">
                <a:tc gridSpan="3">
                  <a:txBody>
                    <a:bodyPr/>
                    <a:lstStyle/>
                    <a:p>
                      <a:r>
                        <a:rPr lang="en-ZA" sz="1000" b="1" dirty="0" smtClean="0">
                          <a:solidFill>
                            <a:schemeClr val="tx1"/>
                          </a:solidFill>
                        </a:rPr>
                        <a:t>10.9 MEASLES</a:t>
                      </a:r>
                    </a:p>
                  </a:txBody>
                  <a:tcPr marL="86359" marR="86359"/>
                </a:tc>
                <a:tc hMerge="1">
                  <a:txBody>
                    <a:bodyPr/>
                    <a:lstStyle/>
                    <a:p>
                      <a:endParaRPr lang="en-ZA" sz="1400" dirty="0"/>
                    </a:p>
                  </a:txBody>
                  <a:tcPr marL="86359" marR="86359"/>
                </a:tc>
                <a:tc hMerge="1">
                  <a:txBody>
                    <a:bodyPr/>
                    <a:lstStyle/>
                    <a:p>
                      <a:pPr lvl="0" algn="l">
                        <a:buNone/>
                      </a:pPr>
                      <a:endParaRPr lang="en-ZA" sz="1200" dirty="0"/>
                    </a:p>
                  </a:txBody>
                  <a:tcPr marL="86359" marR="86359"/>
                </a:tc>
              </a:tr>
              <a:tr h="370840">
                <a:tc>
                  <a:txBody>
                    <a:bodyPr/>
                    <a:lstStyle/>
                    <a:p>
                      <a:r>
                        <a:rPr lang="en-ZA" sz="1000" dirty="0" smtClean="0"/>
                        <a:t>19</a:t>
                      </a:r>
                      <a:endParaRPr lang="en-ZA" sz="1000" dirty="0"/>
                    </a:p>
                  </a:txBody>
                  <a:tcPr marL="86359" marR="86359"/>
                </a:tc>
                <a:tc>
                  <a:txBody>
                    <a:bodyPr/>
                    <a:lstStyle/>
                    <a:p>
                      <a:r>
                        <a:rPr lang="en-ZA" sz="1000" dirty="0" smtClean="0"/>
                        <a:t>13</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800" b="1" u="sng" kern="1200" dirty="0" smtClean="0">
                          <a:solidFill>
                            <a:schemeClr val="tx1"/>
                          </a:solidFill>
                          <a:latin typeface="+mn-lt"/>
                          <a:ea typeface="+mn-ea"/>
                          <a:cs typeface="+mn-cs"/>
                        </a:rPr>
                        <a:t>PARACETAMOL</a:t>
                      </a:r>
                      <a:r>
                        <a:rPr lang="en-ZA" sz="800" b="1" u="sng" kern="1200" baseline="0" dirty="0" smtClean="0">
                          <a:solidFill>
                            <a:schemeClr val="tx1"/>
                          </a:solidFill>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800" kern="1200" dirty="0" smtClean="0">
                          <a:solidFill>
                            <a:schemeClr val="tx1"/>
                          </a:solidFill>
                          <a:latin typeface="+mn-lt"/>
                          <a:ea typeface="+mn-ea"/>
                          <a:cs typeface="+mn-cs"/>
                        </a:rPr>
                        <a:t>NICE Clinical Guideline-Feverish illness in children: assessment and initial management in children younger than 5 years, May 2013. </a:t>
                      </a:r>
                      <a:r>
                        <a:rPr lang="en-ZA" sz="800" u="sng" kern="1200" dirty="0" smtClean="0">
                          <a:solidFill>
                            <a:schemeClr val="tx1"/>
                          </a:solidFill>
                          <a:latin typeface="+mn-lt"/>
                          <a:ea typeface="+mn-ea"/>
                          <a:cs typeface="+mn-cs"/>
                          <a:hlinkClick r:id="rId3"/>
                        </a:rPr>
                        <a:t>http://www.nice.org.uk/guidance/cg160/chapter/recommendations</a:t>
                      </a:r>
                      <a:r>
                        <a:rPr lang="en-ZA" sz="800" kern="1200" dirty="0" smtClean="0">
                          <a:solidFill>
                            <a:schemeClr val="tx1"/>
                          </a:solidFill>
                          <a:latin typeface="+mn-lt"/>
                          <a:ea typeface="+mn-ea"/>
                          <a:cs typeface="+mn-cs"/>
                        </a:rPr>
                        <a:t> </a:t>
                      </a:r>
                    </a:p>
                    <a:p>
                      <a:pPr marL="171450" indent="-171450">
                        <a:buFont typeface="Arial" pitchFamily="34" charset="0"/>
                        <a:buChar char="•"/>
                      </a:pPr>
                      <a:r>
                        <a:rPr lang="en-ZA" sz="1000" dirty="0" err="1" smtClean="0"/>
                        <a:t>Thanaviratananich</a:t>
                      </a:r>
                      <a:r>
                        <a:rPr lang="en-ZA" sz="1000" dirty="0" smtClean="0"/>
                        <a:t> S, </a:t>
                      </a:r>
                      <a:r>
                        <a:rPr lang="en-ZA" sz="1000" dirty="0" err="1" smtClean="0"/>
                        <a:t>Laopaiboon</a:t>
                      </a:r>
                      <a:r>
                        <a:rPr lang="en-ZA" sz="1000" dirty="0" smtClean="0"/>
                        <a:t> M, </a:t>
                      </a:r>
                      <a:r>
                        <a:rPr lang="en-ZA" sz="1000" dirty="0" err="1" smtClean="0"/>
                        <a:t>Vatanasapt</a:t>
                      </a:r>
                      <a:r>
                        <a:rPr lang="en-ZA" sz="1000" dirty="0" smtClean="0"/>
                        <a:t> P. Once or twice daily versus three times daily amoxicillin with or without </a:t>
                      </a:r>
                      <a:r>
                        <a:rPr lang="en-ZA" sz="1000" dirty="0" err="1" smtClean="0"/>
                        <a:t>clavulanate</a:t>
                      </a:r>
                      <a:r>
                        <a:rPr lang="en-ZA" sz="1000" dirty="0" smtClean="0"/>
                        <a:t> for the treatment of acute otitis media. Cochrane Database </a:t>
                      </a:r>
                      <a:r>
                        <a:rPr lang="en-ZA" sz="1000" dirty="0" err="1" smtClean="0"/>
                        <a:t>Syst</a:t>
                      </a:r>
                      <a:r>
                        <a:rPr lang="en-ZA" sz="1000" dirty="0" smtClean="0"/>
                        <a:t> Rev. 2013 Dec 13;12:CD004975.</a:t>
                      </a:r>
                    </a:p>
                    <a:p>
                      <a:pPr marL="171450" indent="-171450">
                        <a:buFont typeface="Arial" pitchFamily="34" charset="0"/>
                        <a:buChar char="•"/>
                      </a:pPr>
                      <a:r>
                        <a:rPr lang="en-US" sz="1000" dirty="0" err="1" smtClean="0"/>
                        <a:t>Piglansky</a:t>
                      </a:r>
                      <a:r>
                        <a:rPr lang="en-US" sz="1000" dirty="0" smtClean="0"/>
                        <a:t> L, </a:t>
                      </a:r>
                      <a:r>
                        <a:rPr lang="en-US" sz="1000" dirty="0" err="1" smtClean="0"/>
                        <a:t>Leibovitz</a:t>
                      </a:r>
                      <a:r>
                        <a:rPr lang="en-US" sz="1000" dirty="0" smtClean="0"/>
                        <a:t> E, </a:t>
                      </a:r>
                      <a:r>
                        <a:rPr lang="en-US" sz="1000" dirty="0" err="1" smtClean="0"/>
                        <a:t>Raiz</a:t>
                      </a:r>
                      <a:r>
                        <a:rPr lang="en-US" sz="1000" dirty="0" smtClean="0"/>
                        <a:t> S, Greenberg D, Press J, </a:t>
                      </a:r>
                      <a:r>
                        <a:rPr lang="en-US" sz="1000" dirty="0" err="1" smtClean="0"/>
                        <a:t>Leiberman</a:t>
                      </a:r>
                      <a:r>
                        <a:rPr lang="en-US" sz="1000" dirty="0" smtClean="0"/>
                        <a:t> A, Dagan R. Bacteriologic and clinical efficacy of high dose amoxicillin for therapy of acute otitis media in children. </a:t>
                      </a:r>
                      <a:r>
                        <a:rPr lang="en-US" sz="1000" i="1" dirty="0" err="1" smtClean="0"/>
                        <a:t>Pediatr</a:t>
                      </a:r>
                      <a:r>
                        <a:rPr lang="en-US" sz="1000" i="1" dirty="0" smtClean="0"/>
                        <a:t> Infect Dis J. </a:t>
                      </a:r>
                      <a:r>
                        <a:rPr lang="en-US" sz="1000" dirty="0" smtClean="0"/>
                        <a:t>2003 May;22(5):405-13.</a:t>
                      </a:r>
                    </a:p>
                    <a:p>
                      <a:pPr marL="171450" indent="-171450">
                        <a:buFont typeface="Arial" pitchFamily="34" charset="0"/>
                        <a:buChar char="•"/>
                      </a:pPr>
                      <a:r>
                        <a:rPr lang="en-GB" sz="1000" dirty="0" smtClean="0"/>
                        <a:t> Klein JO. Microbiologic efficacy of antibacterial drugs for acute otitis media. </a:t>
                      </a:r>
                      <a:r>
                        <a:rPr lang="en-GB" sz="1000" i="1" dirty="0" err="1" smtClean="0"/>
                        <a:t>Pediatr</a:t>
                      </a:r>
                      <a:r>
                        <a:rPr lang="en-GB" sz="1000" i="1" dirty="0" smtClean="0"/>
                        <a:t> Infect Dis </a:t>
                      </a:r>
                      <a:r>
                        <a:rPr lang="en-GB" sz="1000" dirty="0" smtClean="0"/>
                        <a:t>J.1993;12(12): 973–975. </a:t>
                      </a:r>
                      <a:endParaRPr lang="en-ZA" sz="1000" dirty="0" smtClean="0"/>
                    </a:p>
                    <a:p>
                      <a:pPr marL="171450" indent="-171450">
                        <a:buFont typeface="Arial" pitchFamily="34" charset="0"/>
                        <a:buChar char="•"/>
                      </a:pPr>
                      <a:r>
                        <a:rPr lang="en-GB" sz="1000" dirty="0" smtClean="0"/>
                        <a:t>SAMJ, Updated guideline for the management of upper respiratory tract infections in South Africa: 2014, in press.</a:t>
                      </a:r>
                      <a:endParaRPr lang="en-ZA" sz="1000" dirty="0" smtClean="0"/>
                    </a:p>
                  </a:txBody>
                  <a:tcPr marL="86359" marR="86359"/>
                </a:tc>
              </a:tr>
              <a:tr h="370840">
                <a:tc>
                  <a:txBody>
                    <a:bodyPr/>
                    <a:lstStyle/>
                    <a:p>
                      <a:r>
                        <a:rPr lang="en-ZA" sz="1000" dirty="0" smtClean="0"/>
                        <a:t>19</a:t>
                      </a:r>
                      <a:endParaRPr lang="en-ZA" sz="1000" dirty="0"/>
                    </a:p>
                  </a:txBody>
                  <a:tcPr marL="86359" marR="86359"/>
                </a:tc>
                <a:tc>
                  <a:txBody>
                    <a:bodyPr/>
                    <a:lstStyle/>
                    <a:p>
                      <a:r>
                        <a:rPr lang="en-ZA" sz="1000" dirty="0" smtClean="0"/>
                        <a:t>13</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800" b="1" u="sng" kern="1200" baseline="0" dirty="0" smtClean="0">
                          <a:solidFill>
                            <a:schemeClr val="tx1"/>
                          </a:solidFill>
                          <a:latin typeface="+mn-lt"/>
                          <a:ea typeface="+mn-ea"/>
                          <a:cs typeface="+mn-cs"/>
                        </a:rPr>
                        <a:t>AMOXICILLIN </a:t>
                      </a:r>
                    </a:p>
                    <a:p>
                      <a:pPr marL="171450" indent="-171450">
                        <a:buFont typeface="Arial" pitchFamily="34" charset="0"/>
                        <a:buChar char="•"/>
                      </a:pPr>
                      <a:r>
                        <a:rPr lang="en-ZA" sz="1000" dirty="0" err="1" smtClean="0"/>
                        <a:t>Thanaviratananich</a:t>
                      </a:r>
                      <a:r>
                        <a:rPr lang="en-ZA" sz="1000" dirty="0" smtClean="0"/>
                        <a:t> S, </a:t>
                      </a:r>
                      <a:r>
                        <a:rPr lang="en-ZA" sz="1000" dirty="0" err="1" smtClean="0"/>
                        <a:t>Laopaiboon</a:t>
                      </a:r>
                      <a:r>
                        <a:rPr lang="en-ZA" sz="1000" dirty="0" smtClean="0"/>
                        <a:t> M, </a:t>
                      </a:r>
                      <a:r>
                        <a:rPr lang="en-ZA" sz="1000" dirty="0" err="1" smtClean="0"/>
                        <a:t>Vatanasapt</a:t>
                      </a:r>
                      <a:r>
                        <a:rPr lang="en-ZA" sz="1000" dirty="0" smtClean="0"/>
                        <a:t> P. Once or twice daily versus three times daily amoxicillin with or without </a:t>
                      </a:r>
                      <a:r>
                        <a:rPr lang="en-ZA" sz="1000" dirty="0" err="1" smtClean="0"/>
                        <a:t>clavulanate</a:t>
                      </a:r>
                      <a:r>
                        <a:rPr lang="en-ZA" sz="1000" dirty="0" smtClean="0"/>
                        <a:t> for the treatment of acute otitis media. Cochrane Database </a:t>
                      </a:r>
                      <a:r>
                        <a:rPr lang="en-ZA" sz="1000" dirty="0" err="1" smtClean="0"/>
                        <a:t>Syst</a:t>
                      </a:r>
                      <a:r>
                        <a:rPr lang="en-ZA" sz="1000" dirty="0" smtClean="0"/>
                        <a:t> Rev. 2013 Dec 13;12:CD004975.</a:t>
                      </a:r>
                    </a:p>
                    <a:p>
                      <a:pPr marL="171450" indent="-171450">
                        <a:buFont typeface="Arial" pitchFamily="34" charset="0"/>
                        <a:buChar char="•"/>
                      </a:pPr>
                      <a:r>
                        <a:rPr lang="en-US" sz="1000" dirty="0" err="1" smtClean="0"/>
                        <a:t>Piglansky</a:t>
                      </a:r>
                      <a:r>
                        <a:rPr lang="en-US" sz="1000" dirty="0" smtClean="0"/>
                        <a:t> L, </a:t>
                      </a:r>
                      <a:r>
                        <a:rPr lang="en-US" sz="1000" dirty="0" err="1" smtClean="0"/>
                        <a:t>Leibovitz</a:t>
                      </a:r>
                      <a:r>
                        <a:rPr lang="en-US" sz="1000" dirty="0" smtClean="0"/>
                        <a:t> E, </a:t>
                      </a:r>
                      <a:r>
                        <a:rPr lang="en-US" sz="1000" dirty="0" err="1" smtClean="0"/>
                        <a:t>Raiz</a:t>
                      </a:r>
                      <a:r>
                        <a:rPr lang="en-US" sz="1000" dirty="0" smtClean="0"/>
                        <a:t> S, Greenberg D, Press J, </a:t>
                      </a:r>
                      <a:r>
                        <a:rPr lang="en-US" sz="1000" dirty="0" err="1" smtClean="0"/>
                        <a:t>Leiberman</a:t>
                      </a:r>
                      <a:r>
                        <a:rPr lang="en-US" sz="1000" dirty="0" smtClean="0"/>
                        <a:t> A, Dagan R. Bacteriologic and clinical efficacy of high dose amoxicillin for therapy of acute otitis media in children. </a:t>
                      </a:r>
                      <a:r>
                        <a:rPr lang="en-US" sz="1000" i="1" dirty="0" err="1" smtClean="0"/>
                        <a:t>Pediatr</a:t>
                      </a:r>
                      <a:r>
                        <a:rPr lang="en-US" sz="1000" i="1" dirty="0" smtClean="0"/>
                        <a:t> Infect Dis J. </a:t>
                      </a:r>
                      <a:r>
                        <a:rPr lang="en-US" sz="1000" dirty="0" smtClean="0"/>
                        <a:t>2003 May;22(5):405-13.</a:t>
                      </a:r>
                    </a:p>
                    <a:p>
                      <a:pPr marL="171450" indent="-171450">
                        <a:buFont typeface="Arial" pitchFamily="34" charset="0"/>
                        <a:buChar char="•"/>
                      </a:pPr>
                      <a:r>
                        <a:rPr lang="en-GB" sz="1000" dirty="0" smtClean="0"/>
                        <a:t> Klein JO. Microbiologic efficacy of antibacterial drugs for acute otitis media. </a:t>
                      </a:r>
                      <a:r>
                        <a:rPr lang="en-GB" sz="1000" i="1" dirty="0" err="1" smtClean="0"/>
                        <a:t>Pediatr</a:t>
                      </a:r>
                      <a:r>
                        <a:rPr lang="en-GB" sz="1000" i="1" dirty="0" smtClean="0"/>
                        <a:t> Infect Dis </a:t>
                      </a:r>
                      <a:r>
                        <a:rPr lang="en-GB" sz="1000" dirty="0" smtClean="0"/>
                        <a:t>J.1993;12(12): 973–975. </a:t>
                      </a:r>
                      <a:endParaRPr lang="en-ZA" sz="1000" dirty="0" smtClean="0"/>
                    </a:p>
                    <a:p>
                      <a:pPr marL="171450" indent="-171450">
                        <a:buFont typeface="Arial" pitchFamily="34" charset="0"/>
                        <a:buChar char="•"/>
                      </a:pPr>
                      <a:r>
                        <a:rPr lang="en-GB" sz="1000" dirty="0" smtClean="0"/>
                        <a:t>SAMJ, Updated guideline for the management of upper respiratory tract infections in South Africa: 2014, in press.</a:t>
                      </a:r>
                      <a:endParaRPr lang="en-ZA" sz="1000" dirty="0" smtClean="0"/>
                    </a:p>
                  </a:txBody>
                  <a:tcPr marL="86359" marR="86359"/>
                </a:tc>
              </a:tr>
            </a:tbl>
          </a:graphicData>
        </a:graphic>
      </p:graphicFrame>
      <p:sp>
        <p:nvSpPr>
          <p:cNvPr id="3"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defRPr/>
            </a:pPr>
            <a:fld id="{6079DE21-5DAA-4204-B423-28510684095B}" type="slidenum">
              <a:rPr lang="en-ZA" smtClean="0">
                <a:solidFill>
                  <a:prstClr val="black">
                    <a:tint val="75000"/>
                  </a:prstClr>
                </a:solidFill>
              </a:rPr>
              <a:pPr algn="ctr">
                <a:defRPr/>
              </a:pPr>
              <a:t>26</a:t>
            </a:fld>
            <a:endParaRPr lang="en-ZA" dirty="0">
              <a:solidFill>
                <a:prstClr val="black">
                  <a:tint val="75000"/>
                </a:prstClr>
              </a:solidFill>
            </a:endParaRPr>
          </a:p>
        </p:txBody>
      </p:sp>
    </p:spTree>
    <p:extLst>
      <p:ext uri="{BB962C8B-B14F-4D97-AF65-F5344CB8AC3E}">
        <p14:creationId xmlns:p14="http://schemas.microsoft.com/office/powerpoint/2010/main" xmlns="" val="2594065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ZA" b="1" dirty="0" smtClean="0">
                <a:solidFill>
                  <a:schemeClr val="bg1"/>
                </a:solidFill>
              </a:rPr>
              <a:t>NEW STG</a:t>
            </a:r>
            <a:endParaRPr lang="en-ZA"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057739770"/>
              </p:ext>
            </p:extLst>
          </p:nvPr>
        </p:nvGraphicFramePr>
        <p:xfrm>
          <a:off x="533400" y="3124200"/>
          <a:ext cx="8208911" cy="1572768"/>
        </p:xfrm>
        <a:graphic>
          <a:graphicData uri="http://schemas.openxmlformats.org/drawingml/2006/table">
            <a:tbl>
              <a:tblPr firstRow="1" firstCol="1" bandRow="1">
                <a:effectLst>
                  <a:outerShdw blurRad="50800" dist="38100" dir="2700000" algn="tl" rotWithShape="0">
                    <a:prstClr val="black">
                      <a:alpha val="40000"/>
                    </a:prstClr>
                  </a:outerShdw>
                </a:effectLst>
                <a:tableStyleId>{7DF18680-E054-41AD-8BC1-D1AEF772440D}</a:tableStyleId>
              </a:tblPr>
              <a:tblGrid>
                <a:gridCol w="1296144"/>
                <a:gridCol w="4114056"/>
                <a:gridCol w="2798711"/>
              </a:tblGrid>
              <a:tr h="357256">
                <a:tc>
                  <a:txBody>
                    <a:bodyPr/>
                    <a:lstStyle/>
                    <a:p>
                      <a:pPr algn="just">
                        <a:lnSpc>
                          <a:spcPct val="115000"/>
                        </a:lnSpc>
                        <a:spcAft>
                          <a:spcPts val="0"/>
                        </a:spcAft>
                      </a:pPr>
                      <a:r>
                        <a:rPr lang="en-ZA" sz="2400" dirty="0">
                          <a:effectLst/>
                        </a:rPr>
                        <a:t>SECTION</a:t>
                      </a:r>
                      <a:endParaRPr lang="en-ZA" sz="2400" b="1" dirty="0">
                        <a:effectLst/>
                        <a:latin typeface="Calibri"/>
                        <a:ea typeface="Times New Roman"/>
                        <a:cs typeface="Times New Roman"/>
                      </a:endParaRPr>
                    </a:p>
                  </a:txBody>
                  <a:tcPr marL="68580" marR="68580" marT="0" marB="0"/>
                </a:tc>
                <a:tc>
                  <a:txBody>
                    <a:bodyPr/>
                    <a:lstStyle/>
                    <a:p>
                      <a:pPr algn="ctr">
                        <a:lnSpc>
                          <a:spcPct val="115000"/>
                        </a:lnSpc>
                        <a:spcAft>
                          <a:spcPts val="0"/>
                        </a:spcAft>
                      </a:pPr>
                      <a:r>
                        <a:rPr lang="en-ZA" sz="2400" dirty="0">
                          <a:effectLst/>
                        </a:rPr>
                        <a:t>CONDITION</a:t>
                      </a:r>
                      <a:endParaRPr lang="en-ZA" sz="2400" b="1" dirty="0">
                        <a:effectLst/>
                        <a:latin typeface="Calibri"/>
                        <a:ea typeface="Times New Roman"/>
                        <a:cs typeface="Times New Roman"/>
                      </a:endParaRPr>
                    </a:p>
                  </a:txBody>
                  <a:tcPr marL="68580" marR="68580" marT="0" marB="0"/>
                </a:tc>
                <a:tc>
                  <a:txBody>
                    <a:bodyPr/>
                    <a:lstStyle/>
                    <a:p>
                      <a:pPr algn="ctr">
                        <a:lnSpc>
                          <a:spcPct val="100000"/>
                        </a:lnSpc>
                        <a:spcAft>
                          <a:spcPts val="0"/>
                        </a:spcAft>
                      </a:pPr>
                      <a:r>
                        <a:rPr lang="en-ZA" sz="2400" dirty="0">
                          <a:effectLst/>
                        </a:rPr>
                        <a:t>MEDICINE MANAGEMENT</a:t>
                      </a:r>
                      <a:endParaRPr lang="en-ZA" sz="2400" b="1" dirty="0">
                        <a:effectLst/>
                        <a:latin typeface="Calibri"/>
                        <a:ea typeface="Times New Roman"/>
                        <a:cs typeface="Times New Roman"/>
                      </a:endParaRPr>
                    </a:p>
                  </a:txBody>
                  <a:tcPr marL="68580" marR="68580" marT="0" marB="0"/>
                </a:tc>
              </a:tr>
              <a:tr h="357256">
                <a:tc>
                  <a:txBody>
                    <a:bodyPr/>
                    <a:lstStyle/>
                    <a:p>
                      <a:pPr algn="just">
                        <a:lnSpc>
                          <a:spcPct val="115000"/>
                        </a:lnSpc>
                        <a:spcAft>
                          <a:spcPts val="0"/>
                        </a:spcAft>
                      </a:pPr>
                      <a:r>
                        <a:rPr lang="en-ZA" sz="2400" dirty="0" smtClean="0">
                          <a:effectLst/>
                        </a:rPr>
                        <a:t>10.16</a:t>
                      </a:r>
                      <a:endParaRPr lang="en-ZA" sz="2400" b="1" dirty="0">
                        <a:effectLst/>
                        <a:latin typeface="Calibri"/>
                        <a:ea typeface="Times New Roman"/>
                        <a:cs typeface="Times New Roman"/>
                      </a:endParaRPr>
                    </a:p>
                  </a:txBody>
                  <a:tcPr marL="68580" marR="68580" marT="0" marB="0"/>
                </a:tc>
                <a:tc>
                  <a:txBody>
                    <a:bodyPr/>
                    <a:lstStyle/>
                    <a:p>
                      <a:pPr algn="ctr">
                        <a:lnSpc>
                          <a:spcPct val="115000"/>
                        </a:lnSpc>
                        <a:spcAft>
                          <a:spcPts val="0"/>
                        </a:spcAft>
                      </a:pPr>
                      <a:r>
                        <a:rPr lang="en-US" sz="2400" dirty="0" smtClean="0">
                          <a:effectLst/>
                        </a:rPr>
                        <a:t>VIRAL HAEMORRHAGIC FEVER (VHF)</a:t>
                      </a:r>
                      <a:endParaRPr lang="en-ZA" sz="2400" b="1" dirty="0">
                        <a:effectLst/>
                        <a:latin typeface="Calibri"/>
                        <a:ea typeface="Times New Roman"/>
                        <a:cs typeface="Times New Roman"/>
                      </a:endParaRPr>
                    </a:p>
                  </a:txBody>
                  <a:tcPr marL="68580" marR="68580" marT="0" marB="0"/>
                </a:tc>
                <a:tc>
                  <a:txBody>
                    <a:bodyPr/>
                    <a:lstStyle/>
                    <a:p>
                      <a:pPr algn="ctr">
                        <a:lnSpc>
                          <a:spcPct val="115000"/>
                        </a:lnSpc>
                        <a:spcAft>
                          <a:spcPts val="0"/>
                        </a:spcAft>
                      </a:pPr>
                      <a:r>
                        <a:rPr lang="en-ZA" sz="2400" b="0" dirty="0" smtClean="0">
                          <a:effectLst/>
                          <a:latin typeface="Calibri"/>
                          <a:ea typeface="Times New Roman"/>
                          <a:cs typeface="Times New Roman"/>
                        </a:rPr>
                        <a:t>Ceftriaxone</a:t>
                      </a:r>
                      <a:endParaRPr lang="en-ZA" sz="2400" b="0" dirty="0">
                        <a:effectLst/>
                        <a:latin typeface="Calibri"/>
                        <a:ea typeface="Times New Roman"/>
                        <a:cs typeface="Times New Roman"/>
                      </a:endParaRPr>
                    </a:p>
                  </a:txBody>
                  <a:tcPr marL="68580" marR="68580" marT="0" marB="0"/>
                </a:tc>
              </a:tr>
            </a:tbl>
          </a:graphicData>
        </a:graphic>
      </p:graphicFrame>
      <p:sp>
        <p:nvSpPr>
          <p:cNvPr id="5" name="TextBox 4"/>
          <p:cNvSpPr txBox="1"/>
          <p:nvPr/>
        </p:nvSpPr>
        <p:spPr>
          <a:xfrm>
            <a:off x="611560" y="1268760"/>
            <a:ext cx="7848872" cy="1200329"/>
          </a:xfrm>
          <a:prstGeom prst="rect">
            <a:avLst/>
          </a:prstGeom>
          <a:noFill/>
        </p:spPr>
        <p:txBody>
          <a:bodyPr wrap="square" rtlCol="0">
            <a:spAutoFit/>
          </a:bodyPr>
          <a:lstStyle/>
          <a:p>
            <a:pPr algn="just"/>
            <a:r>
              <a:rPr lang="en-ZA" sz="2400" dirty="0" smtClean="0"/>
              <a:t>Management was aligned </a:t>
            </a:r>
            <a:r>
              <a:rPr lang="en-ZA" sz="2400" dirty="0"/>
              <a:t>to the </a:t>
            </a:r>
            <a:r>
              <a:rPr lang="en-ZA" sz="2400" dirty="0" smtClean="0"/>
              <a:t>National Department of Health Guidelines for recognition and management of viral haemorrhagic fevers</a:t>
            </a:r>
            <a:endParaRPr lang="en-ZA" sz="2400" dirty="0"/>
          </a:p>
        </p:txBody>
      </p:sp>
      <p:sp>
        <p:nvSpPr>
          <p:cNvPr id="7" name="Footer Placeholder 6"/>
          <p:cNvSpPr>
            <a:spLocks noGrp="1"/>
          </p:cNvSpPr>
          <p:nvPr>
            <p:ph type="ftr" sz="quarter" idx="11"/>
          </p:nvPr>
        </p:nvSpPr>
        <p:spPr>
          <a:xfrm>
            <a:off x="3124200" y="6356350"/>
            <a:ext cx="3320008" cy="365125"/>
          </a:xfrm>
        </p:spPr>
        <p:txBody>
          <a:bodyPr/>
          <a:lstStyle/>
          <a:p>
            <a:pPr algn="ctr"/>
            <a:r>
              <a:rPr lang="en-ZA" sz="1000" dirty="0" smtClean="0"/>
              <a:t>PRIMARY HEALTHCARE 2014 IMPLEMENTATION SLIDES: INFECTIONS &amp; RELATED CONDITIONS</a:t>
            </a:r>
            <a:endParaRPr lang="en-ZA" sz="1000" dirty="0"/>
          </a:p>
        </p:txBody>
      </p:sp>
      <p:sp>
        <p:nvSpPr>
          <p:cNvPr id="8" name="Slide Number Placeholder 7"/>
          <p:cNvSpPr>
            <a:spLocks noGrp="1"/>
          </p:cNvSpPr>
          <p:nvPr>
            <p:ph type="sldNum" sz="quarter" idx="12"/>
          </p:nvPr>
        </p:nvSpPr>
        <p:spPr/>
        <p:txBody>
          <a:bodyPr/>
          <a:lstStyle/>
          <a:p>
            <a:pPr algn="ctr"/>
            <a:fld id="{42FB03B2-953D-4068-99A6-8707FB8FE3E1}" type="slidenum">
              <a:rPr lang="en-ZA" sz="1000" smtClean="0"/>
              <a:pPr algn="ctr"/>
              <a:t>3</a:t>
            </a:fld>
            <a:endParaRPr lang="en-ZA" sz="1000" dirty="0"/>
          </a:p>
        </p:txBody>
      </p:sp>
    </p:spTree>
    <p:extLst>
      <p:ext uri="{BB962C8B-B14F-4D97-AF65-F5344CB8AC3E}">
        <p14:creationId xmlns:p14="http://schemas.microsoft.com/office/powerpoint/2010/main" xmlns="" val="4223106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2209800"/>
            <a:ext cx="6858000" cy="769441"/>
          </a:xfrm>
          <a:prstGeom prst="rect">
            <a:avLst/>
          </a:prstGeom>
          <a:noFill/>
        </p:spPr>
        <p:txBody>
          <a:bodyPr wrap="square" rtlCol="0">
            <a:spAutoFit/>
          </a:bodyPr>
          <a:lstStyle/>
          <a:p>
            <a:pPr algn="ctr"/>
            <a:r>
              <a:rPr lang="en-US" sz="4400" b="1" dirty="0" smtClean="0"/>
              <a:t>AMENDMENTS</a:t>
            </a:r>
            <a:endParaRPr lang="en-US" sz="4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8229600" cy="1143000"/>
          </a:xfrm>
          <a:prstGeom prst="rect">
            <a:avLst/>
          </a:prstGeom>
        </p:spPr>
        <p:txBody>
          <a:bodyPr>
            <a:normAutofit fontScale="97500"/>
          </a:bodyPr>
          <a:lstStyle/>
          <a:p>
            <a:pPr>
              <a:spcBef>
                <a:spcPct val="0"/>
              </a:spcBef>
              <a:defRPr/>
            </a:pPr>
            <a:r>
              <a:rPr lang="en-ZA" sz="4400" b="1" dirty="0" smtClean="0">
                <a:solidFill>
                  <a:schemeClr val="bg1"/>
                </a:solidFill>
              </a:rPr>
              <a:t>10.1 FEVER</a:t>
            </a:r>
            <a:endParaRPr lang="en-GB" sz="4400" b="1" dirty="0" smtClean="0">
              <a:solidFill>
                <a:schemeClr val="bg1"/>
              </a:solidFill>
              <a:latin typeface="Arial" pitchFamily="34" charset="0"/>
              <a:cs typeface="Arial" pitchFamily="34" charset="0"/>
            </a:endParaRPr>
          </a:p>
        </p:txBody>
      </p:sp>
      <p:sp>
        <p:nvSpPr>
          <p:cNvPr id="3" name="Content Placeholder 2"/>
          <p:cNvSpPr txBox="1">
            <a:spLocks/>
          </p:cNvSpPr>
          <p:nvPr/>
        </p:nvSpPr>
        <p:spPr>
          <a:xfrm>
            <a:off x="0" y="1219200"/>
            <a:ext cx="9144000" cy="4572000"/>
          </a:xfrm>
          <a:prstGeom prst="rect">
            <a:avLst/>
          </a:prstGeom>
        </p:spPr>
        <p:txBody>
          <a:bodyPr>
            <a:normAutofit fontScale="77500" lnSpcReduction="20000"/>
          </a:bodyPr>
          <a:lstStyle/>
          <a:p>
            <a:r>
              <a:rPr lang="en-ZA" sz="2800" i="1" u="sng" dirty="0" smtClean="0"/>
              <a:t>NICE Guidelines:</a:t>
            </a:r>
            <a:r>
              <a:rPr lang="en-ZA" sz="2800" dirty="0" smtClean="0"/>
              <a:t> </a:t>
            </a:r>
            <a:endParaRPr lang="en-US" sz="2800" dirty="0" smtClean="0"/>
          </a:p>
          <a:p>
            <a:pPr marL="742950" lvl="1" indent="-285750">
              <a:spcBef>
                <a:spcPct val="20000"/>
              </a:spcBef>
              <a:buFont typeface="Arial" pitchFamily="34" charset="0"/>
              <a:buChar char="–"/>
            </a:pPr>
            <a:r>
              <a:rPr lang="en-GB" sz="2600" dirty="0" smtClean="0"/>
              <a:t>Antipyretic agents do not prevent febrile convulsions and should not be used specifically for this purpose.</a:t>
            </a:r>
            <a:endParaRPr lang="en-US" sz="2600" dirty="0" smtClean="0"/>
          </a:p>
          <a:p>
            <a:pPr marL="742950" lvl="1" indent="-285750">
              <a:spcBef>
                <a:spcPct val="20000"/>
              </a:spcBef>
              <a:buFont typeface="Arial" pitchFamily="34" charset="0"/>
              <a:buChar char="–"/>
            </a:pPr>
            <a:r>
              <a:rPr lang="en-GB" sz="2600" dirty="0" smtClean="0"/>
              <a:t>Tepid sponging is not recommended for the treatment of fever and children with fever should not be underdressed or over-wrapped. (These physical measures cause the child to shiver, raising the child’s core temperature).</a:t>
            </a:r>
            <a:endParaRPr lang="en-US" sz="2600" dirty="0" smtClean="0"/>
          </a:p>
          <a:p>
            <a:pPr marL="742950" lvl="1" indent="-285750">
              <a:spcBef>
                <a:spcPct val="20000"/>
              </a:spcBef>
              <a:buFont typeface="Arial" pitchFamily="34" charset="0"/>
              <a:buChar char="–"/>
            </a:pPr>
            <a:r>
              <a:rPr lang="en-GB" sz="2600" dirty="0" smtClean="0"/>
              <a:t>Consider using either paracetamol or ibuprofen in children with fever who appear distressed.</a:t>
            </a:r>
            <a:endParaRPr lang="en-US" sz="2600" dirty="0" smtClean="0"/>
          </a:p>
          <a:p>
            <a:pPr marL="742950" lvl="1" indent="-285750">
              <a:spcBef>
                <a:spcPct val="20000"/>
              </a:spcBef>
              <a:buFont typeface="Arial" pitchFamily="34" charset="0"/>
              <a:buChar char="–"/>
            </a:pPr>
            <a:r>
              <a:rPr lang="en-GB" sz="2600" dirty="0" smtClean="0"/>
              <a:t>Do not use antipyretic agents with the sole aim of reducing body temperature in children with fever.</a:t>
            </a:r>
            <a:endParaRPr lang="en-US" sz="2600" dirty="0" smtClean="0"/>
          </a:p>
          <a:p>
            <a:pPr marL="742950" lvl="1" indent="-285750">
              <a:spcBef>
                <a:spcPct val="20000"/>
              </a:spcBef>
              <a:buFont typeface="Arial" pitchFamily="34" charset="0"/>
              <a:buChar char="–"/>
            </a:pPr>
            <a:r>
              <a:rPr lang="en-GB" sz="2600" dirty="0" smtClean="0"/>
              <a:t>When using antipyretics in children with fever, continue only as long as the child appears distressed. (It was mentioned that distress would be subjectively determined by the healthcare practitioner). </a:t>
            </a:r>
            <a:endParaRPr lang="en-US" sz="2800" dirty="0" smtClean="0"/>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ZA" sz="4400" b="1" i="0" u="none" strike="noStrike" kern="1200" cap="none" spc="0" normalizeH="0" baseline="0" noProof="0" dirty="0" smtClean="0">
                <a:ln>
                  <a:noFill/>
                </a:ln>
                <a:solidFill>
                  <a:srgbClr val="3366FF"/>
                </a:solidFill>
                <a:effectLst/>
                <a:uLnTx/>
                <a:uFillTx/>
                <a:latin typeface="+mn-lt"/>
                <a:ea typeface="+mn-ea"/>
                <a:cs typeface="+mn-cs"/>
              </a:rPr>
              <a:t>Level of Evidence: III Guidelines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7" name="Footer Placeholder 4"/>
          <p:cNvSpPr txBox="1">
            <a:spLocks/>
          </p:cNvSpPr>
          <p:nvPr/>
        </p:nvSpPr>
        <p:spPr>
          <a:xfrm>
            <a:off x="3124200" y="6172200"/>
            <a:ext cx="3276600" cy="5016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smtClean="0">
                <a:solidFill>
                  <a:schemeClr val="tx1">
                    <a:lumMod val="50000"/>
                    <a:lumOff val="50000"/>
                  </a:schemeClr>
                </a:solidFill>
              </a:rPr>
              <a:t>INFECTIONS &amp; RELATED CONDITIONS</a:t>
            </a:r>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Rectangle 5"/>
          <p:cNvSpPr/>
          <p:nvPr/>
        </p:nvSpPr>
        <p:spPr>
          <a:xfrm>
            <a:off x="7391400" y="4945797"/>
            <a:ext cx="969114"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a:t>
            </a:r>
            <a:r>
              <a:rPr lang="en-ZA" dirty="0">
                <a:solidFill>
                  <a:srgbClr val="3366FF"/>
                </a:solidFill>
              </a:rPr>
              <a:t>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152400"/>
            <a:ext cx="7772400" cy="1143000"/>
          </a:xfrm>
          <a:prstGeom prst="rect">
            <a:avLst/>
          </a:prstGeom>
        </p:spPr>
        <p:txBody>
          <a:bodyPr>
            <a:no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4000" b="1" dirty="0" smtClean="0">
                <a:solidFill>
                  <a:schemeClr val="bg1"/>
                </a:solidFill>
              </a:rPr>
              <a:t>10.1 FEVER</a:t>
            </a:r>
            <a:endParaRPr lang="en-GB" sz="4000" b="1" dirty="0" smtClean="0">
              <a:solidFill>
                <a:schemeClr val="bg1"/>
              </a:solidFill>
              <a:latin typeface="Arial" pitchFamily="34" charset="0"/>
              <a:cs typeface="Arial" pitchFamily="34" charset="0"/>
            </a:endParaRPr>
          </a:p>
        </p:txBody>
      </p:sp>
      <p:sp>
        <p:nvSpPr>
          <p:cNvPr id="3" name="Content Placeholder 2"/>
          <p:cNvSpPr txBox="1">
            <a:spLocks/>
          </p:cNvSpPr>
          <p:nvPr/>
        </p:nvSpPr>
        <p:spPr>
          <a:xfrm>
            <a:off x="0" y="1143001"/>
            <a:ext cx="9144000" cy="4495800"/>
          </a:xfrm>
          <a:prstGeom prst="rect">
            <a:avLst/>
          </a:prstGeom>
        </p:spPr>
        <p:txBody>
          <a:bodyPr>
            <a:normAutofit fontScale="92500" lnSpcReduction="20000"/>
          </a:bodyPr>
          <a:lstStyle/>
          <a:p>
            <a:r>
              <a:rPr lang="en-ZA" sz="2600" i="1" u="sng" dirty="0" smtClean="0"/>
              <a:t>Advice for home care:</a:t>
            </a:r>
            <a:endParaRPr lang="en-ZA" sz="2400" b="1" dirty="0" smtClean="0"/>
          </a:p>
          <a:p>
            <a:r>
              <a:rPr lang="en-ZA" sz="2400" b="1" dirty="0" smtClean="0"/>
              <a:t>NICE recommends</a:t>
            </a:r>
            <a:endParaRPr lang="en-US" sz="2400" b="1" dirty="0" smtClean="0"/>
          </a:p>
          <a:p>
            <a:pPr marL="742950" lvl="1" indent="-285750">
              <a:spcBef>
                <a:spcPct val="20000"/>
              </a:spcBef>
              <a:buFont typeface="Arial" pitchFamily="34" charset="0"/>
              <a:buChar char="–"/>
            </a:pPr>
            <a:r>
              <a:rPr lang="en-GB" sz="1900" dirty="0" smtClean="0"/>
              <a:t>Administering regular fluids to the child (where a baby or child is breastfed the most appropriate fluid is breast milk).</a:t>
            </a:r>
            <a:endParaRPr lang="en-US" sz="1900" dirty="0" smtClean="0"/>
          </a:p>
          <a:p>
            <a:pPr marL="742950" lvl="1" indent="-285750">
              <a:spcBef>
                <a:spcPct val="20000"/>
              </a:spcBef>
              <a:buFont typeface="Arial" pitchFamily="34" charset="0"/>
              <a:buChar char="–"/>
            </a:pPr>
            <a:r>
              <a:rPr lang="en-GB" sz="1900" dirty="0" smtClean="0"/>
              <a:t>How caregivers should detect for signs of dehydration by looking for distinct features (sunken </a:t>
            </a:r>
            <a:r>
              <a:rPr lang="en-GB" sz="1900" dirty="0" err="1" smtClean="0"/>
              <a:t>fontanelles</a:t>
            </a:r>
            <a:r>
              <a:rPr lang="en-GB" sz="1900" dirty="0" smtClean="0"/>
              <a:t>, dry mouth, sunken eyes, absence of tears, poor overall appearance).</a:t>
            </a:r>
            <a:endParaRPr lang="en-US" sz="1900" dirty="0" smtClean="0"/>
          </a:p>
          <a:p>
            <a:pPr marL="742950" lvl="1" indent="-285750">
              <a:spcBef>
                <a:spcPct val="20000"/>
              </a:spcBef>
              <a:buFont typeface="Arial" pitchFamily="34" charset="0"/>
              <a:buChar char="–"/>
            </a:pPr>
            <a:r>
              <a:rPr lang="en-GB" sz="1900" dirty="0" smtClean="0"/>
              <a:t>How to identify a non-blanching rash.</a:t>
            </a:r>
            <a:endParaRPr lang="en-US" sz="1900" dirty="0" smtClean="0"/>
          </a:p>
          <a:p>
            <a:pPr marL="742950" lvl="1" indent="-285750">
              <a:spcBef>
                <a:spcPct val="20000"/>
              </a:spcBef>
              <a:buFont typeface="Arial" pitchFamily="34" charset="0"/>
              <a:buChar char="–"/>
            </a:pPr>
            <a:r>
              <a:rPr lang="en-GB" sz="1900" dirty="0" smtClean="0"/>
              <a:t>To keep their child away from nursery or school.</a:t>
            </a:r>
            <a:endParaRPr lang="en-US" sz="1900" dirty="0" smtClean="0"/>
          </a:p>
          <a:p>
            <a:pPr marL="742950" lvl="1" indent="-285750">
              <a:spcBef>
                <a:spcPct val="20000"/>
              </a:spcBef>
              <a:buFont typeface="Arial" pitchFamily="34" charset="0"/>
              <a:buChar char="–"/>
            </a:pPr>
            <a:r>
              <a:rPr lang="en-GB" sz="1900" dirty="0" smtClean="0"/>
              <a:t>When to seek further help (the child has a fit; the child develops a non-blanching rash; the parent or carer is more worried than when they previously sought advice; the fever lasts longer than 5 days; the parent or carer is distressed, or concerned that they are unable to look after their child).</a:t>
            </a:r>
            <a:endParaRPr lang="en-US" sz="1900" dirty="0" smtClean="0"/>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9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ZA" sz="4400" b="1" i="0" u="none" strike="noStrike" kern="1200" cap="none" spc="0" normalizeH="0" baseline="0" noProof="0" dirty="0" smtClean="0">
                <a:ln>
                  <a:noFill/>
                </a:ln>
                <a:solidFill>
                  <a:srgbClr val="3366FF"/>
                </a:solidFill>
                <a:effectLst/>
                <a:uLnTx/>
                <a:uFillTx/>
                <a:latin typeface="+mn-lt"/>
                <a:ea typeface="+mn-ea"/>
                <a:cs typeface="+mn-cs"/>
              </a:rPr>
              <a:t>Level of Evidence: III Guidelines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9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13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7" name="Footer Placeholder 4"/>
          <p:cNvSpPr txBox="1">
            <a:spLocks/>
          </p:cNvSpPr>
          <p:nvPr/>
        </p:nvSpPr>
        <p:spPr>
          <a:xfrm>
            <a:off x="3124200" y="6172200"/>
            <a:ext cx="3276600" cy="5016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smtClean="0">
                <a:solidFill>
                  <a:schemeClr val="tx1">
                    <a:lumMod val="50000"/>
                    <a:lumOff val="50000"/>
                  </a:schemeClr>
                </a:solidFill>
              </a:rPr>
              <a:t>INFECTIONS &amp; RELATED CONDITIONS</a:t>
            </a:r>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Rectangle 5"/>
          <p:cNvSpPr/>
          <p:nvPr/>
        </p:nvSpPr>
        <p:spPr>
          <a:xfrm>
            <a:off x="7675418" y="4710984"/>
            <a:ext cx="969114"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a:t>
            </a:r>
            <a:endParaRPr lang="en-ZA" dirty="0">
              <a:solidFill>
                <a:srgbClr val="3366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152400"/>
            <a:ext cx="7772400" cy="1143000"/>
          </a:xfrm>
          <a:prstGeom prst="rect">
            <a:avLst/>
          </a:prstGeom>
        </p:spPr>
        <p:txBody>
          <a:bodyPr>
            <a:no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4000" b="1" dirty="0" smtClean="0">
                <a:solidFill>
                  <a:schemeClr val="bg1"/>
                </a:solidFill>
              </a:rPr>
              <a:t>10.1 FEVER</a:t>
            </a:r>
            <a:endParaRPr lang="en-GB" sz="4000" b="1" dirty="0" smtClean="0">
              <a:solidFill>
                <a:schemeClr val="bg1"/>
              </a:solidFill>
              <a:latin typeface="Arial" pitchFamily="34" charset="0"/>
              <a:cs typeface="Arial" pitchFamily="34" charset="0"/>
            </a:endParaRPr>
          </a:p>
        </p:txBody>
      </p:sp>
      <p:sp>
        <p:nvSpPr>
          <p:cNvPr id="3" name="Content Placeholder 2"/>
          <p:cNvSpPr txBox="1">
            <a:spLocks/>
          </p:cNvSpPr>
          <p:nvPr/>
        </p:nvSpPr>
        <p:spPr>
          <a:xfrm>
            <a:off x="0" y="1143001"/>
            <a:ext cx="9144000" cy="4495800"/>
          </a:xfrm>
          <a:prstGeom prst="rect">
            <a:avLst/>
          </a:prstGeom>
        </p:spPr>
        <p:txBody>
          <a:bodyPr>
            <a:normAutofit fontScale="92500" lnSpcReduction="20000"/>
          </a:bodyPr>
          <a:lstStyle/>
          <a:p>
            <a:r>
              <a:rPr lang="en-ZA" sz="3000" b="1" dirty="0" smtClean="0"/>
              <a:t>Recommendation: </a:t>
            </a:r>
            <a:endParaRPr lang="en-US" sz="3000" dirty="0" smtClean="0"/>
          </a:p>
          <a:p>
            <a:pPr algn="just"/>
            <a:r>
              <a:rPr lang="en-ZA" sz="2600" dirty="0" smtClean="0"/>
              <a:t>STG for fever amended &amp; aligned with the NICE Clinical Guideline-Feverish illness in children: assessment and initial management in children younger than 5 years, May 2013 &amp; IMCI guidelines.</a:t>
            </a:r>
          </a:p>
          <a:p>
            <a:endParaRPr lang="en-ZA" sz="3200" i="1" u="sng" dirty="0" smtClean="0"/>
          </a:p>
          <a:p>
            <a:r>
              <a:rPr lang="en-ZA" sz="2800" i="1" dirty="0" smtClean="0"/>
              <a:t>Rationale:</a:t>
            </a:r>
            <a:r>
              <a:rPr lang="en-ZA" sz="2800" dirty="0" smtClean="0"/>
              <a:t> </a:t>
            </a:r>
          </a:p>
          <a:p>
            <a:pPr marL="742950" lvl="1" indent="-285750">
              <a:spcBef>
                <a:spcPct val="20000"/>
              </a:spcBef>
              <a:buFont typeface="Arial" pitchFamily="34" charset="0"/>
              <a:buChar char="–"/>
            </a:pPr>
            <a:r>
              <a:rPr lang="en-ZA" sz="2400" dirty="0" smtClean="0"/>
              <a:t>Antipyretics do not treat febrile convulsions. </a:t>
            </a:r>
          </a:p>
          <a:p>
            <a:pPr marL="742950" lvl="1" indent="-285750">
              <a:spcBef>
                <a:spcPct val="20000"/>
              </a:spcBef>
              <a:buFont typeface="Arial" pitchFamily="34" charset="0"/>
              <a:buChar char="–"/>
            </a:pPr>
            <a:r>
              <a:rPr lang="en-ZA" sz="2400" dirty="0" smtClean="0"/>
              <a:t>The previous recommendations of cooling and under dressing the feverish child no longer applies.</a:t>
            </a:r>
            <a:endParaRPr lang="en-US" sz="2400" dirty="0" smtClean="0"/>
          </a:p>
          <a:p>
            <a:endParaRPr lang="en-US" sz="3200" dirty="0" smtClean="0"/>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9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ZA" sz="4400" b="1" i="0" u="none" strike="noStrike" kern="1200" cap="none" spc="0" normalizeH="0" baseline="0" noProof="0" dirty="0" smtClean="0">
                <a:ln>
                  <a:noFill/>
                </a:ln>
                <a:solidFill>
                  <a:srgbClr val="3366FF"/>
                </a:solidFill>
                <a:effectLst/>
                <a:uLnTx/>
                <a:uFillTx/>
                <a:latin typeface="+mn-lt"/>
                <a:ea typeface="+mn-ea"/>
                <a:cs typeface="+mn-cs"/>
              </a:rPr>
              <a:t>Level of Evidence: III Guidelines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9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13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7" name="Footer Placeholder 4"/>
          <p:cNvSpPr txBox="1">
            <a:spLocks/>
          </p:cNvSpPr>
          <p:nvPr/>
        </p:nvSpPr>
        <p:spPr>
          <a:xfrm>
            <a:off x="3124200" y="6172200"/>
            <a:ext cx="3276600" cy="5016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smtClean="0">
                <a:solidFill>
                  <a:schemeClr val="tx1">
                    <a:lumMod val="50000"/>
                    <a:lumOff val="50000"/>
                  </a:schemeClr>
                </a:solidFill>
              </a:rPr>
              <a:t>INFECTIONS &amp; RELATED CONDITIONS</a:t>
            </a:r>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Rectangle 5"/>
          <p:cNvSpPr/>
          <p:nvPr/>
        </p:nvSpPr>
        <p:spPr>
          <a:xfrm>
            <a:off x="7675418" y="4710984"/>
            <a:ext cx="969114"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a:t>
            </a:r>
            <a:r>
              <a:rPr lang="en-ZA" dirty="0">
                <a:solidFill>
                  <a:srgbClr val="3366FF"/>
                </a:solidFill>
              </a:rPr>
              <a:t>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4400" y="1039226"/>
            <a:ext cx="9109600" cy="4980574"/>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ZA" sz="2800" i="0" u="sng" strike="noStrike" kern="1200" cap="none" spc="0" normalizeH="0" baseline="0" noProof="0" dirty="0" smtClean="0">
                <a:ln>
                  <a:noFill/>
                </a:ln>
                <a:solidFill>
                  <a:schemeClr val="tx1"/>
                </a:solidFill>
                <a:effectLst/>
                <a:uLnTx/>
                <a:uFillTx/>
                <a:latin typeface="+mn-lt"/>
                <a:ea typeface="+mn-ea"/>
                <a:cs typeface="+mn-cs"/>
              </a:rPr>
              <a:t>Paracetamol: </a:t>
            </a:r>
            <a:r>
              <a:rPr kumimoji="0" lang="en-ZA" sz="2800" i="1" u="none" strike="noStrike" kern="1200" cap="none" spc="0" normalizeH="0" baseline="0" noProof="0" dirty="0" smtClean="0">
                <a:ln>
                  <a:noFill/>
                </a:ln>
                <a:solidFill>
                  <a:srgbClr val="9966FF"/>
                </a:solidFill>
                <a:effectLst/>
                <a:uLnTx/>
                <a:uFillTx/>
                <a:latin typeface="+mn-lt"/>
                <a:ea typeface="+mn-ea"/>
                <a:cs typeface="+mn-cs"/>
              </a:rPr>
              <a:t>weight-band dosing</a:t>
            </a:r>
            <a:r>
              <a:rPr kumimoji="0" lang="en-ZA" sz="2800" i="1" u="none" strike="noStrike" kern="1200" cap="none" spc="0" normalizeH="0" noProof="0" dirty="0" smtClean="0">
                <a:ln>
                  <a:noFill/>
                </a:ln>
                <a:solidFill>
                  <a:srgbClr val="9966FF"/>
                </a:solidFill>
                <a:effectLst/>
                <a:uLnTx/>
                <a:uFillTx/>
                <a:latin typeface="+mn-lt"/>
                <a:ea typeface="+mn-ea"/>
                <a:cs typeface="+mn-cs"/>
              </a:rPr>
              <a:t> table amended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1100" b="1" i="0" u="none" strike="noStrike" kern="1200" cap="none" spc="0" normalizeH="0" baseline="0" noProof="0" dirty="0" smtClean="0">
              <a:ln>
                <a:noFill/>
              </a:ln>
              <a:solidFill>
                <a:schemeClr val="tx1"/>
              </a:solidFill>
              <a:effectLst/>
              <a:uLnTx/>
              <a:uFillTx/>
              <a:latin typeface="+mn-lt"/>
              <a:ea typeface="+mn-ea"/>
              <a:cs typeface="+mn-cs"/>
            </a:endParaRPr>
          </a:p>
          <a:p>
            <a:r>
              <a:rPr lang="en-US" sz="2400" b="1" dirty="0" smtClean="0"/>
              <a:t>Recommendations:</a:t>
            </a:r>
          </a:p>
          <a:p>
            <a:pPr marL="742950" lvl="1" indent="-285750">
              <a:spcBef>
                <a:spcPct val="20000"/>
              </a:spcBef>
              <a:buFont typeface="Arial" pitchFamily="34" charset="0"/>
              <a:buChar char="–"/>
            </a:pPr>
            <a:r>
              <a:rPr lang="en-GB" dirty="0" err="1" smtClean="0"/>
              <a:t>Paracetamol’s</a:t>
            </a:r>
            <a:r>
              <a:rPr lang="en-GB" dirty="0" smtClean="0"/>
              <a:t> indication amended from “</a:t>
            </a:r>
            <a:r>
              <a:rPr lang="en-GB" i="1" dirty="0" smtClean="0"/>
              <a:t>fever</a:t>
            </a:r>
            <a:r>
              <a:rPr lang="en-GB" dirty="0" smtClean="0"/>
              <a:t>” to “</a:t>
            </a:r>
            <a:r>
              <a:rPr lang="en-GB" i="1" dirty="0" smtClean="0"/>
              <a:t>fever with distress</a:t>
            </a:r>
            <a:r>
              <a:rPr lang="en-GB" dirty="0" smtClean="0"/>
              <a:t>”.</a:t>
            </a:r>
          </a:p>
          <a:p>
            <a:pPr marL="742950" lvl="1" indent="-285750">
              <a:spcBef>
                <a:spcPct val="20000"/>
              </a:spcBef>
              <a:buFont typeface="Arial" pitchFamily="34" charset="0"/>
              <a:buChar char="–"/>
            </a:pPr>
            <a:r>
              <a:rPr lang="en-GB" dirty="0" err="1" smtClean="0"/>
              <a:t>Paracetamol</a:t>
            </a:r>
            <a:r>
              <a:rPr lang="en-GB" dirty="0" smtClean="0"/>
              <a:t> weight-band dosing table updated, using a dose of 15mg/kg/dose with a 20% margin for approximation.</a:t>
            </a:r>
            <a:endParaRPr lang="en-ZA" dirty="0" smtClean="0">
              <a:solidFill>
                <a:prstClr val="black"/>
              </a:solidFill>
            </a:endParaRPr>
          </a:p>
          <a:p>
            <a:pPr lvl="0"/>
            <a:endParaRPr lang="en-GB" sz="1100" dirty="0" smtClean="0"/>
          </a:p>
          <a:p>
            <a:pPr lvl="0"/>
            <a:r>
              <a:rPr lang="en-GB" sz="2400" i="1" dirty="0" smtClean="0"/>
              <a:t>Rationale:</a:t>
            </a:r>
          </a:p>
          <a:p>
            <a:pPr marL="742950" lvl="1" indent="-285750">
              <a:buFont typeface="Arial" pitchFamily="34" charset="0"/>
              <a:buChar char="–"/>
            </a:pPr>
            <a:r>
              <a:rPr lang="en-ZA" dirty="0" smtClean="0"/>
              <a:t> WHO (2010) recommends 15 mg/kg/dose to a maximum of 4 doses.</a:t>
            </a:r>
          </a:p>
          <a:p>
            <a:pPr marL="742950" lvl="1" indent="-285750">
              <a:buFont typeface="Arial" pitchFamily="34" charset="0"/>
              <a:buChar char="–"/>
            </a:pPr>
            <a:r>
              <a:rPr lang="en-ZA" dirty="0" smtClean="0"/>
              <a:t> BNF (2011-2012) recommends  15-20 mg/kg every 4–6 hours to a maximum of 90  </a:t>
            </a:r>
          </a:p>
          <a:p>
            <a:pPr marL="742950" lvl="1" indent="-285750"/>
            <a:r>
              <a:rPr lang="en-ZA" dirty="0" smtClean="0"/>
              <a:t> 	 mg/kg daily.</a:t>
            </a:r>
          </a:p>
          <a:p>
            <a:pPr marL="742950" lvl="1" indent="-285750">
              <a:buFont typeface="Arial" pitchFamily="34" charset="0"/>
              <a:buChar char="–"/>
            </a:pPr>
            <a:r>
              <a:rPr lang="en-ZA" dirty="0" smtClean="0"/>
              <a:t> Higher doses likely associated with </a:t>
            </a:r>
            <a:r>
              <a:rPr lang="en-ZA" dirty="0" err="1" smtClean="0"/>
              <a:t>hepatotoxicity</a:t>
            </a:r>
            <a:r>
              <a:rPr lang="en-ZA" dirty="0" smtClean="0"/>
              <a:t>. </a:t>
            </a:r>
          </a:p>
          <a:p>
            <a:pPr marL="742950" lvl="1" indent="-285750">
              <a:buFont typeface="Arial" pitchFamily="34" charset="0"/>
              <a:buChar char="–"/>
            </a:pPr>
            <a:r>
              <a:rPr lang="en-ZA" dirty="0" smtClean="0"/>
              <a:t> Paracetamol not recommended to treat febrile seizures &amp; pyrexia, but perceived     </a:t>
            </a:r>
          </a:p>
          <a:p>
            <a:pPr marL="742950" lvl="1" indent="-285750"/>
            <a:r>
              <a:rPr lang="en-ZA" dirty="0" smtClean="0"/>
              <a:t>      distress in the infant associated with pyrexia.</a:t>
            </a:r>
            <a:r>
              <a:rPr lang="en-US" dirty="0" smtClean="0"/>
              <a:t> </a:t>
            </a:r>
          </a:p>
          <a:p>
            <a:pPr lvl="0"/>
            <a:endParaRPr lang="en-US" sz="2400" i="1" dirty="0" smtClean="0"/>
          </a:p>
          <a:p>
            <a:endParaRPr lang="en-ZA" sz="2400" dirty="0" smtClean="0"/>
          </a:p>
          <a:p>
            <a:endParaRPr lang="en-ZA" sz="2400" dirty="0" smtClean="0"/>
          </a:p>
          <a:p>
            <a:endParaRPr lang="en-ZA" sz="2800" dirty="0" smtClean="0"/>
          </a:p>
          <a:p>
            <a:endParaRPr kumimoji="0" lang="en-ZA"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1" u="none" strike="noStrike" kern="1200" cap="none" spc="0" normalizeH="0" baseline="0" noProof="0" dirty="0">
              <a:ln>
                <a:noFill/>
              </a:ln>
              <a:solidFill>
                <a:srgbClr val="9966FF"/>
              </a:solidFill>
              <a:effectLst/>
              <a:uLnTx/>
              <a:uFillTx/>
              <a:latin typeface="+mn-lt"/>
              <a:ea typeface="+mn-ea"/>
              <a:cs typeface="+mn-cs"/>
            </a:endParaRPr>
          </a:p>
        </p:txBody>
      </p:sp>
      <p:sp>
        <p:nvSpPr>
          <p:cNvPr id="5"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7" name="Title 1"/>
          <p:cNvSpPr txBox="1">
            <a:spLocks/>
          </p:cNvSpPr>
          <p:nvPr/>
        </p:nvSpPr>
        <p:spPr>
          <a:xfrm>
            <a:off x="0" y="0"/>
            <a:ext cx="8229600" cy="1143000"/>
          </a:xfrm>
          <a:prstGeom prst="rect">
            <a:avLst/>
          </a:prstGeom>
        </p:spPr>
        <p:txBody>
          <a:bodyPr>
            <a:normAutofit fontScale="97500"/>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4400" b="1" dirty="0" smtClean="0">
                <a:solidFill>
                  <a:schemeClr val="bg1"/>
                </a:solidFill>
              </a:rPr>
              <a:t>10.1 FEVER</a:t>
            </a:r>
            <a:endParaRPr lang="en-GB" sz="4400" b="1" dirty="0" smtClean="0">
              <a:solidFill>
                <a:schemeClr val="bg1"/>
              </a:solidFill>
              <a:latin typeface="Arial" pitchFamily="34" charset="0"/>
              <a:cs typeface="Arial" pitchFamily="34" charset="0"/>
            </a:endParaRPr>
          </a:p>
        </p:txBody>
      </p:sp>
      <p:sp>
        <p:nvSpPr>
          <p:cNvPr id="8" name="Footer Placeholder 4"/>
          <p:cNvSpPr txBox="1">
            <a:spLocks/>
          </p:cNvSpPr>
          <p:nvPr/>
        </p:nvSpPr>
        <p:spPr>
          <a:xfrm>
            <a:off x="3124200" y="6172200"/>
            <a:ext cx="3276600" cy="5016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smtClean="0">
                <a:solidFill>
                  <a:schemeClr val="tx1">
                    <a:lumMod val="50000"/>
                    <a:lumOff val="50000"/>
                  </a:schemeClr>
                </a:solidFill>
              </a:rPr>
              <a:t>INFECTIONS &amp; RELATED CONDITIONS</a:t>
            </a:r>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0" name="Rectangle 9"/>
          <p:cNvSpPr/>
          <p:nvPr/>
        </p:nvSpPr>
        <p:spPr>
          <a:xfrm>
            <a:off x="228600" y="5130225"/>
            <a:ext cx="6400800" cy="584775"/>
          </a:xfrm>
          <a:prstGeom prst="rect">
            <a:avLst/>
          </a:prstGeom>
        </p:spPr>
        <p:txBody>
          <a:bodyPr wrap="square">
            <a:spAutoFit/>
          </a:bodyPr>
          <a:lstStyle/>
          <a:p>
            <a:r>
              <a:rPr lang="en-ZA" sz="3200" b="1" dirty="0" smtClean="0">
                <a:solidFill>
                  <a:srgbClr val="3366FF"/>
                </a:solidFill>
              </a:rPr>
              <a:t>Level of Evidence: III Guidelines</a:t>
            </a:r>
            <a:endParaRPr lang="en-US" sz="3200" dirty="0"/>
          </a:p>
        </p:txBody>
      </p:sp>
      <p:sp>
        <p:nvSpPr>
          <p:cNvPr id="9" name="Rectangle 8"/>
          <p:cNvSpPr/>
          <p:nvPr/>
        </p:nvSpPr>
        <p:spPr>
          <a:xfrm>
            <a:off x="7620000" y="5138580"/>
            <a:ext cx="969114"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a:t>
            </a:r>
            <a:r>
              <a:rPr lang="en-ZA" dirty="0">
                <a:solidFill>
                  <a:srgbClr val="3366FF"/>
                </a:solidFill>
              </a:rPr>
              <a:t>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0" y="979485"/>
            <a:ext cx="8991600" cy="4811715"/>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ZA" sz="2800" b="0" i="0" u="sng" strike="noStrike" kern="1200" cap="none" spc="0" normalizeH="0" baseline="0" noProof="0" dirty="0" smtClean="0">
                <a:ln>
                  <a:noFill/>
                </a:ln>
                <a:solidFill>
                  <a:schemeClr val="tx1"/>
                </a:solidFill>
                <a:effectLst/>
                <a:uLnTx/>
                <a:uFillTx/>
              </a:rPr>
              <a:t>Ceftriaxone</a:t>
            </a:r>
            <a:r>
              <a:rPr kumimoji="0" lang="en-ZA" sz="2800" b="0" i="0" u="none" strike="noStrike" kern="1200" cap="none" spc="0" normalizeH="0" baseline="0" noProof="0" dirty="0" smtClean="0">
                <a:ln>
                  <a:noFill/>
                </a:ln>
                <a:solidFill>
                  <a:schemeClr val="tx1"/>
                </a:solidFill>
                <a:effectLst/>
                <a:uLnTx/>
                <a:uFillTx/>
              </a:rPr>
              <a:t>: </a:t>
            </a:r>
            <a:r>
              <a:rPr kumimoji="0" lang="en-ZA" sz="2800" b="0" i="1" u="none" strike="noStrike" kern="1200" cap="none" spc="0" normalizeH="0" baseline="0" noProof="0" dirty="0" smtClean="0">
                <a:ln>
                  <a:noFill/>
                </a:ln>
                <a:solidFill>
                  <a:srgbClr val="9966FF"/>
                </a:solidFill>
                <a:effectLst/>
                <a:uLnTx/>
                <a:uFillTx/>
              </a:rPr>
              <a:t>cautions</a:t>
            </a:r>
            <a:r>
              <a:rPr kumimoji="0" lang="en-ZA" sz="2800" b="0" i="1" u="none" strike="noStrike" kern="1200" cap="none" spc="0" normalizeH="0" noProof="0" dirty="0" smtClean="0">
                <a:ln>
                  <a:noFill/>
                </a:ln>
                <a:solidFill>
                  <a:srgbClr val="9966FF"/>
                </a:solidFill>
                <a:effectLst/>
                <a:uLnTx/>
                <a:uFillTx/>
              </a:rPr>
              <a:t> </a:t>
            </a:r>
            <a:r>
              <a:rPr kumimoji="0" lang="en-ZA" sz="2800" b="0" i="1" u="none" strike="noStrike" kern="1200" cap="none" spc="0" normalizeH="0" baseline="0" noProof="0" dirty="0" smtClean="0">
                <a:ln>
                  <a:noFill/>
                </a:ln>
                <a:solidFill>
                  <a:srgbClr val="9966FF"/>
                </a:solidFill>
                <a:effectLst/>
                <a:uLnTx/>
                <a:uFillTx/>
              </a:rPr>
              <a:t>amended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Title 1"/>
          <p:cNvSpPr txBox="1">
            <a:spLocks/>
          </p:cNvSpPr>
          <p:nvPr/>
        </p:nvSpPr>
        <p:spPr>
          <a:xfrm>
            <a:off x="0" y="0"/>
            <a:ext cx="8229600" cy="1143000"/>
          </a:xfrm>
          <a:prstGeom prst="rect">
            <a:avLst/>
          </a:prstGeom>
        </p:spPr>
        <p:txBody>
          <a:bodyPr>
            <a:normAutofit fontScale="97500"/>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4400" b="1" dirty="0" smtClean="0">
                <a:solidFill>
                  <a:schemeClr val="bg1"/>
                </a:solidFill>
              </a:rPr>
              <a:t>10.1 FEVER</a:t>
            </a:r>
            <a:endParaRPr lang="en-GB" sz="4400" b="1" dirty="0" smtClean="0">
              <a:solidFill>
                <a:schemeClr val="bg1"/>
              </a:solidFill>
              <a:latin typeface="Arial" pitchFamily="34" charset="0"/>
              <a:cs typeface="Arial" pitchFamily="34" charset="0"/>
            </a:endParaRPr>
          </a:p>
        </p:txBody>
      </p:sp>
      <p:sp>
        <p:nvSpPr>
          <p:cNvPr id="5" name="Slide Number Placeholder 5"/>
          <p:cNvSpPr txBox="1">
            <a:spLocks/>
          </p:cNvSpPr>
          <p:nvPr/>
        </p:nvSpPr>
        <p:spPr>
          <a:xfrm>
            <a:off x="6553200" y="63563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200" b="0" i="0" u="none" strike="noStrike" kern="1200" cap="none" spc="0" normalizeH="0" baseline="0" noProof="0" smtClean="0">
                <a:ln>
                  <a:noFill/>
                </a:ln>
                <a:solidFill>
                  <a:schemeClr val="tx1">
                    <a:lumMod val="50000"/>
                    <a:lumOff val="5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8" name="Footer Placeholder 4"/>
          <p:cNvSpPr txBox="1">
            <a:spLocks/>
          </p:cNvSpPr>
          <p:nvPr/>
        </p:nvSpPr>
        <p:spPr>
          <a:xfrm>
            <a:off x="3124200" y="6172200"/>
            <a:ext cx="3276600" cy="50165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lumMod val="50000"/>
                    <a:lumOff val="50000"/>
                  </a:schemeClr>
                </a:solidFill>
                <a:effectLst/>
                <a:uLnTx/>
                <a:uFillTx/>
                <a:latin typeface="+mn-lt"/>
                <a:ea typeface="+mn-ea"/>
                <a:cs typeface="+mn-cs"/>
              </a:rPr>
              <a:t>PRIMARY HEALTHCARE 2014 IMPLEMENTATION SLIDES: </a:t>
            </a:r>
            <a:r>
              <a:rPr lang="en-ZA" sz="1200" dirty="0" smtClean="0">
                <a:solidFill>
                  <a:schemeClr val="tx1">
                    <a:lumMod val="50000"/>
                    <a:lumOff val="50000"/>
                  </a:schemeClr>
                </a:solidFill>
              </a:rPr>
              <a:t>INFECTIONS &amp; RELATED CONDITIONS</a:t>
            </a:r>
            <a:endParaRPr kumimoji="0" lang="en-ZA" sz="12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graphicFrame>
        <p:nvGraphicFramePr>
          <p:cNvPr id="9" name="Table 8"/>
          <p:cNvGraphicFramePr>
            <a:graphicFrameLocks noGrp="1"/>
          </p:cNvGraphicFramePr>
          <p:nvPr/>
        </p:nvGraphicFramePr>
        <p:xfrm>
          <a:off x="381000" y="1524000"/>
          <a:ext cx="8382000" cy="1310640"/>
        </p:xfrm>
        <a:graphic>
          <a:graphicData uri="http://schemas.openxmlformats.org/drawingml/2006/table">
            <a:tbl>
              <a:tblPr firstRow="1" bandRow="1">
                <a:effectLst>
                  <a:outerShdw blurRad="50800" dist="38100" dir="2700000" algn="tl" rotWithShape="0">
                    <a:prstClr val="black">
                      <a:alpha val="40000"/>
                    </a:prstClr>
                  </a:outerShdw>
                </a:effectLst>
                <a:tableStyleId>{69C7853C-536D-4A76-A0AE-DD22124D55A5}</a:tableStyleId>
              </a:tblPr>
              <a:tblGrid>
                <a:gridCol w="8382000"/>
              </a:tblGrid>
              <a:tr h="1295400">
                <a:tc>
                  <a:txBody>
                    <a:bodyPr/>
                    <a:lstStyle/>
                    <a:p>
                      <a:pPr algn="ctr"/>
                      <a:r>
                        <a:rPr lang="en-GB" sz="1600" kern="1200" dirty="0" smtClean="0"/>
                        <a:t>CAUTION</a:t>
                      </a:r>
                      <a:endParaRPr lang="en-US" sz="1600" kern="1200" dirty="0" smtClean="0"/>
                    </a:p>
                    <a:p>
                      <a:pPr algn="ctr"/>
                      <a:r>
                        <a:rPr lang="en-GB" sz="1600" kern="1200" dirty="0" smtClean="0"/>
                        <a:t>Do not treat undiagnosed fever with antibiotics/ except in children &lt; 2 months of age who are classified as having </a:t>
                      </a:r>
                      <a:endParaRPr lang="en-US" sz="1600" kern="1200" dirty="0" smtClean="0"/>
                    </a:p>
                    <a:p>
                      <a:pPr algn="ctr"/>
                      <a:r>
                        <a:rPr lang="en-GB" sz="1600" kern="1200" dirty="0" smtClean="0"/>
                        <a:t>POSSIBLE SERIOUS BACTERIAL INFECTION</a:t>
                      </a:r>
                      <a:endParaRPr lang="en-US" sz="1600" kern="1200" dirty="0" smtClean="0"/>
                    </a:p>
                    <a:p>
                      <a:pPr algn="ctr"/>
                      <a:r>
                        <a:rPr lang="en-US" sz="1600" kern="1200" dirty="0" smtClean="0"/>
                        <a:t>Do not give aspirin to children with fever.</a:t>
                      </a:r>
                      <a:endParaRPr lang="en-US" sz="1600" b="1" kern="1200" dirty="0" smtClean="0">
                        <a:solidFill>
                          <a:schemeClr val="lt1"/>
                        </a:solidFill>
                        <a:latin typeface="+mn-lt"/>
                        <a:ea typeface="+mn-ea"/>
                        <a:cs typeface="+mn-cs"/>
                      </a:endParaRPr>
                    </a:p>
                  </a:txBody>
                  <a:tcPr>
                    <a:lnL w="9525" cap="flat" cmpd="sng" algn="ctr">
                      <a:noFill/>
                      <a:prstDash val="solid"/>
                    </a:lnL>
                    <a:lnR w="9525" cap="flat" cmpd="sng" algn="ctr">
                      <a:noFill/>
                      <a:prstDash val="solid"/>
                    </a:lnR>
                    <a:lnT w="9525" cap="flat" cmpd="sng" algn="ctr">
                      <a:noFill/>
                      <a:prstDash val="solid"/>
                    </a:lnT>
                    <a:lnB w="25400" cap="flat" cmpd="sng" algn="ctr">
                      <a:noFill/>
                      <a:prstDash val="solid"/>
                    </a:lnB>
                    <a:lnTlToBr w="12700" cmpd="sng">
                      <a:noFill/>
                      <a:prstDash val="solid"/>
                    </a:lnTlToBr>
                    <a:lnBlToTr w="12700" cmpd="sng">
                      <a:noFill/>
                      <a:prstDash val="solid"/>
                    </a:lnBlToTr>
                  </a:tcPr>
                </a:tc>
              </a:tr>
            </a:tbl>
          </a:graphicData>
        </a:graphic>
      </p:graphicFrame>
      <p:sp>
        <p:nvSpPr>
          <p:cNvPr id="10" name="Rectangle 9"/>
          <p:cNvSpPr/>
          <p:nvPr/>
        </p:nvSpPr>
        <p:spPr>
          <a:xfrm>
            <a:off x="457200" y="2800290"/>
            <a:ext cx="2709396" cy="338554"/>
          </a:xfrm>
          <a:prstGeom prst="rect">
            <a:avLst/>
          </a:prstGeom>
        </p:spPr>
        <p:txBody>
          <a:bodyPr wrap="none">
            <a:spAutoFit/>
          </a:bodyPr>
          <a:lstStyle/>
          <a:p>
            <a:r>
              <a:rPr lang="en-US" sz="1600" dirty="0" smtClean="0"/>
              <a:t>- Aligned with IMCI guidelines.</a:t>
            </a:r>
            <a:endParaRPr lang="en-US" sz="1600" dirty="0"/>
          </a:p>
        </p:txBody>
      </p:sp>
      <p:graphicFrame>
        <p:nvGraphicFramePr>
          <p:cNvPr id="11" name="Content Placeholder 3"/>
          <p:cNvGraphicFramePr>
            <a:graphicFrameLocks/>
          </p:cNvGraphicFramePr>
          <p:nvPr>
            <p:extLst>
              <p:ext uri="{D42A27DB-BD31-4B8C-83A1-F6EECF244321}">
                <p14:modId xmlns:p14="http://schemas.microsoft.com/office/powerpoint/2010/main" xmlns="" val="1788097885"/>
              </p:ext>
            </p:extLst>
          </p:nvPr>
        </p:nvGraphicFramePr>
        <p:xfrm>
          <a:off x="381000" y="3200384"/>
          <a:ext cx="8382000" cy="1600216"/>
        </p:xfrm>
        <a:graphic>
          <a:graphicData uri="http://schemas.openxmlformats.org/drawingml/2006/table">
            <a:tbl>
              <a:tblPr firstRow="1" bandRow="1">
                <a:effectLst>
                  <a:outerShdw blurRad="50800" dist="38100" dir="2700000" algn="tl" rotWithShape="0">
                    <a:prstClr val="black">
                      <a:alpha val="40000"/>
                    </a:prstClr>
                  </a:outerShdw>
                </a:effectLst>
                <a:tableStyleId>{21E4AEA4-8DFA-4A89-87EB-49C32662AFE0}</a:tableStyleId>
              </a:tblPr>
              <a:tblGrid>
                <a:gridCol w="8382000"/>
              </a:tblGrid>
              <a:tr h="1600216">
                <a:tc>
                  <a:txBody>
                    <a:bodyPr/>
                    <a:lstStyle/>
                    <a:p>
                      <a:pPr algn="ctr">
                        <a:lnSpc>
                          <a:spcPct val="100000"/>
                        </a:lnSpc>
                        <a:spcAft>
                          <a:spcPts val="0"/>
                        </a:spcAft>
                      </a:pPr>
                      <a:r>
                        <a:rPr lang="en-ZA" sz="1600" u="sng" dirty="0" smtClean="0"/>
                        <a:t>CAUTION</a:t>
                      </a:r>
                      <a:r>
                        <a:rPr lang="en-ZA" sz="1600" u="sng" dirty="0"/>
                        <a:t>: USE OF CEFTRIAXONE IN SEVERELY ILL NEONATES AND CHILDREN</a:t>
                      </a:r>
                      <a:endParaRPr lang="en-ZA" sz="1600" dirty="0"/>
                    </a:p>
                    <a:p>
                      <a:pPr algn="ctr">
                        <a:lnSpc>
                          <a:spcPct val="100000"/>
                        </a:lnSpc>
                        <a:spcAft>
                          <a:spcPts val="0"/>
                        </a:spcAft>
                      </a:pPr>
                      <a:r>
                        <a:rPr lang="en-ZA" sz="1600" spc="20" dirty="0" smtClean="0"/>
                        <a:t>Ceftriaxone should be used in neonates that are seriously ill only, and must be given even if they are jaundiced.</a:t>
                      </a:r>
                    </a:p>
                    <a:p>
                      <a:pPr algn="ctr">
                        <a:lnSpc>
                          <a:spcPct val="100000"/>
                        </a:lnSpc>
                        <a:spcAft>
                          <a:spcPts val="0"/>
                        </a:spcAft>
                      </a:pPr>
                      <a:r>
                        <a:rPr lang="en-ZA" sz="1400" spc="-20" dirty="0" smtClean="0"/>
                        <a:t>In infants &lt; 28 days of age, ceftriaxone should not be administered if a calcium containing intravenous infusion e.g. Ringer Lactate, is given or is expected to be given. After 28 days of age, ceftriaxone and calcium containing fluids may be given but only sequentially with the giving set flushed well between the two products if given IV.</a:t>
                      </a:r>
                      <a:endParaRPr lang="en-ZA" sz="1400" dirty="0" smtClean="0"/>
                    </a:p>
                    <a:p>
                      <a:pPr algn="ctr">
                        <a:lnSpc>
                          <a:spcPct val="100000"/>
                        </a:lnSpc>
                        <a:spcAft>
                          <a:spcPts val="0"/>
                        </a:spcAft>
                      </a:pPr>
                      <a:r>
                        <a:rPr lang="en-ZA" sz="1400" dirty="0" smtClean="0"/>
                        <a:t>Annotate the dosage and route of administration in the referral letter.</a:t>
                      </a:r>
                      <a:endParaRPr lang="en-ZA" sz="1400" b="0" dirty="0">
                        <a:solidFill>
                          <a:schemeClr val="tx1"/>
                        </a:solidFill>
                        <a:latin typeface="+mn-lt"/>
                        <a:ea typeface="Calibri"/>
                        <a:cs typeface="Times New Roman"/>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tcPr>
                </a:tc>
              </a:tr>
            </a:tbl>
          </a:graphicData>
        </a:graphic>
      </p:graphicFrame>
      <p:sp>
        <p:nvSpPr>
          <p:cNvPr id="12" name="Rectangle 11"/>
          <p:cNvSpPr/>
          <p:nvPr/>
        </p:nvSpPr>
        <p:spPr>
          <a:xfrm>
            <a:off x="304800" y="4749225"/>
            <a:ext cx="8382000" cy="584775"/>
          </a:xfrm>
          <a:prstGeom prst="rect">
            <a:avLst/>
          </a:prstGeom>
        </p:spPr>
        <p:txBody>
          <a:bodyPr wrap="square">
            <a:spAutoFit/>
          </a:bodyPr>
          <a:lstStyle/>
          <a:p>
            <a:r>
              <a:rPr lang="en-US" sz="1600" dirty="0" smtClean="0"/>
              <a:t>- </a:t>
            </a:r>
            <a:r>
              <a:rPr lang="en-ZA" sz="1600" dirty="0" smtClean="0"/>
              <a:t>Benefits  of immediate administration of </a:t>
            </a:r>
            <a:r>
              <a:rPr lang="en-ZA" sz="1600" b="1" dirty="0" smtClean="0"/>
              <a:t>single dose </a:t>
            </a:r>
            <a:r>
              <a:rPr lang="en-ZA" sz="1600" dirty="0" smtClean="0"/>
              <a:t>ceftriaxone outweigh the risks of </a:t>
            </a:r>
          </a:p>
          <a:p>
            <a:r>
              <a:rPr lang="en-ZA" sz="1600" dirty="0" smtClean="0"/>
              <a:t>   </a:t>
            </a:r>
            <a:r>
              <a:rPr lang="en-ZA" sz="1600" dirty="0" err="1" smtClean="0"/>
              <a:t>kernicterus</a:t>
            </a:r>
            <a:r>
              <a:rPr lang="en-ZA" sz="1600" dirty="0" smtClean="0"/>
              <a:t> in severely septic neonate &lt; 28 days of age. </a:t>
            </a:r>
            <a:endParaRPr lang="en-US" sz="1600" dirty="0"/>
          </a:p>
        </p:txBody>
      </p:sp>
      <p:sp>
        <p:nvSpPr>
          <p:cNvPr id="13" name="Rectangle 12"/>
          <p:cNvSpPr/>
          <p:nvPr/>
        </p:nvSpPr>
        <p:spPr>
          <a:xfrm>
            <a:off x="228600" y="5206425"/>
            <a:ext cx="8686800" cy="584775"/>
          </a:xfrm>
          <a:prstGeom prst="rect">
            <a:avLst/>
          </a:prstGeom>
        </p:spPr>
        <p:txBody>
          <a:bodyPr wrap="square">
            <a:spAutoFit/>
          </a:bodyPr>
          <a:lstStyle/>
          <a:p>
            <a:pPr marL="742950" lvl="1" indent="-285750">
              <a:spcBef>
                <a:spcPct val="20000"/>
              </a:spcBef>
              <a:defRPr/>
            </a:pPr>
            <a:r>
              <a:rPr lang="en-ZA" sz="3200" b="1" dirty="0" smtClean="0">
                <a:solidFill>
                  <a:srgbClr val="3366FF"/>
                </a:solidFill>
              </a:rPr>
              <a:t>Level of Evidence: III Guidelines, Expert opinion</a:t>
            </a:r>
          </a:p>
        </p:txBody>
      </p:sp>
      <p:sp>
        <p:nvSpPr>
          <p:cNvPr id="14" name="Rectangle 13"/>
          <p:cNvSpPr/>
          <p:nvPr/>
        </p:nvSpPr>
        <p:spPr>
          <a:xfrm>
            <a:off x="7739457" y="4902615"/>
            <a:ext cx="969114"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5</a:t>
            </a:r>
            <a:endParaRPr lang="en-ZA" dirty="0">
              <a:solidFill>
                <a:srgbClr val="3366FF"/>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2666</TotalTime>
  <Words>5896</Words>
  <Application>Microsoft Office PowerPoint</Application>
  <PresentationFormat>On-screen Show (4:3)</PresentationFormat>
  <Paragraphs>604</Paragraphs>
  <Slides>26</Slides>
  <Notes>23</Notes>
  <HiddenSlides>0</HiddenSlides>
  <MMClips>0</MMClips>
  <ScaleCrop>false</ScaleCrop>
  <HeadingPairs>
    <vt:vector size="4" baseType="variant">
      <vt:variant>
        <vt:lpstr>Theme</vt:lpstr>
      </vt:variant>
      <vt:variant>
        <vt:i4>4</vt:i4>
      </vt:variant>
      <vt:variant>
        <vt:lpstr>Slide Titles</vt:lpstr>
      </vt:variant>
      <vt:variant>
        <vt:i4>26</vt:i4>
      </vt:variant>
    </vt:vector>
  </HeadingPairs>
  <TitlesOfParts>
    <vt:vector size="30" baseType="lpstr">
      <vt:lpstr>Office Theme</vt:lpstr>
      <vt:lpstr>Custom Design</vt:lpstr>
      <vt:lpstr>2_Office Theme</vt:lpstr>
      <vt:lpstr>1_Custom Design</vt:lpstr>
      <vt:lpstr>Slide 1</vt:lpstr>
      <vt:lpstr>Slide 2</vt:lpstr>
      <vt:lpstr>NEW STG</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Trudy</dc:creator>
  <cp:lastModifiedBy>LeongT</cp:lastModifiedBy>
  <cp:revision>299</cp:revision>
  <dcterms:created xsi:type="dcterms:W3CDTF">2014-04-22T12:08:09Z</dcterms:created>
  <dcterms:modified xsi:type="dcterms:W3CDTF">2015-03-30T19:47:40Z</dcterms:modified>
</cp:coreProperties>
</file>