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73" r:id="rId2"/>
    <p:sldId id="562" r:id="rId3"/>
    <p:sldId id="561" r:id="rId4"/>
    <p:sldId id="564" r:id="rId5"/>
    <p:sldId id="278" r:id="rId6"/>
    <p:sldId id="563" r:id="rId7"/>
    <p:sldId id="274" r:id="rId8"/>
    <p:sldId id="275" r:id="rId9"/>
    <p:sldId id="368" r:id="rId10"/>
    <p:sldId id="565" r:id="rId11"/>
    <p:sldId id="566" r:id="rId12"/>
    <p:sldId id="567" r:id="rId13"/>
    <p:sldId id="568" r:id="rId14"/>
    <p:sldId id="569" r:id="rId15"/>
    <p:sldId id="570" r:id="rId16"/>
    <p:sldId id="286" r:id="rId17"/>
    <p:sldId id="571" r:id="rId18"/>
    <p:sldId id="574" r:id="rId19"/>
    <p:sldId id="579" r:id="rId20"/>
    <p:sldId id="575" r:id="rId21"/>
    <p:sldId id="580" r:id="rId22"/>
    <p:sldId id="581" r:id="rId23"/>
    <p:sldId id="582" r:id="rId24"/>
    <p:sldId id="583" r:id="rId25"/>
    <p:sldId id="576" r:id="rId26"/>
    <p:sldId id="577"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12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ata4.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ata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28.svg"/></Relationships>
</file>

<file path=ppt/diagrams/_rels/data7.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42.svg"/><Relationship Id="rId5" Type="http://schemas.openxmlformats.org/officeDocument/2006/relationships/image" Target="../media/image41.png"/><Relationship Id="rId4" Type="http://schemas.openxmlformats.org/officeDocument/2006/relationships/image" Target="../media/image4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4.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28.svg"/></Relationships>
</file>

<file path=ppt/diagrams/_rels/drawing7.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42.svg"/><Relationship Id="rId5" Type="http://schemas.openxmlformats.org/officeDocument/2006/relationships/image" Target="../media/image41.png"/><Relationship Id="rId4" Type="http://schemas.openxmlformats.org/officeDocument/2006/relationships/image" Target="../media/image4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dgm:fillClrLst>
    <dgm:linClrLst meth="repeat">
      <a:schemeClr val="lt1">
        <a:alpha val="0"/>
      </a:schemeClr>
    </dgm:linClrLst>
    <dgm:effectClrLst/>
    <dgm:txLinClrLst/>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dgm:fillClrLst>
    <dgm:linClrLst meth="repeat">
      <a:schemeClr val="lt1">
        <a:alpha val="0"/>
      </a:schemeClr>
    </dgm:linClrLst>
    <dgm:effectClrLst/>
    <dgm:txLinClrLst/>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DA22C3-B596-436C-B0EF-1948003D57CC}"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B44DEF2-E4DA-4417-9116-4967AE4438C5}">
      <dgm:prSet/>
      <dgm:spPr/>
      <dgm:t>
        <a:bodyPr/>
        <a:lstStyle/>
        <a:p>
          <a:r>
            <a:rPr lang="en-ZA"/>
            <a:t>The goal is to reduce morbidity and mortality and minimise transmission</a:t>
          </a:r>
          <a:endParaRPr lang="en-US"/>
        </a:p>
      </dgm:t>
    </dgm:pt>
    <dgm:pt modelId="{3E73BB42-5FBF-4A7B-B6F1-CEAFEF083D1E}" type="parTrans" cxnId="{D19EC75C-4CA7-405E-82E2-89496D9FEFD2}">
      <dgm:prSet/>
      <dgm:spPr/>
      <dgm:t>
        <a:bodyPr/>
        <a:lstStyle/>
        <a:p>
          <a:endParaRPr lang="en-US"/>
        </a:p>
      </dgm:t>
    </dgm:pt>
    <dgm:pt modelId="{1086F41C-5F83-40BC-9E1B-D179C9F12E6E}" type="sibTrans" cxnId="{D19EC75C-4CA7-405E-82E2-89496D9FEFD2}">
      <dgm:prSet/>
      <dgm:spPr/>
      <dgm:t>
        <a:bodyPr/>
        <a:lstStyle/>
        <a:p>
          <a:endParaRPr lang="en-US"/>
        </a:p>
      </dgm:t>
    </dgm:pt>
    <dgm:pt modelId="{868B5842-224B-4EDE-8BD4-FE9281BA969E}">
      <dgm:prSet/>
      <dgm:spPr/>
      <dgm:t>
        <a:bodyPr/>
        <a:lstStyle/>
        <a:p>
          <a:r>
            <a:rPr lang="en-ZA"/>
            <a:t>Triaging patients and early identification of severe cases that may need hospital or ICU admission is important in morbidity and mortality</a:t>
          </a:r>
          <a:endParaRPr lang="en-US"/>
        </a:p>
      </dgm:t>
    </dgm:pt>
    <dgm:pt modelId="{5F0386CA-4E50-496F-95CE-64FD10FB6802}" type="parTrans" cxnId="{B0C1B251-B055-439E-BEA7-6EEDBD361B68}">
      <dgm:prSet/>
      <dgm:spPr/>
      <dgm:t>
        <a:bodyPr/>
        <a:lstStyle/>
        <a:p>
          <a:endParaRPr lang="en-US"/>
        </a:p>
      </dgm:t>
    </dgm:pt>
    <dgm:pt modelId="{5AD105BB-644A-4500-8E18-65F9160207B6}" type="sibTrans" cxnId="{B0C1B251-B055-439E-BEA7-6EEDBD361B68}">
      <dgm:prSet/>
      <dgm:spPr/>
      <dgm:t>
        <a:bodyPr/>
        <a:lstStyle/>
        <a:p>
          <a:endParaRPr lang="en-US"/>
        </a:p>
      </dgm:t>
    </dgm:pt>
    <dgm:pt modelId="{41652971-0A61-4133-A305-BE57F88DE8CF}">
      <dgm:prSet/>
      <dgm:spPr/>
      <dgm:t>
        <a:bodyPr/>
        <a:lstStyle/>
        <a:p>
          <a:r>
            <a:rPr lang="en-ZA"/>
            <a:t>Prevent transmission of coronavirus</a:t>
          </a:r>
          <a:endParaRPr lang="en-US"/>
        </a:p>
      </dgm:t>
    </dgm:pt>
    <dgm:pt modelId="{790271DB-E861-4F7D-A185-E323BA6828B2}" type="parTrans" cxnId="{769325F4-89D3-4F7F-8560-338CB1881D2B}">
      <dgm:prSet/>
      <dgm:spPr/>
      <dgm:t>
        <a:bodyPr/>
        <a:lstStyle/>
        <a:p>
          <a:endParaRPr lang="en-US"/>
        </a:p>
      </dgm:t>
    </dgm:pt>
    <dgm:pt modelId="{B572C361-CB7A-489E-B8CE-17BA8D52E1C4}" type="sibTrans" cxnId="{769325F4-89D3-4F7F-8560-338CB1881D2B}">
      <dgm:prSet/>
      <dgm:spPr/>
      <dgm:t>
        <a:bodyPr/>
        <a:lstStyle/>
        <a:p>
          <a:endParaRPr lang="en-US"/>
        </a:p>
      </dgm:t>
    </dgm:pt>
    <dgm:pt modelId="{09C734C8-E8B8-4225-9F40-53D8581AC7B8}">
      <dgm:prSet/>
      <dgm:spPr/>
      <dgm:t>
        <a:bodyPr/>
        <a:lstStyle/>
        <a:p>
          <a:r>
            <a:rPr lang="en-ZA"/>
            <a:t>Contact tracing</a:t>
          </a:r>
          <a:endParaRPr lang="en-US"/>
        </a:p>
      </dgm:t>
    </dgm:pt>
    <dgm:pt modelId="{36B4A8E6-DCCA-4908-9E8A-8EC212DBC6D9}" type="parTrans" cxnId="{CE9D2A22-4F8C-4271-B3A2-9CE336092642}">
      <dgm:prSet/>
      <dgm:spPr/>
      <dgm:t>
        <a:bodyPr/>
        <a:lstStyle/>
        <a:p>
          <a:endParaRPr lang="en-US"/>
        </a:p>
      </dgm:t>
    </dgm:pt>
    <dgm:pt modelId="{6C27FADE-BC9E-455C-A670-F608D2866F6E}" type="sibTrans" cxnId="{CE9D2A22-4F8C-4271-B3A2-9CE336092642}">
      <dgm:prSet/>
      <dgm:spPr/>
      <dgm:t>
        <a:bodyPr/>
        <a:lstStyle/>
        <a:p>
          <a:endParaRPr lang="en-US"/>
        </a:p>
      </dgm:t>
    </dgm:pt>
    <dgm:pt modelId="{8355B72F-BD7E-481D-99A5-AA27D76B6C42}">
      <dgm:prSet/>
      <dgm:spPr/>
      <dgm:t>
        <a:bodyPr/>
        <a:lstStyle/>
        <a:p>
          <a:r>
            <a:rPr lang="en-ZA"/>
            <a:t>Patient’s education on cough hygiene and IPC at home</a:t>
          </a:r>
          <a:endParaRPr lang="en-US"/>
        </a:p>
      </dgm:t>
    </dgm:pt>
    <dgm:pt modelId="{F59B00AE-6098-4B4D-81BA-D52059A4C2B3}" type="parTrans" cxnId="{F925CEDB-9091-4DD2-AE73-39EA200FE758}">
      <dgm:prSet/>
      <dgm:spPr/>
      <dgm:t>
        <a:bodyPr/>
        <a:lstStyle/>
        <a:p>
          <a:endParaRPr lang="en-US"/>
        </a:p>
      </dgm:t>
    </dgm:pt>
    <dgm:pt modelId="{567B103C-A5FD-45B9-A327-D88201CE171D}" type="sibTrans" cxnId="{F925CEDB-9091-4DD2-AE73-39EA200FE758}">
      <dgm:prSet/>
      <dgm:spPr/>
      <dgm:t>
        <a:bodyPr/>
        <a:lstStyle/>
        <a:p>
          <a:endParaRPr lang="en-US"/>
        </a:p>
      </dgm:t>
    </dgm:pt>
    <dgm:pt modelId="{B94EDF64-604A-4D93-9584-1F3D682445EA}" type="pres">
      <dgm:prSet presAssocID="{E2DA22C3-B596-436C-B0EF-1948003D57CC}" presName="root" presStyleCnt="0">
        <dgm:presLayoutVars>
          <dgm:dir/>
          <dgm:resizeHandles val="exact"/>
        </dgm:presLayoutVars>
      </dgm:prSet>
      <dgm:spPr/>
    </dgm:pt>
    <dgm:pt modelId="{F4126C5F-A91E-43B3-94AE-15B86E157F80}" type="pres">
      <dgm:prSet presAssocID="{7B44DEF2-E4DA-4417-9116-4967AE4438C5}" presName="compNode" presStyleCnt="0"/>
      <dgm:spPr/>
    </dgm:pt>
    <dgm:pt modelId="{150457CE-A157-4822-A3F0-97196A01A1D9}" type="pres">
      <dgm:prSet presAssocID="{7B44DEF2-E4DA-4417-9116-4967AE4438C5}" presName="bgRect" presStyleLbl="bgShp" presStyleIdx="0" presStyleCnt="5"/>
      <dgm:spPr/>
    </dgm:pt>
    <dgm:pt modelId="{19B760C8-06B7-4CB4-AF0F-410481A63E7E}" type="pres">
      <dgm:prSet presAssocID="{7B44DEF2-E4DA-4417-9116-4967AE4438C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rst Aid Kit"/>
        </a:ext>
      </dgm:extLst>
    </dgm:pt>
    <dgm:pt modelId="{59F047F5-6372-4FDE-81F7-531ECF7EEB50}" type="pres">
      <dgm:prSet presAssocID="{7B44DEF2-E4DA-4417-9116-4967AE4438C5}" presName="spaceRect" presStyleCnt="0"/>
      <dgm:spPr/>
    </dgm:pt>
    <dgm:pt modelId="{1675482E-6E9A-4C0A-A41E-19D34D392E60}" type="pres">
      <dgm:prSet presAssocID="{7B44DEF2-E4DA-4417-9116-4967AE4438C5}" presName="parTx" presStyleLbl="revTx" presStyleIdx="0" presStyleCnt="5">
        <dgm:presLayoutVars>
          <dgm:chMax val="0"/>
          <dgm:chPref val="0"/>
        </dgm:presLayoutVars>
      </dgm:prSet>
      <dgm:spPr/>
    </dgm:pt>
    <dgm:pt modelId="{A67588E4-CCAC-4279-9948-84C3A2E72A11}" type="pres">
      <dgm:prSet presAssocID="{1086F41C-5F83-40BC-9E1B-D179C9F12E6E}" presName="sibTrans" presStyleCnt="0"/>
      <dgm:spPr/>
    </dgm:pt>
    <dgm:pt modelId="{6C93981B-053F-4F2E-B236-3BC81DD1560C}" type="pres">
      <dgm:prSet presAssocID="{868B5842-224B-4EDE-8BD4-FE9281BA969E}" presName="compNode" presStyleCnt="0"/>
      <dgm:spPr/>
    </dgm:pt>
    <dgm:pt modelId="{4BC7C5B8-ABAD-421B-B627-BBE7F212A142}" type="pres">
      <dgm:prSet presAssocID="{868B5842-224B-4EDE-8BD4-FE9281BA969E}" presName="bgRect" presStyleLbl="bgShp" presStyleIdx="1" presStyleCnt="5"/>
      <dgm:spPr/>
    </dgm:pt>
    <dgm:pt modelId="{92C66EEB-672E-4431-ACA3-B02DA2718576}" type="pres">
      <dgm:prSet presAssocID="{868B5842-224B-4EDE-8BD4-FE9281BA969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A1791419-BD17-4DE8-BD7A-278A51CCAC28}" type="pres">
      <dgm:prSet presAssocID="{868B5842-224B-4EDE-8BD4-FE9281BA969E}" presName="spaceRect" presStyleCnt="0"/>
      <dgm:spPr/>
    </dgm:pt>
    <dgm:pt modelId="{54274F74-88AC-4FFE-B929-BC4E72F1666D}" type="pres">
      <dgm:prSet presAssocID="{868B5842-224B-4EDE-8BD4-FE9281BA969E}" presName="parTx" presStyleLbl="revTx" presStyleIdx="1" presStyleCnt="5">
        <dgm:presLayoutVars>
          <dgm:chMax val="0"/>
          <dgm:chPref val="0"/>
        </dgm:presLayoutVars>
      </dgm:prSet>
      <dgm:spPr/>
    </dgm:pt>
    <dgm:pt modelId="{0D3E68F1-C3F6-4A14-908E-7B488F21D9DA}" type="pres">
      <dgm:prSet presAssocID="{5AD105BB-644A-4500-8E18-65F9160207B6}" presName="sibTrans" presStyleCnt="0"/>
      <dgm:spPr/>
    </dgm:pt>
    <dgm:pt modelId="{CD1EDE58-2CA5-45F3-9542-21739878D1D9}" type="pres">
      <dgm:prSet presAssocID="{41652971-0A61-4133-A305-BE57F88DE8CF}" presName="compNode" presStyleCnt="0"/>
      <dgm:spPr/>
    </dgm:pt>
    <dgm:pt modelId="{4681B48B-A6EE-4DBB-996C-E91DFE976F6C}" type="pres">
      <dgm:prSet presAssocID="{41652971-0A61-4133-A305-BE57F88DE8CF}" presName="bgRect" presStyleLbl="bgShp" presStyleIdx="2" presStyleCnt="5"/>
      <dgm:spPr/>
    </dgm:pt>
    <dgm:pt modelId="{E79008A1-8DFF-44B3-BEB4-B3DA6C241797}" type="pres">
      <dgm:prSet presAssocID="{41652971-0A61-4133-A305-BE57F88DE8CF}" presName="iconRect" presStyleLbl="node1" presStyleIdx="2" presStyleCnt="5" custLinFactNeighborX="11143" custLinFactNeighborY="891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eedle"/>
        </a:ext>
      </dgm:extLst>
    </dgm:pt>
    <dgm:pt modelId="{8EAC9FDE-925D-4DEC-8C75-E749444550A4}" type="pres">
      <dgm:prSet presAssocID="{41652971-0A61-4133-A305-BE57F88DE8CF}" presName="spaceRect" presStyleCnt="0"/>
      <dgm:spPr/>
    </dgm:pt>
    <dgm:pt modelId="{3BA28092-95B6-4E3C-91E7-261DE781910A}" type="pres">
      <dgm:prSet presAssocID="{41652971-0A61-4133-A305-BE57F88DE8CF}" presName="parTx" presStyleLbl="revTx" presStyleIdx="2" presStyleCnt="5">
        <dgm:presLayoutVars>
          <dgm:chMax val="0"/>
          <dgm:chPref val="0"/>
        </dgm:presLayoutVars>
      </dgm:prSet>
      <dgm:spPr/>
    </dgm:pt>
    <dgm:pt modelId="{C7B6F396-368F-45A2-8213-709CE7C8B009}" type="pres">
      <dgm:prSet presAssocID="{B572C361-CB7A-489E-B8CE-17BA8D52E1C4}" presName="sibTrans" presStyleCnt="0"/>
      <dgm:spPr/>
    </dgm:pt>
    <dgm:pt modelId="{6605A79A-0577-46BD-BD5F-A8091FA2AAA1}" type="pres">
      <dgm:prSet presAssocID="{09C734C8-E8B8-4225-9F40-53D8581AC7B8}" presName="compNode" presStyleCnt="0"/>
      <dgm:spPr/>
    </dgm:pt>
    <dgm:pt modelId="{695E1678-D9EB-484C-9A38-773272293A55}" type="pres">
      <dgm:prSet presAssocID="{09C734C8-E8B8-4225-9F40-53D8581AC7B8}" presName="bgRect" presStyleLbl="bgShp" presStyleIdx="3" presStyleCnt="5"/>
      <dgm:spPr/>
    </dgm:pt>
    <dgm:pt modelId="{0A472EAA-E1C5-43E0-B7E0-07725CD76985}" type="pres">
      <dgm:prSet presAssocID="{09C734C8-E8B8-4225-9F40-53D8581AC7B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mail"/>
        </a:ext>
      </dgm:extLst>
    </dgm:pt>
    <dgm:pt modelId="{9E683DAD-EFC6-4C47-B22E-E44E2DFF4E6A}" type="pres">
      <dgm:prSet presAssocID="{09C734C8-E8B8-4225-9F40-53D8581AC7B8}" presName="spaceRect" presStyleCnt="0"/>
      <dgm:spPr/>
    </dgm:pt>
    <dgm:pt modelId="{A5356976-8D4E-4351-A089-4FE01953B5E8}" type="pres">
      <dgm:prSet presAssocID="{09C734C8-E8B8-4225-9F40-53D8581AC7B8}" presName="parTx" presStyleLbl="revTx" presStyleIdx="3" presStyleCnt="5">
        <dgm:presLayoutVars>
          <dgm:chMax val="0"/>
          <dgm:chPref val="0"/>
        </dgm:presLayoutVars>
      </dgm:prSet>
      <dgm:spPr/>
    </dgm:pt>
    <dgm:pt modelId="{D03388C5-3332-4874-95F3-A2794CF48097}" type="pres">
      <dgm:prSet presAssocID="{6C27FADE-BC9E-455C-A670-F608D2866F6E}" presName="sibTrans" presStyleCnt="0"/>
      <dgm:spPr/>
    </dgm:pt>
    <dgm:pt modelId="{E1C759DB-D2FD-455D-8E68-81F1B9335489}" type="pres">
      <dgm:prSet presAssocID="{8355B72F-BD7E-481D-99A5-AA27D76B6C42}" presName="compNode" presStyleCnt="0"/>
      <dgm:spPr/>
    </dgm:pt>
    <dgm:pt modelId="{68544C95-97DF-4519-B217-0334A2C33B9E}" type="pres">
      <dgm:prSet presAssocID="{8355B72F-BD7E-481D-99A5-AA27D76B6C42}" presName="bgRect" presStyleLbl="bgShp" presStyleIdx="4" presStyleCnt="5"/>
      <dgm:spPr/>
    </dgm:pt>
    <dgm:pt modelId="{98B698D8-FB00-4428-B62F-D051AF3705C2}" type="pres">
      <dgm:prSet presAssocID="{8355B72F-BD7E-481D-99A5-AA27D76B6C42}"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oothbrush"/>
        </a:ext>
      </dgm:extLst>
    </dgm:pt>
    <dgm:pt modelId="{D7374F00-5D96-4DDE-8753-8194812DCCC7}" type="pres">
      <dgm:prSet presAssocID="{8355B72F-BD7E-481D-99A5-AA27D76B6C42}" presName="spaceRect" presStyleCnt="0"/>
      <dgm:spPr/>
    </dgm:pt>
    <dgm:pt modelId="{4EB30FCC-1DA1-40D2-AA05-2EAA6E5FD58B}" type="pres">
      <dgm:prSet presAssocID="{8355B72F-BD7E-481D-99A5-AA27D76B6C42}" presName="parTx" presStyleLbl="revTx" presStyleIdx="4" presStyleCnt="5">
        <dgm:presLayoutVars>
          <dgm:chMax val="0"/>
          <dgm:chPref val="0"/>
        </dgm:presLayoutVars>
      </dgm:prSet>
      <dgm:spPr/>
    </dgm:pt>
  </dgm:ptLst>
  <dgm:cxnLst>
    <dgm:cxn modelId="{3303C721-58DD-4C58-9F21-3280D0B634E6}" type="presOf" srcId="{7B44DEF2-E4DA-4417-9116-4967AE4438C5}" destId="{1675482E-6E9A-4C0A-A41E-19D34D392E60}" srcOrd="0" destOrd="0" presId="urn:microsoft.com/office/officeart/2018/2/layout/IconVerticalSolidList"/>
    <dgm:cxn modelId="{CE9D2A22-4F8C-4271-B3A2-9CE336092642}" srcId="{E2DA22C3-B596-436C-B0EF-1948003D57CC}" destId="{09C734C8-E8B8-4225-9F40-53D8581AC7B8}" srcOrd="3" destOrd="0" parTransId="{36B4A8E6-DCCA-4908-9E8A-8EC212DBC6D9}" sibTransId="{6C27FADE-BC9E-455C-A670-F608D2866F6E}"/>
    <dgm:cxn modelId="{D19EC75C-4CA7-405E-82E2-89496D9FEFD2}" srcId="{E2DA22C3-B596-436C-B0EF-1948003D57CC}" destId="{7B44DEF2-E4DA-4417-9116-4967AE4438C5}" srcOrd="0" destOrd="0" parTransId="{3E73BB42-5FBF-4A7B-B6F1-CEAFEF083D1E}" sibTransId="{1086F41C-5F83-40BC-9E1B-D179C9F12E6E}"/>
    <dgm:cxn modelId="{DA18BD62-2FFB-4B66-BCF9-7B462A5BAA0C}" type="presOf" srcId="{09C734C8-E8B8-4225-9F40-53D8581AC7B8}" destId="{A5356976-8D4E-4351-A089-4FE01953B5E8}" srcOrd="0" destOrd="0" presId="urn:microsoft.com/office/officeart/2018/2/layout/IconVerticalSolidList"/>
    <dgm:cxn modelId="{B0C1B251-B055-439E-BEA7-6EEDBD361B68}" srcId="{E2DA22C3-B596-436C-B0EF-1948003D57CC}" destId="{868B5842-224B-4EDE-8BD4-FE9281BA969E}" srcOrd="1" destOrd="0" parTransId="{5F0386CA-4E50-496F-95CE-64FD10FB6802}" sibTransId="{5AD105BB-644A-4500-8E18-65F9160207B6}"/>
    <dgm:cxn modelId="{9D70F293-E839-4441-9537-DC45BE893715}" type="presOf" srcId="{41652971-0A61-4133-A305-BE57F88DE8CF}" destId="{3BA28092-95B6-4E3C-91E7-261DE781910A}" srcOrd="0" destOrd="0" presId="urn:microsoft.com/office/officeart/2018/2/layout/IconVerticalSolidList"/>
    <dgm:cxn modelId="{79ED189D-6F94-4933-8E6A-A9A30BE9500A}" type="presOf" srcId="{E2DA22C3-B596-436C-B0EF-1948003D57CC}" destId="{B94EDF64-604A-4D93-9584-1F3D682445EA}" srcOrd="0" destOrd="0" presId="urn:microsoft.com/office/officeart/2018/2/layout/IconVerticalSolidList"/>
    <dgm:cxn modelId="{5EBCD1C3-27AB-4E2B-BE5F-6178F2AC7694}" type="presOf" srcId="{868B5842-224B-4EDE-8BD4-FE9281BA969E}" destId="{54274F74-88AC-4FFE-B929-BC4E72F1666D}" srcOrd="0" destOrd="0" presId="urn:microsoft.com/office/officeart/2018/2/layout/IconVerticalSolidList"/>
    <dgm:cxn modelId="{F925CEDB-9091-4DD2-AE73-39EA200FE758}" srcId="{E2DA22C3-B596-436C-B0EF-1948003D57CC}" destId="{8355B72F-BD7E-481D-99A5-AA27D76B6C42}" srcOrd="4" destOrd="0" parTransId="{F59B00AE-6098-4B4D-81BA-D52059A4C2B3}" sibTransId="{567B103C-A5FD-45B9-A327-D88201CE171D}"/>
    <dgm:cxn modelId="{AAC0E2E1-218E-4441-9523-D6B8A4C17235}" type="presOf" srcId="{8355B72F-BD7E-481D-99A5-AA27D76B6C42}" destId="{4EB30FCC-1DA1-40D2-AA05-2EAA6E5FD58B}" srcOrd="0" destOrd="0" presId="urn:microsoft.com/office/officeart/2018/2/layout/IconVerticalSolidList"/>
    <dgm:cxn modelId="{769325F4-89D3-4F7F-8560-338CB1881D2B}" srcId="{E2DA22C3-B596-436C-B0EF-1948003D57CC}" destId="{41652971-0A61-4133-A305-BE57F88DE8CF}" srcOrd="2" destOrd="0" parTransId="{790271DB-E861-4F7D-A185-E323BA6828B2}" sibTransId="{B572C361-CB7A-489E-B8CE-17BA8D52E1C4}"/>
    <dgm:cxn modelId="{FFE68F98-E426-41E9-A1A2-A0D2E66D8AEF}" type="presParOf" srcId="{B94EDF64-604A-4D93-9584-1F3D682445EA}" destId="{F4126C5F-A91E-43B3-94AE-15B86E157F80}" srcOrd="0" destOrd="0" presId="urn:microsoft.com/office/officeart/2018/2/layout/IconVerticalSolidList"/>
    <dgm:cxn modelId="{2A3B1B4F-FFC6-44D6-9743-E189DCE9F4B5}" type="presParOf" srcId="{F4126C5F-A91E-43B3-94AE-15B86E157F80}" destId="{150457CE-A157-4822-A3F0-97196A01A1D9}" srcOrd="0" destOrd="0" presId="urn:microsoft.com/office/officeart/2018/2/layout/IconVerticalSolidList"/>
    <dgm:cxn modelId="{190378AF-8902-4E81-B66E-B74FAFE616AC}" type="presParOf" srcId="{F4126C5F-A91E-43B3-94AE-15B86E157F80}" destId="{19B760C8-06B7-4CB4-AF0F-410481A63E7E}" srcOrd="1" destOrd="0" presId="urn:microsoft.com/office/officeart/2018/2/layout/IconVerticalSolidList"/>
    <dgm:cxn modelId="{6CC2DE25-A3AA-4543-B1CC-BDB17FA463B4}" type="presParOf" srcId="{F4126C5F-A91E-43B3-94AE-15B86E157F80}" destId="{59F047F5-6372-4FDE-81F7-531ECF7EEB50}" srcOrd="2" destOrd="0" presId="urn:microsoft.com/office/officeart/2018/2/layout/IconVerticalSolidList"/>
    <dgm:cxn modelId="{7C9D9B8B-1194-4B8B-870E-80179DB2B80C}" type="presParOf" srcId="{F4126C5F-A91E-43B3-94AE-15B86E157F80}" destId="{1675482E-6E9A-4C0A-A41E-19D34D392E60}" srcOrd="3" destOrd="0" presId="urn:microsoft.com/office/officeart/2018/2/layout/IconVerticalSolidList"/>
    <dgm:cxn modelId="{FC3694B9-25A4-4BA5-B4EA-82FD147CEA3C}" type="presParOf" srcId="{B94EDF64-604A-4D93-9584-1F3D682445EA}" destId="{A67588E4-CCAC-4279-9948-84C3A2E72A11}" srcOrd="1" destOrd="0" presId="urn:microsoft.com/office/officeart/2018/2/layout/IconVerticalSolidList"/>
    <dgm:cxn modelId="{63F8B845-2D77-49BF-AFAE-F85A3672E1B0}" type="presParOf" srcId="{B94EDF64-604A-4D93-9584-1F3D682445EA}" destId="{6C93981B-053F-4F2E-B236-3BC81DD1560C}" srcOrd="2" destOrd="0" presId="urn:microsoft.com/office/officeart/2018/2/layout/IconVerticalSolidList"/>
    <dgm:cxn modelId="{4CD54514-25E5-4B4B-BCF6-57C2B2821B06}" type="presParOf" srcId="{6C93981B-053F-4F2E-B236-3BC81DD1560C}" destId="{4BC7C5B8-ABAD-421B-B627-BBE7F212A142}" srcOrd="0" destOrd="0" presId="urn:microsoft.com/office/officeart/2018/2/layout/IconVerticalSolidList"/>
    <dgm:cxn modelId="{ADF0DD86-FB1D-408E-AC06-3D44EAA72369}" type="presParOf" srcId="{6C93981B-053F-4F2E-B236-3BC81DD1560C}" destId="{92C66EEB-672E-4431-ACA3-B02DA2718576}" srcOrd="1" destOrd="0" presId="urn:microsoft.com/office/officeart/2018/2/layout/IconVerticalSolidList"/>
    <dgm:cxn modelId="{9BFFABC5-3C45-4B25-8F71-3E86FD167E53}" type="presParOf" srcId="{6C93981B-053F-4F2E-B236-3BC81DD1560C}" destId="{A1791419-BD17-4DE8-BD7A-278A51CCAC28}" srcOrd="2" destOrd="0" presId="urn:microsoft.com/office/officeart/2018/2/layout/IconVerticalSolidList"/>
    <dgm:cxn modelId="{8BC1414B-6036-463B-BEDC-85E711DB6B76}" type="presParOf" srcId="{6C93981B-053F-4F2E-B236-3BC81DD1560C}" destId="{54274F74-88AC-4FFE-B929-BC4E72F1666D}" srcOrd="3" destOrd="0" presId="urn:microsoft.com/office/officeart/2018/2/layout/IconVerticalSolidList"/>
    <dgm:cxn modelId="{9311235C-22E1-474E-AFCA-8BFBE7B0AFF0}" type="presParOf" srcId="{B94EDF64-604A-4D93-9584-1F3D682445EA}" destId="{0D3E68F1-C3F6-4A14-908E-7B488F21D9DA}" srcOrd="3" destOrd="0" presId="urn:microsoft.com/office/officeart/2018/2/layout/IconVerticalSolidList"/>
    <dgm:cxn modelId="{1BEF250A-EC10-4468-9618-CE26154039AB}" type="presParOf" srcId="{B94EDF64-604A-4D93-9584-1F3D682445EA}" destId="{CD1EDE58-2CA5-45F3-9542-21739878D1D9}" srcOrd="4" destOrd="0" presId="urn:microsoft.com/office/officeart/2018/2/layout/IconVerticalSolidList"/>
    <dgm:cxn modelId="{E099DD4E-6E76-4B53-BB13-8F5F6BE03692}" type="presParOf" srcId="{CD1EDE58-2CA5-45F3-9542-21739878D1D9}" destId="{4681B48B-A6EE-4DBB-996C-E91DFE976F6C}" srcOrd="0" destOrd="0" presId="urn:microsoft.com/office/officeart/2018/2/layout/IconVerticalSolidList"/>
    <dgm:cxn modelId="{382E4AC6-583E-47BE-B2E1-2293BFBD7D5D}" type="presParOf" srcId="{CD1EDE58-2CA5-45F3-9542-21739878D1D9}" destId="{E79008A1-8DFF-44B3-BEB4-B3DA6C241797}" srcOrd="1" destOrd="0" presId="urn:microsoft.com/office/officeart/2018/2/layout/IconVerticalSolidList"/>
    <dgm:cxn modelId="{E220164E-7C9F-4614-B780-B79CF6A97145}" type="presParOf" srcId="{CD1EDE58-2CA5-45F3-9542-21739878D1D9}" destId="{8EAC9FDE-925D-4DEC-8C75-E749444550A4}" srcOrd="2" destOrd="0" presId="urn:microsoft.com/office/officeart/2018/2/layout/IconVerticalSolidList"/>
    <dgm:cxn modelId="{2C052E3C-EEF1-4131-BB94-B054BB121C05}" type="presParOf" srcId="{CD1EDE58-2CA5-45F3-9542-21739878D1D9}" destId="{3BA28092-95B6-4E3C-91E7-261DE781910A}" srcOrd="3" destOrd="0" presId="urn:microsoft.com/office/officeart/2018/2/layout/IconVerticalSolidList"/>
    <dgm:cxn modelId="{AE44CA1E-2C9C-4EF4-9FC7-1804FCF01A66}" type="presParOf" srcId="{B94EDF64-604A-4D93-9584-1F3D682445EA}" destId="{C7B6F396-368F-45A2-8213-709CE7C8B009}" srcOrd="5" destOrd="0" presId="urn:microsoft.com/office/officeart/2018/2/layout/IconVerticalSolidList"/>
    <dgm:cxn modelId="{7D59AAFD-6666-43B9-AAC9-811DC5B9A1E9}" type="presParOf" srcId="{B94EDF64-604A-4D93-9584-1F3D682445EA}" destId="{6605A79A-0577-46BD-BD5F-A8091FA2AAA1}" srcOrd="6" destOrd="0" presId="urn:microsoft.com/office/officeart/2018/2/layout/IconVerticalSolidList"/>
    <dgm:cxn modelId="{55FC6895-AA3E-4F22-B4AB-53DC4B0BBDF4}" type="presParOf" srcId="{6605A79A-0577-46BD-BD5F-A8091FA2AAA1}" destId="{695E1678-D9EB-484C-9A38-773272293A55}" srcOrd="0" destOrd="0" presId="urn:microsoft.com/office/officeart/2018/2/layout/IconVerticalSolidList"/>
    <dgm:cxn modelId="{44A16C7A-26BA-4297-AB7C-D2E45CE5B2ED}" type="presParOf" srcId="{6605A79A-0577-46BD-BD5F-A8091FA2AAA1}" destId="{0A472EAA-E1C5-43E0-B7E0-07725CD76985}" srcOrd="1" destOrd="0" presId="urn:microsoft.com/office/officeart/2018/2/layout/IconVerticalSolidList"/>
    <dgm:cxn modelId="{C477049A-6042-40B5-9121-F4BFD177AC1E}" type="presParOf" srcId="{6605A79A-0577-46BD-BD5F-A8091FA2AAA1}" destId="{9E683DAD-EFC6-4C47-B22E-E44E2DFF4E6A}" srcOrd="2" destOrd="0" presId="urn:microsoft.com/office/officeart/2018/2/layout/IconVerticalSolidList"/>
    <dgm:cxn modelId="{DCED0EA0-D94C-45B1-9508-580E844E657D}" type="presParOf" srcId="{6605A79A-0577-46BD-BD5F-A8091FA2AAA1}" destId="{A5356976-8D4E-4351-A089-4FE01953B5E8}" srcOrd="3" destOrd="0" presId="urn:microsoft.com/office/officeart/2018/2/layout/IconVerticalSolidList"/>
    <dgm:cxn modelId="{C62AA346-E4DC-465F-8F57-680EC899F5D3}" type="presParOf" srcId="{B94EDF64-604A-4D93-9584-1F3D682445EA}" destId="{D03388C5-3332-4874-95F3-A2794CF48097}" srcOrd="7" destOrd="0" presId="urn:microsoft.com/office/officeart/2018/2/layout/IconVerticalSolidList"/>
    <dgm:cxn modelId="{74CC9058-F373-46B0-851F-642D6A985416}" type="presParOf" srcId="{B94EDF64-604A-4D93-9584-1F3D682445EA}" destId="{E1C759DB-D2FD-455D-8E68-81F1B9335489}" srcOrd="8" destOrd="0" presId="urn:microsoft.com/office/officeart/2018/2/layout/IconVerticalSolidList"/>
    <dgm:cxn modelId="{881D0DC6-E0AD-4B55-AAAC-EA4BC3EDB7BA}" type="presParOf" srcId="{E1C759DB-D2FD-455D-8E68-81F1B9335489}" destId="{68544C95-97DF-4519-B217-0334A2C33B9E}" srcOrd="0" destOrd="0" presId="urn:microsoft.com/office/officeart/2018/2/layout/IconVerticalSolidList"/>
    <dgm:cxn modelId="{0B36D8E7-AFBD-448A-B6BF-492A3BA63DD9}" type="presParOf" srcId="{E1C759DB-D2FD-455D-8E68-81F1B9335489}" destId="{98B698D8-FB00-4428-B62F-D051AF3705C2}" srcOrd="1" destOrd="0" presId="urn:microsoft.com/office/officeart/2018/2/layout/IconVerticalSolidList"/>
    <dgm:cxn modelId="{97996BC3-60AC-46C0-BEE8-0266DE47CF20}" type="presParOf" srcId="{E1C759DB-D2FD-455D-8E68-81F1B9335489}" destId="{D7374F00-5D96-4DDE-8753-8194812DCCC7}" srcOrd="2" destOrd="0" presId="urn:microsoft.com/office/officeart/2018/2/layout/IconVerticalSolidList"/>
    <dgm:cxn modelId="{13046213-5876-47D2-A51A-BF3C783F1681}" type="presParOf" srcId="{E1C759DB-D2FD-455D-8E68-81F1B9335489}" destId="{4EB30FCC-1DA1-40D2-AA05-2EAA6E5FD58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E53F51-81A3-4258-80C8-F656B06469E0}" type="doc">
      <dgm:prSet loTypeId="urn:microsoft.com/office/officeart/2018/2/layout/IconCircleList" loCatId="icon" qsTypeId="urn:microsoft.com/office/officeart/2005/8/quickstyle/simple1" qsCatId="simple" csTypeId="urn:microsoft.com/office/officeart/2018/5/colors/Iconchunking_neutralbg_accent1_2" csCatId="accent1" phldr="1"/>
      <dgm:spPr/>
      <dgm:t>
        <a:bodyPr/>
        <a:lstStyle/>
        <a:p>
          <a:endParaRPr lang="en-US"/>
        </a:p>
      </dgm:t>
    </dgm:pt>
    <dgm:pt modelId="{F0C20BF6-4E34-4084-931C-297D0740AA7C}">
      <dgm:prSet custT="1"/>
      <dgm:spPr/>
      <dgm:t>
        <a:bodyPr/>
        <a:lstStyle/>
        <a:p>
          <a:pPr>
            <a:lnSpc>
              <a:spcPct val="100000"/>
            </a:lnSpc>
          </a:pPr>
          <a:r>
            <a:rPr lang="en-ZA" sz="1400" cap="none"/>
            <a:t>Data providing preliminary support for the intervention’s efficacy and safety are available, at least from laboratory or animal studies</a:t>
          </a:r>
          <a:endParaRPr lang="en-US" sz="1400" cap="none"/>
        </a:p>
      </dgm:t>
    </dgm:pt>
    <dgm:pt modelId="{FAD46F33-8047-424C-9F9F-DD7E16782A3E}" type="parTrans" cxnId="{4D6F783A-C9B1-4823-83B2-E6146BF5EAF0}">
      <dgm:prSet/>
      <dgm:spPr/>
      <dgm:t>
        <a:bodyPr/>
        <a:lstStyle/>
        <a:p>
          <a:endParaRPr lang="en-US" sz="1400"/>
        </a:p>
      </dgm:t>
    </dgm:pt>
    <dgm:pt modelId="{85799963-6521-43E4-A6BC-D5E523197A37}" type="sibTrans" cxnId="{4D6F783A-C9B1-4823-83B2-E6146BF5EAF0}">
      <dgm:prSet/>
      <dgm:spPr/>
      <dgm:t>
        <a:bodyPr/>
        <a:lstStyle/>
        <a:p>
          <a:pPr>
            <a:lnSpc>
              <a:spcPct val="100000"/>
            </a:lnSpc>
          </a:pPr>
          <a:endParaRPr lang="en-US" sz="1400"/>
        </a:p>
      </dgm:t>
    </dgm:pt>
    <dgm:pt modelId="{73401161-F887-4CD5-B541-16AA9F71CA20}">
      <dgm:prSet custT="1"/>
      <dgm:spPr/>
      <dgm:t>
        <a:bodyPr/>
        <a:lstStyle/>
        <a:p>
          <a:pPr>
            <a:lnSpc>
              <a:spcPct val="100000"/>
            </a:lnSpc>
          </a:pPr>
          <a:r>
            <a:rPr lang="en-ZA" sz="1400" cap="none"/>
            <a:t>Ethics’ approval should be in place</a:t>
          </a:r>
          <a:endParaRPr lang="en-US" sz="1400" cap="none"/>
        </a:p>
      </dgm:t>
    </dgm:pt>
    <dgm:pt modelId="{61B670B9-A75D-4F38-911F-C2992F1D1DD4}" type="parTrans" cxnId="{B6EE03A2-4815-4A76-B364-5551628DBCE1}">
      <dgm:prSet/>
      <dgm:spPr/>
      <dgm:t>
        <a:bodyPr/>
        <a:lstStyle/>
        <a:p>
          <a:endParaRPr lang="en-US" sz="1400"/>
        </a:p>
      </dgm:t>
    </dgm:pt>
    <dgm:pt modelId="{5C802069-E118-4B6A-A199-3BF7438EA4C5}" type="sibTrans" cxnId="{B6EE03A2-4815-4A76-B364-5551628DBCE1}">
      <dgm:prSet/>
      <dgm:spPr/>
      <dgm:t>
        <a:bodyPr/>
        <a:lstStyle/>
        <a:p>
          <a:pPr>
            <a:lnSpc>
              <a:spcPct val="100000"/>
            </a:lnSpc>
          </a:pPr>
          <a:endParaRPr lang="en-US" sz="1400"/>
        </a:p>
      </dgm:t>
    </dgm:pt>
    <dgm:pt modelId="{4C6D21B2-6459-4BD3-B176-5757DA4FFBE8}">
      <dgm:prSet custT="1"/>
      <dgm:spPr/>
      <dgm:t>
        <a:bodyPr/>
        <a:lstStyle/>
        <a:p>
          <a:pPr>
            <a:lnSpc>
              <a:spcPct val="100000"/>
            </a:lnSpc>
          </a:pPr>
          <a:r>
            <a:rPr lang="en-ZA" sz="1400" cap="none"/>
            <a:t>The patient’s informed consent should be obtained before treatment administration</a:t>
          </a:r>
          <a:endParaRPr lang="en-US" sz="1400" cap="none"/>
        </a:p>
      </dgm:t>
    </dgm:pt>
    <dgm:pt modelId="{08F63ACD-3E97-4CDE-BCC4-788F04B93C34}" type="parTrans" cxnId="{693A9E2C-E8EA-4188-9901-F6704CA12B5B}">
      <dgm:prSet/>
      <dgm:spPr/>
      <dgm:t>
        <a:bodyPr/>
        <a:lstStyle/>
        <a:p>
          <a:endParaRPr lang="en-US" sz="1400"/>
        </a:p>
      </dgm:t>
    </dgm:pt>
    <dgm:pt modelId="{A05D77D5-E13D-4CD5-851C-6E19CBD2B36F}" type="sibTrans" cxnId="{693A9E2C-E8EA-4188-9901-F6704CA12B5B}">
      <dgm:prSet/>
      <dgm:spPr/>
      <dgm:t>
        <a:bodyPr/>
        <a:lstStyle/>
        <a:p>
          <a:pPr>
            <a:lnSpc>
              <a:spcPct val="100000"/>
            </a:lnSpc>
          </a:pPr>
          <a:endParaRPr lang="en-US" sz="1400"/>
        </a:p>
      </dgm:t>
    </dgm:pt>
    <dgm:pt modelId="{B455A51A-BD9D-4167-80E7-AA6393D2871B}">
      <dgm:prSet custT="1"/>
      <dgm:spPr/>
      <dgm:t>
        <a:bodyPr/>
        <a:lstStyle/>
        <a:p>
          <a:pPr>
            <a:lnSpc>
              <a:spcPct val="100000"/>
            </a:lnSpc>
          </a:pPr>
          <a:r>
            <a:rPr lang="en-ZA" sz="1400" cap="none"/>
            <a:t>Adequate resources are required before implementation</a:t>
          </a:r>
          <a:endParaRPr lang="en-US" sz="1400" cap="none"/>
        </a:p>
      </dgm:t>
    </dgm:pt>
    <dgm:pt modelId="{EDAF6B64-268B-4DF0-ACD0-36174B12BF69}" type="parTrans" cxnId="{FB7EB847-8531-4953-8258-2C91A08010FF}">
      <dgm:prSet/>
      <dgm:spPr/>
      <dgm:t>
        <a:bodyPr/>
        <a:lstStyle/>
        <a:p>
          <a:endParaRPr lang="en-US" sz="1400"/>
        </a:p>
      </dgm:t>
    </dgm:pt>
    <dgm:pt modelId="{53321D56-E96B-4973-B956-AD0F76337ED4}" type="sibTrans" cxnId="{FB7EB847-8531-4953-8258-2C91A08010FF}">
      <dgm:prSet/>
      <dgm:spPr/>
      <dgm:t>
        <a:bodyPr/>
        <a:lstStyle/>
        <a:p>
          <a:pPr>
            <a:lnSpc>
              <a:spcPct val="100000"/>
            </a:lnSpc>
          </a:pPr>
          <a:endParaRPr lang="en-US" sz="1400"/>
        </a:p>
      </dgm:t>
    </dgm:pt>
    <dgm:pt modelId="{14828378-B154-4611-AC16-C27D42AD608D}">
      <dgm:prSet custT="1"/>
      <dgm:spPr/>
      <dgm:t>
        <a:bodyPr/>
        <a:lstStyle/>
        <a:p>
          <a:pPr>
            <a:lnSpc>
              <a:spcPct val="100000"/>
            </a:lnSpc>
          </a:pPr>
          <a:r>
            <a:rPr lang="en-ZA" sz="1400" cap="none"/>
            <a:t>The results of the intervention are documented and shared with the wider medical and scientific community</a:t>
          </a:r>
          <a:endParaRPr lang="en-US" sz="1400" cap="none"/>
        </a:p>
      </dgm:t>
    </dgm:pt>
    <dgm:pt modelId="{2FB0D5EF-AEAE-4503-B042-A473AB6BCBC0}" type="parTrans" cxnId="{6A4FCCE3-9D90-40B2-B339-465274CE36EF}">
      <dgm:prSet/>
      <dgm:spPr/>
      <dgm:t>
        <a:bodyPr/>
        <a:lstStyle/>
        <a:p>
          <a:endParaRPr lang="en-US" sz="1400"/>
        </a:p>
      </dgm:t>
    </dgm:pt>
    <dgm:pt modelId="{DA40B584-6AC0-4E09-BF81-A62EA24B1475}" type="sibTrans" cxnId="{6A4FCCE3-9D90-40B2-B339-465274CE36EF}">
      <dgm:prSet/>
      <dgm:spPr/>
      <dgm:t>
        <a:bodyPr/>
        <a:lstStyle/>
        <a:p>
          <a:pPr>
            <a:lnSpc>
              <a:spcPct val="100000"/>
            </a:lnSpc>
          </a:pPr>
          <a:endParaRPr lang="en-US" sz="1400"/>
        </a:p>
      </dgm:t>
    </dgm:pt>
    <dgm:pt modelId="{437702F8-F633-4499-85F1-F2BB35F81810}">
      <dgm:prSet custT="1"/>
      <dgm:spPr/>
      <dgm:t>
        <a:bodyPr/>
        <a:lstStyle/>
        <a:p>
          <a:pPr>
            <a:lnSpc>
              <a:spcPct val="100000"/>
            </a:lnSpc>
          </a:pPr>
          <a:r>
            <a:rPr lang="en-ZA" sz="1400" cap="none"/>
            <a:t>Therapies outside clinical trials should include hospitalized patients, not those on ambulatory care </a:t>
          </a:r>
          <a:endParaRPr lang="en-US" sz="1400" cap="none"/>
        </a:p>
      </dgm:t>
    </dgm:pt>
    <dgm:pt modelId="{0F874433-47DC-4818-B17E-525D74D21D3F}" type="parTrans" cxnId="{AC59BE58-8BE7-4461-8CE9-7425681E7ADD}">
      <dgm:prSet/>
      <dgm:spPr/>
      <dgm:t>
        <a:bodyPr/>
        <a:lstStyle/>
        <a:p>
          <a:endParaRPr lang="en-US" sz="1400"/>
        </a:p>
      </dgm:t>
    </dgm:pt>
    <dgm:pt modelId="{1312D4C7-A080-4B4E-B6B3-E34083795DA8}" type="sibTrans" cxnId="{AC59BE58-8BE7-4461-8CE9-7425681E7ADD}">
      <dgm:prSet/>
      <dgm:spPr/>
      <dgm:t>
        <a:bodyPr/>
        <a:lstStyle/>
        <a:p>
          <a:endParaRPr lang="en-US" sz="1400"/>
        </a:p>
      </dgm:t>
    </dgm:pt>
    <dgm:pt modelId="{B9DBAC2F-A7C8-4E56-9B11-DA6D70F7D7C5}" type="pres">
      <dgm:prSet presAssocID="{85E53F51-81A3-4258-80C8-F656B06469E0}" presName="root" presStyleCnt="0">
        <dgm:presLayoutVars>
          <dgm:dir/>
          <dgm:resizeHandles val="exact"/>
        </dgm:presLayoutVars>
      </dgm:prSet>
      <dgm:spPr/>
    </dgm:pt>
    <dgm:pt modelId="{1478549B-6DEB-420A-944A-174B950B1F72}" type="pres">
      <dgm:prSet presAssocID="{85E53F51-81A3-4258-80C8-F656B06469E0}" presName="container" presStyleCnt="0">
        <dgm:presLayoutVars>
          <dgm:dir/>
          <dgm:resizeHandles val="exact"/>
        </dgm:presLayoutVars>
      </dgm:prSet>
      <dgm:spPr/>
    </dgm:pt>
    <dgm:pt modelId="{E268EF35-D39D-42A6-8B4F-A0FD9FEE18A2}" type="pres">
      <dgm:prSet presAssocID="{F0C20BF6-4E34-4084-931C-297D0740AA7C}" presName="compNode" presStyleCnt="0"/>
      <dgm:spPr/>
    </dgm:pt>
    <dgm:pt modelId="{B6AAFCE2-F171-4186-9C36-10F4616BF7E2}" type="pres">
      <dgm:prSet presAssocID="{F0C20BF6-4E34-4084-931C-297D0740AA7C}" presName="iconBgRect" presStyleLbl="bgShp" presStyleIdx="0" presStyleCnt="6"/>
      <dgm:spPr/>
    </dgm:pt>
    <dgm:pt modelId="{7C895D0C-E733-43AB-9304-70B2915139DD}" type="pres">
      <dgm:prSet presAssocID="{F0C20BF6-4E34-4084-931C-297D0740AA7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Hourglass"/>
        </a:ext>
      </dgm:extLst>
    </dgm:pt>
    <dgm:pt modelId="{96F08C2C-A763-4410-9357-B83D4D1014FD}" type="pres">
      <dgm:prSet presAssocID="{F0C20BF6-4E34-4084-931C-297D0740AA7C}" presName="spaceRect" presStyleCnt="0"/>
      <dgm:spPr/>
    </dgm:pt>
    <dgm:pt modelId="{9BA97C46-304C-4847-8CA2-E3486EAE3F58}" type="pres">
      <dgm:prSet presAssocID="{F0C20BF6-4E34-4084-931C-297D0740AA7C}" presName="textRect" presStyleLbl="revTx" presStyleIdx="0" presStyleCnt="6">
        <dgm:presLayoutVars>
          <dgm:chMax val="1"/>
          <dgm:chPref val="1"/>
        </dgm:presLayoutVars>
      </dgm:prSet>
      <dgm:spPr/>
    </dgm:pt>
    <dgm:pt modelId="{895106FD-97C2-4E7A-B46A-040568DF3BE7}" type="pres">
      <dgm:prSet presAssocID="{85799963-6521-43E4-A6BC-D5E523197A37}" presName="sibTrans" presStyleLbl="sibTrans2D1" presStyleIdx="0" presStyleCnt="0"/>
      <dgm:spPr/>
    </dgm:pt>
    <dgm:pt modelId="{75C4CAE8-7BFC-4B36-A899-6EF561CB2378}" type="pres">
      <dgm:prSet presAssocID="{73401161-F887-4CD5-B541-16AA9F71CA20}" presName="compNode" presStyleCnt="0"/>
      <dgm:spPr/>
    </dgm:pt>
    <dgm:pt modelId="{EEBF7A5D-5955-477D-A00B-C4BEC86C1787}" type="pres">
      <dgm:prSet presAssocID="{73401161-F887-4CD5-B541-16AA9F71CA20}" presName="iconBgRect" presStyleLbl="bgShp" presStyleIdx="1" presStyleCnt="6"/>
      <dgm:spPr/>
    </dgm:pt>
    <dgm:pt modelId="{47C54013-9BDD-45E0-A16C-656082B13558}" type="pres">
      <dgm:prSet presAssocID="{73401161-F887-4CD5-B541-16AA9F71CA2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35EAE0BB-F79F-49D9-B2FD-27733B7F11B6}" type="pres">
      <dgm:prSet presAssocID="{73401161-F887-4CD5-B541-16AA9F71CA20}" presName="spaceRect" presStyleCnt="0"/>
      <dgm:spPr/>
    </dgm:pt>
    <dgm:pt modelId="{F7EEA3B6-BE5B-4EF7-90B4-80AB053FB7C1}" type="pres">
      <dgm:prSet presAssocID="{73401161-F887-4CD5-B541-16AA9F71CA20}" presName="textRect" presStyleLbl="revTx" presStyleIdx="1" presStyleCnt="6">
        <dgm:presLayoutVars>
          <dgm:chMax val="1"/>
          <dgm:chPref val="1"/>
        </dgm:presLayoutVars>
      </dgm:prSet>
      <dgm:spPr/>
    </dgm:pt>
    <dgm:pt modelId="{E81DFECC-8FDF-49A1-97EC-84FF8D453877}" type="pres">
      <dgm:prSet presAssocID="{5C802069-E118-4B6A-A199-3BF7438EA4C5}" presName="sibTrans" presStyleLbl="sibTrans2D1" presStyleIdx="0" presStyleCnt="0"/>
      <dgm:spPr/>
    </dgm:pt>
    <dgm:pt modelId="{69B2694D-70DE-42EA-974B-AF40AB6753C7}" type="pres">
      <dgm:prSet presAssocID="{4C6D21B2-6459-4BD3-B176-5757DA4FFBE8}" presName="compNode" presStyleCnt="0"/>
      <dgm:spPr/>
    </dgm:pt>
    <dgm:pt modelId="{9A126761-CE77-4183-ADB8-4CED03822302}" type="pres">
      <dgm:prSet presAssocID="{4C6D21B2-6459-4BD3-B176-5757DA4FFBE8}" presName="iconBgRect" presStyleLbl="bgShp" presStyleIdx="2" presStyleCnt="6"/>
      <dgm:spPr/>
    </dgm:pt>
    <dgm:pt modelId="{812B349F-B805-4710-AEB0-FE09615C6EE1}" type="pres">
      <dgm:prSet presAssocID="{4C6D21B2-6459-4BD3-B176-5757DA4FFBE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9960FE60-AFD3-4351-8ADF-C6CD2E36F92B}" type="pres">
      <dgm:prSet presAssocID="{4C6D21B2-6459-4BD3-B176-5757DA4FFBE8}" presName="spaceRect" presStyleCnt="0"/>
      <dgm:spPr/>
    </dgm:pt>
    <dgm:pt modelId="{F396451F-2B07-48CA-98D8-F0FD8E6440DF}" type="pres">
      <dgm:prSet presAssocID="{4C6D21B2-6459-4BD3-B176-5757DA4FFBE8}" presName="textRect" presStyleLbl="revTx" presStyleIdx="2" presStyleCnt="6">
        <dgm:presLayoutVars>
          <dgm:chMax val="1"/>
          <dgm:chPref val="1"/>
        </dgm:presLayoutVars>
      </dgm:prSet>
      <dgm:spPr/>
    </dgm:pt>
    <dgm:pt modelId="{336A862E-7A55-4BDF-8F10-AD1D0F7FB6AC}" type="pres">
      <dgm:prSet presAssocID="{A05D77D5-E13D-4CD5-851C-6E19CBD2B36F}" presName="sibTrans" presStyleLbl="sibTrans2D1" presStyleIdx="0" presStyleCnt="0"/>
      <dgm:spPr/>
    </dgm:pt>
    <dgm:pt modelId="{30F9DC78-5BDA-4516-8481-972BA70A6321}" type="pres">
      <dgm:prSet presAssocID="{B455A51A-BD9D-4167-80E7-AA6393D2871B}" presName="compNode" presStyleCnt="0"/>
      <dgm:spPr/>
    </dgm:pt>
    <dgm:pt modelId="{3442C478-E06E-4D3E-8799-8E4E86F8703A}" type="pres">
      <dgm:prSet presAssocID="{B455A51A-BD9D-4167-80E7-AA6393D2871B}" presName="iconBgRect" presStyleLbl="bgShp" presStyleIdx="3" presStyleCnt="6"/>
      <dgm:spPr/>
    </dgm:pt>
    <dgm:pt modelId="{DA257536-4DF3-4AB0-959F-E10E7722E768}" type="pres">
      <dgm:prSet presAssocID="{B455A51A-BD9D-4167-80E7-AA6393D2871B}"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 List"/>
        </a:ext>
      </dgm:extLst>
    </dgm:pt>
    <dgm:pt modelId="{2A54B415-16DD-4D21-B6A5-CB13E9104EB7}" type="pres">
      <dgm:prSet presAssocID="{B455A51A-BD9D-4167-80E7-AA6393D2871B}" presName="spaceRect" presStyleCnt="0"/>
      <dgm:spPr/>
    </dgm:pt>
    <dgm:pt modelId="{21F62CBE-71BC-487C-A76F-E70C13E41A81}" type="pres">
      <dgm:prSet presAssocID="{B455A51A-BD9D-4167-80E7-AA6393D2871B}" presName="textRect" presStyleLbl="revTx" presStyleIdx="3" presStyleCnt="6">
        <dgm:presLayoutVars>
          <dgm:chMax val="1"/>
          <dgm:chPref val="1"/>
        </dgm:presLayoutVars>
      </dgm:prSet>
      <dgm:spPr/>
    </dgm:pt>
    <dgm:pt modelId="{24740091-6329-467E-AD8C-4EDE0242890F}" type="pres">
      <dgm:prSet presAssocID="{53321D56-E96B-4973-B956-AD0F76337ED4}" presName="sibTrans" presStyleLbl="sibTrans2D1" presStyleIdx="0" presStyleCnt="0"/>
      <dgm:spPr/>
    </dgm:pt>
    <dgm:pt modelId="{B294E586-3594-40D2-9955-707BCEA94A46}" type="pres">
      <dgm:prSet presAssocID="{14828378-B154-4611-AC16-C27D42AD608D}" presName="compNode" presStyleCnt="0"/>
      <dgm:spPr/>
    </dgm:pt>
    <dgm:pt modelId="{35D64D1A-0BC5-4C9B-98FD-62F1FBDBD2ED}" type="pres">
      <dgm:prSet presAssocID="{14828378-B154-4611-AC16-C27D42AD608D}" presName="iconBgRect" presStyleLbl="bgShp" presStyleIdx="4" presStyleCnt="6"/>
      <dgm:spPr/>
    </dgm:pt>
    <dgm:pt modelId="{D2FED1C3-5631-4AAE-986C-1F6372BE3773}" type="pres">
      <dgm:prSet presAssocID="{14828378-B154-4611-AC16-C27D42AD608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ethoscope"/>
        </a:ext>
      </dgm:extLst>
    </dgm:pt>
    <dgm:pt modelId="{E7648A91-A674-4273-B793-4294C22D14B3}" type="pres">
      <dgm:prSet presAssocID="{14828378-B154-4611-AC16-C27D42AD608D}" presName="spaceRect" presStyleCnt="0"/>
      <dgm:spPr/>
    </dgm:pt>
    <dgm:pt modelId="{C65E688F-AAB0-4C3A-9DD5-8F5F42C4F841}" type="pres">
      <dgm:prSet presAssocID="{14828378-B154-4611-AC16-C27D42AD608D}" presName="textRect" presStyleLbl="revTx" presStyleIdx="4" presStyleCnt="6">
        <dgm:presLayoutVars>
          <dgm:chMax val="1"/>
          <dgm:chPref val="1"/>
        </dgm:presLayoutVars>
      </dgm:prSet>
      <dgm:spPr/>
    </dgm:pt>
    <dgm:pt modelId="{2EB229E5-4BE3-4DB7-9AB8-8A7C6501BA1D}" type="pres">
      <dgm:prSet presAssocID="{DA40B584-6AC0-4E09-BF81-A62EA24B1475}" presName="sibTrans" presStyleLbl="sibTrans2D1" presStyleIdx="0" presStyleCnt="0"/>
      <dgm:spPr/>
    </dgm:pt>
    <dgm:pt modelId="{D239C210-0D98-43B7-9DAB-3A5B3E3D2263}" type="pres">
      <dgm:prSet presAssocID="{437702F8-F633-4499-85F1-F2BB35F81810}" presName="compNode" presStyleCnt="0"/>
      <dgm:spPr/>
    </dgm:pt>
    <dgm:pt modelId="{E7E31715-53F2-4425-81CD-A823413E7DB7}" type="pres">
      <dgm:prSet presAssocID="{437702F8-F633-4499-85F1-F2BB35F81810}" presName="iconBgRect" presStyleLbl="bgShp" presStyleIdx="5" presStyleCnt="6"/>
      <dgm:spPr/>
    </dgm:pt>
    <dgm:pt modelId="{27D6AF1C-6EC5-491F-8D28-BD101740E8DD}" type="pres">
      <dgm:prSet presAssocID="{437702F8-F633-4499-85F1-F2BB35F8181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ospital"/>
        </a:ext>
      </dgm:extLst>
    </dgm:pt>
    <dgm:pt modelId="{FBB1D33B-1BA5-4FBC-A2AA-F987090E24B8}" type="pres">
      <dgm:prSet presAssocID="{437702F8-F633-4499-85F1-F2BB35F81810}" presName="spaceRect" presStyleCnt="0"/>
      <dgm:spPr/>
    </dgm:pt>
    <dgm:pt modelId="{EA3442A4-7716-4E81-805F-3F1338FD59FF}" type="pres">
      <dgm:prSet presAssocID="{437702F8-F633-4499-85F1-F2BB35F81810}" presName="textRect" presStyleLbl="revTx" presStyleIdx="5" presStyleCnt="6">
        <dgm:presLayoutVars>
          <dgm:chMax val="1"/>
          <dgm:chPref val="1"/>
        </dgm:presLayoutVars>
      </dgm:prSet>
      <dgm:spPr/>
    </dgm:pt>
  </dgm:ptLst>
  <dgm:cxnLst>
    <dgm:cxn modelId="{3BA0E515-6949-4946-84FE-8B312FF39245}" type="presOf" srcId="{DA40B584-6AC0-4E09-BF81-A62EA24B1475}" destId="{2EB229E5-4BE3-4DB7-9AB8-8A7C6501BA1D}" srcOrd="0" destOrd="0" presId="urn:microsoft.com/office/officeart/2018/2/layout/IconCircleList"/>
    <dgm:cxn modelId="{07CA3928-1946-4C66-B8F7-8AEB9C8FE4DA}" type="presOf" srcId="{85799963-6521-43E4-A6BC-D5E523197A37}" destId="{895106FD-97C2-4E7A-B46A-040568DF3BE7}" srcOrd="0" destOrd="0" presId="urn:microsoft.com/office/officeart/2018/2/layout/IconCircleList"/>
    <dgm:cxn modelId="{693A9E2C-E8EA-4188-9901-F6704CA12B5B}" srcId="{85E53F51-81A3-4258-80C8-F656B06469E0}" destId="{4C6D21B2-6459-4BD3-B176-5757DA4FFBE8}" srcOrd="2" destOrd="0" parTransId="{08F63ACD-3E97-4CDE-BCC4-788F04B93C34}" sibTransId="{A05D77D5-E13D-4CD5-851C-6E19CBD2B36F}"/>
    <dgm:cxn modelId="{4D6F783A-C9B1-4823-83B2-E6146BF5EAF0}" srcId="{85E53F51-81A3-4258-80C8-F656B06469E0}" destId="{F0C20BF6-4E34-4084-931C-297D0740AA7C}" srcOrd="0" destOrd="0" parTransId="{FAD46F33-8047-424C-9F9F-DD7E16782A3E}" sibTransId="{85799963-6521-43E4-A6BC-D5E523197A37}"/>
    <dgm:cxn modelId="{BC4D7D3E-D567-432B-ACFE-834F246BB697}" type="presOf" srcId="{4C6D21B2-6459-4BD3-B176-5757DA4FFBE8}" destId="{F396451F-2B07-48CA-98D8-F0FD8E6440DF}" srcOrd="0" destOrd="0" presId="urn:microsoft.com/office/officeart/2018/2/layout/IconCircleList"/>
    <dgm:cxn modelId="{1402EA3F-7DE3-4FD3-BBC5-90A21CD51A32}" type="presOf" srcId="{14828378-B154-4611-AC16-C27D42AD608D}" destId="{C65E688F-AAB0-4C3A-9DD5-8F5F42C4F841}" srcOrd="0" destOrd="0" presId="urn:microsoft.com/office/officeart/2018/2/layout/IconCircleList"/>
    <dgm:cxn modelId="{77E2C761-851E-4982-801C-4C22499F3799}" type="presOf" srcId="{A05D77D5-E13D-4CD5-851C-6E19CBD2B36F}" destId="{336A862E-7A55-4BDF-8F10-AD1D0F7FB6AC}" srcOrd="0" destOrd="0" presId="urn:microsoft.com/office/officeart/2018/2/layout/IconCircleList"/>
    <dgm:cxn modelId="{FB7EB847-8531-4953-8258-2C91A08010FF}" srcId="{85E53F51-81A3-4258-80C8-F656B06469E0}" destId="{B455A51A-BD9D-4167-80E7-AA6393D2871B}" srcOrd="3" destOrd="0" parTransId="{EDAF6B64-268B-4DF0-ACD0-36174B12BF69}" sibTransId="{53321D56-E96B-4973-B956-AD0F76337ED4}"/>
    <dgm:cxn modelId="{CD825768-0EC7-423F-80F0-ECF181F95E8E}" type="presOf" srcId="{73401161-F887-4CD5-B541-16AA9F71CA20}" destId="{F7EEA3B6-BE5B-4EF7-90B4-80AB053FB7C1}" srcOrd="0" destOrd="0" presId="urn:microsoft.com/office/officeart/2018/2/layout/IconCircleList"/>
    <dgm:cxn modelId="{AC59BE58-8BE7-4461-8CE9-7425681E7ADD}" srcId="{85E53F51-81A3-4258-80C8-F656B06469E0}" destId="{437702F8-F633-4499-85F1-F2BB35F81810}" srcOrd="5" destOrd="0" parTransId="{0F874433-47DC-4818-B17E-525D74D21D3F}" sibTransId="{1312D4C7-A080-4B4E-B6B3-E34083795DA8}"/>
    <dgm:cxn modelId="{C37D9E7A-BF92-42F7-9414-47DA83B3C637}" type="presOf" srcId="{B455A51A-BD9D-4167-80E7-AA6393D2871B}" destId="{21F62CBE-71BC-487C-A76F-E70C13E41A81}" srcOrd="0" destOrd="0" presId="urn:microsoft.com/office/officeart/2018/2/layout/IconCircleList"/>
    <dgm:cxn modelId="{D42D4283-9433-4466-919F-9D8D08635887}" type="presOf" srcId="{53321D56-E96B-4973-B956-AD0F76337ED4}" destId="{24740091-6329-467E-AD8C-4EDE0242890F}" srcOrd="0" destOrd="0" presId="urn:microsoft.com/office/officeart/2018/2/layout/IconCircleList"/>
    <dgm:cxn modelId="{20D86F89-BBCD-4FA5-A3B2-45157D75C16F}" type="presOf" srcId="{5C802069-E118-4B6A-A199-3BF7438EA4C5}" destId="{E81DFECC-8FDF-49A1-97EC-84FF8D453877}" srcOrd="0" destOrd="0" presId="urn:microsoft.com/office/officeart/2018/2/layout/IconCircleList"/>
    <dgm:cxn modelId="{83720792-8C02-4EFB-9813-E70ABED84665}" type="presOf" srcId="{85E53F51-81A3-4258-80C8-F656B06469E0}" destId="{B9DBAC2F-A7C8-4E56-9B11-DA6D70F7D7C5}" srcOrd="0" destOrd="0" presId="urn:microsoft.com/office/officeart/2018/2/layout/IconCircleList"/>
    <dgm:cxn modelId="{33025D92-1328-44E9-AA95-794018A2BE93}" type="presOf" srcId="{F0C20BF6-4E34-4084-931C-297D0740AA7C}" destId="{9BA97C46-304C-4847-8CA2-E3486EAE3F58}" srcOrd="0" destOrd="0" presId="urn:microsoft.com/office/officeart/2018/2/layout/IconCircleList"/>
    <dgm:cxn modelId="{71C8A29E-7C7E-4FAD-BBD1-E00CAA6D78D8}" type="presOf" srcId="{437702F8-F633-4499-85F1-F2BB35F81810}" destId="{EA3442A4-7716-4E81-805F-3F1338FD59FF}" srcOrd="0" destOrd="0" presId="urn:microsoft.com/office/officeart/2018/2/layout/IconCircleList"/>
    <dgm:cxn modelId="{B6EE03A2-4815-4A76-B364-5551628DBCE1}" srcId="{85E53F51-81A3-4258-80C8-F656B06469E0}" destId="{73401161-F887-4CD5-B541-16AA9F71CA20}" srcOrd="1" destOrd="0" parTransId="{61B670B9-A75D-4F38-911F-C2992F1D1DD4}" sibTransId="{5C802069-E118-4B6A-A199-3BF7438EA4C5}"/>
    <dgm:cxn modelId="{6A4FCCE3-9D90-40B2-B339-465274CE36EF}" srcId="{85E53F51-81A3-4258-80C8-F656B06469E0}" destId="{14828378-B154-4611-AC16-C27D42AD608D}" srcOrd="4" destOrd="0" parTransId="{2FB0D5EF-AEAE-4503-B042-A473AB6BCBC0}" sibTransId="{DA40B584-6AC0-4E09-BF81-A62EA24B1475}"/>
    <dgm:cxn modelId="{F87865B8-D4DD-4F0D-95F1-E34AFDB82390}" type="presParOf" srcId="{B9DBAC2F-A7C8-4E56-9B11-DA6D70F7D7C5}" destId="{1478549B-6DEB-420A-944A-174B950B1F72}" srcOrd="0" destOrd="0" presId="urn:microsoft.com/office/officeart/2018/2/layout/IconCircleList"/>
    <dgm:cxn modelId="{122CC09F-40D2-454F-87E8-0B0425FEFFE0}" type="presParOf" srcId="{1478549B-6DEB-420A-944A-174B950B1F72}" destId="{E268EF35-D39D-42A6-8B4F-A0FD9FEE18A2}" srcOrd="0" destOrd="0" presId="urn:microsoft.com/office/officeart/2018/2/layout/IconCircleList"/>
    <dgm:cxn modelId="{D30FB1DF-DC7E-43D4-A234-54DDCC69B6BE}" type="presParOf" srcId="{E268EF35-D39D-42A6-8B4F-A0FD9FEE18A2}" destId="{B6AAFCE2-F171-4186-9C36-10F4616BF7E2}" srcOrd="0" destOrd="0" presId="urn:microsoft.com/office/officeart/2018/2/layout/IconCircleList"/>
    <dgm:cxn modelId="{FA23284D-9E84-490F-94CA-7110FCDF31D9}" type="presParOf" srcId="{E268EF35-D39D-42A6-8B4F-A0FD9FEE18A2}" destId="{7C895D0C-E733-43AB-9304-70B2915139DD}" srcOrd="1" destOrd="0" presId="urn:microsoft.com/office/officeart/2018/2/layout/IconCircleList"/>
    <dgm:cxn modelId="{FA867740-B616-49B3-83E4-3A9E3329EBFB}" type="presParOf" srcId="{E268EF35-D39D-42A6-8B4F-A0FD9FEE18A2}" destId="{96F08C2C-A763-4410-9357-B83D4D1014FD}" srcOrd="2" destOrd="0" presId="urn:microsoft.com/office/officeart/2018/2/layout/IconCircleList"/>
    <dgm:cxn modelId="{F25B628F-C0E6-4007-B31C-84E5BF2CD50A}" type="presParOf" srcId="{E268EF35-D39D-42A6-8B4F-A0FD9FEE18A2}" destId="{9BA97C46-304C-4847-8CA2-E3486EAE3F58}" srcOrd="3" destOrd="0" presId="urn:microsoft.com/office/officeart/2018/2/layout/IconCircleList"/>
    <dgm:cxn modelId="{6389EDCE-52D7-481A-B761-77A4D5B258F2}" type="presParOf" srcId="{1478549B-6DEB-420A-944A-174B950B1F72}" destId="{895106FD-97C2-4E7A-B46A-040568DF3BE7}" srcOrd="1" destOrd="0" presId="urn:microsoft.com/office/officeart/2018/2/layout/IconCircleList"/>
    <dgm:cxn modelId="{2E25462D-9DCD-4B08-809B-B325F55D7115}" type="presParOf" srcId="{1478549B-6DEB-420A-944A-174B950B1F72}" destId="{75C4CAE8-7BFC-4B36-A899-6EF561CB2378}" srcOrd="2" destOrd="0" presId="urn:microsoft.com/office/officeart/2018/2/layout/IconCircleList"/>
    <dgm:cxn modelId="{156CED06-1EE6-47E5-AAC8-94ED1D9F01A2}" type="presParOf" srcId="{75C4CAE8-7BFC-4B36-A899-6EF561CB2378}" destId="{EEBF7A5D-5955-477D-A00B-C4BEC86C1787}" srcOrd="0" destOrd="0" presId="urn:microsoft.com/office/officeart/2018/2/layout/IconCircleList"/>
    <dgm:cxn modelId="{659E5ABE-1A31-40C2-A178-8AF6F9D98516}" type="presParOf" srcId="{75C4CAE8-7BFC-4B36-A899-6EF561CB2378}" destId="{47C54013-9BDD-45E0-A16C-656082B13558}" srcOrd="1" destOrd="0" presId="urn:microsoft.com/office/officeart/2018/2/layout/IconCircleList"/>
    <dgm:cxn modelId="{814FA445-C7A7-4743-A334-26C288402856}" type="presParOf" srcId="{75C4CAE8-7BFC-4B36-A899-6EF561CB2378}" destId="{35EAE0BB-F79F-49D9-B2FD-27733B7F11B6}" srcOrd="2" destOrd="0" presId="urn:microsoft.com/office/officeart/2018/2/layout/IconCircleList"/>
    <dgm:cxn modelId="{313CD9EA-DD66-4143-A611-4BCFC53DD0D8}" type="presParOf" srcId="{75C4CAE8-7BFC-4B36-A899-6EF561CB2378}" destId="{F7EEA3B6-BE5B-4EF7-90B4-80AB053FB7C1}" srcOrd="3" destOrd="0" presId="urn:microsoft.com/office/officeart/2018/2/layout/IconCircleList"/>
    <dgm:cxn modelId="{6327FBD3-9575-4F36-AF1E-C127542F5684}" type="presParOf" srcId="{1478549B-6DEB-420A-944A-174B950B1F72}" destId="{E81DFECC-8FDF-49A1-97EC-84FF8D453877}" srcOrd="3" destOrd="0" presId="urn:microsoft.com/office/officeart/2018/2/layout/IconCircleList"/>
    <dgm:cxn modelId="{23048C4E-5316-4BB7-AB73-C779C66A6FAD}" type="presParOf" srcId="{1478549B-6DEB-420A-944A-174B950B1F72}" destId="{69B2694D-70DE-42EA-974B-AF40AB6753C7}" srcOrd="4" destOrd="0" presId="urn:microsoft.com/office/officeart/2018/2/layout/IconCircleList"/>
    <dgm:cxn modelId="{CDF3A42F-C8B7-4C62-B404-4F6044E226BC}" type="presParOf" srcId="{69B2694D-70DE-42EA-974B-AF40AB6753C7}" destId="{9A126761-CE77-4183-ADB8-4CED03822302}" srcOrd="0" destOrd="0" presId="urn:microsoft.com/office/officeart/2018/2/layout/IconCircleList"/>
    <dgm:cxn modelId="{D8BED27F-88FE-476A-8C9C-6097E9467073}" type="presParOf" srcId="{69B2694D-70DE-42EA-974B-AF40AB6753C7}" destId="{812B349F-B805-4710-AEB0-FE09615C6EE1}" srcOrd="1" destOrd="0" presId="urn:microsoft.com/office/officeart/2018/2/layout/IconCircleList"/>
    <dgm:cxn modelId="{CE61AFEC-4CCB-4249-A9C0-867D1B99A8F4}" type="presParOf" srcId="{69B2694D-70DE-42EA-974B-AF40AB6753C7}" destId="{9960FE60-AFD3-4351-8ADF-C6CD2E36F92B}" srcOrd="2" destOrd="0" presId="urn:microsoft.com/office/officeart/2018/2/layout/IconCircleList"/>
    <dgm:cxn modelId="{63F071F1-183D-495A-A0E9-63525297BF80}" type="presParOf" srcId="{69B2694D-70DE-42EA-974B-AF40AB6753C7}" destId="{F396451F-2B07-48CA-98D8-F0FD8E6440DF}" srcOrd="3" destOrd="0" presId="urn:microsoft.com/office/officeart/2018/2/layout/IconCircleList"/>
    <dgm:cxn modelId="{CCF94FC5-F0A7-4608-B701-1616E1F861F9}" type="presParOf" srcId="{1478549B-6DEB-420A-944A-174B950B1F72}" destId="{336A862E-7A55-4BDF-8F10-AD1D0F7FB6AC}" srcOrd="5" destOrd="0" presId="urn:microsoft.com/office/officeart/2018/2/layout/IconCircleList"/>
    <dgm:cxn modelId="{F38B238A-2A46-4AAD-A62C-31D736A77C73}" type="presParOf" srcId="{1478549B-6DEB-420A-944A-174B950B1F72}" destId="{30F9DC78-5BDA-4516-8481-972BA70A6321}" srcOrd="6" destOrd="0" presId="urn:microsoft.com/office/officeart/2018/2/layout/IconCircleList"/>
    <dgm:cxn modelId="{FE996435-3E59-4C8A-9555-4B4529BA5DCC}" type="presParOf" srcId="{30F9DC78-5BDA-4516-8481-972BA70A6321}" destId="{3442C478-E06E-4D3E-8799-8E4E86F8703A}" srcOrd="0" destOrd="0" presId="urn:microsoft.com/office/officeart/2018/2/layout/IconCircleList"/>
    <dgm:cxn modelId="{9D387EF7-8ED9-4A71-BF4A-C4C53FA6A3C8}" type="presParOf" srcId="{30F9DC78-5BDA-4516-8481-972BA70A6321}" destId="{DA257536-4DF3-4AB0-959F-E10E7722E768}" srcOrd="1" destOrd="0" presId="urn:microsoft.com/office/officeart/2018/2/layout/IconCircleList"/>
    <dgm:cxn modelId="{B1CF2506-0D60-4896-A631-84593B0EE811}" type="presParOf" srcId="{30F9DC78-5BDA-4516-8481-972BA70A6321}" destId="{2A54B415-16DD-4D21-B6A5-CB13E9104EB7}" srcOrd="2" destOrd="0" presId="urn:microsoft.com/office/officeart/2018/2/layout/IconCircleList"/>
    <dgm:cxn modelId="{F3E2B7B2-B04C-4975-889A-33307E93CAF2}" type="presParOf" srcId="{30F9DC78-5BDA-4516-8481-972BA70A6321}" destId="{21F62CBE-71BC-487C-A76F-E70C13E41A81}" srcOrd="3" destOrd="0" presId="urn:microsoft.com/office/officeart/2018/2/layout/IconCircleList"/>
    <dgm:cxn modelId="{1382D625-6B0C-4CE7-ACDC-AFAC5B2659E0}" type="presParOf" srcId="{1478549B-6DEB-420A-944A-174B950B1F72}" destId="{24740091-6329-467E-AD8C-4EDE0242890F}" srcOrd="7" destOrd="0" presId="urn:microsoft.com/office/officeart/2018/2/layout/IconCircleList"/>
    <dgm:cxn modelId="{BF3F152E-F565-4012-B2C7-64FB510D1B9E}" type="presParOf" srcId="{1478549B-6DEB-420A-944A-174B950B1F72}" destId="{B294E586-3594-40D2-9955-707BCEA94A46}" srcOrd="8" destOrd="0" presId="urn:microsoft.com/office/officeart/2018/2/layout/IconCircleList"/>
    <dgm:cxn modelId="{90884194-76DE-4E7C-A782-0ED8C009DC46}" type="presParOf" srcId="{B294E586-3594-40D2-9955-707BCEA94A46}" destId="{35D64D1A-0BC5-4C9B-98FD-62F1FBDBD2ED}" srcOrd="0" destOrd="0" presId="urn:microsoft.com/office/officeart/2018/2/layout/IconCircleList"/>
    <dgm:cxn modelId="{679071A8-74EC-4CC3-83B9-5AF962274A5B}" type="presParOf" srcId="{B294E586-3594-40D2-9955-707BCEA94A46}" destId="{D2FED1C3-5631-4AAE-986C-1F6372BE3773}" srcOrd="1" destOrd="0" presId="urn:microsoft.com/office/officeart/2018/2/layout/IconCircleList"/>
    <dgm:cxn modelId="{C364CE22-B3C1-40C1-B617-3FB2BCC1F1E3}" type="presParOf" srcId="{B294E586-3594-40D2-9955-707BCEA94A46}" destId="{E7648A91-A674-4273-B793-4294C22D14B3}" srcOrd="2" destOrd="0" presId="urn:microsoft.com/office/officeart/2018/2/layout/IconCircleList"/>
    <dgm:cxn modelId="{A165CC9B-89B8-443F-AA1E-23093320858B}" type="presParOf" srcId="{B294E586-3594-40D2-9955-707BCEA94A46}" destId="{C65E688F-AAB0-4C3A-9DD5-8F5F42C4F841}" srcOrd="3" destOrd="0" presId="urn:microsoft.com/office/officeart/2018/2/layout/IconCircleList"/>
    <dgm:cxn modelId="{D8CC3FDF-4B14-4F9A-960B-D3A5FDBB86D7}" type="presParOf" srcId="{1478549B-6DEB-420A-944A-174B950B1F72}" destId="{2EB229E5-4BE3-4DB7-9AB8-8A7C6501BA1D}" srcOrd="9" destOrd="0" presId="urn:microsoft.com/office/officeart/2018/2/layout/IconCircleList"/>
    <dgm:cxn modelId="{906FC270-C5BE-40EB-8472-7DDC36D67931}" type="presParOf" srcId="{1478549B-6DEB-420A-944A-174B950B1F72}" destId="{D239C210-0D98-43B7-9DAB-3A5B3E3D2263}" srcOrd="10" destOrd="0" presId="urn:microsoft.com/office/officeart/2018/2/layout/IconCircleList"/>
    <dgm:cxn modelId="{C5D9A305-AEED-4D67-82DF-19472F27890A}" type="presParOf" srcId="{D239C210-0D98-43B7-9DAB-3A5B3E3D2263}" destId="{E7E31715-53F2-4425-81CD-A823413E7DB7}" srcOrd="0" destOrd="0" presId="urn:microsoft.com/office/officeart/2018/2/layout/IconCircleList"/>
    <dgm:cxn modelId="{8947AF08-F926-47F4-A6A7-89C1DE37294F}" type="presParOf" srcId="{D239C210-0D98-43B7-9DAB-3A5B3E3D2263}" destId="{27D6AF1C-6EC5-491F-8D28-BD101740E8DD}" srcOrd="1" destOrd="0" presId="urn:microsoft.com/office/officeart/2018/2/layout/IconCircleList"/>
    <dgm:cxn modelId="{A2214FDF-6372-4AE9-93BB-B6A4BDFA8207}" type="presParOf" srcId="{D239C210-0D98-43B7-9DAB-3A5B3E3D2263}" destId="{FBB1D33B-1BA5-4FBC-A2AA-F987090E24B8}" srcOrd="2" destOrd="0" presId="urn:microsoft.com/office/officeart/2018/2/layout/IconCircleList"/>
    <dgm:cxn modelId="{044CF74E-793E-47D9-8A68-8100ED9CE910}" type="presParOf" srcId="{D239C210-0D98-43B7-9DAB-3A5B3E3D2263}" destId="{EA3442A4-7716-4E81-805F-3F1338FD59FF}"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B3175C-6DD5-467E-B418-403365357A77}" type="doc">
      <dgm:prSet loTypeId="urn:microsoft.com/office/officeart/2005/8/layout/hierarchy4" loCatId="hierarchy" qsTypeId="urn:microsoft.com/office/officeart/2005/8/quickstyle/simple1" qsCatId="simple" csTypeId="urn:microsoft.com/office/officeart/2005/8/colors/colorful2" csCatId="colorful"/>
      <dgm:spPr/>
      <dgm:t>
        <a:bodyPr/>
        <a:lstStyle/>
        <a:p>
          <a:endParaRPr lang="en-US"/>
        </a:p>
      </dgm:t>
    </dgm:pt>
    <dgm:pt modelId="{CDDC0CE5-2EA2-4CC6-801B-CF26DD93F965}">
      <dgm:prSet/>
      <dgm:spPr/>
      <dgm:t>
        <a:bodyPr/>
        <a:lstStyle/>
        <a:p>
          <a:r>
            <a:rPr lang="en-ZA"/>
            <a:t>Patients requiring inhaled corticosteroids for the chronic management of asthma or COPD, or a topical nasal corticosteroids for allergic rhinitis, should not discontinue these therapies due to COVID-19 related concerns</a:t>
          </a:r>
          <a:endParaRPr lang="en-US"/>
        </a:p>
      </dgm:t>
    </dgm:pt>
    <dgm:pt modelId="{99275F47-6FFF-4F74-A26E-016A9BA9BAA3}" type="parTrans" cxnId="{64A21725-78E7-42F8-A50D-E4783B19D934}">
      <dgm:prSet/>
      <dgm:spPr/>
      <dgm:t>
        <a:bodyPr/>
        <a:lstStyle/>
        <a:p>
          <a:endParaRPr lang="en-US"/>
        </a:p>
      </dgm:t>
    </dgm:pt>
    <dgm:pt modelId="{6A2451A8-6782-4492-8356-D6338210EFFD}" type="sibTrans" cxnId="{64A21725-78E7-42F8-A50D-E4783B19D934}">
      <dgm:prSet/>
      <dgm:spPr/>
      <dgm:t>
        <a:bodyPr/>
        <a:lstStyle/>
        <a:p>
          <a:endParaRPr lang="en-US"/>
        </a:p>
      </dgm:t>
    </dgm:pt>
    <dgm:pt modelId="{3DEFACCC-097B-4362-9E0C-822A18125FBC}">
      <dgm:prSet/>
      <dgm:spPr/>
      <dgm:t>
        <a:bodyPr/>
        <a:lstStyle/>
        <a:p>
          <a:r>
            <a:rPr lang="en-ZA"/>
            <a:t>Similarly, patients who require a short course of oral corticosteroids for an asthma or COPD exacerbation should be given this therapy, notwithstanding concerns relating to corticosteroids and COVID-19.</a:t>
          </a:r>
          <a:endParaRPr lang="en-US"/>
        </a:p>
      </dgm:t>
    </dgm:pt>
    <dgm:pt modelId="{43314B86-7FAE-4113-BA45-28D1809A5256}" type="parTrans" cxnId="{C1D1224E-4BC2-4E7B-AB08-608816729206}">
      <dgm:prSet/>
      <dgm:spPr/>
      <dgm:t>
        <a:bodyPr/>
        <a:lstStyle/>
        <a:p>
          <a:endParaRPr lang="en-US"/>
        </a:p>
      </dgm:t>
    </dgm:pt>
    <dgm:pt modelId="{0AB62A3F-6B49-4619-81F5-ABE408D672B4}" type="sibTrans" cxnId="{C1D1224E-4BC2-4E7B-AB08-608816729206}">
      <dgm:prSet/>
      <dgm:spPr/>
      <dgm:t>
        <a:bodyPr/>
        <a:lstStyle/>
        <a:p>
          <a:endParaRPr lang="en-US"/>
        </a:p>
      </dgm:t>
    </dgm:pt>
    <dgm:pt modelId="{8FE1A726-A626-4069-A768-C19D947C4817}" type="pres">
      <dgm:prSet presAssocID="{7FB3175C-6DD5-467E-B418-403365357A77}" presName="Name0" presStyleCnt="0">
        <dgm:presLayoutVars>
          <dgm:chPref val="1"/>
          <dgm:dir/>
          <dgm:animOne val="branch"/>
          <dgm:animLvl val="lvl"/>
          <dgm:resizeHandles/>
        </dgm:presLayoutVars>
      </dgm:prSet>
      <dgm:spPr/>
    </dgm:pt>
    <dgm:pt modelId="{86DBEF89-2041-4B87-96D6-2B5B25AC6FDC}" type="pres">
      <dgm:prSet presAssocID="{CDDC0CE5-2EA2-4CC6-801B-CF26DD93F965}" presName="vertOne" presStyleCnt="0"/>
      <dgm:spPr/>
    </dgm:pt>
    <dgm:pt modelId="{451900D7-E5C7-401A-990C-053300AA2337}" type="pres">
      <dgm:prSet presAssocID="{CDDC0CE5-2EA2-4CC6-801B-CF26DD93F965}" presName="txOne" presStyleLbl="node0" presStyleIdx="0" presStyleCnt="2">
        <dgm:presLayoutVars>
          <dgm:chPref val="3"/>
        </dgm:presLayoutVars>
      </dgm:prSet>
      <dgm:spPr/>
    </dgm:pt>
    <dgm:pt modelId="{934358DE-0D9E-4B35-8C0F-F24DC4474C98}" type="pres">
      <dgm:prSet presAssocID="{CDDC0CE5-2EA2-4CC6-801B-CF26DD93F965}" presName="horzOne" presStyleCnt="0"/>
      <dgm:spPr/>
    </dgm:pt>
    <dgm:pt modelId="{9B61B40F-22EF-415A-88D0-1571F20ECD5E}" type="pres">
      <dgm:prSet presAssocID="{6A2451A8-6782-4492-8356-D6338210EFFD}" presName="sibSpaceOne" presStyleCnt="0"/>
      <dgm:spPr/>
    </dgm:pt>
    <dgm:pt modelId="{CA3CBE70-3D03-41E7-A0EE-019CA7C7C06C}" type="pres">
      <dgm:prSet presAssocID="{3DEFACCC-097B-4362-9E0C-822A18125FBC}" presName="vertOne" presStyleCnt="0"/>
      <dgm:spPr/>
    </dgm:pt>
    <dgm:pt modelId="{637305F9-E416-49F6-B6EF-CBB7C8A4E867}" type="pres">
      <dgm:prSet presAssocID="{3DEFACCC-097B-4362-9E0C-822A18125FBC}" presName="txOne" presStyleLbl="node0" presStyleIdx="1" presStyleCnt="2">
        <dgm:presLayoutVars>
          <dgm:chPref val="3"/>
        </dgm:presLayoutVars>
      </dgm:prSet>
      <dgm:spPr/>
    </dgm:pt>
    <dgm:pt modelId="{910E39CE-7989-48A3-B1BA-99312D9109A6}" type="pres">
      <dgm:prSet presAssocID="{3DEFACCC-097B-4362-9E0C-822A18125FBC}" presName="horzOne" presStyleCnt="0"/>
      <dgm:spPr/>
    </dgm:pt>
  </dgm:ptLst>
  <dgm:cxnLst>
    <dgm:cxn modelId="{64A21725-78E7-42F8-A50D-E4783B19D934}" srcId="{7FB3175C-6DD5-467E-B418-403365357A77}" destId="{CDDC0CE5-2EA2-4CC6-801B-CF26DD93F965}" srcOrd="0" destOrd="0" parTransId="{99275F47-6FFF-4F74-A26E-016A9BA9BAA3}" sibTransId="{6A2451A8-6782-4492-8356-D6338210EFFD}"/>
    <dgm:cxn modelId="{6068B35C-7871-4ED1-AF44-FBAE0E7DC7B6}" type="presOf" srcId="{7FB3175C-6DD5-467E-B418-403365357A77}" destId="{8FE1A726-A626-4069-A768-C19D947C4817}" srcOrd="0" destOrd="0" presId="urn:microsoft.com/office/officeart/2005/8/layout/hierarchy4"/>
    <dgm:cxn modelId="{3BCC0E63-EFBD-4E24-9370-6C5CE9EBBB2F}" type="presOf" srcId="{CDDC0CE5-2EA2-4CC6-801B-CF26DD93F965}" destId="{451900D7-E5C7-401A-990C-053300AA2337}" srcOrd="0" destOrd="0" presId="urn:microsoft.com/office/officeart/2005/8/layout/hierarchy4"/>
    <dgm:cxn modelId="{C1D1224E-4BC2-4E7B-AB08-608816729206}" srcId="{7FB3175C-6DD5-467E-B418-403365357A77}" destId="{3DEFACCC-097B-4362-9E0C-822A18125FBC}" srcOrd="1" destOrd="0" parTransId="{43314B86-7FAE-4113-BA45-28D1809A5256}" sibTransId="{0AB62A3F-6B49-4619-81F5-ABE408D672B4}"/>
    <dgm:cxn modelId="{193B4850-3E55-474A-841E-A1CE326356B0}" type="presOf" srcId="{3DEFACCC-097B-4362-9E0C-822A18125FBC}" destId="{637305F9-E416-49F6-B6EF-CBB7C8A4E867}" srcOrd="0" destOrd="0" presId="urn:microsoft.com/office/officeart/2005/8/layout/hierarchy4"/>
    <dgm:cxn modelId="{37EF39C5-866B-4607-A211-103F31E9124D}" type="presParOf" srcId="{8FE1A726-A626-4069-A768-C19D947C4817}" destId="{86DBEF89-2041-4B87-96D6-2B5B25AC6FDC}" srcOrd="0" destOrd="0" presId="urn:microsoft.com/office/officeart/2005/8/layout/hierarchy4"/>
    <dgm:cxn modelId="{F1E3A094-4B10-4C3A-9939-26A5551F609D}" type="presParOf" srcId="{86DBEF89-2041-4B87-96D6-2B5B25AC6FDC}" destId="{451900D7-E5C7-401A-990C-053300AA2337}" srcOrd="0" destOrd="0" presId="urn:microsoft.com/office/officeart/2005/8/layout/hierarchy4"/>
    <dgm:cxn modelId="{AAFBAC2D-CA06-43BA-9042-2CB8B1A9CBE0}" type="presParOf" srcId="{86DBEF89-2041-4B87-96D6-2B5B25AC6FDC}" destId="{934358DE-0D9E-4B35-8C0F-F24DC4474C98}" srcOrd="1" destOrd="0" presId="urn:microsoft.com/office/officeart/2005/8/layout/hierarchy4"/>
    <dgm:cxn modelId="{C7FB0E50-F4CC-4F84-923F-32805AE74903}" type="presParOf" srcId="{8FE1A726-A626-4069-A768-C19D947C4817}" destId="{9B61B40F-22EF-415A-88D0-1571F20ECD5E}" srcOrd="1" destOrd="0" presId="urn:microsoft.com/office/officeart/2005/8/layout/hierarchy4"/>
    <dgm:cxn modelId="{CEF1B200-3790-4485-A291-386C2DB5A8B0}" type="presParOf" srcId="{8FE1A726-A626-4069-A768-C19D947C4817}" destId="{CA3CBE70-3D03-41E7-A0EE-019CA7C7C06C}" srcOrd="2" destOrd="0" presId="urn:microsoft.com/office/officeart/2005/8/layout/hierarchy4"/>
    <dgm:cxn modelId="{E9F75D00-05FD-41DF-8D77-8A0D675125E3}" type="presParOf" srcId="{CA3CBE70-3D03-41E7-A0EE-019CA7C7C06C}" destId="{637305F9-E416-49F6-B6EF-CBB7C8A4E867}" srcOrd="0" destOrd="0" presId="urn:microsoft.com/office/officeart/2005/8/layout/hierarchy4"/>
    <dgm:cxn modelId="{A4D0CBB6-6453-4262-8592-5F3DA791E615}" type="presParOf" srcId="{CA3CBE70-3D03-41E7-A0EE-019CA7C7C06C}" destId="{910E39CE-7989-48A3-B1BA-99312D9109A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345762-5246-4937-8B6B-1AF4DA08A073}" type="doc">
      <dgm:prSet loTypeId="urn:microsoft.com/office/officeart/2018/2/layout/IconCircleList" loCatId="icon" qsTypeId="urn:microsoft.com/office/officeart/2005/8/quickstyle/simple1" qsCatId="simple" csTypeId="urn:microsoft.com/office/officeart/2018/5/colors/Iconchunking_neutralicon_accent4_2" csCatId="accent4" phldr="1"/>
      <dgm:spPr/>
      <dgm:t>
        <a:bodyPr/>
        <a:lstStyle/>
        <a:p>
          <a:endParaRPr lang="en-US"/>
        </a:p>
      </dgm:t>
    </dgm:pt>
    <dgm:pt modelId="{A30DF7AC-CE3F-4B16-A870-7AA67679E394}">
      <dgm:prSet custT="1"/>
      <dgm:spPr/>
      <dgm:t>
        <a:bodyPr/>
        <a:lstStyle/>
        <a:p>
          <a:pPr>
            <a:lnSpc>
              <a:spcPct val="100000"/>
            </a:lnSpc>
          </a:pPr>
          <a:r>
            <a:rPr lang="en-ZA" sz="1600"/>
            <a:t>Provide </a:t>
          </a:r>
          <a:r>
            <a:rPr lang="en-ZA" sz="1600" b="1"/>
            <a:t>supplemental oxygen immediately in patients with poor saturation </a:t>
          </a:r>
          <a:r>
            <a:rPr lang="en-ZA" sz="1600"/>
            <a:t>aiming at achieving at least oxygen saturation of 90% or higher</a:t>
          </a:r>
          <a:endParaRPr lang="en-US" sz="1600"/>
        </a:p>
      </dgm:t>
    </dgm:pt>
    <dgm:pt modelId="{DE74BB30-024E-493B-9998-2EA895B9C764}" type="parTrans" cxnId="{01A8058E-94EA-44EA-8D49-565011B8B346}">
      <dgm:prSet/>
      <dgm:spPr/>
      <dgm:t>
        <a:bodyPr/>
        <a:lstStyle/>
        <a:p>
          <a:endParaRPr lang="en-US" sz="1600"/>
        </a:p>
      </dgm:t>
    </dgm:pt>
    <dgm:pt modelId="{D33F3C6A-4B0C-460A-9CA7-B1DA648B9D29}" type="sibTrans" cxnId="{01A8058E-94EA-44EA-8D49-565011B8B346}">
      <dgm:prSet/>
      <dgm:spPr/>
      <dgm:t>
        <a:bodyPr/>
        <a:lstStyle/>
        <a:p>
          <a:pPr>
            <a:lnSpc>
              <a:spcPct val="100000"/>
            </a:lnSpc>
          </a:pPr>
          <a:endParaRPr lang="en-US" sz="1600"/>
        </a:p>
      </dgm:t>
    </dgm:pt>
    <dgm:pt modelId="{71BEE72E-89A6-4727-915D-F3DDB7EF5D56}">
      <dgm:prSet custT="1"/>
      <dgm:spPr/>
      <dgm:t>
        <a:bodyPr/>
        <a:lstStyle/>
        <a:p>
          <a:pPr>
            <a:lnSpc>
              <a:spcPct val="100000"/>
            </a:lnSpc>
          </a:pPr>
          <a:r>
            <a:rPr lang="en-ZA" sz="1600"/>
            <a:t>Use </a:t>
          </a:r>
          <a:r>
            <a:rPr lang="en-ZA" sz="1600" b="1"/>
            <a:t>conservative fluid management </a:t>
          </a:r>
          <a:r>
            <a:rPr lang="en-ZA" sz="1600"/>
            <a:t>because aggressive fluid resuscitation may worsen oxygenation, especially in settings where there is limited availability of mechanical ventilation</a:t>
          </a:r>
          <a:endParaRPr lang="en-US" sz="1600"/>
        </a:p>
      </dgm:t>
    </dgm:pt>
    <dgm:pt modelId="{C69EBAE6-9F3C-4682-8EE5-4B516AB90E02}" type="parTrans" cxnId="{87A39E6F-B0D0-430A-A358-AF05D8EADBB5}">
      <dgm:prSet/>
      <dgm:spPr/>
      <dgm:t>
        <a:bodyPr/>
        <a:lstStyle/>
        <a:p>
          <a:endParaRPr lang="en-US" sz="1600"/>
        </a:p>
      </dgm:t>
    </dgm:pt>
    <dgm:pt modelId="{470CD0F9-3EDA-4069-B756-9F9A4C992D38}" type="sibTrans" cxnId="{87A39E6F-B0D0-430A-A358-AF05D8EADBB5}">
      <dgm:prSet/>
      <dgm:spPr/>
      <dgm:t>
        <a:bodyPr/>
        <a:lstStyle/>
        <a:p>
          <a:pPr>
            <a:lnSpc>
              <a:spcPct val="100000"/>
            </a:lnSpc>
          </a:pPr>
          <a:endParaRPr lang="en-US" sz="1600"/>
        </a:p>
      </dgm:t>
    </dgm:pt>
    <dgm:pt modelId="{724944D1-6353-4B58-9EDF-456B7644728E}">
      <dgm:prSet custT="1"/>
      <dgm:spPr/>
      <dgm:t>
        <a:bodyPr/>
        <a:lstStyle/>
        <a:p>
          <a:pPr>
            <a:lnSpc>
              <a:spcPct val="100000"/>
            </a:lnSpc>
          </a:pPr>
          <a:r>
            <a:rPr lang="en-ZA" sz="1600" b="1"/>
            <a:t>Empiric treatment </a:t>
          </a:r>
          <a:r>
            <a:rPr lang="en-ZA" sz="1600"/>
            <a:t>as per NEMLC Standard Treatment Guidelines</a:t>
          </a:r>
          <a:endParaRPr lang="en-US" sz="1600"/>
        </a:p>
      </dgm:t>
    </dgm:pt>
    <dgm:pt modelId="{B53DBC01-B65A-4B62-81F7-C33E14E73B23}" type="parTrans" cxnId="{63382C27-F80F-4A5E-AD7C-C3E5BED5CDA4}">
      <dgm:prSet/>
      <dgm:spPr/>
      <dgm:t>
        <a:bodyPr/>
        <a:lstStyle/>
        <a:p>
          <a:endParaRPr lang="en-US" sz="1600"/>
        </a:p>
      </dgm:t>
    </dgm:pt>
    <dgm:pt modelId="{F5094CA6-6B2E-4C45-99CC-99D871246B0F}" type="sibTrans" cxnId="{63382C27-F80F-4A5E-AD7C-C3E5BED5CDA4}">
      <dgm:prSet/>
      <dgm:spPr/>
      <dgm:t>
        <a:bodyPr/>
        <a:lstStyle/>
        <a:p>
          <a:pPr>
            <a:lnSpc>
              <a:spcPct val="100000"/>
            </a:lnSpc>
          </a:pPr>
          <a:endParaRPr lang="en-US" sz="1600"/>
        </a:p>
      </dgm:t>
    </dgm:pt>
    <dgm:pt modelId="{BD07356A-E01A-44B2-B922-4677D1AF4584}">
      <dgm:prSet custT="1"/>
      <dgm:spPr/>
      <dgm:t>
        <a:bodyPr/>
        <a:lstStyle/>
        <a:p>
          <a:pPr>
            <a:lnSpc>
              <a:spcPct val="100000"/>
            </a:lnSpc>
          </a:pPr>
          <a:r>
            <a:rPr lang="en-ZA" sz="1600" b="1"/>
            <a:t>Close clinical monitoring </a:t>
          </a:r>
          <a:r>
            <a:rPr lang="en-ZA" sz="1600"/>
            <a:t>is very important</a:t>
          </a:r>
          <a:endParaRPr lang="en-US" sz="1600"/>
        </a:p>
      </dgm:t>
    </dgm:pt>
    <dgm:pt modelId="{A7B9F5BC-5226-4AE7-AECB-E40A5933EF0A}" type="parTrans" cxnId="{149E2B1D-D316-4365-A3EE-76A40DBE586A}">
      <dgm:prSet/>
      <dgm:spPr/>
      <dgm:t>
        <a:bodyPr/>
        <a:lstStyle/>
        <a:p>
          <a:endParaRPr lang="en-US" sz="1600"/>
        </a:p>
      </dgm:t>
    </dgm:pt>
    <dgm:pt modelId="{88E154E0-7C03-441E-BED3-8531148E4DB9}" type="sibTrans" cxnId="{149E2B1D-D316-4365-A3EE-76A40DBE586A}">
      <dgm:prSet/>
      <dgm:spPr/>
      <dgm:t>
        <a:bodyPr/>
        <a:lstStyle/>
        <a:p>
          <a:endParaRPr lang="en-US" sz="1600"/>
        </a:p>
      </dgm:t>
    </dgm:pt>
    <dgm:pt modelId="{EF0ACF8B-32CF-412E-95C4-4E73B8437899}" type="pres">
      <dgm:prSet presAssocID="{B4345762-5246-4937-8B6B-1AF4DA08A073}" presName="root" presStyleCnt="0">
        <dgm:presLayoutVars>
          <dgm:dir/>
          <dgm:resizeHandles val="exact"/>
        </dgm:presLayoutVars>
      </dgm:prSet>
      <dgm:spPr/>
    </dgm:pt>
    <dgm:pt modelId="{AFCEE23A-3B8F-4111-90BD-BA9EB721A930}" type="pres">
      <dgm:prSet presAssocID="{B4345762-5246-4937-8B6B-1AF4DA08A073}" presName="container" presStyleCnt="0">
        <dgm:presLayoutVars>
          <dgm:dir/>
          <dgm:resizeHandles val="exact"/>
        </dgm:presLayoutVars>
      </dgm:prSet>
      <dgm:spPr/>
    </dgm:pt>
    <dgm:pt modelId="{5887E9F5-A0E1-4CE3-9CBB-40D0501F30F4}" type="pres">
      <dgm:prSet presAssocID="{A30DF7AC-CE3F-4B16-A870-7AA67679E394}" presName="compNode" presStyleCnt="0"/>
      <dgm:spPr/>
    </dgm:pt>
    <dgm:pt modelId="{F2D1AAD0-6AF7-4CA9-ABDB-9FA020397FF6}" type="pres">
      <dgm:prSet presAssocID="{A30DF7AC-CE3F-4B16-A870-7AA67679E394}" presName="iconBgRect" presStyleLbl="bgShp" presStyleIdx="0" presStyleCnt="4"/>
      <dgm:spPr>
        <a:solidFill>
          <a:srgbClr val="005D28"/>
        </a:solidFill>
      </dgm:spPr>
    </dgm:pt>
    <dgm:pt modelId="{EE81126C-FD3A-41DF-A309-6F93CB515154}" type="pres">
      <dgm:prSet presAssocID="{A30DF7AC-CE3F-4B16-A870-7AA67679E39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4443BF1C-87EE-408B-931E-7374DFD962BA}" type="pres">
      <dgm:prSet presAssocID="{A30DF7AC-CE3F-4B16-A870-7AA67679E394}" presName="spaceRect" presStyleCnt="0"/>
      <dgm:spPr/>
    </dgm:pt>
    <dgm:pt modelId="{9EFD9D98-4FD5-4E32-B51F-33589D4F4620}" type="pres">
      <dgm:prSet presAssocID="{A30DF7AC-CE3F-4B16-A870-7AA67679E394}" presName="textRect" presStyleLbl="revTx" presStyleIdx="0" presStyleCnt="4">
        <dgm:presLayoutVars>
          <dgm:chMax val="1"/>
          <dgm:chPref val="1"/>
        </dgm:presLayoutVars>
      </dgm:prSet>
      <dgm:spPr/>
    </dgm:pt>
    <dgm:pt modelId="{A496007A-1E07-4C80-AC4A-21E34E6A81F1}" type="pres">
      <dgm:prSet presAssocID="{D33F3C6A-4B0C-460A-9CA7-B1DA648B9D29}" presName="sibTrans" presStyleLbl="sibTrans2D1" presStyleIdx="0" presStyleCnt="0"/>
      <dgm:spPr/>
    </dgm:pt>
    <dgm:pt modelId="{A5882751-9364-42B3-B314-C8B48508A9F0}" type="pres">
      <dgm:prSet presAssocID="{71BEE72E-89A6-4727-915D-F3DDB7EF5D56}" presName="compNode" presStyleCnt="0"/>
      <dgm:spPr/>
    </dgm:pt>
    <dgm:pt modelId="{6BC2069F-1F80-4FC2-BB56-23722EA67265}" type="pres">
      <dgm:prSet presAssocID="{71BEE72E-89A6-4727-915D-F3DDB7EF5D56}" presName="iconBgRect" presStyleLbl="bgShp" presStyleIdx="1" presStyleCnt="4"/>
      <dgm:spPr>
        <a:solidFill>
          <a:schemeClr val="accent2"/>
        </a:solidFill>
      </dgm:spPr>
    </dgm:pt>
    <dgm:pt modelId="{DF574F36-C0CF-4F66-9C7C-025D72AFA473}" type="pres">
      <dgm:prSet presAssocID="{71BEE72E-89A6-4727-915D-F3DDB7EF5D5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V"/>
        </a:ext>
      </dgm:extLst>
    </dgm:pt>
    <dgm:pt modelId="{055226D6-58BE-4732-A514-0AF6438983A1}" type="pres">
      <dgm:prSet presAssocID="{71BEE72E-89A6-4727-915D-F3DDB7EF5D56}" presName="spaceRect" presStyleCnt="0"/>
      <dgm:spPr/>
    </dgm:pt>
    <dgm:pt modelId="{34431EB8-25A8-4F61-B492-404BA98B0EA7}" type="pres">
      <dgm:prSet presAssocID="{71BEE72E-89A6-4727-915D-F3DDB7EF5D56}" presName="textRect" presStyleLbl="revTx" presStyleIdx="1" presStyleCnt="4">
        <dgm:presLayoutVars>
          <dgm:chMax val="1"/>
          <dgm:chPref val="1"/>
        </dgm:presLayoutVars>
      </dgm:prSet>
      <dgm:spPr/>
    </dgm:pt>
    <dgm:pt modelId="{B969C70A-A979-4377-BEA8-223A794A3970}" type="pres">
      <dgm:prSet presAssocID="{470CD0F9-3EDA-4069-B756-9F9A4C992D38}" presName="sibTrans" presStyleLbl="sibTrans2D1" presStyleIdx="0" presStyleCnt="0"/>
      <dgm:spPr/>
    </dgm:pt>
    <dgm:pt modelId="{83463A19-1178-4FB6-8193-C1C0DF149480}" type="pres">
      <dgm:prSet presAssocID="{724944D1-6353-4B58-9EDF-456B7644728E}" presName="compNode" presStyleCnt="0"/>
      <dgm:spPr/>
    </dgm:pt>
    <dgm:pt modelId="{D5B9B20D-BAAA-4B13-BA4C-282BBC1BAF11}" type="pres">
      <dgm:prSet presAssocID="{724944D1-6353-4B58-9EDF-456B7644728E}" presName="iconBgRect" presStyleLbl="bgShp" presStyleIdx="2" presStyleCnt="4"/>
      <dgm:spPr>
        <a:solidFill>
          <a:schemeClr val="accent2"/>
        </a:solidFill>
      </dgm:spPr>
    </dgm:pt>
    <dgm:pt modelId="{BD4BFB24-589A-4D78-8E21-4AF29020B9F5}" type="pres">
      <dgm:prSet presAssocID="{724944D1-6353-4B58-9EDF-456B7644728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irst Aid Kit"/>
        </a:ext>
      </dgm:extLst>
    </dgm:pt>
    <dgm:pt modelId="{12C440E0-FC47-4068-B88E-7BD6E1644EF4}" type="pres">
      <dgm:prSet presAssocID="{724944D1-6353-4B58-9EDF-456B7644728E}" presName="spaceRect" presStyleCnt="0"/>
      <dgm:spPr/>
    </dgm:pt>
    <dgm:pt modelId="{CEC16ABF-AAAC-4EAD-BB7B-B39883965001}" type="pres">
      <dgm:prSet presAssocID="{724944D1-6353-4B58-9EDF-456B7644728E}" presName="textRect" presStyleLbl="revTx" presStyleIdx="2" presStyleCnt="4">
        <dgm:presLayoutVars>
          <dgm:chMax val="1"/>
          <dgm:chPref val="1"/>
        </dgm:presLayoutVars>
      </dgm:prSet>
      <dgm:spPr/>
    </dgm:pt>
    <dgm:pt modelId="{ED895B08-9EAA-4863-8944-FC3EB86CC7BC}" type="pres">
      <dgm:prSet presAssocID="{F5094CA6-6B2E-4C45-99CC-99D871246B0F}" presName="sibTrans" presStyleLbl="sibTrans2D1" presStyleIdx="0" presStyleCnt="0"/>
      <dgm:spPr/>
    </dgm:pt>
    <dgm:pt modelId="{D0C03145-55E8-4D04-BA35-F0176EC31823}" type="pres">
      <dgm:prSet presAssocID="{BD07356A-E01A-44B2-B922-4677D1AF4584}" presName="compNode" presStyleCnt="0"/>
      <dgm:spPr/>
    </dgm:pt>
    <dgm:pt modelId="{EDAA9F35-A75F-4531-9A3B-322DA2C39BFD}" type="pres">
      <dgm:prSet presAssocID="{BD07356A-E01A-44B2-B922-4677D1AF4584}" presName="iconBgRect" presStyleLbl="bgShp" presStyleIdx="3" presStyleCnt="4"/>
      <dgm:spPr>
        <a:solidFill>
          <a:srgbClr val="005D28"/>
        </a:solidFill>
      </dgm:spPr>
    </dgm:pt>
    <dgm:pt modelId="{0F32931C-203C-41A6-A434-01270BE33834}" type="pres">
      <dgm:prSet presAssocID="{BD07356A-E01A-44B2-B922-4677D1AF458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rtbeat"/>
        </a:ext>
      </dgm:extLst>
    </dgm:pt>
    <dgm:pt modelId="{D53DB0AA-C1CA-4E54-9213-C0CD6E5739C3}" type="pres">
      <dgm:prSet presAssocID="{BD07356A-E01A-44B2-B922-4677D1AF4584}" presName="spaceRect" presStyleCnt="0"/>
      <dgm:spPr/>
    </dgm:pt>
    <dgm:pt modelId="{CF2D8A9C-752E-4955-92B2-5C3BD57A84F3}" type="pres">
      <dgm:prSet presAssocID="{BD07356A-E01A-44B2-B922-4677D1AF4584}" presName="textRect" presStyleLbl="revTx" presStyleIdx="3" presStyleCnt="4">
        <dgm:presLayoutVars>
          <dgm:chMax val="1"/>
          <dgm:chPref val="1"/>
        </dgm:presLayoutVars>
      </dgm:prSet>
      <dgm:spPr/>
    </dgm:pt>
  </dgm:ptLst>
  <dgm:cxnLst>
    <dgm:cxn modelId="{149E2B1D-D316-4365-A3EE-76A40DBE586A}" srcId="{B4345762-5246-4937-8B6B-1AF4DA08A073}" destId="{BD07356A-E01A-44B2-B922-4677D1AF4584}" srcOrd="3" destOrd="0" parTransId="{A7B9F5BC-5226-4AE7-AECB-E40A5933EF0A}" sibTransId="{88E154E0-7C03-441E-BED3-8531148E4DB9}"/>
    <dgm:cxn modelId="{6D057723-545D-4ED9-8919-954E92C29838}" type="presOf" srcId="{BD07356A-E01A-44B2-B922-4677D1AF4584}" destId="{CF2D8A9C-752E-4955-92B2-5C3BD57A84F3}" srcOrd="0" destOrd="0" presId="urn:microsoft.com/office/officeart/2018/2/layout/IconCircleList"/>
    <dgm:cxn modelId="{63382C27-F80F-4A5E-AD7C-C3E5BED5CDA4}" srcId="{B4345762-5246-4937-8B6B-1AF4DA08A073}" destId="{724944D1-6353-4B58-9EDF-456B7644728E}" srcOrd="2" destOrd="0" parTransId="{B53DBC01-B65A-4B62-81F7-C33E14E73B23}" sibTransId="{F5094CA6-6B2E-4C45-99CC-99D871246B0F}"/>
    <dgm:cxn modelId="{78141E4D-7052-44A3-868F-AECD7E96E3F3}" type="presOf" srcId="{724944D1-6353-4B58-9EDF-456B7644728E}" destId="{CEC16ABF-AAAC-4EAD-BB7B-B39883965001}" srcOrd="0" destOrd="0" presId="urn:microsoft.com/office/officeart/2018/2/layout/IconCircleList"/>
    <dgm:cxn modelId="{87A39E6F-B0D0-430A-A358-AF05D8EADBB5}" srcId="{B4345762-5246-4937-8B6B-1AF4DA08A073}" destId="{71BEE72E-89A6-4727-915D-F3DDB7EF5D56}" srcOrd="1" destOrd="0" parTransId="{C69EBAE6-9F3C-4682-8EE5-4B516AB90E02}" sibTransId="{470CD0F9-3EDA-4069-B756-9F9A4C992D38}"/>
    <dgm:cxn modelId="{4ABBCA77-71FF-4BFB-A43B-D9FAC47AFC57}" type="presOf" srcId="{B4345762-5246-4937-8B6B-1AF4DA08A073}" destId="{EF0ACF8B-32CF-412E-95C4-4E73B8437899}" srcOrd="0" destOrd="0" presId="urn:microsoft.com/office/officeart/2018/2/layout/IconCircleList"/>
    <dgm:cxn modelId="{2A943F86-5AF4-410C-BDA3-BF60171D6E12}" type="presOf" srcId="{A30DF7AC-CE3F-4B16-A870-7AA67679E394}" destId="{9EFD9D98-4FD5-4E32-B51F-33589D4F4620}" srcOrd="0" destOrd="0" presId="urn:microsoft.com/office/officeart/2018/2/layout/IconCircleList"/>
    <dgm:cxn modelId="{01A8058E-94EA-44EA-8D49-565011B8B346}" srcId="{B4345762-5246-4937-8B6B-1AF4DA08A073}" destId="{A30DF7AC-CE3F-4B16-A870-7AA67679E394}" srcOrd="0" destOrd="0" parTransId="{DE74BB30-024E-493B-9998-2EA895B9C764}" sibTransId="{D33F3C6A-4B0C-460A-9CA7-B1DA648B9D29}"/>
    <dgm:cxn modelId="{072A2299-415E-43D6-A84D-1638A765C1D0}" type="presOf" srcId="{470CD0F9-3EDA-4069-B756-9F9A4C992D38}" destId="{B969C70A-A979-4377-BEA8-223A794A3970}" srcOrd="0" destOrd="0" presId="urn:microsoft.com/office/officeart/2018/2/layout/IconCircleList"/>
    <dgm:cxn modelId="{85C752A9-1895-4B17-B9A9-83D971F5B2FE}" type="presOf" srcId="{D33F3C6A-4B0C-460A-9CA7-B1DA648B9D29}" destId="{A496007A-1E07-4C80-AC4A-21E34E6A81F1}" srcOrd="0" destOrd="0" presId="urn:microsoft.com/office/officeart/2018/2/layout/IconCircleList"/>
    <dgm:cxn modelId="{8DD39CAD-D298-4BD3-B23E-8BF170112125}" type="presOf" srcId="{71BEE72E-89A6-4727-915D-F3DDB7EF5D56}" destId="{34431EB8-25A8-4F61-B492-404BA98B0EA7}" srcOrd="0" destOrd="0" presId="urn:microsoft.com/office/officeart/2018/2/layout/IconCircleList"/>
    <dgm:cxn modelId="{DF1956B9-619F-4DB7-A76F-86CC0DBF1B7C}" type="presOf" srcId="{F5094CA6-6B2E-4C45-99CC-99D871246B0F}" destId="{ED895B08-9EAA-4863-8944-FC3EB86CC7BC}" srcOrd="0" destOrd="0" presId="urn:microsoft.com/office/officeart/2018/2/layout/IconCircleList"/>
    <dgm:cxn modelId="{C92AEB72-443B-4C2E-AC0D-E93E7C4BA5FE}" type="presParOf" srcId="{EF0ACF8B-32CF-412E-95C4-4E73B8437899}" destId="{AFCEE23A-3B8F-4111-90BD-BA9EB721A930}" srcOrd="0" destOrd="0" presId="urn:microsoft.com/office/officeart/2018/2/layout/IconCircleList"/>
    <dgm:cxn modelId="{A4E28944-98CF-419F-A736-84F03D1615EA}" type="presParOf" srcId="{AFCEE23A-3B8F-4111-90BD-BA9EB721A930}" destId="{5887E9F5-A0E1-4CE3-9CBB-40D0501F30F4}" srcOrd="0" destOrd="0" presId="urn:microsoft.com/office/officeart/2018/2/layout/IconCircleList"/>
    <dgm:cxn modelId="{43191DE1-F053-4E0E-9B65-84B60405E034}" type="presParOf" srcId="{5887E9F5-A0E1-4CE3-9CBB-40D0501F30F4}" destId="{F2D1AAD0-6AF7-4CA9-ABDB-9FA020397FF6}" srcOrd="0" destOrd="0" presId="urn:microsoft.com/office/officeart/2018/2/layout/IconCircleList"/>
    <dgm:cxn modelId="{92056BA7-C920-497E-940D-5CA9DC078AB6}" type="presParOf" srcId="{5887E9F5-A0E1-4CE3-9CBB-40D0501F30F4}" destId="{EE81126C-FD3A-41DF-A309-6F93CB515154}" srcOrd="1" destOrd="0" presId="urn:microsoft.com/office/officeart/2018/2/layout/IconCircleList"/>
    <dgm:cxn modelId="{A474EAAE-D814-45FF-892F-82157C6917D9}" type="presParOf" srcId="{5887E9F5-A0E1-4CE3-9CBB-40D0501F30F4}" destId="{4443BF1C-87EE-408B-931E-7374DFD962BA}" srcOrd="2" destOrd="0" presId="urn:microsoft.com/office/officeart/2018/2/layout/IconCircleList"/>
    <dgm:cxn modelId="{339D7F84-1F9D-450F-A11C-030A507D2B22}" type="presParOf" srcId="{5887E9F5-A0E1-4CE3-9CBB-40D0501F30F4}" destId="{9EFD9D98-4FD5-4E32-B51F-33589D4F4620}" srcOrd="3" destOrd="0" presId="urn:microsoft.com/office/officeart/2018/2/layout/IconCircleList"/>
    <dgm:cxn modelId="{FDEEBA02-80D4-47C5-BC06-E62C20DAE958}" type="presParOf" srcId="{AFCEE23A-3B8F-4111-90BD-BA9EB721A930}" destId="{A496007A-1E07-4C80-AC4A-21E34E6A81F1}" srcOrd="1" destOrd="0" presId="urn:microsoft.com/office/officeart/2018/2/layout/IconCircleList"/>
    <dgm:cxn modelId="{334D8273-8374-44C5-9347-1631BD46E50C}" type="presParOf" srcId="{AFCEE23A-3B8F-4111-90BD-BA9EB721A930}" destId="{A5882751-9364-42B3-B314-C8B48508A9F0}" srcOrd="2" destOrd="0" presId="urn:microsoft.com/office/officeart/2018/2/layout/IconCircleList"/>
    <dgm:cxn modelId="{167E73DF-4FCB-4728-BF26-B98B14253937}" type="presParOf" srcId="{A5882751-9364-42B3-B314-C8B48508A9F0}" destId="{6BC2069F-1F80-4FC2-BB56-23722EA67265}" srcOrd="0" destOrd="0" presId="urn:microsoft.com/office/officeart/2018/2/layout/IconCircleList"/>
    <dgm:cxn modelId="{F07044CD-B26C-4644-995F-3C1021FD14F6}" type="presParOf" srcId="{A5882751-9364-42B3-B314-C8B48508A9F0}" destId="{DF574F36-C0CF-4F66-9C7C-025D72AFA473}" srcOrd="1" destOrd="0" presId="urn:microsoft.com/office/officeart/2018/2/layout/IconCircleList"/>
    <dgm:cxn modelId="{6DE4B681-57F4-4073-825A-D8B3E24F273D}" type="presParOf" srcId="{A5882751-9364-42B3-B314-C8B48508A9F0}" destId="{055226D6-58BE-4732-A514-0AF6438983A1}" srcOrd="2" destOrd="0" presId="urn:microsoft.com/office/officeart/2018/2/layout/IconCircleList"/>
    <dgm:cxn modelId="{84ED650E-1418-4DCC-AA23-19BA9616932C}" type="presParOf" srcId="{A5882751-9364-42B3-B314-C8B48508A9F0}" destId="{34431EB8-25A8-4F61-B492-404BA98B0EA7}" srcOrd="3" destOrd="0" presId="urn:microsoft.com/office/officeart/2018/2/layout/IconCircleList"/>
    <dgm:cxn modelId="{B56F1B41-3F09-4355-96D8-5F7A9DEBB0A1}" type="presParOf" srcId="{AFCEE23A-3B8F-4111-90BD-BA9EB721A930}" destId="{B969C70A-A979-4377-BEA8-223A794A3970}" srcOrd="3" destOrd="0" presId="urn:microsoft.com/office/officeart/2018/2/layout/IconCircleList"/>
    <dgm:cxn modelId="{6D22570D-FFD2-4F44-8F8D-CEA5E229123A}" type="presParOf" srcId="{AFCEE23A-3B8F-4111-90BD-BA9EB721A930}" destId="{83463A19-1178-4FB6-8193-C1C0DF149480}" srcOrd="4" destOrd="0" presId="urn:microsoft.com/office/officeart/2018/2/layout/IconCircleList"/>
    <dgm:cxn modelId="{A61999DE-D5DE-4E71-8D59-3BC9D74CE0E5}" type="presParOf" srcId="{83463A19-1178-4FB6-8193-C1C0DF149480}" destId="{D5B9B20D-BAAA-4B13-BA4C-282BBC1BAF11}" srcOrd="0" destOrd="0" presId="urn:microsoft.com/office/officeart/2018/2/layout/IconCircleList"/>
    <dgm:cxn modelId="{4BCD3A4E-ABBB-4616-9A44-CAEF4B934860}" type="presParOf" srcId="{83463A19-1178-4FB6-8193-C1C0DF149480}" destId="{BD4BFB24-589A-4D78-8E21-4AF29020B9F5}" srcOrd="1" destOrd="0" presId="urn:microsoft.com/office/officeart/2018/2/layout/IconCircleList"/>
    <dgm:cxn modelId="{666F6C7E-963B-43ED-8963-6FBD10A92F42}" type="presParOf" srcId="{83463A19-1178-4FB6-8193-C1C0DF149480}" destId="{12C440E0-FC47-4068-B88E-7BD6E1644EF4}" srcOrd="2" destOrd="0" presId="urn:microsoft.com/office/officeart/2018/2/layout/IconCircleList"/>
    <dgm:cxn modelId="{2E65632B-9AB6-4BA4-9012-17C0BC1FDB9A}" type="presParOf" srcId="{83463A19-1178-4FB6-8193-C1C0DF149480}" destId="{CEC16ABF-AAAC-4EAD-BB7B-B39883965001}" srcOrd="3" destOrd="0" presId="urn:microsoft.com/office/officeart/2018/2/layout/IconCircleList"/>
    <dgm:cxn modelId="{6972A1A6-1D9E-4486-9CF0-441E149694C5}" type="presParOf" srcId="{AFCEE23A-3B8F-4111-90BD-BA9EB721A930}" destId="{ED895B08-9EAA-4863-8944-FC3EB86CC7BC}" srcOrd="5" destOrd="0" presId="urn:microsoft.com/office/officeart/2018/2/layout/IconCircleList"/>
    <dgm:cxn modelId="{8CD23515-6637-4CAA-A2CC-BAADBAFE5F7F}" type="presParOf" srcId="{AFCEE23A-3B8F-4111-90BD-BA9EB721A930}" destId="{D0C03145-55E8-4D04-BA35-F0176EC31823}" srcOrd="6" destOrd="0" presId="urn:microsoft.com/office/officeart/2018/2/layout/IconCircleList"/>
    <dgm:cxn modelId="{DFE02FF6-8DA8-4859-953E-981C453667AF}" type="presParOf" srcId="{D0C03145-55E8-4D04-BA35-F0176EC31823}" destId="{EDAA9F35-A75F-4531-9A3B-322DA2C39BFD}" srcOrd="0" destOrd="0" presId="urn:microsoft.com/office/officeart/2018/2/layout/IconCircleList"/>
    <dgm:cxn modelId="{74896B1A-632A-40A3-AE1A-CC185BE30AEA}" type="presParOf" srcId="{D0C03145-55E8-4D04-BA35-F0176EC31823}" destId="{0F32931C-203C-41A6-A434-01270BE33834}" srcOrd="1" destOrd="0" presId="urn:microsoft.com/office/officeart/2018/2/layout/IconCircleList"/>
    <dgm:cxn modelId="{E38FB795-3A83-455D-9D61-9D7B3B4F6F8A}" type="presParOf" srcId="{D0C03145-55E8-4D04-BA35-F0176EC31823}" destId="{D53DB0AA-C1CA-4E54-9213-C0CD6E5739C3}" srcOrd="2" destOrd="0" presId="urn:microsoft.com/office/officeart/2018/2/layout/IconCircleList"/>
    <dgm:cxn modelId="{35C55D17-BEFA-4BAB-ADC0-D20E4A256679}" type="presParOf" srcId="{D0C03145-55E8-4D04-BA35-F0176EC31823}" destId="{CF2D8A9C-752E-4955-92B2-5C3BD57A84F3}"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4345762-5246-4937-8B6B-1AF4DA08A073}" type="doc">
      <dgm:prSet loTypeId="urn:microsoft.com/office/officeart/2005/8/layout/default" loCatId="list" qsTypeId="urn:microsoft.com/office/officeart/2005/8/quickstyle/simple1" qsCatId="simple" csTypeId="urn:microsoft.com/office/officeart/2018/5/colors/Iconchunking_neutralicon_accent4_2" csCatId="accent4" phldr="1"/>
      <dgm:spPr/>
      <dgm:t>
        <a:bodyPr/>
        <a:lstStyle/>
        <a:p>
          <a:endParaRPr lang="en-US"/>
        </a:p>
      </dgm:t>
    </dgm:pt>
    <dgm:pt modelId="{A30DF7AC-CE3F-4B16-A870-7AA67679E394}">
      <dgm:prSet custT="1"/>
      <dgm:spPr/>
      <dgm:t>
        <a:bodyPr/>
        <a:lstStyle/>
        <a:p>
          <a:pPr algn="l"/>
          <a:r>
            <a:rPr lang="en-ZA" sz="2400"/>
            <a:t>Provide supplemental oxygen immediately in patients with poor saturation using:</a:t>
          </a:r>
        </a:p>
        <a:p>
          <a:pPr algn="l"/>
          <a:r>
            <a:rPr lang="en-ZA" sz="2400"/>
            <a:t>1.  A nasal canula (Oxygen dose 1 – 5 L/min) or </a:t>
          </a:r>
        </a:p>
        <a:p>
          <a:pPr algn="l"/>
          <a:r>
            <a:rPr lang="en-ZA" sz="2400"/>
            <a:t>2. A face mask (6 – 10 L/min) or </a:t>
          </a:r>
        </a:p>
        <a:p>
          <a:pPr algn="l"/>
          <a:r>
            <a:rPr lang="en-ZA" sz="2400"/>
            <a:t>3. A face mask with reservoir bag (10 – 15 L/min) </a:t>
          </a:r>
        </a:p>
        <a:p>
          <a:pPr algn="l"/>
          <a:endParaRPr lang="en-ZA" sz="2400"/>
        </a:p>
        <a:p>
          <a:pPr algn="l"/>
          <a:r>
            <a:rPr lang="en-ZA" sz="2400"/>
            <a:t>This is the intervention that will save most lives.</a:t>
          </a:r>
          <a:endParaRPr lang="en-US" sz="2400"/>
        </a:p>
      </dgm:t>
    </dgm:pt>
    <dgm:pt modelId="{DE74BB30-024E-493B-9998-2EA895B9C764}" type="parTrans" cxnId="{01A8058E-94EA-44EA-8D49-565011B8B346}">
      <dgm:prSet/>
      <dgm:spPr/>
      <dgm:t>
        <a:bodyPr/>
        <a:lstStyle/>
        <a:p>
          <a:endParaRPr lang="en-US" sz="1600"/>
        </a:p>
      </dgm:t>
    </dgm:pt>
    <dgm:pt modelId="{D33F3C6A-4B0C-460A-9CA7-B1DA648B9D29}" type="sibTrans" cxnId="{01A8058E-94EA-44EA-8D49-565011B8B346}">
      <dgm:prSet/>
      <dgm:spPr/>
      <dgm:t>
        <a:bodyPr/>
        <a:lstStyle/>
        <a:p>
          <a:endParaRPr lang="en-US" sz="1600"/>
        </a:p>
      </dgm:t>
    </dgm:pt>
    <dgm:pt modelId="{1EE26730-300D-4115-A1D5-C9739A536F42}" type="pres">
      <dgm:prSet presAssocID="{B4345762-5246-4937-8B6B-1AF4DA08A073}" presName="diagram" presStyleCnt="0">
        <dgm:presLayoutVars>
          <dgm:dir/>
          <dgm:resizeHandles val="exact"/>
        </dgm:presLayoutVars>
      </dgm:prSet>
      <dgm:spPr/>
    </dgm:pt>
    <dgm:pt modelId="{7C1C4509-99EB-4FE5-A115-8B9A5DD0465D}" type="pres">
      <dgm:prSet presAssocID="{A30DF7AC-CE3F-4B16-A870-7AA67679E394}" presName="node" presStyleLbl="node1" presStyleIdx="0" presStyleCnt="1" custScaleX="190136" custScaleY="172099">
        <dgm:presLayoutVars>
          <dgm:bulletEnabled val="1"/>
        </dgm:presLayoutVars>
      </dgm:prSet>
      <dgm:spPr/>
    </dgm:pt>
  </dgm:ptLst>
  <dgm:cxnLst>
    <dgm:cxn modelId="{A13D1E50-B21F-4A05-ACD3-3BEDE1FD5D89}" type="presOf" srcId="{B4345762-5246-4937-8B6B-1AF4DA08A073}" destId="{1EE26730-300D-4115-A1D5-C9739A536F42}" srcOrd="0" destOrd="0" presId="urn:microsoft.com/office/officeart/2005/8/layout/default"/>
    <dgm:cxn modelId="{01A8058E-94EA-44EA-8D49-565011B8B346}" srcId="{B4345762-5246-4937-8B6B-1AF4DA08A073}" destId="{A30DF7AC-CE3F-4B16-A870-7AA67679E394}" srcOrd="0" destOrd="0" parTransId="{DE74BB30-024E-493B-9998-2EA895B9C764}" sibTransId="{D33F3C6A-4B0C-460A-9CA7-B1DA648B9D29}"/>
    <dgm:cxn modelId="{AD5968EE-5F66-438A-906B-D2C4D2DA8E20}" type="presOf" srcId="{A30DF7AC-CE3F-4B16-A870-7AA67679E394}" destId="{7C1C4509-99EB-4FE5-A115-8B9A5DD0465D}" srcOrd="0" destOrd="0" presId="urn:microsoft.com/office/officeart/2005/8/layout/default"/>
    <dgm:cxn modelId="{C83F943E-EE09-49AD-AAA8-AFCB8FCBBE2C}" type="presParOf" srcId="{1EE26730-300D-4115-A1D5-C9739A536F42}" destId="{7C1C4509-99EB-4FE5-A115-8B9A5DD0465D}"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DDE5D5-1D2F-44D1-81E8-14C811134A2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C4FF4E6-9A12-41E5-BD0D-151423CFE4C9}">
      <dgm:prSet/>
      <dgm:spPr/>
      <dgm:t>
        <a:bodyPr/>
        <a:lstStyle/>
        <a:p>
          <a:r>
            <a:rPr lang="en-ZA" b="1"/>
            <a:t>Recognise severe hypoxemic respiratory failure when a patient with respiratory distress is failing standard oxygen therapy.</a:t>
          </a:r>
          <a:endParaRPr lang="en-US"/>
        </a:p>
      </dgm:t>
    </dgm:pt>
    <dgm:pt modelId="{8C37CCEC-3826-4F13-A562-BE1824C829A1}" type="parTrans" cxnId="{BCF574B3-2927-4AE5-B9B0-4F89C6E02FB5}">
      <dgm:prSet/>
      <dgm:spPr/>
      <dgm:t>
        <a:bodyPr/>
        <a:lstStyle/>
        <a:p>
          <a:endParaRPr lang="en-US"/>
        </a:p>
      </dgm:t>
    </dgm:pt>
    <dgm:pt modelId="{B19BA409-08C6-4479-B311-C6DF308C0B37}" type="sibTrans" cxnId="{BCF574B3-2927-4AE5-B9B0-4F89C6E02FB5}">
      <dgm:prSet/>
      <dgm:spPr/>
      <dgm:t>
        <a:bodyPr/>
        <a:lstStyle/>
        <a:p>
          <a:endParaRPr lang="en-US"/>
        </a:p>
      </dgm:t>
    </dgm:pt>
    <dgm:pt modelId="{CF0DFD1B-2331-4FAF-BA27-B77196D13350}">
      <dgm:prSet/>
      <dgm:spPr/>
      <dgm:t>
        <a:bodyPr/>
        <a:lstStyle/>
        <a:p>
          <a:r>
            <a:rPr lang="en-ZA"/>
            <a:t>Patients may continue to have increased work of breathing or hypoxemia (spO2 &lt;90 %, PaO2 &lt; 60 mmHg [&lt;8.0 kPa]) even when oxygen is delivered via a face mask with reservoir bag.</a:t>
          </a:r>
          <a:endParaRPr lang="en-US"/>
        </a:p>
      </dgm:t>
    </dgm:pt>
    <dgm:pt modelId="{72047593-4EC5-40F4-8E62-988CDDF0E4FA}" type="parTrans" cxnId="{F07520A3-71C7-4AAE-B562-3E106A31C34C}">
      <dgm:prSet/>
      <dgm:spPr/>
      <dgm:t>
        <a:bodyPr/>
        <a:lstStyle/>
        <a:p>
          <a:endParaRPr lang="en-US"/>
        </a:p>
      </dgm:t>
    </dgm:pt>
    <dgm:pt modelId="{06EC54EB-7E34-496D-A58E-C5401651087D}" type="sibTrans" cxnId="{F07520A3-71C7-4AAE-B562-3E106A31C34C}">
      <dgm:prSet/>
      <dgm:spPr/>
      <dgm:t>
        <a:bodyPr/>
        <a:lstStyle/>
        <a:p>
          <a:endParaRPr lang="en-US"/>
        </a:p>
      </dgm:t>
    </dgm:pt>
    <dgm:pt modelId="{BDBA5D60-ACAF-4E9E-8E2A-1B98ECE9E759}">
      <dgm:prSet/>
      <dgm:spPr/>
      <dgm:t>
        <a:bodyPr/>
        <a:lstStyle/>
        <a:p>
          <a:r>
            <a:rPr lang="en-ZA"/>
            <a:t>Hypoxemic respiratory failure in ARDS commonly results from intrapulmonary ventilation-perfusion mismatch or shunt and usually requires mechanical ventilation.</a:t>
          </a:r>
          <a:endParaRPr lang="en-US"/>
        </a:p>
      </dgm:t>
    </dgm:pt>
    <dgm:pt modelId="{CAABB6FD-2B50-47AA-848E-C2C556E206C7}" type="parTrans" cxnId="{CF901B35-2F65-4885-AA47-B1B99E251B49}">
      <dgm:prSet/>
      <dgm:spPr/>
      <dgm:t>
        <a:bodyPr/>
        <a:lstStyle/>
        <a:p>
          <a:endParaRPr lang="en-US"/>
        </a:p>
      </dgm:t>
    </dgm:pt>
    <dgm:pt modelId="{EFFC5127-7AF6-4E06-AC7C-EBAB8B74464E}" type="sibTrans" cxnId="{CF901B35-2F65-4885-AA47-B1B99E251B49}">
      <dgm:prSet/>
      <dgm:spPr/>
      <dgm:t>
        <a:bodyPr/>
        <a:lstStyle/>
        <a:p>
          <a:endParaRPr lang="en-US"/>
        </a:p>
      </dgm:t>
    </dgm:pt>
    <dgm:pt modelId="{B6DFC6B5-5C99-4D41-9DF7-1AD7D5D326F7}" type="pres">
      <dgm:prSet presAssocID="{1FDDE5D5-1D2F-44D1-81E8-14C811134A20}" presName="root" presStyleCnt="0">
        <dgm:presLayoutVars>
          <dgm:dir/>
          <dgm:resizeHandles val="exact"/>
        </dgm:presLayoutVars>
      </dgm:prSet>
      <dgm:spPr/>
    </dgm:pt>
    <dgm:pt modelId="{26793E59-6480-4EED-B7A6-1B65DBC5B2E4}" type="pres">
      <dgm:prSet presAssocID="{BC4FF4E6-9A12-41E5-BD0D-151423CFE4C9}" presName="compNode" presStyleCnt="0"/>
      <dgm:spPr/>
    </dgm:pt>
    <dgm:pt modelId="{D20D8668-339F-413C-826C-E92D1248A981}" type="pres">
      <dgm:prSet presAssocID="{BC4FF4E6-9A12-41E5-BD0D-151423CFE4C9}" presName="bgRect" presStyleLbl="bgShp" presStyleIdx="0" presStyleCnt="3"/>
      <dgm:spPr/>
    </dgm:pt>
    <dgm:pt modelId="{FF8184FF-9115-46A4-9398-9C08C36569EB}" type="pres">
      <dgm:prSet presAssocID="{BC4FF4E6-9A12-41E5-BD0D-151423CFE4C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00D9BF5D-CC54-44E3-A6D4-B90B637934FB}" type="pres">
      <dgm:prSet presAssocID="{BC4FF4E6-9A12-41E5-BD0D-151423CFE4C9}" presName="spaceRect" presStyleCnt="0"/>
      <dgm:spPr/>
    </dgm:pt>
    <dgm:pt modelId="{63043226-1ED0-40A0-86FC-10122DBAB7DF}" type="pres">
      <dgm:prSet presAssocID="{BC4FF4E6-9A12-41E5-BD0D-151423CFE4C9}" presName="parTx" presStyleLbl="revTx" presStyleIdx="0" presStyleCnt="3">
        <dgm:presLayoutVars>
          <dgm:chMax val="0"/>
          <dgm:chPref val="0"/>
        </dgm:presLayoutVars>
      </dgm:prSet>
      <dgm:spPr/>
    </dgm:pt>
    <dgm:pt modelId="{E6237D1D-D510-4691-9FCB-3FF4B8E6A346}" type="pres">
      <dgm:prSet presAssocID="{B19BA409-08C6-4479-B311-C6DF308C0B37}" presName="sibTrans" presStyleCnt="0"/>
      <dgm:spPr/>
    </dgm:pt>
    <dgm:pt modelId="{BFDA2037-573B-4B60-8E58-6B1AFE890E33}" type="pres">
      <dgm:prSet presAssocID="{CF0DFD1B-2331-4FAF-BA27-B77196D13350}" presName="compNode" presStyleCnt="0"/>
      <dgm:spPr/>
    </dgm:pt>
    <dgm:pt modelId="{33D2A29C-82FB-4CDA-846C-E6A33C326AA7}" type="pres">
      <dgm:prSet presAssocID="{CF0DFD1B-2331-4FAF-BA27-B77196D13350}" presName="bgRect" presStyleLbl="bgShp" presStyleIdx="1" presStyleCnt="3"/>
      <dgm:spPr/>
    </dgm:pt>
    <dgm:pt modelId="{A4C03940-39CE-4A2B-915A-1491C4F4E63E}" type="pres">
      <dgm:prSet presAssocID="{CF0DFD1B-2331-4FAF-BA27-B77196D1335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20DDB77F-C8A6-4BA2-AEC4-6D1147482E73}" type="pres">
      <dgm:prSet presAssocID="{CF0DFD1B-2331-4FAF-BA27-B77196D13350}" presName="spaceRect" presStyleCnt="0"/>
      <dgm:spPr/>
    </dgm:pt>
    <dgm:pt modelId="{466BE982-9931-466F-A400-B7FC80F46782}" type="pres">
      <dgm:prSet presAssocID="{CF0DFD1B-2331-4FAF-BA27-B77196D13350}" presName="parTx" presStyleLbl="revTx" presStyleIdx="1" presStyleCnt="3">
        <dgm:presLayoutVars>
          <dgm:chMax val="0"/>
          <dgm:chPref val="0"/>
        </dgm:presLayoutVars>
      </dgm:prSet>
      <dgm:spPr/>
    </dgm:pt>
    <dgm:pt modelId="{44DB3220-5493-4076-A09D-95E7C5BEDDF9}" type="pres">
      <dgm:prSet presAssocID="{06EC54EB-7E34-496D-A58E-C5401651087D}" presName="sibTrans" presStyleCnt="0"/>
      <dgm:spPr/>
    </dgm:pt>
    <dgm:pt modelId="{C89523A8-C50D-4183-8A8C-AC686E3036E2}" type="pres">
      <dgm:prSet presAssocID="{BDBA5D60-ACAF-4E9E-8E2A-1B98ECE9E759}" presName="compNode" presStyleCnt="0"/>
      <dgm:spPr/>
    </dgm:pt>
    <dgm:pt modelId="{C703B1D7-BD19-4ECF-962B-BFBD277ED3EE}" type="pres">
      <dgm:prSet presAssocID="{BDBA5D60-ACAF-4E9E-8E2A-1B98ECE9E759}" presName="bgRect" presStyleLbl="bgShp" presStyleIdx="2" presStyleCnt="3"/>
      <dgm:spPr/>
    </dgm:pt>
    <dgm:pt modelId="{FDCE9E38-3020-47D0-B014-9C48A04BF7BE}" type="pres">
      <dgm:prSet presAssocID="{BDBA5D60-ACAF-4E9E-8E2A-1B98ECE9E75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757385BF-B4FC-4B21-B274-A1057188C881}" type="pres">
      <dgm:prSet presAssocID="{BDBA5D60-ACAF-4E9E-8E2A-1B98ECE9E759}" presName="spaceRect" presStyleCnt="0"/>
      <dgm:spPr/>
    </dgm:pt>
    <dgm:pt modelId="{C4544763-E7E8-4265-93DC-346FD8C5DA63}" type="pres">
      <dgm:prSet presAssocID="{BDBA5D60-ACAF-4E9E-8E2A-1B98ECE9E759}" presName="parTx" presStyleLbl="revTx" presStyleIdx="2" presStyleCnt="3">
        <dgm:presLayoutVars>
          <dgm:chMax val="0"/>
          <dgm:chPref val="0"/>
        </dgm:presLayoutVars>
      </dgm:prSet>
      <dgm:spPr/>
    </dgm:pt>
  </dgm:ptLst>
  <dgm:cxnLst>
    <dgm:cxn modelId="{CF901B35-2F65-4885-AA47-B1B99E251B49}" srcId="{1FDDE5D5-1D2F-44D1-81E8-14C811134A20}" destId="{BDBA5D60-ACAF-4E9E-8E2A-1B98ECE9E759}" srcOrd="2" destOrd="0" parTransId="{CAABB6FD-2B50-47AA-848E-C2C556E206C7}" sibTransId="{EFFC5127-7AF6-4E06-AC7C-EBAB8B74464E}"/>
    <dgm:cxn modelId="{0ED30262-8246-4611-8AE8-A9BD16601D88}" type="presOf" srcId="{1FDDE5D5-1D2F-44D1-81E8-14C811134A20}" destId="{B6DFC6B5-5C99-4D41-9DF7-1AD7D5D326F7}" srcOrd="0" destOrd="0" presId="urn:microsoft.com/office/officeart/2018/2/layout/IconVerticalSolidList"/>
    <dgm:cxn modelId="{BDEFD98A-EC68-4451-B3C1-936F636491D7}" type="presOf" srcId="{BC4FF4E6-9A12-41E5-BD0D-151423CFE4C9}" destId="{63043226-1ED0-40A0-86FC-10122DBAB7DF}" srcOrd="0" destOrd="0" presId="urn:microsoft.com/office/officeart/2018/2/layout/IconVerticalSolidList"/>
    <dgm:cxn modelId="{F07520A3-71C7-4AAE-B562-3E106A31C34C}" srcId="{1FDDE5D5-1D2F-44D1-81E8-14C811134A20}" destId="{CF0DFD1B-2331-4FAF-BA27-B77196D13350}" srcOrd="1" destOrd="0" parTransId="{72047593-4EC5-40F4-8E62-988CDDF0E4FA}" sibTransId="{06EC54EB-7E34-496D-A58E-C5401651087D}"/>
    <dgm:cxn modelId="{BCF574B3-2927-4AE5-B9B0-4F89C6E02FB5}" srcId="{1FDDE5D5-1D2F-44D1-81E8-14C811134A20}" destId="{BC4FF4E6-9A12-41E5-BD0D-151423CFE4C9}" srcOrd="0" destOrd="0" parTransId="{8C37CCEC-3826-4F13-A562-BE1824C829A1}" sibTransId="{B19BA409-08C6-4479-B311-C6DF308C0B37}"/>
    <dgm:cxn modelId="{4214B4BF-593B-46EE-917F-328B901439D4}" type="presOf" srcId="{CF0DFD1B-2331-4FAF-BA27-B77196D13350}" destId="{466BE982-9931-466F-A400-B7FC80F46782}" srcOrd="0" destOrd="0" presId="urn:microsoft.com/office/officeart/2018/2/layout/IconVerticalSolidList"/>
    <dgm:cxn modelId="{56995EC2-B608-45AA-A3C2-9495B0F0E71D}" type="presOf" srcId="{BDBA5D60-ACAF-4E9E-8E2A-1B98ECE9E759}" destId="{C4544763-E7E8-4265-93DC-346FD8C5DA63}" srcOrd="0" destOrd="0" presId="urn:microsoft.com/office/officeart/2018/2/layout/IconVerticalSolidList"/>
    <dgm:cxn modelId="{EB30D221-02E9-460D-9A29-C72303609C80}" type="presParOf" srcId="{B6DFC6B5-5C99-4D41-9DF7-1AD7D5D326F7}" destId="{26793E59-6480-4EED-B7A6-1B65DBC5B2E4}" srcOrd="0" destOrd="0" presId="urn:microsoft.com/office/officeart/2018/2/layout/IconVerticalSolidList"/>
    <dgm:cxn modelId="{67651A09-5A26-4F24-908D-56BBAAA452F3}" type="presParOf" srcId="{26793E59-6480-4EED-B7A6-1B65DBC5B2E4}" destId="{D20D8668-339F-413C-826C-E92D1248A981}" srcOrd="0" destOrd="0" presId="urn:microsoft.com/office/officeart/2018/2/layout/IconVerticalSolidList"/>
    <dgm:cxn modelId="{B58CFCA4-9B8F-4A27-8AF3-DD4AACDB3842}" type="presParOf" srcId="{26793E59-6480-4EED-B7A6-1B65DBC5B2E4}" destId="{FF8184FF-9115-46A4-9398-9C08C36569EB}" srcOrd="1" destOrd="0" presId="urn:microsoft.com/office/officeart/2018/2/layout/IconVerticalSolidList"/>
    <dgm:cxn modelId="{4CAAB644-4051-43C2-9218-A46E13569FC8}" type="presParOf" srcId="{26793E59-6480-4EED-B7A6-1B65DBC5B2E4}" destId="{00D9BF5D-CC54-44E3-A6D4-B90B637934FB}" srcOrd="2" destOrd="0" presId="urn:microsoft.com/office/officeart/2018/2/layout/IconVerticalSolidList"/>
    <dgm:cxn modelId="{F1E2E07C-C14A-414B-AE29-8828D6968283}" type="presParOf" srcId="{26793E59-6480-4EED-B7A6-1B65DBC5B2E4}" destId="{63043226-1ED0-40A0-86FC-10122DBAB7DF}" srcOrd="3" destOrd="0" presId="urn:microsoft.com/office/officeart/2018/2/layout/IconVerticalSolidList"/>
    <dgm:cxn modelId="{F679D68F-8EC4-4CCF-A89D-C945096D08C1}" type="presParOf" srcId="{B6DFC6B5-5C99-4D41-9DF7-1AD7D5D326F7}" destId="{E6237D1D-D510-4691-9FCB-3FF4B8E6A346}" srcOrd="1" destOrd="0" presId="urn:microsoft.com/office/officeart/2018/2/layout/IconVerticalSolidList"/>
    <dgm:cxn modelId="{9201285B-2E7F-4674-8DE6-16EF829E0E81}" type="presParOf" srcId="{B6DFC6B5-5C99-4D41-9DF7-1AD7D5D326F7}" destId="{BFDA2037-573B-4B60-8E58-6B1AFE890E33}" srcOrd="2" destOrd="0" presId="urn:microsoft.com/office/officeart/2018/2/layout/IconVerticalSolidList"/>
    <dgm:cxn modelId="{42735E71-0502-4E53-A608-B6045ABA9771}" type="presParOf" srcId="{BFDA2037-573B-4B60-8E58-6B1AFE890E33}" destId="{33D2A29C-82FB-4CDA-846C-E6A33C326AA7}" srcOrd="0" destOrd="0" presId="urn:microsoft.com/office/officeart/2018/2/layout/IconVerticalSolidList"/>
    <dgm:cxn modelId="{BB7D3B68-F3C2-46CC-889D-F6292C2026F1}" type="presParOf" srcId="{BFDA2037-573B-4B60-8E58-6B1AFE890E33}" destId="{A4C03940-39CE-4A2B-915A-1491C4F4E63E}" srcOrd="1" destOrd="0" presId="urn:microsoft.com/office/officeart/2018/2/layout/IconVerticalSolidList"/>
    <dgm:cxn modelId="{6A639898-B4DF-426F-87A5-351BF305F353}" type="presParOf" srcId="{BFDA2037-573B-4B60-8E58-6B1AFE890E33}" destId="{20DDB77F-C8A6-4BA2-AEC4-6D1147482E73}" srcOrd="2" destOrd="0" presId="urn:microsoft.com/office/officeart/2018/2/layout/IconVerticalSolidList"/>
    <dgm:cxn modelId="{91F64766-0052-4128-AE2E-7377E5DAF2E1}" type="presParOf" srcId="{BFDA2037-573B-4B60-8E58-6B1AFE890E33}" destId="{466BE982-9931-466F-A400-B7FC80F46782}" srcOrd="3" destOrd="0" presId="urn:microsoft.com/office/officeart/2018/2/layout/IconVerticalSolidList"/>
    <dgm:cxn modelId="{E6ECEB46-91BC-4A55-935C-68CE43A024EC}" type="presParOf" srcId="{B6DFC6B5-5C99-4D41-9DF7-1AD7D5D326F7}" destId="{44DB3220-5493-4076-A09D-95E7C5BEDDF9}" srcOrd="3" destOrd="0" presId="urn:microsoft.com/office/officeart/2018/2/layout/IconVerticalSolidList"/>
    <dgm:cxn modelId="{003E7F8E-EE44-4AD9-B385-19646B9F510F}" type="presParOf" srcId="{B6DFC6B5-5C99-4D41-9DF7-1AD7D5D326F7}" destId="{C89523A8-C50D-4183-8A8C-AC686E3036E2}" srcOrd="4" destOrd="0" presId="urn:microsoft.com/office/officeart/2018/2/layout/IconVerticalSolidList"/>
    <dgm:cxn modelId="{91D536C8-912D-42B3-97B2-A0E0B42128DA}" type="presParOf" srcId="{C89523A8-C50D-4183-8A8C-AC686E3036E2}" destId="{C703B1D7-BD19-4ECF-962B-BFBD277ED3EE}" srcOrd="0" destOrd="0" presId="urn:microsoft.com/office/officeart/2018/2/layout/IconVerticalSolidList"/>
    <dgm:cxn modelId="{FAF42C7F-527D-4345-AEE0-E980E1724DB9}" type="presParOf" srcId="{C89523A8-C50D-4183-8A8C-AC686E3036E2}" destId="{FDCE9E38-3020-47D0-B014-9C48A04BF7BE}" srcOrd="1" destOrd="0" presId="urn:microsoft.com/office/officeart/2018/2/layout/IconVerticalSolidList"/>
    <dgm:cxn modelId="{6C14CAC5-88C8-4CE4-979A-E7B74BD38AA3}" type="presParOf" srcId="{C89523A8-C50D-4183-8A8C-AC686E3036E2}" destId="{757385BF-B4FC-4B21-B274-A1057188C881}" srcOrd="2" destOrd="0" presId="urn:microsoft.com/office/officeart/2018/2/layout/IconVerticalSolidList"/>
    <dgm:cxn modelId="{8DF895B3-7277-4F4D-AEC6-3FC92EF8E0F2}" type="presParOf" srcId="{C89523A8-C50D-4183-8A8C-AC686E3036E2}" destId="{C4544763-E7E8-4265-93DC-346FD8C5DA6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D71463-3769-4993-B1E5-9D8F0B80685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A1956E0-8452-4B54-9F90-39A25ED2DDBC}">
      <dgm:prSet/>
      <dgm:spPr/>
      <dgm:t>
        <a:bodyPr/>
        <a:lstStyle/>
        <a:p>
          <a:r>
            <a:rPr lang="en-ZA"/>
            <a:t>Individualise ventilatory strategies based on respiratory mechanics and disease progression.</a:t>
          </a:r>
          <a:endParaRPr lang="en-US"/>
        </a:p>
      </dgm:t>
    </dgm:pt>
    <dgm:pt modelId="{928F7E01-AE2E-40B3-B924-8C6452DA24BF}" type="parTrans" cxnId="{46564CB7-6E0C-4F5B-8F65-2DC553CEE1A7}">
      <dgm:prSet/>
      <dgm:spPr/>
      <dgm:t>
        <a:bodyPr/>
        <a:lstStyle/>
        <a:p>
          <a:endParaRPr lang="en-US"/>
        </a:p>
      </dgm:t>
    </dgm:pt>
    <dgm:pt modelId="{2F7E8BFB-A0E0-4DDC-8CD8-7CD6E1050C9F}" type="sibTrans" cxnId="{46564CB7-6E0C-4F5B-8F65-2DC553CEE1A7}">
      <dgm:prSet/>
      <dgm:spPr/>
      <dgm:t>
        <a:bodyPr/>
        <a:lstStyle/>
        <a:p>
          <a:endParaRPr lang="en-US"/>
        </a:p>
      </dgm:t>
    </dgm:pt>
    <dgm:pt modelId="{47B6512A-F045-429B-9357-41AB8325085D}">
      <dgm:prSet/>
      <dgm:spPr/>
      <dgm:t>
        <a:bodyPr/>
        <a:lstStyle/>
        <a:p>
          <a:r>
            <a:rPr lang="en-ZA"/>
            <a:t>Use lung-protective ventilation strategies for patients with established ARDS who have low lung compliance.</a:t>
          </a:r>
          <a:endParaRPr lang="en-US"/>
        </a:p>
      </dgm:t>
    </dgm:pt>
    <dgm:pt modelId="{2BC4D0E0-102D-4192-8467-67CFF45B57F7}" type="parTrans" cxnId="{44B14AF8-EA13-48EA-88CF-F7348778FE14}">
      <dgm:prSet/>
      <dgm:spPr/>
      <dgm:t>
        <a:bodyPr/>
        <a:lstStyle/>
        <a:p>
          <a:endParaRPr lang="en-US"/>
        </a:p>
      </dgm:t>
    </dgm:pt>
    <dgm:pt modelId="{33FC1AD5-2FFF-4F8A-B03A-C153C749275D}" type="sibTrans" cxnId="{44B14AF8-EA13-48EA-88CF-F7348778FE14}">
      <dgm:prSet/>
      <dgm:spPr/>
      <dgm:t>
        <a:bodyPr/>
        <a:lstStyle/>
        <a:p>
          <a:endParaRPr lang="en-US"/>
        </a:p>
      </dgm:t>
    </dgm:pt>
    <dgm:pt modelId="{BE0FFA5D-5B3F-4CBF-AB67-363772E21E7D}">
      <dgm:prSet/>
      <dgm:spPr/>
      <dgm:t>
        <a:bodyPr/>
        <a:lstStyle/>
        <a:p>
          <a:r>
            <a:rPr lang="en-ZA"/>
            <a:t>Aim for an initial tidal volume of 4 – 6 ml/kg.</a:t>
          </a:r>
          <a:endParaRPr lang="en-US"/>
        </a:p>
      </dgm:t>
    </dgm:pt>
    <dgm:pt modelId="{BB6FFD02-FC8A-4F28-BB95-F05EF0557A3F}" type="parTrans" cxnId="{997D10FF-AAF2-42C1-B26B-B122ACD84E31}">
      <dgm:prSet/>
      <dgm:spPr/>
      <dgm:t>
        <a:bodyPr/>
        <a:lstStyle/>
        <a:p>
          <a:endParaRPr lang="en-US"/>
        </a:p>
      </dgm:t>
    </dgm:pt>
    <dgm:pt modelId="{C7CBBF82-4459-4B92-8708-E9157608730F}" type="sibTrans" cxnId="{997D10FF-AAF2-42C1-B26B-B122ACD84E31}">
      <dgm:prSet/>
      <dgm:spPr/>
      <dgm:t>
        <a:bodyPr/>
        <a:lstStyle/>
        <a:p>
          <a:endParaRPr lang="en-US"/>
        </a:p>
      </dgm:t>
    </dgm:pt>
    <dgm:pt modelId="{FABA40A9-0283-4C58-88C1-217E05F22CE4}">
      <dgm:prSet/>
      <dgm:spPr/>
      <dgm:t>
        <a:bodyPr/>
        <a:lstStyle/>
        <a:p>
          <a:r>
            <a:rPr lang="en-ZA"/>
            <a:t>Strive to achieve the lowest plateau pressure possible. Plateau pressures above 30 cm H20 are associated with an increased risk of pulmonary injury.</a:t>
          </a:r>
          <a:endParaRPr lang="en-US"/>
        </a:p>
      </dgm:t>
    </dgm:pt>
    <dgm:pt modelId="{9889AB9A-294C-4DA8-9F2E-0C15DC22A871}" type="parTrans" cxnId="{F03E9630-8BA9-4BB8-BA84-83AC14EA76A6}">
      <dgm:prSet/>
      <dgm:spPr/>
      <dgm:t>
        <a:bodyPr/>
        <a:lstStyle/>
        <a:p>
          <a:endParaRPr lang="en-US"/>
        </a:p>
      </dgm:t>
    </dgm:pt>
    <dgm:pt modelId="{C12B6B66-FE6E-4F77-BCFF-F639F33BA72E}" type="sibTrans" cxnId="{F03E9630-8BA9-4BB8-BA84-83AC14EA76A6}">
      <dgm:prSet/>
      <dgm:spPr/>
      <dgm:t>
        <a:bodyPr/>
        <a:lstStyle/>
        <a:p>
          <a:endParaRPr lang="en-US"/>
        </a:p>
      </dgm:t>
    </dgm:pt>
    <dgm:pt modelId="{1625C545-02EB-4847-972E-DC73BD69120B}" type="pres">
      <dgm:prSet presAssocID="{04D71463-3769-4993-B1E5-9D8F0B806854}" presName="root" presStyleCnt="0">
        <dgm:presLayoutVars>
          <dgm:dir/>
          <dgm:resizeHandles val="exact"/>
        </dgm:presLayoutVars>
      </dgm:prSet>
      <dgm:spPr/>
    </dgm:pt>
    <dgm:pt modelId="{108A88FE-80E7-43A4-9F51-C4812914797B}" type="pres">
      <dgm:prSet presAssocID="{7A1956E0-8452-4B54-9F90-39A25ED2DDBC}" presName="compNode" presStyleCnt="0"/>
      <dgm:spPr/>
    </dgm:pt>
    <dgm:pt modelId="{8B91718A-8A10-4F4A-99FB-67C93F6E5C54}" type="pres">
      <dgm:prSet presAssocID="{7A1956E0-8452-4B54-9F90-39A25ED2DDBC}" presName="bgRect" presStyleLbl="bgShp" presStyleIdx="0" presStyleCnt="4"/>
      <dgm:spPr/>
    </dgm:pt>
    <dgm:pt modelId="{E2594728-6AF4-4237-B193-FAC32F0A0304}" type="pres">
      <dgm:prSet presAssocID="{7A1956E0-8452-4B54-9F90-39A25ED2DDB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694C298D-3563-428D-900D-61E52D2ED8C5}" type="pres">
      <dgm:prSet presAssocID="{7A1956E0-8452-4B54-9F90-39A25ED2DDBC}" presName="spaceRect" presStyleCnt="0"/>
      <dgm:spPr/>
    </dgm:pt>
    <dgm:pt modelId="{B8DA59FC-7696-4B32-9410-0FB5886B4EDD}" type="pres">
      <dgm:prSet presAssocID="{7A1956E0-8452-4B54-9F90-39A25ED2DDBC}" presName="parTx" presStyleLbl="revTx" presStyleIdx="0" presStyleCnt="4">
        <dgm:presLayoutVars>
          <dgm:chMax val="0"/>
          <dgm:chPref val="0"/>
        </dgm:presLayoutVars>
      </dgm:prSet>
      <dgm:spPr/>
    </dgm:pt>
    <dgm:pt modelId="{26D6970D-A1D8-418B-A488-B4B329AF6224}" type="pres">
      <dgm:prSet presAssocID="{2F7E8BFB-A0E0-4DDC-8CD8-7CD6E1050C9F}" presName="sibTrans" presStyleCnt="0"/>
      <dgm:spPr/>
    </dgm:pt>
    <dgm:pt modelId="{7A7A9C32-5BD9-444C-AD53-A5BEC8BE7CDE}" type="pres">
      <dgm:prSet presAssocID="{47B6512A-F045-429B-9357-41AB8325085D}" presName="compNode" presStyleCnt="0"/>
      <dgm:spPr/>
    </dgm:pt>
    <dgm:pt modelId="{BA0DD8D9-E909-4FD8-91EA-0573FFC76F07}" type="pres">
      <dgm:prSet presAssocID="{47B6512A-F045-429B-9357-41AB8325085D}" presName="bgRect" presStyleLbl="bgShp" presStyleIdx="1" presStyleCnt="4"/>
      <dgm:spPr/>
    </dgm:pt>
    <dgm:pt modelId="{2D45BD21-5F81-4321-BBE6-BD6A87213672}" type="pres">
      <dgm:prSet presAssocID="{47B6512A-F045-429B-9357-41AB8325085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ungs"/>
        </a:ext>
      </dgm:extLst>
    </dgm:pt>
    <dgm:pt modelId="{C20849CC-A116-492A-A0A8-D00B86BDB048}" type="pres">
      <dgm:prSet presAssocID="{47B6512A-F045-429B-9357-41AB8325085D}" presName="spaceRect" presStyleCnt="0"/>
      <dgm:spPr/>
    </dgm:pt>
    <dgm:pt modelId="{62ADC7FB-19C3-4A60-A92A-56CE1A9CB27E}" type="pres">
      <dgm:prSet presAssocID="{47B6512A-F045-429B-9357-41AB8325085D}" presName="parTx" presStyleLbl="revTx" presStyleIdx="1" presStyleCnt="4">
        <dgm:presLayoutVars>
          <dgm:chMax val="0"/>
          <dgm:chPref val="0"/>
        </dgm:presLayoutVars>
      </dgm:prSet>
      <dgm:spPr/>
    </dgm:pt>
    <dgm:pt modelId="{B5BA4322-7A09-456B-B0AC-8AA18931A96A}" type="pres">
      <dgm:prSet presAssocID="{33FC1AD5-2FFF-4F8A-B03A-C153C749275D}" presName="sibTrans" presStyleCnt="0"/>
      <dgm:spPr/>
    </dgm:pt>
    <dgm:pt modelId="{32033B14-AE65-4CA5-8081-85584EEEDFE8}" type="pres">
      <dgm:prSet presAssocID="{BE0FFA5D-5B3F-4CBF-AB67-363772E21E7D}" presName="compNode" presStyleCnt="0"/>
      <dgm:spPr/>
    </dgm:pt>
    <dgm:pt modelId="{C87824D0-1069-4B34-BBF7-B47EF2368C0C}" type="pres">
      <dgm:prSet presAssocID="{BE0FFA5D-5B3F-4CBF-AB67-363772E21E7D}" presName="bgRect" presStyleLbl="bgShp" presStyleIdx="2" presStyleCnt="4"/>
      <dgm:spPr/>
    </dgm:pt>
    <dgm:pt modelId="{FDE4E6D2-9710-485C-A6B8-A565196E255F}" type="pres">
      <dgm:prSet presAssocID="{BE0FFA5D-5B3F-4CBF-AB67-363772E21E7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at"/>
        </a:ext>
      </dgm:extLst>
    </dgm:pt>
    <dgm:pt modelId="{8D0E9632-697D-4D6F-BFD7-C84028201C31}" type="pres">
      <dgm:prSet presAssocID="{BE0FFA5D-5B3F-4CBF-AB67-363772E21E7D}" presName="spaceRect" presStyleCnt="0"/>
      <dgm:spPr/>
    </dgm:pt>
    <dgm:pt modelId="{DE08062E-C997-4902-B76C-1AA722A8B738}" type="pres">
      <dgm:prSet presAssocID="{BE0FFA5D-5B3F-4CBF-AB67-363772E21E7D}" presName="parTx" presStyleLbl="revTx" presStyleIdx="2" presStyleCnt="4">
        <dgm:presLayoutVars>
          <dgm:chMax val="0"/>
          <dgm:chPref val="0"/>
        </dgm:presLayoutVars>
      </dgm:prSet>
      <dgm:spPr/>
    </dgm:pt>
    <dgm:pt modelId="{C2866DE1-4AE9-45E9-9F47-2F5E98D2208A}" type="pres">
      <dgm:prSet presAssocID="{C7CBBF82-4459-4B92-8708-E9157608730F}" presName="sibTrans" presStyleCnt="0"/>
      <dgm:spPr/>
    </dgm:pt>
    <dgm:pt modelId="{67730842-3E66-4FF1-BD7B-9567EB43843E}" type="pres">
      <dgm:prSet presAssocID="{FABA40A9-0283-4C58-88C1-217E05F22CE4}" presName="compNode" presStyleCnt="0"/>
      <dgm:spPr/>
    </dgm:pt>
    <dgm:pt modelId="{43110132-884A-467B-B02D-A5EBA027BEA4}" type="pres">
      <dgm:prSet presAssocID="{FABA40A9-0283-4C58-88C1-217E05F22CE4}" presName="bgRect" presStyleLbl="bgShp" presStyleIdx="3" presStyleCnt="4"/>
      <dgm:spPr/>
    </dgm:pt>
    <dgm:pt modelId="{26B85446-C998-44B3-864D-15E73A866728}" type="pres">
      <dgm:prSet presAssocID="{FABA40A9-0283-4C58-88C1-217E05F22CE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keleton"/>
        </a:ext>
      </dgm:extLst>
    </dgm:pt>
    <dgm:pt modelId="{48DADACC-B0FB-4028-B2B4-F5C9CF0A1977}" type="pres">
      <dgm:prSet presAssocID="{FABA40A9-0283-4C58-88C1-217E05F22CE4}" presName="spaceRect" presStyleCnt="0"/>
      <dgm:spPr/>
    </dgm:pt>
    <dgm:pt modelId="{D05BE8DE-BF4D-43CF-88B6-0BECFF378506}" type="pres">
      <dgm:prSet presAssocID="{FABA40A9-0283-4C58-88C1-217E05F22CE4}" presName="parTx" presStyleLbl="revTx" presStyleIdx="3" presStyleCnt="4">
        <dgm:presLayoutVars>
          <dgm:chMax val="0"/>
          <dgm:chPref val="0"/>
        </dgm:presLayoutVars>
      </dgm:prSet>
      <dgm:spPr/>
    </dgm:pt>
  </dgm:ptLst>
  <dgm:cxnLst>
    <dgm:cxn modelId="{7D16631E-9389-437A-B735-15EC9341176F}" type="presOf" srcId="{04D71463-3769-4993-B1E5-9D8F0B806854}" destId="{1625C545-02EB-4847-972E-DC73BD69120B}" srcOrd="0" destOrd="0" presId="urn:microsoft.com/office/officeart/2018/2/layout/IconVerticalSolidList"/>
    <dgm:cxn modelId="{F03E9630-8BA9-4BB8-BA84-83AC14EA76A6}" srcId="{04D71463-3769-4993-B1E5-9D8F0B806854}" destId="{FABA40A9-0283-4C58-88C1-217E05F22CE4}" srcOrd="3" destOrd="0" parTransId="{9889AB9A-294C-4DA8-9F2E-0C15DC22A871}" sibTransId="{C12B6B66-FE6E-4F77-BCFF-F639F33BA72E}"/>
    <dgm:cxn modelId="{0C47FD61-8B3C-459A-A181-D380B57C9FA4}" type="presOf" srcId="{FABA40A9-0283-4C58-88C1-217E05F22CE4}" destId="{D05BE8DE-BF4D-43CF-88B6-0BECFF378506}" srcOrd="0" destOrd="0" presId="urn:microsoft.com/office/officeart/2018/2/layout/IconVerticalSolidList"/>
    <dgm:cxn modelId="{BDAD9C64-B934-48BF-ACDF-C194705C314E}" type="presOf" srcId="{47B6512A-F045-429B-9357-41AB8325085D}" destId="{62ADC7FB-19C3-4A60-A92A-56CE1A9CB27E}" srcOrd="0" destOrd="0" presId="urn:microsoft.com/office/officeart/2018/2/layout/IconVerticalSolidList"/>
    <dgm:cxn modelId="{D906C65A-CDAE-4978-BD23-858F5C5915DA}" type="presOf" srcId="{7A1956E0-8452-4B54-9F90-39A25ED2DDBC}" destId="{B8DA59FC-7696-4B32-9410-0FB5886B4EDD}" srcOrd="0" destOrd="0" presId="urn:microsoft.com/office/officeart/2018/2/layout/IconVerticalSolidList"/>
    <dgm:cxn modelId="{56897E91-7306-45A7-BBEE-646DD0293B8A}" type="presOf" srcId="{BE0FFA5D-5B3F-4CBF-AB67-363772E21E7D}" destId="{DE08062E-C997-4902-B76C-1AA722A8B738}" srcOrd="0" destOrd="0" presId="urn:microsoft.com/office/officeart/2018/2/layout/IconVerticalSolidList"/>
    <dgm:cxn modelId="{46564CB7-6E0C-4F5B-8F65-2DC553CEE1A7}" srcId="{04D71463-3769-4993-B1E5-9D8F0B806854}" destId="{7A1956E0-8452-4B54-9F90-39A25ED2DDBC}" srcOrd="0" destOrd="0" parTransId="{928F7E01-AE2E-40B3-B924-8C6452DA24BF}" sibTransId="{2F7E8BFB-A0E0-4DDC-8CD8-7CD6E1050C9F}"/>
    <dgm:cxn modelId="{44B14AF8-EA13-48EA-88CF-F7348778FE14}" srcId="{04D71463-3769-4993-B1E5-9D8F0B806854}" destId="{47B6512A-F045-429B-9357-41AB8325085D}" srcOrd="1" destOrd="0" parTransId="{2BC4D0E0-102D-4192-8467-67CFF45B57F7}" sibTransId="{33FC1AD5-2FFF-4F8A-B03A-C153C749275D}"/>
    <dgm:cxn modelId="{997D10FF-AAF2-42C1-B26B-B122ACD84E31}" srcId="{04D71463-3769-4993-B1E5-9D8F0B806854}" destId="{BE0FFA5D-5B3F-4CBF-AB67-363772E21E7D}" srcOrd="2" destOrd="0" parTransId="{BB6FFD02-FC8A-4F28-BB95-F05EF0557A3F}" sibTransId="{C7CBBF82-4459-4B92-8708-E9157608730F}"/>
    <dgm:cxn modelId="{CECCDA31-2FD0-4F66-B676-D2F82FBA1F8B}" type="presParOf" srcId="{1625C545-02EB-4847-972E-DC73BD69120B}" destId="{108A88FE-80E7-43A4-9F51-C4812914797B}" srcOrd="0" destOrd="0" presId="urn:microsoft.com/office/officeart/2018/2/layout/IconVerticalSolidList"/>
    <dgm:cxn modelId="{145ACA80-2DD5-46C8-91BC-3CB119BB1A1D}" type="presParOf" srcId="{108A88FE-80E7-43A4-9F51-C4812914797B}" destId="{8B91718A-8A10-4F4A-99FB-67C93F6E5C54}" srcOrd="0" destOrd="0" presId="urn:microsoft.com/office/officeart/2018/2/layout/IconVerticalSolidList"/>
    <dgm:cxn modelId="{5E68A99C-C639-4C4F-91FB-A0D3E0B6EC18}" type="presParOf" srcId="{108A88FE-80E7-43A4-9F51-C4812914797B}" destId="{E2594728-6AF4-4237-B193-FAC32F0A0304}" srcOrd="1" destOrd="0" presId="urn:microsoft.com/office/officeart/2018/2/layout/IconVerticalSolidList"/>
    <dgm:cxn modelId="{E1369D1C-95E5-42CD-85BD-D656A8F389C1}" type="presParOf" srcId="{108A88FE-80E7-43A4-9F51-C4812914797B}" destId="{694C298D-3563-428D-900D-61E52D2ED8C5}" srcOrd="2" destOrd="0" presId="urn:microsoft.com/office/officeart/2018/2/layout/IconVerticalSolidList"/>
    <dgm:cxn modelId="{6934E686-5402-4ED1-A48B-EAF731437805}" type="presParOf" srcId="{108A88FE-80E7-43A4-9F51-C4812914797B}" destId="{B8DA59FC-7696-4B32-9410-0FB5886B4EDD}" srcOrd="3" destOrd="0" presId="urn:microsoft.com/office/officeart/2018/2/layout/IconVerticalSolidList"/>
    <dgm:cxn modelId="{478395FD-22DB-4D22-8B92-F77186DCE62A}" type="presParOf" srcId="{1625C545-02EB-4847-972E-DC73BD69120B}" destId="{26D6970D-A1D8-418B-A488-B4B329AF6224}" srcOrd="1" destOrd="0" presId="urn:microsoft.com/office/officeart/2018/2/layout/IconVerticalSolidList"/>
    <dgm:cxn modelId="{A57D7B80-29D0-421E-9C43-31E048D5749F}" type="presParOf" srcId="{1625C545-02EB-4847-972E-DC73BD69120B}" destId="{7A7A9C32-5BD9-444C-AD53-A5BEC8BE7CDE}" srcOrd="2" destOrd="0" presId="urn:microsoft.com/office/officeart/2018/2/layout/IconVerticalSolidList"/>
    <dgm:cxn modelId="{6770D78D-0D5F-44E1-A381-7B64F6EC5A76}" type="presParOf" srcId="{7A7A9C32-5BD9-444C-AD53-A5BEC8BE7CDE}" destId="{BA0DD8D9-E909-4FD8-91EA-0573FFC76F07}" srcOrd="0" destOrd="0" presId="urn:microsoft.com/office/officeart/2018/2/layout/IconVerticalSolidList"/>
    <dgm:cxn modelId="{5F3AAA00-8C01-47FE-BB0F-309DEF408CE4}" type="presParOf" srcId="{7A7A9C32-5BD9-444C-AD53-A5BEC8BE7CDE}" destId="{2D45BD21-5F81-4321-BBE6-BD6A87213672}" srcOrd="1" destOrd="0" presId="urn:microsoft.com/office/officeart/2018/2/layout/IconVerticalSolidList"/>
    <dgm:cxn modelId="{3EDEB89E-61C0-4394-B43B-7BF43F6F1CF1}" type="presParOf" srcId="{7A7A9C32-5BD9-444C-AD53-A5BEC8BE7CDE}" destId="{C20849CC-A116-492A-A0A8-D00B86BDB048}" srcOrd="2" destOrd="0" presId="urn:microsoft.com/office/officeart/2018/2/layout/IconVerticalSolidList"/>
    <dgm:cxn modelId="{77FDF233-21EA-4007-84DF-0F45C7CDA948}" type="presParOf" srcId="{7A7A9C32-5BD9-444C-AD53-A5BEC8BE7CDE}" destId="{62ADC7FB-19C3-4A60-A92A-56CE1A9CB27E}" srcOrd="3" destOrd="0" presId="urn:microsoft.com/office/officeart/2018/2/layout/IconVerticalSolidList"/>
    <dgm:cxn modelId="{8892E646-F985-43BD-936D-C78507829CB0}" type="presParOf" srcId="{1625C545-02EB-4847-972E-DC73BD69120B}" destId="{B5BA4322-7A09-456B-B0AC-8AA18931A96A}" srcOrd="3" destOrd="0" presId="urn:microsoft.com/office/officeart/2018/2/layout/IconVerticalSolidList"/>
    <dgm:cxn modelId="{0D194E8C-27A0-49E4-81CE-C8A5A20DA585}" type="presParOf" srcId="{1625C545-02EB-4847-972E-DC73BD69120B}" destId="{32033B14-AE65-4CA5-8081-85584EEEDFE8}" srcOrd="4" destOrd="0" presId="urn:microsoft.com/office/officeart/2018/2/layout/IconVerticalSolidList"/>
    <dgm:cxn modelId="{533A2674-93FB-4D73-B529-704FB0009CE9}" type="presParOf" srcId="{32033B14-AE65-4CA5-8081-85584EEEDFE8}" destId="{C87824D0-1069-4B34-BBF7-B47EF2368C0C}" srcOrd="0" destOrd="0" presId="urn:microsoft.com/office/officeart/2018/2/layout/IconVerticalSolidList"/>
    <dgm:cxn modelId="{77CFF00D-E838-4A11-B12C-151D2F06D7A1}" type="presParOf" srcId="{32033B14-AE65-4CA5-8081-85584EEEDFE8}" destId="{FDE4E6D2-9710-485C-A6B8-A565196E255F}" srcOrd="1" destOrd="0" presId="urn:microsoft.com/office/officeart/2018/2/layout/IconVerticalSolidList"/>
    <dgm:cxn modelId="{512A143D-BAE6-4194-AF0F-B139D978ECDE}" type="presParOf" srcId="{32033B14-AE65-4CA5-8081-85584EEEDFE8}" destId="{8D0E9632-697D-4D6F-BFD7-C84028201C31}" srcOrd="2" destOrd="0" presId="urn:microsoft.com/office/officeart/2018/2/layout/IconVerticalSolidList"/>
    <dgm:cxn modelId="{962C79C6-5D03-4133-918A-3A61BE857CF8}" type="presParOf" srcId="{32033B14-AE65-4CA5-8081-85584EEEDFE8}" destId="{DE08062E-C997-4902-B76C-1AA722A8B738}" srcOrd="3" destOrd="0" presId="urn:microsoft.com/office/officeart/2018/2/layout/IconVerticalSolidList"/>
    <dgm:cxn modelId="{1D744BB9-0DC7-43AA-A3E8-FD65215E6C09}" type="presParOf" srcId="{1625C545-02EB-4847-972E-DC73BD69120B}" destId="{C2866DE1-4AE9-45E9-9F47-2F5E98D2208A}" srcOrd="5" destOrd="0" presId="urn:microsoft.com/office/officeart/2018/2/layout/IconVerticalSolidList"/>
    <dgm:cxn modelId="{B2C7889E-0854-4332-8B88-AD6D04793016}" type="presParOf" srcId="{1625C545-02EB-4847-972E-DC73BD69120B}" destId="{67730842-3E66-4FF1-BD7B-9567EB43843E}" srcOrd="6" destOrd="0" presId="urn:microsoft.com/office/officeart/2018/2/layout/IconVerticalSolidList"/>
    <dgm:cxn modelId="{3933242B-9375-4E64-922C-D72174069444}" type="presParOf" srcId="{67730842-3E66-4FF1-BD7B-9567EB43843E}" destId="{43110132-884A-467B-B02D-A5EBA027BEA4}" srcOrd="0" destOrd="0" presId="urn:microsoft.com/office/officeart/2018/2/layout/IconVerticalSolidList"/>
    <dgm:cxn modelId="{43C409A6-CE9F-4870-A8E9-3A64EBB4EFD5}" type="presParOf" srcId="{67730842-3E66-4FF1-BD7B-9567EB43843E}" destId="{26B85446-C998-44B3-864D-15E73A866728}" srcOrd="1" destOrd="0" presId="urn:microsoft.com/office/officeart/2018/2/layout/IconVerticalSolidList"/>
    <dgm:cxn modelId="{2924FD92-48DC-489E-A987-C5E66A589D34}" type="presParOf" srcId="{67730842-3E66-4FF1-BD7B-9567EB43843E}" destId="{48DADACC-B0FB-4028-B2B4-F5C9CF0A1977}" srcOrd="2" destOrd="0" presId="urn:microsoft.com/office/officeart/2018/2/layout/IconVerticalSolidList"/>
    <dgm:cxn modelId="{53D9C325-0792-4CEB-AC25-5B7B6BF93785}" type="presParOf" srcId="{67730842-3E66-4FF1-BD7B-9567EB43843E}" destId="{D05BE8DE-BF4D-43CF-88B6-0BECFF37850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6869BF-134E-47AD-ADF0-05D02F24BBAC}" type="doc">
      <dgm:prSet loTypeId="urn:microsoft.com/office/officeart/2016/7/layout/VerticalDownArrowProcess" loCatId="process" qsTypeId="urn:microsoft.com/office/officeart/2005/8/quickstyle/simple1" qsCatId="simple" csTypeId="urn:microsoft.com/office/officeart/2005/8/colors/colorful2" csCatId="colorful" phldr="1"/>
      <dgm:spPr/>
      <dgm:t>
        <a:bodyPr/>
        <a:lstStyle/>
        <a:p>
          <a:endParaRPr lang="en-ZA"/>
        </a:p>
      </dgm:t>
    </dgm:pt>
    <dgm:pt modelId="{3E801511-E5D7-4A9C-9718-0E6E2E812464}">
      <dgm:prSet phldrT="[Text]"/>
      <dgm:spPr/>
      <dgm:t>
        <a:bodyPr/>
        <a:lstStyle/>
        <a:p>
          <a:r>
            <a:rPr lang="en-ZA"/>
            <a:t>Asymptomatic patient</a:t>
          </a:r>
        </a:p>
      </dgm:t>
    </dgm:pt>
    <dgm:pt modelId="{EBE3F8B0-6A6E-4591-BC57-E4326B495AB6}" type="parTrans" cxnId="{52CE5789-D2EF-4AD2-8A1C-2F366DD1329B}">
      <dgm:prSet/>
      <dgm:spPr/>
      <dgm:t>
        <a:bodyPr/>
        <a:lstStyle/>
        <a:p>
          <a:endParaRPr lang="en-ZA"/>
        </a:p>
      </dgm:t>
    </dgm:pt>
    <dgm:pt modelId="{AD11DEFB-7C2D-4D4B-9B9B-F98AF3B5D189}" type="sibTrans" cxnId="{52CE5789-D2EF-4AD2-8A1C-2F366DD1329B}">
      <dgm:prSet/>
      <dgm:spPr/>
      <dgm:t>
        <a:bodyPr/>
        <a:lstStyle/>
        <a:p>
          <a:endParaRPr lang="en-ZA"/>
        </a:p>
      </dgm:t>
    </dgm:pt>
    <dgm:pt modelId="{582E6376-273A-433F-8E47-C6C3058C85FB}">
      <dgm:prSet phldrT="[Text]"/>
      <dgm:spPr>
        <a:solidFill>
          <a:srgbClr val="005D28"/>
        </a:solidFill>
        <a:ln>
          <a:noFill/>
        </a:ln>
      </dgm:spPr>
      <dgm:t>
        <a:bodyPr/>
        <a:lstStyle/>
        <a:p>
          <a:r>
            <a:rPr lang="en-ZA"/>
            <a:t>Mild case</a:t>
          </a:r>
        </a:p>
      </dgm:t>
    </dgm:pt>
    <dgm:pt modelId="{BCB4E920-1D3A-46D9-8915-6CC822B9462C}" type="parTrans" cxnId="{B5E6EAFD-057F-46B2-9CC4-626B05912A5C}">
      <dgm:prSet/>
      <dgm:spPr/>
      <dgm:t>
        <a:bodyPr/>
        <a:lstStyle/>
        <a:p>
          <a:endParaRPr lang="en-ZA"/>
        </a:p>
      </dgm:t>
    </dgm:pt>
    <dgm:pt modelId="{A1918431-CA5A-42EC-810E-A3DD7031BB5C}" type="sibTrans" cxnId="{B5E6EAFD-057F-46B2-9CC4-626B05912A5C}">
      <dgm:prSet/>
      <dgm:spPr/>
      <dgm:t>
        <a:bodyPr/>
        <a:lstStyle/>
        <a:p>
          <a:endParaRPr lang="en-ZA"/>
        </a:p>
      </dgm:t>
    </dgm:pt>
    <dgm:pt modelId="{6FEF97BC-E595-47D4-9868-26CAD4C46F69}">
      <dgm:prSet phldrT="[Text]"/>
      <dgm:spPr/>
      <dgm:t>
        <a:bodyPr/>
        <a:lstStyle/>
        <a:p>
          <a:r>
            <a:rPr lang="en-ZA"/>
            <a:t>Severe case</a:t>
          </a:r>
        </a:p>
      </dgm:t>
    </dgm:pt>
    <dgm:pt modelId="{9432CE2F-8E2B-46C6-848E-72A7465A53C0}" type="parTrans" cxnId="{83F5B448-492D-435E-8A30-8A60D7F2E837}">
      <dgm:prSet/>
      <dgm:spPr/>
      <dgm:t>
        <a:bodyPr/>
        <a:lstStyle/>
        <a:p>
          <a:endParaRPr lang="en-ZA"/>
        </a:p>
      </dgm:t>
    </dgm:pt>
    <dgm:pt modelId="{AC5198DF-2013-4134-B5E5-777C68FD0482}" type="sibTrans" cxnId="{83F5B448-492D-435E-8A30-8A60D7F2E837}">
      <dgm:prSet/>
      <dgm:spPr/>
      <dgm:t>
        <a:bodyPr/>
        <a:lstStyle/>
        <a:p>
          <a:endParaRPr lang="en-ZA"/>
        </a:p>
      </dgm:t>
    </dgm:pt>
    <dgm:pt modelId="{D70681BA-BA00-4C63-A605-CE9319E69484}">
      <dgm:prSet/>
      <dgm:spPr/>
      <dgm:t>
        <a:bodyPr/>
        <a:lstStyle/>
        <a:p>
          <a:r>
            <a:rPr lang="en-ZA"/>
            <a:t>De-isolate 14 days after initial positive test</a:t>
          </a:r>
        </a:p>
      </dgm:t>
    </dgm:pt>
    <dgm:pt modelId="{36B34205-31C9-4A79-BA3C-51BE3E09054F}" type="parTrans" cxnId="{9D06BC7D-12A4-4079-AE1B-2F117205A395}">
      <dgm:prSet/>
      <dgm:spPr/>
      <dgm:t>
        <a:bodyPr/>
        <a:lstStyle/>
        <a:p>
          <a:endParaRPr lang="en-ZA"/>
        </a:p>
      </dgm:t>
    </dgm:pt>
    <dgm:pt modelId="{DCC2BE85-D247-4F53-8598-C0F734C539B1}" type="sibTrans" cxnId="{9D06BC7D-12A4-4079-AE1B-2F117205A395}">
      <dgm:prSet/>
      <dgm:spPr/>
    </dgm:pt>
    <dgm:pt modelId="{45CFB143-239C-42E4-AB66-3DFEDE2717D6}">
      <dgm:prSet/>
      <dgm:spPr>
        <a:solidFill>
          <a:schemeClr val="accent6">
            <a:alpha val="90000"/>
          </a:schemeClr>
        </a:solidFill>
      </dgm:spPr>
      <dgm:t>
        <a:bodyPr/>
        <a:lstStyle/>
        <a:p>
          <a:r>
            <a:rPr lang="en-ZA"/>
            <a:t>De-isolate 14 days after symptom onset</a:t>
          </a:r>
        </a:p>
      </dgm:t>
    </dgm:pt>
    <dgm:pt modelId="{BEDD55E3-44D8-48FC-942D-598B688E65DE}" type="parTrans" cxnId="{A55F581B-6788-4ECF-B5EB-74D224AA57EA}">
      <dgm:prSet/>
      <dgm:spPr/>
      <dgm:t>
        <a:bodyPr/>
        <a:lstStyle/>
        <a:p>
          <a:endParaRPr lang="en-ZA"/>
        </a:p>
      </dgm:t>
    </dgm:pt>
    <dgm:pt modelId="{CC1F4526-DA10-480A-AA5D-7563F4B5B272}" type="sibTrans" cxnId="{A55F581B-6788-4ECF-B5EB-74D224AA57EA}">
      <dgm:prSet/>
      <dgm:spPr/>
    </dgm:pt>
    <dgm:pt modelId="{86327867-9593-49C3-859F-8435903E995D}">
      <dgm:prSet/>
      <dgm:spPr>
        <a:solidFill>
          <a:schemeClr val="accent2">
            <a:lumMod val="60000"/>
            <a:lumOff val="40000"/>
            <a:alpha val="90000"/>
          </a:schemeClr>
        </a:solidFill>
      </dgm:spPr>
      <dgm:t>
        <a:bodyPr/>
        <a:lstStyle/>
        <a:p>
          <a:r>
            <a:rPr lang="en-ZA"/>
            <a:t>De-isolate 14 days after clinical stability achieved</a:t>
          </a:r>
        </a:p>
      </dgm:t>
    </dgm:pt>
    <dgm:pt modelId="{000A8180-0DB3-4DF8-8C55-242860D33505}" type="parTrans" cxnId="{3C7C4EC3-3903-41E2-A11E-CA968AB441AF}">
      <dgm:prSet/>
      <dgm:spPr/>
      <dgm:t>
        <a:bodyPr/>
        <a:lstStyle/>
        <a:p>
          <a:endParaRPr lang="en-ZA"/>
        </a:p>
      </dgm:t>
    </dgm:pt>
    <dgm:pt modelId="{AA1ECC60-5FB2-456A-80AB-D95AE95416B3}" type="sibTrans" cxnId="{3C7C4EC3-3903-41E2-A11E-CA968AB441AF}">
      <dgm:prSet/>
      <dgm:spPr/>
    </dgm:pt>
    <dgm:pt modelId="{3CDBA1AA-9CC5-40C7-A09B-83B39E517AB6}" type="pres">
      <dgm:prSet presAssocID="{8D6869BF-134E-47AD-ADF0-05D02F24BBAC}" presName="Name0" presStyleCnt="0">
        <dgm:presLayoutVars>
          <dgm:dir/>
          <dgm:animLvl val="lvl"/>
          <dgm:resizeHandles val="exact"/>
        </dgm:presLayoutVars>
      </dgm:prSet>
      <dgm:spPr/>
    </dgm:pt>
    <dgm:pt modelId="{AE8500C0-8F82-4793-B0C4-269738404ED4}" type="pres">
      <dgm:prSet presAssocID="{6FEF97BC-E595-47D4-9868-26CAD4C46F69}" presName="boxAndChildren" presStyleCnt="0"/>
      <dgm:spPr/>
    </dgm:pt>
    <dgm:pt modelId="{E16C26F2-7E38-4C86-B253-CFBE5C92CDC6}" type="pres">
      <dgm:prSet presAssocID="{6FEF97BC-E595-47D4-9868-26CAD4C46F69}" presName="parentTextBox" presStyleLbl="alignNode1" presStyleIdx="0" presStyleCnt="3"/>
      <dgm:spPr/>
    </dgm:pt>
    <dgm:pt modelId="{7439895D-CC32-46A3-89B9-E33035452006}" type="pres">
      <dgm:prSet presAssocID="{6FEF97BC-E595-47D4-9868-26CAD4C46F69}" presName="descendantBox" presStyleLbl="bgAccFollowNode1" presStyleIdx="0" presStyleCnt="3"/>
      <dgm:spPr/>
    </dgm:pt>
    <dgm:pt modelId="{EA684091-DB21-4F8A-BA2F-BF64A770832C}" type="pres">
      <dgm:prSet presAssocID="{A1918431-CA5A-42EC-810E-A3DD7031BB5C}" presName="sp" presStyleCnt="0"/>
      <dgm:spPr/>
    </dgm:pt>
    <dgm:pt modelId="{DB6232E7-9A93-4ADC-AB9C-CD42FC9CCBE3}" type="pres">
      <dgm:prSet presAssocID="{582E6376-273A-433F-8E47-C6C3058C85FB}" presName="arrowAndChildren" presStyleCnt="0"/>
      <dgm:spPr/>
    </dgm:pt>
    <dgm:pt modelId="{A24BDC0E-216E-4070-8851-3CE40CF688B9}" type="pres">
      <dgm:prSet presAssocID="{582E6376-273A-433F-8E47-C6C3058C85FB}" presName="parentTextArrow" presStyleLbl="node1" presStyleIdx="0" presStyleCnt="0"/>
      <dgm:spPr/>
    </dgm:pt>
    <dgm:pt modelId="{B76C213D-0243-47B8-B462-B8FBAE7A5776}" type="pres">
      <dgm:prSet presAssocID="{582E6376-273A-433F-8E47-C6C3058C85FB}" presName="arrow" presStyleLbl="alignNode1" presStyleIdx="1" presStyleCnt="3"/>
      <dgm:spPr/>
    </dgm:pt>
    <dgm:pt modelId="{5774958E-E04B-4DD2-9FC4-A7698F271082}" type="pres">
      <dgm:prSet presAssocID="{582E6376-273A-433F-8E47-C6C3058C85FB}" presName="descendantArrow" presStyleLbl="bgAccFollowNode1" presStyleIdx="1" presStyleCnt="3"/>
      <dgm:spPr/>
    </dgm:pt>
    <dgm:pt modelId="{6B95C03F-C0CB-4E5C-8EB6-6DBCCE9AE453}" type="pres">
      <dgm:prSet presAssocID="{AD11DEFB-7C2D-4D4B-9B9B-F98AF3B5D189}" presName="sp" presStyleCnt="0"/>
      <dgm:spPr/>
    </dgm:pt>
    <dgm:pt modelId="{3FD6E78A-2482-4218-8A7E-E4730CDC5AA9}" type="pres">
      <dgm:prSet presAssocID="{3E801511-E5D7-4A9C-9718-0E6E2E812464}" presName="arrowAndChildren" presStyleCnt="0"/>
      <dgm:spPr/>
    </dgm:pt>
    <dgm:pt modelId="{9E06A1F2-DB79-4D8D-9B2A-50656BC996A1}" type="pres">
      <dgm:prSet presAssocID="{3E801511-E5D7-4A9C-9718-0E6E2E812464}" presName="parentTextArrow" presStyleLbl="node1" presStyleIdx="0" presStyleCnt="0"/>
      <dgm:spPr/>
    </dgm:pt>
    <dgm:pt modelId="{8C0BE730-EA5A-4492-B6CB-6457394F2847}" type="pres">
      <dgm:prSet presAssocID="{3E801511-E5D7-4A9C-9718-0E6E2E812464}" presName="arrow" presStyleLbl="alignNode1" presStyleIdx="2" presStyleCnt="3"/>
      <dgm:spPr/>
    </dgm:pt>
    <dgm:pt modelId="{C8F28273-677A-48CE-95BA-D213708AEE53}" type="pres">
      <dgm:prSet presAssocID="{3E801511-E5D7-4A9C-9718-0E6E2E812464}" presName="descendantArrow" presStyleLbl="bgAccFollowNode1" presStyleIdx="2" presStyleCnt="3"/>
      <dgm:spPr/>
    </dgm:pt>
  </dgm:ptLst>
  <dgm:cxnLst>
    <dgm:cxn modelId="{A55F581B-6788-4ECF-B5EB-74D224AA57EA}" srcId="{582E6376-273A-433F-8E47-C6C3058C85FB}" destId="{45CFB143-239C-42E4-AB66-3DFEDE2717D6}" srcOrd="0" destOrd="0" parTransId="{BEDD55E3-44D8-48FC-942D-598B688E65DE}" sibTransId="{CC1F4526-DA10-480A-AA5D-7563F4B5B272}"/>
    <dgm:cxn modelId="{FE24A91D-8A78-4BF4-8043-5E1234315E0E}" type="presOf" srcId="{45CFB143-239C-42E4-AB66-3DFEDE2717D6}" destId="{5774958E-E04B-4DD2-9FC4-A7698F271082}" srcOrd="0" destOrd="0" presId="urn:microsoft.com/office/officeart/2016/7/layout/VerticalDownArrowProcess"/>
    <dgm:cxn modelId="{5C5B7C1E-669C-45CB-85F0-B17A2C9187E1}" type="presOf" srcId="{8D6869BF-134E-47AD-ADF0-05D02F24BBAC}" destId="{3CDBA1AA-9CC5-40C7-A09B-83B39E517AB6}" srcOrd="0" destOrd="0" presId="urn:microsoft.com/office/officeart/2016/7/layout/VerticalDownArrowProcess"/>
    <dgm:cxn modelId="{B52B423F-B958-4315-B201-7216A9C26E99}" type="presOf" srcId="{3E801511-E5D7-4A9C-9718-0E6E2E812464}" destId="{9E06A1F2-DB79-4D8D-9B2A-50656BC996A1}" srcOrd="0" destOrd="0" presId="urn:microsoft.com/office/officeart/2016/7/layout/VerticalDownArrowProcess"/>
    <dgm:cxn modelId="{AED0CB43-341B-480A-9DEB-27D466392FA4}" type="presOf" srcId="{6FEF97BC-E595-47D4-9868-26CAD4C46F69}" destId="{E16C26F2-7E38-4C86-B253-CFBE5C92CDC6}" srcOrd="0" destOrd="0" presId="urn:microsoft.com/office/officeart/2016/7/layout/VerticalDownArrowProcess"/>
    <dgm:cxn modelId="{83F5B448-492D-435E-8A30-8A60D7F2E837}" srcId="{8D6869BF-134E-47AD-ADF0-05D02F24BBAC}" destId="{6FEF97BC-E595-47D4-9868-26CAD4C46F69}" srcOrd="2" destOrd="0" parTransId="{9432CE2F-8E2B-46C6-848E-72A7465A53C0}" sibTransId="{AC5198DF-2013-4134-B5E5-777C68FD0482}"/>
    <dgm:cxn modelId="{9D06BC7D-12A4-4079-AE1B-2F117205A395}" srcId="{3E801511-E5D7-4A9C-9718-0E6E2E812464}" destId="{D70681BA-BA00-4C63-A605-CE9319E69484}" srcOrd="0" destOrd="0" parTransId="{36B34205-31C9-4A79-BA3C-51BE3E09054F}" sibTransId="{DCC2BE85-D247-4F53-8598-C0F734C539B1}"/>
    <dgm:cxn modelId="{52CE5789-D2EF-4AD2-8A1C-2F366DD1329B}" srcId="{8D6869BF-134E-47AD-ADF0-05D02F24BBAC}" destId="{3E801511-E5D7-4A9C-9718-0E6E2E812464}" srcOrd="0" destOrd="0" parTransId="{EBE3F8B0-6A6E-4591-BC57-E4326B495AB6}" sibTransId="{AD11DEFB-7C2D-4D4B-9B9B-F98AF3B5D189}"/>
    <dgm:cxn modelId="{760F69B5-134E-4FAF-963B-3226C62FF597}" type="presOf" srcId="{3E801511-E5D7-4A9C-9718-0E6E2E812464}" destId="{8C0BE730-EA5A-4492-B6CB-6457394F2847}" srcOrd="1" destOrd="0" presId="urn:microsoft.com/office/officeart/2016/7/layout/VerticalDownArrowProcess"/>
    <dgm:cxn modelId="{3C7C4EC3-3903-41E2-A11E-CA968AB441AF}" srcId="{6FEF97BC-E595-47D4-9868-26CAD4C46F69}" destId="{86327867-9593-49C3-859F-8435903E995D}" srcOrd="0" destOrd="0" parTransId="{000A8180-0DB3-4DF8-8C55-242860D33505}" sibTransId="{AA1ECC60-5FB2-456A-80AB-D95AE95416B3}"/>
    <dgm:cxn modelId="{473578C4-9566-4391-9758-2E862C65EDF4}" type="presOf" srcId="{D70681BA-BA00-4C63-A605-CE9319E69484}" destId="{C8F28273-677A-48CE-95BA-D213708AEE53}" srcOrd="0" destOrd="0" presId="urn:microsoft.com/office/officeart/2016/7/layout/VerticalDownArrowProcess"/>
    <dgm:cxn modelId="{FFA947CF-5BEF-4B41-9C2F-028736303918}" type="presOf" srcId="{582E6376-273A-433F-8E47-C6C3058C85FB}" destId="{A24BDC0E-216E-4070-8851-3CE40CF688B9}" srcOrd="0" destOrd="0" presId="urn:microsoft.com/office/officeart/2016/7/layout/VerticalDownArrowProcess"/>
    <dgm:cxn modelId="{C4FC37EB-A9E2-457A-A76D-D95669F1DCBC}" type="presOf" srcId="{582E6376-273A-433F-8E47-C6C3058C85FB}" destId="{B76C213D-0243-47B8-B462-B8FBAE7A5776}" srcOrd="1" destOrd="0" presId="urn:microsoft.com/office/officeart/2016/7/layout/VerticalDownArrowProcess"/>
    <dgm:cxn modelId="{E7A7BFEC-C6D8-4D4D-9F48-9364E6C1FDDB}" type="presOf" srcId="{86327867-9593-49C3-859F-8435903E995D}" destId="{7439895D-CC32-46A3-89B9-E33035452006}" srcOrd="0" destOrd="0" presId="urn:microsoft.com/office/officeart/2016/7/layout/VerticalDownArrowProcess"/>
    <dgm:cxn modelId="{B5E6EAFD-057F-46B2-9CC4-626B05912A5C}" srcId="{8D6869BF-134E-47AD-ADF0-05D02F24BBAC}" destId="{582E6376-273A-433F-8E47-C6C3058C85FB}" srcOrd="1" destOrd="0" parTransId="{BCB4E920-1D3A-46D9-8915-6CC822B9462C}" sibTransId="{A1918431-CA5A-42EC-810E-A3DD7031BB5C}"/>
    <dgm:cxn modelId="{C2E7B07C-2266-49A9-A643-6A794EABC422}" type="presParOf" srcId="{3CDBA1AA-9CC5-40C7-A09B-83B39E517AB6}" destId="{AE8500C0-8F82-4793-B0C4-269738404ED4}" srcOrd="0" destOrd="0" presId="urn:microsoft.com/office/officeart/2016/7/layout/VerticalDownArrowProcess"/>
    <dgm:cxn modelId="{047CF8A9-8263-4923-8B01-24615EE9F223}" type="presParOf" srcId="{AE8500C0-8F82-4793-B0C4-269738404ED4}" destId="{E16C26F2-7E38-4C86-B253-CFBE5C92CDC6}" srcOrd="0" destOrd="0" presId="urn:microsoft.com/office/officeart/2016/7/layout/VerticalDownArrowProcess"/>
    <dgm:cxn modelId="{8EEC9A21-F334-4459-B756-ED5E996C5B7A}" type="presParOf" srcId="{AE8500C0-8F82-4793-B0C4-269738404ED4}" destId="{7439895D-CC32-46A3-89B9-E33035452006}" srcOrd="1" destOrd="0" presId="urn:microsoft.com/office/officeart/2016/7/layout/VerticalDownArrowProcess"/>
    <dgm:cxn modelId="{1E25279F-7F34-4A18-BD2B-758E53434C35}" type="presParOf" srcId="{3CDBA1AA-9CC5-40C7-A09B-83B39E517AB6}" destId="{EA684091-DB21-4F8A-BA2F-BF64A770832C}" srcOrd="1" destOrd="0" presId="urn:microsoft.com/office/officeart/2016/7/layout/VerticalDownArrowProcess"/>
    <dgm:cxn modelId="{F7E0D99B-9228-4836-8FAC-E8900B2EB473}" type="presParOf" srcId="{3CDBA1AA-9CC5-40C7-A09B-83B39E517AB6}" destId="{DB6232E7-9A93-4ADC-AB9C-CD42FC9CCBE3}" srcOrd="2" destOrd="0" presId="urn:microsoft.com/office/officeart/2016/7/layout/VerticalDownArrowProcess"/>
    <dgm:cxn modelId="{AA875B3E-E180-4A0C-91C6-4466E2039BAB}" type="presParOf" srcId="{DB6232E7-9A93-4ADC-AB9C-CD42FC9CCBE3}" destId="{A24BDC0E-216E-4070-8851-3CE40CF688B9}" srcOrd="0" destOrd="0" presId="urn:microsoft.com/office/officeart/2016/7/layout/VerticalDownArrowProcess"/>
    <dgm:cxn modelId="{8AF5E7BF-6312-4ADD-8329-A97434D8938E}" type="presParOf" srcId="{DB6232E7-9A93-4ADC-AB9C-CD42FC9CCBE3}" destId="{B76C213D-0243-47B8-B462-B8FBAE7A5776}" srcOrd="1" destOrd="0" presId="urn:microsoft.com/office/officeart/2016/7/layout/VerticalDownArrowProcess"/>
    <dgm:cxn modelId="{78ACA08A-3896-4B4D-A003-B363701E1792}" type="presParOf" srcId="{DB6232E7-9A93-4ADC-AB9C-CD42FC9CCBE3}" destId="{5774958E-E04B-4DD2-9FC4-A7698F271082}" srcOrd="2" destOrd="0" presId="urn:microsoft.com/office/officeart/2016/7/layout/VerticalDownArrowProcess"/>
    <dgm:cxn modelId="{00DB5AF8-C2E8-4708-AF3E-1AFBC42ECA37}" type="presParOf" srcId="{3CDBA1AA-9CC5-40C7-A09B-83B39E517AB6}" destId="{6B95C03F-C0CB-4E5C-8EB6-6DBCCE9AE453}" srcOrd="3" destOrd="0" presId="urn:microsoft.com/office/officeart/2016/7/layout/VerticalDownArrowProcess"/>
    <dgm:cxn modelId="{2240BB43-85DC-470E-A537-EE384C8BEA65}" type="presParOf" srcId="{3CDBA1AA-9CC5-40C7-A09B-83B39E517AB6}" destId="{3FD6E78A-2482-4218-8A7E-E4730CDC5AA9}" srcOrd="4" destOrd="0" presId="urn:microsoft.com/office/officeart/2016/7/layout/VerticalDownArrowProcess"/>
    <dgm:cxn modelId="{2E644A90-6EC5-4E0A-ADD8-D0378C94973A}" type="presParOf" srcId="{3FD6E78A-2482-4218-8A7E-E4730CDC5AA9}" destId="{9E06A1F2-DB79-4D8D-9B2A-50656BC996A1}" srcOrd="0" destOrd="0" presId="urn:microsoft.com/office/officeart/2016/7/layout/VerticalDownArrowProcess"/>
    <dgm:cxn modelId="{1753A82B-AC22-4DCD-8292-CEBEE2C8D17F}" type="presParOf" srcId="{3FD6E78A-2482-4218-8A7E-E4730CDC5AA9}" destId="{8C0BE730-EA5A-4492-B6CB-6457394F2847}" srcOrd="1" destOrd="0" presId="urn:microsoft.com/office/officeart/2016/7/layout/VerticalDownArrowProcess"/>
    <dgm:cxn modelId="{51D4FD5F-D9E2-4F71-A374-8FCDA04D1922}" type="presParOf" srcId="{3FD6E78A-2482-4218-8A7E-E4730CDC5AA9}" destId="{C8F28273-677A-48CE-95BA-D213708AEE53}"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457CE-A157-4822-A3F0-97196A01A1D9}">
      <dsp:nvSpPr>
        <dsp:cNvPr id="0" name=""/>
        <dsp:cNvSpPr/>
      </dsp:nvSpPr>
      <dsp:spPr>
        <a:xfrm>
          <a:off x="0" y="3400"/>
          <a:ext cx="7886700" cy="7242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B760C8-06B7-4CB4-AF0F-410481A63E7E}">
      <dsp:nvSpPr>
        <dsp:cNvPr id="0" name=""/>
        <dsp:cNvSpPr/>
      </dsp:nvSpPr>
      <dsp:spPr>
        <a:xfrm>
          <a:off x="219097" y="166365"/>
          <a:ext cx="398359" cy="398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75482E-6E9A-4C0A-A41E-19D34D392E60}">
      <dsp:nvSpPr>
        <dsp:cNvPr id="0" name=""/>
        <dsp:cNvSpPr/>
      </dsp:nvSpPr>
      <dsp:spPr>
        <a:xfrm>
          <a:off x="836555" y="3400"/>
          <a:ext cx="7050144" cy="72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54" tIns="76654" rIns="76654" bIns="76654" numCol="1" spcCol="1270" anchor="ctr" anchorCtr="0">
          <a:noAutofit/>
        </a:bodyPr>
        <a:lstStyle/>
        <a:p>
          <a:pPr marL="0" lvl="0" indent="0" algn="l" defTabSz="800100">
            <a:lnSpc>
              <a:spcPct val="90000"/>
            </a:lnSpc>
            <a:spcBef>
              <a:spcPct val="0"/>
            </a:spcBef>
            <a:spcAft>
              <a:spcPct val="35000"/>
            </a:spcAft>
            <a:buNone/>
          </a:pPr>
          <a:r>
            <a:rPr lang="en-ZA" sz="1800" kern="1200"/>
            <a:t>The goal is to reduce morbidity and mortality and minimise transmission</a:t>
          </a:r>
          <a:endParaRPr lang="en-US" sz="1800" kern="1200"/>
        </a:p>
      </dsp:txBody>
      <dsp:txXfrm>
        <a:off x="836555" y="3400"/>
        <a:ext cx="7050144" cy="724290"/>
      </dsp:txXfrm>
    </dsp:sp>
    <dsp:sp modelId="{4BC7C5B8-ABAD-421B-B627-BBE7F212A142}">
      <dsp:nvSpPr>
        <dsp:cNvPr id="0" name=""/>
        <dsp:cNvSpPr/>
      </dsp:nvSpPr>
      <dsp:spPr>
        <a:xfrm>
          <a:off x="0" y="908763"/>
          <a:ext cx="7886700" cy="7242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C66EEB-672E-4431-ACA3-B02DA2718576}">
      <dsp:nvSpPr>
        <dsp:cNvPr id="0" name=""/>
        <dsp:cNvSpPr/>
      </dsp:nvSpPr>
      <dsp:spPr>
        <a:xfrm>
          <a:off x="219097" y="1071728"/>
          <a:ext cx="398359" cy="3983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274F74-88AC-4FFE-B929-BC4E72F1666D}">
      <dsp:nvSpPr>
        <dsp:cNvPr id="0" name=""/>
        <dsp:cNvSpPr/>
      </dsp:nvSpPr>
      <dsp:spPr>
        <a:xfrm>
          <a:off x="836555" y="908763"/>
          <a:ext cx="7050144" cy="72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54" tIns="76654" rIns="76654" bIns="76654" numCol="1" spcCol="1270" anchor="ctr" anchorCtr="0">
          <a:noAutofit/>
        </a:bodyPr>
        <a:lstStyle/>
        <a:p>
          <a:pPr marL="0" lvl="0" indent="0" algn="l" defTabSz="800100">
            <a:lnSpc>
              <a:spcPct val="90000"/>
            </a:lnSpc>
            <a:spcBef>
              <a:spcPct val="0"/>
            </a:spcBef>
            <a:spcAft>
              <a:spcPct val="35000"/>
            </a:spcAft>
            <a:buNone/>
          </a:pPr>
          <a:r>
            <a:rPr lang="en-ZA" sz="1800" kern="1200"/>
            <a:t>Triaging patients and early identification of severe cases that may need hospital or ICU admission is important in morbidity and mortality</a:t>
          </a:r>
          <a:endParaRPr lang="en-US" sz="1800" kern="1200"/>
        </a:p>
      </dsp:txBody>
      <dsp:txXfrm>
        <a:off x="836555" y="908763"/>
        <a:ext cx="7050144" cy="724290"/>
      </dsp:txXfrm>
    </dsp:sp>
    <dsp:sp modelId="{4681B48B-A6EE-4DBB-996C-E91DFE976F6C}">
      <dsp:nvSpPr>
        <dsp:cNvPr id="0" name=""/>
        <dsp:cNvSpPr/>
      </dsp:nvSpPr>
      <dsp:spPr>
        <a:xfrm>
          <a:off x="0" y="1814126"/>
          <a:ext cx="7886700" cy="7242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9008A1-8DFF-44B3-BEB4-B3DA6C241797}">
      <dsp:nvSpPr>
        <dsp:cNvPr id="0" name=""/>
        <dsp:cNvSpPr/>
      </dsp:nvSpPr>
      <dsp:spPr>
        <a:xfrm>
          <a:off x="263487" y="2012601"/>
          <a:ext cx="398359" cy="3983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A28092-95B6-4E3C-91E7-261DE781910A}">
      <dsp:nvSpPr>
        <dsp:cNvPr id="0" name=""/>
        <dsp:cNvSpPr/>
      </dsp:nvSpPr>
      <dsp:spPr>
        <a:xfrm>
          <a:off x="836555" y="1814126"/>
          <a:ext cx="7050144" cy="72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54" tIns="76654" rIns="76654" bIns="76654" numCol="1" spcCol="1270" anchor="ctr" anchorCtr="0">
          <a:noAutofit/>
        </a:bodyPr>
        <a:lstStyle/>
        <a:p>
          <a:pPr marL="0" lvl="0" indent="0" algn="l" defTabSz="800100">
            <a:lnSpc>
              <a:spcPct val="90000"/>
            </a:lnSpc>
            <a:spcBef>
              <a:spcPct val="0"/>
            </a:spcBef>
            <a:spcAft>
              <a:spcPct val="35000"/>
            </a:spcAft>
            <a:buNone/>
          </a:pPr>
          <a:r>
            <a:rPr lang="en-ZA" sz="1800" kern="1200"/>
            <a:t>Prevent transmission of coronavirus</a:t>
          </a:r>
          <a:endParaRPr lang="en-US" sz="1800" kern="1200"/>
        </a:p>
      </dsp:txBody>
      <dsp:txXfrm>
        <a:off x="836555" y="1814126"/>
        <a:ext cx="7050144" cy="724290"/>
      </dsp:txXfrm>
    </dsp:sp>
    <dsp:sp modelId="{695E1678-D9EB-484C-9A38-773272293A55}">
      <dsp:nvSpPr>
        <dsp:cNvPr id="0" name=""/>
        <dsp:cNvSpPr/>
      </dsp:nvSpPr>
      <dsp:spPr>
        <a:xfrm>
          <a:off x="0" y="2719489"/>
          <a:ext cx="7886700" cy="7242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472EAA-E1C5-43E0-B7E0-07725CD76985}">
      <dsp:nvSpPr>
        <dsp:cNvPr id="0" name=""/>
        <dsp:cNvSpPr/>
      </dsp:nvSpPr>
      <dsp:spPr>
        <a:xfrm>
          <a:off x="219097" y="2882455"/>
          <a:ext cx="398359" cy="3983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356976-8D4E-4351-A089-4FE01953B5E8}">
      <dsp:nvSpPr>
        <dsp:cNvPr id="0" name=""/>
        <dsp:cNvSpPr/>
      </dsp:nvSpPr>
      <dsp:spPr>
        <a:xfrm>
          <a:off x="836555" y="2719489"/>
          <a:ext cx="7050144" cy="72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54" tIns="76654" rIns="76654" bIns="76654" numCol="1" spcCol="1270" anchor="ctr" anchorCtr="0">
          <a:noAutofit/>
        </a:bodyPr>
        <a:lstStyle/>
        <a:p>
          <a:pPr marL="0" lvl="0" indent="0" algn="l" defTabSz="800100">
            <a:lnSpc>
              <a:spcPct val="90000"/>
            </a:lnSpc>
            <a:spcBef>
              <a:spcPct val="0"/>
            </a:spcBef>
            <a:spcAft>
              <a:spcPct val="35000"/>
            </a:spcAft>
            <a:buNone/>
          </a:pPr>
          <a:r>
            <a:rPr lang="en-ZA" sz="1800" kern="1200"/>
            <a:t>Contact tracing</a:t>
          </a:r>
          <a:endParaRPr lang="en-US" sz="1800" kern="1200"/>
        </a:p>
      </dsp:txBody>
      <dsp:txXfrm>
        <a:off x="836555" y="2719489"/>
        <a:ext cx="7050144" cy="724290"/>
      </dsp:txXfrm>
    </dsp:sp>
    <dsp:sp modelId="{68544C95-97DF-4519-B217-0334A2C33B9E}">
      <dsp:nvSpPr>
        <dsp:cNvPr id="0" name=""/>
        <dsp:cNvSpPr/>
      </dsp:nvSpPr>
      <dsp:spPr>
        <a:xfrm>
          <a:off x="0" y="3624853"/>
          <a:ext cx="7886700" cy="7242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B698D8-FB00-4428-B62F-D051AF3705C2}">
      <dsp:nvSpPr>
        <dsp:cNvPr id="0" name=""/>
        <dsp:cNvSpPr/>
      </dsp:nvSpPr>
      <dsp:spPr>
        <a:xfrm>
          <a:off x="219097" y="3787818"/>
          <a:ext cx="398359" cy="39835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EB30FCC-1DA1-40D2-AA05-2EAA6E5FD58B}">
      <dsp:nvSpPr>
        <dsp:cNvPr id="0" name=""/>
        <dsp:cNvSpPr/>
      </dsp:nvSpPr>
      <dsp:spPr>
        <a:xfrm>
          <a:off x="836555" y="3624853"/>
          <a:ext cx="7050144" cy="72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54" tIns="76654" rIns="76654" bIns="76654" numCol="1" spcCol="1270" anchor="ctr" anchorCtr="0">
          <a:noAutofit/>
        </a:bodyPr>
        <a:lstStyle/>
        <a:p>
          <a:pPr marL="0" lvl="0" indent="0" algn="l" defTabSz="800100">
            <a:lnSpc>
              <a:spcPct val="90000"/>
            </a:lnSpc>
            <a:spcBef>
              <a:spcPct val="0"/>
            </a:spcBef>
            <a:spcAft>
              <a:spcPct val="35000"/>
            </a:spcAft>
            <a:buNone/>
          </a:pPr>
          <a:r>
            <a:rPr lang="en-ZA" sz="1800" kern="1200"/>
            <a:t>Patient’s education on cough hygiene and IPC at home</a:t>
          </a:r>
          <a:endParaRPr lang="en-US" sz="1800" kern="1200"/>
        </a:p>
      </dsp:txBody>
      <dsp:txXfrm>
        <a:off x="836555" y="3624853"/>
        <a:ext cx="7050144" cy="724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AAFCE2-F171-4186-9C36-10F4616BF7E2}">
      <dsp:nvSpPr>
        <dsp:cNvPr id="0" name=""/>
        <dsp:cNvSpPr/>
      </dsp:nvSpPr>
      <dsp:spPr>
        <a:xfrm>
          <a:off x="400120" y="49929"/>
          <a:ext cx="970542" cy="97054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895D0C-E733-43AB-9304-70B2915139DD}">
      <dsp:nvSpPr>
        <dsp:cNvPr id="0" name=""/>
        <dsp:cNvSpPr/>
      </dsp:nvSpPr>
      <dsp:spPr>
        <a:xfrm>
          <a:off x="603934" y="253742"/>
          <a:ext cx="562914" cy="5629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A97C46-304C-4847-8CA2-E3486EAE3F58}">
      <dsp:nvSpPr>
        <dsp:cNvPr id="0" name=""/>
        <dsp:cNvSpPr/>
      </dsp:nvSpPr>
      <dsp:spPr>
        <a:xfrm>
          <a:off x="1578636" y="49929"/>
          <a:ext cx="2287706" cy="970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ZA" sz="1400" kern="1200" cap="none"/>
            <a:t>Data providing preliminary support for the intervention’s efficacy and safety are available, at least from laboratory or animal studies</a:t>
          </a:r>
          <a:endParaRPr lang="en-US" sz="1400" kern="1200" cap="none"/>
        </a:p>
      </dsp:txBody>
      <dsp:txXfrm>
        <a:off x="1578636" y="49929"/>
        <a:ext cx="2287706" cy="970542"/>
      </dsp:txXfrm>
    </dsp:sp>
    <dsp:sp modelId="{EEBF7A5D-5955-477D-A00B-C4BEC86C1787}">
      <dsp:nvSpPr>
        <dsp:cNvPr id="0" name=""/>
        <dsp:cNvSpPr/>
      </dsp:nvSpPr>
      <dsp:spPr>
        <a:xfrm>
          <a:off x="4264958" y="49929"/>
          <a:ext cx="970542" cy="97054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C54013-9BDD-45E0-A16C-656082B13558}">
      <dsp:nvSpPr>
        <dsp:cNvPr id="0" name=""/>
        <dsp:cNvSpPr/>
      </dsp:nvSpPr>
      <dsp:spPr>
        <a:xfrm>
          <a:off x="4468772" y="253742"/>
          <a:ext cx="562914" cy="5629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EEA3B6-BE5B-4EF7-90B4-80AB053FB7C1}">
      <dsp:nvSpPr>
        <dsp:cNvPr id="0" name=""/>
        <dsp:cNvSpPr/>
      </dsp:nvSpPr>
      <dsp:spPr>
        <a:xfrm>
          <a:off x="5443474" y="49929"/>
          <a:ext cx="2287706" cy="970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ZA" sz="1400" kern="1200" cap="none"/>
            <a:t>Ethics’ approval should be in place</a:t>
          </a:r>
          <a:endParaRPr lang="en-US" sz="1400" kern="1200" cap="none"/>
        </a:p>
      </dsp:txBody>
      <dsp:txXfrm>
        <a:off x="5443474" y="49929"/>
        <a:ext cx="2287706" cy="970542"/>
      </dsp:txXfrm>
    </dsp:sp>
    <dsp:sp modelId="{9A126761-CE77-4183-ADB8-4CED03822302}">
      <dsp:nvSpPr>
        <dsp:cNvPr id="0" name=""/>
        <dsp:cNvSpPr/>
      </dsp:nvSpPr>
      <dsp:spPr>
        <a:xfrm>
          <a:off x="400120" y="1796156"/>
          <a:ext cx="970542" cy="97054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2B349F-B805-4710-AEB0-FE09615C6EE1}">
      <dsp:nvSpPr>
        <dsp:cNvPr id="0" name=""/>
        <dsp:cNvSpPr/>
      </dsp:nvSpPr>
      <dsp:spPr>
        <a:xfrm>
          <a:off x="603934" y="1999970"/>
          <a:ext cx="562914" cy="5629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96451F-2B07-48CA-98D8-F0FD8E6440DF}">
      <dsp:nvSpPr>
        <dsp:cNvPr id="0" name=""/>
        <dsp:cNvSpPr/>
      </dsp:nvSpPr>
      <dsp:spPr>
        <a:xfrm>
          <a:off x="1578636" y="1796156"/>
          <a:ext cx="2287706" cy="970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ZA" sz="1400" kern="1200" cap="none"/>
            <a:t>The patient’s informed consent should be obtained before treatment administration</a:t>
          </a:r>
          <a:endParaRPr lang="en-US" sz="1400" kern="1200" cap="none"/>
        </a:p>
      </dsp:txBody>
      <dsp:txXfrm>
        <a:off x="1578636" y="1796156"/>
        <a:ext cx="2287706" cy="970542"/>
      </dsp:txXfrm>
    </dsp:sp>
    <dsp:sp modelId="{3442C478-E06E-4D3E-8799-8E4E86F8703A}">
      <dsp:nvSpPr>
        <dsp:cNvPr id="0" name=""/>
        <dsp:cNvSpPr/>
      </dsp:nvSpPr>
      <dsp:spPr>
        <a:xfrm>
          <a:off x="4264958" y="1796156"/>
          <a:ext cx="970542" cy="97054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257536-4DF3-4AB0-959F-E10E7722E768}">
      <dsp:nvSpPr>
        <dsp:cNvPr id="0" name=""/>
        <dsp:cNvSpPr/>
      </dsp:nvSpPr>
      <dsp:spPr>
        <a:xfrm>
          <a:off x="4468772" y="1999970"/>
          <a:ext cx="562914" cy="56291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F62CBE-71BC-487C-A76F-E70C13E41A81}">
      <dsp:nvSpPr>
        <dsp:cNvPr id="0" name=""/>
        <dsp:cNvSpPr/>
      </dsp:nvSpPr>
      <dsp:spPr>
        <a:xfrm>
          <a:off x="5443474" y="1796156"/>
          <a:ext cx="2287706" cy="970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ZA" sz="1400" kern="1200" cap="none"/>
            <a:t>Adequate resources are required before implementation</a:t>
          </a:r>
          <a:endParaRPr lang="en-US" sz="1400" kern="1200" cap="none"/>
        </a:p>
      </dsp:txBody>
      <dsp:txXfrm>
        <a:off x="5443474" y="1796156"/>
        <a:ext cx="2287706" cy="970542"/>
      </dsp:txXfrm>
    </dsp:sp>
    <dsp:sp modelId="{35D64D1A-0BC5-4C9B-98FD-62F1FBDBD2ED}">
      <dsp:nvSpPr>
        <dsp:cNvPr id="0" name=""/>
        <dsp:cNvSpPr/>
      </dsp:nvSpPr>
      <dsp:spPr>
        <a:xfrm>
          <a:off x="400120" y="3542384"/>
          <a:ext cx="970542" cy="97054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FED1C3-5631-4AAE-986C-1F6372BE3773}">
      <dsp:nvSpPr>
        <dsp:cNvPr id="0" name=""/>
        <dsp:cNvSpPr/>
      </dsp:nvSpPr>
      <dsp:spPr>
        <a:xfrm>
          <a:off x="603934" y="3746198"/>
          <a:ext cx="562914" cy="56291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5E688F-AAB0-4C3A-9DD5-8F5F42C4F841}">
      <dsp:nvSpPr>
        <dsp:cNvPr id="0" name=""/>
        <dsp:cNvSpPr/>
      </dsp:nvSpPr>
      <dsp:spPr>
        <a:xfrm>
          <a:off x="1578636" y="3542384"/>
          <a:ext cx="2287706" cy="970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ZA" sz="1400" kern="1200" cap="none"/>
            <a:t>The results of the intervention are documented and shared with the wider medical and scientific community</a:t>
          </a:r>
          <a:endParaRPr lang="en-US" sz="1400" kern="1200" cap="none"/>
        </a:p>
      </dsp:txBody>
      <dsp:txXfrm>
        <a:off x="1578636" y="3542384"/>
        <a:ext cx="2287706" cy="970542"/>
      </dsp:txXfrm>
    </dsp:sp>
    <dsp:sp modelId="{E7E31715-53F2-4425-81CD-A823413E7DB7}">
      <dsp:nvSpPr>
        <dsp:cNvPr id="0" name=""/>
        <dsp:cNvSpPr/>
      </dsp:nvSpPr>
      <dsp:spPr>
        <a:xfrm>
          <a:off x="4264958" y="3542384"/>
          <a:ext cx="970542" cy="97054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D6AF1C-6EC5-491F-8D28-BD101740E8DD}">
      <dsp:nvSpPr>
        <dsp:cNvPr id="0" name=""/>
        <dsp:cNvSpPr/>
      </dsp:nvSpPr>
      <dsp:spPr>
        <a:xfrm>
          <a:off x="4468772" y="3746198"/>
          <a:ext cx="562914" cy="56291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3442A4-7716-4E81-805F-3F1338FD59FF}">
      <dsp:nvSpPr>
        <dsp:cNvPr id="0" name=""/>
        <dsp:cNvSpPr/>
      </dsp:nvSpPr>
      <dsp:spPr>
        <a:xfrm>
          <a:off x="5443474" y="3542384"/>
          <a:ext cx="2287706" cy="970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ZA" sz="1400" kern="1200" cap="none"/>
            <a:t>Therapies outside clinical trials should include hospitalized patients, not those on ambulatory care </a:t>
          </a:r>
          <a:endParaRPr lang="en-US" sz="1400" kern="1200" cap="none"/>
        </a:p>
      </dsp:txBody>
      <dsp:txXfrm>
        <a:off x="5443474" y="3542384"/>
        <a:ext cx="2287706" cy="9705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900D7-E5C7-401A-990C-053300AA2337}">
      <dsp:nvSpPr>
        <dsp:cNvPr id="0" name=""/>
        <dsp:cNvSpPr/>
      </dsp:nvSpPr>
      <dsp:spPr>
        <a:xfrm>
          <a:off x="2675" y="0"/>
          <a:ext cx="3587859" cy="32099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ZA" sz="2200" kern="1200"/>
            <a:t>Patients requiring inhaled corticosteroids for the chronic management of asthma or COPD, or a topical nasal corticosteroids for allergic rhinitis, should not discontinue these therapies due to COVID-19 related concerns</a:t>
          </a:r>
          <a:endParaRPr lang="en-US" sz="2200" kern="1200"/>
        </a:p>
      </dsp:txBody>
      <dsp:txXfrm>
        <a:off x="96690" y="94015"/>
        <a:ext cx="3399829" cy="3021872"/>
      </dsp:txXfrm>
    </dsp:sp>
    <dsp:sp modelId="{637305F9-E416-49F6-B6EF-CBB7C8A4E867}">
      <dsp:nvSpPr>
        <dsp:cNvPr id="0" name=""/>
        <dsp:cNvSpPr/>
      </dsp:nvSpPr>
      <dsp:spPr>
        <a:xfrm>
          <a:off x="4193295" y="0"/>
          <a:ext cx="3587859" cy="32099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ZA" sz="2200" kern="1200"/>
            <a:t>Similarly, patients who require a short course of oral corticosteroids for an asthma or COPD exacerbation should be given this therapy, notwithstanding concerns relating to corticosteroids and COVID-19.</a:t>
          </a:r>
          <a:endParaRPr lang="en-US" sz="2200" kern="1200"/>
        </a:p>
      </dsp:txBody>
      <dsp:txXfrm>
        <a:off x="4287310" y="94015"/>
        <a:ext cx="3399829" cy="30218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D1AAD0-6AF7-4CA9-ABDB-9FA020397FF6}">
      <dsp:nvSpPr>
        <dsp:cNvPr id="0" name=""/>
        <dsp:cNvSpPr/>
      </dsp:nvSpPr>
      <dsp:spPr>
        <a:xfrm>
          <a:off x="36496" y="953958"/>
          <a:ext cx="1087106" cy="1087106"/>
        </a:xfrm>
        <a:prstGeom prst="ellipse">
          <a:avLst/>
        </a:prstGeom>
        <a:solidFill>
          <a:srgbClr val="005D28"/>
        </a:solidFill>
        <a:ln>
          <a:noFill/>
        </a:ln>
        <a:effectLst/>
      </dsp:spPr>
      <dsp:style>
        <a:lnRef idx="0">
          <a:scrgbClr r="0" g="0" b="0"/>
        </a:lnRef>
        <a:fillRef idx="1">
          <a:scrgbClr r="0" g="0" b="0"/>
        </a:fillRef>
        <a:effectRef idx="0">
          <a:scrgbClr r="0" g="0" b="0"/>
        </a:effectRef>
        <a:fontRef idx="minor"/>
      </dsp:style>
    </dsp:sp>
    <dsp:sp modelId="{EE81126C-FD3A-41DF-A309-6F93CB515154}">
      <dsp:nvSpPr>
        <dsp:cNvPr id="0" name=""/>
        <dsp:cNvSpPr/>
      </dsp:nvSpPr>
      <dsp:spPr>
        <a:xfrm>
          <a:off x="264788" y="1182251"/>
          <a:ext cx="630521" cy="6305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FD9D98-4FD5-4E32-B51F-33589D4F4620}">
      <dsp:nvSpPr>
        <dsp:cNvPr id="0" name=""/>
        <dsp:cNvSpPr/>
      </dsp:nvSpPr>
      <dsp:spPr>
        <a:xfrm>
          <a:off x="1356554" y="953958"/>
          <a:ext cx="2562466" cy="1087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ZA" sz="1600" kern="1200"/>
            <a:t>Provide </a:t>
          </a:r>
          <a:r>
            <a:rPr lang="en-ZA" sz="1600" b="1" kern="1200"/>
            <a:t>supplemental oxygen immediately in patients with poor saturation </a:t>
          </a:r>
          <a:r>
            <a:rPr lang="en-ZA" sz="1600" kern="1200"/>
            <a:t>aiming at achieving at least oxygen saturation of 90% or higher</a:t>
          </a:r>
          <a:endParaRPr lang="en-US" sz="1600" kern="1200"/>
        </a:p>
      </dsp:txBody>
      <dsp:txXfrm>
        <a:off x="1356554" y="953958"/>
        <a:ext cx="2562466" cy="1087106"/>
      </dsp:txXfrm>
    </dsp:sp>
    <dsp:sp modelId="{6BC2069F-1F80-4FC2-BB56-23722EA67265}">
      <dsp:nvSpPr>
        <dsp:cNvPr id="0" name=""/>
        <dsp:cNvSpPr/>
      </dsp:nvSpPr>
      <dsp:spPr>
        <a:xfrm>
          <a:off x="4365510" y="953958"/>
          <a:ext cx="1087106" cy="1087106"/>
        </a:xfrm>
        <a:prstGeom prst="ellipse">
          <a:avLst/>
        </a:prstGeom>
        <a:solidFill>
          <a:schemeClr val="accent2"/>
        </a:solidFill>
        <a:ln>
          <a:noFill/>
        </a:ln>
        <a:effectLst/>
      </dsp:spPr>
      <dsp:style>
        <a:lnRef idx="0">
          <a:scrgbClr r="0" g="0" b="0"/>
        </a:lnRef>
        <a:fillRef idx="1">
          <a:scrgbClr r="0" g="0" b="0"/>
        </a:fillRef>
        <a:effectRef idx="0">
          <a:scrgbClr r="0" g="0" b="0"/>
        </a:effectRef>
        <a:fontRef idx="minor"/>
      </dsp:style>
    </dsp:sp>
    <dsp:sp modelId="{DF574F36-C0CF-4F66-9C7C-025D72AFA473}">
      <dsp:nvSpPr>
        <dsp:cNvPr id="0" name=""/>
        <dsp:cNvSpPr/>
      </dsp:nvSpPr>
      <dsp:spPr>
        <a:xfrm>
          <a:off x="4593803" y="1182251"/>
          <a:ext cx="630521" cy="6305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431EB8-25A8-4F61-B492-404BA98B0EA7}">
      <dsp:nvSpPr>
        <dsp:cNvPr id="0" name=""/>
        <dsp:cNvSpPr/>
      </dsp:nvSpPr>
      <dsp:spPr>
        <a:xfrm>
          <a:off x="5685568" y="953958"/>
          <a:ext cx="2562466" cy="1087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ZA" sz="1600" kern="1200"/>
            <a:t>Use </a:t>
          </a:r>
          <a:r>
            <a:rPr lang="en-ZA" sz="1600" b="1" kern="1200"/>
            <a:t>conservative fluid management </a:t>
          </a:r>
          <a:r>
            <a:rPr lang="en-ZA" sz="1600" kern="1200"/>
            <a:t>because aggressive fluid resuscitation may worsen oxygenation, especially in settings where there is limited availability of mechanical ventilation</a:t>
          </a:r>
          <a:endParaRPr lang="en-US" sz="1600" kern="1200"/>
        </a:p>
      </dsp:txBody>
      <dsp:txXfrm>
        <a:off x="5685568" y="953958"/>
        <a:ext cx="2562466" cy="1087106"/>
      </dsp:txXfrm>
    </dsp:sp>
    <dsp:sp modelId="{D5B9B20D-BAAA-4B13-BA4C-282BBC1BAF11}">
      <dsp:nvSpPr>
        <dsp:cNvPr id="0" name=""/>
        <dsp:cNvSpPr/>
      </dsp:nvSpPr>
      <dsp:spPr>
        <a:xfrm>
          <a:off x="36496" y="2877164"/>
          <a:ext cx="1087106" cy="1087106"/>
        </a:xfrm>
        <a:prstGeom prst="ellipse">
          <a:avLst/>
        </a:prstGeom>
        <a:solidFill>
          <a:schemeClr val="accent2"/>
        </a:solidFill>
        <a:ln>
          <a:noFill/>
        </a:ln>
        <a:effectLst/>
      </dsp:spPr>
      <dsp:style>
        <a:lnRef idx="0">
          <a:scrgbClr r="0" g="0" b="0"/>
        </a:lnRef>
        <a:fillRef idx="1">
          <a:scrgbClr r="0" g="0" b="0"/>
        </a:fillRef>
        <a:effectRef idx="0">
          <a:scrgbClr r="0" g="0" b="0"/>
        </a:effectRef>
        <a:fontRef idx="minor"/>
      </dsp:style>
    </dsp:sp>
    <dsp:sp modelId="{BD4BFB24-589A-4D78-8E21-4AF29020B9F5}">
      <dsp:nvSpPr>
        <dsp:cNvPr id="0" name=""/>
        <dsp:cNvSpPr/>
      </dsp:nvSpPr>
      <dsp:spPr>
        <a:xfrm>
          <a:off x="264788" y="3105456"/>
          <a:ext cx="630521" cy="6305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C16ABF-AAAC-4EAD-BB7B-B39883965001}">
      <dsp:nvSpPr>
        <dsp:cNvPr id="0" name=""/>
        <dsp:cNvSpPr/>
      </dsp:nvSpPr>
      <dsp:spPr>
        <a:xfrm>
          <a:off x="1356554" y="2877164"/>
          <a:ext cx="2562466" cy="1087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ZA" sz="1600" b="1" kern="1200"/>
            <a:t>Empiric treatment </a:t>
          </a:r>
          <a:r>
            <a:rPr lang="en-ZA" sz="1600" kern="1200"/>
            <a:t>as per NEMLC Standard Treatment Guidelines</a:t>
          </a:r>
          <a:endParaRPr lang="en-US" sz="1600" kern="1200"/>
        </a:p>
      </dsp:txBody>
      <dsp:txXfrm>
        <a:off x="1356554" y="2877164"/>
        <a:ext cx="2562466" cy="1087106"/>
      </dsp:txXfrm>
    </dsp:sp>
    <dsp:sp modelId="{EDAA9F35-A75F-4531-9A3B-322DA2C39BFD}">
      <dsp:nvSpPr>
        <dsp:cNvPr id="0" name=""/>
        <dsp:cNvSpPr/>
      </dsp:nvSpPr>
      <dsp:spPr>
        <a:xfrm>
          <a:off x="4365510" y="2877164"/>
          <a:ext cx="1087106" cy="1087106"/>
        </a:xfrm>
        <a:prstGeom prst="ellipse">
          <a:avLst/>
        </a:prstGeom>
        <a:solidFill>
          <a:srgbClr val="005D28"/>
        </a:solidFill>
        <a:ln>
          <a:noFill/>
        </a:ln>
        <a:effectLst/>
      </dsp:spPr>
      <dsp:style>
        <a:lnRef idx="0">
          <a:scrgbClr r="0" g="0" b="0"/>
        </a:lnRef>
        <a:fillRef idx="1">
          <a:scrgbClr r="0" g="0" b="0"/>
        </a:fillRef>
        <a:effectRef idx="0">
          <a:scrgbClr r="0" g="0" b="0"/>
        </a:effectRef>
        <a:fontRef idx="minor"/>
      </dsp:style>
    </dsp:sp>
    <dsp:sp modelId="{0F32931C-203C-41A6-A434-01270BE33834}">
      <dsp:nvSpPr>
        <dsp:cNvPr id="0" name=""/>
        <dsp:cNvSpPr/>
      </dsp:nvSpPr>
      <dsp:spPr>
        <a:xfrm>
          <a:off x="4593803" y="3105456"/>
          <a:ext cx="630521" cy="63052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2D8A9C-752E-4955-92B2-5C3BD57A84F3}">
      <dsp:nvSpPr>
        <dsp:cNvPr id="0" name=""/>
        <dsp:cNvSpPr/>
      </dsp:nvSpPr>
      <dsp:spPr>
        <a:xfrm>
          <a:off x="5685568" y="2877164"/>
          <a:ext cx="2562466" cy="1087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ZA" sz="1600" b="1" kern="1200"/>
            <a:t>Close clinical monitoring </a:t>
          </a:r>
          <a:r>
            <a:rPr lang="en-ZA" sz="1600" kern="1200"/>
            <a:t>is very important</a:t>
          </a:r>
          <a:endParaRPr lang="en-US" sz="1600" kern="1200"/>
        </a:p>
      </dsp:txBody>
      <dsp:txXfrm>
        <a:off x="5685568" y="2877164"/>
        <a:ext cx="2562466" cy="10871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C4509-99EB-4FE5-A115-8B9A5DD0465D}">
      <dsp:nvSpPr>
        <dsp:cNvPr id="0" name=""/>
        <dsp:cNvSpPr/>
      </dsp:nvSpPr>
      <dsp:spPr>
        <a:xfrm>
          <a:off x="4321" y="211872"/>
          <a:ext cx="8275887" cy="4494484"/>
        </a:xfrm>
        <a:prstGeom prst="rect">
          <a:avLst/>
        </a:prstGeom>
        <a:solidFill>
          <a:schemeClr val="bg1">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ZA" sz="2400" kern="1200"/>
            <a:t>Provide supplemental oxygen immediately in patients with poor saturation using:</a:t>
          </a:r>
        </a:p>
        <a:p>
          <a:pPr marL="0" lvl="0" indent="0" algn="l" defTabSz="1066800">
            <a:lnSpc>
              <a:spcPct val="90000"/>
            </a:lnSpc>
            <a:spcBef>
              <a:spcPct val="0"/>
            </a:spcBef>
            <a:spcAft>
              <a:spcPct val="35000"/>
            </a:spcAft>
            <a:buNone/>
          </a:pPr>
          <a:r>
            <a:rPr lang="en-ZA" sz="2400" kern="1200"/>
            <a:t>1.  A nasal canula (Oxygen dose 1 – 5 L/min) or </a:t>
          </a:r>
        </a:p>
        <a:p>
          <a:pPr marL="0" lvl="0" indent="0" algn="l" defTabSz="1066800">
            <a:lnSpc>
              <a:spcPct val="90000"/>
            </a:lnSpc>
            <a:spcBef>
              <a:spcPct val="0"/>
            </a:spcBef>
            <a:spcAft>
              <a:spcPct val="35000"/>
            </a:spcAft>
            <a:buNone/>
          </a:pPr>
          <a:r>
            <a:rPr lang="en-ZA" sz="2400" kern="1200"/>
            <a:t>2. A face mask (6 – 10 L/min) or </a:t>
          </a:r>
        </a:p>
        <a:p>
          <a:pPr marL="0" lvl="0" indent="0" algn="l" defTabSz="1066800">
            <a:lnSpc>
              <a:spcPct val="90000"/>
            </a:lnSpc>
            <a:spcBef>
              <a:spcPct val="0"/>
            </a:spcBef>
            <a:spcAft>
              <a:spcPct val="35000"/>
            </a:spcAft>
            <a:buNone/>
          </a:pPr>
          <a:r>
            <a:rPr lang="en-ZA" sz="2400" kern="1200"/>
            <a:t>3. A face mask with reservoir bag (10 – 15 L/min) </a:t>
          </a:r>
        </a:p>
        <a:p>
          <a:pPr marL="0" lvl="0" indent="0" algn="l" defTabSz="1066800">
            <a:lnSpc>
              <a:spcPct val="90000"/>
            </a:lnSpc>
            <a:spcBef>
              <a:spcPct val="0"/>
            </a:spcBef>
            <a:spcAft>
              <a:spcPct val="35000"/>
            </a:spcAft>
            <a:buNone/>
          </a:pPr>
          <a:endParaRPr lang="en-ZA" sz="2400" kern="1200"/>
        </a:p>
        <a:p>
          <a:pPr marL="0" lvl="0" indent="0" algn="l" defTabSz="1066800">
            <a:lnSpc>
              <a:spcPct val="90000"/>
            </a:lnSpc>
            <a:spcBef>
              <a:spcPct val="0"/>
            </a:spcBef>
            <a:spcAft>
              <a:spcPct val="35000"/>
            </a:spcAft>
            <a:buNone/>
          </a:pPr>
          <a:r>
            <a:rPr lang="en-ZA" sz="2400" kern="1200"/>
            <a:t>This is the intervention that will save most lives.</a:t>
          </a:r>
          <a:endParaRPr lang="en-US" sz="2400" kern="1200"/>
        </a:p>
      </dsp:txBody>
      <dsp:txXfrm>
        <a:off x="4321" y="211872"/>
        <a:ext cx="8275887" cy="44944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D8668-339F-413C-826C-E92D1248A981}">
      <dsp:nvSpPr>
        <dsp:cNvPr id="0" name=""/>
        <dsp:cNvSpPr/>
      </dsp:nvSpPr>
      <dsp:spPr>
        <a:xfrm>
          <a:off x="0" y="531"/>
          <a:ext cx="8555615"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8184FF-9115-46A4-9398-9C08C36569EB}">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043226-1ED0-40A0-86FC-10122DBAB7DF}">
      <dsp:nvSpPr>
        <dsp:cNvPr id="0" name=""/>
        <dsp:cNvSpPr/>
      </dsp:nvSpPr>
      <dsp:spPr>
        <a:xfrm>
          <a:off x="1435590" y="531"/>
          <a:ext cx="7120024"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90000"/>
            </a:lnSpc>
            <a:spcBef>
              <a:spcPct val="0"/>
            </a:spcBef>
            <a:spcAft>
              <a:spcPct val="35000"/>
            </a:spcAft>
            <a:buNone/>
          </a:pPr>
          <a:r>
            <a:rPr lang="en-ZA" sz="2100" b="1" kern="1200"/>
            <a:t>Recognise severe hypoxemic respiratory failure when a patient with respiratory distress is failing standard oxygen therapy.</a:t>
          </a:r>
          <a:endParaRPr lang="en-US" sz="2100" kern="1200"/>
        </a:p>
      </dsp:txBody>
      <dsp:txXfrm>
        <a:off x="1435590" y="531"/>
        <a:ext cx="7120024" cy="1242935"/>
      </dsp:txXfrm>
    </dsp:sp>
    <dsp:sp modelId="{33D2A29C-82FB-4CDA-846C-E6A33C326AA7}">
      <dsp:nvSpPr>
        <dsp:cNvPr id="0" name=""/>
        <dsp:cNvSpPr/>
      </dsp:nvSpPr>
      <dsp:spPr>
        <a:xfrm>
          <a:off x="0" y="1554201"/>
          <a:ext cx="8555615" cy="124293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C03940-39CE-4A2B-915A-1491C4F4E63E}">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6BE982-9931-466F-A400-B7FC80F46782}">
      <dsp:nvSpPr>
        <dsp:cNvPr id="0" name=""/>
        <dsp:cNvSpPr/>
      </dsp:nvSpPr>
      <dsp:spPr>
        <a:xfrm>
          <a:off x="1435590" y="1554201"/>
          <a:ext cx="7120024"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90000"/>
            </a:lnSpc>
            <a:spcBef>
              <a:spcPct val="0"/>
            </a:spcBef>
            <a:spcAft>
              <a:spcPct val="35000"/>
            </a:spcAft>
            <a:buNone/>
          </a:pPr>
          <a:r>
            <a:rPr lang="en-ZA" sz="2100" kern="1200"/>
            <a:t>Patients may continue to have increased work of breathing or hypoxemia (spO2 &lt;90 %, PaO2 &lt; 60 mmHg [&lt;8.0 kPa]) even when oxygen is delivered via a face mask with reservoir bag.</a:t>
          </a:r>
          <a:endParaRPr lang="en-US" sz="2100" kern="1200"/>
        </a:p>
      </dsp:txBody>
      <dsp:txXfrm>
        <a:off x="1435590" y="1554201"/>
        <a:ext cx="7120024" cy="1242935"/>
      </dsp:txXfrm>
    </dsp:sp>
    <dsp:sp modelId="{C703B1D7-BD19-4ECF-962B-BFBD277ED3EE}">
      <dsp:nvSpPr>
        <dsp:cNvPr id="0" name=""/>
        <dsp:cNvSpPr/>
      </dsp:nvSpPr>
      <dsp:spPr>
        <a:xfrm>
          <a:off x="0" y="3107870"/>
          <a:ext cx="8555615" cy="124293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CE9E38-3020-47D0-B014-9C48A04BF7BE}">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544763-E7E8-4265-93DC-346FD8C5DA63}">
      <dsp:nvSpPr>
        <dsp:cNvPr id="0" name=""/>
        <dsp:cNvSpPr/>
      </dsp:nvSpPr>
      <dsp:spPr>
        <a:xfrm>
          <a:off x="1435590" y="3107870"/>
          <a:ext cx="7120024"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90000"/>
            </a:lnSpc>
            <a:spcBef>
              <a:spcPct val="0"/>
            </a:spcBef>
            <a:spcAft>
              <a:spcPct val="35000"/>
            </a:spcAft>
            <a:buNone/>
          </a:pPr>
          <a:r>
            <a:rPr lang="en-ZA" sz="2100" kern="1200"/>
            <a:t>Hypoxemic respiratory failure in ARDS commonly results from intrapulmonary ventilation-perfusion mismatch or shunt and usually requires mechanical ventilation.</a:t>
          </a:r>
          <a:endParaRPr lang="en-US" sz="2100" kern="1200"/>
        </a:p>
      </dsp:txBody>
      <dsp:txXfrm>
        <a:off x="1435590" y="3107870"/>
        <a:ext cx="7120024" cy="12429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1718A-8A10-4F4A-99FB-67C93F6E5C54}">
      <dsp:nvSpPr>
        <dsp:cNvPr id="0" name=""/>
        <dsp:cNvSpPr/>
      </dsp:nvSpPr>
      <dsp:spPr>
        <a:xfrm>
          <a:off x="0" y="1805"/>
          <a:ext cx="8555615"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594728-6AF4-4237-B193-FAC32F0A0304}">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DA59FC-7696-4B32-9410-0FB5886B4EDD}">
      <dsp:nvSpPr>
        <dsp:cNvPr id="0" name=""/>
        <dsp:cNvSpPr/>
      </dsp:nvSpPr>
      <dsp:spPr>
        <a:xfrm>
          <a:off x="1057183" y="1805"/>
          <a:ext cx="7498431"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ZA" sz="1800" kern="1200"/>
            <a:t>Individualise ventilatory strategies based on respiratory mechanics and disease progression.</a:t>
          </a:r>
          <a:endParaRPr lang="en-US" sz="1800" kern="1200"/>
        </a:p>
      </dsp:txBody>
      <dsp:txXfrm>
        <a:off x="1057183" y="1805"/>
        <a:ext cx="7498431" cy="915310"/>
      </dsp:txXfrm>
    </dsp:sp>
    <dsp:sp modelId="{BA0DD8D9-E909-4FD8-91EA-0573FFC76F07}">
      <dsp:nvSpPr>
        <dsp:cNvPr id="0" name=""/>
        <dsp:cNvSpPr/>
      </dsp:nvSpPr>
      <dsp:spPr>
        <a:xfrm>
          <a:off x="0" y="1145944"/>
          <a:ext cx="8555615"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45BD21-5F81-4321-BBE6-BD6A87213672}">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ADC7FB-19C3-4A60-A92A-56CE1A9CB27E}">
      <dsp:nvSpPr>
        <dsp:cNvPr id="0" name=""/>
        <dsp:cNvSpPr/>
      </dsp:nvSpPr>
      <dsp:spPr>
        <a:xfrm>
          <a:off x="1057183" y="1145944"/>
          <a:ext cx="7498431"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ZA" sz="1800" kern="1200"/>
            <a:t>Use lung-protective ventilation strategies for patients with established ARDS who have low lung compliance.</a:t>
          </a:r>
          <a:endParaRPr lang="en-US" sz="1800" kern="1200"/>
        </a:p>
      </dsp:txBody>
      <dsp:txXfrm>
        <a:off x="1057183" y="1145944"/>
        <a:ext cx="7498431" cy="915310"/>
      </dsp:txXfrm>
    </dsp:sp>
    <dsp:sp modelId="{C87824D0-1069-4B34-BBF7-B47EF2368C0C}">
      <dsp:nvSpPr>
        <dsp:cNvPr id="0" name=""/>
        <dsp:cNvSpPr/>
      </dsp:nvSpPr>
      <dsp:spPr>
        <a:xfrm>
          <a:off x="0" y="2290082"/>
          <a:ext cx="8555615"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E4E6D2-9710-485C-A6B8-A565196E255F}">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08062E-C997-4902-B76C-1AA722A8B738}">
      <dsp:nvSpPr>
        <dsp:cNvPr id="0" name=""/>
        <dsp:cNvSpPr/>
      </dsp:nvSpPr>
      <dsp:spPr>
        <a:xfrm>
          <a:off x="1057183" y="2290082"/>
          <a:ext cx="7498431"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ZA" sz="1800" kern="1200"/>
            <a:t>Aim for an initial tidal volume of 4 – 6 ml/kg.</a:t>
          </a:r>
          <a:endParaRPr lang="en-US" sz="1800" kern="1200"/>
        </a:p>
      </dsp:txBody>
      <dsp:txXfrm>
        <a:off x="1057183" y="2290082"/>
        <a:ext cx="7498431" cy="915310"/>
      </dsp:txXfrm>
    </dsp:sp>
    <dsp:sp modelId="{43110132-884A-467B-B02D-A5EBA027BEA4}">
      <dsp:nvSpPr>
        <dsp:cNvPr id="0" name=""/>
        <dsp:cNvSpPr/>
      </dsp:nvSpPr>
      <dsp:spPr>
        <a:xfrm>
          <a:off x="0" y="3434221"/>
          <a:ext cx="8555615"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B85446-C998-44B3-864D-15E73A866728}">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5BE8DE-BF4D-43CF-88B6-0BECFF378506}">
      <dsp:nvSpPr>
        <dsp:cNvPr id="0" name=""/>
        <dsp:cNvSpPr/>
      </dsp:nvSpPr>
      <dsp:spPr>
        <a:xfrm>
          <a:off x="1057183" y="3434221"/>
          <a:ext cx="7498431"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ZA" sz="1800" kern="1200"/>
            <a:t>Strive to achieve the lowest plateau pressure possible. Plateau pressures above 30 cm H20 are associated with an increased risk of pulmonary injury.</a:t>
          </a:r>
          <a:endParaRPr lang="en-US" sz="1800" kern="1200"/>
        </a:p>
      </dsp:txBody>
      <dsp:txXfrm>
        <a:off x="1057183" y="3434221"/>
        <a:ext cx="7498431" cy="9153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C26F2-7E38-4C86-B253-CFBE5C92CDC6}">
      <dsp:nvSpPr>
        <dsp:cNvPr id="0" name=""/>
        <dsp:cNvSpPr/>
      </dsp:nvSpPr>
      <dsp:spPr>
        <a:xfrm>
          <a:off x="0" y="3275482"/>
          <a:ext cx="1971675" cy="1075086"/>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226" tIns="156464" rIns="140226" bIns="156464" numCol="1" spcCol="1270" anchor="ctr" anchorCtr="0">
          <a:noAutofit/>
        </a:bodyPr>
        <a:lstStyle/>
        <a:p>
          <a:pPr marL="0" lvl="0" indent="0" algn="ctr" defTabSz="977900">
            <a:lnSpc>
              <a:spcPct val="90000"/>
            </a:lnSpc>
            <a:spcBef>
              <a:spcPct val="0"/>
            </a:spcBef>
            <a:spcAft>
              <a:spcPct val="35000"/>
            </a:spcAft>
            <a:buNone/>
          </a:pPr>
          <a:r>
            <a:rPr lang="en-ZA" sz="2200" kern="1200"/>
            <a:t>Severe case</a:t>
          </a:r>
        </a:p>
      </dsp:txBody>
      <dsp:txXfrm>
        <a:off x="0" y="3275482"/>
        <a:ext cx="1971675" cy="1075086"/>
      </dsp:txXfrm>
    </dsp:sp>
    <dsp:sp modelId="{7439895D-CC32-46A3-89B9-E33035452006}">
      <dsp:nvSpPr>
        <dsp:cNvPr id="0" name=""/>
        <dsp:cNvSpPr/>
      </dsp:nvSpPr>
      <dsp:spPr>
        <a:xfrm>
          <a:off x="1971675" y="3275482"/>
          <a:ext cx="5915025" cy="1075086"/>
        </a:xfrm>
        <a:prstGeom prst="rect">
          <a:avLst/>
        </a:prstGeom>
        <a:solidFill>
          <a:schemeClr val="accent2">
            <a:lumMod val="60000"/>
            <a:lumOff val="4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85" tIns="279400" rIns="119985" bIns="279400" numCol="1" spcCol="1270" anchor="ctr" anchorCtr="0">
          <a:noAutofit/>
        </a:bodyPr>
        <a:lstStyle/>
        <a:p>
          <a:pPr marL="0" lvl="0" indent="0" algn="l" defTabSz="977900">
            <a:lnSpc>
              <a:spcPct val="90000"/>
            </a:lnSpc>
            <a:spcBef>
              <a:spcPct val="0"/>
            </a:spcBef>
            <a:spcAft>
              <a:spcPct val="35000"/>
            </a:spcAft>
            <a:buNone/>
          </a:pPr>
          <a:r>
            <a:rPr lang="en-ZA" sz="2200" kern="1200"/>
            <a:t>De-isolate 14 days after clinical stability achieved</a:t>
          </a:r>
        </a:p>
      </dsp:txBody>
      <dsp:txXfrm>
        <a:off x="1971675" y="3275482"/>
        <a:ext cx="5915025" cy="1075086"/>
      </dsp:txXfrm>
    </dsp:sp>
    <dsp:sp modelId="{B76C213D-0243-47B8-B462-B8FBAE7A5776}">
      <dsp:nvSpPr>
        <dsp:cNvPr id="0" name=""/>
        <dsp:cNvSpPr/>
      </dsp:nvSpPr>
      <dsp:spPr>
        <a:xfrm rot="10800000">
          <a:off x="0" y="1638125"/>
          <a:ext cx="1971675" cy="1653482"/>
        </a:xfrm>
        <a:prstGeom prst="upArrowCallout">
          <a:avLst>
            <a:gd name="adj1" fmla="val 5000"/>
            <a:gd name="adj2" fmla="val 10000"/>
            <a:gd name="adj3" fmla="val 15000"/>
            <a:gd name="adj4" fmla="val 64977"/>
          </a:avLst>
        </a:prstGeom>
        <a:solidFill>
          <a:srgbClr val="005D28"/>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226" tIns="156464" rIns="140226" bIns="156464" numCol="1" spcCol="1270" anchor="ctr" anchorCtr="0">
          <a:noAutofit/>
        </a:bodyPr>
        <a:lstStyle/>
        <a:p>
          <a:pPr marL="0" lvl="0" indent="0" algn="ctr" defTabSz="977900">
            <a:lnSpc>
              <a:spcPct val="90000"/>
            </a:lnSpc>
            <a:spcBef>
              <a:spcPct val="0"/>
            </a:spcBef>
            <a:spcAft>
              <a:spcPct val="35000"/>
            </a:spcAft>
            <a:buNone/>
          </a:pPr>
          <a:r>
            <a:rPr lang="en-ZA" sz="2200" kern="1200"/>
            <a:t>Mild case</a:t>
          </a:r>
        </a:p>
      </dsp:txBody>
      <dsp:txXfrm rot="-10800000">
        <a:off x="0" y="1638125"/>
        <a:ext cx="1971675" cy="1074763"/>
      </dsp:txXfrm>
    </dsp:sp>
    <dsp:sp modelId="{5774958E-E04B-4DD2-9FC4-A7698F271082}">
      <dsp:nvSpPr>
        <dsp:cNvPr id="0" name=""/>
        <dsp:cNvSpPr/>
      </dsp:nvSpPr>
      <dsp:spPr>
        <a:xfrm>
          <a:off x="1971675" y="1638125"/>
          <a:ext cx="5915025" cy="1074763"/>
        </a:xfrm>
        <a:prstGeom prst="rect">
          <a:avLst/>
        </a:prstGeom>
        <a:solidFill>
          <a:schemeClr val="accent6">
            <a:alpha val="9000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85" tIns="279400" rIns="119985" bIns="279400" numCol="1" spcCol="1270" anchor="ctr" anchorCtr="0">
          <a:noAutofit/>
        </a:bodyPr>
        <a:lstStyle/>
        <a:p>
          <a:pPr marL="0" lvl="0" indent="0" algn="l" defTabSz="977900">
            <a:lnSpc>
              <a:spcPct val="90000"/>
            </a:lnSpc>
            <a:spcBef>
              <a:spcPct val="0"/>
            </a:spcBef>
            <a:spcAft>
              <a:spcPct val="35000"/>
            </a:spcAft>
            <a:buNone/>
          </a:pPr>
          <a:r>
            <a:rPr lang="en-ZA" sz="2200" kern="1200"/>
            <a:t>De-isolate 14 days after symptom onset</a:t>
          </a:r>
        </a:p>
      </dsp:txBody>
      <dsp:txXfrm>
        <a:off x="1971675" y="1638125"/>
        <a:ext cx="5915025" cy="1074763"/>
      </dsp:txXfrm>
    </dsp:sp>
    <dsp:sp modelId="{8C0BE730-EA5A-4492-B6CB-6457394F2847}">
      <dsp:nvSpPr>
        <dsp:cNvPr id="0" name=""/>
        <dsp:cNvSpPr/>
      </dsp:nvSpPr>
      <dsp:spPr>
        <a:xfrm rot="10800000">
          <a:off x="0" y="769"/>
          <a:ext cx="1971675" cy="1653482"/>
        </a:xfrm>
        <a:prstGeom prst="upArrowCallout">
          <a:avLst>
            <a:gd name="adj1" fmla="val 5000"/>
            <a:gd name="adj2" fmla="val 10000"/>
            <a:gd name="adj3" fmla="val 15000"/>
            <a:gd name="adj4" fmla="val 64977"/>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226" tIns="156464" rIns="140226" bIns="156464" numCol="1" spcCol="1270" anchor="ctr" anchorCtr="0">
          <a:noAutofit/>
        </a:bodyPr>
        <a:lstStyle/>
        <a:p>
          <a:pPr marL="0" lvl="0" indent="0" algn="ctr" defTabSz="977900">
            <a:lnSpc>
              <a:spcPct val="90000"/>
            </a:lnSpc>
            <a:spcBef>
              <a:spcPct val="0"/>
            </a:spcBef>
            <a:spcAft>
              <a:spcPct val="35000"/>
            </a:spcAft>
            <a:buNone/>
          </a:pPr>
          <a:r>
            <a:rPr lang="en-ZA" sz="2200" kern="1200"/>
            <a:t>Asymptomatic patient</a:t>
          </a:r>
        </a:p>
      </dsp:txBody>
      <dsp:txXfrm rot="-10800000">
        <a:off x="0" y="769"/>
        <a:ext cx="1971675" cy="1074763"/>
      </dsp:txXfrm>
    </dsp:sp>
    <dsp:sp modelId="{C8F28273-677A-48CE-95BA-D213708AEE53}">
      <dsp:nvSpPr>
        <dsp:cNvPr id="0" name=""/>
        <dsp:cNvSpPr/>
      </dsp:nvSpPr>
      <dsp:spPr>
        <a:xfrm>
          <a:off x="1971675" y="769"/>
          <a:ext cx="5915025" cy="1074763"/>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85" tIns="279400" rIns="119985" bIns="279400" numCol="1" spcCol="1270" anchor="ctr" anchorCtr="0">
          <a:noAutofit/>
        </a:bodyPr>
        <a:lstStyle/>
        <a:p>
          <a:pPr marL="0" lvl="0" indent="0" algn="l" defTabSz="977900">
            <a:lnSpc>
              <a:spcPct val="90000"/>
            </a:lnSpc>
            <a:spcBef>
              <a:spcPct val="0"/>
            </a:spcBef>
            <a:spcAft>
              <a:spcPct val="35000"/>
            </a:spcAft>
            <a:buNone/>
          </a:pPr>
          <a:r>
            <a:rPr lang="en-ZA" sz="2200" kern="1200"/>
            <a:t>De-isolate 14 days after initial positive test</a:t>
          </a:r>
        </a:p>
      </dsp:txBody>
      <dsp:txXfrm>
        <a:off x="1971675" y="769"/>
        <a:ext cx="5915025" cy="107476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3E0786-F426-431C-A51A-848D3C0C1553}" type="datetimeFigureOut">
              <a:rPr lang="en-ZA" smtClean="0"/>
              <a:t>30 Jun 2020</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DDA68-945A-41AA-89F3-0E330B032A4C}" type="slidenum">
              <a:rPr lang="en-ZA" smtClean="0"/>
              <a:t>‹#›</a:t>
            </a:fld>
            <a:endParaRPr lang="en-ZA"/>
          </a:p>
        </p:txBody>
      </p:sp>
    </p:spTree>
    <p:extLst>
      <p:ext uri="{BB962C8B-B14F-4D97-AF65-F5344CB8AC3E}">
        <p14:creationId xmlns:p14="http://schemas.microsoft.com/office/powerpoint/2010/main" val="3982762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D94CD1-3170-40C8-9A83-E3CF8C656143}"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681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21685C-C70C-4EBC-9FCA-EC6F157F46BE}" type="datetimeFigureOut">
              <a:rPr lang="en-ZA" smtClean="0"/>
              <a:t>30 Jun 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305545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1685C-C70C-4EBC-9FCA-EC6F157F46BE}" type="datetimeFigureOut">
              <a:rPr lang="en-ZA" smtClean="0"/>
              <a:t>30 Jun 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239843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1685C-C70C-4EBC-9FCA-EC6F157F46BE}" type="datetimeFigureOut">
              <a:rPr lang="en-ZA" smtClean="0"/>
              <a:t>30 Jun 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192768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1685C-C70C-4EBC-9FCA-EC6F157F46BE}" type="datetimeFigureOut">
              <a:rPr lang="en-ZA" smtClean="0"/>
              <a:t>30 Jun 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356880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21685C-C70C-4EBC-9FCA-EC6F157F46BE}" type="datetimeFigureOut">
              <a:rPr lang="en-ZA" smtClean="0"/>
              <a:t>30 Jun 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1603800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21685C-C70C-4EBC-9FCA-EC6F157F46BE}" type="datetimeFigureOut">
              <a:rPr lang="en-ZA" smtClean="0"/>
              <a:t>30 Jun 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2653538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21685C-C70C-4EBC-9FCA-EC6F157F46BE}" type="datetimeFigureOut">
              <a:rPr lang="en-ZA" smtClean="0"/>
              <a:t>30 Jun 2020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274817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21685C-C70C-4EBC-9FCA-EC6F157F46BE}" type="datetimeFigureOut">
              <a:rPr lang="en-ZA" smtClean="0"/>
              <a:t>30 Jun 2020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688697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1685C-C70C-4EBC-9FCA-EC6F157F46BE}" type="datetimeFigureOut">
              <a:rPr lang="en-ZA" smtClean="0"/>
              <a:t>30 Jun 2020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87684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21685C-C70C-4EBC-9FCA-EC6F157F46BE}" type="datetimeFigureOut">
              <a:rPr lang="en-ZA" smtClean="0"/>
              <a:t>30 Jun 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177858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21685C-C70C-4EBC-9FCA-EC6F157F46BE}" type="datetimeFigureOut">
              <a:rPr lang="en-ZA" smtClean="0"/>
              <a:t>30 Jun 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197C9DE-8A4B-46AA-9C03-00B77F3B7AE3}" type="slidenum">
              <a:rPr lang="en-ZA" smtClean="0"/>
              <a:t>‹#›</a:t>
            </a:fld>
            <a:endParaRPr lang="en-ZA"/>
          </a:p>
        </p:txBody>
      </p:sp>
    </p:spTree>
    <p:extLst>
      <p:ext uri="{BB962C8B-B14F-4D97-AF65-F5344CB8AC3E}">
        <p14:creationId xmlns:p14="http://schemas.microsoft.com/office/powerpoint/2010/main" val="2023150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21685C-C70C-4EBC-9FCA-EC6F157F46BE}" type="datetimeFigureOut">
              <a:rPr lang="en-ZA" smtClean="0"/>
              <a:t>30 Jun 2020</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7C9DE-8A4B-46AA-9C03-00B77F3B7AE3}" type="slidenum">
              <a:rPr lang="en-ZA" smtClean="0"/>
              <a:t>‹#›</a:t>
            </a:fld>
            <a:endParaRPr lang="en-ZA"/>
          </a:p>
        </p:txBody>
      </p:sp>
    </p:spTree>
    <p:extLst>
      <p:ext uri="{BB962C8B-B14F-4D97-AF65-F5344CB8AC3E}">
        <p14:creationId xmlns:p14="http://schemas.microsoft.com/office/powerpoint/2010/main" val="3914365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A60A5-A7A0-41D5-B20F-5D24E7C28108}"/>
              </a:ext>
            </a:extLst>
          </p:cNvPr>
          <p:cNvSpPr>
            <a:spLocks noGrp="1"/>
          </p:cNvSpPr>
          <p:nvPr>
            <p:ph type="title"/>
          </p:nvPr>
        </p:nvSpPr>
        <p:spPr>
          <a:xfrm>
            <a:off x="628650" y="365125"/>
            <a:ext cx="7886700" cy="1325563"/>
          </a:xfrm>
        </p:spPr>
        <p:txBody>
          <a:bodyPr>
            <a:normAutofit/>
          </a:bodyPr>
          <a:lstStyle/>
          <a:p>
            <a:r>
              <a:rPr lang="en-ZA" sz="4000" b="1" dirty="0">
                <a:solidFill>
                  <a:schemeClr val="accent2"/>
                </a:solidFill>
              </a:rPr>
              <a:t>Management of confirmed COVID-19 cases</a:t>
            </a:r>
          </a:p>
        </p:txBody>
      </p:sp>
      <p:graphicFrame>
        <p:nvGraphicFramePr>
          <p:cNvPr id="5" name="Content Placeholder 2">
            <a:extLst>
              <a:ext uri="{FF2B5EF4-FFF2-40B4-BE49-F238E27FC236}">
                <a16:creationId xmlns:a16="http://schemas.microsoft.com/office/drawing/2014/main" id="{10196119-743B-4AFC-B127-F48BE38B384A}"/>
              </a:ext>
            </a:extLst>
          </p:cNvPr>
          <p:cNvGraphicFramePr>
            <a:graphicFrameLocks noGrp="1"/>
          </p:cNvGraphicFramePr>
          <p:nvPr>
            <p:ph idx="1"/>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20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A001-C50C-4929-96E3-932E2E12DABE}"/>
              </a:ext>
            </a:extLst>
          </p:cNvPr>
          <p:cNvSpPr>
            <a:spLocks noGrp="1"/>
          </p:cNvSpPr>
          <p:nvPr>
            <p:ph type="title"/>
          </p:nvPr>
        </p:nvSpPr>
        <p:spPr>
          <a:xfrm>
            <a:off x="293533" y="320675"/>
            <a:ext cx="8555615" cy="1325563"/>
          </a:xfrm>
        </p:spPr>
        <p:txBody>
          <a:bodyPr>
            <a:normAutofit/>
          </a:bodyPr>
          <a:lstStyle/>
          <a:p>
            <a:r>
              <a:rPr lang="en-ZA" sz="4300" b="1" dirty="0">
                <a:solidFill>
                  <a:srgbClr val="005D28"/>
                </a:solidFill>
              </a:rPr>
              <a:t>Management of Hypoxemic Respiratory Failure (1)</a:t>
            </a:r>
          </a:p>
        </p:txBody>
      </p:sp>
      <p:graphicFrame>
        <p:nvGraphicFramePr>
          <p:cNvPr id="14" name="Content Placeholder 2">
            <a:extLst>
              <a:ext uri="{FF2B5EF4-FFF2-40B4-BE49-F238E27FC236}">
                <a16:creationId xmlns:a16="http://schemas.microsoft.com/office/drawing/2014/main" id="{0FC8C42D-6877-4732-AED9-B2B9AA574828}"/>
              </a:ext>
            </a:extLst>
          </p:cNvPr>
          <p:cNvGraphicFramePr>
            <a:graphicFrameLocks noGrp="1"/>
          </p:cNvGraphicFramePr>
          <p:nvPr>
            <p:ph idx="1"/>
          </p:nvPr>
        </p:nvGraphicFramePr>
        <p:xfrm>
          <a:off x="293534" y="1825625"/>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0194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rgbClr val="005D28"/>
          </a:solidFill>
        </p:grpSpPr>
        <p:sp>
          <p:nvSpPr>
            <p:cNvPr id="51" name="Rectangle 1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2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3" name="Rectangle 2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2FA001-C50C-4929-96E3-932E2E12DABE}"/>
              </a:ext>
            </a:extLst>
          </p:cNvPr>
          <p:cNvSpPr>
            <a:spLocks noGrp="1"/>
          </p:cNvSpPr>
          <p:nvPr>
            <p:ph type="title"/>
          </p:nvPr>
        </p:nvSpPr>
        <p:spPr>
          <a:xfrm>
            <a:off x="782723" y="809898"/>
            <a:ext cx="7457037" cy="1554480"/>
          </a:xfrm>
        </p:spPr>
        <p:txBody>
          <a:bodyPr anchor="ctr">
            <a:normAutofit/>
          </a:bodyPr>
          <a:lstStyle/>
          <a:p>
            <a:r>
              <a:rPr lang="en-ZA" sz="4200" b="1"/>
              <a:t>Management of Hypoxemic Respiratory Failure (2)</a:t>
            </a:r>
            <a:endParaRPr lang="en-ZA" sz="4200"/>
          </a:p>
        </p:txBody>
      </p:sp>
      <p:sp>
        <p:nvSpPr>
          <p:cNvPr id="3" name="Content Placeholder 2">
            <a:extLst>
              <a:ext uri="{FF2B5EF4-FFF2-40B4-BE49-F238E27FC236}">
                <a16:creationId xmlns:a16="http://schemas.microsoft.com/office/drawing/2014/main" id="{25D3A168-0AE6-4B9D-B26D-32D5C98F508B}"/>
              </a:ext>
            </a:extLst>
          </p:cNvPr>
          <p:cNvSpPr>
            <a:spLocks noGrp="1"/>
          </p:cNvSpPr>
          <p:nvPr>
            <p:ph idx="1"/>
          </p:nvPr>
        </p:nvSpPr>
        <p:spPr>
          <a:xfrm>
            <a:off x="783771" y="3017522"/>
            <a:ext cx="7455989" cy="3124658"/>
          </a:xfrm>
        </p:spPr>
        <p:txBody>
          <a:bodyPr anchor="ctr">
            <a:normAutofit/>
          </a:bodyPr>
          <a:lstStyle/>
          <a:p>
            <a:r>
              <a:rPr lang="en-ZA" sz="1600" dirty="0"/>
              <a:t>In the absence of an indication for endotracheal intubation, a trial of high-flow nasal oxygen (HFNO), continuous positive airway pressure (CPAP) or other non-invasive ventilation (NIV) technique may be considered for adults with COVID-19 and acute </a:t>
            </a:r>
            <a:r>
              <a:rPr lang="en-ZA" sz="1600" dirty="0" err="1"/>
              <a:t>hypoxaemic</a:t>
            </a:r>
            <a:r>
              <a:rPr lang="en-ZA" sz="1600" dirty="0"/>
              <a:t> respiratory failure failing standard oxygen therapy.</a:t>
            </a:r>
          </a:p>
          <a:p>
            <a:r>
              <a:rPr lang="en-ZA" sz="1600" dirty="0"/>
              <a:t>Patients receiving HFNO, CPAP or other NIV should be closely monitored by individuals who are capable of performing endotracheal intubation if need be</a:t>
            </a:r>
          </a:p>
          <a:p>
            <a:r>
              <a:rPr lang="en-ZA" sz="1600" dirty="0"/>
              <a:t>These procedures carry the risk of aerosolization of viral particles. These patients should be in single rooms using airborne precautions.</a:t>
            </a:r>
          </a:p>
          <a:p>
            <a:r>
              <a:rPr lang="en-ZA" sz="1600" dirty="0"/>
              <a:t>The use of prone position in non-intubated, conscious patients may be beneficial.</a:t>
            </a:r>
          </a:p>
        </p:txBody>
      </p:sp>
      <p:cxnSp>
        <p:nvCxnSpPr>
          <p:cNvPr id="54" name="Straight Connector 2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a:solidFill>
              <a:srgbClr val="005D28"/>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808756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487837" y="2732147"/>
            <a:ext cx="5860051" cy="395784"/>
            <a:chOff x="6081624" y="1998368"/>
            <a:chExt cx="5613457" cy="782175"/>
          </a:xfrm>
          <a:solidFill>
            <a:schemeClr val="accent2"/>
          </a:solidFill>
        </p:grpSpPr>
        <p:sp>
          <p:nvSpPr>
            <p:cNvPr id="20" name="Rectangle 19">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3" name="Rectangle 22">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646" y="922919"/>
            <a:ext cx="8333796"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1F48E99-F9E6-4727-8FBB-C0468D5FD176}"/>
              </a:ext>
            </a:extLst>
          </p:cNvPr>
          <p:cNvSpPr>
            <a:spLocks noGrp="1"/>
          </p:cNvSpPr>
          <p:nvPr>
            <p:ph type="title"/>
          </p:nvPr>
        </p:nvSpPr>
        <p:spPr>
          <a:xfrm>
            <a:off x="962222" y="1238080"/>
            <a:ext cx="7387313" cy="1349671"/>
          </a:xfrm>
        </p:spPr>
        <p:txBody>
          <a:bodyPr anchor="b">
            <a:noAutofit/>
          </a:bodyPr>
          <a:lstStyle/>
          <a:p>
            <a:r>
              <a:rPr lang="en-ZA" sz="3600" b="1" dirty="0"/>
              <a:t>Endotracheal intubation and mechanical ventilatory support: considerations</a:t>
            </a:r>
          </a:p>
        </p:txBody>
      </p:sp>
      <p:sp>
        <p:nvSpPr>
          <p:cNvPr id="3" name="Content Placeholder 2">
            <a:extLst>
              <a:ext uri="{FF2B5EF4-FFF2-40B4-BE49-F238E27FC236}">
                <a16:creationId xmlns:a16="http://schemas.microsoft.com/office/drawing/2014/main" id="{B9FE04DC-56AE-4FDA-B467-53A7EDC48720}"/>
              </a:ext>
            </a:extLst>
          </p:cNvPr>
          <p:cNvSpPr>
            <a:spLocks noGrp="1"/>
          </p:cNvSpPr>
          <p:nvPr>
            <p:ph idx="1"/>
          </p:nvPr>
        </p:nvSpPr>
        <p:spPr>
          <a:xfrm>
            <a:off x="966978" y="2902913"/>
            <a:ext cx="7387313" cy="3032168"/>
          </a:xfrm>
        </p:spPr>
        <p:txBody>
          <a:bodyPr anchor="ctr">
            <a:normAutofit/>
          </a:bodyPr>
          <a:lstStyle/>
          <a:p>
            <a:r>
              <a:rPr lang="en-ZA" sz="2400" dirty="0"/>
              <a:t>Detailed guidelines on ventilation strategies are beyond the scope of this guideline.</a:t>
            </a:r>
          </a:p>
          <a:p>
            <a:r>
              <a:rPr lang="en-ZA" sz="2400" dirty="0"/>
              <a:t>Always consult an intensivist if possible, or alternatively a practitioner experienced with mechanical ventilation.</a:t>
            </a:r>
          </a:p>
        </p:txBody>
      </p:sp>
    </p:spTree>
    <p:extLst>
      <p:ext uri="{BB962C8B-B14F-4D97-AF65-F5344CB8AC3E}">
        <p14:creationId xmlns:p14="http://schemas.microsoft.com/office/powerpoint/2010/main" val="2090945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8E99-F9E6-4727-8FBB-C0468D5FD176}"/>
              </a:ext>
            </a:extLst>
          </p:cNvPr>
          <p:cNvSpPr>
            <a:spLocks noGrp="1"/>
          </p:cNvSpPr>
          <p:nvPr>
            <p:ph type="title"/>
          </p:nvPr>
        </p:nvSpPr>
        <p:spPr>
          <a:xfrm>
            <a:off x="293533" y="320675"/>
            <a:ext cx="8555615" cy="1325563"/>
          </a:xfrm>
        </p:spPr>
        <p:txBody>
          <a:bodyPr>
            <a:normAutofit/>
          </a:bodyPr>
          <a:lstStyle/>
          <a:p>
            <a:r>
              <a:rPr lang="en-ZA" sz="4000" b="1" dirty="0">
                <a:solidFill>
                  <a:srgbClr val="005D28"/>
                </a:solidFill>
              </a:rPr>
              <a:t>Endotracheal intubation and mechanical ventilatory support: principles (1)</a:t>
            </a:r>
          </a:p>
        </p:txBody>
      </p:sp>
      <p:graphicFrame>
        <p:nvGraphicFramePr>
          <p:cNvPr id="14" name="Content Placeholder 2">
            <a:extLst>
              <a:ext uri="{FF2B5EF4-FFF2-40B4-BE49-F238E27FC236}">
                <a16:creationId xmlns:a16="http://schemas.microsoft.com/office/drawing/2014/main" id="{6E0B0EB3-7B79-49E0-8A16-3201C86F3459}"/>
              </a:ext>
            </a:extLst>
          </p:cNvPr>
          <p:cNvGraphicFramePr>
            <a:graphicFrameLocks noGrp="1"/>
          </p:cNvGraphicFramePr>
          <p:nvPr>
            <p:ph idx="1"/>
          </p:nvPr>
        </p:nvGraphicFramePr>
        <p:xfrm>
          <a:off x="293534" y="1825625"/>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3900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1F48E99-F9E6-4727-8FBB-C0468D5FD176}"/>
              </a:ext>
            </a:extLst>
          </p:cNvPr>
          <p:cNvSpPr>
            <a:spLocks noGrp="1"/>
          </p:cNvSpPr>
          <p:nvPr>
            <p:ph type="title"/>
          </p:nvPr>
        </p:nvSpPr>
        <p:spPr>
          <a:xfrm>
            <a:off x="606478" y="386930"/>
            <a:ext cx="7984430" cy="1188950"/>
          </a:xfrm>
        </p:spPr>
        <p:txBody>
          <a:bodyPr anchor="b">
            <a:normAutofit/>
          </a:bodyPr>
          <a:lstStyle/>
          <a:p>
            <a:r>
              <a:rPr lang="en-ZA" sz="3400" b="1" dirty="0"/>
              <a:t>Endotracheal intubation and mechanical ventilatory support: principles (2)</a:t>
            </a:r>
          </a:p>
        </p:txBody>
      </p:sp>
      <p:grpSp>
        <p:nvGrpSpPr>
          <p:cNvPr id="1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a:solidFill>
            <a:srgbClr val="005D28"/>
          </a:solidFill>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9FE04DC-56AE-4FDA-B467-53A7EDC48720}"/>
              </a:ext>
            </a:extLst>
          </p:cNvPr>
          <p:cNvSpPr>
            <a:spLocks noGrp="1"/>
          </p:cNvSpPr>
          <p:nvPr>
            <p:ph idx="1"/>
          </p:nvPr>
        </p:nvSpPr>
        <p:spPr>
          <a:xfrm>
            <a:off x="595245" y="2599509"/>
            <a:ext cx="7607751" cy="3435531"/>
          </a:xfrm>
        </p:spPr>
        <p:txBody>
          <a:bodyPr anchor="ctr">
            <a:normAutofit/>
          </a:bodyPr>
          <a:lstStyle/>
          <a:p>
            <a:r>
              <a:rPr lang="en-ZA" sz="2100"/>
              <a:t>Hypercapnia is permitted if meeting the pH goal of &gt; 7.15 – 7.2.</a:t>
            </a:r>
          </a:p>
          <a:p>
            <a:r>
              <a:rPr lang="en-ZA" sz="2100"/>
              <a:t>Application of prone ventilation 12 – 16 hours a day is strongly recommended for patients with severe ADRS.</a:t>
            </a:r>
          </a:p>
          <a:p>
            <a:r>
              <a:rPr lang="en-ZA" sz="2100"/>
              <a:t>The use of deep sedation may be required to control respiratory drive, achieve tidal volume targets, and assist with patient-ventilator dyssynchrony.</a:t>
            </a:r>
          </a:p>
        </p:txBody>
      </p:sp>
    </p:spTree>
    <p:extLst>
      <p:ext uri="{BB962C8B-B14F-4D97-AF65-F5344CB8AC3E}">
        <p14:creationId xmlns:p14="http://schemas.microsoft.com/office/powerpoint/2010/main" val="4128444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2"/>
          </a:solidFill>
        </p:grpSpPr>
        <p:sp>
          <p:nvSpPr>
            <p:cNvPr id="20" name="Rectangle 1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4" name="Rectangle 2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1F48E99-F9E6-4727-8FBB-C0468D5FD176}"/>
              </a:ext>
            </a:extLst>
          </p:cNvPr>
          <p:cNvSpPr>
            <a:spLocks noGrp="1"/>
          </p:cNvSpPr>
          <p:nvPr>
            <p:ph type="title"/>
          </p:nvPr>
        </p:nvSpPr>
        <p:spPr>
          <a:xfrm>
            <a:off x="782723" y="809898"/>
            <a:ext cx="7457037" cy="1554480"/>
          </a:xfrm>
        </p:spPr>
        <p:txBody>
          <a:bodyPr anchor="ctr">
            <a:normAutofit/>
          </a:bodyPr>
          <a:lstStyle/>
          <a:p>
            <a:r>
              <a:rPr lang="en-ZA" sz="3400" b="1" dirty="0"/>
              <a:t>Endotracheal intubation and mechanical ventilatory support: principles (3)</a:t>
            </a:r>
          </a:p>
        </p:txBody>
      </p:sp>
      <p:sp>
        <p:nvSpPr>
          <p:cNvPr id="3" name="Content Placeholder 2">
            <a:extLst>
              <a:ext uri="{FF2B5EF4-FFF2-40B4-BE49-F238E27FC236}">
                <a16:creationId xmlns:a16="http://schemas.microsoft.com/office/drawing/2014/main" id="{B9FE04DC-56AE-4FDA-B467-53A7EDC48720}"/>
              </a:ext>
            </a:extLst>
          </p:cNvPr>
          <p:cNvSpPr>
            <a:spLocks noGrp="1"/>
          </p:cNvSpPr>
          <p:nvPr>
            <p:ph idx="1"/>
          </p:nvPr>
        </p:nvSpPr>
        <p:spPr>
          <a:xfrm>
            <a:off x="783771" y="3017522"/>
            <a:ext cx="7455989" cy="3124658"/>
          </a:xfrm>
        </p:spPr>
        <p:txBody>
          <a:bodyPr anchor="ctr">
            <a:normAutofit/>
          </a:bodyPr>
          <a:lstStyle/>
          <a:p>
            <a:r>
              <a:rPr lang="en-ZA" sz="1600"/>
              <a:t>In patients with moderate-severe ARDS (PaO2/FiO2 &lt; 200), neuromuscular blockade by continuous infusion should not be routinely used.</a:t>
            </a:r>
          </a:p>
          <a:p>
            <a:r>
              <a:rPr lang="en-ZA" sz="1600"/>
              <a:t>Continuous neuromuscular blockade may still be considered in patients with ADRS in certain situations: ventilator dyssynchony despite sedation, such that tidal volume limitation cannot be reliably achieved; or refractory hypoxemia.</a:t>
            </a:r>
          </a:p>
          <a:p>
            <a:r>
              <a:rPr lang="en-ZA" sz="1600"/>
              <a:t>Avoid disconnecting the patient from ventilator, which results in loss of PEEP and atelectasis. Use in-line catheters for airway suctioning and clamp endotracheal tube when disconnection is required (e.g. transfer to a transport ventilator). </a:t>
            </a:r>
          </a:p>
          <a:p>
            <a:r>
              <a:rPr lang="en-ZA" sz="1600"/>
              <a:t>A high efficiency particulate filter on the expiratory limb of the ventilator circuit should be used.</a:t>
            </a:r>
          </a:p>
        </p:txBody>
      </p:sp>
      <p:cxnSp>
        <p:nvCxnSpPr>
          <p:cNvPr id="26" name="Straight Connector 2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038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7601"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450AA00-2180-406C-A0E9-710CAAF40A84}"/>
              </a:ext>
            </a:extLst>
          </p:cNvPr>
          <p:cNvSpPr>
            <a:spLocks noGrp="1"/>
          </p:cNvSpPr>
          <p:nvPr>
            <p:ph type="title"/>
          </p:nvPr>
        </p:nvSpPr>
        <p:spPr>
          <a:xfrm>
            <a:off x="628650" y="365125"/>
            <a:ext cx="7886700" cy="1325563"/>
          </a:xfrm>
        </p:spPr>
        <p:txBody>
          <a:bodyPr>
            <a:normAutofit/>
          </a:bodyPr>
          <a:lstStyle/>
          <a:p>
            <a:r>
              <a:rPr lang="en-ZA" b="1" dirty="0">
                <a:solidFill>
                  <a:srgbClr val="005D28"/>
                </a:solidFill>
              </a:rPr>
              <a:t>De-isolation Criteria (1)</a:t>
            </a:r>
            <a:endParaRPr lang="en-ZA" dirty="0"/>
          </a:p>
        </p:txBody>
      </p:sp>
      <p:graphicFrame>
        <p:nvGraphicFramePr>
          <p:cNvPr id="4" name="Content Placeholder 3">
            <a:extLst>
              <a:ext uri="{FF2B5EF4-FFF2-40B4-BE49-F238E27FC236}">
                <a16:creationId xmlns:a16="http://schemas.microsoft.com/office/drawing/2014/main" id="{866ED8FB-AC5B-4921-9A24-8C170C01C375}"/>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6678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20" name="Rectangle 1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4" name="Rectangle 2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079E7EC-9FE0-44D0-833A-F3D6E6CF441F}"/>
              </a:ext>
            </a:extLst>
          </p:cNvPr>
          <p:cNvSpPr>
            <a:spLocks noGrp="1"/>
          </p:cNvSpPr>
          <p:nvPr>
            <p:ph type="title"/>
          </p:nvPr>
        </p:nvSpPr>
        <p:spPr>
          <a:xfrm>
            <a:off x="782723" y="809898"/>
            <a:ext cx="7457037" cy="1554480"/>
          </a:xfrm>
        </p:spPr>
        <p:txBody>
          <a:bodyPr anchor="ctr">
            <a:normAutofit/>
          </a:bodyPr>
          <a:lstStyle/>
          <a:p>
            <a:r>
              <a:rPr lang="en-ZA" sz="4200" b="1" dirty="0"/>
              <a:t>De-isolation (2)</a:t>
            </a:r>
          </a:p>
        </p:txBody>
      </p:sp>
      <p:sp>
        <p:nvSpPr>
          <p:cNvPr id="3" name="Content Placeholder 2">
            <a:extLst>
              <a:ext uri="{FF2B5EF4-FFF2-40B4-BE49-F238E27FC236}">
                <a16:creationId xmlns:a16="http://schemas.microsoft.com/office/drawing/2014/main" id="{37EF7AAD-B041-4C68-8B2D-E465C81AE4F8}"/>
              </a:ext>
            </a:extLst>
          </p:cNvPr>
          <p:cNvSpPr>
            <a:spLocks noGrp="1"/>
          </p:cNvSpPr>
          <p:nvPr>
            <p:ph idx="1"/>
          </p:nvPr>
        </p:nvSpPr>
        <p:spPr>
          <a:xfrm>
            <a:off x="783771" y="3017522"/>
            <a:ext cx="7455989" cy="3124658"/>
          </a:xfrm>
        </p:spPr>
        <p:txBody>
          <a:bodyPr anchor="ctr">
            <a:normAutofit/>
          </a:bodyPr>
          <a:lstStyle/>
          <a:p>
            <a:r>
              <a:rPr lang="en-ZA" sz="1900"/>
              <a:t>It is not necessary to repeat PCR testing in order to de-isolate a patient.</a:t>
            </a:r>
          </a:p>
          <a:p>
            <a:r>
              <a:rPr lang="en-ZA" sz="1900"/>
              <a:t>Patients can remain PCR positive even after they are no longer infectious.</a:t>
            </a:r>
          </a:p>
          <a:p>
            <a:r>
              <a:rPr lang="en-ZA" sz="1900"/>
              <a:t>A positive PCR test does not equate to an infectious, viable virus.</a:t>
            </a:r>
          </a:p>
          <a:p>
            <a:r>
              <a:rPr lang="en-ZA" sz="1900"/>
              <a:t>Patient’s clinical evaluation must be conducted at the end of isolation.</a:t>
            </a:r>
          </a:p>
          <a:p>
            <a:r>
              <a:rPr lang="en-ZA" sz="1900"/>
              <a:t>Patients who are still symptomatic at the end of their isolation period can be de-isolated provided that their fever has resolved (without the use of antipyretics) and their symptoms have improved.</a:t>
            </a:r>
          </a:p>
        </p:txBody>
      </p:sp>
      <p:cxnSp>
        <p:nvCxnSpPr>
          <p:cNvPr id="26" name="Straight Connector 25" hidden="1">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175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9090F6-CFD7-44C4-A3B6-8A23BEA91DDF}"/>
              </a:ext>
            </a:extLst>
          </p:cNvPr>
          <p:cNvSpPr>
            <a:spLocks noGrp="1"/>
          </p:cNvSpPr>
          <p:nvPr>
            <p:ph type="title"/>
          </p:nvPr>
        </p:nvSpPr>
        <p:spPr>
          <a:xfrm>
            <a:off x="606478" y="386930"/>
            <a:ext cx="6927525" cy="1188950"/>
          </a:xfrm>
        </p:spPr>
        <p:txBody>
          <a:bodyPr anchor="b">
            <a:normAutofit/>
          </a:bodyPr>
          <a:lstStyle/>
          <a:p>
            <a:r>
              <a:rPr lang="en-ZA" sz="4000" b="1" dirty="0"/>
              <a:t>Management of children with COVID-19 (1)</a:t>
            </a:r>
          </a:p>
        </p:txBody>
      </p:sp>
      <p:grpSp>
        <p:nvGrpSpPr>
          <p:cNvPr id="2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a:solidFill>
            <a:srgbClr val="005D28"/>
          </a:solidFill>
        </p:grpSpPr>
        <p:sp>
          <p:nvSpPr>
            <p:cNvPr id="3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4BCFE9D-B0F4-4BD3-9F29-0A715BBA4745}"/>
              </a:ext>
            </a:extLst>
          </p:cNvPr>
          <p:cNvSpPr>
            <a:spLocks noGrp="1"/>
          </p:cNvSpPr>
          <p:nvPr>
            <p:ph idx="1"/>
          </p:nvPr>
        </p:nvSpPr>
        <p:spPr>
          <a:xfrm>
            <a:off x="595245" y="2599509"/>
            <a:ext cx="7607751" cy="3435531"/>
          </a:xfrm>
        </p:spPr>
        <p:txBody>
          <a:bodyPr anchor="ctr">
            <a:normAutofit/>
          </a:bodyPr>
          <a:lstStyle/>
          <a:p>
            <a:r>
              <a:rPr lang="en-ZA" sz="2100" dirty="0"/>
              <a:t>Childhood is a period of innate physical, social and psychological vulnerability which are likely to be aggravated by COVID-19.</a:t>
            </a:r>
          </a:p>
          <a:p>
            <a:r>
              <a:rPr lang="en-ZA" sz="2100" dirty="0"/>
              <a:t>In the early Chinese experience, children under the age of 10 accounted for fewer than 1 % of all cases.</a:t>
            </a:r>
          </a:p>
          <a:p>
            <a:r>
              <a:rPr lang="en-ZA" sz="2100" dirty="0"/>
              <a:t>Most of these children acquired their infection at home (82 – 90 %).</a:t>
            </a:r>
          </a:p>
          <a:p>
            <a:r>
              <a:rPr lang="en-ZA" sz="2100" dirty="0"/>
              <a:t>The asymptomatic represented 4 % while 51 % had mild disease or moderate disease in 39 %.</a:t>
            </a:r>
          </a:p>
          <a:p>
            <a:r>
              <a:rPr lang="en-ZA" sz="2100" dirty="0"/>
              <a:t>Very few children died.</a:t>
            </a:r>
          </a:p>
        </p:txBody>
      </p:sp>
    </p:spTree>
    <p:extLst>
      <p:ext uri="{BB962C8B-B14F-4D97-AF65-F5344CB8AC3E}">
        <p14:creationId xmlns:p14="http://schemas.microsoft.com/office/powerpoint/2010/main" val="1484548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9090F6-CFD7-44C4-A3B6-8A23BEA91DDF}"/>
              </a:ext>
            </a:extLst>
          </p:cNvPr>
          <p:cNvSpPr>
            <a:spLocks noGrp="1"/>
          </p:cNvSpPr>
          <p:nvPr>
            <p:ph type="title"/>
          </p:nvPr>
        </p:nvSpPr>
        <p:spPr>
          <a:xfrm>
            <a:off x="783771" y="1336329"/>
            <a:ext cx="3480585" cy="4382588"/>
          </a:xfrm>
        </p:spPr>
        <p:txBody>
          <a:bodyPr anchor="ctr">
            <a:normAutofit/>
          </a:bodyPr>
          <a:lstStyle/>
          <a:p>
            <a:r>
              <a:rPr lang="en-ZA" sz="4000" b="1" dirty="0"/>
              <a:t>Management of children with COVID-19 (2)</a:t>
            </a:r>
          </a:p>
        </p:txBody>
      </p:sp>
      <p:grpSp>
        <p:nvGrpSpPr>
          <p:cNvPr id="19" name="Group 18">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3163461"/>
            <a:ext cx="548639" cy="673460"/>
            <a:chOff x="3940602" y="308034"/>
            <a:chExt cx="2116791" cy="3428999"/>
          </a:xfrm>
          <a:solidFill>
            <a:schemeClr val="accent2"/>
          </a:solidFill>
        </p:grpSpPr>
        <p:sp>
          <p:nvSpPr>
            <p:cNvPr id="20" name="Rectangle 19">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4" name="Rectangle 23">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982976"/>
            <a:ext cx="4507025"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4BCFE9D-B0F4-4BD3-9F29-0A715BBA4745}"/>
              </a:ext>
            </a:extLst>
          </p:cNvPr>
          <p:cNvSpPr>
            <a:spLocks noGrp="1"/>
          </p:cNvSpPr>
          <p:nvPr>
            <p:ph idx="1"/>
          </p:nvPr>
        </p:nvSpPr>
        <p:spPr>
          <a:xfrm>
            <a:off x="4572000" y="1336329"/>
            <a:ext cx="3945636" cy="4382588"/>
          </a:xfrm>
        </p:spPr>
        <p:txBody>
          <a:bodyPr anchor="ctr">
            <a:normAutofit/>
          </a:bodyPr>
          <a:lstStyle/>
          <a:p>
            <a:r>
              <a:rPr lang="en-ZA" sz="1600" dirty="0"/>
              <a:t>Clinical presentation is similar to that of adults.</a:t>
            </a:r>
          </a:p>
          <a:p>
            <a:r>
              <a:rPr lang="en-ZA" sz="1600" dirty="0"/>
              <a:t>The case definition is the same.</a:t>
            </a:r>
          </a:p>
          <a:p>
            <a:r>
              <a:rPr lang="en-ZA" sz="1600" dirty="0"/>
              <a:t>However, the entire spectrum of COVID-19 related symptoms continues to evolve.</a:t>
            </a:r>
          </a:p>
          <a:p>
            <a:pPr marL="0" indent="0">
              <a:buNone/>
            </a:pPr>
            <a:r>
              <a:rPr lang="en-ZA" sz="1600" dirty="0"/>
              <a:t>The focus of the response include:</a:t>
            </a:r>
          </a:p>
          <a:p>
            <a:r>
              <a:rPr lang="en-ZA" sz="1600" dirty="0"/>
              <a:t>Protection and prevention of primary infection</a:t>
            </a:r>
          </a:p>
          <a:p>
            <a:r>
              <a:rPr lang="en-ZA" sz="1600" dirty="0"/>
              <a:t>Early detection, isolation and treatment if infected</a:t>
            </a:r>
          </a:p>
          <a:p>
            <a:r>
              <a:rPr lang="en-ZA" sz="1600" dirty="0"/>
              <a:t>Psychological support and child-caring arrangements for both infected and affected children</a:t>
            </a:r>
          </a:p>
          <a:p>
            <a:r>
              <a:rPr lang="en-ZA" sz="1600" dirty="0"/>
              <a:t>Preservation of and access to routine health services</a:t>
            </a:r>
          </a:p>
        </p:txBody>
      </p:sp>
    </p:spTree>
    <p:extLst>
      <p:ext uri="{BB962C8B-B14F-4D97-AF65-F5344CB8AC3E}">
        <p14:creationId xmlns:p14="http://schemas.microsoft.com/office/powerpoint/2010/main" val="2071158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rgbClr val="005D28"/>
          </a:solidFill>
        </p:grpSpPr>
        <p:sp>
          <p:nvSpPr>
            <p:cNvPr id="20" name="Rectangle 1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4" name="Rectangle 2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2CA8E5A-EACB-4C01-98FC-6193D6ED1222}"/>
              </a:ext>
            </a:extLst>
          </p:cNvPr>
          <p:cNvSpPr>
            <a:spLocks noGrp="1"/>
          </p:cNvSpPr>
          <p:nvPr>
            <p:ph type="title"/>
          </p:nvPr>
        </p:nvSpPr>
        <p:spPr>
          <a:xfrm>
            <a:off x="782723" y="809898"/>
            <a:ext cx="7457037" cy="1554480"/>
          </a:xfrm>
        </p:spPr>
        <p:txBody>
          <a:bodyPr anchor="ctr">
            <a:normAutofit/>
          </a:bodyPr>
          <a:lstStyle/>
          <a:p>
            <a:r>
              <a:rPr lang="en-ZA" sz="4200" b="1" dirty="0"/>
              <a:t>Symptomatic management of confirmed COVID-19 cases</a:t>
            </a:r>
          </a:p>
        </p:txBody>
      </p:sp>
      <p:sp>
        <p:nvSpPr>
          <p:cNvPr id="3" name="Content Placeholder 2">
            <a:extLst>
              <a:ext uri="{FF2B5EF4-FFF2-40B4-BE49-F238E27FC236}">
                <a16:creationId xmlns:a16="http://schemas.microsoft.com/office/drawing/2014/main" id="{C7E2CAE4-483D-4F4C-BDFD-14D7CED22B97}"/>
              </a:ext>
            </a:extLst>
          </p:cNvPr>
          <p:cNvSpPr>
            <a:spLocks noGrp="1"/>
          </p:cNvSpPr>
          <p:nvPr>
            <p:ph idx="1"/>
          </p:nvPr>
        </p:nvSpPr>
        <p:spPr>
          <a:xfrm>
            <a:off x="783771" y="3017522"/>
            <a:ext cx="7455989" cy="3124658"/>
          </a:xfrm>
        </p:spPr>
        <p:txBody>
          <a:bodyPr anchor="ctr">
            <a:normAutofit/>
          </a:bodyPr>
          <a:lstStyle/>
          <a:p>
            <a:r>
              <a:rPr lang="en-ZA" sz="1600"/>
              <a:t>Paracetamol is preferred for relief of pain or fever rather than nonsteroidal anti-inflammatory drug (NSAID)</a:t>
            </a:r>
          </a:p>
          <a:p>
            <a:r>
              <a:rPr lang="en-ZA" sz="1600"/>
              <a:t>Cough suppressants, such as codeine-containing cough mixtures are not indicated</a:t>
            </a:r>
          </a:p>
          <a:p>
            <a:r>
              <a:rPr lang="en-ZA" sz="1600"/>
              <a:t>Opioids such as morphine should not be used and may only be used with due caution and careful monitoring</a:t>
            </a:r>
          </a:p>
          <a:p>
            <a:r>
              <a:rPr lang="en-ZA" sz="1600"/>
              <a:t>ACEi (Angiotensin converting enzyme inhibitors) or ARBs (Angiotensin receptor blockers) might upregulate ACE2 receptors, the binding site for SARS-CoV-2, within tissues including the lung and heart, prompting theoretical concerns that this might place patients at risk of worse outcomes with COVID-19. But there is no evidence hence discontinuation of these agents not recommended.</a:t>
            </a:r>
          </a:p>
          <a:p>
            <a:endParaRPr lang="en-ZA" sz="1600"/>
          </a:p>
        </p:txBody>
      </p:sp>
      <p:cxnSp>
        <p:nvCxnSpPr>
          <p:cNvPr id="26" name="Straight Connector 2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a:solidFill>
              <a:srgbClr val="005D28"/>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707630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FE2FE29-1120-4FE4-9FDA-311CBA66F4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DDD926EC-6F88-4D89-9AED-1C4C1AC00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343" y="2"/>
            <a:ext cx="3516474" cy="6857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669" y="926649"/>
            <a:ext cx="3311468" cy="5066535"/>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3" name="Group 22" hidden="1">
            <a:extLst>
              <a:ext uri="{FF2B5EF4-FFF2-40B4-BE49-F238E27FC236}">
                <a16:creationId xmlns:a16="http://schemas.microsoft.com/office/drawing/2014/main" id="{13BE3671-0C43-4D05-A267-3400AD091C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756" y="3758184"/>
            <a:ext cx="1604383" cy="2373963"/>
            <a:chOff x="723679" y="3758184"/>
            <a:chExt cx="2139190" cy="2373963"/>
          </a:xfrm>
        </p:grpSpPr>
        <p:sp>
          <p:nvSpPr>
            <p:cNvPr id="24" name="Rectangle 66">
              <a:extLst>
                <a:ext uri="{FF2B5EF4-FFF2-40B4-BE49-F238E27FC236}">
                  <a16:creationId xmlns:a16="http://schemas.microsoft.com/office/drawing/2014/main" id="{4284BA9C-01AC-48B3-8010-804869A07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6051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6">
              <a:extLst>
                <a:ext uri="{FF2B5EF4-FFF2-40B4-BE49-F238E27FC236}">
                  <a16:creationId xmlns:a16="http://schemas.microsoft.com/office/drawing/2014/main" id="{3E232F3A-24DA-47FC-A6E7-8347EA07AE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4630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2B7D041A-D364-4BF2-9F8A-0294D0918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3209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6">
              <a:extLst>
                <a:ext uri="{FF2B5EF4-FFF2-40B4-BE49-F238E27FC236}">
                  <a16:creationId xmlns:a16="http://schemas.microsoft.com/office/drawing/2014/main" id="{1CB5A6AE-FC55-4655-AE45-5E9A3F3288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88940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6">
              <a:extLst>
                <a:ext uri="{FF2B5EF4-FFF2-40B4-BE49-F238E27FC236}">
                  <a16:creationId xmlns:a16="http://schemas.microsoft.com/office/drawing/2014/main" id="{500BEBAD-632B-4E00-AD16-C6A03CD11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7472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6">
              <a:extLst>
                <a:ext uri="{FF2B5EF4-FFF2-40B4-BE49-F238E27FC236}">
                  <a16:creationId xmlns:a16="http://schemas.microsoft.com/office/drawing/2014/main" id="{29BEDA70-8722-46C0-A1EB-8CDFEE5920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17111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2">
              <a:extLst>
                <a:ext uri="{FF2B5EF4-FFF2-40B4-BE49-F238E27FC236}">
                  <a16:creationId xmlns:a16="http://schemas.microsoft.com/office/drawing/2014/main" id="{3979BE25-E2B2-4CF8-85A1-65AD3E0CF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1749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59">
              <a:extLst>
                <a:ext uri="{FF2B5EF4-FFF2-40B4-BE49-F238E27FC236}">
                  <a16:creationId xmlns:a16="http://schemas.microsoft.com/office/drawing/2014/main" id="{2C9FF4D0-2F5C-4E54-AC5A-58A6169BA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0284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4">
              <a:extLst>
                <a:ext uri="{FF2B5EF4-FFF2-40B4-BE49-F238E27FC236}">
                  <a16:creationId xmlns:a16="http://schemas.microsoft.com/office/drawing/2014/main" id="{B94E4ABC-1B44-4E4D-9065-F67D887D7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75948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2">
              <a:extLst>
                <a:ext uri="{FF2B5EF4-FFF2-40B4-BE49-F238E27FC236}">
                  <a16:creationId xmlns:a16="http://schemas.microsoft.com/office/drawing/2014/main" id="{FDDFF3EB-39A2-4D3F-AD9F-0CF4409EA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8962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59">
              <a:extLst>
                <a:ext uri="{FF2B5EF4-FFF2-40B4-BE49-F238E27FC236}">
                  <a16:creationId xmlns:a16="http://schemas.microsoft.com/office/drawing/2014/main" id="{DB732EBE-ED01-4374-8D0C-8AF6E5A5B3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04333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62">
              <a:extLst>
                <a:ext uri="{FF2B5EF4-FFF2-40B4-BE49-F238E27FC236}">
                  <a16:creationId xmlns:a16="http://schemas.microsoft.com/office/drawing/2014/main" id="{D22DDEF5-6AF3-4D7C-BC62-4409D396B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3269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2">
              <a:extLst>
                <a:ext uri="{FF2B5EF4-FFF2-40B4-BE49-F238E27FC236}">
                  <a16:creationId xmlns:a16="http://schemas.microsoft.com/office/drawing/2014/main" id="{C376CD22-707A-45BF-B1E0-3F62124A5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4743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62">
              <a:extLst>
                <a:ext uri="{FF2B5EF4-FFF2-40B4-BE49-F238E27FC236}">
                  <a16:creationId xmlns:a16="http://schemas.microsoft.com/office/drawing/2014/main" id="{77D3C970-47FF-4506-B61A-DCAA632891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765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59">
              <a:extLst>
                <a:ext uri="{FF2B5EF4-FFF2-40B4-BE49-F238E27FC236}">
                  <a16:creationId xmlns:a16="http://schemas.microsoft.com/office/drawing/2014/main" id="{3D0163D1-030C-49AE-83F7-8B6F17D3F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618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2">
              <a:extLst>
                <a:ext uri="{FF2B5EF4-FFF2-40B4-BE49-F238E27FC236}">
                  <a16:creationId xmlns:a16="http://schemas.microsoft.com/office/drawing/2014/main" id="{68397BEB-F2C5-49D6-8F17-BC81796AC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9104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59">
              <a:extLst>
                <a:ext uri="{FF2B5EF4-FFF2-40B4-BE49-F238E27FC236}">
                  <a16:creationId xmlns:a16="http://schemas.microsoft.com/office/drawing/2014/main" id="{8C1B7012-AA7A-4E78-965E-ABD7EC3370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453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62">
              <a:extLst>
                <a:ext uri="{FF2B5EF4-FFF2-40B4-BE49-F238E27FC236}">
                  <a16:creationId xmlns:a16="http://schemas.microsoft.com/office/drawing/2014/main" id="{ADA7F354-F3A6-49A0-AF9C-EC69C2A31F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803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64">
              <a:extLst>
                <a:ext uri="{FF2B5EF4-FFF2-40B4-BE49-F238E27FC236}">
                  <a16:creationId xmlns:a16="http://schemas.microsoft.com/office/drawing/2014/main" id="{82531391-74CB-4FBD-97B7-D73D91C44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6152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66">
              <a:extLst>
                <a:ext uri="{FF2B5EF4-FFF2-40B4-BE49-F238E27FC236}">
                  <a16:creationId xmlns:a16="http://schemas.microsoft.com/office/drawing/2014/main" id="{3CD46824-FF3A-460F-8F13-1B2A420A1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501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64">
              <a:extLst>
                <a:ext uri="{FF2B5EF4-FFF2-40B4-BE49-F238E27FC236}">
                  <a16:creationId xmlns:a16="http://schemas.microsoft.com/office/drawing/2014/main" id="{15EE979E-5456-4D5F-83BF-158EB8B24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944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66">
              <a:extLst>
                <a:ext uri="{FF2B5EF4-FFF2-40B4-BE49-F238E27FC236}">
                  <a16:creationId xmlns:a16="http://schemas.microsoft.com/office/drawing/2014/main" id="{B5123B19-3717-4BC1-B7CE-C6727099C0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52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59">
              <a:extLst>
                <a:ext uri="{FF2B5EF4-FFF2-40B4-BE49-F238E27FC236}">
                  <a16:creationId xmlns:a16="http://schemas.microsoft.com/office/drawing/2014/main" id="{25F3BA9E-DEA1-4368-A4BE-FB9C9C3506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42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62">
              <a:extLst>
                <a:ext uri="{FF2B5EF4-FFF2-40B4-BE49-F238E27FC236}">
                  <a16:creationId xmlns:a16="http://schemas.microsoft.com/office/drawing/2014/main" id="{0EFD15C2-3CE6-43C9-AA85-2000C0A69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9173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2">
              <a:extLst>
                <a:ext uri="{FF2B5EF4-FFF2-40B4-BE49-F238E27FC236}">
                  <a16:creationId xmlns:a16="http://schemas.microsoft.com/office/drawing/2014/main" id="{A7D19408-5ACA-46A3-8FC7-0A2B511B2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3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59">
              <a:extLst>
                <a:ext uri="{FF2B5EF4-FFF2-40B4-BE49-F238E27FC236}">
                  <a16:creationId xmlns:a16="http://schemas.microsoft.com/office/drawing/2014/main" id="{C39A546E-F35B-4AF5-9F7E-F7CC78DDE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743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64">
              <a:extLst>
                <a:ext uri="{FF2B5EF4-FFF2-40B4-BE49-F238E27FC236}">
                  <a16:creationId xmlns:a16="http://schemas.microsoft.com/office/drawing/2014/main" id="{4C051F4E-E13F-4468-BCAB-379380355A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233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66">
              <a:extLst>
                <a:ext uri="{FF2B5EF4-FFF2-40B4-BE49-F238E27FC236}">
                  <a16:creationId xmlns:a16="http://schemas.microsoft.com/office/drawing/2014/main" id="{99A94C11-96BF-4E23-9B0F-CCCF0E690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583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2">
              <a:extLst>
                <a:ext uri="{FF2B5EF4-FFF2-40B4-BE49-F238E27FC236}">
                  <a16:creationId xmlns:a16="http://schemas.microsoft.com/office/drawing/2014/main" id="{2C253E13-7D4F-4651-B26F-C9A398426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874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59">
              <a:extLst>
                <a:ext uri="{FF2B5EF4-FFF2-40B4-BE49-F238E27FC236}">
                  <a16:creationId xmlns:a16="http://schemas.microsoft.com/office/drawing/2014/main" id="{6C607944-C3DA-49D0-B76C-ECF13B2E8D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095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tangle 62">
              <a:extLst>
                <a:ext uri="{FF2B5EF4-FFF2-40B4-BE49-F238E27FC236}">
                  <a16:creationId xmlns:a16="http://schemas.microsoft.com/office/drawing/2014/main" id="{A044E8D2-BE36-4B3B-BF61-A4ED4D6371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444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angle 64">
              <a:extLst>
                <a:ext uri="{FF2B5EF4-FFF2-40B4-BE49-F238E27FC236}">
                  <a16:creationId xmlns:a16="http://schemas.microsoft.com/office/drawing/2014/main" id="{08C4C63A-4388-4C37-9D9C-5C1F9925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5794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66">
              <a:extLst>
                <a:ext uri="{FF2B5EF4-FFF2-40B4-BE49-F238E27FC236}">
                  <a16:creationId xmlns:a16="http://schemas.microsoft.com/office/drawing/2014/main" id="{14866A3A-FA92-4434-98E9-418FEC9B1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143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64">
              <a:extLst>
                <a:ext uri="{FF2B5EF4-FFF2-40B4-BE49-F238E27FC236}">
                  <a16:creationId xmlns:a16="http://schemas.microsoft.com/office/drawing/2014/main" id="{AF97CA9B-731E-47BF-B724-E6CD2C915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585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tangle 66">
              <a:extLst>
                <a:ext uri="{FF2B5EF4-FFF2-40B4-BE49-F238E27FC236}">
                  <a16:creationId xmlns:a16="http://schemas.microsoft.com/office/drawing/2014/main" id="{B9B7DB1A-1165-4D7C-95DC-D710F20E9D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49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tangle 59">
              <a:extLst>
                <a:ext uri="{FF2B5EF4-FFF2-40B4-BE49-F238E27FC236}">
                  <a16:creationId xmlns:a16="http://schemas.microsoft.com/office/drawing/2014/main" id="{737B22B9-9D11-4F36-9B12-FB41FBA4E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067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Rectangle 62">
              <a:extLst>
                <a:ext uri="{FF2B5EF4-FFF2-40B4-BE49-F238E27FC236}">
                  <a16:creationId xmlns:a16="http://schemas.microsoft.com/office/drawing/2014/main" id="{FBCEABA9-0D42-4E75-BBFB-8374262E8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angle 2">
              <a:extLst>
                <a:ext uri="{FF2B5EF4-FFF2-40B4-BE49-F238E27FC236}">
                  <a16:creationId xmlns:a16="http://schemas.microsoft.com/office/drawing/2014/main" id="{66428691-A429-4D5E-AE96-E43B6F0E2D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0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59">
              <a:extLst>
                <a:ext uri="{FF2B5EF4-FFF2-40B4-BE49-F238E27FC236}">
                  <a16:creationId xmlns:a16="http://schemas.microsoft.com/office/drawing/2014/main" id="{5BCC330F-9915-4B86-97E9-BA49CBFEC0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384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Rectangle 64">
              <a:extLst>
                <a:ext uri="{FF2B5EF4-FFF2-40B4-BE49-F238E27FC236}">
                  <a16:creationId xmlns:a16="http://schemas.microsoft.com/office/drawing/2014/main" id="{9A1A7FCA-8137-4FF0-9940-FB481BFD27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79875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Rectangle 66">
              <a:extLst>
                <a:ext uri="{FF2B5EF4-FFF2-40B4-BE49-F238E27FC236}">
                  <a16:creationId xmlns:a16="http://schemas.microsoft.com/office/drawing/2014/main" id="{3A9167A0-5576-4F2F-B5FE-431186597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24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44376F42-C829-489F-BC78-C4B7A0E3F7AD}"/>
              </a:ext>
            </a:extLst>
          </p:cNvPr>
          <p:cNvSpPr>
            <a:spLocks noGrp="1"/>
          </p:cNvSpPr>
          <p:nvPr>
            <p:ph type="title"/>
          </p:nvPr>
        </p:nvSpPr>
        <p:spPr>
          <a:xfrm>
            <a:off x="856473" y="1321743"/>
            <a:ext cx="2840612" cy="4277890"/>
          </a:xfrm>
        </p:spPr>
        <p:txBody>
          <a:bodyPr anchor="ctr">
            <a:normAutofit/>
          </a:bodyPr>
          <a:lstStyle/>
          <a:p>
            <a:r>
              <a:rPr lang="en-ZA" sz="3600" b="1" dirty="0">
                <a:solidFill>
                  <a:srgbClr val="FFFFFF"/>
                </a:solidFill>
              </a:rPr>
              <a:t>Management of COVID-19 in newborns (1)</a:t>
            </a:r>
          </a:p>
        </p:txBody>
      </p:sp>
      <p:grpSp>
        <p:nvGrpSpPr>
          <p:cNvPr id="66" name="Group 65" hidden="1">
            <a:extLst>
              <a:ext uri="{FF2B5EF4-FFF2-40B4-BE49-F238E27FC236}">
                <a16:creationId xmlns:a16="http://schemas.microsoft.com/office/drawing/2014/main" id="{283F107F-9294-4679-B247-91D8556A6E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05012" y="44817"/>
            <a:ext cx="174976" cy="772404"/>
            <a:chOff x="11873418" y="44817"/>
            <a:chExt cx="233303" cy="772404"/>
          </a:xfrm>
        </p:grpSpPr>
        <p:sp>
          <p:nvSpPr>
            <p:cNvPr id="67" name="Rectangle 64">
              <a:extLst>
                <a:ext uri="{FF2B5EF4-FFF2-40B4-BE49-F238E27FC236}">
                  <a16:creationId xmlns:a16="http://schemas.microsoft.com/office/drawing/2014/main" id="{20F93971-D547-4C36-A076-D57249994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Rectangle 66">
              <a:extLst>
                <a:ext uri="{FF2B5EF4-FFF2-40B4-BE49-F238E27FC236}">
                  <a16:creationId xmlns:a16="http://schemas.microsoft.com/office/drawing/2014/main" id="{012A36A9-DFAE-4F57-9711-172E65EDA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Rectangle 64">
              <a:extLst>
                <a:ext uri="{FF2B5EF4-FFF2-40B4-BE49-F238E27FC236}">
                  <a16:creationId xmlns:a16="http://schemas.microsoft.com/office/drawing/2014/main" id="{8B6B96C8-D832-4071-A5D2-1F11CBF9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Rectangle 66">
              <a:extLst>
                <a:ext uri="{FF2B5EF4-FFF2-40B4-BE49-F238E27FC236}">
                  <a16:creationId xmlns:a16="http://schemas.microsoft.com/office/drawing/2014/main" id="{0FF1DEB5-31F1-464D-BDB3-EFE620642A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Rectangle 64">
              <a:extLst>
                <a:ext uri="{FF2B5EF4-FFF2-40B4-BE49-F238E27FC236}">
                  <a16:creationId xmlns:a16="http://schemas.microsoft.com/office/drawing/2014/main" id="{96B80410-DC2C-4DFC-B52E-CC5E6788BF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Rectangle 66">
              <a:extLst>
                <a:ext uri="{FF2B5EF4-FFF2-40B4-BE49-F238E27FC236}">
                  <a16:creationId xmlns:a16="http://schemas.microsoft.com/office/drawing/2014/main" id="{9CE51CA3-95B8-44B4-B784-CE35A844D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ectangle 64">
              <a:extLst>
                <a:ext uri="{FF2B5EF4-FFF2-40B4-BE49-F238E27FC236}">
                  <a16:creationId xmlns:a16="http://schemas.microsoft.com/office/drawing/2014/main" id="{FA1EB8B0-6221-4A35-A5F2-46E9A78CB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66">
              <a:extLst>
                <a:ext uri="{FF2B5EF4-FFF2-40B4-BE49-F238E27FC236}">
                  <a16:creationId xmlns:a16="http://schemas.microsoft.com/office/drawing/2014/main" id="{FDA530E1-5E88-4861-8642-F5B6A715B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Rectangle 64">
              <a:extLst>
                <a:ext uri="{FF2B5EF4-FFF2-40B4-BE49-F238E27FC236}">
                  <a16:creationId xmlns:a16="http://schemas.microsoft.com/office/drawing/2014/main" id="{854D2927-5C3A-424C-B30D-6048719C8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Rectangle 66">
              <a:extLst>
                <a:ext uri="{FF2B5EF4-FFF2-40B4-BE49-F238E27FC236}">
                  <a16:creationId xmlns:a16="http://schemas.microsoft.com/office/drawing/2014/main" id="{9B9A782D-CE07-499E-81BB-3F6D2E7EF0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64">
              <a:extLst>
                <a:ext uri="{FF2B5EF4-FFF2-40B4-BE49-F238E27FC236}">
                  <a16:creationId xmlns:a16="http://schemas.microsoft.com/office/drawing/2014/main" id="{BDEBE12E-1915-4596-A0A7-9C61CAF8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Rectangle 66">
              <a:extLst>
                <a:ext uri="{FF2B5EF4-FFF2-40B4-BE49-F238E27FC236}">
                  <a16:creationId xmlns:a16="http://schemas.microsoft.com/office/drawing/2014/main" id="{4FBDEF84-1447-47C6-998D-A35B78E0C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46C789BC-CEA8-49FA-8898-B6232E96FDF9}"/>
              </a:ext>
            </a:extLst>
          </p:cNvPr>
          <p:cNvSpPr>
            <a:spLocks noGrp="1"/>
          </p:cNvSpPr>
          <p:nvPr>
            <p:ph idx="1"/>
          </p:nvPr>
        </p:nvSpPr>
        <p:spPr>
          <a:xfrm>
            <a:off x="4434519" y="1188719"/>
            <a:ext cx="4170990" cy="4804465"/>
          </a:xfrm>
        </p:spPr>
        <p:txBody>
          <a:bodyPr anchor="ctr">
            <a:noAutofit/>
          </a:bodyPr>
          <a:lstStyle/>
          <a:p>
            <a:r>
              <a:rPr lang="en-ZA" sz="2000" dirty="0"/>
              <a:t>No evidence of vertical transmission to date.</a:t>
            </a:r>
          </a:p>
          <a:p>
            <a:r>
              <a:rPr lang="en-ZA" sz="2000" dirty="0"/>
              <a:t>The is a risk of horizontal transmission from COVID-19 positive mother to her newborn baby, although these infections appear to be mild.</a:t>
            </a:r>
          </a:p>
          <a:p>
            <a:r>
              <a:rPr lang="en-ZA" sz="2000" dirty="0"/>
              <a:t>Babies are currently considered potentially infectious for 14 days after birth and staff should use hand hygiene and standard PPE in caring for them (gloves, surgical mask, apron, eye protection if risk of mucosal splash).</a:t>
            </a:r>
          </a:p>
          <a:p>
            <a:r>
              <a:rPr lang="en-ZA" sz="2000" dirty="0"/>
              <a:t>As far as possible do NOT separate COVID-19 positive mother and baby.</a:t>
            </a:r>
          </a:p>
        </p:txBody>
      </p:sp>
    </p:spTree>
    <p:extLst>
      <p:ext uri="{BB962C8B-B14F-4D97-AF65-F5344CB8AC3E}">
        <p14:creationId xmlns:p14="http://schemas.microsoft.com/office/powerpoint/2010/main" val="1044025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Rounded Corners 18">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376F42-C829-489F-BC78-C4B7A0E3F7AD}"/>
              </a:ext>
            </a:extLst>
          </p:cNvPr>
          <p:cNvSpPr>
            <a:spLocks noGrp="1"/>
          </p:cNvSpPr>
          <p:nvPr>
            <p:ph type="title"/>
          </p:nvPr>
        </p:nvSpPr>
        <p:spPr>
          <a:xfrm>
            <a:off x="717619" y="1112969"/>
            <a:ext cx="2952974" cy="4166010"/>
          </a:xfrm>
        </p:spPr>
        <p:txBody>
          <a:bodyPr>
            <a:normAutofit/>
          </a:bodyPr>
          <a:lstStyle/>
          <a:p>
            <a:r>
              <a:rPr lang="en-ZA" sz="3800" b="1" dirty="0">
                <a:solidFill>
                  <a:srgbClr val="FFFFFF"/>
                </a:solidFill>
              </a:rPr>
              <a:t>Management of COVID-19 in newborns (2)</a:t>
            </a:r>
          </a:p>
        </p:txBody>
      </p:sp>
      <p:sp>
        <p:nvSpPr>
          <p:cNvPr id="21" name="Freeform: Shape 20" hidden="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hidden="1">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Shape 24" hidden="1">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6C789BC-CEA8-49FA-8898-B6232E96FDF9}"/>
              </a:ext>
            </a:extLst>
          </p:cNvPr>
          <p:cNvSpPr>
            <a:spLocks noGrp="1"/>
          </p:cNvSpPr>
          <p:nvPr>
            <p:ph idx="1"/>
          </p:nvPr>
        </p:nvSpPr>
        <p:spPr>
          <a:xfrm>
            <a:off x="4572000" y="820880"/>
            <a:ext cx="3943349" cy="4889350"/>
          </a:xfrm>
        </p:spPr>
        <p:txBody>
          <a:bodyPr anchor="t">
            <a:noAutofit/>
          </a:bodyPr>
          <a:lstStyle/>
          <a:p>
            <a:r>
              <a:rPr lang="en-ZA" sz="2200" dirty="0"/>
              <a:t>Well mothers should take care of the babies but take infection control precautions: washing hands, breast hygiene, face mask, respiratory hygiene.</a:t>
            </a:r>
          </a:p>
          <a:p>
            <a:r>
              <a:rPr lang="en-ZA" sz="2200" dirty="0"/>
              <a:t>Unwell mothers should not participate in the care of their babies and family should identify an alternative.</a:t>
            </a:r>
          </a:p>
          <a:p>
            <a:r>
              <a:rPr lang="en-ZA" sz="2200" dirty="0"/>
              <a:t>Promote breastfeeding by well mothers.</a:t>
            </a:r>
          </a:p>
          <a:p>
            <a:r>
              <a:rPr lang="en-ZA" sz="2200" dirty="0"/>
              <a:t>Unwell mothers should be encouraged to express their breastmilk if they can.</a:t>
            </a:r>
          </a:p>
          <a:p>
            <a:r>
              <a:rPr lang="en-ZA" sz="2200" dirty="0"/>
              <a:t>Case definition is same as children and adults.</a:t>
            </a:r>
          </a:p>
        </p:txBody>
      </p:sp>
      <p:sp>
        <p:nvSpPr>
          <p:cNvPr id="27" name="Freeform: Shape 26" hidden="1">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Freeform: Shape 28" hidden="1">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Shape 30" hidden="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2994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5228" cy="3233984"/>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33984"/>
            <a:ext cx="455228" cy="36240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225" y="-1"/>
            <a:ext cx="3778758"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376F42-C829-489F-BC78-C4B7A0E3F7AD}"/>
              </a:ext>
            </a:extLst>
          </p:cNvPr>
          <p:cNvSpPr>
            <a:spLocks noGrp="1"/>
          </p:cNvSpPr>
          <p:nvPr>
            <p:ph type="title"/>
          </p:nvPr>
        </p:nvSpPr>
        <p:spPr>
          <a:xfrm>
            <a:off x="874987" y="1332952"/>
            <a:ext cx="2945174" cy="3921176"/>
          </a:xfrm>
        </p:spPr>
        <p:txBody>
          <a:bodyPr anchor="ctr">
            <a:normAutofit/>
          </a:bodyPr>
          <a:lstStyle/>
          <a:p>
            <a:r>
              <a:rPr lang="en-ZA" sz="4000" b="1" dirty="0"/>
              <a:t>Management of COVID-19 in newborns (3)</a:t>
            </a:r>
          </a:p>
        </p:txBody>
      </p:sp>
      <p:grpSp>
        <p:nvGrpSpPr>
          <p:cNvPr id="44" name="Group 43" hidden="1">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1536" y="73152"/>
            <a:ext cx="884223" cy="232963"/>
            <a:chOff x="5422392" y="64008"/>
            <a:chExt cx="1178966" cy="232963"/>
          </a:xfrm>
        </p:grpSpPr>
        <p:sp>
          <p:nvSpPr>
            <p:cNvPr id="45"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46C789BC-CEA8-49FA-8898-B6232E96FDF9}"/>
              </a:ext>
            </a:extLst>
          </p:cNvPr>
          <p:cNvSpPr>
            <a:spLocks noGrp="1"/>
          </p:cNvSpPr>
          <p:nvPr>
            <p:ph idx="1"/>
          </p:nvPr>
        </p:nvSpPr>
        <p:spPr>
          <a:xfrm>
            <a:off x="4815840" y="499833"/>
            <a:ext cx="3825240" cy="5581226"/>
          </a:xfrm>
        </p:spPr>
        <p:txBody>
          <a:bodyPr anchor="ctr">
            <a:normAutofit/>
          </a:bodyPr>
          <a:lstStyle/>
          <a:p>
            <a:pPr marL="0" indent="0">
              <a:buNone/>
            </a:pPr>
            <a:r>
              <a:rPr lang="en-ZA" sz="1800" dirty="0"/>
              <a:t>Well babies should:</a:t>
            </a:r>
          </a:p>
          <a:p>
            <a:r>
              <a:rPr lang="en-ZA" sz="1800" dirty="0"/>
              <a:t>Remain with mother in isolation</a:t>
            </a:r>
          </a:p>
          <a:p>
            <a:r>
              <a:rPr lang="en-ZA" sz="1800" dirty="0"/>
              <a:t>Not be admitted to the neonatal ward/nursery, unless absolutely necessary</a:t>
            </a:r>
          </a:p>
          <a:p>
            <a:r>
              <a:rPr lang="en-ZA" sz="1800" dirty="0"/>
              <a:t>Therapy required to be administered at the postnatal ward if possible (use of PPE by staff)</a:t>
            </a:r>
          </a:p>
          <a:p>
            <a:r>
              <a:rPr lang="en-ZA" sz="1800" dirty="0"/>
              <a:t>Receive the usual postnatal care</a:t>
            </a:r>
          </a:p>
          <a:p>
            <a:r>
              <a:rPr lang="en-ZA" sz="1800" dirty="0"/>
              <a:t>Not have a COVID-19 test</a:t>
            </a:r>
          </a:p>
          <a:p>
            <a:r>
              <a:rPr lang="en-ZA" sz="1800" dirty="0"/>
              <a:t>Be discharged as soon as possible with advice to the mother regarding danger signs (respiratory distress/fever etc.)</a:t>
            </a:r>
          </a:p>
          <a:p>
            <a:r>
              <a:rPr lang="en-ZA" sz="1800" dirty="0"/>
              <a:t>Be considered potentially infectious for 14 days and must self-isolate with the caregiver at home.</a:t>
            </a:r>
          </a:p>
        </p:txBody>
      </p:sp>
    </p:spTree>
    <p:extLst>
      <p:ext uri="{BB962C8B-B14F-4D97-AF65-F5344CB8AC3E}">
        <p14:creationId xmlns:p14="http://schemas.microsoft.com/office/powerpoint/2010/main" val="3489470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2"/>
          </a:solidFill>
        </p:grpSpPr>
        <p:sp>
          <p:nvSpPr>
            <p:cNvPr id="20" name="Rectangle 1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4" name="Rectangle 2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D4F122-B120-4599-9533-A8FC56A018FE}"/>
              </a:ext>
            </a:extLst>
          </p:cNvPr>
          <p:cNvSpPr>
            <a:spLocks noGrp="1"/>
          </p:cNvSpPr>
          <p:nvPr>
            <p:ph type="title"/>
          </p:nvPr>
        </p:nvSpPr>
        <p:spPr>
          <a:xfrm>
            <a:off x="782723" y="809898"/>
            <a:ext cx="7457037" cy="1554480"/>
          </a:xfrm>
        </p:spPr>
        <p:txBody>
          <a:bodyPr anchor="ctr">
            <a:normAutofit/>
          </a:bodyPr>
          <a:lstStyle/>
          <a:p>
            <a:r>
              <a:rPr lang="en-ZA" sz="3900" b="1" dirty="0"/>
              <a:t>Newborn who is well but mother is unable to take care for them should</a:t>
            </a:r>
          </a:p>
        </p:txBody>
      </p:sp>
      <p:sp>
        <p:nvSpPr>
          <p:cNvPr id="3" name="Content Placeholder 2">
            <a:extLst>
              <a:ext uri="{FF2B5EF4-FFF2-40B4-BE49-F238E27FC236}">
                <a16:creationId xmlns:a16="http://schemas.microsoft.com/office/drawing/2014/main" id="{8EAB5EAA-C4A7-43F2-856B-1A5BD4803001}"/>
              </a:ext>
            </a:extLst>
          </p:cNvPr>
          <p:cNvSpPr>
            <a:spLocks noGrp="1"/>
          </p:cNvSpPr>
          <p:nvPr>
            <p:ph idx="1"/>
          </p:nvPr>
        </p:nvSpPr>
        <p:spPr>
          <a:xfrm>
            <a:off x="783771" y="3017522"/>
            <a:ext cx="7455989" cy="3124658"/>
          </a:xfrm>
        </p:spPr>
        <p:txBody>
          <a:bodyPr anchor="ctr">
            <a:normAutofit/>
          </a:bodyPr>
          <a:lstStyle/>
          <a:p>
            <a:r>
              <a:rPr lang="en-ZA" sz="2100" dirty="0"/>
              <a:t>Be isolated in a closed incubator.</a:t>
            </a:r>
          </a:p>
          <a:p>
            <a:r>
              <a:rPr lang="en-ZA" sz="2100" dirty="0"/>
              <a:t>Be </a:t>
            </a:r>
            <a:r>
              <a:rPr lang="en-ZA" sz="2100" dirty="0" err="1"/>
              <a:t>cohorted</a:t>
            </a:r>
            <a:r>
              <a:rPr lang="en-ZA" sz="2100" dirty="0"/>
              <a:t> or isolated if possible, and receive no visitors.</a:t>
            </a:r>
          </a:p>
          <a:p>
            <a:r>
              <a:rPr lang="en-ZA" sz="2100" dirty="0"/>
              <a:t>Receive the usual postnatal care and expressed breastmilk if possible.</a:t>
            </a:r>
          </a:p>
          <a:p>
            <a:r>
              <a:rPr lang="en-ZA" sz="2100" dirty="0"/>
              <a:t>Be discharged as soon as possible with advice to the caregiver regarding feeding and danger signs.</a:t>
            </a:r>
          </a:p>
          <a:p>
            <a:r>
              <a:rPr lang="en-ZA" sz="2100" dirty="0"/>
              <a:t>Be considered potentially infectious for 14 days and must self-isolate with the caregiver at home.</a:t>
            </a:r>
          </a:p>
        </p:txBody>
      </p:sp>
      <p:cxnSp>
        <p:nvCxnSpPr>
          <p:cNvPr id="26" name="Straight Connector 25" hidden="1">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158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52B99F1-B2DC-437E-A8A1-A57F2F29F8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Rectangle 18">
            <a:extLst>
              <a:ext uri="{FF2B5EF4-FFF2-40B4-BE49-F238E27FC236}">
                <a16:creationId xmlns:a16="http://schemas.microsoft.com/office/drawing/2014/main" id="{55F8BA08-3E38-4B70-B93A-74F08E092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684398"/>
            <a:ext cx="8375586" cy="5206040"/>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87D5B5-322F-4238-8254-14F67E19257A}"/>
              </a:ext>
            </a:extLst>
          </p:cNvPr>
          <p:cNvSpPr>
            <a:spLocks noGrp="1"/>
          </p:cNvSpPr>
          <p:nvPr>
            <p:ph type="title"/>
          </p:nvPr>
        </p:nvSpPr>
        <p:spPr>
          <a:xfrm>
            <a:off x="783771" y="1092857"/>
            <a:ext cx="3692216" cy="4389120"/>
          </a:xfrm>
        </p:spPr>
        <p:txBody>
          <a:bodyPr>
            <a:normAutofit/>
          </a:bodyPr>
          <a:lstStyle/>
          <a:p>
            <a:r>
              <a:rPr lang="en-ZA" sz="4000" b="1" dirty="0"/>
              <a:t>Unwell / Symptomatic babies should</a:t>
            </a:r>
          </a:p>
        </p:txBody>
      </p:sp>
      <p:sp>
        <p:nvSpPr>
          <p:cNvPr id="21" name="Rectangle 20">
            <a:extLst>
              <a:ext uri="{FF2B5EF4-FFF2-40B4-BE49-F238E27FC236}">
                <a16:creationId xmlns:a16="http://schemas.microsoft.com/office/drawing/2014/main" id="{357F1B33-79AB-4A71-8CEC-4546D709B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2935374"/>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583AD48-70BF-44AC-AE4E-C680CA3074FA}"/>
              </a:ext>
            </a:extLst>
          </p:cNvPr>
          <p:cNvSpPr>
            <a:spLocks noGrp="1"/>
          </p:cNvSpPr>
          <p:nvPr>
            <p:ph idx="1"/>
          </p:nvPr>
        </p:nvSpPr>
        <p:spPr>
          <a:xfrm>
            <a:off x="4179509" y="1092857"/>
            <a:ext cx="4252565" cy="4389120"/>
          </a:xfrm>
        </p:spPr>
        <p:txBody>
          <a:bodyPr anchor="ctr">
            <a:normAutofit/>
          </a:bodyPr>
          <a:lstStyle/>
          <a:p>
            <a:r>
              <a:rPr lang="en-ZA" sz="2000" dirty="0"/>
              <a:t>Be isolated in a closed incubator (</a:t>
            </a:r>
            <a:r>
              <a:rPr lang="en-ZA" sz="2000" dirty="0" err="1"/>
              <a:t>cohorted</a:t>
            </a:r>
            <a:r>
              <a:rPr lang="en-ZA" sz="2000" dirty="0"/>
              <a:t> or in an isolation room if available).</a:t>
            </a:r>
          </a:p>
          <a:p>
            <a:r>
              <a:rPr lang="en-ZA" sz="2000" dirty="0"/>
              <a:t>Have a COVID-19 test on day 3 of life if he/she meets the case definition.</a:t>
            </a:r>
          </a:p>
          <a:p>
            <a:r>
              <a:rPr lang="en-ZA" sz="2000" dirty="0"/>
              <a:t>Test done before 72 hours may give false negative result.</a:t>
            </a:r>
          </a:p>
          <a:p>
            <a:r>
              <a:rPr lang="en-ZA" sz="2000" dirty="0"/>
              <a:t>Receive no visitors, including their mother, for 14 days.</a:t>
            </a:r>
          </a:p>
          <a:p>
            <a:r>
              <a:rPr lang="en-ZA" sz="2000" dirty="0"/>
              <a:t>Receive expressed milk if possible. Mixed feeding to be avoided especially in HIV-exposed.</a:t>
            </a:r>
          </a:p>
        </p:txBody>
      </p:sp>
    </p:spTree>
    <p:extLst>
      <p:ext uri="{BB962C8B-B14F-4D97-AF65-F5344CB8AC3E}">
        <p14:creationId xmlns:p14="http://schemas.microsoft.com/office/powerpoint/2010/main" val="2788238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3337098" cy="233172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530" y="702944"/>
            <a:ext cx="4026994"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A57504-1FA8-48E1-8DDB-EEBE3F424E58}"/>
              </a:ext>
            </a:extLst>
          </p:cNvPr>
          <p:cNvSpPr>
            <a:spLocks noGrp="1"/>
          </p:cNvSpPr>
          <p:nvPr>
            <p:ph type="title"/>
          </p:nvPr>
        </p:nvSpPr>
        <p:spPr>
          <a:xfrm>
            <a:off x="762603" y="1345958"/>
            <a:ext cx="3216267" cy="4166085"/>
          </a:xfrm>
        </p:spPr>
        <p:txBody>
          <a:bodyPr>
            <a:normAutofit/>
          </a:bodyPr>
          <a:lstStyle/>
          <a:p>
            <a:r>
              <a:rPr lang="en-ZA" sz="4000" b="1" dirty="0"/>
              <a:t>Management of COVID-19 in pregnant and breastfeeding women</a:t>
            </a:r>
          </a:p>
        </p:txBody>
      </p:sp>
      <p:grpSp>
        <p:nvGrpSpPr>
          <p:cNvPr id="23" name="Group 22" hidden="1">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147" y="3048506"/>
            <a:ext cx="472714" cy="765242"/>
            <a:chOff x="45711" y="3048506"/>
            <a:chExt cx="630289" cy="765242"/>
          </a:xfrm>
        </p:grpSpPr>
        <p:sp>
          <p:nvSpPr>
            <p:cNvPr id="24"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54DF1E06-14A4-4C62-A4AF-324D0F85A364}"/>
              </a:ext>
            </a:extLst>
          </p:cNvPr>
          <p:cNvSpPr>
            <a:spLocks noGrp="1"/>
          </p:cNvSpPr>
          <p:nvPr>
            <p:ph idx="1"/>
          </p:nvPr>
        </p:nvSpPr>
        <p:spPr>
          <a:xfrm>
            <a:off x="4672300" y="750307"/>
            <a:ext cx="4026995" cy="5357387"/>
          </a:xfrm>
        </p:spPr>
        <p:txBody>
          <a:bodyPr anchor="ctr">
            <a:normAutofit/>
          </a:bodyPr>
          <a:lstStyle/>
          <a:p>
            <a:r>
              <a:rPr lang="en-ZA" sz="1600" dirty="0"/>
              <a:t>No evidence that pregnant women are more at risk of contracting COVID-19 or of worse maternal outcomes.</a:t>
            </a:r>
          </a:p>
          <a:p>
            <a:r>
              <a:rPr lang="en-ZA" sz="1600" dirty="0"/>
              <a:t>No evidence of in utero transmission.</a:t>
            </a:r>
          </a:p>
          <a:p>
            <a:r>
              <a:rPr lang="en-ZA" sz="1600" dirty="0"/>
              <a:t>Antenatal care should continue. Visits may be delayed until they are non-infectious.</a:t>
            </a:r>
          </a:p>
          <a:p>
            <a:r>
              <a:rPr lang="en-ZA" sz="1600" dirty="0"/>
              <a:t>Outpatient and inpatient care of pregnant women with COVID-19 should be carried out in an appropriate isolation area.</a:t>
            </a:r>
          </a:p>
          <a:p>
            <a:r>
              <a:rPr lang="en-ZA" sz="1600" dirty="0"/>
              <a:t>Intrapartum care, delivery and immediate postnatal care to be conducted by a dedicated midwife who should not take care of other women in labour.</a:t>
            </a:r>
          </a:p>
          <a:p>
            <a:r>
              <a:rPr lang="en-ZA" sz="1600" dirty="0"/>
              <a:t>COVID-19 is not an indication for Caesarean section. </a:t>
            </a:r>
          </a:p>
          <a:p>
            <a:r>
              <a:rPr lang="en-ZA" sz="1600" dirty="0"/>
              <a:t>Breastfeeding is possible but precautions must be taken.</a:t>
            </a:r>
          </a:p>
        </p:txBody>
      </p:sp>
    </p:spTree>
    <p:extLst>
      <p:ext uri="{BB962C8B-B14F-4D97-AF65-F5344CB8AC3E}">
        <p14:creationId xmlns:p14="http://schemas.microsoft.com/office/powerpoint/2010/main" val="3112653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5228" cy="32339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33984"/>
            <a:ext cx="455228" cy="36240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225" y="-1"/>
            <a:ext cx="3778758"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1B484C3-F595-433E-85E2-C72B47E24253}"/>
              </a:ext>
            </a:extLst>
          </p:cNvPr>
          <p:cNvSpPr>
            <a:spLocks noGrp="1"/>
          </p:cNvSpPr>
          <p:nvPr>
            <p:ph type="title"/>
          </p:nvPr>
        </p:nvSpPr>
        <p:spPr>
          <a:xfrm>
            <a:off x="874987" y="1332952"/>
            <a:ext cx="2945174" cy="3921176"/>
          </a:xfrm>
        </p:spPr>
        <p:txBody>
          <a:bodyPr anchor="ctr">
            <a:normAutofit/>
          </a:bodyPr>
          <a:lstStyle/>
          <a:p>
            <a:r>
              <a:rPr lang="en-ZA" sz="4000" b="1" dirty="0"/>
              <a:t>Management of people living with HIV</a:t>
            </a:r>
          </a:p>
        </p:txBody>
      </p:sp>
      <p:grpSp>
        <p:nvGrpSpPr>
          <p:cNvPr id="25" name="Group 24" hidden="1">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1536" y="73152"/>
            <a:ext cx="884223" cy="232963"/>
            <a:chOff x="5422392" y="64008"/>
            <a:chExt cx="1178966" cy="232963"/>
          </a:xfrm>
        </p:grpSpPr>
        <p:sp>
          <p:nvSpPr>
            <p:cNvPr id="26"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7FFB0D4F-D11B-4E91-A804-D0A1DF08B0E6}"/>
              </a:ext>
            </a:extLst>
          </p:cNvPr>
          <p:cNvSpPr>
            <a:spLocks noGrp="1"/>
          </p:cNvSpPr>
          <p:nvPr>
            <p:ph idx="1"/>
          </p:nvPr>
        </p:nvSpPr>
        <p:spPr>
          <a:xfrm>
            <a:off x="4815840" y="499833"/>
            <a:ext cx="3825240" cy="5581226"/>
          </a:xfrm>
        </p:spPr>
        <p:txBody>
          <a:bodyPr anchor="ctr">
            <a:normAutofit/>
          </a:bodyPr>
          <a:lstStyle/>
          <a:p>
            <a:r>
              <a:rPr lang="en-ZA" sz="1900" dirty="0"/>
              <a:t>The risk of COVID-19 in people living with HIV is unknown, both in terms of risk of acquisition, as well as risk of complications.</a:t>
            </a:r>
          </a:p>
          <a:p>
            <a:r>
              <a:rPr lang="en-ZA" sz="1900" dirty="0"/>
              <a:t>It is anticipated that COVID-19 impact may be negative on this population.</a:t>
            </a:r>
          </a:p>
          <a:p>
            <a:r>
              <a:rPr lang="en-ZA" sz="1900" dirty="0"/>
              <a:t>The risk may be exacerbated with age and other comorbidities such as tuberculosis, post-TB bronchiectasis, diabetes and COPD.</a:t>
            </a:r>
          </a:p>
          <a:p>
            <a:r>
              <a:rPr lang="en-ZA" sz="1900" dirty="0"/>
              <a:t>ART should not be discontinued.</a:t>
            </a:r>
          </a:p>
          <a:p>
            <a:r>
              <a:rPr lang="en-ZA" sz="1900" dirty="0"/>
              <a:t>Influenza vaccination is indicated.</a:t>
            </a:r>
          </a:p>
        </p:txBody>
      </p:sp>
    </p:spTree>
    <p:extLst>
      <p:ext uri="{BB962C8B-B14F-4D97-AF65-F5344CB8AC3E}">
        <p14:creationId xmlns:p14="http://schemas.microsoft.com/office/powerpoint/2010/main" val="326584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5ACB055-E1FE-403A-A5DA-1E8BEA8F590C}"/>
              </a:ext>
            </a:extLst>
          </p:cNvPr>
          <p:cNvSpPr>
            <a:spLocks noGrp="1"/>
          </p:cNvSpPr>
          <p:nvPr>
            <p:ph type="title"/>
          </p:nvPr>
        </p:nvSpPr>
        <p:spPr>
          <a:xfrm>
            <a:off x="606478" y="386930"/>
            <a:ext cx="8164795" cy="1188950"/>
          </a:xfrm>
        </p:spPr>
        <p:txBody>
          <a:bodyPr anchor="b">
            <a:noAutofit/>
          </a:bodyPr>
          <a:lstStyle/>
          <a:p>
            <a:r>
              <a:rPr lang="en-ZA" sz="3000" b="1" dirty="0"/>
              <a:t>Guidance on patients requiring nebulized medications or inhaled or systemic steroid use for management of their co-morbidities</a:t>
            </a:r>
          </a:p>
        </p:txBody>
      </p:sp>
      <p:grpSp>
        <p:nvGrpSpPr>
          <p:cNvPr id="2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a:solidFill>
            <a:schemeClr val="accent2"/>
          </a:solidFill>
        </p:grpSpPr>
        <p:sp>
          <p:nvSpPr>
            <p:cNvPr id="3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FEEA279-F53A-4087-B1CD-8ECC84C1ED9B}"/>
              </a:ext>
            </a:extLst>
          </p:cNvPr>
          <p:cNvSpPr>
            <a:spLocks noGrp="1"/>
          </p:cNvSpPr>
          <p:nvPr>
            <p:ph idx="1"/>
          </p:nvPr>
        </p:nvSpPr>
        <p:spPr>
          <a:xfrm>
            <a:off x="595245" y="2599509"/>
            <a:ext cx="7607751" cy="3435531"/>
          </a:xfrm>
        </p:spPr>
        <p:txBody>
          <a:bodyPr anchor="ctr">
            <a:normAutofit/>
          </a:bodyPr>
          <a:lstStyle/>
          <a:p>
            <a:r>
              <a:rPr lang="en-ZA" sz="2100" dirty="0"/>
              <a:t>Whether nebulisers increase the risk of transmission of SARS-CoV-2 is currently unknown</a:t>
            </a:r>
          </a:p>
          <a:p>
            <a:r>
              <a:rPr lang="en-ZA" sz="2100" dirty="0"/>
              <a:t>Patients who do require a nebulizer should use it in a room that is isolated from other household members and/or patients</a:t>
            </a:r>
          </a:p>
          <a:p>
            <a:r>
              <a:rPr lang="en-ZA" sz="2100" dirty="0"/>
              <a:t>Good ventilation is recommended.</a:t>
            </a:r>
          </a:p>
          <a:p>
            <a:r>
              <a:rPr lang="en-ZA" sz="2100" dirty="0"/>
              <a:t>Spacers need to be disinfected between patients with either soap and water followed by a wipe down with 70 % alcohol, or by using a chlorine-based disinfectant (soak for 30 minutes then rinse well with water to avoid chlorine being absorbed into the spacer) </a:t>
            </a:r>
          </a:p>
        </p:txBody>
      </p:sp>
    </p:spTree>
    <p:extLst>
      <p:ext uri="{BB962C8B-B14F-4D97-AF65-F5344CB8AC3E}">
        <p14:creationId xmlns:p14="http://schemas.microsoft.com/office/powerpoint/2010/main" val="246639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0F901BB-7A9C-4782-8C5A-6C8718133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613BD32-1832-419B-B375-14DAB288BF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5266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4BDD5F6-7B22-4DD8-B8A9-82CB282D1B8C}"/>
              </a:ext>
            </a:extLst>
          </p:cNvPr>
          <p:cNvSpPr>
            <a:spLocks noGrp="1"/>
          </p:cNvSpPr>
          <p:nvPr>
            <p:ph type="title"/>
          </p:nvPr>
        </p:nvSpPr>
        <p:spPr>
          <a:xfrm>
            <a:off x="445770" y="648393"/>
            <a:ext cx="3950208" cy="1495968"/>
          </a:xfrm>
        </p:spPr>
        <p:txBody>
          <a:bodyPr anchor="ctr">
            <a:normAutofit/>
          </a:bodyPr>
          <a:lstStyle/>
          <a:p>
            <a:r>
              <a:rPr lang="en-ZA" sz="4000" b="1" dirty="0"/>
              <a:t>Specific therapies</a:t>
            </a:r>
          </a:p>
        </p:txBody>
      </p:sp>
      <p:grpSp>
        <p:nvGrpSpPr>
          <p:cNvPr id="23" name="Group 22" hidden="1">
            <a:extLst>
              <a:ext uri="{FF2B5EF4-FFF2-40B4-BE49-F238E27FC236}">
                <a16:creationId xmlns:a16="http://schemas.microsoft.com/office/drawing/2014/main" id="{9BCCBF24-A5FC-4809-8882-96D2EBD249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732636"/>
            <a:ext cx="181579" cy="1340860"/>
            <a:chOff x="56167" y="732636"/>
            <a:chExt cx="242107" cy="1340860"/>
          </a:xfrm>
        </p:grpSpPr>
        <p:sp>
          <p:nvSpPr>
            <p:cNvPr id="24" name="Rectangle 2">
              <a:extLst>
                <a:ext uri="{FF2B5EF4-FFF2-40B4-BE49-F238E27FC236}">
                  <a16:creationId xmlns:a16="http://schemas.microsoft.com/office/drawing/2014/main" id="{B1C919A5-9324-43B7-B584-C751124B3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0239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59">
              <a:extLst>
                <a:ext uri="{FF2B5EF4-FFF2-40B4-BE49-F238E27FC236}">
                  <a16:creationId xmlns:a16="http://schemas.microsoft.com/office/drawing/2014/main" id="{E0394F1E-9121-4BA3-A344-03CD863F84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0239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
              <a:extLst>
                <a:ext uri="{FF2B5EF4-FFF2-40B4-BE49-F238E27FC236}">
                  <a16:creationId xmlns:a16="http://schemas.microsoft.com/office/drawing/2014/main" id="{2E1CB3FD-451C-41DB-9A95-CFCBF3F72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6028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59">
              <a:extLst>
                <a:ext uri="{FF2B5EF4-FFF2-40B4-BE49-F238E27FC236}">
                  <a16:creationId xmlns:a16="http://schemas.microsoft.com/office/drawing/2014/main" id="{3941BDF4-2C7B-4F7B-AADD-2E317E152A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6028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
              <a:extLst>
                <a:ext uri="{FF2B5EF4-FFF2-40B4-BE49-F238E27FC236}">
                  <a16:creationId xmlns:a16="http://schemas.microsoft.com/office/drawing/2014/main" id="{A5F45902-1E0F-4C31-9BF2-0D5473449B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1816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59">
              <a:extLst>
                <a:ext uri="{FF2B5EF4-FFF2-40B4-BE49-F238E27FC236}">
                  <a16:creationId xmlns:a16="http://schemas.microsoft.com/office/drawing/2014/main" id="{0581E84C-5FFB-4E46-A7F6-94C262FC8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1816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
              <a:extLst>
                <a:ext uri="{FF2B5EF4-FFF2-40B4-BE49-F238E27FC236}">
                  <a16:creationId xmlns:a16="http://schemas.microsoft.com/office/drawing/2014/main" id="{7476DA65-723A-4829-AADB-810425EE15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87605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59">
              <a:extLst>
                <a:ext uri="{FF2B5EF4-FFF2-40B4-BE49-F238E27FC236}">
                  <a16:creationId xmlns:a16="http://schemas.microsoft.com/office/drawing/2014/main" id="{C73F0238-ADDE-4DA0-B936-2DC4B1AA5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87605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2">
              <a:extLst>
                <a:ext uri="{FF2B5EF4-FFF2-40B4-BE49-F238E27FC236}">
                  <a16:creationId xmlns:a16="http://schemas.microsoft.com/office/drawing/2014/main" id="{D076D669-A494-45D5-AAFA-8E8746FD3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3393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59">
              <a:extLst>
                <a:ext uri="{FF2B5EF4-FFF2-40B4-BE49-F238E27FC236}">
                  <a16:creationId xmlns:a16="http://schemas.microsoft.com/office/drawing/2014/main" id="{AB11E871-BEEB-4F16-8A37-92CE004AE7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3393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2">
              <a:extLst>
                <a:ext uri="{FF2B5EF4-FFF2-40B4-BE49-F238E27FC236}">
                  <a16:creationId xmlns:a16="http://schemas.microsoft.com/office/drawing/2014/main" id="{FA94A9EF-C8CE-4360-889A-5B96D8481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01296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59">
              <a:extLst>
                <a:ext uri="{FF2B5EF4-FFF2-40B4-BE49-F238E27FC236}">
                  <a16:creationId xmlns:a16="http://schemas.microsoft.com/office/drawing/2014/main" id="{38233E7C-6BA5-408D-B0AB-A5281EFFD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01296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2">
              <a:extLst>
                <a:ext uri="{FF2B5EF4-FFF2-40B4-BE49-F238E27FC236}">
                  <a16:creationId xmlns:a16="http://schemas.microsoft.com/office/drawing/2014/main" id="{C32AD6D9-AB92-4A94-901B-9C24EDFAE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870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59">
              <a:extLst>
                <a:ext uri="{FF2B5EF4-FFF2-40B4-BE49-F238E27FC236}">
                  <a16:creationId xmlns:a16="http://schemas.microsoft.com/office/drawing/2014/main" id="{F939E5E3-2983-4245-A15B-70E850489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870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2">
              <a:extLst>
                <a:ext uri="{FF2B5EF4-FFF2-40B4-BE49-F238E27FC236}">
                  <a16:creationId xmlns:a16="http://schemas.microsoft.com/office/drawing/2014/main" id="{4D105E1D-01E1-4781-8367-E3F1A36BD2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2873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59">
              <a:extLst>
                <a:ext uri="{FF2B5EF4-FFF2-40B4-BE49-F238E27FC236}">
                  <a16:creationId xmlns:a16="http://schemas.microsoft.com/office/drawing/2014/main" id="{947FFAC3-25C6-41CC-A113-9AC8F0283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2873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2">
              <a:extLst>
                <a:ext uri="{FF2B5EF4-FFF2-40B4-BE49-F238E27FC236}">
                  <a16:creationId xmlns:a16="http://schemas.microsoft.com/office/drawing/2014/main" id="{1D90096B-EE58-4431-92ED-D7F585951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58662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59">
              <a:extLst>
                <a:ext uri="{FF2B5EF4-FFF2-40B4-BE49-F238E27FC236}">
                  <a16:creationId xmlns:a16="http://schemas.microsoft.com/office/drawing/2014/main" id="{A7BF5857-E226-439D-991C-D2C53DE48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58662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2">
              <a:extLst>
                <a:ext uri="{FF2B5EF4-FFF2-40B4-BE49-F238E27FC236}">
                  <a16:creationId xmlns:a16="http://schemas.microsoft.com/office/drawing/2014/main" id="{153CC321-EEA7-4B92-A167-FF10D6996C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4450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59">
              <a:extLst>
                <a:ext uri="{FF2B5EF4-FFF2-40B4-BE49-F238E27FC236}">
                  <a16:creationId xmlns:a16="http://schemas.microsoft.com/office/drawing/2014/main" id="{34EA3582-4879-4009-BAB1-53AD64BA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4450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F9FDDC8B-2DD8-43E1-9B87-30341D94ABD8}"/>
              </a:ext>
            </a:extLst>
          </p:cNvPr>
          <p:cNvSpPr>
            <a:spLocks noGrp="1"/>
          </p:cNvSpPr>
          <p:nvPr>
            <p:ph idx="1"/>
          </p:nvPr>
        </p:nvSpPr>
        <p:spPr>
          <a:xfrm>
            <a:off x="445769" y="2838359"/>
            <a:ext cx="5996250" cy="3854672"/>
          </a:xfrm>
        </p:spPr>
        <p:txBody>
          <a:bodyPr anchor="ctr">
            <a:normAutofit/>
          </a:bodyPr>
          <a:lstStyle/>
          <a:p>
            <a:r>
              <a:rPr lang="en-ZA" sz="2000" dirty="0"/>
              <a:t>No evidence any drug is effective against SARS-CoV-2</a:t>
            </a:r>
          </a:p>
          <a:p>
            <a:r>
              <a:rPr lang="en-ZA" sz="2000" dirty="0"/>
              <a:t>Several drugs are under evaluation e.g. chloroquine, lopinavir/ritonavir, azithromycin but no sound evidence has emerged</a:t>
            </a:r>
          </a:p>
          <a:p>
            <a:r>
              <a:rPr lang="en-ZA" sz="2000" dirty="0"/>
              <a:t>Clinical trials should be conducted</a:t>
            </a:r>
          </a:p>
          <a:p>
            <a:r>
              <a:rPr lang="en-ZA" sz="2000" dirty="0"/>
              <a:t>If investigational therapeutics are given outside of a clinical trial, this should be done under the Monitored Emergency Use of Unregistered Interventions (MEURI) framework</a:t>
            </a:r>
          </a:p>
        </p:txBody>
      </p:sp>
      <p:pic>
        <p:nvPicPr>
          <p:cNvPr id="16" name="Graphic 15" descr="Heart with pulse">
            <a:extLst>
              <a:ext uri="{FF2B5EF4-FFF2-40B4-BE49-F238E27FC236}">
                <a16:creationId xmlns:a16="http://schemas.microsoft.com/office/drawing/2014/main" id="{AB032562-6C9A-44A0-88FE-A1FC85E892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444305" y="3342476"/>
            <a:ext cx="2699695" cy="2699695"/>
          </a:xfrm>
          <a:prstGeom prst="rect">
            <a:avLst/>
          </a:prstGeom>
        </p:spPr>
      </p:pic>
      <p:sp>
        <p:nvSpPr>
          <p:cNvPr id="45" name="Rectangle 44" hidden="1">
            <a:extLst>
              <a:ext uri="{FF2B5EF4-FFF2-40B4-BE49-F238E27FC236}">
                <a16:creationId xmlns:a16="http://schemas.microsoft.com/office/drawing/2014/main" id="{4E6624E0-4F60-48BC-A7A3-E9E39558C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424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2EF8785A-BFF6-4D55-8E66-EE1C9A782F66}"/>
              </a:ext>
            </a:extLst>
          </p:cNvPr>
          <p:cNvGraphicFramePr>
            <a:graphicFrameLocks noGrp="1"/>
          </p:cNvGraphicFramePr>
          <p:nvPr>
            <p:ph idx="1"/>
          </p:nvPr>
        </p:nvGraphicFramePr>
        <p:xfrm>
          <a:off x="628650" y="2039112"/>
          <a:ext cx="8131302" cy="4562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E057B149-0666-49DA-9FD6-B2D4676BD39A}"/>
              </a:ext>
            </a:extLst>
          </p:cNvPr>
          <p:cNvSpPr/>
          <p:nvPr/>
        </p:nvSpPr>
        <p:spPr>
          <a:xfrm>
            <a:off x="0" y="503237"/>
            <a:ext cx="9144000" cy="1325563"/>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BA486201-73B7-4C06-B913-59A34858536F}"/>
              </a:ext>
            </a:extLst>
          </p:cNvPr>
          <p:cNvSpPr txBox="1">
            <a:spLocks/>
          </p:cNvSpPr>
          <p:nvPr/>
        </p:nvSpPr>
        <p:spPr>
          <a:xfrm>
            <a:off x="750718" y="503237"/>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4000" b="1" i="0" u="none" strike="noStrike" kern="1200" cap="none" spc="0" normalizeH="0" baseline="0" noProof="0" dirty="0">
                <a:ln>
                  <a:noFill/>
                </a:ln>
                <a:solidFill>
                  <a:prstClr val="white"/>
                </a:solidFill>
                <a:effectLst/>
                <a:uLnTx/>
                <a:uFillTx/>
                <a:latin typeface="Calibri Light" panose="020F0302020204030204"/>
                <a:ea typeface="+mj-ea"/>
                <a:cs typeface="+mj-cs"/>
              </a:rPr>
              <a:t>Specific Therapies: </a:t>
            </a:r>
            <a:r>
              <a:rPr kumimoji="0" lang="en-ZA" sz="4000" b="1" i="0" u="none" strike="noStrike" kern="1200" cap="none" spc="0" normalizeH="0" baseline="0" noProof="0" dirty="0" err="1">
                <a:ln>
                  <a:noFill/>
                </a:ln>
                <a:solidFill>
                  <a:prstClr val="white"/>
                </a:solidFill>
                <a:effectLst/>
                <a:uLnTx/>
                <a:uFillTx/>
                <a:latin typeface="Calibri Light" panose="020F0302020204030204"/>
                <a:ea typeface="+mj-ea"/>
                <a:cs typeface="+mj-cs"/>
              </a:rPr>
              <a:t>Meuri</a:t>
            </a:r>
            <a:r>
              <a:rPr kumimoji="0" lang="en-ZA" sz="4000" b="1" i="0" u="none" strike="noStrike" kern="1200" cap="none" spc="0" normalizeH="0" baseline="0" noProof="0" dirty="0">
                <a:ln>
                  <a:noFill/>
                </a:ln>
                <a:solidFill>
                  <a:prstClr val="white"/>
                </a:solidFill>
                <a:effectLst/>
                <a:uLnTx/>
                <a:uFillTx/>
                <a:latin typeface="Calibri Light" panose="020F0302020204030204"/>
                <a:ea typeface="+mj-ea"/>
                <a:cs typeface="+mj-cs"/>
              </a:rPr>
              <a:t> Principles</a:t>
            </a:r>
          </a:p>
        </p:txBody>
      </p:sp>
    </p:spTree>
    <p:extLst>
      <p:ext uri="{BB962C8B-B14F-4D97-AF65-F5344CB8AC3E}">
        <p14:creationId xmlns:p14="http://schemas.microsoft.com/office/powerpoint/2010/main" val="373526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0" name="Group 1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2"/>
          </a:solidFill>
        </p:grpSpPr>
        <p:sp>
          <p:nvSpPr>
            <p:cNvPr id="21" name="Rectangle 2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6" name="Rectangle 2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5ACB055-E1FE-403A-A5DA-1E8BEA8F590C}"/>
              </a:ext>
            </a:extLst>
          </p:cNvPr>
          <p:cNvSpPr>
            <a:spLocks noGrp="1"/>
          </p:cNvSpPr>
          <p:nvPr>
            <p:ph type="title"/>
          </p:nvPr>
        </p:nvSpPr>
        <p:spPr>
          <a:xfrm>
            <a:off x="782723" y="809898"/>
            <a:ext cx="7629757" cy="1554480"/>
          </a:xfrm>
        </p:spPr>
        <p:txBody>
          <a:bodyPr anchor="ctr">
            <a:normAutofit/>
          </a:bodyPr>
          <a:lstStyle/>
          <a:p>
            <a:r>
              <a:rPr lang="en-ZA" sz="3300" b="1" dirty="0"/>
              <a:t>Guidance on patients requiring nebulized medications or inhaled or systemic steroid use for management of their co-morbidities</a:t>
            </a:r>
          </a:p>
        </p:txBody>
      </p:sp>
      <p:cxnSp>
        <p:nvCxnSpPr>
          <p:cNvPr id="17" name="Straight Connector 26" hidden="1">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14" name="Content Placeholder 2">
            <a:extLst>
              <a:ext uri="{FF2B5EF4-FFF2-40B4-BE49-F238E27FC236}">
                <a16:creationId xmlns:a16="http://schemas.microsoft.com/office/drawing/2014/main" id="{B6E90D77-CA3D-4E14-BF38-004DFB56B9D3}"/>
              </a:ext>
            </a:extLst>
          </p:cNvPr>
          <p:cNvGraphicFramePr>
            <a:graphicFrameLocks noGrp="1"/>
          </p:cNvGraphicFramePr>
          <p:nvPr>
            <p:ph idx="1"/>
          </p:nvPr>
        </p:nvGraphicFramePr>
        <p:xfrm>
          <a:off x="678451" y="3017519"/>
          <a:ext cx="778383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684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5DA8A-F25B-4899-8321-40CA636579A9}"/>
              </a:ext>
            </a:extLst>
          </p:cNvPr>
          <p:cNvSpPr>
            <a:spLocks noGrp="1"/>
          </p:cNvSpPr>
          <p:nvPr>
            <p:ph type="title"/>
          </p:nvPr>
        </p:nvSpPr>
        <p:spPr>
          <a:xfrm>
            <a:off x="840699" y="687480"/>
            <a:ext cx="5605629" cy="994172"/>
          </a:xfrm>
        </p:spPr>
        <p:txBody>
          <a:bodyPr>
            <a:normAutofit/>
          </a:bodyPr>
          <a:lstStyle/>
          <a:p>
            <a:r>
              <a:rPr lang="en-ZA" sz="3850" b="1"/>
              <a:t>Rapid Triaging of Cases</a:t>
            </a:r>
          </a:p>
        </p:txBody>
      </p:sp>
      <p:sp>
        <p:nvSpPr>
          <p:cNvPr id="3" name="Content Placeholder 2">
            <a:extLst>
              <a:ext uri="{FF2B5EF4-FFF2-40B4-BE49-F238E27FC236}">
                <a16:creationId xmlns:a16="http://schemas.microsoft.com/office/drawing/2014/main" id="{2F2F95D3-32F9-4633-88BC-2AE7D93332A8}"/>
              </a:ext>
            </a:extLst>
          </p:cNvPr>
          <p:cNvSpPr>
            <a:spLocks noGrp="1"/>
          </p:cNvSpPr>
          <p:nvPr>
            <p:ph idx="1"/>
          </p:nvPr>
        </p:nvSpPr>
        <p:spPr>
          <a:xfrm>
            <a:off x="852321" y="2227943"/>
            <a:ext cx="5033221" cy="3788227"/>
          </a:xfrm>
        </p:spPr>
        <p:txBody>
          <a:bodyPr anchor="ctr">
            <a:normAutofit/>
          </a:bodyPr>
          <a:lstStyle/>
          <a:p>
            <a:r>
              <a:rPr lang="en-ZA" sz="1600"/>
              <a:t>Assess severity of disease. </a:t>
            </a:r>
          </a:p>
          <a:p>
            <a:r>
              <a:rPr lang="en-ZA" sz="1600"/>
              <a:t>Mild disease may be treated at home (as long as patients can self-isolate and access health care if symptoms worsen).</a:t>
            </a:r>
          </a:p>
          <a:p>
            <a:r>
              <a:rPr lang="en-ZA" sz="1600"/>
              <a:t>Moderate to severe disease will require admission.</a:t>
            </a:r>
          </a:p>
          <a:p>
            <a:r>
              <a:rPr lang="en-ZA" sz="1600"/>
              <a:t>Criteria for management at home (age 12 or higher):</a:t>
            </a:r>
          </a:p>
          <a:p>
            <a:pPr lvl="1">
              <a:buFont typeface="Courier New" panose="02070309020205020404" pitchFamily="49" charset="0"/>
              <a:buChar char="o"/>
            </a:pPr>
            <a:r>
              <a:rPr lang="en-ZA" sz="1600"/>
              <a:t>Mild disease: Oxygen saturation = or above 95%, respiratory rate less than 25/min, heart rate less than 120, body temperature 36–39°C and normal mental status</a:t>
            </a:r>
          </a:p>
          <a:p>
            <a:pPr lvl="1">
              <a:buFont typeface="Courier New" panose="02070309020205020404" pitchFamily="49" charset="0"/>
              <a:buChar char="o"/>
            </a:pPr>
            <a:r>
              <a:rPr lang="en-ZA" sz="1600"/>
              <a:t>Able to safely self-isolate: separate room, able to contact and return to health care facility in case of deterioration</a:t>
            </a:r>
          </a:p>
        </p:txBody>
      </p:sp>
      <p:sp>
        <p:nvSpPr>
          <p:cNvPr id="52" name="Rectangle 5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Oval 5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9" name="Graphic 48" descr="Medical">
            <a:extLst>
              <a:ext uri="{FF2B5EF4-FFF2-40B4-BE49-F238E27FC236}">
                <a16:creationId xmlns:a16="http://schemas.microsoft.com/office/drawing/2014/main" id="{EB924FBC-5066-4E23-AEFB-9ADC9F6A1B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624964" y="2865141"/>
            <a:ext cx="1143455" cy="1143455"/>
          </a:xfrm>
          <a:prstGeom prst="rect">
            <a:avLst/>
          </a:prstGeom>
        </p:spPr>
      </p:pic>
    </p:spTree>
    <p:extLst>
      <p:ext uri="{BB962C8B-B14F-4D97-AF65-F5344CB8AC3E}">
        <p14:creationId xmlns:p14="http://schemas.microsoft.com/office/powerpoint/2010/main" val="2105832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48FD0ABC-D5A5-42B0-B582-706D373BD739}"/>
              </a:ext>
            </a:extLst>
          </p:cNvPr>
          <p:cNvGraphicFramePr>
            <a:graphicFrameLocks noGrp="1"/>
          </p:cNvGraphicFramePr>
          <p:nvPr>
            <p:ph idx="1"/>
          </p:nvPr>
        </p:nvGraphicFramePr>
        <p:xfrm>
          <a:off x="628649" y="1828799"/>
          <a:ext cx="8284531" cy="4918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a:extLst>
              <a:ext uri="{FF2B5EF4-FFF2-40B4-BE49-F238E27FC236}">
                <a16:creationId xmlns:a16="http://schemas.microsoft.com/office/drawing/2014/main" id="{C3229716-546F-458D-8512-0F7772D8D468}"/>
              </a:ext>
            </a:extLst>
          </p:cNvPr>
          <p:cNvSpPr/>
          <p:nvPr/>
        </p:nvSpPr>
        <p:spPr>
          <a:xfrm>
            <a:off x="0" y="503237"/>
            <a:ext cx="9144000" cy="1325563"/>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55C075-7F92-449F-88B4-BA856EE8B8B1}"/>
              </a:ext>
            </a:extLst>
          </p:cNvPr>
          <p:cNvSpPr>
            <a:spLocks noGrp="1"/>
          </p:cNvSpPr>
          <p:nvPr>
            <p:ph type="title"/>
          </p:nvPr>
        </p:nvSpPr>
        <p:spPr>
          <a:xfrm>
            <a:off x="750718" y="503237"/>
            <a:ext cx="7886700" cy="1325563"/>
          </a:xfrm>
        </p:spPr>
        <p:txBody>
          <a:bodyPr>
            <a:normAutofit/>
          </a:bodyPr>
          <a:lstStyle/>
          <a:p>
            <a:r>
              <a:rPr lang="en-ZA" sz="4000" b="1" dirty="0">
                <a:solidFill>
                  <a:schemeClr val="bg1"/>
                </a:solidFill>
              </a:rPr>
              <a:t>Early Supportive Therapy During Hospitalisation</a:t>
            </a:r>
          </a:p>
        </p:txBody>
      </p:sp>
    </p:spTree>
    <p:extLst>
      <p:ext uri="{BB962C8B-B14F-4D97-AF65-F5344CB8AC3E}">
        <p14:creationId xmlns:p14="http://schemas.microsoft.com/office/powerpoint/2010/main" val="1893844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48FD0ABC-D5A5-42B0-B582-706D373BD739}"/>
              </a:ext>
            </a:extLst>
          </p:cNvPr>
          <p:cNvGraphicFramePr>
            <a:graphicFrameLocks noGrp="1"/>
          </p:cNvGraphicFramePr>
          <p:nvPr>
            <p:ph idx="1"/>
          </p:nvPr>
        </p:nvGraphicFramePr>
        <p:xfrm>
          <a:off x="655497" y="1667469"/>
          <a:ext cx="8284531" cy="4918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C3229716-546F-458D-8512-0F7772D8D468}"/>
              </a:ext>
            </a:extLst>
          </p:cNvPr>
          <p:cNvSpPr/>
          <p:nvPr/>
        </p:nvSpPr>
        <p:spPr>
          <a:xfrm>
            <a:off x="0" y="503237"/>
            <a:ext cx="9144000" cy="1325563"/>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55C075-7F92-449F-88B4-BA856EE8B8B1}"/>
              </a:ext>
            </a:extLst>
          </p:cNvPr>
          <p:cNvSpPr>
            <a:spLocks noGrp="1"/>
          </p:cNvSpPr>
          <p:nvPr>
            <p:ph type="title"/>
          </p:nvPr>
        </p:nvSpPr>
        <p:spPr>
          <a:xfrm>
            <a:off x="750718" y="503237"/>
            <a:ext cx="7886700" cy="1325563"/>
          </a:xfrm>
        </p:spPr>
        <p:txBody>
          <a:bodyPr>
            <a:normAutofit/>
          </a:bodyPr>
          <a:lstStyle/>
          <a:p>
            <a:r>
              <a:rPr lang="en-ZA" sz="4000" b="1" dirty="0">
                <a:solidFill>
                  <a:schemeClr val="bg1"/>
                </a:solidFill>
              </a:rPr>
              <a:t>Oxygen Therapy</a:t>
            </a:r>
          </a:p>
        </p:txBody>
      </p:sp>
    </p:spTree>
    <p:extLst>
      <p:ext uri="{BB962C8B-B14F-4D97-AF65-F5344CB8AC3E}">
        <p14:creationId xmlns:p14="http://schemas.microsoft.com/office/powerpoint/2010/main" val="21182476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2134</Words>
  <Application>Microsoft Office PowerPoint</Application>
  <PresentationFormat>On-screen Show (4:3)</PresentationFormat>
  <Paragraphs>151</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Courier New</vt:lpstr>
      <vt:lpstr>Office Theme</vt:lpstr>
      <vt:lpstr>Management of confirmed COVID-19 cases</vt:lpstr>
      <vt:lpstr>Symptomatic management of confirmed COVID-19 cases</vt:lpstr>
      <vt:lpstr>Guidance on patients requiring nebulized medications or inhaled or systemic steroid use for management of their co-morbidities</vt:lpstr>
      <vt:lpstr>Specific therapies</vt:lpstr>
      <vt:lpstr>PowerPoint Presentation</vt:lpstr>
      <vt:lpstr>Guidance on patients requiring nebulized medications or inhaled or systemic steroid use for management of their co-morbidities</vt:lpstr>
      <vt:lpstr>Rapid Triaging of Cases</vt:lpstr>
      <vt:lpstr>Early Supportive Therapy During Hospitalisation</vt:lpstr>
      <vt:lpstr>Oxygen Therapy</vt:lpstr>
      <vt:lpstr>Management of Hypoxemic Respiratory Failure (1)</vt:lpstr>
      <vt:lpstr>Management of Hypoxemic Respiratory Failure (2)</vt:lpstr>
      <vt:lpstr>Endotracheal intubation and mechanical ventilatory support: considerations</vt:lpstr>
      <vt:lpstr>Endotracheal intubation and mechanical ventilatory support: principles (1)</vt:lpstr>
      <vt:lpstr>Endotracheal intubation and mechanical ventilatory support: principles (2)</vt:lpstr>
      <vt:lpstr>Endotracheal intubation and mechanical ventilatory support: principles (3)</vt:lpstr>
      <vt:lpstr>De-isolation Criteria (1)</vt:lpstr>
      <vt:lpstr>De-isolation (2)</vt:lpstr>
      <vt:lpstr>Management of children with COVID-19 (1)</vt:lpstr>
      <vt:lpstr>Management of children with COVID-19 (2)</vt:lpstr>
      <vt:lpstr>Management of COVID-19 in newborns (1)</vt:lpstr>
      <vt:lpstr>Management of COVID-19 in newborns (2)</vt:lpstr>
      <vt:lpstr>Management of COVID-19 in newborns (3)</vt:lpstr>
      <vt:lpstr>Newborn who is well but mother is unable to take care for them should</vt:lpstr>
      <vt:lpstr>Unwell / Symptomatic babies should</vt:lpstr>
      <vt:lpstr>Management of COVID-19 in pregnant and breastfeeding women</vt:lpstr>
      <vt:lpstr>Management of people living with HIV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Monge Tlaka</dc:creator>
  <cp:lastModifiedBy>Monge Tlaka</cp:lastModifiedBy>
  <cp:revision>2</cp:revision>
  <dcterms:created xsi:type="dcterms:W3CDTF">2020-06-30T14:12:23Z</dcterms:created>
  <dcterms:modified xsi:type="dcterms:W3CDTF">2020-06-30T15:15:01Z</dcterms:modified>
</cp:coreProperties>
</file>