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4" r:id="rId2"/>
    <p:sldId id="268" r:id="rId3"/>
    <p:sldId id="557" r:id="rId4"/>
    <p:sldId id="558" r:id="rId5"/>
    <p:sldId id="559" r:id="rId6"/>
    <p:sldId id="560" r:id="rId7"/>
    <p:sldId id="375" r:id="rId8"/>
    <p:sldId id="387" r:id="rId9"/>
    <p:sldId id="376" r:id="rId10"/>
    <p:sldId id="377" r:id="rId11"/>
    <p:sldId id="378" r:id="rId12"/>
    <p:sldId id="388" r:id="rId13"/>
    <p:sldId id="380" r:id="rId14"/>
    <p:sldId id="381" r:id="rId15"/>
    <p:sldId id="271" r:id="rId16"/>
    <p:sldId id="272"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B7515-357E-45E8-A730-250110952D86}"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11C2F52A-3CC6-429C-A3DE-035CFEE754D8}">
      <dgm:prSet custT="1"/>
      <dgm:spPr/>
      <dgm:t>
        <a:bodyPr/>
        <a:lstStyle/>
        <a:p>
          <a:r>
            <a:rPr lang="en-US" sz="2200" dirty="0"/>
            <a:t>Polymer Chain Reaction (PCR method) </a:t>
          </a:r>
        </a:p>
      </dgm:t>
    </dgm:pt>
    <dgm:pt modelId="{41CA9468-CD28-4E39-AD6F-F6FB39732989}" type="parTrans" cxnId="{1C9C0B4C-9D5D-4420-9BE1-ED0B38FD11E6}">
      <dgm:prSet/>
      <dgm:spPr/>
      <dgm:t>
        <a:bodyPr/>
        <a:lstStyle/>
        <a:p>
          <a:endParaRPr lang="en-US"/>
        </a:p>
      </dgm:t>
    </dgm:pt>
    <dgm:pt modelId="{DF89BB6E-0A37-4610-B33D-AD88948BBA02}" type="sibTrans" cxnId="{1C9C0B4C-9D5D-4420-9BE1-ED0B38FD11E6}">
      <dgm:prSet/>
      <dgm:spPr/>
      <dgm:t>
        <a:bodyPr/>
        <a:lstStyle/>
        <a:p>
          <a:endParaRPr lang="en-US"/>
        </a:p>
      </dgm:t>
    </dgm:pt>
    <dgm:pt modelId="{5F5F9B25-9A8C-4429-91C9-8B5BD1385C37}">
      <dgm:prSet custT="1"/>
      <dgm:spPr/>
      <dgm:t>
        <a:bodyPr/>
        <a:lstStyle/>
        <a:p>
          <a:r>
            <a:rPr lang="en-US" sz="1800" kern="1200" dirty="0"/>
            <a:t>GeneXpert will be used in near future</a:t>
          </a:r>
        </a:p>
        <a:p>
          <a:r>
            <a:rPr lang="en-US" sz="1800" kern="1200" dirty="0">
              <a:solidFill>
                <a:prstClr val="white">
                  <a:hueOff val="0"/>
                  <a:satOff val="0"/>
                  <a:lumOff val="0"/>
                  <a:alphaOff val="0"/>
                </a:prstClr>
              </a:solidFill>
              <a:latin typeface="Calibri" panose="020F0502020204030204"/>
              <a:ea typeface="+mn-ea"/>
              <a:cs typeface="+mn-cs"/>
            </a:rPr>
            <a:t>Antibody-based tests not recommended for COVID-19 diagnosis</a:t>
          </a:r>
        </a:p>
        <a:p>
          <a:r>
            <a:rPr lang="en-US" sz="1800" kern="1200" dirty="0">
              <a:solidFill>
                <a:prstClr val="white">
                  <a:hueOff val="0"/>
                  <a:satOff val="0"/>
                  <a:lumOff val="0"/>
                  <a:alphaOff val="0"/>
                </a:prstClr>
              </a:solidFill>
              <a:latin typeface="Calibri" panose="020F0502020204030204"/>
              <a:ea typeface="+mn-ea"/>
              <a:cs typeface="+mn-cs"/>
            </a:rPr>
            <a:t>Point of care antigen tests not recommended</a:t>
          </a:r>
        </a:p>
      </dgm:t>
    </dgm:pt>
    <dgm:pt modelId="{30A1B7E9-3D5E-49D0-8438-1FBE3632B032}" type="parTrans" cxnId="{6FD951C7-CBF5-49FB-AC0C-BC793AC148A6}">
      <dgm:prSet/>
      <dgm:spPr/>
      <dgm:t>
        <a:bodyPr/>
        <a:lstStyle/>
        <a:p>
          <a:endParaRPr lang="en-US"/>
        </a:p>
      </dgm:t>
    </dgm:pt>
    <dgm:pt modelId="{95531BD8-F3BE-4FE7-952F-1E3BFB8C7823}" type="sibTrans" cxnId="{6FD951C7-CBF5-49FB-AC0C-BC793AC148A6}">
      <dgm:prSet/>
      <dgm:spPr/>
      <dgm:t>
        <a:bodyPr/>
        <a:lstStyle/>
        <a:p>
          <a:endParaRPr lang="en-US"/>
        </a:p>
      </dgm:t>
    </dgm:pt>
    <dgm:pt modelId="{DBC12E39-E405-42D5-92AC-C54EE806EA26}">
      <dgm:prSet/>
      <dgm:spPr/>
      <dgm:t>
        <a:bodyPr/>
        <a:lstStyle/>
        <a:p>
          <a:r>
            <a:rPr lang="en-US" dirty="0"/>
            <a:t>Samples to be sent are: </a:t>
          </a:r>
          <a:r>
            <a:rPr lang="en-US" b="1" dirty="0"/>
            <a:t>upper respiratory tract samples </a:t>
          </a:r>
          <a:r>
            <a:rPr lang="en-US" dirty="0"/>
            <a:t>(nasopharyngeal and oropharyngeal swabs in universal transport medium) or </a:t>
          </a:r>
          <a:r>
            <a:rPr lang="en-US" b="1" dirty="0"/>
            <a:t>lower respiratory tract samples </a:t>
          </a:r>
          <a:r>
            <a:rPr lang="en-US" dirty="0"/>
            <a:t>if possible (</a:t>
          </a:r>
          <a:r>
            <a:rPr lang="en-US" b="1" dirty="0"/>
            <a:t>sputum</a:t>
          </a:r>
          <a:r>
            <a:rPr lang="en-US" dirty="0"/>
            <a:t>, tracheal aspirates, bronchoalveolar lavage fluid). Saliva may be used when directive is in place</a:t>
          </a:r>
        </a:p>
      </dgm:t>
    </dgm:pt>
    <dgm:pt modelId="{32198F08-8925-466B-972A-456C227B932E}" type="parTrans" cxnId="{96DAE98C-A139-4867-9B13-92912EB78359}">
      <dgm:prSet/>
      <dgm:spPr/>
      <dgm:t>
        <a:bodyPr/>
        <a:lstStyle/>
        <a:p>
          <a:endParaRPr lang="en-US"/>
        </a:p>
      </dgm:t>
    </dgm:pt>
    <dgm:pt modelId="{56BFB09B-AC5C-4300-BCDA-1EB2A1245926}" type="sibTrans" cxnId="{96DAE98C-A139-4867-9B13-92912EB78359}">
      <dgm:prSet/>
      <dgm:spPr/>
      <dgm:t>
        <a:bodyPr/>
        <a:lstStyle/>
        <a:p>
          <a:endParaRPr lang="en-US"/>
        </a:p>
      </dgm:t>
    </dgm:pt>
    <dgm:pt modelId="{ED389E4F-98F8-405B-BB4D-E71A7243553A}" type="pres">
      <dgm:prSet presAssocID="{EFCB7515-357E-45E8-A730-250110952D86}" presName="root" presStyleCnt="0">
        <dgm:presLayoutVars>
          <dgm:dir/>
          <dgm:resizeHandles val="exact"/>
        </dgm:presLayoutVars>
      </dgm:prSet>
      <dgm:spPr/>
    </dgm:pt>
    <dgm:pt modelId="{1F679327-9CB4-4A37-A248-330CF42544B4}" type="pres">
      <dgm:prSet presAssocID="{11C2F52A-3CC6-429C-A3DE-035CFEE754D8}" presName="compNode" presStyleCnt="0"/>
      <dgm:spPr/>
    </dgm:pt>
    <dgm:pt modelId="{4D75B015-0D14-45AB-94F1-862ADC1068B6}" type="pres">
      <dgm:prSet presAssocID="{11C2F52A-3CC6-429C-A3DE-035CFEE754D8}" presName="bgRect" presStyleLbl="bgShp" presStyleIdx="0" presStyleCnt="3"/>
      <dgm:spPr/>
    </dgm:pt>
    <dgm:pt modelId="{8FC3CA40-DF6E-41D3-8FCB-42E86E4B459B}" type="pres">
      <dgm:prSet presAssocID="{11C2F52A-3CC6-429C-A3DE-035CFEE754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CCF1BA8F-7EED-489E-8F84-710F6A51654C}" type="pres">
      <dgm:prSet presAssocID="{11C2F52A-3CC6-429C-A3DE-035CFEE754D8}" presName="spaceRect" presStyleCnt="0"/>
      <dgm:spPr/>
    </dgm:pt>
    <dgm:pt modelId="{86A0209E-44A5-4411-80F2-6D6D95848BF1}" type="pres">
      <dgm:prSet presAssocID="{11C2F52A-3CC6-429C-A3DE-035CFEE754D8}" presName="parTx" presStyleLbl="revTx" presStyleIdx="0" presStyleCnt="3">
        <dgm:presLayoutVars>
          <dgm:chMax val="0"/>
          <dgm:chPref val="0"/>
        </dgm:presLayoutVars>
      </dgm:prSet>
      <dgm:spPr/>
    </dgm:pt>
    <dgm:pt modelId="{18EC7A9A-1E24-446F-A007-9E667E929779}" type="pres">
      <dgm:prSet presAssocID="{DF89BB6E-0A37-4610-B33D-AD88948BBA02}" presName="sibTrans" presStyleCnt="0"/>
      <dgm:spPr/>
    </dgm:pt>
    <dgm:pt modelId="{605857C0-A30E-4177-8EA6-6AC2B809FE8E}" type="pres">
      <dgm:prSet presAssocID="{5F5F9B25-9A8C-4429-91C9-8B5BD1385C37}" presName="compNode" presStyleCnt="0"/>
      <dgm:spPr/>
    </dgm:pt>
    <dgm:pt modelId="{D8E1A3A4-F805-4BBF-B258-99EC602C28BE}" type="pres">
      <dgm:prSet presAssocID="{5F5F9B25-9A8C-4429-91C9-8B5BD1385C37}" presName="bgRect" presStyleLbl="bgShp" presStyleIdx="1" presStyleCnt="3"/>
      <dgm:spPr>
        <a:solidFill>
          <a:schemeClr val="bg1">
            <a:lumMod val="65000"/>
          </a:schemeClr>
        </a:solidFill>
      </dgm:spPr>
    </dgm:pt>
    <dgm:pt modelId="{1C7F60FA-21D0-4CF1-8CA7-0A243AB1425E}" type="pres">
      <dgm:prSet presAssocID="{5F5F9B25-9A8C-4429-91C9-8B5BD1385C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uture"/>
        </a:ext>
      </dgm:extLst>
    </dgm:pt>
    <dgm:pt modelId="{BAB9EBF3-71EE-476E-A396-AB95E00E5371}" type="pres">
      <dgm:prSet presAssocID="{5F5F9B25-9A8C-4429-91C9-8B5BD1385C37}" presName="spaceRect" presStyleCnt="0"/>
      <dgm:spPr/>
    </dgm:pt>
    <dgm:pt modelId="{59F80FEE-4890-4FCA-A854-F7EDD191C5E1}" type="pres">
      <dgm:prSet presAssocID="{5F5F9B25-9A8C-4429-91C9-8B5BD1385C37}" presName="parTx" presStyleLbl="revTx" presStyleIdx="1" presStyleCnt="3">
        <dgm:presLayoutVars>
          <dgm:chMax val="0"/>
          <dgm:chPref val="0"/>
        </dgm:presLayoutVars>
      </dgm:prSet>
      <dgm:spPr/>
    </dgm:pt>
    <dgm:pt modelId="{26BBFC20-6050-4A0D-B5E7-8E05060B136D}" type="pres">
      <dgm:prSet presAssocID="{95531BD8-F3BE-4FE7-952F-1E3BFB8C7823}" presName="sibTrans" presStyleCnt="0"/>
      <dgm:spPr/>
    </dgm:pt>
    <dgm:pt modelId="{C715ABBC-BFDE-4D5A-9741-D7DE916F159D}" type="pres">
      <dgm:prSet presAssocID="{DBC12E39-E405-42D5-92AC-C54EE806EA26}" presName="compNode" presStyleCnt="0"/>
      <dgm:spPr/>
    </dgm:pt>
    <dgm:pt modelId="{B13CCFC8-EB91-455D-AAD1-26760B2C14F7}" type="pres">
      <dgm:prSet presAssocID="{DBC12E39-E405-42D5-92AC-C54EE806EA26}" presName="bgRect" presStyleLbl="bgShp" presStyleIdx="2" presStyleCnt="3"/>
      <dgm:spPr>
        <a:solidFill>
          <a:srgbClr val="005D28"/>
        </a:solidFill>
      </dgm:spPr>
    </dgm:pt>
    <dgm:pt modelId="{0AA00EF4-A5BB-4CCE-B379-BCDFEF350A88}" type="pres">
      <dgm:prSet presAssocID="{DBC12E39-E405-42D5-92AC-C54EE806EA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18BE2B32-5A3A-4782-85C7-DE68E18508CD}" type="pres">
      <dgm:prSet presAssocID="{DBC12E39-E405-42D5-92AC-C54EE806EA26}" presName="spaceRect" presStyleCnt="0"/>
      <dgm:spPr/>
    </dgm:pt>
    <dgm:pt modelId="{EF375AD9-DF50-4CFD-ACF1-6BB3746F627B}" type="pres">
      <dgm:prSet presAssocID="{DBC12E39-E405-42D5-92AC-C54EE806EA26}" presName="parTx" presStyleLbl="revTx" presStyleIdx="2" presStyleCnt="3">
        <dgm:presLayoutVars>
          <dgm:chMax val="0"/>
          <dgm:chPref val="0"/>
        </dgm:presLayoutVars>
      </dgm:prSet>
      <dgm:spPr/>
    </dgm:pt>
  </dgm:ptLst>
  <dgm:cxnLst>
    <dgm:cxn modelId="{A7166004-7E92-4823-A2B9-951AF0E738FA}" type="presOf" srcId="{5F5F9B25-9A8C-4429-91C9-8B5BD1385C37}" destId="{59F80FEE-4890-4FCA-A854-F7EDD191C5E1}" srcOrd="0" destOrd="0" presId="urn:microsoft.com/office/officeart/2018/2/layout/IconVerticalSolidList"/>
    <dgm:cxn modelId="{4859930B-5FCF-4277-8C34-ED50C05C4498}" type="presOf" srcId="{11C2F52A-3CC6-429C-A3DE-035CFEE754D8}" destId="{86A0209E-44A5-4411-80F2-6D6D95848BF1}" srcOrd="0" destOrd="0" presId="urn:microsoft.com/office/officeart/2018/2/layout/IconVerticalSolidList"/>
    <dgm:cxn modelId="{6399AE37-FD6B-4565-A4DC-F014DF8A6BCF}" type="presOf" srcId="{EFCB7515-357E-45E8-A730-250110952D86}" destId="{ED389E4F-98F8-405B-BB4D-E71A7243553A}" srcOrd="0" destOrd="0" presId="urn:microsoft.com/office/officeart/2018/2/layout/IconVerticalSolidList"/>
    <dgm:cxn modelId="{1C9C0B4C-9D5D-4420-9BE1-ED0B38FD11E6}" srcId="{EFCB7515-357E-45E8-A730-250110952D86}" destId="{11C2F52A-3CC6-429C-A3DE-035CFEE754D8}" srcOrd="0" destOrd="0" parTransId="{41CA9468-CD28-4E39-AD6F-F6FB39732989}" sibTransId="{DF89BB6E-0A37-4610-B33D-AD88948BBA02}"/>
    <dgm:cxn modelId="{96DAE98C-A139-4867-9B13-92912EB78359}" srcId="{EFCB7515-357E-45E8-A730-250110952D86}" destId="{DBC12E39-E405-42D5-92AC-C54EE806EA26}" srcOrd="2" destOrd="0" parTransId="{32198F08-8925-466B-972A-456C227B932E}" sibTransId="{56BFB09B-AC5C-4300-BCDA-1EB2A1245926}"/>
    <dgm:cxn modelId="{A100A0C2-EC81-421A-A60D-C59CE223FEB0}" type="presOf" srcId="{DBC12E39-E405-42D5-92AC-C54EE806EA26}" destId="{EF375AD9-DF50-4CFD-ACF1-6BB3746F627B}" srcOrd="0" destOrd="0" presId="urn:microsoft.com/office/officeart/2018/2/layout/IconVerticalSolidList"/>
    <dgm:cxn modelId="{6FD951C7-CBF5-49FB-AC0C-BC793AC148A6}" srcId="{EFCB7515-357E-45E8-A730-250110952D86}" destId="{5F5F9B25-9A8C-4429-91C9-8B5BD1385C37}" srcOrd="1" destOrd="0" parTransId="{30A1B7E9-3D5E-49D0-8438-1FBE3632B032}" sibTransId="{95531BD8-F3BE-4FE7-952F-1E3BFB8C7823}"/>
    <dgm:cxn modelId="{07FC9941-DDDD-4F1E-923A-634182E4BF71}" type="presParOf" srcId="{ED389E4F-98F8-405B-BB4D-E71A7243553A}" destId="{1F679327-9CB4-4A37-A248-330CF42544B4}" srcOrd="0" destOrd="0" presId="urn:microsoft.com/office/officeart/2018/2/layout/IconVerticalSolidList"/>
    <dgm:cxn modelId="{C8AF4BF9-E74B-4608-AA7F-61E2396D46EF}" type="presParOf" srcId="{1F679327-9CB4-4A37-A248-330CF42544B4}" destId="{4D75B015-0D14-45AB-94F1-862ADC1068B6}" srcOrd="0" destOrd="0" presId="urn:microsoft.com/office/officeart/2018/2/layout/IconVerticalSolidList"/>
    <dgm:cxn modelId="{668FD2E2-B1C9-4121-A5F4-E15266F90862}" type="presParOf" srcId="{1F679327-9CB4-4A37-A248-330CF42544B4}" destId="{8FC3CA40-DF6E-41D3-8FCB-42E86E4B459B}" srcOrd="1" destOrd="0" presId="urn:microsoft.com/office/officeart/2018/2/layout/IconVerticalSolidList"/>
    <dgm:cxn modelId="{BFA6AE98-1695-4098-8586-01D69FD542B2}" type="presParOf" srcId="{1F679327-9CB4-4A37-A248-330CF42544B4}" destId="{CCF1BA8F-7EED-489E-8F84-710F6A51654C}" srcOrd="2" destOrd="0" presId="urn:microsoft.com/office/officeart/2018/2/layout/IconVerticalSolidList"/>
    <dgm:cxn modelId="{5C66D9CA-5080-4286-9EE0-49417758E1D3}" type="presParOf" srcId="{1F679327-9CB4-4A37-A248-330CF42544B4}" destId="{86A0209E-44A5-4411-80F2-6D6D95848BF1}" srcOrd="3" destOrd="0" presId="urn:microsoft.com/office/officeart/2018/2/layout/IconVerticalSolidList"/>
    <dgm:cxn modelId="{C394D887-5C49-4332-A41C-F0B39BBA3C92}" type="presParOf" srcId="{ED389E4F-98F8-405B-BB4D-E71A7243553A}" destId="{18EC7A9A-1E24-446F-A007-9E667E929779}" srcOrd="1" destOrd="0" presId="urn:microsoft.com/office/officeart/2018/2/layout/IconVerticalSolidList"/>
    <dgm:cxn modelId="{B8094ADB-B7FF-492B-8296-F6179AA75F4B}" type="presParOf" srcId="{ED389E4F-98F8-405B-BB4D-E71A7243553A}" destId="{605857C0-A30E-4177-8EA6-6AC2B809FE8E}" srcOrd="2" destOrd="0" presId="urn:microsoft.com/office/officeart/2018/2/layout/IconVerticalSolidList"/>
    <dgm:cxn modelId="{BFE74023-3A0C-4AC6-9D4D-39EF6DFECE06}" type="presParOf" srcId="{605857C0-A30E-4177-8EA6-6AC2B809FE8E}" destId="{D8E1A3A4-F805-4BBF-B258-99EC602C28BE}" srcOrd="0" destOrd="0" presId="urn:microsoft.com/office/officeart/2018/2/layout/IconVerticalSolidList"/>
    <dgm:cxn modelId="{8B2E72EC-F449-4DA8-B1BE-35A52F7A06E4}" type="presParOf" srcId="{605857C0-A30E-4177-8EA6-6AC2B809FE8E}" destId="{1C7F60FA-21D0-4CF1-8CA7-0A243AB1425E}" srcOrd="1" destOrd="0" presId="urn:microsoft.com/office/officeart/2018/2/layout/IconVerticalSolidList"/>
    <dgm:cxn modelId="{1FE4EB2B-7628-4547-8EE8-D20CBDD176E7}" type="presParOf" srcId="{605857C0-A30E-4177-8EA6-6AC2B809FE8E}" destId="{BAB9EBF3-71EE-476E-A396-AB95E00E5371}" srcOrd="2" destOrd="0" presId="urn:microsoft.com/office/officeart/2018/2/layout/IconVerticalSolidList"/>
    <dgm:cxn modelId="{88541BFB-0F78-446A-9FD1-F54D6FA1AD7F}" type="presParOf" srcId="{605857C0-A30E-4177-8EA6-6AC2B809FE8E}" destId="{59F80FEE-4890-4FCA-A854-F7EDD191C5E1}" srcOrd="3" destOrd="0" presId="urn:microsoft.com/office/officeart/2018/2/layout/IconVerticalSolidList"/>
    <dgm:cxn modelId="{DBFD81BD-459D-4B51-973D-5B767973DF86}" type="presParOf" srcId="{ED389E4F-98F8-405B-BB4D-E71A7243553A}" destId="{26BBFC20-6050-4A0D-B5E7-8E05060B136D}" srcOrd="3" destOrd="0" presId="urn:microsoft.com/office/officeart/2018/2/layout/IconVerticalSolidList"/>
    <dgm:cxn modelId="{CD1509A4-B8DA-4AA4-A814-3B0291317318}" type="presParOf" srcId="{ED389E4F-98F8-405B-BB4D-E71A7243553A}" destId="{C715ABBC-BFDE-4D5A-9741-D7DE916F159D}" srcOrd="4" destOrd="0" presId="urn:microsoft.com/office/officeart/2018/2/layout/IconVerticalSolidList"/>
    <dgm:cxn modelId="{E33F58DE-AD34-4747-97B4-5277768183F9}" type="presParOf" srcId="{C715ABBC-BFDE-4D5A-9741-D7DE916F159D}" destId="{B13CCFC8-EB91-455D-AAD1-26760B2C14F7}" srcOrd="0" destOrd="0" presId="urn:microsoft.com/office/officeart/2018/2/layout/IconVerticalSolidList"/>
    <dgm:cxn modelId="{6CBC3536-543D-41D2-946D-760D88C949EC}" type="presParOf" srcId="{C715ABBC-BFDE-4D5A-9741-D7DE916F159D}" destId="{0AA00EF4-A5BB-4CCE-B379-BCDFEF350A88}" srcOrd="1" destOrd="0" presId="urn:microsoft.com/office/officeart/2018/2/layout/IconVerticalSolidList"/>
    <dgm:cxn modelId="{6C59416C-0C10-43AB-B57F-225672E4B28A}" type="presParOf" srcId="{C715ABBC-BFDE-4D5A-9741-D7DE916F159D}" destId="{18BE2B32-5A3A-4782-85C7-DE68E18508CD}" srcOrd="2" destOrd="0" presId="urn:microsoft.com/office/officeart/2018/2/layout/IconVerticalSolidList"/>
    <dgm:cxn modelId="{4C37C232-75BA-4B05-B5AC-39E9B4C5DD4C}" type="presParOf" srcId="{C715ABBC-BFDE-4D5A-9741-D7DE916F159D}" destId="{EF375AD9-DF50-4CFD-ACF1-6BB3746F62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9BEBB-D8EC-49C0-9E87-15F2697F3F2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A9AE884-F074-4ADA-A668-121CBE6DCA67}">
      <dgm:prSet/>
      <dgm:spPr/>
      <dgm:t>
        <a:bodyPr/>
        <a:lstStyle/>
        <a:p>
          <a:r>
            <a:rPr lang="en-ZA" dirty="0"/>
            <a:t>Limited workup depending on the specific presentation</a:t>
          </a:r>
          <a:endParaRPr lang="en-US" dirty="0"/>
        </a:p>
      </dgm:t>
    </dgm:pt>
    <dgm:pt modelId="{F3F0B9FE-A4CF-4213-9F82-742CA6F8AE4C}" type="parTrans" cxnId="{D0406C78-8F7E-4149-992A-9B449C626EAD}">
      <dgm:prSet/>
      <dgm:spPr/>
      <dgm:t>
        <a:bodyPr/>
        <a:lstStyle/>
        <a:p>
          <a:endParaRPr lang="en-US"/>
        </a:p>
      </dgm:t>
    </dgm:pt>
    <dgm:pt modelId="{1EEF9117-0F8D-4634-B287-19175D259732}" type="sibTrans" cxnId="{D0406C78-8F7E-4149-992A-9B449C626EAD}">
      <dgm:prSet/>
      <dgm:spPr/>
      <dgm:t>
        <a:bodyPr/>
        <a:lstStyle/>
        <a:p>
          <a:endParaRPr lang="en-US"/>
        </a:p>
      </dgm:t>
    </dgm:pt>
    <dgm:pt modelId="{0F978287-A00E-4F47-9A81-82F89162EA12}">
      <dgm:prSet/>
      <dgm:spPr/>
      <dgm:t>
        <a:bodyPr/>
        <a:lstStyle/>
        <a:p>
          <a:r>
            <a:rPr lang="en-ZA" dirty="0"/>
            <a:t>HIV test</a:t>
          </a:r>
          <a:endParaRPr lang="en-US" dirty="0"/>
        </a:p>
      </dgm:t>
    </dgm:pt>
    <dgm:pt modelId="{1300B070-6B20-4B96-81DC-DA1EA784BF3A}" type="parTrans" cxnId="{F1F448AA-2C7C-4FA9-9C63-795003B44F4F}">
      <dgm:prSet/>
      <dgm:spPr/>
      <dgm:t>
        <a:bodyPr/>
        <a:lstStyle/>
        <a:p>
          <a:endParaRPr lang="en-US"/>
        </a:p>
      </dgm:t>
    </dgm:pt>
    <dgm:pt modelId="{B51DF6A9-3D59-45F2-B381-3C3A80B089D1}" type="sibTrans" cxnId="{F1F448AA-2C7C-4FA9-9C63-795003B44F4F}">
      <dgm:prSet/>
      <dgm:spPr/>
      <dgm:t>
        <a:bodyPr/>
        <a:lstStyle/>
        <a:p>
          <a:endParaRPr lang="en-US"/>
        </a:p>
      </dgm:t>
    </dgm:pt>
    <dgm:pt modelId="{CE33C0A2-CA86-4F2B-8A7F-AA1A3B75D02E}">
      <dgm:prSet/>
      <dgm:spPr/>
      <dgm:t>
        <a:bodyPr/>
        <a:lstStyle/>
        <a:p>
          <a:r>
            <a:rPr lang="en-ZA" dirty="0"/>
            <a:t>Sputum GeneXpert MTB/RIF Ultra if patient is HIV positive and is coughing </a:t>
          </a:r>
          <a:endParaRPr lang="en-US" dirty="0"/>
        </a:p>
      </dgm:t>
    </dgm:pt>
    <dgm:pt modelId="{CE929FB5-794A-41E6-BE5B-81DAB8D73B90}" type="parTrans" cxnId="{8A53A661-92A7-4028-BC75-EC1C3ADB5C02}">
      <dgm:prSet/>
      <dgm:spPr/>
      <dgm:t>
        <a:bodyPr/>
        <a:lstStyle/>
        <a:p>
          <a:endParaRPr lang="en-US"/>
        </a:p>
      </dgm:t>
    </dgm:pt>
    <dgm:pt modelId="{9F69E890-3651-4600-AFE8-5AA254C50482}" type="sibTrans" cxnId="{8A53A661-92A7-4028-BC75-EC1C3ADB5C02}">
      <dgm:prSet/>
      <dgm:spPr/>
      <dgm:t>
        <a:bodyPr/>
        <a:lstStyle/>
        <a:p>
          <a:endParaRPr lang="en-US"/>
        </a:p>
      </dgm:t>
    </dgm:pt>
    <dgm:pt modelId="{C708F6C1-8B24-4BC7-8F6B-0CBF1BE13B40}">
      <dgm:prSet/>
      <dgm:spPr/>
      <dgm:t>
        <a:bodyPr/>
        <a:lstStyle/>
        <a:p>
          <a:r>
            <a:rPr lang="en-ZA" dirty="0"/>
            <a:t>If HIV negative, TB test may be done if the individual is a close contact of a TB patient</a:t>
          </a:r>
          <a:endParaRPr lang="en-US" dirty="0"/>
        </a:p>
      </dgm:t>
    </dgm:pt>
    <dgm:pt modelId="{624C69C7-7709-4677-BD66-FCA7F1B79971}" type="parTrans" cxnId="{6FCD271D-D4EB-4DE2-A410-80EBF30E22B0}">
      <dgm:prSet/>
      <dgm:spPr/>
      <dgm:t>
        <a:bodyPr/>
        <a:lstStyle/>
        <a:p>
          <a:endParaRPr lang="en-US"/>
        </a:p>
      </dgm:t>
    </dgm:pt>
    <dgm:pt modelId="{E4489EC5-40B0-4DEF-9F7C-D6373C209A93}" type="sibTrans" cxnId="{6FCD271D-D4EB-4DE2-A410-80EBF30E22B0}">
      <dgm:prSet/>
      <dgm:spPr/>
      <dgm:t>
        <a:bodyPr/>
        <a:lstStyle/>
        <a:p>
          <a:endParaRPr lang="en-US"/>
        </a:p>
      </dgm:t>
    </dgm:pt>
    <dgm:pt modelId="{AA8087D7-10DB-4746-8357-32AAE840B35A}" type="pres">
      <dgm:prSet presAssocID="{1429BEBB-D8EC-49C0-9E87-15F2697F3F20}" presName="root" presStyleCnt="0">
        <dgm:presLayoutVars>
          <dgm:dir/>
          <dgm:resizeHandles val="exact"/>
        </dgm:presLayoutVars>
      </dgm:prSet>
      <dgm:spPr/>
    </dgm:pt>
    <dgm:pt modelId="{2866832C-AF2E-4FB0-94EC-4E6EA0D2733D}" type="pres">
      <dgm:prSet presAssocID="{FA9AE884-F074-4ADA-A668-121CBE6DCA67}" presName="compNode" presStyleCnt="0"/>
      <dgm:spPr/>
    </dgm:pt>
    <dgm:pt modelId="{F0E735B6-F5AB-4A76-BC0B-4D9773EC6B11}" type="pres">
      <dgm:prSet presAssocID="{FA9AE884-F074-4ADA-A668-121CBE6DCA67}" presName="bgRect" presStyleLbl="bgShp" presStyleIdx="0" presStyleCnt="4"/>
      <dgm:spPr/>
    </dgm:pt>
    <dgm:pt modelId="{87CE89A8-11CD-4EE8-B547-0C7CF128FF32}" type="pres">
      <dgm:prSet presAssocID="{FA9AE884-F074-4ADA-A668-121CBE6DCA6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08C50FAA-06E0-4C54-BF36-5B7506910E45}" type="pres">
      <dgm:prSet presAssocID="{FA9AE884-F074-4ADA-A668-121CBE6DCA67}" presName="spaceRect" presStyleCnt="0"/>
      <dgm:spPr/>
    </dgm:pt>
    <dgm:pt modelId="{769A87D5-6AC1-4500-BC3B-635C2F6A3B27}" type="pres">
      <dgm:prSet presAssocID="{FA9AE884-F074-4ADA-A668-121CBE6DCA67}" presName="parTx" presStyleLbl="revTx" presStyleIdx="0" presStyleCnt="4">
        <dgm:presLayoutVars>
          <dgm:chMax val="0"/>
          <dgm:chPref val="0"/>
        </dgm:presLayoutVars>
      </dgm:prSet>
      <dgm:spPr/>
    </dgm:pt>
    <dgm:pt modelId="{E982D258-F2AF-4E90-A8EA-68E5E4139345}" type="pres">
      <dgm:prSet presAssocID="{1EEF9117-0F8D-4634-B287-19175D259732}" presName="sibTrans" presStyleCnt="0"/>
      <dgm:spPr/>
    </dgm:pt>
    <dgm:pt modelId="{86F6DF46-AFF7-4E60-8699-B4653D5DA4B0}" type="pres">
      <dgm:prSet presAssocID="{0F978287-A00E-4F47-9A81-82F89162EA12}" presName="compNode" presStyleCnt="0"/>
      <dgm:spPr/>
    </dgm:pt>
    <dgm:pt modelId="{72754BEA-A3F0-49C6-95AE-2B07D5ED9AB3}" type="pres">
      <dgm:prSet presAssocID="{0F978287-A00E-4F47-9A81-82F89162EA12}" presName="bgRect" presStyleLbl="bgShp" presStyleIdx="1" presStyleCnt="4"/>
      <dgm:spPr/>
    </dgm:pt>
    <dgm:pt modelId="{2590F639-25D1-4DC5-83CF-4CCE1D74DCDC}" type="pres">
      <dgm:prSet presAssocID="{0F978287-A00E-4F47-9A81-82F89162EA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AF8C332-81ED-4F25-BD1A-47AC74147D64}" type="pres">
      <dgm:prSet presAssocID="{0F978287-A00E-4F47-9A81-82F89162EA12}" presName="spaceRect" presStyleCnt="0"/>
      <dgm:spPr/>
    </dgm:pt>
    <dgm:pt modelId="{CBB735B8-75C8-40A6-99A9-872F18BB0640}" type="pres">
      <dgm:prSet presAssocID="{0F978287-A00E-4F47-9A81-82F89162EA12}" presName="parTx" presStyleLbl="revTx" presStyleIdx="1" presStyleCnt="4">
        <dgm:presLayoutVars>
          <dgm:chMax val="0"/>
          <dgm:chPref val="0"/>
        </dgm:presLayoutVars>
      </dgm:prSet>
      <dgm:spPr/>
    </dgm:pt>
    <dgm:pt modelId="{16C5D13F-7B0F-48FF-AD7D-C15038830D89}" type="pres">
      <dgm:prSet presAssocID="{B51DF6A9-3D59-45F2-B381-3C3A80B089D1}" presName="sibTrans" presStyleCnt="0"/>
      <dgm:spPr/>
    </dgm:pt>
    <dgm:pt modelId="{13852CED-2F5F-448C-9BCA-1340655F8759}" type="pres">
      <dgm:prSet presAssocID="{CE33C0A2-CA86-4F2B-8A7F-AA1A3B75D02E}" presName="compNode" presStyleCnt="0"/>
      <dgm:spPr/>
    </dgm:pt>
    <dgm:pt modelId="{5E72E747-5AAE-41A3-8968-F5D4379AC5C0}" type="pres">
      <dgm:prSet presAssocID="{CE33C0A2-CA86-4F2B-8A7F-AA1A3B75D02E}" presName="bgRect" presStyleLbl="bgShp" presStyleIdx="2" presStyleCnt="4"/>
      <dgm:spPr/>
    </dgm:pt>
    <dgm:pt modelId="{F509B0AD-C5A1-46BE-B378-825A586A4786}" type="pres">
      <dgm:prSet presAssocID="{CE33C0A2-CA86-4F2B-8A7F-AA1A3B75D0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8FBD4425-D3C9-43E8-BC8B-94C5AE649BDD}" type="pres">
      <dgm:prSet presAssocID="{CE33C0A2-CA86-4F2B-8A7F-AA1A3B75D02E}" presName="spaceRect" presStyleCnt="0"/>
      <dgm:spPr/>
    </dgm:pt>
    <dgm:pt modelId="{FFE1E2C2-D803-435B-8346-E00B3FED7ACC}" type="pres">
      <dgm:prSet presAssocID="{CE33C0A2-CA86-4F2B-8A7F-AA1A3B75D02E}" presName="parTx" presStyleLbl="revTx" presStyleIdx="2" presStyleCnt="4">
        <dgm:presLayoutVars>
          <dgm:chMax val="0"/>
          <dgm:chPref val="0"/>
        </dgm:presLayoutVars>
      </dgm:prSet>
      <dgm:spPr/>
    </dgm:pt>
    <dgm:pt modelId="{02306B74-F1EB-4B15-95BA-1539E29585A1}" type="pres">
      <dgm:prSet presAssocID="{9F69E890-3651-4600-AFE8-5AA254C50482}" presName="sibTrans" presStyleCnt="0"/>
      <dgm:spPr/>
    </dgm:pt>
    <dgm:pt modelId="{A072C587-1A73-4725-9F27-FF8975357023}" type="pres">
      <dgm:prSet presAssocID="{C708F6C1-8B24-4BC7-8F6B-0CBF1BE13B40}" presName="compNode" presStyleCnt="0"/>
      <dgm:spPr/>
    </dgm:pt>
    <dgm:pt modelId="{14CBD745-631C-4B45-B78C-41D3B703676F}" type="pres">
      <dgm:prSet presAssocID="{C708F6C1-8B24-4BC7-8F6B-0CBF1BE13B40}" presName="bgRect" presStyleLbl="bgShp" presStyleIdx="3" presStyleCnt="4"/>
      <dgm:spPr/>
    </dgm:pt>
    <dgm:pt modelId="{6D7550AE-69B2-45C6-8099-249664E0E5C7}" type="pres">
      <dgm:prSet presAssocID="{C708F6C1-8B24-4BC7-8F6B-0CBF1BE13B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st Aid Kit"/>
        </a:ext>
      </dgm:extLst>
    </dgm:pt>
    <dgm:pt modelId="{2587D697-4D74-4A5A-89F9-CFC916D184D3}" type="pres">
      <dgm:prSet presAssocID="{C708F6C1-8B24-4BC7-8F6B-0CBF1BE13B40}" presName="spaceRect" presStyleCnt="0"/>
      <dgm:spPr/>
    </dgm:pt>
    <dgm:pt modelId="{2B42B419-8C2D-4B10-A064-875B9866AE18}" type="pres">
      <dgm:prSet presAssocID="{C708F6C1-8B24-4BC7-8F6B-0CBF1BE13B40}" presName="parTx" presStyleLbl="revTx" presStyleIdx="3" presStyleCnt="4">
        <dgm:presLayoutVars>
          <dgm:chMax val="0"/>
          <dgm:chPref val="0"/>
        </dgm:presLayoutVars>
      </dgm:prSet>
      <dgm:spPr/>
    </dgm:pt>
  </dgm:ptLst>
  <dgm:cxnLst>
    <dgm:cxn modelId="{83CA5D1B-5830-441C-8BC1-139DB887FBDA}" type="presOf" srcId="{C708F6C1-8B24-4BC7-8F6B-0CBF1BE13B40}" destId="{2B42B419-8C2D-4B10-A064-875B9866AE18}" srcOrd="0" destOrd="0" presId="urn:microsoft.com/office/officeart/2018/2/layout/IconVerticalSolidList"/>
    <dgm:cxn modelId="{6FCD271D-D4EB-4DE2-A410-80EBF30E22B0}" srcId="{1429BEBB-D8EC-49C0-9E87-15F2697F3F20}" destId="{C708F6C1-8B24-4BC7-8F6B-0CBF1BE13B40}" srcOrd="3" destOrd="0" parTransId="{624C69C7-7709-4677-BD66-FCA7F1B79971}" sibTransId="{E4489EC5-40B0-4DEF-9F7C-D6373C209A93}"/>
    <dgm:cxn modelId="{BF8BBB1E-2754-433B-A31D-E296FB1A10D1}" type="presOf" srcId="{FA9AE884-F074-4ADA-A668-121CBE6DCA67}" destId="{769A87D5-6AC1-4500-BC3B-635C2F6A3B27}" srcOrd="0" destOrd="0" presId="urn:microsoft.com/office/officeart/2018/2/layout/IconVerticalSolidList"/>
    <dgm:cxn modelId="{8A53A661-92A7-4028-BC75-EC1C3ADB5C02}" srcId="{1429BEBB-D8EC-49C0-9E87-15F2697F3F20}" destId="{CE33C0A2-CA86-4F2B-8A7F-AA1A3B75D02E}" srcOrd="2" destOrd="0" parTransId="{CE929FB5-794A-41E6-BE5B-81DAB8D73B90}" sibTransId="{9F69E890-3651-4600-AFE8-5AA254C50482}"/>
    <dgm:cxn modelId="{D0406C78-8F7E-4149-992A-9B449C626EAD}" srcId="{1429BEBB-D8EC-49C0-9E87-15F2697F3F20}" destId="{FA9AE884-F074-4ADA-A668-121CBE6DCA67}" srcOrd="0" destOrd="0" parTransId="{F3F0B9FE-A4CF-4213-9F82-742CA6F8AE4C}" sibTransId="{1EEF9117-0F8D-4634-B287-19175D259732}"/>
    <dgm:cxn modelId="{D85D4191-9991-4A82-8459-32218D29BC97}" type="presOf" srcId="{0F978287-A00E-4F47-9A81-82F89162EA12}" destId="{CBB735B8-75C8-40A6-99A9-872F18BB0640}" srcOrd="0" destOrd="0" presId="urn:microsoft.com/office/officeart/2018/2/layout/IconVerticalSolidList"/>
    <dgm:cxn modelId="{DD1C1FA5-695C-416D-AF46-CD3795ACFE78}" type="presOf" srcId="{CE33C0A2-CA86-4F2B-8A7F-AA1A3B75D02E}" destId="{FFE1E2C2-D803-435B-8346-E00B3FED7ACC}" srcOrd="0" destOrd="0" presId="urn:microsoft.com/office/officeart/2018/2/layout/IconVerticalSolidList"/>
    <dgm:cxn modelId="{F1F448AA-2C7C-4FA9-9C63-795003B44F4F}" srcId="{1429BEBB-D8EC-49C0-9E87-15F2697F3F20}" destId="{0F978287-A00E-4F47-9A81-82F89162EA12}" srcOrd="1" destOrd="0" parTransId="{1300B070-6B20-4B96-81DC-DA1EA784BF3A}" sibTransId="{B51DF6A9-3D59-45F2-B381-3C3A80B089D1}"/>
    <dgm:cxn modelId="{25A9BEB7-A8FD-441E-9F43-2FBB00579913}" type="presOf" srcId="{1429BEBB-D8EC-49C0-9E87-15F2697F3F20}" destId="{AA8087D7-10DB-4746-8357-32AAE840B35A}" srcOrd="0" destOrd="0" presId="urn:microsoft.com/office/officeart/2018/2/layout/IconVerticalSolidList"/>
    <dgm:cxn modelId="{5B9C0697-D727-4144-911E-648406D05216}" type="presParOf" srcId="{AA8087D7-10DB-4746-8357-32AAE840B35A}" destId="{2866832C-AF2E-4FB0-94EC-4E6EA0D2733D}" srcOrd="0" destOrd="0" presId="urn:microsoft.com/office/officeart/2018/2/layout/IconVerticalSolidList"/>
    <dgm:cxn modelId="{97F4C0DC-31A2-41A9-8963-2D4E89472468}" type="presParOf" srcId="{2866832C-AF2E-4FB0-94EC-4E6EA0D2733D}" destId="{F0E735B6-F5AB-4A76-BC0B-4D9773EC6B11}" srcOrd="0" destOrd="0" presId="urn:microsoft.com/office/officeart/2018/2/layout/IconVerticalSolidList"/>
    <dgm:cxn modelId="{4CFBBBB3-12B9-4EF3-AF72-73DD241C564F}" type="presParOf" srcId="{2866832C-AF2E-4FB0-94EC-4E6EA0D2733D}" destId="{87CE89A8-11CD-4EE8-B547-0C7CF128FF32}" srcOrd="1" destOrd="0" presId="urn:microsoft.com/office/officeart/2018/2/layout/IconVerticalSolidList"/>
    <dgm:cxn modelId="{697EDE10-1778-4FBA-9A1E-3645968212C7}" type="presParOf" srcId="{2866832C-AF2E-4FB0-94EC-4E6EA0D2733D}" destId="{08C50FAA-06E0-4C54-BF36-5B7506910E45}" srcOrd="2" destOrd="0" presId="urn:microsoft.com/office/officeart/2018/2/layout/IconVerticalSolidList"/>
    <dgm:cxn modelId="{0376D036-1E26-45A2-93CF-574E74C36313}" type="presParOf" srcId="{2866832C-AF2E-4FB0-94EC-4E6EA0D2733D}" destId="{769A87D5-6AC1-4500-BC3B-635C2F6A3B27}" srcOrd="3" destOrd="0" presId="urn:microsoft.com/office/officeart/2018/2/layout/IconVerticalSolidList"/>
    <dgm:cxn modelId="{321C77D8-D762-41E1-88F5-731745E40FBD}" type="presParOf" srcId="{AA8087D7-10DB-4746-8357-32AAE840B35A}" destId="{E982D258-F2AF-4E90-A8EA-68E5E4139345}" srcOrd="1" destOrd="0" presId="urn:microsoft.com/office/officeart/2018/2/layout/IconVerticalSolidList"/>
    <dgm:cxn modelId="{6F9FB866-D74F-4DBF-B652-4490955412B9}" type="presParOf" srcId="{AA8087D7-10DB-4746-8357-32AAE840B35A}" destId="{86F6DF46-AFF7-4E60-8699-B4653D5DA4B0}" srcOrd="2" destOrd="0" presId="urn:microsoft.com/office/officeart/2018/2/layout/IconVerticalSolidList"/>
    <dgm:cxn modelId="{F334AEDB-C720-47CE-B97B-B9820B9EE69C}" type="presParOf" srcId="{86F6DF46-AFF7-4E60-8699-B4653D5DA4B0}" destId="{72754BEA-A3F0-49C6-95AE-2B07D5ED9AB3}" srcOrd="0" destOrd="0" presId="urn:microsoft.com/office/officeart/2018/2/layout/IconVerticalSolidList"/>
    <dgm:cxn modelId="{4A4864FC-B118-4061-AFBA-1C2849833A5E}" type="presParOf" srcId="{86F6DF46-AFF7-4E60-8699-B4653D5DA4B0}" destId="{2590F639-25D1-4DC5-83CF-4CCE1D74DCDC}" srcOrd="1" destOrd="0" presId="urn:microsoft.com/office/officeart/2018/2/layout/IconVerticalSolidList"/>
    <dgm:cxn modelId="{90A115C0-0DB8-45A3-AEB9-B5E20D1CB073}" type="presParOf" srcId="{86F6DF46-AFF7-4E60-8699-B4653D5DA4B0}" destId="{2AF8C332-81ED-4F25-BD1A-47AC74147D64}" srcOrd="2" destOrd="0" presId="urn:microsoft.com/office/officeart/2018/2/layout/IconVerticalSolidList"/>
    <dgm:cxn modelId="{49993E95-9A07-4182-8937-C807706B5F24}" type="presParOf" srcId="{86F6DF46-AFF7-4E60-8699-B4653D5DA4B0}" destId="{CBB735B8-75C8-40A6-99A9-872F18BB0640}" srcOrd="3" destOrd="0" presId="urn:microsoft.com/office/officeart/2018/2/layout/IconVerticalSolidList"/>
    <dgm:cxn modelId="{01DD72CB-ED19-42B2-AA86-94E374CDC424}" type="presParOf" srcId="{AA8087D7-10DB-4746-8357-32AAE840B35A}" destId="{16C5D13F-7B0F-48FF-AD7D-C15038830D89}" srcOrd="3" destOrd="0" presId="urn:microsoft.com/office/officeart/2018/2/layout/IconVerticalSolidList"/>
    <dgm:cxn modelId="{55FE78E6-F5B0-49A8-B373-B923B801299D}" type="presParOf" srcId="{AA8087D7-10DB-4746-8357-32AAE840B35A}" destId="{13852CED-2F5F-448C-9BCA-1340655F8759}" srcOrd="4" destOrd="0" presId="urn:microsoft.com/office/officeart/2018/2/layout/IconVerticalSolidList"/>
    <dgm:cxn modelId="{B29A3C88-0B60-4A52-B1FA-B0DF7538CF25}" type="presParOf" srcId="{13852CED-2F5F-448C-9BCA-1340655F8759}" destId="{5E72E747-5AAE-41A3-8968-F5D4379AC5C0}" srcOrd="0" destOrd="0" presId="urn:microsoft.com/office/officeart/2018/2/layout/IconVerticalSolidList"/>
    <dgm:cxn modelId="{ED63EBD6-99DE-4EB3-BE2F-A0C09395F5AE}" type="presParOf" srcId="{13852CED-2F5F-448C-9BCA-1340655F8759}" destId="{F509B0AD-C5A1-46BE-B378-825A586A4786}" srcOrd="1" destOrd="0" presId="urn:microsoft.com/office/officeart/2018/2/layout/IconVerticalSolidList"/>
    <dgm:cxn modelId="{790D148C-6572-4DF2-A91B-E3C5303949E3}" type="presParOf" srcId="{13852CED-2F5F-448C-9BCA-1340655F8759}" destId="{8FBD4425-D3C9-43E8-BC8B-94C5AE649BDD}" srcOrd="2" destOrd="0" presId="urn:microsoft.com/office/officeart/2018/2/layout/IconVerticalSolidList"/>
    <dgm:cxn modelId="{624D23E2-9F79-436C-AD49-F92266516FAC}" type="presParOf" srcId="{13852CED-2F5F-448C-9BCA-1340655F8759}" destId="{FFE1E2C2-D803-435B-8346-E00B3FED7ACC}" srcOrd="3" destOrd="0" presId="urn:microsoft.com/office/officeart/2018/2/layout/IconVerticalSolidList"/>
    <dgm:cxn modelId="{4DBAFB8B-548B-4C7C-8A41-E091716941E7}" type="presParOf" srcId="{AA8087D7-10DB-4746-8357-32AAE840B35A}" destId="{02306B74-F1EB-4B15-95BA-1539E29585A1}" srcOrd="5" destOrd="0" presId="urn:microsoft.com/office/officeart/2018/2/layout/IconVerticalSolidList"/>
    <dgm:cxn modelId="{DCE6EA96-4C82-4EA4-A5DC-DBD40E38A91A}" type="presParOf" srcId="{AA8087D7-10DB-4746-8357-32AAE840B35A}" destId="{A072C587-1A73-4725-9F27-FF8975357023}" srcOrd="6" destOrd="0" presId="urn:microsoft.com/office/officeart/2018/2/layout/IconVerticalSolidList"/>
    <dgm:cxn modelId="{104A06C5-F41B-4793-99B5-B41008D9CCD8}" type="presParOf" srcId="{A072C587-1A73-4725-9F27-FF8975357023}" destId="{14CBD745-631C-4B45-B78C-41D3B703676F}" srcOrd="0" destOrd="0" presId="urn:microsoft.com/office/officeart/2018/2/layout/IconVerticalSolidList"/>
    <dgm:cxn modelId="{CDEEA0A0-0E57-434D-9979-EDD2C65695E8}" type="presParOf" srcId="{A072C587-1A73-4725-9F27-FF8975357023}" destId="{6D7550AE-69B2-45C6-8099-249664E0E5C7}" srcOrd="1" destOrd="0" presId="urn:microsoft.com/office/officeart/2018/2/layout/IconVerticalSolidList"/>
    <dgm:cxn modelId="{37FDD85F-D44F-4DA0-AEC9-A7D25F20B039}" type="presParOf" srcId="{A072C587-1A73-4725-9F27-FF8975357023}" destId="{2587D697-4D74-4A5A-89F9-CFC916D184D3}" srcOrd="2" destOrd="0" presId="urn:microsoft.com/office/officeart/2018/2/layout/IconVerticalSolidList"/>
    <dgm:cxn modelId="{BDC27D6D-8AF5-408A-9915-FFE08797E429}" type="presParOf" srcId="{A072C587-1A73-4725-9F27-FF8975357023}" destId="{2B42B419-8C2D-4B10-A064-875B9866AE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B3F557-23C5-46F3-9B1B-99CE5C34F88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EDAFEE5-21E1-4851-A63C-F3C717E2DC55}">
      <dgm:prSet/>
      <dgm:spPr/>
      <dgm:t>
        <a:bodyPr/>
        <a:lstStyle/>
        <a:p>
          <a:r>
            <a:rPr lang="en-US"/>
            <a:t>Complete</a:t>
          </a:r>
        </a:p>
      </dgm:t>
    </dgm:pt>
    <dgm:pt modelId="{BCCA1383-ACF1-49A3-8092-FBF56620DA5B}" type="parTrans" cxnId="{19CB4E4B-2DB0-4393-B951-7EF3C1892208}">
      <dgm:prSet/>
      <dgm:spPr/>
      <dgm:t>
        <a:bodyPr/>
        <a:lstStyle/>
        <a:p>
          <a:endParaRPr lang="en-US"/>
        </a:p>
      </dgm:t>
    </dgm:pt>
    <dgm:pt modelId="{E099D876-68F0-4B2D-9DFC-C0A4C158E799}" type="sibTrans" cxnId="{19CB4E4B-2DB0-4393-B951-7EF3C1892208}">
      <dgm:prSet/>
      <dgm:spPr/>
      <dgm:t>
        <a:bodyPr/>
        <a:lstStyle/>
        <a:p>
          <a:endParaRPr lang="en-US"/>
        </a:p>
      </dgm:t>
    </dgm:pt>
    <dgm:pt modelId="{C1B17BAA-389E-4A62-BE64-F9C9399388C5}">
      <dgm:prSet/>
      <dgm:spPr/>
      <dgm:t>
        <a:bodyPr/>
        <a:lstStyle/>
        <a:p>
          <a:r>
            <a:rPr lang="en-US"/>
            <a:t>Complete the specimen submission form and person under investigation (PUI) form and contact line list </a:t>
          </a:r>
        </a:p>
      </dgm:t>
    </dgm:pt>
    <dgm:pt modelId="{1C24F949-604B-4ABE-B514-DE1404685F68}" type="parTrans" cxnId="{1DB1F20C-9A3A-4E83-87E1-0A0EDF5E07DA}">
      <dgm:prSet/>
      <dgm:spPr/>
      <dgm:t>
        <a:bodyPr/>
        <a:lstStyle/>
        <a:p>
          <a:endParaRPr lang="en-US"/>
        </a:p>
      </dgm:t>
    </dgm:pt>
    <dgm:pt modelId="{176BA698-C85F-446E-8378-73E398B0638B}" type="sibTrans" cxnId="{1DB1F20C-9A3A-4E83-87E1-0A0EDF5E07DA}">
      <dgm:prSet/>
      <dgm:spPr/>
      <dgm:t>
        <a:bodyPr/>
        <a:lstStyle/>
        <a:p>
          <a:endParaRPr lang="en-US"/>
        </a:p>
      </dgm:t>
    </dgm:pt>
    <dgm:pt modelId="{0C75DF78-94D4-4CF0-88FA-C867F80DCC02}">
      <dgm:prSet/>
      <dgm:spPr/>
      <dgm:t>
        <a:bodyPr/>
        <a:lstStyle/>
        <a:p>
          <a:r>
            <a:rPr lang="en-US"/>
            <a:t>Place</a:t>
          </a:r>
        </a:p>
      </dgm:t>
    </dgm:pt>
    <dgm:pt modelId="{3E7F09C5-4547-4BF7-A4EF-EC67E35D485A}" type="parTrans" cxnId="{D5D628C1-F84C-4CD5-ACBB-DAB80CAC70A9}">
      <dgm:prSet/>
      <dgm:spPr/>
      <dgm:t>
        <a:bodyPr/>
        <a:lstStyle/>
        <a:p>
          <a:endParaRPr lang="en-US"/>
        </a:p>
      </dgm:t>
    </dgm:pt>
    <dgm:pt modelId="{38802973-2DAD-43D0-9A5B-CE70AD5CA89C}" type="sibTrans" cxnId="{D5D628C1-F84C-4CD5-ACBB-DAB80CAC70A9}">
      <dgm:prSet/>
      <dgm:spPr/>
      <dgm:t>
        <a:bodyPr/>
        <a:lstStyle/>
        <a:p>
          <a:endParaRPr lang="en-US"/>
        </a:p>
      </dgm:t>
    </dgm:pt>
    <dgm:pt modelId="{29347AA5-9C31-4742-9889-3675EE43A9FD}">
      <dgm:prSet/>
      <dgm:spPr/>
      <dgm:t>
        <a:bodyPr/>
        <a:lstStyle/>
        <a:p>
          <a:r>
            <a:rPr lang="en-US"/>
            <a:t>Place specimen submission and PUI form into a Ziploc bag </a:t>
          </a:r>
        </a:p>
      </dgm:t>
    </dgm:pt>
    <dgm:pt modelId="{A8A8E054-7F14-48D0-A966-241D76BC6D86}" type="parTrans" cxnId="{4CD06828-F2F9-48E8-B322-73A1F9F44580}">
      <dgm:prSet/>
      <dgm:spPr/>
      <dgm:t>
        <a:bodyPr/>
        <a:lstStyle/>
        <a:p>
          <a:endParaRPr lang="en-US"/>
        </a:p>
      </dgm:t>
    </dgm:pt>
    <dgm:pt modelId="{CA2CD231-B4CE-45D1-B071-7CA49A62BDC8}" type="sibTrans" cxnId="{4CD06828-F2F9-48E8-B322-73A1F9F44580}">
      <dgm:prSet/>
      <dgm:spPr/>
      <dgm:t>
        <a:bodyPr/>
        <a:lstStyle/>
        <a:p>
          <a:endParaRPr lang="en-US"/>
        </a:p>
      </dgm:t>
    </dgm:pt>
    <dgm:pt modelId="{E53F5B22-03C9-4FE9-AFB2-0A125C173527}">
      <dgm:prSet/>
      <dgm:spPr/>
      <dgm:t>
        <a:bodyPr/>
        <a:lstStyle/>
        <a:p>
          <a:r>
            <a:rPr lang="en-US"/>
            <a:t>Label</a:t>
          </a:r>
        </a:p>
      </dgm:t>
    </dgm:pt>
    <dgm:pt modelId="{EC3EB3D7-3FAB-4D73-A2F1-CD11B5BACBA8}" type="parTrans" cxnId="{40AF9A3F-C52E-4BB9-8549-204C566F3B54}">
      <dgm:prSet/>
      <dgm:spPr/>
      <dgm:t>
        <a:bodyPr/>
        <a:lstStyle/>
        <a:p>
          <a:endParaRPr lang="en-US"/>
        </a:p>
      </dgm:t>
    </dgm:pt>
    <dgm:pt modelId="{910F27EF-678B-4393-9057-BE3CA39CE83D}" type="sibTrans" cxnId="{40AF9A3F-C52E-4BB9-8549-204C566F3B54}">
      <dgm:prSet/>
      <dgm:spPr/>
      <dgm:t>
        <a:bodyPr/>
        <a:lstStyle/>
        <a:p>
          <a:endParaRPr lang="en-US"/>
        </a:p>
      </dgm:t>
    </dgm:pt>
    <dgm:pt modelId="{A3D5868E-4063-4B0B-A60F-7A9BB8550FCD}">
      <dgm:prSet/>
      <dgm:spPr/>
      <dgm:t>
        <a:bodyPr/>
        <a:lstStyle/>
        <a:p>
          <a:r>
            <a:rPr lang="en-US"/>
            <a:t>Label the tube of universal transport media (UTM) with the patient’s name and date of birth and sample type </a:t>
          </a:r>
        </a:p>
      </dgm:t>
    </dgm:pt>
    <dgm:pt modelId="{669635BF-ECCF-48F7-9938-A49F3713FAFD}" type="parTrans" cxnId="{7D01D118-CEC2-413A-8AB9-A8B0F868D097}">
      <dgm:prSet/>
      <dgm:spPr/>
      <dgm:t>
        <a:bodyPr/>
        <a:lstStyle/>
        <a:p>
          <a:endParaRPr lang="en-US"/>
        </a:p>
      </dgm:t>
    </dgm:pt>
    <dgm:pt modelId="{017485D0-D127-4710-BD37-D640B0A4F250}" type="sibTrans" cxnId="{7D01D118-CEC2-413A-8AB9-A8B0F868D097}">
      <dgm:prSet/>
      <dgm:spPr/>
      <dgm:t>
        <a:bodyPr/>
        <a:lstStyle/>
        <a:p>
          <a:endParaRPr lang="en-US"/>
        </a:p>
      </dgm:t>
    </dgm:pt>
    <dgm:pt modelId="{181B35D8-78B8-4941-AB1F-016379C7C79A}" type="pres">
      <dgm:prSet presAssocID="{36B3F557-23C5-46F3-9B1B-99CE5C34F883}" presName="linear" presStyleCnt="0">
        <dgm:presLayoutVars>
          <dgm:dir/>
          <dgm:animLvl val="lvl"/>
          <dgm:resizeHandles val="exact"/>
        </dgm:presLayoutVars>
      </dgm:prSet>
      <dgm:spPr/>
    </dgm:pt>
    <dgm:pt modelId="{1ECC18C2-027B-4076-9870-ACE6E105E6E7}" type="pres">
      <dgm:prSet presAssocID="{AEDAFEE5-21E1-4851-A63C-F3C717E2DC55}" presName="parentLin" presStyleCnt="0"/>
      <dgm:spPr/>
    </dgm:pt>
    <dgm:pt modelId="{ED99A689-677F-4B54-9C9E-D8483DF16BB9}" type="pres">
      <dgm:prSet presAssocID="{AEDAFEE5-21E1-4851-A63C-F3C717E2DC55}" presName="parentLeftMargin" presStyleLbl="node1" presStyleIdx="0" presStyleCnt="3"/>
      <dgm:spPr/>
    </dgm:pt>
    <dgm:pt modelId="{2108D9AD-4AEE-4CDD-B400-68415E5AA533}" type="pres">
      <dgm:prSet presAssocID="{AEDAFEE5-21E1-4851-A63C-F3C717E2DC55}" presName="parentText" presStyleLbl="node1" presStyleIdx="0" presStyleCnt="3">
        <dgm:presLayoutVars>
          <dgm:chMax val="0"/>
          <dgm:bulletEnabled val="1"/>
        </dgm:presLayoutVars>
      </dgm:prSet>
      <dgm:spPr/>
    </dgm:pt>
    <dgm:pt modelId="{E30CAE25-0E93-4691-B5E1-969ED45D6150}" type="pres">
      <dgm:prSet presAssocID="{AEDAFEE5-21E1-4851-A63C-F3C717E2DC55}" presName="negativeSpace" presStyleCnt="0"/>
      <dgm:spPr/>
    </dgm:pt>
    <dgm:pt modelId="{3E7AF693-A31E-442A-A955-F25C5B23E327}" type="pres">
      <dgm:prSet presAssocID="{AEDAFEE5-21E1-4851-A63C-F3C717E2DC55}" presName="childText" presStyleLbl="conFgAcc1" presStyleIdx="0" presStyleCnt="3">
        <dgm:presLayoutVars>
          <dgm:bulletEnabled val="1"/>
        </dgm:presLayoutVars>
      </dgm:prSet>
      <dgm:spPr/>
    </dgm:pt>
    <dgm:pt modelId="{088C1076-7173-46FD-9BCE-97DC522830EA}" type="pres">
      <dgm:prSet presAssocID="{E099D876-68F0-4B2D-9DFC-C0A4C158E799}" presName="spaceBetweenRectangles" presStyleCnt="0"/>
      <dgm:spPr/>
    </dgm:pt>
    <dgm:pt modelId="{498E415B-2303-4042-8CEB-E6C17C9800D3}" type="pres">
      <dgm:prSet presAssocID="{0C75DF78-94D4-4CF0-88FA-C867F80DCC02}" presName="parentLin" presStyleCnt="0"/>
      <dgm:spPr/>
    </dgm:pt>
    <dgm:pt modelId="{EA6C886D-54BC-490A-BDC0-36DF48B4EB76}" type="pres">
      <dgm:prSet presAssocID="{0C75DF78-94D4-4CF0-88FA-C867F80DCC02}" presName="parentLeftMargin" presStyleLbl="node1" presStyleIdx="0" presStyleCnt="3"/>
      <dgm:spPr/>
    </dgm:pt>
    <dgm:pt modelId="{36B1298A-84D1-40E4-B41C-1DF942C7585E}" type="pres">
      <dgm:prSet presAssocID="{0C75DF78-94D4-4CF0-88FA-C867F80DCC02}" presName="parentText" presStyleLbl="node1" presStyleIdx="1" presStyleCnt="3">
        <dgm:presLayoutVars>
          <dgm:chMax val="0"/>
          <dgm:bulletEnabled val="1"/>
        </dgm:presLayoutVars>
      </dgm:prSet>
      <dgm:spPr/>
    </dgm:pt>
    <dgm:pt modelId="{09E8F487-400D-4894-B51E-93E3F6F5912A}" type="pres">
      <dgm:prSet presAssocID="{0C75DF78-94D4-4CF0-88FA-C867F80DCC02}" presName="negativeSpace" presStyleCnt="0"/>
      <dgm:spPr/>
    </dgm:pt>
    <dgm:pt modelId="{4ECBC5EA-372A-41FC-8FF8-DAD73C4AB6FA}" type="pres">
      <dgm:prSet presAssocID="{0C75DF78-94D4-4CF0-88FA-C867F80DCC02}" presName="childText" presStyleLbl="conFgAcc1" presStyleIdx="1" presStyleCnt="3">
        <dgm:presLayoutVars>
          <dgm:bulletEnabled val="1"/>
        </dgm:presLayoutVars>
      </dgm:prSet>
      <dgm:spPr/>
    </dgm:pt>
    <dgm:pt modelId="{6778788B-14A5-4E6F-A55A-48648D1B6DBA}" type="pres">
      <dgm:prSet presAssocID="{38802973-2DAD-43D0-9A5B-CE70AD5CA89C}" presName="spaceBetweenRectangles" presStyleCnt="0"/>
      <dgm:spPr/>
    </dgm:pt>
    <dgm:pt modelId="{F5095247-70A9-4DC6-9D3F-C2494FC624F0}" type="pres">
      <dgm:prSet presAssocID="{E53F5B22-03C9-4FE9-AFB2-0A125C173527}" presName="parentLin" presStyleCnt="0"/>
      <dgm:spPr/>
    </dgm:pt>
    <dgm:pt modelId="{48CDB306-3EC6-4BB8-9086-C4CDF9DF5B76}" type="pres">
      <dgm:prSet presAssocID="{E53F5B22-03C9-4FE9-AFB2-0A125C173527}" presName="parentLeftMargin" presStyleLbl="node1" presStyleIdx="1" presStyleCnt="3"/>
      <dgm:spPr/>
    </dgm:pt>
    <dgm:pt modelId="{01759F66-75BA-48C8-899C-076B7F9617DC}" type="pres">
      <dgm:prSet presAssocID="{E53F5B22-03C9-4FE9-AFB2-0A125C173527}" presName="parentText" presStyleLbl="node1" presStyleIdx="2" presStyleCnt="3">
        <dgm:presLayoutVars>
          <dgm:chMax val="0"/>
          <dgm:bulletEnabled val="1"/>
        </dgm:presLayoutVars>
      </dgm:prSet>
      <dgm:spPr/>
    </dgm:pt>
    <dgm:pt modelId="{AACC0856-3B3E-4B5D-BD8B-E2A8926955FB}" type="pres">
      <dgm:prSet presAssocID="{E53F5B22-03C9-4FE9-AFB2-0A125C173527}" presName="negativeSpace" presStyleCnt="0"/>
      <dgm:spPr/>
    </dgm:pt>
    <dgm:pt modelId="{B6A96E67-AEDF-4398-9E2D-591A7B2FA258}" type="pres">
      <dgm:prSet presAssocID="{E53F5B22-03C9-4FE9-AFB2-0A125C173527}" presName="childText" presStyleLbl="conFgAcc1" presStyleIdx="2" presStyleCnt="3">
        <dgm:presLayoutVars>
          <dgm:bulletEnabled val="1"/>
        </dgm:presLayoutVars>
      </dgm:prSet>
      <dgm:spPr/>
    </dgm:pt>
  </dgm:ptLst>
  <dgm:cxnLst>
    <dgm:cxn modelId="{37CFF309-0A0D-4E0B-8699-E7FFDA4F8E9E}" type="presOf" srcId="{AEDAFEE5-21E1-4851-A63C-F3C717E2DC55}" destId="{2108D9AD-4AEE-4CDD-B400-68415E5AA533}" srcOrd="1" destOrd="0" presId="urn:microsoft.com/office/officeart/2005/8/layout/list1"/>
    <dgm:cxn modelId="{1DB1F20C-9A3A-4E83-87E1-0A0EDF5E07DA}" srcId="{AEDAFEE5-21E1-4851-A63C-F3C717E2DC55}" destId="{C1B17BAA-389E-4A62-BE64-F9C9399388C5}" srcOrd="0" destOrd="0" parTransId="{1C24F949-604B-4ABE-B514-DE1404685F68}" sibTransId="{176BA698-C85F-446E-8378-73E398B0638B}"/>
    <dgm:cxn modelId="{6B51C10E-F689-403A-A0E6-F9100C0F19CD}" type="presOf" srcId="{0C75DF78-94D4-4CF0-88FA-C867F80DCC02}" destId="{36B1298A-84D1-40E4-B41C-1DF942C7585E}" srcOrd="1" destOrd="0" presId="urn:microsoft.com/office/officeart/2005/8/layout/list1"/>
    <dgm:cxn modelId="{B3C94F18-61C5-4AA7-9711-B9AD42AD7AE9}" type="presOf" srcId="{0C75DF78-94D4-4CF0-88FA-C867F80DCC02}" destId="{EA6C886D-54BC-490A-BDC0-36DF48B4EB76}" srcOrd="0" destOrd="0" presId="urn:microsoft.com/office/officeart/2005/8/layout/list1"/>
    <dgm:cxn modelId="{7D01D118-CEC2-413A-8AB9-A8B0F868D097}" srcId="{E53F5B22-03C9-4FE9-AFB2-0A125C173527}" destId="{A3D5868E-4063-4B0B-A60F-7A9BB8550FCD}" srcOrd="0" destOrd="0" parTransId="{669635BF-ECCF-48F7-9938-A49F3713FAFD}" sibTransId="{017485D0-D127-4710-BD37-D640B0A4F250}"/>
    <dgm:cxn modelId="{4CD06828-F2F9-48E8-B322-73A1F9F44580}" srcId="{0C75DF78-94D4-4CF0-88FA-C867F80DCC02}" destId="{29347AA5-9C31-4742-9889-3675EE43A9FD}" srcOrd="0" destOrd="0" parTransId="{A8A8E054-7F14-48D0-A966-241D76BC6D86}" sibTransId="{CA2CD231-B4CE-45D1-B071-7CA49A62BDC8}"/>
    <dgm:cxn modelId="{23906E38-58E9-44E7-980D-21B7A1846549}" type="presOf" srcId="{E53F5B22-03C9-4FE9-AFB2-0A125C173527}" destId="{01759F66-75BA-48C8-899C-076B7F9617DC}" srcOrd="1" destOrd="0" presId="urn:microsoft.com/office/officeart/2005/8/layout/list1"/>
    <dgm:cxn modelId="{40AF9A3F-C52E-4BB9-8549-204C566F3B54}" srcId="{36B3F557-23C5-46F3-9B1B-99CE5C34F883}" destId="{E53F5B22-03C9-4FE9-AFB2-0A125C173527}" srcOrd="2" destOrd="0" parTransId="{EC3EB3D7-3FAB-4D73-A2F1-CD11B5BACBA8}" sibTransId="{910F27EF-678B-4393-9057-BE3CA39CE83D}"/>
    <dgm:cxn modelId="{19CB4E4B-2DB0-4393-B951-7EF3C1892208}" srcId="{36B3F557-23C5-46F3-9B1B-99CE5C34F883}" destId="{AEDAFEE5-21E1-4851-A63C-F3C717E2DC55}" srcOrd="0" destOrd="0" parTransId="{BCCA1383-ACF1-49A3-8092-FBF56620DA5B}" sibTransId="{E099D876-68F0-4B2D-9DFC-C0A4C158E799}"/>
    <dgm:cxn modelId="{35405B6C-6B73-41BE-B06D-BA771BA0D10A}" type="presOf" srcId="{29347AA5-9C31-4742-9889-3675EE43A9FD}" destId="{4ECBC5EA-372A-41FC-8FF8-DAD73C4AB6FA}" srcOrd="0" destOrd="0" presId="urn:microsoft.com/office/officeart/2005/8/layout/list1"/>
    <dgm:cxn modelId="{819D4B50-F8D4-4B5C-92F0-96724C4FA1EC}" type="presOf" srcId="{C1B17BAA-389E-4A62-BE64-F9C9399388C5}" destId="{3E7AF693-A31E-442A-A955-F25C5B23E327}" srcOrd="0" destOrd="0" presId="urn:microsoft.com/office/officeart/2005/8/layout/list1"/>
    <dgm:cxn modelId="{139BE778-C031-48F9-910D-8AEC2B0A5B34}" type="presOf" srcId="{E53F5B22-03C9-4FE9-AFB2-0A125C173527}" destId="{48CDB306-3EC6-4BB8-9086-C4CDF9DF5B76}" srcOrd="0" destOrd="0" presId="urn:microsoft.com/office/officeart/2005/8/layout/list1"/>
    <dgm:cxn modelId="{D5D628C1-F84C-4CD5-ACBB-DAB80CAC70A9}" srcId="{36B3F557-23C5-46F3-9B1B-99CE5C34F883}" destId="{0C75DF78-94D4-4CF0-88FA-C867F80DCC02}" srcOrd="1" destOrd="0" parTransId="{3E7F09C5-4547-4BF7-A4EF-EC67E35D485A}" sibTransId="{38802973-2DAD-43D0-9A5B-CE70AD5CA89C}"/>
    <dgm:cxn modelId="{2F6515C9-1D2C-4F29-BBE7-DB64CC5D9C91}" type="presOf" srcId="{36B3F557-23C5-46F3-9B1B-99CE5C34F883}" destId="{181B35D8-78B8-4941-AB1F-016379C7C79A}" srcOrd="0" destOrd="0" presId="urn:microsoft.com/office/officeart/2005/8/layout/list1"/>
    <dgm:cxn modelId="{91498ADE-2E80-4ECE-BBDF-79186FCF886E}" type="presOf" srcId="{AEDAFEE5-21E1-4851-A63C-F3C717E2DC55}" destId="{ED99A689-677F-4B54-9C9E-D8483DF16BB9}" srcOrd="0" destOrd="0" presId="urn:microsoft.com/office/officeart/2005/8/layout/list1"/>
    <dgm:cxn modelId="{E99881F2-7B6C-4C0B-A495-0F1B161C5B6F}" type="presOf" srcId="{A3D5868E-4063-4B0B-A60F-7A9BB8550FCD}" destId="{B6A96E67-AEDF-4398-9E2D-591A7B2FA258}" srcOrd="0" destOrd="0" presId="urn:microsoft.com/office/officeart/2005/8/layout/list1"/>
    <dgm:cxn modelId="{CB2CF989-0CFE-4E31-B9AB-01F46FB5A9A2}" type="presParOf" srcId="{181B35D8-78B8-4941-AB1F-016379C7C79A}" destId="{1ECC18C2-027B-4076-9870-ACE6E105E6E7}" srcOrd="0" destOrd="0" presId="urn:microsoft.com/office/officeart/2005/8/layout/list1"/>
    <dgm:cxn modelId="{D6A7011C-5131-45F8-9499-496AB0B7D7F0}" type="presParOf" srcId="{1ECC18C2-027B-4076-9870-ACE6E105E6E7}" destId="{ED99A689-677F-4B54-9C9E-D8483DF16BB9}" srcOrd="0" destOrd="0" presId="urn:microsoft.com/office/officeart/2005/8/layout/list1"/>
    <dgm:cxn modelId="{4A3FD68F-5146-4146-92D7-7FFDBFEE6EBD}" type="presParOf" srcId="{1ECC18C2-027B-4076-9870-ACE6E105E6E7}" destId="{2108D9AD-4AEE-4CDD-B400-68415E5AA533}" srcOrd="1" destOrd="0" presId="urn:microsoft.com/office/officeart/2005/8/layout/list1"/>
    <dgm:cxn modelId="{848FA840-98AF-46BD-905E-9A8CA0DD5E87}" type="presParOf" srcId="{181B35D8-78B8-4941-AB1F-016379C7C79A}" destId="{E30CAE25-0E93-4691-B5E1-969ED45D6150}" srcOrd="1" destOrd="0" presId="urn:microsoft.com/office/officeart/2005/8/layout/list1"/>
    <dgm:cxn modelId="{1D9809D2-92C9-4B61-9FBE-408C33CDB5DF}" type="presParOf" srcId="{181B35D8-78B8-4941-AB1F-016379C7C79A}" destId="{3E7AF693-A31E-442A-A955-F25C5B23E327}" srcOrd="2" destOrd="0" presId="urn:microsoft.com/office/officeart/2005/8/layout/list1"/>
    <dgm:cxn modelId="{DD8A8F24-BBBF-4A4A-A15E-C415E28FE364}" type="presParOf" srcId="{181B35D8-78B8-4941-AB1F-016379C7C79A}" destId="{088C1076-7173-46FD-9BCE-97DC522830EA}" srcOrd="3" destOrd="0" presId="urn:microsoft.com/office/officeart/2005/8/layout/list1"/>
    <dgm:cxn modelId="{8BAAEB1E-76FA-4EF7-A036-5F4299218EB2}" type="presParOf" srcId="{181B35D8-78B8-4941-AB1F-016379C7C79A}" destId="{498E415B-2303-4042-8CEB-E6C17C9800D3}" srcOrd="4" destOrd="0" presId="urn:microsoft.com/office/officeart/2005/8/layout/list1"/>
    <dgm:cxn modelId="{67EEBDBA-BB3E-490C-826E-D840F213F1A0}" type="presParOf" srcId="{498E415B-2303-4042-8CEB-E6C17C9800D3}" destId="{EA6C886D-54BC-490A-BDC0-36DF48B4EB76}" srcOrd="0" destOrd="0" presId="urn:microsoft.com/office/officeart/2005/8/layout/list1"/>
    <dgm:cxn modelId="{66B44D82-88FB-4BAD-9B85-515840CFA3F2}" type="presParOf" srcId="{498E415B-2303-4042-8CEB-E6C17C9800D3}" destId="{36B1298A-84D1-40E4-B41C-1DF942C7585E}" srcOrd="1" destOrd="0" presId="urn:microsoft.com/office/officeart/2005/8/layout/list1"/>
    <dgm:cxn modelId="{33D47A7C-2F66-4DEE-9EA3-7048CA3F8750}" type="presParOf" srcId="{181B35D8-78B8-4941-AB1F-016379C7C79A}" destId="{09E8F487-400D-4894-B51E-93E3F6F5912A}" srcOrd="5" destOrd="0" presId="urn:microsoft.com/office/officeart/2005/8/layout/list1"/>
    <dgm:cxn modelId="{594E7C6F-3F9A-4DB6-B64F-828927B9C273}" type="presParOf" srcId="{181B35D8-78B8-4941-AB1F-016379C7C79A}" destId="{4ECBC5EA-372A-41FC-8FF8-DAD73C4AB6FA}" srcOrd="6" destOrd="0" presId="urn:microsoft.com/office/officeart/2005/8/layout/list1"/>
    <dgm:cxn modelId="{3F56FC62-E255-4C50-B0F3-FF14AE612EE1}" type="presParOf" srcId="{181B35D8-78B8-4941-AB1F-016379C7C79A}" destId="{6778788B-14A5-4E6F-A55A-48648D1B6DBA}" srcOrd="7" destOrd="0" presId="urn:microsoft.com/office/officeart/2005/8/layout/list1"/>
    <dgm:cxn modelId="{AB6553CA-3CAA-4E96-B258-B6638F8493FA}" type="presParOf" srcId="{181B35D8-78B8-4941-AB1F-016379C7C79A}" destId="{F5095247-70A9-4DC6-9D3F-C2494FC624F0}" srcOrd="8" destOrd="0" presId="urn:microsoft.com/office/officeart/2005/8/layout/list1"/>
    <dgm:cxn modelId="{E39EDA59-0F88-40C4-89EF-D87C26CBE1EF}" type="presParOf" srcId="{F5095247-70A9-4DC6-9D3F-C2494FC624F0}" destId="{48CDB306-3EC6-4BB8-9086-C4CDF9DF5B76}" srcOrd="0" destOrd="0" presId="urn:microsoft.com/office/officeart/2005/8/layout/list1"/>
    <dgm:cxn modelId="{48AE83E9-154E-4AF2-A7F6-BDA2622A9694}" type="presParOf" srcId="{F5095247-70A9-4DC6-9D3F-C2494FC624F0}" destId="{01759F66-75BA-48C8-899C-076B7F9617DC}" srcOrd="1" destOrd="0" presId="urn:microsoft.com/office/officeart/2005/8/layout/list1"/>
    <dgm:cxn modelId="{A2845074-65F6-49FE-AA0C-C44800E7AB67}" type="presParOf" srcId="{181B35D8-78B8-4941-AB1F-016379C7C79A}" destId="{AACC0856-3B3E-4B5D-BD8B-E2A8926955FB}" srcOrd="9" destOrd="0" presId="urn:microsoft.com/office/officeart/2005/8/layout/list1"/>
    <dgm:cxn modelId="{AFBC9465-C33C-410B-8396-46521B42C9AD}" type="presParOf" srcId="{181B35D8-78B8-4941-AB1F-016379C7C79A}" destId="{B6A96E67-AEDF-4398-9E2D-591A7B2FA25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31999B-6958-4AD1-B74B-00B77C0354F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D831658-94F5-460D-967F-3EFEC72C79D0}">
      <dgm:prSet/>
      <dgm:spPr/>
      <dgm:t>
        <a:bodyPr/>
        <a:lstStyle/>
        <a:p>
          <a:r>
            <a:rPr lang="en-US" dirty="0"/>
            <a:t>Depending on the clinical syndrome that is appropriate</a:t>
          </a:r>
        </a:p>
      </dgm:t>
    </dgm:pt>
    <dgm:pt modelId="{F165ED6A-A295-4F53-BA95-B53FA18131E5}" type="parTrans" cxnId="{33F9BDA8-4E82-4DE8-8055-11C91C4D2E02}">
      <dgm:prSet/>
      <dgm:spPr/>
      <dgm:t>
        <a:bodyPr/>
        <a:lstStyle/>
        <a:p>
          <a:endParaRPr lang="en-US"/>
        </a:p>
      </dgm:t>
    </dgm:pt>
    <dgm:pt modelId="{38FDBA21-455F-4868-AE53-0331EBF0A458}" type="sibTrans" cxnId="{33F9BDA8-4E82-4DE8-8055-11C91C4D2E02}">
      <dgm:prSet/>
      <dgm:spPr/>
      <dgm:t>
        <a:bodyPr/>
        <a:lstStyle/>
        <a:p>
          <a:endParaRPr lang="en-US"/>
        </a:p>
      </dgm:t>
    </dgm:pt>
    <dgm:pt modelId="{77A3643E-4FD8-46A0-BD47-019915C36256}">
      <dgm:prSet/>
      <dgm:spPr>
        <a:solidFill>
          <a:srgbClr val="005D28"/>
        </a:solidFill>
      </dgm:spPr>
      <dgm:t>
        <a:bodyPr/>
        <a:lstStyle/>
        <a:p>
          <a:r>
            <a:rPr lang="en-US" dirty="0"/>
            <a:t>Conventional community-acquired pneumonia see SA community-acquired pneumonia guidelines</a:t>
          </a:r>
        </a:p>
      </dgm:t>
    </dgm:pt>
    <dgm:pt modelId="{FC73C68A-4ECE-4818-9666-57E9C2A87202}" type="parTrans" cxnId="{905EFD37-A1D5-48D8-BD2C-64D4BAD27A45}">
      <dgm:prSet/>
      <dgm:spPr/>
      <dgm:t>
        <a:bodyPr/>
        <a:lstStyle/>
        <a:p>
          <a:endParaRPr lang="en-US"/>
        </a:p>
      </dgm:t>
    </dgm:pt>
    <dgm:pt modelId="{39F8E004-4806-46B2-BCE0-925E802F7B47}" type="sibTrans" cxnId="{905EFD37-A1D5-48D8-BD2C-64D4BAD27A45}">
      <dgm:prSet/>
      <dgm:spPr/>
      <dgm:t>
        <a:bodyPr/>
        <a:lstStyle/>
        <a:p>
          <a:endParaRPr lang="en-US"/>
        </a:p>
      </dgm:t>
    </dgm:pt>
    <dgm:pt modelId="{8812A91D-08FE-4F06-BCEE-B3D99E13E39F}">
      <dgm:prSet/>
      <dgm:spPr/>
      <dgm:t>
        <a:bodyPr/>
        <a:lstStyle/>
        <a:p>
          <a:r>
            <a:rPr lang="en-US" dirty="0"/>
            <a:t>Atypical pneumonia (see above guidelines)</a:t>
          </a:r>
        </a:p>
      </dgm:t>
    </dgm:pt>
    <dgm:pt modelId="{8136672D-50D0-46BD-BD40-B0D936BF5123}" type="parTrans" cxnId="{70A8AB47-F0FD-4658-ACBB-CE7A71C4868D}">
      <dgm:prSet/>
      <dgm:spPr/>
      <dgm:t>
        <a:bodyPr/>
        <a:lstStyle/>
        <a:p>
          <a:endParaRPr lang="en-US"/>
        </a:p>
      </dgm:t>
    </dgm:pt>
    <dgm:pt modelId="{9CAEC63E-A380-4110-AA11-12DDDB6E2982}" type="sibTrans" cxnId="{70A8AB47-F0FD-4658-ACBB-CE7A71C4868D}">
      <dgm:prSet/>
      <dgm:spPr/>
      <dgm:t>
        <a:bodyPr/>
        <a:lstStyle/>
        <a:p>
          <a:endParaRPr lang="en-US"/>
        </a:p>
      </dgm:t>
    </dgm:pt>
    <dgm:pt modelId="{82031DAC-661F-4923-883E-7036B1785093}" type="pres">
      <dgm:prSet presAssocID="{A931999B-6958-4AD1-B74B-00B77C0354F5}" presName="linear" presStyleCnt="0">
        <dgm:presLayoutVars>
          <dgm:animLvl val="lvl"/>
          <dgm:resizeHandles val="exact"/>
        </dgm:presLayoutVars>
      </dgm:prSet>
      <dgm:spPr/>
    </dgm:pt>
    <dgm:pt modelId="{31AE7AEA-4944-4277-84D4-688040FE919F}" type="pres">
      <dgm:prSet presAssocID="{1D831658-94F5-460D-967F-3EFEC72C79D0}" presName="parentText" presStyleLbl="node1" presStyleIdx="0" presStyleCnt="3">
        <dgm:presLayoutVars>
          <dgm:chMax val="0"/>
          <dgm:bulletEnabled val="1"/>
        </dgm:presLayoutVars>
      </dgm:prSet>
      <dgm:spPr/>
    </dgm:pt>
    <dgm:pt modelId="{2BFB4DE6-20B1-42A6-86FD-CF3D49D29ACA}" type="pres">
      <dgm:prSet presAssocID="{38FDBA21-455F-4868-AE53-0331EBF0A458}" presName="spacer" presStyleCnt="0"/>
      <dgm:spPr/>
    </dgm:pt>
    <dgm:pt modelId="{868A0D56-D4AF-4E74-B031-0F66E181A852}" type="pres">
      <dgm:prSet presAssocID="{77A3643E-4FD8-46A0-BD47-019915C36256}" presName="parentText" presStyleLbl="node1" presStyleIdx="1" presStyleCnt="3">
        <dgm:presLayoutVars>
          <dgm:chMax val="0"/>
          <dgm:bulletEnabled val="1"/>
        </dgm:presLayoutVars>
      </dgm:prSet>
      <dgm:spPr/>
    </dgm:pt>
    <dgm:pt modelId="{7ADA0938-5D74-4728-9252-10921E95B468}" type="pres">
      <dgm:prSet presAssocID="{39F8E004-4806-46B2-BCE0-925E802F7B47}" presName="spacer" presStyleCnt="0"/>
      <dgm:spPr/>
    </dgm:pt>
    <dgm:pt modelId="{995A39AF-A153-4939-B1A8-DFE71B17450C}" type="pres">
      <dgm:prSet presAssocID="{8812A91D-08FE-4F06-BCEE-B3D99E13E39F}" presName="parentText" presStyleLbl="node1" presStyleIdx="2" presStyleCnt="3">
        <dgm:presLayoutVars>
          <dgm:chMax val="0"/>
          <dgm:bulletEnabled val="1"/>
        </dgm:presLayoutVars>
      </dgm:prSet>
      <dgm:spPr/>
    </dgm:pt>
  </dgm:ptLst>
  <dgm:cxnLst>
    <dgm:cxn modelId="{3C2E412A-6388-4FC7-BCB3-A88995F999C2}" type="presOf" srcId="{8812A91D-08FE-4F06-BCEE-B3D99E13E39F}" destId="{995A39AF-A153-4939-B1A8-DFE71B17450C}" srcOrd="0" destOrd="0" presId="urn:microsoft.com/office/officeart/2005/8/layout/vList2"/>
    <dgm:cxn modelId="{905EFD37-A1D5-48D8-BD2C-64D4BAD27A45}" srcId="{A931999B-6958-4AD1-B74B-00B77C0354F5}" destId="{77A3643E-4FD8-46A0-BD47-019915C36256}" srcOrd="1" destOrd="0" parTransId="{FC73C68A-4ECE-4818-9666-57E9C2A87202}" sibTransId="{39F8E004-4806-46B2-BCE0-925E802F7B47}"/>
    <dgm:cxn modelId="{70A8AB47-F0FD-4658-ACBB-CE7A71C4868D}" srcId="{A931999B-6958-4AD1-B74B-00B77C0354F5}" destId="{8812A91D-08FE-4F06-BCEE-B3D99E13E39F}" srcOrd="2" destOrd="0" parTransId="{8136672D-50D0-46BD-BD40-B0D936BF5123}" sibTransId="{9CAEC63E-A380-4110-AA11-12DDDB6E2982}"/>
    <dgm:cxn modelId="{9C9B6489-C3EA-4A9E-813A-50D26C4F45DC}" type="presOf" srcId="{A931999B-6958-4AD1-B74B-00B77C0354F5}" destId="{82031DAC-661F-4923-883E-7036B1785093}" srcOrd="0" destOrd="0" presId="urn:microsoft.com/office/officeart/2005/8/layout/vList2"/>
    <dgm:cxn modelId="{5B01E192-12BF-4488-9185-007376E53D9A}" type="presOf" srcId="{1D831658-94F5-460D-967F-3EFEC72C79D0}" destId="{31AE7AEA-4944-4277-84D4-688040FE919F}" srcOrd="0" destOrd="0" presId="urn:microsoft.com/office/officeart/2005/8/layout/vList2"/>
    <dgm:cxn modelId="{33F9BDA8-4E82-4DE8-8055-11C91C4D2E02}" srcId="{A931999B-6958-4AD1-B74B-00B77C0354F5}" destId="{1D831658-94F5-460D-967F-3EFEC72C79D0}" srcOrd="0" destOrd="0" parTransId="{F165ED6A-A295-4F53-BA95-B53FA18131E5}" sibTransId="{38FDBA21-455F-4868-AE53-0331EBF0A458}"/>
    <dgm:cxn modelId="{33182DDF-9CF2-45D7-B9AA-5C0E68A5DECC}" type="presOf" srcId="{77A3643E-4FD8-46A0-BD47-019915C36256}" destId="{868A0D56-D4AF-4E74-B031-0F66E181A852}" srcOrd="0" destOrd="0" presId="urn:microsoft.com/office/officeart/2005/8/layout/vList2"/>
    <dgm:cxn modelId="{A2B03E51-4BFA-4946-9C26-8EB96A742B12}" type="presParOf" srcId="{82031DAC-661F-4923-883E-7036B1785093}" destId="{31AE7AEA-4944-4277-84D4-688040FE919F}" srcOrd="0" destOrd="0" presId="urn:microsoft.com/office/officeart/2005/8/layout/vList2"/>
    <dgm:cxn modelId="{AC7EA8E5-98B3-47FC-B794-ED75207FB4EA}" type="presParOf" srcId="{82031DAC-661F-4923-883E-7036B1785093}" destId="{2BFB4DE6-20B1-42A6-86FD-CF3D49D29ACA}" srcOrd="1" destOrd="0" presId="urn:microsoft.com/office/officeart/2005/8/layout/vList2"/>
    <dgm:cxn modelId="{40A573BD-7B2D-4747-9A5B-06634D9ECC15}" type="presParOf" srcId="{82031DAC-661F-4923-883E-7036B1785093}" destId="{868A0D56-D4AF-4E74-B031-0F66E181A852}" srcOrd="2" destOrd="0" presId="urn:microsoft.com/office/officeart/2005/8/layout/vList2"/>
    <dgm:cxn modelId="{763A7B04-FBE2-40DA-8EC8-78026A552128}" type="presParOf" srcId="{82031DAC-661F-4923-883E-7036B1785093}" destId="{7ADA0938-5D74-4728-9252-10921E95B468}" srcOrd="3" destOrd="0" presId="urn:microsoft.com/office/officeart/2005/8/layout/vList2"/>
    <dgm:cxn modelId="{3D9AF953-1576-4E8C-949F-FDB943912EC1}" type="presParOf" srcId="{82031DAC-661F-4923-883E-7036B1785093}" destId="{995A39AF-A153-4939-B1A8-DFE71B17450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279970-F940-4972-9EB3-0AA97152F8E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998BE7-114E-4BD7-8BEA-B8D9EE41DA63}">
      <dgm:prSet/>
      <dgm:spPr/>
      <dgm:t>
        <a:bodyPr/>
        <a:lstStyle/>
        <a:p>
          <a:r>
            <a:rPr lang="en-US"/>
            <a:t>Sleep in own room and use own bathroom (if possible)</a:t>
          </a:r>
        </a:p>
      </dgm:t>
    </dgm:pt>
    <dgm:pt modelId="{CA9BBE4E-5A9F-48E6-A430-0D94253DECA3}" type="parTrans" cxnId="{6B226E95-860C-4DB4-BA84-7BC077039E9C}">
      <dgm:prSet/>
      <dgm:spPr/>
      <dgm:t>
        <a:bodyPr/>
        <a:lstStyle/>
        <a:p>
          <a:endParaRPr lang="en-US"/>
        </a:p>
      </dgm:t>
    </dgm:pt>
    <dgm:pt modelId="{9528A28E-FD92-49BF-8FBA-1BDD857771A0}" type="sibTrans" cxnId="{6B226E95-860C-4DB4-BA84-7BC077039E9C}">
      <dgm:prSet/>
      <dgm:spPr/>
      <dgm:t>
        <a:bodyPr/>
        <a:lstStyle/>
        <a:p>
          <a:endParaRPr lang="en-US"/>
        </a:p>
      </dgm:t>
    </dgm:pt>
    <dgm:pt modelId="{F75BAEA2-DCE7-45A4-8DE1-97543D43B029}">
      <dgm:prSet/>
      <dgm:spPr/>
      <dgm:t>
        <a:bodyPr/>
        <a:lstStyle/>
        <a:p>
          <a:r>
            <a:rPr lang="en-US"/>
            <a:t>Use surgical mask, maintain at least 1m distance from other members</a:t>
          </a:r>
        </a:p>
      </dgm:t>
    </dgm:pt>
    <dgm:pt modelId="{6B65E27F-6CB1-4F2B-826B-70D6891B2252}" type="parTrans" cxnId="{C1C9B408-2A71-4CB3-ACEB-A630C917206A}">
      <dgm:prSet/>
      <dgm:spPr/>
      <dgm:t>
        <a:bodyPr/>
        <a:lstStyle/>
        <a:p>
          <a:endParaRPr lang="en-US"/>
        </a:p>
      </dgm:t>
    </dgm:pt>
    <dgm:pt modelId="{1BB95EC5-83E8-4C8E-8E77-6B63399E8707}" type="sibTrans" cxnId="{C1C9B408-2A71-4CB3-ACEB-A630C917206A}">
      <dgm:prSet/>
      <dgm:spPr/>
      <dgm:t>
        <a:bodyPr/>
        <a:lstStyle/>
        <a:p>
          <a:endParaRPr lang="en-US"/>
        </a:p>
      </dgm:t>
    </dgm:pt>
    <dgm:pt modelId="{403C0246-5BE2-4D84-B1A6-00EA58382304}">
      <dgm:prSet/>
      <dgm:spPr/>
      <dgm:t>
        <a:bodyPr/>
        <a:lstStyle/>
        <a:p>
          <a:r>
            <a:rPr lang="en-US"/>
            <a:t>Wash hands with soap or alcohol-based solution</a:t>
          </a:r>
        </a:p>
      </dgm:t>
    </dgm:pt>
    <dgm:pt modelId="{3324BE88-D686-4341-AC44-BB15447181BD}" type="parTrans" cxnId="{AFA0E303-C619-4293-A03B-F1645DC851E4}">
      <dgm:prSet/>
      <dgm:spPr/>
      <dgm:t>
        <a:bodyPr/>
        <a:lstStyle/>
        <a:p>
          <a:endParaRPr lang="en-US"/>
        </a:p>
      </dgm:t>
    </dgm:pt>
    <dgm:pt modelId="{81E98AA7-77F1-4B17-9B5F-B1EE2DAFE179}" type="sibTrans" cxnId="{AFA0E303-C619-4293-A03B-F1645DC851E4}">
      <dgm:prSet/>
      <dgm:spPr/>
      <dgm:t>
        <a:bodyPr/>
        <a:lstStyle/>
        <a:p>
          <a:endParaRPr lang="en-US"/>
        </a:p>
      </dgm:t>
    </dgm:pt>
    <dgm:pt modelId="{D1656957-00D8-4B02-BE12-BBED025A51C5}">
      <dgm:prSet/>
      <dgm:spPr/>
      <dgm:t>
        <a:bodyPr/>
        <a:lstStyle/>
        <a:p>
          <a:r>
            <a:rPr lang="en-US"/>
            <a:t>Practice cough etiquette (elbow crease)</a:t>
          </a:r>
        </a:p>
      </dgm:t>
    </dgm:pt>
    <dgm:pt modelId="{C42E1184-D8D4-4DC1-8AC8-6DE00ECAB58A}" type="parTrans" cxnId="{4EFE0DE9-DF81-4A68-A529-DF4FF6587898}">
      <dgm:prSet/>
      <dgm:spPr/>
      <dgm:t>
        <a:bodyPr/>
        <a:lstStyle/>
        <a:p>
          <a:endParaRPr lang="en-US"/>
        </a:p>
      </dgm:t>
    </dgm:pt>
    <dgm:pt modelId="{27B249AA-E12F-4376-BD8D-BFB216B7A8BA}" type="sibTrans" cxnId="{4EFE0DE9-DF81-4A68-A529-DF4FF6587898}">
      <dgm:prSet/>
      <dgm:spPr/>
      <dgm:t>
        <a:bodyPr/>
        <a:lstStyle/>
        <a:p>
          <a:endParaRPr lang="en-US"/>
        </a:p>
      </dgm:t>
    </dgm:pt>
    <dgm:pt modelId="{D62343B2-42CC-4EF3-90EA-92C028494DEA}">
      <dgm:prSet/>
      <dgm:spPr/>
      <dgm:t>
        <a:bodyPr/>
        <a:lstStyle/>
        <a:p>
          <a:r>
            <a:rPr lang="en-US"/>
            <a:t>Frequently clean hard surfaces and objects at patient’s disposal</a:t>
          </a:r>
        </a:p>
      </dgm:t>
    </dgm:pt>
    <dgm:pt modelId="{2FEC64A2-25F8-4176-A6CE-FA34A6B59AD0}" type="parTrans" cxnId="{799670B0-7B42-46C7-BA74-F0353E565D92}">
      <dgm:prSet/>
      <dgm:spPr/>
      <dgm:t>
        <a:bodyPr/>
        <a:lstStyle/>
        <a:p>
          <a:endParaRPr lang="en-US"/>
        </a:p>
      </dgm:t>
    </dgm:pt>
    <dgm:pt modelId="{F223EF20-01A4-4740-9343-2B28C276072E}" type="sibTrans" cxnId="{799670B0-7B42-46C7-BA74-F0353E565D92}">
      <dgm:prSet/>
      <dgm:spPr/>
      <dgm:t>
        <a:bodyPr/>
        <a:lstStyle/>
        <a:p>
          <a:endParaRPr lang="en-US"/>
        </a:p>
      </dgm:t>
    </dgm:pt>
    <dgm:pt modelId="{C9B81046-A74F-47AF-878E-91AE728060BC}">
      <dgm:prSet/>
      <dgm:spPr/>
      <dgm:t>
        <a:bodyPr/>
        <a:lstStyle/>
        <a:p>
          <a:r>
            <a:rPr lang="en-US"/>
            <a:t>Use own dishes, cups, spoons, forks etc.</a:t>
          </a:r>
        </a:p>
      </dgm:t>
    </dgm:pt>
    <dgm:pt modelId="{4E891FC5-68BB-44EA-A551-D1481B96B420}" type="parTrans" cxnId="{198E135B-87D6-4658-A190-6746A02C1887}">
      <dgm:prSet/>
      <dgm:spPr/>
      <dgm:t>
        <a:bodyPr/>
        <a:lstStyle/>
        <a:p>
          <a:endParaRPr lang="en-US"/>
        </a:p>
      </dgm:t>
    </dgm:pt>
    <dgm:pt modelId="{609CD9A6-61EF-412A-9A65-952062151433}" type="sibTrans" cxnId="{198E135B-87D6-4658-A190-6746A02C1887}">
      <dgm:prSet/>
      <dgm:spPr/>
      <dgm:t>
        <a:bodyPr/>
        <a:lstStyle/>
        <a:p>
          <a:endParaRPr lang="en-US"/>
        </a:p>
      </dgm:t>
    </dgm:pt>
    <dgm:pt modelId="{7AF6F6A6-6105-4C2D-B020-9A8B9F87B230}">
      <dgm:prSet/>
      <dgm:spPr/>
      <dgm:t>
        <a:bodyPr/>
        <a:lstStyle/>
        <a:p>
          <a:r>
            <a:rPr lang="en-US"/>
            <a:t>Patient should know who to call if condition worsens</a:t>
          </a:r>
        </a:p>
      </dgm:t>
    </dgm:pt>
    <dgm:pt modelId="{3C97F0FF-A1F7-49DF-B7DB-55A68062D832}" type="parTrans" cxnId="{F520870C-38A0-4400-95D2-08B21185EC21}">
      <dgm:prSet/>
      <dgm:spPr/>
      <dgm:t>
        <a:bodyPr/>
        <a:lstStyle/>
        <a:p>
          <a:endParaRPr lang="en-US"/>
        </a:p>
      </dgm:t>
    </dgm:pt>
    <dgm:pt modelId="{5E867908-68C6-4390-B425-4F30D7CCFDDE}" type="sibTrans" cxnId="{F520870C-38A0-4400-95D2-08B21185EC21}">
      <dgm:prSet/>
      <dgm:spPr/>
      <dgm:t>
        <a:bodyPr/>
        <a:lstStyle/>
        <a:p>
          <a:endParaRPr lang="en-US"/>
        </a:p>
      </dgm:t>
    </dgm:pt>
    <dgm:pt modelId="{711CEA4A-7596-4C40-BBDA-7607CB645823}" type="pres">
      <dgm:prSet presAssocID="{EB279970-F940-4972-9EB3-0AA97152F8E8}" presName="root" presStyleCnt="0">
        <dgm:presLayoutVars>
          <dgm:dir/>
          <dgm:resizeHandles val="exact"/>
        </dgm:presLayoutVars>
      </dgm:prSet>
      <dgm:spPr/>
    </dgm:pt>
    <dgm:pt modelId="{EBF3BB7C-B6D2-4141-95FC-9CD94894B244}" type="pres">
      <dgm:prSet presAssocID="{D4998BE7-114E-4BD7-8BEA-B8D9EE41DA63}" presName="compNode" presStyleCnt="0"/>
      <dgm:spPr/>
    </dgm:pt>
    <dgm:pt modelId="{D80A7469-8E15-4D90-9D2C-A14CD78D5352}" type="pres">
      <dgm:prSet presAssocID="{D4998BE7-114E-4BD7-8BEA-B8D9EE41DA63}" presName="bgRect" presStyleLbl="bgShp" presStyleIdx="0" presStyleCnt="7"/>
      <dgm:spPr/>
    </dgm:pt>
    <dgm:pt modelId="{08FB771D-0AE3-4C96-9415-828963F44634}" type="pres">
      <dgm:prSet presAssocID="{D4998BE7-114E-4BD7-8BEA-B8D9EE41DA6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d"/>
        </a:ext>
      </dgm:extLst>
    </dgm:pt>
    <dgm:pt modelId="{C941E364-E476-436F-83BD-7058F9351BCB}" type="pres">
      <dgm:prSet presAssocID="{D4998BE7-114E-4BD7-8BEA-B8D9EE41DA63}" presName="spaceRect" presStyleCnt="0"/>
      <dgm:spPr/>
    </dgm:pt>
    <dgm:pt modelId="{97AA488A-7D40-44FA-A917-45C17C0D430B}" type="pres">
      <dgm:prSet presAssocID="{D4998BE7-114E-4BD7-8BEA-B8D9EE41DA63}" presName="parTx" presStyleLbl="revTx" presStyleIdx="0" presStyleCnt="7">
        <dgm:presLayoutVars>
          <dgm:chMax val="0"/>
          <dgm:chPref val="0"/>
        </dgm:presLayoutVars>
      </dgm:prSet>
      <dgm:spPr/>
    </dgm:pt>
    <dgm:pt modelId="{323957CA-6DC9-47FB-A88D-D131B3D680AC}" type="pres">
      <dgm:prSet presAssocID="{9528A28E-FD92-49BF-8FBA-1BDD857771A0}" presName="sibTrans" presStyleCnt="0"/>
      <dgm:spPr/>
    </dgm:pt>
    <dgm:pt modelId="{36C3AEC5-3F7C-444F-8131-AACC41BCAD28}" type="pres">
      <dgm:prSet presAssocID="{F75BAEA2-DCE7-45A4-8DE1-97543D43B029}" presName="compNode" presStyleCnt="0"/>
      <dgm:spPr/>
    </dgm:pt>
    <dgm:pt modelId="{11763E79-B66B-41C4-8C78-2DE862A10450}" type="pres">
      <dgm:prSet presAssocID="{F75BAEA2-DCE7-45A4-8DE1-97543D43B029}" presName="bgRect" presStyleLbl="bgShp" presStyleIdx="1" presStyleCnt="7"/>
      <dgm:spPr/>
    </dgm:pt>
    <dgm:pt modelId="{59BE36E2-F830-4CA1-989E-33CE76FC48A1}" type="pres">
      <dgm:prSet presAssocID="{F75BAEA2-DCE7-45A4-8DE1-97543D43B02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ethoscope"/>
        </a:ext>
      </dgm:extLst>
    </dgm:pt>
    <dgm:pt modelId="{2C2D4764-5524-4159-BE5F-EC7FC194430B}" type="pres">
      <dgm:prSet presAssocID="{F75BAEA2-DCE7-45A4-8DE1-97543D43B029}" presName="spaceRect" presStyleCnt="0"/>
      <dgm:spPr/>
    </dgm:pt>
    <dgm:pt modelId="{0DFB1EE5-5E16-4358-B0DC-822BFB60F839}" type="pres">
      <dgm:prSet presAssocID="{F75BAEA2-DCE7-45A4-8DE1-97543D43B029}" presName="parTx" presStyleLbl="revTx" presStyleIdx="1" presStyleCnt="7">
        <dgm:presLayoutVars>
          <dgm:chMax val="0"/>
          <dgm:chPref val="0"/>
        </dgm:presLayoutVars>
      </dgm:prSet>
      <dgm:spPr/>
    </dgm:pt>
    <dgm:pt modelId="{1DCFF9DA-29B5-440D-B6B7-FA9C42DC13D0}" type="pres">
      <dgm:prSet presAssocID="{1BB95EC5-83E8-4C8E-8E77-6B63399E8707}" presName="sibTrans" presStyleCnt="0"/>
      <dgm:spPr/>
    </dgm:pt>
    <dgm:pt modelId="{F89475F7-7545-43AB-9A92-354C1912991A}" type="pres">
      <dgm:prSet presAssocID="{403C0246-5BE2-4D84-B1A6-00EA58382304}" presName="compNode" presStyleCnt="0"/>
      <dgm:spPr/>
    </dgm:pt>
    <dgm:pt modelId="{70D30E60-7711-436D-AF47-688C8092EF45}" type="pres">
      <dgm:prSet presAssocID="{403C0246-5BE2-4D84-B1A6-00EA58382304}" presName="bgRect" presStyleLbl="bgShp" presStyleIdx="2" presStyleCnt="7"/>
      <dgm:spPr/>
    </dgm:pt>
    <dgm:pt modelId="{31269583-D85A-47AA-ACFD-2A63C21AABB7}" type="pres">
      <dgm:prSet presAssocID="{403C0246-5BE2-4D84-B1A6-00EA5838230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k"/>
        </a:ext>
      </dgm:extLst>
    </dgm:pt>
    <dgm:pt modelId="{EB97CA50-C6E7-4413-84D1-DD539CDA4CD7}" type="pres">
      <dgm:prSet presAssocID="{403C0246-5BE2-4D84-B1A6-00EA58382304}" presName="spaceRect" presStyleCnt="0"/>
      <dgm:spPr/>
    </dgm:pt>
    <dgm:pt modelId="{279EFB95-2F85-4514-B01F-3CC8E70D903C}" type="pres">
      <dgm:prSet presAssocID="{403C0246-5BE2-4D84-B1A6-00EA58382304}" presName="parTx" presStyleLbl="revTx" presStyleIdx="2" presStyleCnt="7">
        <dgm:presLayoutVars>
          <dgm:chMax val="0"/>
          <dgm:chPref val="0"/>
        </dgm:presLayoutVars>
      </dgm:prSet>
      <dgm:spPr/>
    </dgm:pt>
    <dgm:pt modelId="{C53742F4-6E4C-46CD-A70B-78BCB297484C}" type="pres">
      <dgm:prSet presAssocID="{81E98AA7-77F1-4B17-9B5F-B1EE2DAFE179}" presName="sibTrans" presStyleCnt="0"/>
      <dgm:spPr/>
    </dgm:pt>
    <dgm:pt modelId="{FA933522-1F0A-4FBC-9FCE-E5ED801D2B2C}" type="pres">
      <dgm:prSet presAssocID="{D1656957-00D8-4B02-BE12-BBED025A51C5}" presName="compNode" presStyleCnt="0"/>
      <dgm:spPr/>
    </dgm:pt>
    <dgm:pt modelId="{A0F38B77-AD57-4C96-BC75-AAB0F253CB01}" type="pres">
      <dgm:prSet presAssocID="{D1656957-00D8-4B02-BE12-BBED025A51C5}" presName="bgRect" presStyleLbl="bgShp" presStyleIdx="3" presStyleCnt="7"/>
      <dgm:spPr/>
    </dgm:pt>
    <dgm:pt modelId="{81084D8F-394C-4E4B-94F0-E46DF0491F12}" type="pres">
      <dgm:prSet presAssocID="{D1656957-00D8-4B02-BE12-BBED025A51C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242C4B0F-6545-4141-9183-9A32820E0D82}" type="pres">
      <dgm:prSet presAssocID="{D1656957-00D8-4B02-BE12-BBED025A51C5}" presName="spaceRect" presStyleCnt="0"/>
      <dgm:spPr/>
    </dgm:pt>
    <dgm:pt modelId="{7A1AAB05-DAC4-4804-B862-2961836AE7DE}" type="pres">
      <dgm:prSet presAssocID="{D1656957-00D8-4B02-BE12-BBED025A51C5}" presName="parTx" presStyleLbl="revTx" presStyleIdx="3" presStyleCnt="7">
        <dgm:presLayoutVars>
          <dgm:chMax val="0"/>
          <dgm:chPref val="0"/>
        </dgm:presLayoutVars>
      </dgm:prSet>
      <dgm:spPr/>
    </dgm:pt>
    <dgm:pt modelId="{7B4C37C3-D6B2-4FA4-86B8-5499E57AFC18}" type="pres">
      <dgm:prSet presAssocID="{27B249AA-E12F-4376-BD8D-BFB216B7A8BA}" presName="sibTrans" presStyleCnt="0"/>
      <dgm:spPr/>
    </dgm:pt>
    <dgm:pt modelId="{CCBB8D51-037F-414B-82E3-E4330EA2A0A2}" type="pres">
      <dgm:prSet presAssocID="{D62343B2-42CC-4EF3-90EA-92C028494DEA}" presName="compNode" presStyleCnt="0"/>
      <dgm:spPr/>
    </dgm:pt>
    <dgm:pt modelId="{B0B29CB2-D928-43A6-BCC7-1554F72D56D9}" type="pres">
      <dgm:prSet presAssocID="{D62343B2-42CC-4EF3-90EA-92C028494DEA}" presName="bgRect" presStyleLbl="bgShp" presStyleIdx="4" presStyleCnt="7"/>
      <dgm:spPr/>
    </dgm:pt>
    <dgm:pt modelId="{E9C9230B-8E17-4CFE-8617-912C89B5EC04}" type="pres">
      <dgm:prSet presAssocID="{D62343B2-42CC-4EF3-90EA-92C028494DE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p and bucket"/>
        </a:ext>
      </dgm:extLst>
    </dgm:pt>
    <dgm:pt modelId="{38C36123-E9F4-4F60-9514-CE951C8BC666}" type="pres">
      <dgm:prSet presAssocID="{D62343B2-42CC-4EF3-90EA-92C028494DEA}" presName="spaceRect" presStyleCnt="0"/>
      <dgm:spPr/>
    </dgm:pt>
    <dgm:pt modelId="{55E1F766-07FE-4D30-B95E-1158BFD460CC}" type="pres">
      <dgm:prSet presAssocID="{D62343B2-42CC-4EF3-90EA-92C028494DEA}" presName="parTx" presStyleLbl="revTx" presStyleIdx="4" presStyleCnt="7">
        <dgm:presLayoutVars>
          <dgm:chMax val="0"/>
          <dgm:chPref val="0"/>
        </dgm:presLayoutVars>
      </dgm:prSet>
      <dgm:spPr/>
    </dgm:pt>
    <dgm:pt modelId="{662B7D53-28BF-4253-B25B-DE2F45FC54D4}" type="pres">
      <dgm:prSet presAssocID="{F223EF20-01A4-4740-9343-2B28C276072E}" presName="sibTrans" presStyleCnt="0"/>
      <dgm:spPr/>
    </dgm:pt>
    <dgm:pt modelId="{D8946546-FF7A-4C3C-8FD7-4F81FDEDBF36}" type="pres">
      <dgm:prSet presAssocID="{C9B81046-A74F-47AF-878E-91AE728060BC}" presName="compNode" presStyleCnt="0"/>
      <dgm:spPr/>
    </dgm:pt>
    <dgm:pt modelId="{45A7447D-2A72-4103-9C3C-14004E2C87B2}" type="pres">
      <dgm:prSet presAssocID="{C9B81046-A74F-47AF-878E-91AE728060BC}" presName="bgRect" presStyleLbl="bgShp" presStyleIdx="5" presStyleCnt="7"/>
      <dgm:spPr/>
    </dgm:pt>
    <dgm:pt modelId="{89FD5430-F7BA-4F4C-A304-7173171CBFF3}" type="pres">
      <dgm:prSet presAssocID="{C9B81046-A74F-47AF-878E-91AE728060B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poon"/>
        </a:ext>
      </dgm:extLst>
    </dgm:pt>
    <dgm:pt modelId="{91B5EFD6-3694-4285-885D-C7D5D9418781}" type="pres">
      <dgm:prSet presAssocID="{C9B81046-A74F-47AF-878E-91AE728060BC}" presName="spaceRect" presStyleCnt="0"/>
      <dgm:spPr/>
    </dgm:pt>
    <dgm:pt modelId="{054B1976-215C-4C6D-A375-85700F351391}" type="pres">
      <dgm:prSet presAssocID="{C9B81046-A74F-47AF-878E-91AE728060BC}" presName="parTx" presStyleLbl="revTx" presStyleIdx="5" presStyleCnt="7">
        <dgm:presLayoutVars>
          <dgm:chMax val="0"/>
          <dgm:chPref val="0"/>
        </dgm:presLayoutVars>
      </dgm:prSet>
      <dgm:spPr/>
    </dgm:pt>
    <dgm:pt modelId="{EADBA0A0-55AF-49C7-9C76-3D76D480A83F}" type="pres">
      <dgm:prSet presAssocID="{609CD9A6-61EF-412A-9A65-952062151433}" presName="sibTrans" presStyleCnt="0"/>
      <dgm:spPr/>
    </dgm:pt>
    <dgm:pt modelId="{0CABD4F0-B320-4141-94F9-AEAB13B2961F}" type="pres">
      <dgm:prSet presAssocID="{7AF6F6A6-6105-4C2D-B020-9A8B9F87B230}" presName="compNode" presStyleCnt="0"/>
      <dgm:spPr/>
    </dgm:pt>
    <dgm:pt modelId="{DF43E411-46FA-4A78-B5B7-4B44F787C9D2}" type="pres">
      <dgm:prSet presAssocID="{7AF6F6A6-6105-4C2D-B020-9A8B9F87B230}" presName="bgRect" presStyleLbl="bgShp" presStyleIdx="6" presStyleCnt="7"/>
      <dgm:spPr/>
    </dgm:pt>
    <dgm:pt modelId="{DEE50B9A-B8A6-4B9F-9FE1-99BCB3E4D3A3}" type="pres">
      <dgm:prSet presAssocID="{7AF6F6A6-6105-4C2D-B020-9A8B9F87B23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ctor"/>
        </a:ext>
      </dgm:extLst>
    </dgm:pt>
    <dgm:pt modelId="{2A88A20F-798B-4052-9559-974F9F5644DB}" type="pres">
      <dgm:prSet presAssocID="{7AF6F6A6-6105-4C2D-B020-9A8B9F87B230}" presName="spaceRect" presStyleCnt="0"/>
      <dgm:spPr/>
    </dgm:pt>
    <dgm:pt modelId="{E80BFFB6-A841-4769-A68B-74D53A2BB00F}" type="pres">
      <dgm:prSet presAssocID="{7AF6F6A6-6105-4C2D-B020-9A8B9F87B230}" presName="parTx" presStyleLbl="revTx" presStyleIdx="6" presStyleCnt="7">
        <dgm:presLayoutVars>
          <dgm:chMax val="0"/>
          <dgm:chPref val="0"/>
        </dgm:presLayoutVars>
      </dgm:prSet>
      <dgm:spPr/>
    </dgm:pt>
  </dgm:ptLst>
  <dgm:cxnLst>
    <dgm:cxn modelId="{AFA0E303-C619-4293-A03B-F1645DC851E4}" srcId="{EB279970-F940-4972-9EB3-0AA97152F8E8}" destId="{403C0246-5BE2-4D84-B1A6-00EA58382304}" srcOrd="2" destOrd="0" parTransId="{3324BE88-D686-4341-AC44-BB15447181BD}" sibTransId="{81E98AA7-77F1-4B17-9B5F-B1EE2DAFE179}"/>
    <dgm:cxn modelId="{C1C9B408-2A71-4CB3-ACEB-A630C917206A}" srcId="{EB279970-F940-4972-9EB3-0AA97152F8E8}" destId="{F75BAEA2-DCE7-45A4-8DE1-97543D43B029}" srcOrd="1" destOrd="0" parTransId="{6B65E27F-6CB1-4F2B-826B-70D6891B2252}" sibTransId="{1BB95EC5-83E8-4C8E-8E77-6B63399E8707}"/>
    <dgm:cxn modelId="{F520870C-38A0-4400-95D2-08B21185EC21}" srcId="{EB279970-F940-4972-9EB3-0AA97152F8E8}" destId="{7AF6F6A6-6105-4C2D-B020-9A8B9F87B230}" srcOrd="6" destOrd="0" parTransId="{3C97F0FF-A1F7-49DF-B7DB-55A68062D832}" sibTransId="{5E867908-68C6-4390-B425-4F30D7CCFDDE}"/>
    <dgm:cxn modelId="{198E135B-87D6-4658-A190-6746A02C1887}" srcId="{EB279970-F940-4972-9EB3-0AA97152F8E8}" destId="{C9B81046-A74F-47AF-878E-91AE728060BC}" srcOrd="5" destOrd="0" parTransId="{4E891FC5-68BB-44EA-A551-D1481B96B420}" sibTransId="{609CD9A6-61EF-412A-9A65-952062151433}"/>
    <dgm:cxn modelId="{F1CD954B-5708-4AC0-A96B-712D538EED91}" type="presOf" srcId="{C9B81046-A74F-47AF-878E-91AE728060BC}" destId="{054B1976-215C-4C6D-A375-85700F351391}" srcOrd="0" destOrd="0" presId="urn:microsoft.com/office/officeart/2018/2/layout/IconVerticalSolidList"/>
    <dgm:cxn modelId="{F7AC8B78-8143-4943-8690-7101ACE9A3D5}" type="presOf" srcId="{D1656957-00D8-4B02-BE12-BBED025A51C5}" destId="{7A1AAB05-DAC4-4804-B862-2961836AE7DE}" srcOrd="0" destOrd="0" presId="urn:microsoft.com/office/officeart/2018/2/layout/IconVerticalSolidList"/>
    <dgm:cxn modelId="{C855E684-49EA-428A-9528-AF10C0D7D230}" type="presOf" srcId="{F75BAEA2-DCE7-45A4-8DE1-97543D43B029}" destId="{0DFB1EE5-5E16-4358-B0DC-822BFB60F839}" srcOrd="0" destOrd="0" presId="urn:microsoft.com/office/officeart/2018/2/layout/IconVerticalSolidList"/>
    <dgm:cxn modelId="{E4F1B88C-0E7A-4BFB-879F-E68A10465BFB}" type="presOf" srcId="{7AF6F6A6-6105-4C2D-B020-9A8B9F87B230}" destId="{E80BFFB6-A841-4769-A68B-74D53A2BB00F}" srcOrd="0" destOrd="0" presId="urn:microsoft.com/office/officeart/2018/2/layout/IconVerticalSolidList"/>
    <dgm:cxn modelId="{B9A01993-9370-45C4-B21D-794CC36CBA19}" type="presOf" srcId="{D4998BE7-114E-4BD7-8BEA-B8D9EE41DA63}" destId="{97AA488A-7D40-44FA-A917-45C17C0D430B}" srcOrd="0" destOrd="0" presId="urn:microsoft.com/office/officeart/2018/2/layout/IconVerticalSolidList"/>
    <dgm:cxn modelId="{6B226E95-860C-4DB4-BA84-7BC077039E9C}" srcId="{EB279970-F940-4972-9EB3-0AA97152F8E8}" destId="{D4998BE7-114E-4BD7-8BEA-B8D9EE41DA63}" srcOrd="0" destOrd="0" parTransId="{CA9BBE4E-5A9F-48E6-A430-0D94253DECA3}" sibTransId="{9528A28E-FD92-49BF-8FBA-1BDD857771A0}"/>
    <dgm:cxn modelId="{5E651A9A-C657-41D5-8C2A-9AC2460FA3E9}" type="presOf" srcId="{D62343B2-42CC-4EF3-90EA-92C028494DEA}" destId="{55E1F766-07FE-4D30-B95E-1158BFD460CC}" srcOrd="0" destOrd="0" presId="urn:microsoft.com/office/officeart/2018/2/layout/IconVerticalSolidList"/>
    <dgm:cxn modelId="{B5BFF9A9-FEDA-4A6F-935F-414E3155E66D}" type="presOf" srcId="{EB279970-F940-4972-9EB3-0AA97152F8E8}" destId="{711CEA4A-7596-4C40-BBDA-7607CB645823}" srcOrd="0" destOrd="0" presId="urn:microsoft.com/office/officeart/2018/2/layout/IconVerticalSolidList"/>
    <dgm:cxn modelId="{799670B0-7B42-46C7-BA74-F0353E565D92}" srcId="{EB279970-F940-4972-9EB3-0AA97152F8E8}" destId="{D62343B2-42CC-4EF3-90EA-92C028494DEA}" srcOrd="4" destOrd="0" parTransId="{2FEC64A2-25F8-4176-A6CE-FA34A6B59AD0}" sibTransId="{F223EF20-01A4-4740-9343-2B28C276072E}"/>
    <dgm:cxn modelId="{9C3B24E2-BBDA-46D7-A596-C70B0099ADF3}" type="presOf" srcId="{403C0246-5BE2-4D84-B1A6-00EA58382304}" destId="{279EFB95-2F85-4514-B01F-3CC8E70D903C}" srcOrd="0" destOrd="0" presId="urn:microsoft.com/office/officeart/2018/2/layout/IconVerticalSolidList"/>
    <dgm:cxn modelId="{4EFE0DE9-DF81-4A68-A529-DF4FF6587898}" srcId="{EB279970-F940-4972-9EB3-0AA97152F8E8}" destId="{D1656957-00D8-4B02-BE12-BBED025A51C5}" srcOrd="3" destOrd="0" parTransId="{C42E1184-D8D4-4DC1-8AC8-6DE00ECAB58A}" sibTransId="{27B249AA-E12F-4376-BD8D-BFB216B7A8BA}"/>
    <dgm:cxn modelId="{4EFA5E45-F904-4319-BBD3-775213D8063F}" type="presParOf" srcId="{711CEA4A-7596-4C40-BBDA-7607CB645823}" destId="{EBF3BB7C-B6D2-4141-95FC-9CD94894B244}" srcOrd="0" destOrd="0" presId="urn:microsoft.com/office/officeart/2018/2/layout/IconVerticalSolidList"/>
    <dgm:cxn modelId="{7998EF4A-329F-4936-8B07-AD35983BF389}" type="presParOf" srcId="{EBF3BB7C-B6D2-4141-95FC-9CD94894B244}" destId="{D80A7469-8E15-4D90-9D2C-A14CD78D5352}" srcOrd="0" destOrd="0" presId="urn:microsoft.com/office/officeart/2018/2/layout/IconVerticalSolidList"/>
    <dgm:cxn modelId="{43C6B37E-A417-4906-90F3-A49EEA77ED1D}" type="presParOf" srcId="{EBF3BB7C-B6D2-4141-95FC-9CD94894B244}" destId="{08FB771D-0AE3-4C96-9415-828963F44634}" srcOrd="1" destOrd="0" presId="urn:microsoft.com/office/officeart/2018/2/layout/IconVerticalSolidList"/>
    <dgm:cxn modelId="{76DA813A-9F20-4E4D-B35E-03420D8B5F1F}" type="presParOf" srcId="{EBF3BB7C-B6D2-4141-95FC-9CD94894B244}" destId="{C941E364-E476-436F-83BD-7058F9351BCB}" srcOrd="2" destOrd="0" presId="urn:microsoft.com/office/officeart/2018/2/layout/IconVerticalSolidList"/>
    <dgm:cxn modelId="{5DD9E7D1-4362-4BA0-BB45-03BD54574192}" type="presParOf" srcId="{EBF3BB7C-B6D2-4141-95FC-9CD94894B244}" destId="{97AA488A-7D40-44FA-A917-45C17C0D430B}" srcOrd="3" destOrd="0" presId="urn:microsoft.com/office/officeart/2018/2/layout/IconVerticalSolidList"/>
    <dgm:cxn modelId="{DBAC5F6A-B3C8-4F0F-AF93-931FF92A37D4}" type="presParOf" srcId="{711CEA4A-7596-4C40-BBDA-7607CB645823}" destId="{323957CA-6DC9-47FB-A88D-D131B3D680AC}" srcOrd="1" destOrd="0" presId="urn:microsoft.com/office/officeart/2018/2/layout/IconVerticalSolidList"/>
    <dgm:cxn modelId="{2B8B3D26-FEA8-434A-B07E-DC06C7111DAC}" type="presParOf" srcId="{711CEA4A-7596-4C40-BBDA-7607CB645823}" destId="{36C3AEC5-3F7C-444F-8131-AACC41BCAD28}" srcOrd="2" destOrd="0" presId="urn:microsoft.com/office/officeart/2018/2/layout/IconVerticalSolidList"/>
    <dgm:cxn modelId="{0C3AA67E-F453-4077-A0EE-39D294ED4CC7}" type="presParOf" srcId="{36C3AEC5-3F7C-444F-8131-AACC41BCAD28}" destId="{11763E79-B66B-41C4-8C78-2DE862A10450}" srcOrd="0" destOrd="0" presId="urn:microsoft.com/office/officeart/2018/2/layout/IconVerticalSolidList"/>
    <dgm:cxn modelId="{C618EBD6-0A8B-4C8A-8EB2-07AC1AF9BF89}" type="presParOf" srcId="{36C3AEC5-3F7C-444F-8131-AACC41BCAD28}" destId="{59BE36E2-F830-4CA1-989E-33CE76FC48A1}" srcOrd="1" destOrd="0" presId="urn:microsoft.com/office/officeart/2018/2/layout/IconVerticalSolidList"/>
    <dgm:cxn modelId="{4AFF0573-4BD4-4B43-B9D7-AE508A31C7D7}" type="presParOf" srcId="{36C3AEC5-3F7C-444F-8131-AACC41BCAD28}" destId="{2C2D4764-5524-4159-BE5F-EC7FC194430B}" srcOrd="2" destOrd="0" presId="urn:microsoft.com/office/officeart/2018/2/layout/IconVerticalSolidList"/>
    <dgm:cxn modelId="{72A8636F-7143-44B9-94AA-42160F10D5A8}" type="presParOf" srcId="{36C3AEC5-3F7C-444F-8131-AACC41BCAD28}" destId="{0DFB1EE5-5E16-4358-B0DC-822BFB60F839}" srcOrd="3" destOrd="0" presId="urn:microsoft.com/office/officeart/2018/2/layout/IconVerticalSolidList"/>
    <dgm:cxn modelId="{367D7ED0-7DE0-4640-A6E7-3D7CA83F4536}" type="presParOf" srcId="{711CEA4A-7596-4C40-BBDA-7607CB645823}" destId="{1DCFF9DA-29B5-440D-B6B7-FA9C42DC13D0}" srcOrd="3" destOrd="0" presId="urn:microsoft.com/office/officeart/2018/2/layout/IconVerticalSolidList"/>
    <dgm:cxn modelId="{A3B07543-545B-40F5-BB7D-BF460E8D6233}" type="presParOf" srcId="{711CEA4A-7596-4C40-BBDA-7607CB645823}" destId="{F89475F7-7545-43AB-9A92-354C1912991A}" srcOrd="4" destOrd="0" presId="urn:microsoft.com/office/officeart/2018/2/layout/IconVerticalSolidList"/>
    <dgm:cxn modelId="{6538FB0B-6C29-4788-B26E-0F981CFB198E}" type="presParOf" srcId="{F89475F7-7545-43AB-9A92-354C1912991A}" destId="{70D30E60-7711-436D-AF47-688C8092EF45}" srcOrd="0" destOrd="0" presId="urn:microsoft.com/office/officeart/2018/2/layout/IconVerticalSolidList"/>
    <dgm:cxn modelId="{8CA4598F-2E51-448A-918B-8C354C373779}" type="presParOf" srcId="{F89475F7-7545-43AB-9A92-354C1912991A}" destId="{31269583-D85A-47AA-ACFD-2A63C21AABB7}" srcOrd="1" destOrd="0" presId="urn:microsoft.com/office/officeart/2018/2/layout/IconVerticalSolidList"/>
    <dgm:cxn modelId="{D1E2735A-B3FA-4595-8F28-061D064C0033}" type="presParOf" srcId="{F89475F7-7545-43AB-9A92-354C1912991A}" destId="{EB97CA50-C6E7-4413-84D1-DD539CDA4CD7}" srcOrd="2" destOrd="0" presId="urn:microsoft.com/office/officeart/2018/2/layout/IconVerticalSolidList"/>
    <dgm:cxn modelId="{32FE5406-6777-4FA6-BBF4-E5387461568C}" type="presParOf" srcId="{F89475F7-7545-43AB-9A92-354C1912991A}" destId="{279EFB95-2F85-4514-B01F-3CC8E70D903C}" srcOrd="3" destOrd="0" presId="urn:microsoft.com/office/officeart/2018/2/layout/IconVerticalSolidList"/>
    <dgm:cxn modelId="{783A6B56-C93F-4BBC-BAE5-30A07062923A}" type="presParOf" srcId="{711CEA4A-7596-4C40-BBDA-7607CB645823}" destId="{C53742F4-6E4C-46CD-A70B-78BCB297484C}" srcOrd="5" destOrd="0" presId="urn:microsoft.com/office/officeart/2018/2/layout/IconVerticalSolidList"/>
    <dgm:cxn modelId="{ABA9904D-8572-457C-BC12-59F9899081AF}" type="presParOf" srcId="{711CEA4A-7596-4C40-BBDA-7607CB645823}" destId="{FA933522-1F0A-4FBC-9FCE-E5ED801D2B2C}" srcOrd="6" destOrd="0" presId="urn:microsoft.com/office/officeart/2018/2/layout/IconVerticalSolidList"/>
    <dgm:cxn modelId="{D2C4C307-3313-454F-A91F-E0B0F969DC48}" type="presParOf" srcId="{FA933522-1F0A-4FBC-9FCE-E5ED801D2B2C}" destId="{A0F38B77-AD57-4C96-BC75-AAB0F253CB01}" srcOrd="0" destOrd="0" presId="urn:microsoft.com/office/officeart/2018/2/layout/IconVerticalSolidList"/>
    <dgm:cxn modelId="{30A49379-6C3F-4E72-A80A-EFFD917C5089}" type="presParOf" srcId="{FA933522-1F0A-4FBC-9FCE-E5ED801D2B2C}" destId="{81084D8F-394C-4E4B-94F0-E46DF0491F12}" srcOrd="1" destOrd="0" presId="urn:microsoft.com/office/officeart/2018/2/layout/IconVerticalSolidList"/>
    <dgm:cxn modelId="{CFEEB298-94EF-48DE-A9FE-DAE848F501BE}" type="presParOf" srcId="{FA933522-1F0A-4FBC-9FCE-E5ED801D2B2C}" destId="{242C4B0F-6545-4141-9183-9A32820E0D82}" srcOrd="2" destOrd="0" presId="urn:microsoft.com/office/officeart/2018/2/layout/IconVerticalSolidList"/>
    <dgm:cxn modelId="{F71C5902-CDA6-479F-9AF8-BD64BF7A50EA}" type="presParOf" srcId="{FA933522-1F0A-4FBC-9FCE-E5ED801D2B2C}" destId="{7A1AAB05-DAC4-4804-B862-2961836AE7DE}" srcOrd="3" destOrd="0" presId="urn:microsoft.com/office/officeart/2018/2/layout/IconVerticalSolidList"/>
    <dgm:cxn modelId="{8DCBFDAF-2FCD-4397-8A2A-472A59025FE5}" type="presParOf" srcId="{711CEA4A-7596-4C40-BBDA-7607CB645823}" destId="{7B4C37C3-D6B2-4FA4-86B8-5499E57AFC18}" srcOrd="7" destOrd="0" presId="urn:microsoft.com/office/officeart/2018/2/layout/IconVerticalSolidList"/>
    <dgm:cxn modelId="{06371C7A-F204-445F-B752-FCF21F229956}" type="presParOf" srcId="{711CEA4A-7596-4C40-BBDA-7607CB645823}" destId="{CCBB8D51-037F-414B-82E3-E4330EA2A0A2}" srcOrd="8" destOrd="0" presId="urn:microsoft.com/office/officeart/2018/2/layout/IconVerticalSolidList"/>
    <dgm:cxn modelId="{2D194699-D249-484A-B832-8445238105B0}" type="presParOf" srcId="{CCBB8D51-037F-414B-82E3-E4330EA2A0A2}" destId="{B0B29CB2-D928-43A6-BCC7-1554F72D56D9}" srcOrd="0" destOrd="0" presId="urn:microsoft.com/office/officeart/2018/2/layout/IconVerticalSolidList"/>
    <dgm:cxn modelId="{0C50E706-E45E-4898-9F21-89767CCEF315}" type="presParOf" srcId="{CCBB8D51-037F-414B-82E3-E4330EA2A0A2}" destId="{E9C9230B-8E17-4CFE-8617-912C89B5EC04}" srcOrd="1" destOrd="0" presId="urn:microsoft.com/office/officeart/2018/2/layout/IconVerticalSolidList"/>
    <dgm:cxn modelId="{01A3D3F7-4CD6-45D0-95BD-EDCBDA946A5C}" type="presParOf" srcId="{CCBB8D51-037F-414B-82E3-E4330EA2A0A2}" destId="{38C36123-E9F4-4F60-9514-CE951C8BC666}" srcOrd="2" destOrd="0" presId="urn:microsoft.com/office/officeart/2018/2/layout/IconVerticalSolidList"/>
    <dgm:cxn modelId="{46EFBAEB-21CD-4FCA-BCE7-C8F0F45ABF26}" type="presParOf" srcId="{CCBB8D51-037F-414B-82E3-E4330EA2A0A2}" destId="{55E1F766-07FE-4D30-B95E-1158BFD460CC}" srcOrd="3" destOrd="0" presId="urn:microsoft.com/office/officeart/2018/2/layout/IconVerticalSolidList"/>
    <dgm:cxn modelId="{A9DDDA33-1F5F-42ED-821D-51A6D21D6F7E}" type="presParOf" srcId="{711CEA4A-7596-4C40-BBDA-7607CB645823}" destId="{662B7D53-28BF-4253-B25B-DE2F45FC54D4}" srcOrd="9" destOrd="0" presId="urn:microsoft.com/office/officeart/2018/2/layout/IconVerticalSolidList"/>
    <dgm:cxn modelId="{BB53B0E6-99F6-4DE7-B2F4-2CC899932EF4}" type="presParOf" srcId="{711CEA4A-7596-4C40-BBDA-7607CB645823}" destId="{D8946546-FF7A-4C3C-8FD7-4F81FDEDBF36}" srcOrd="10" destOrd="0" presId="urn:microsoft.com/office/officeart/2018/2/layout/IconVerticalSolidList"/>
    <dgm:cxn modelId="{85E2B886-7129-43E9-BDDE-0671E97DA621}" type="presParOf" srcId="{D8946546-FF7A-4C3C-8FD7-4F81FDEDBF36}" destId="{45A7447D-2A72-4103-9C3C-14004E2C87B2}" srcOrd="0" destOrd="0" presId="urn:microsoft.com/office/officeart/2018/2/layout/IconVerticalSolidList"/>
    <dgm:cxn modelId="{787AA222-7D59-4016-9F53-9F03796897EE}" type="presParOf" srcId="{D8946546-FF7A-4C3C-8FD7-4F81FDEDBF36}" destId="{89FD5430-F7BA-4F4C-A304-7173171CBFF3}" srcOrd="1" destOrd="0" presId="urn:microsoft.com/office/officeart/2018/2/layout/IconVerticalSolidList"/>
    <dgm:cxn modelId="{77CE6315-7370-4ED8-8C26-8C764E757BCF}" type="presParOf" srcId="{D8946546-FF7A-4C3C-8FD7-4F81FDEDBF36}" destId="{91B5EFD6-3694-4285-885D-C7D5D9418781}" srcOrd="2" destOrd="0" presId="urn:microsoft.com/office/officeart/2018/2/layout/IconVerticalSolidList"/>
    <dgm:cxn modelId="{0D45F604-7BDC-4674-AA64-DCABC4423AA9}" type="presParOf" srcId="{D8946546-FF7A-4C3C-8FD7-4F81FDEDBF36}" destId="{054B1976-215C-4C6D-A375-85700F351391}" srcOrd="3" destOrd="0" presId="urn:microsoft.com/office/officeart/2018/2/layout/IconVerticalSolidList"/>
    <dgm:cxn modelId="{3DA4BFB5-0ED6-4F2B-AE30-744A0E251AD3}" type="presParOf" srcId="{711CEA4A-7596-4C40-BBDA-7607CB645823}" destId="{EADBA0A0-55AF-49C7-9C76-3D76D480A83F}" srcOrd="11" destOrd="0" presId="urn:microsoft.com/office/officeart/2018/2/layout/IconVerticalSolidList"/>
    <dgm:cxn modelId="{3263BD3D-8F8E-43B6-9AFE-D2F5C8F07A4A}" type="presParOf" srcId="{711CEA4A-7596-4C40-BBDA-7607CB645823}" destId="{0CABD4F0-B320-4141-94F9-AEAB13B2961F}" srcOrd="12" destOrd="0" presId="urn:microsoft.com/office/officeart/2018/2/layout/IconVerticalSolidList"/>
    <dgm:cxn modelId="{64AD9337-8744-4A0D-A80E-8438B8C087A5}" type="presParOf" srcId="{0CABD4F0-B320-4141-94F9-AEAB13B2961F}" destId="{DF43E411-46FA-4A78-B5B7-4B44F787C9D2}" srcOrd="0" destOrd="0" presId="urn:microsoft.com/office/officeart/2018/2/layout/IconVerticalSolidList"/>
    <dgm:cxn modelId="{8E427973-44D9-4765-943C-194EC249F3B8}" type="presParOf" srcId="{0CABD4F0-B320-4141-94F9-AEAB13B2961F}" destId="{DEE50B9A-B8A6-4B9F-9FE1-99BCB3E4D3A3}" srcOrd="1" destOrd="0" presId="urn:microsoft.com/office/officeart/2018/2/layout/IconVerticalSolidList"/>
    <dgm:cxn modelId="{F3C738DD-F6AF-4468-B055-5BA967B8DDE5}" type="presParOf" srcId="{0CABD4F0-B320-4141-94F9-AEAB13B2961F}" destId="{2A88A20F-798B-4052-9559-974F9F5644DB}" srcOrd="2" destOrd="0" presId="urn:microsoft.com/office/officeart/2018/2/layout/IconVerticalSolidList"/>
    <dgm:cxn modelId="{69608D74-35CD-4C0F-BD46-18F08F001456}" type="presParOf" srcId="{0CABD4F0-B320-4141-94F9-AEAB13B2961F}" destId="{E80BFFB6-A841-4769-A68B-74D53A2BB0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5B015-0D14-45AB-94F1-862ADC1068B6}">
      <dsp:nvSpPr>
        <dsp:cNvPr id="0" name=""/>
        <dsp:cNvSpPr/>
      </dsp:nvSpPr>
      <dsp:spPr>
        <a:xfrm>
          <a:off x="0" y="531"/>
          <a:ext cx="78867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3CA40-DF6E-41D3-8FCB-42E86E4B459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A0209E-44A5-4411-80F2-6D6D95848BF1}">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90000"/>
            </a:lnSpc>
            <a:spcBef>
              <a:spcPct val="0"/>
            </a:spcBef>
            <a:spcAft>
              <a:spcPct val="35000"/>
            </a:spcAft>
            <a:buNone/>
          </a:pPr>
          <a:r>
            <a:rPr lang="en-US" sz="2200" kern="1200" dirty="0"/>
            <a:t>Polymer Chain Reaction (PCR method) </a:t>
          </a:r>
        </a:p>
      </dsp:txBody>
      <dsp:txXfrm>
        <a:off x="1435590" y="531"/>
        <a:ext cx="6451109" cy="1242935"/>
      </dsp:txXfrm>
    </dsp:sp>
    <dsp:sp modelId="{D8E1A3A4-F805-4BBF-B258-99EC602C28BE}">
      <dsp:nvSpPr>
        <dsp:cNvPr id="0" name=""/>
        <dsp:cNvSpPr/>
      </dsp:nvSpPr>
      <dsp:spPr>
        <a:xfrm>
          <a:off x="0" y="1554201"/>
          <a:ext cx="7886700" cy="1242935"/>
        </a:xfrm>
        <a:prstGeom prst="roundRect">
          <a:avLst>
            <a:gd name="adj" fmla="val 10000"/>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1C7F60FA-21D0-4CF1-8CA7-0A243AB1425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F80FEE-4890-4FCA-A854-F7EDD191C5E1}">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en-US" sz="1800" kern="1200" dirty="0"/>
            <a:t>GeneXpert will be used in near future</a:t>
          </a:r>
        </a:p>
        <a:p>
          <a:pPr marL="0" lvl="0" indent="0" algn="l" defTabSz="800100">
            <a:lnSpc>
              <a:spcPct val="90000"/>
            </a:lnSpc>
            <a:spcBef>
              <a:spcPct val="0"/>
            </a:spcBef>
            <a:spcAft>
              <a:spcPct val="35000"/>
            </a:spcAft>
            <a:buNone/>
          </a:pPr>
          <a:r>
            <a:rPr lang="en-US" sz="1800" kern="1200" dirty="0">
              <a:solidFill>
                <a:prstClr val="white">
                  <a:hueOff val="0"/>
                  <a:satOff val="0"/>
                  <a:lumOff val="0"/>
                  <a:alphaOff val="0"/>
                </a:prstClr>
              </a:solidFill>
              <a:latin typeface="Calibri" panose="020F0502020204030204"/>
              <a:ea typeface="+mn-ea"/>
              <a:cs typeface="+mn-cs"/>
            </a:rPr>
            <a:t>Antibody-based tests not recommended for COVID-19 diagnosis</a:t>
          </a:r>
        </a:p>
        <a:p>
          <a:pPr marL="0" lvl="0" indent="0" algn="l" defTabSz="800100">
            <a:lnSpc>
              <a:spcPct val="90000"/>
            </a:lnSpc>
            <a:spcBef>
              <a:spcPct val="0"/>
            </a:spcBef>
            <a:spcAft>
              <a:spcPct val="35000"/>
            </a:spcAft>
            <a:buNone/>
          </a:pPr>
          <a:r>
            <a:rPr lang="en-US" sz="1800" kern="1200" dirty="0">
              <a:solidFill>
                <a:prstClr val="white">
                  <a:hueOff val="0"/>
                  <a:satOff val="0"/>
                  <a:lumOff val="0"/>
                  <a:alphaOff val="0"/>
                </a:prstClr>
              </a:solidFill>
              <a:latin typeface="Calibri" panose="020F0502020204030204"/>
              <a:ea typeface="+mn-ea"/>
              <a:cs typeface="+mn-cs"/>
            </a:rPr>
            <a:t>Point of care antigen tests not recommended</a:t>
          </a:r>
        </a:p>
      </dsp:txBody>
      <dsp:txXfrm>
        <a:off x="1435590" y="1554201"/>
        <a:ext cx="6451109" cy="1242935"/>
      </dsp:txXfrm>
    </dsp:sp>
    <dsp:sp modelId="{B13CCFC8-EB91-455D-AAD1-26760B2C14F7}">
      <dsp:nvSpPr>
        <dsp:cNvPr id="0" name=""/>
        <dsp:cNvSpPr/>
      </dsp:nvSpPr>
      <dsp:spPr>
        <a:xfrm>
          <a:off x="0" y="3107870"/>
          <a:ext cx="7886700" cy="1242935"/>
        </a:xfrm>
        <a:prstGeom prst="roundRect">
          <a:avLst>
            <a:gd name="adj" fmla="val 10000"/>
          </a:avLst>
        </a:prstGeom>
        <a:solidFill>
          <a:srgbClr val="005D28"/>
        </a:solidFill>
        <a:ln>
          <a:noFill/>
        </a:ln>
        <a:effectLst/>
      </dsp:spPr>
      <dsp:style>
        <a:lnRef idx="0">
          <a:scrgbClr r="0" g="0" b="0"/>
        </a:lnRef>
        <a:fillRef idx="1">
          <a:scrgbClr r="0" g="0" b="0"/>
        </a:fillRef>
        <a:effectRef idx="0">
          <a:scrgbClr r="0" g="0" b="0"/>
        </a:effectRef>
        <a:fontRef idx="minor"/>
      </dsp:style>
    </dsp:sp>
    <dsp:sp modelId="{0AA00EF4-A5BB-4CCE-B379-BCDFEF350A8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375AD9-DF50-4CFD-ACF1-6BB3746F627B}">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90000"/>
            </a:lnSpc>
            <a:spcBef>
              <a:spcPct val="0"/>
            </a:spcBef>
            <a:spcAft>
              <a:spcPct val="35000"/>
            </a:spcAft>
            <a:buNone/>
          </a:pPr>
          <a:r>
            <a:rPr lang="en-US" sz="1500" kern="1200" dirty="0"/>
            <a:t>Samples to be sent are: </a:t>
          </a:r>
          <a:r>
            <a:rPr lang="en-US" sz="1500" b="1" kern="1200" dirty="0"/>
            <a:t>upper respiratory tract samples </a:t>
          </a:r>
          <a:r>
            <a:rPr lang="en-US" sz="1500" kern="1200" dirty="0"/>
            <a:t>(nasopharyngeal and oropharyngeal swabs in universal transport medium) or </a:t>
          </a:r>
          <a:r>
            <a:rPr lang="en-US" sz="1500" b="1" kern="1200" dirty="0"/>
            <a:t>lower respiratory tract samples </a:t>
          </a:r>
          <a:r>
            <a:rPr lang="en-US" sz="1500" kern="1200" dirty="0"/>
            <a:t>if possible (</a:t>
          </a:r>
          <a:r>
            <a:rPr lang="en-US" sz="1500" b="1" kern="1200" dirty="0"/>
            <a:t>sputum</a:t>
          </a:r>
          <a:r>
            <a:rPr lang="en-US" sz="1500" kern="1200" dirty="0"/>
            <a:t>, tracheal aspirates, bronchoalveolar lavage fluid). Saliva may be used when directive is in place</a:t>
          </a:r>
        </a:p>
      </dsp:txBody>
      <dsp:txXfrm>
        <a:off x="1435590" y="3107870"/>
        <a:ext cx="64511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735B6-F5AB-4A76-BC0B-4D9773EC6B11}">
      <dsp:nvSpPr>
        <dsp:cNvPr id="0" name=""/>
        <dsp:cNvSpPr/>
      </dsp:nvSpPr>
      <dsp:spPr>
        <a:xfrm>
          <a:off x="0" y="2364"/>
          <a:ext cx="4588002" cy="11983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E89A8-11CD-4EE8-B547-0C7CF128FF32}">
      <dsp:nvSpPr>
        <dsp:cNvPr id="0" name=""/>
        <dsp:cNvSpPr/>
      </dsp:nvSpPr>
      <dsp:spPr>
        <a:xfrm>
          <a:off x="362489" y="271984"/>
          <a:ext cx="659071" cy="659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A87D5-6AC1-4500-BC3B-635C2F6A3B27}">
      <dsp:nvSpPr>
        <dsp:cNvPr id="0" name=""/>
        <dsp:cNvSpPr/>
      </dsp:nvSpPr>
      <dsp:spPr>
        <a:xfrm>
          <a:off x="1384050" y="2364"/>
          <a:ext cx="3203951"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44550">
            <a:lnSpc>
              <a:spcPct val="90000"/>
            </a:lnSpc>
            <a:spcBef>
              <a:spcPct val="0"/>
            </a:spcBef>
            <a:spcAft>
              <a:spcPct val="35000"/>
            </a:spcAft>
            <a:buNone/>
          </a:pPr>
          <a:r>
            <a:rPr lang="en-ZA" sz="1900" kern="1200" dirty="0"/>
            <a:t>Limited workup depending on the specific presentation</a:t>
          </a:r>
          <a:endParaRPr lang="en-US" sz="1900" kern="1200" dirty="0"/>
        </a:p>
      </dsp:txBody>
      <dsp:txXfrm>
        <a:off x="1384050" y="2364"/>
        <a:ext cx="3203951" cy="1198312"/>
      </dsp:txXfrm>
    </dsp:sp>
    <dsp:sp modelId="{72754BEA-A3F0-49C6-95AE-2B07D5ED9AB3}">
      <dsp:nvSpPr>
        <dsp:cNvPr id="0" name=""/>
        <dsp:cNvSpPr/>
      </dsp:nvSpPr>
      <dsp:spPr>
        <a:xfrm>
          <a:off x="0" y="1500254"/>
          <a:ext cx="4588002" cy="11983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0F639-25D1-4DC5-83CF-4CCE1D74DCDC}">
      <dsp:nvSpPr>
        <dsp:cNvPr id="0" name=""/>
        <dsp:cNvSpPr/>
      </dsp:nvSpPr>
      <dsp:spPr>
        <a:xfrm>
          <a:off x="362489" y="1769874"/>
          <a:ext cx="659071" cy="659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B735B8-75C8-40A6-99A9-872F18BB0640}">
      <dsp:nvSpPr>
        <dsp:cNvPr id="0" name=""/>
        <dsp:cNvSpPr/>
      </dsp:nvSpPr>
      <dsp:spPr>
        <a:xfrm>
          <a:off x="1384050" y="1500254"/>
          <a:ext cx="3203951"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44550">
            <a:lnSpc>
              <a:spcPct val="90000"/>
            </a:lnSpc>
            <a:spcBef>
              <a:spcPct val="0"/>
            </a:spcBef>
            <a:spcAft>
              <a:spcPct val="35000"/>
            </a:spcAft>
            <a:buNone/>
          </a:pPr>
          <a:r>
            <a:rPr lang="en-ZA" sz="1900" kern="1200" dirty="0"/>
            <a:t>HIV test</a:t>
          </a:r>
          <a:endParaRPr lang="en-US" sz="1900" kern="1200" dirty="0"/>
        </a:p>
      </dsp:txBody>
      <dsp:txXfrm>
        <a:off x="1384050" y="1500254"/>
        <a:ext cx="3203951" cy="1198312"/>
      </dsp:txXfrm>
    </dsp:sp>
    <dsp:sp modelId="{5E72E747-5AAE-41A3-8968-F5D4379AC5C0}">
      <dsp:nvSpPr>
        <dsp:cNvPr id="0" name=""/>
        <dsp:cNvSpPr/>
      </dsp:nvSpPr>
      <dsp:spPr>
        <a:xfrm>
          <a:off x="0" y="2998145"/>
          <a:ext cx="4588002" cy="11983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9B0AD-C5A1-46BE-B378-825A586A4786}">
      <dsp:nvSpPr>
        <dsp:cNvPr id="0" name=""/>
        <dsp:cNvSpPr/>
      </dsp:nvSpPr>
      <dsp:spPr>
        <a:xfrm>
          <a:off x="362489" y="3267765"/>
          <a:ext cx="659071" cy="6590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E1E2C2-D803-435B-8346-E00B3FED7ACC}">
      <dsp:nvSpPr>
        <dsp:cNvPr id="0" name=""/>
        <dsp:cNvSpPr/>
      </dsp:nvSpPr>
      <dsp:spPr>
        <a:xfrm>
          <a:off x="1384050" y="2998145"/>
          <a:ext cx="3203951"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44550">
            <a:lnSpc>
              <a:spcPct val="90000"/>
            </a:lnSpc>
            <a:spcBef>
              <a:spcPct val="0"/>
            </a:spcBef>
            <a:spcAft>
              <a:spcPct val="35000"/>
            </a:spcAft>
            <a:buNone/>
          </a:pPr>
          <a:r>
            <a:rPr lang="en-ZA" sz="1900" kern="1200" dirty="0"/>
            <a:t>Sputum GeneXpert MTB/RIF Ultra if patient is HIV positive and is coughing </a:t>
          </a:r>
          <a:endParaRPr lang="en-US" sz="1900" kern="1200" dirty="0"/>
        </a:p>
      </dsp:txBody>
      <dsp:txXfrm>
        <a:off x="1384050" y="2998145"/>
        <a:ext cx="3203951" cy="1198312"/>
      </dsp:txXfrm>
    </dsp:sp>
    <dsp:sp modelId="{14CBD745-631C-4B45-B78C-41D3B703676F}">
      <dsp:nvSpPr>
        <dsp:cNvPr id="0" name=""/>
        <dsp:cNvSpPr/>
      </dsp:nvSpPr>
      <dsp:spPr>
        <a:xfrm>
          <a:off x="0" y="4496035"/>
          <a:ext cx="4588002" cy="11983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550AE-69B2-45C6-8099-249664E0E5C7}">
      <dsp:nvSpPr>
        <dsp:cNvPr id="0" name=""/>
        <dsp:cNvSpPr/>
      </dsp:nvSpPr>
      <dsp:spPr>
        <a:xfrm>
          <a:off x="362489" y="4765655"/>
          <a:ext cx="659071" cy="6590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42B419-8C2D-4B10-A064-875B9866AE18}">
      <dsp:nvSpPr>
        <dsp:cNvPr id="0" name=""/>
        <dsp:cNvSpPr/>
      </dsp:nvSpPr>
      <dsp:spPr>
        <a:xfrm>
          <a:off x="1384050" y="4496035"/>
          <a:ext cx="3203951"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44550">
            <a:lnSpc>
              <a:spcPct val="90000"/>
            </a:lnSpc>
            <a:spcBef>
              <a:spcPct val="0"/>
            </a:spcBef>
            <a:spcAft>
              <a:spcPct val="35000"/>
            </a:spcAft>
            <a:buNone/>
          </a:pPr>
          <a:r>
            <a:rPr lang="en-ZA" sz="1900" kern="1200" dirty="0"/>
            <a:t>If HIV negative, TB test may be done if the individual is a close contact of a TB patient</a:t>
          </a:r>
          <a:endParaRPr lang="en-US" sz="1900" kern="1200" dirty="0"/>
        </a:p>
      </dsp:txBody>
      <dsp:txXfrm>
        <a:off x="1384050" y="4496035"/>
        <a:ext cx="3203951" cy="1198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AF693-A31E-442A-A955-F25C5B23E327}">
      <dsp:nvSpPr>
        <dsp:cNvPr id="0" name=""/>
        <dsp:cNvSpPr/>
      </dsp:nvSpPr>
      <dsp:spPr>
        <a:xfrm>
          <a:off x="0" y="624248"/>
          <a:ext cx="4697730" cy="13466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395732" rIns="36459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Complete the specimen submission form and person under investigation (PUI) form and contact line list </a:t>
          </a:r>
        </a:p>
      </dsp:txBody>
      <dsp:txXfrm>
        <a:off x="0" y="624248"/>
        <a:ext cx="4697730" cy="1346625"/>
      </dsp:txXfrm>
    </dsp:sp>
    <dsp:sp modelId="{2108D9AD-4AEE-4CDD-B400-68415E5AA533}">
      <dsp:nvSpPr>
        <dsp:cNvPr id="0" name=""/>
        <dsp:cNvSpPr/>
      </dsp:nvSpPr>
      <dsp:spPr>
        <a:xfrm>
          <a:off x="234886" y="343808"/>
          <a:ext cx="3288411"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844550">
            <a:lnSpc>
              <a:spcPct val="90000"/>
            </a:lnSpc>
            <a:spcBef>
              <a:spcPct val="0"/>
            </a:spcBef>
            <a:spcAft>
              <a:spcPct val="35000"/>
            </a:spcAft>
            <a:buNone/>
          </a:pPr>
          <a:r>
            <a:rPr lang="en-US" sz="1900" kern="1200"/>
            <a:t>Complete</a:t>
          </a:r>
        </a:p>
      </dsp:txBody>
      <dsp:txXfrm>
        <a:off x="262266" y="371188"/>
        <a:ext cx="3233651" cy="506120"/>
      </dsp:txXfrm>
    </dsp:sp>
    <dsp:sp modelId="{4ECBC5EA-372A-41FC-8FF8-DAD73C4AB6FA}">
      <dsp:nvSpPr>
        <dsp:cNvPr id="0" name=""/>
        <dsp:cNvSpPr/>
      </dsp:nvSpPr>
      <dsp:spPr>
        <a:xfrm>
          <a:off x="0" y="2353914"/>
          <a:ext cx="4697730" cy="10773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395732" rIns="36459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Place specimen submission and PUI form into a Ziploc bag </a:t>
          </a:r>
        </a:p>
      </dsp:txBody>
      <dsp:txXfrm>
        <a:off x="0" y="2353914"/>
        <a:ext cx="4697730" cy="1077300"/>
      </dsp:txXfrm>
    </dsp:sp>
    <dsp:sp modelId="{36B1298A-84D1-40E4-B41C-1DF942C7585E}">
      <dsp:nvSpPr>
        <dsp:cNvPr id="0" name=""/>
        <dsp:cNvSpPr/>
      </dsp:nvSpPr>
      <dsp:spPr>
        <a:xfrm>
          <a:off x="234886" y="2073474"/>
          <a:ext cx="3288411" cy="5608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844550">
            <a:lnSpc>
              <a:spcPct val="90000"/>
            </a:lnSpc>
            <a:spcBef>
              <a:spcPct val="0"/>
            </a:spcBef>
            <a:spcAft>
              <a:spcPct val="35000"/>
            </a:spcAft>
            <a:buNone/>
          </a:pPr>
          <a:r>
            <a:rPr lang="en-US" sz="1900" kern="1200"/>
            <a:t>Place</a:t>
          </a:r>
        </a:p>
      </dsp:txBody>
      <dsp:txXfrm>
        <a:off x="262266" y="2100854"/>
        <a:ext cx="3233651" cy="506120"/>
      </dsp:txXfrm>
    </dsp:sp>
    <dsp:sp modelId="{B6A96E67-AEDF-4398-9E2D-591A7B2FA258}">
      <dsp:nvSpPr>
        <dsp:cNvPr id="0" name=""/>
        <dsp:cNvSpPr/>
      </dsp:nvSpPr>
      <dsp:spPr>
        <a:xfrm>
          <a:off x="0" y="3814254"/>
          <a:ext cx="4697730" cy="134662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395732" rIns="36459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Label the tube of universal transport media (UTM) with the patient’s name and date of birth and sample type </a:t>
          </a:r>
        </a:p>
      </dsp:txBody>
      <dsp:txXfrm>
        <a:off x="0" y="3814254"/>
        <a:ext cx="4697730" cy="1346625"/>
      </dsp:txXfrm>
    </dsp:sp>
    <dsp:sp modelId="{01759F66-75BA-48C8-899C-076B7F9617DC}">
      <dsp:nvSpPr>
        <dsp:cNvPr id="0" name=""/>
        <dsp:cNvSpPr/>
      </dsp:nvSpPr>
      <dsp:spPr>
        <a:xfrm>
          <a:off x="234886" y="3533814"/>
          <a:ext cx="3288411" cy="5608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844550">
            <a:lnSpc>
              <a:spcPct val="90000"/>
            </a:lnSpc>
            <a:spcBef>
              <a:spcPct val="0"/>
            </a:spcBef>
            <a:spcAft>
              <a:spcPct val="35000"/>
            </a:spcAft>
            <a:buNone/>
          </a:pPr>
          <a:r>
            <a:rPr lang="en-US" sz="1900" kern="1200"/>
            <a:t>Label</a:t>
          </a:r>
        </a:p>
      </dsp:txBody>
      <dsp:txXfrm>
        <a:off x="262266" y="3561194"/>
        <a:ext cx="3233651"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E7AEA-4944-4277-84D4-688040FE919F}">
      <dsp:nvSpPr>
        <dsp:cNvPr id="0" name=""/>
        <dsp:cNvSpPr/>
      </dsp:nvSpPr>
      <dsp:spPr>
        <a:xfrm>
          <a:off x="0" y="23164"/>
          <a:ext cx="4697730" cy="17714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Depending on the clinical syndrome that is appropriate</a:t>
          </a:r>
        </a:p>
      </dsp:txBody>
      <dsp:txXfrm>
        <a:off x="86475" y="109639"/>
        <a:ext cx="4524780" cy="1598503"/>
      </dsp:txXfrm>
    </dsp:sp>
    <dsp:sp modelId="{868A0D56-D4AF-4E74-B031-0F66E181A852}">
      <dsp:nvSpPr>
        <dsp:cNvPr id="0" name=""/>
        <dsp:cNvSpPr/>
      </dsp:nvSpPr>
      <dsp:spPr>
        <a:xfrm>
          <a:off x="0" y="1866617"/>
          <a:ext cx="4697730" cy="1771453"/>
        </a:xfrm>
        <a:prstGeom prst="roundRect">
          <a:avLst/>
        </a:prstGeom>
        <a:solidFill>
          <a:srgbClr val="005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Conventional community-acquired pneumonia see SA community-acquired pneumonia guidelines</a:t>
          </a:r>
        </a:p>
      </dsp:txBody>
      <dsp:txXfrm>
        <a:off x="86475" y="1953092"/>
        <a:ext cx="4524780" cy="1598503"/>
      </dsp:txXfrm>
    </dsp:sp>
    <dsp:sp modelId="{995A39AF-A153-4939-B1A8-DFE71B17450C}">
      <dsp:nvSpPr>
        <dsp:cNvPr id="0" name=""/>
        <dsp:cNvSpPr/>
      </dsp:nvSpPr>
      <dsp:spPr>
        <a:xfrm>
          <a:off x="0" y="3710070"/>
          <a:ext cx="4697730" cy="177145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Atypical pneumonia (see above guidelines)</a:t>
          </a:r>
        </a:p>
      </dsp:txBody>
      <dsp:txXfrm>
        <a:off x="86475" y="3796545"/>
        <a:ext cx="4524780" cy="1598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A7469-8E15-4D90-9D2C-A14CD78D5352}">
      <dsp:nvSpPr>
        <dsp:cNvPr id="0" name=""/>
        <dsp:cNvSpPr/>
      </dsp:nvSpPr>
      <dsp:spPr>
        <a:xfrm>
          <a:off x="0" y="483"/>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B771D-0AE3-4C96-9415-828963F44634}">
      <dsp:nvSpPr>
        <dsp:cNvPr id="0" name=""/>
        <dsp:cNvSpPr/>
      </dsp:nvSpPr>
      <dsp:spPr>
        <a:xfrm>
          <a:off x="201262" y="150182"/>
          <a:ext cx="365930" cy="365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AA488A-7D40-44FA-A917-45C17C0D430B}">
      <dsp:nvSpPr>
        <dsp:cNvPr id="0" name=""/>
        <dsp:cNvSpPr/>
      </dsp:nvSpPr>
      <dsp:spPr>
        <a:xfrm>
          <a:off x="768454" y="483"/>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Sleep in own room and use own bathroom (if possible)</a:t>
          </a:r>
        </a:p>
      </dsp:txBody>
      <dsp:txXfrm>
        <a:off x="768454" y="483"/>
        <a:ext cx="3917845" cy="665328"/>
      </dsp:txXfrm>
    </dsp:sp>
    <dsp:sp modelId="{11763E79-B66B-41C4-8C78-2DE862A10450}">
      <dsp:nvSpPr>
        <dsp:cNvPr id="0" name=""/>
        <dsp:cNvSpPr/>
      </dsp:nvSpPr>
      <dsp:spPr>
        <a:xfrm>
          <a:off x="0" y="832144"/>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E36E2-F830-4CA1-989E-33CE76FC48A1}">
      <dsp:nvSpPr>
        <dsp:cNvPr id="0" name=""/>
        <dsp:cNvSpPr/>
      </dsp:nvSpPr>
      <dsp:spPr>
        <a:xfrm>
          <a:off x="201262" y="981843"/>
          <a:ext cx="365930" cy="365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FB1EE5-5E16-4358-B0DC-822BFB60F839}">
      <dsp:nvSpPr>
        <dsp:cNvPr id="0" name=""/>
        <dsp:cNvSpPr/>
      </dsp:nvSpPr>
      <dsp:spPr>
        <a:xfrm>
          <a:off x="768454" y="832144"/>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Use surgical mask, maintain at least 1m distance from other members</a:t>
          </a:r>
        </a:p>
      </dsp:txBody>
      <dsp:txXfrm>
        <a:off x="768454" y="832144"/>
        <a:ext cx="3917845" cy="665328"/>
      </dsp:txXfrm>
    </dsp:sp>
    <dsp:sp modelId="{70D30E60-7711-436D-AF47-688C8092EF45}">
      <dsp:nvSpPr>
        <dsp:cNvPr id="0" name=""/>
        <dsp:cNvSpPr/>
      </dsp:nvSpPr>
      <dsp:spPr>
        <a:xfrm>
          <a:off x="0" y="1663805"/>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69583-D85A-47AA-ACFD-2A63C21AABB7}">
      <dsp:nvSpPr>
        <dsp:cNvPr id="0" name=""/>
        <dsp:cNvSpPr/>
      </dsp:nvSpPr>
      <dsp:spPr>
        <a:xfrm>
          <a:off x="201262" y="1813504"/>
          <a:ext cx="365930" cy="3659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9EFB95-2F85-4514-B01F-3CC8E70D903C}">
      <dsp:nvSpPr>
        <dsp:cNvPr id="0" name=""/>
        <dsp:cNvSpPr/>
      </dsp:nvSpPr>
      <dsp:spPr>
        <a:xfrm>
          <a:off x="768454" y="1663805"/>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Wash hands with soap or alcohol-based solution</a:t>
          </a:r>
        </a:p>
      </dsp:txBody>
      <dsp:txXfrm>
        <a:off x="768454" y="1663805"/>
        <a:ext cx="3917845" cy="665328"/>
      </dsp:txXfrm>
    </dsp:sp>
    <dsp:sp modelId="{A0F38B77-AD57-4C96-BC75-AAB0F253CB01}">
      <dsp:nvSpPr>
        <dsp:cNvPr id="0" name=""/>
        <dsp:cNvSpPr/>
      </dsp:nvSpPr>
      <dsp:spPr>
        <a:xfrm>
          <a:off x="0" y="2495467"/>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84D8F-394C-4E4B-94F0-E46DF0491F12}">
      <dsp:nvSpPr>
        <dsp:cNvPr id="0" name=""/>
        <dsp:cNvSpPr/>
      </dsp:nvSpPr>
      <dsp:spPr>
        <a:xfrm>
          <a:off x="201262" y="2645166"/>
          <a:ext cx="365930" cy="3659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1AAB05-DAC4-4804-B862-2961836AE7DE}">
      <dsp:nvSpPr>
        <dsp:cNvPr id="0" name=""/>
        <dsp:cNvSpPr/>
      </dsp:nvSpPr>
      <dsp:spPr>
        <a:xfrm>
          <a:off x="768454" y="2495467"/>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Practice cough etiquette (elbow crease)</a:t>
          </a:r>
        </a:p>
      </dsp:txBody>
      <dsp:txXfrm>
        <a:off x="768454" y="2495467"/>
        <a:ext cx="3917845" cy="665328"/>
      </dsp:txXfrm>
    </dsp:sp>
    <dsp:sp modelId="{B0B29CB2-D928-43A6-BCC7-1554F72D56D9}">
      <dsp:nvSpPr>
        <dsp:cNvPr id="0" name=""/>
        <dsp:cNvSpPr/>
      </dsp:nvSpPr>
      <dsp:spPr>
        <a:xfrm>
          <a:off x="0" y="3327128"/>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9230B-8E17-4CFE-8617-912C89B5EC04}">
      <dsp:nvSpPr>
        <dsp:cNvPr id="0" name=""/>
        <dsp:cNvSpPr/>
      </dsp:nvSpPr>
      <dsp:spPr>
        <a:xfrm>
          <a:off x="201262" y="3476827"/>
          <a:ext cx="365930" cy="3659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E1F766-07FE-4D30-B95E-1158BFD460CC}">
      <dsp:nvSpPr>
        <dsp:cNvPr id="0" name=""/>
        <dsp:cNvSpPr/>
      </dsp:nvSpPr>
      <dsp:spPr>
        <a:xfrm>
          <a:off x="768454" y="3327128"/>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Frequently clean hard surfaces and objects at patient’s disposal</a:t>
          </a:r>
        </a:p>
      </dsp:txBody>
      <dsp:txXfrm>
        <a:off x="768454" y="3327128"/>
        <a:ext cx="3917845" cy="665328"/>
      </dsp:txXfrm>
    </dsp:sp>
    <dsp:sp modelId="{45A7447D-2A72-4103-9C3C-14004E2C87B2}">
      <dsp:nvSpPr>
        <dsp:cNvPr id="0" name=""/>
        <dsp:cNvSpPr/>
      </dsp:nvSpPr>
      <dsp:spPr>
        <a:xfrm>
          <a:off x="0" y="4158789"/>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D5430-F7BA-4F4C-A304-7173171CBFF3}">
      <dsp:nvSpPr>
        <dsp:cNvPr id="0" name=""/>
        <dsp:cNvSpPr/>
      </dsp:nvSpPr>
      <dsp:spPr>
        <a:xfrm>
          <a:off x="201262" y="4308488"/>
          <a:ext cx="365930" cy="3659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B1976-215C-4C6D-A375-85700F351391}">
      <dsp:nvSpPr>
        <dsp:cNvPr id="0" name=""/>
        <dsp:cNvSpPr/>
      </dsp:nvSpPr>
      <dsp:spPr>
        <a:xfrm>
          <a:off x="768454" y="4158789"/>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Use own dishes, cups, spoons, forks etc.</a:t>
          </a:r>
        </a:p>
      </dsp:txBody>
      <dsp:txXfrm>
        <a:off x="768454" y="4158789"/>
        <a:ext cx="3917845" cy="665328"/>
      </dsp:txXfrm>
    </dsp:sp>
    <dsp:sp modelId="{DF43E411-46FA-4A78-B5B7-4B44F787C9D2}">
      <dsp:nvSpPr>
        <dsp:cNvPr id="0" name=""/>
        <dsp:cNvSpPr/>
      </dsp:nvSpPr>
      <dsp:spPr>
        <a:xfrm>
          <a:off x="0" y="4990450"/>
          <a:ext cx="4686300" cy="6653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E50B9A-B8A6-4B9F-9FE1-99BCB3E4D3A3}">
      <dsp:nvSpPr>
        <dsp:cNvPr id="0" name=""/>
        <dsp:cNvSpPr/>
      </dsp:nvSpPr>
      <dsp:spPr>
        <a:xfrm>
          <a:off x="201262" y="5140149"/>
          <a:ext cx="365930" cy="36593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0BFFB6-A841-4769-A68B-74D53A2BB00F}">
      <dsp:nvSpPr>
        <dsp:cNvPr id="0" name=""/>
        <dsp:cNvSpPr/>
      </dsp:nvSpPr>
      <dsp:spPr>
        <a:xfrm>
          <a:off x="768454" y="4990450"/>
          <a:ext cx="3917845" cy="66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14" tIns="70414" rIns="70414" bIns="70414" numCol="1" spcCol="1270" anchor="ctr" anchorCtr="0">
          <a:noAutofit/>
        </a:bodyPr>
        <a:lstStyle/>
        <a:p>
          <a:pPr marL="0" lvl="0" indent="0" algn="l" defTabSz="711200">
            <a:lnSpc>
              <a:spcPct val="90000"/>
            </a:lnSpc>
            <a:spcBef>
              <a:spcPct val="0"/>
            </a:spcBef>
            <a:spcAft>
              <a:spcPct val="35000"/>
            </a:spcAft>
            <a:buNone/>
          </a:pPr>
          <a:r>
            <a:rPr lang="en-US" sz="1600" kern="1200"/>
            <a:t>Patient should know who to call if condition worsens</a:t>
          </a:r>
        </a:p>
      </dsp:txBody>
      <dsp:txXfrm>
        <a:off x="768454" y="4990450"/>
        <a:ext cx="3917845" cy="6653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D6AF1-A7A4-4417-9FB4-CE8F1DE98108}" type="datetimeFigureOut">
              <a:rPr lang="en-ZA" smtClean="0"/>
              <a:t>30 Jun 2020</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AFC5B-B128-4018-BD35-D6B2634C5345}" type="slidenum">
              <a:rPr lang="en-ZA" smtClean="0"/>
              <a:t>‹#›</a:t>
            </a:fld>
            <a:endParaRPr lang="en-ZA"/>
          </a:p>
        </p:txBody>
      </p:sp>
    </p:spTree>
    <p:extLst>
      <p:ext uri="{BB962C8B-B14F-4D97-AF65-F5344CB8AC3E}">
        <p14:creationId xmlns:p14="http://schemas.microsoft.com/office/powerpoint/2010/main" val="259896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Antibody tests not yet defined and should not be used at this point in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94CD1-3170-40C8-9A83-E3CF8C656143}"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74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94CD1-3170-40C8-9A83-E3CF8C656143}"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89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Refer to NEMLC Standard Treatment Guidelines. These guidelines may be downloaded on your phones from Google Play.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94CD1-3170-40C8-9A83-E3CF8C656143}"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65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A7F88C-67C1-4250-8216-727266280BB0}" type="datetimeFigureOut">
              <a:rPr lang="en-ZA" smtClean="0"/>
              <a:t>30 Jun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87503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7F88C-67C1-4250-8216-727266280BB0}" type="datetimeFigureOut">
              <a:rPr lang="en-ZA" smtClean="0"/>
              <a:t>30 Jun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106295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7F88C-67C1-4250-8216-727266280BB0}" type="datetimeFigureOut">
              <a:rPr lang="en-ZA" smtClean="0"/>
              <a:t>30 Jun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206264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7F88C-67C1-4250-8216-727266280BB0}" type="datetimeFigureOut">
              <a:rPr lang="en-ZA" smtClean="0"/>
              <a:t>30 Jun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274258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A7F88C-67C1-4250-8216-727266280BB0}" type="datetimeFigureOut">
              <a:rPr lang="en-ZA" smtClean="0"/>
              <a:t>30 Jun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260412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A7F88C-67C1-4250-8216-727266280BB0}" type="datetimeFigureOut">
              <a:rPr lang="en-ZA" smtClean="0"/>
              <a:t>30 Jun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383353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A7F88C-67C1-4250-8216-727266280BB0}" type="datetimeFigureOut">
              <a:rPr lang="en-ZA" smtClean="0"/>
              <a:t>30 Jun 2020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79662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A7F88C-67C1-4250-8216-727266280BB0}" type="datetimeFigureOut">
              <a:rPr lang="en-ZA" smtClean="0"/>
              <a:t>30 Jun 2020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231227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7F88C-67C1-4250-8216-727266280BB0}" type="datetimeFigureOut">
              <a:rPr lang="en-ZA" smtClean="0"/>
              <a:t>30 Jun 2020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221530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7F88C-67C1-4250-8216-727266280BB0}" type="datetimeFigureOut">
              <a:rPr lang="en-ZA" smtClean="0"/>
              <a:t>30 Jun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317443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7F88C-67C1-4250-8216-727266280BB0}" type="datetimeFigureOut">
              <a:rPr lang="en-ZA" smtClean="0"/>
              <a:t>30 Jun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770D2EC-E7B7-4280-8D11-03C7EA8DAC96}" type="slidenum">
              <a:rPr lang="en-ZA" smtClean="0"/>
              <a:t>‹#›</a:t>
            </a:fld>
            <a:endParaRPr lang="en-ZA"/>
          </a:p>
        </p:txBody>
      </p:sp>
    </p:spTree>
    <p:extLst>
      <p:ext uri="{BB962C8B-B14F-4D97-AF65-F5344CB8AC3E}">
        <p14:creationId xmlns:p14="http://schemas.microsoft.com/office/powerpoint/2010/main" val="68585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F88C-67C1-4250-8216-727266280BB0}" type="datetimeFigureOut">
              <a:rPr lang="en-ZA" smtClean="0"/>
              <a:t>30 Jun 2020</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0D2EC-E7B7-4280-8D11-03C7EA8DAC96}" type="slidenum">
              <a:rPr lang="en-ZA" smtClean="0"/>
              <a:t>‹#›</a:t>
            </a:fld>
            <a:endParaRPr lang="en-ZA"/>
          </a:p>
        </p:txBody>
      </p:sp>
    </p:spTree>
    <p:extLst>
      <p:ext uri="{BB962C8B-B14F-4D97-AF65-F5344CB8AC3E}">
        <p14:creationId xmlns:p14="http://schemas.microsoft.com/office/powerpoint/2010/main" val="2833367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E875C6-CD61-479E-BC54-8A34DA36CF09}"/>
              </a:ext>
            </a:extLst>
          </p:cNvPr>
          <p:cNvSpPr>
            <a:spLocks noGrp="1"/>
          </p:cNvSpPr>
          <p:nvPr>
            <p:ph type="title"/>
          </p:nvPr>
        </p:nvSpPr>
        <p:spPr>
          <a:xfrm>
            <a:off x="560305" y="307906"/>
            <a:ext cx="4229510" cy="2147520"/>
          </a:xfrm>
        </p:spPr>
        <p:txBody>
          <a:bodyPr anchor="t">
            <a:normAutofit/>
          </a:bodyPr>
          <a:lstStyle/>
          <a:p>
            <a:r>
              <a:rPr lang="en-US" sz="3800" b="1" dirty="0">
                <a:solidFill>
                  <a:srgbClr val="005D28"/>
                </a:solidFill>
              </a:rPr>
              <a:t>Management of suspected COVID-19</a:t>
            </a:r>
            <a:endParaRPr lang="en-ZA" sz="3800" b="1" dirty="0">
              <a:solidFill>
                <a:srgbClr val="005D28"/>
              </a:solidFill>
            </a:endParaRP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hidden="1">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7"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rgbClr val="005D28"/>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4651900-0E56-4660-9E46-CDE7DC3D6FEC}"/>
              </a:ext>
            </a:extLst>
          </p:cNvPr>
          <p:cNvSpPr>
            <a:spLocks noGrp="1"/>
          </p:cNvSpPr>
          <p:nvPr>
            <p:ph idx="1"/>
          </p:nvPr>
        </p:nvSpPr>
        <p:spPr>
          <a:xfrm>
            <a:off x="616732" y="1961965"/>
            <a:ext cx="4123943" cy="4601458"/>
          </a:xfrm>
        </p:spPr>
        <p:txBody>
          <a:bodyPr anchor="ctr">
            <a:noAutofit/>
          </a:bodyPr>
          <a:lstStyle/>
          <a:p>
            <a:pPr>
              <a:lnSpc>
                <a:spcPct val="100000"/>
              </a:lnSpc>
              <a:spcBef>
                <a:spcPts val="0"/>
              </a:spcBef>
            </a:pPr>
            <a:r>
              <a:rPr lang="en-US" sz="1800" dirty="0"/>
              <a:t>HCW to use N95 respirator and cover eyes – especially when taking a specimen or performing an aerosol generating procedure)</a:t>
            </a:r>
          </a:p>
          <a:p>
            <a:pPr>
              <a:lnSpc>
                <a:spcPct val="100000"/>
              </a:lnSpc>
              <a:spcBef>
                <a:spcPts val="0"/>
              </a:spcBef>
            </a:pPr>
            <a:r>
              <a:rPr lang="en-US" sz="1800" dirty="0"/>
              <a:t>Use the screening questionnaire</a:t>
            </a:r>
          </a:p>
          <a:p>
            <a:pPr>
              <a:lnSpc>
                <a:spcPct val="100000"/>
              </a:lnSpc>
              <a:spcBef>
                <a:spcPts val="0"/>
              </a:spcBef>
            </a:pPr>
            <a:r>
              <a:rPr lang="en-US" sz="1800" dirty="0"/>
              <a:t>If screening is positive, give the patient a medical/surgical mask</a:t>
            </a:r>
          </a:p>
          <a:p>
            <a:pPr>
              <a:lnSpc>
                <a:spcPct val="100000"/>
              </a:lnSpc>
              <a:spcBef>
                <a:spcPts val="0"/>
              </a:spcBef>
            </a:pPr>
            <a:r>
              <a:rPr lang="en-US" sz="1800" dirty="0"/>
              <a:t>Direct the patient to a separate area, preferably isolation room if available</a:t>
            </a:r>
          </a:p>
          <a:p>
            <a:pPr>
              <a:lnSpc>
                <a:spcPct val="100000"/>
              </a:lnSpc>
              <a:spcBef>
                <a:spcPts val="0"/>
              </a:spcBef>
            </a:pPr>
            <a:r>
              <a:rPr lang="en-US" sz="1800" dirty="0"/>
              <a:t>Educate the patient on how the cover the nose and mouth while coughing or sneezing (flexed elbow may be used)</a:t>
            </a:r>
          </a:p>
          <a:p>
            <a:pPr>
              <a:lnSpc>
                <a:spcPct val="100000"/>
              </a:lnSpc>
              <a:spcBef>
                <a:spcPts val="0"/>
              </a:spcBef>
            </a:pPr>
            <a:r>
              <a:rPr lang="en-US" sz="1800" dirty="0"/>
              <a:t>Educate the patient on hand hygiene</a:t>
            </a:r>
          </a:p>
          <a:p>
            <a:pPr>
              <a:lnSpc>
                <a:spcPct val="100000"/>
              </a:lnSpc>
              <a:spcBef>
                <a:spcPts val="0"/>
              </a:spcBef>
            </a:pPr>
            <a:r>
              <a:rPr lang="en-US" sz="1800" dirty="0"/>
              <a:t>Early initiation of supportive therapy may be required</a:t>
            </a:r>
          </a:p>
          <a:p>
            <a:pPr>
              <a:lnSpc>
                <a:spcPct val="100000"/>
              </a:lnSpc>
              <a:spcBef>
                <a:spcPts val="0"/>
              </a:spcBef>
            </a:pPr>
            <a:r>
              <a:rPr lang="en-US" sz="1800" dirty="0"/>
              <a:t>Limit patient’s movements in the facility</a:t>
            </a:r>
            <a:endParaRPr lang="en-ZA" sz="1800" dirty="0"/>
          </a:p>
        </p:txBody>
      </p:sp>
      <p:pic>
        <p:nvPicPr>
          <p:cNvPr id="5" name="Picture 4" descr="A close up of a hand&#10;&#10;Description automatically generated">
            <a:extLst>
              <a:ext uri="{FF2B5EF4-FFF2-40B4-BE49-F238E27FC236}">
                <a16:creationId xmlns:a16="http://schemas.microsoft.com/office/drawing/2014/main" id="{30F08E4D-D81D-4A21-BF09-57682F66E6A7}"/>
              </a:ext>
            </a:extLst>
          </p:cNvPr>
          <p:cNvPicPr>
            <a:picLocks noChangeAspect="1"/>
          </p:cNvPicPr>
          <p:nvPr/>
        </p:nvPicPr>
        <p:blipFill rotWithShape="1">
          <a:blip r:embed="rId2">
            <a:extLst>
              <a:ext uri="{28A0092B-C50C-407E-A947-70E740481C1C}">
                <a14:useLocalDpi xmlns:a14="http://schemas.microsoft.com/office/drawing/2010/main" val="0"/>
              </a:ext>
            </a:extLst>
          </a:blip>
          <a:srcRect l="24592" r="20858" b="-2"/>
          <a:stretch/>
        </p:blipFill>
        <p:spPr>
          <a:xfrm>
            <a:off x="4838954" y="730949"/>
            <a:ext cx="4305046" cy="5504739"/>
          </a:xfrm>
          <a:prstGeom prst="rect">
            <a:avLst/>
          </a:prstGeom>
        </p:spPr>
      </p:pic>
    </p:spTree>
    <p:extLst>
      <p:ext uri="{BB962C8B-B14F-4D97-AF65-F5344CB8AC3E}">
        <p14:creationId xmlns:p14="http://schemas.microsoft.com/office/powerpoint/2010/main" val="1100480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9306FA-E93C-417B-AC72-798CFC903C38}"/>
              </a:ext>
            </a:extLst>
          </p:cNvPr>
          <p:cNvSpPr>
            <a:spLocks noGrp="1"/>
          </p:cNvSpPr>
          <p:nvPr>
            <p:ph type="title"/>
          </p:nvPr>
        </p:nvSpPr>
        <p:spPr>
          <a:xfrm>
            <a:off x="393555" y="620392"/>
            <a:ext cx="2856201" cy="5504688"/>
          </a:xfrm>
        </p:spPr>
        <p:txBody>
          <a:bodyPr>
            <a:normAutofit/>
          </a:bodyPr>
          <a:lstStyle/>
          <a:p>
            <a:r>
              <a:rPr lang="en-ZA" sz="5200" b="1">
                <a:solidFill>
                  <a:schemeClr val="bg1"/>
                </a:solidFill>
              </a:rPr>
              <a:t>Step 2: Record keeping </a:t>
            </a:r>
            <a:br>
              <a:rPr lang="en-ZA" sz="5200">
                <a:solidFill>
                  <a:schemeClr val="bg1"/>
                </a:solidFill>
              </a:rPr>
            </a:br>
            <a:endParaRPr lang="en-ZA" sz="5200">
              <a:solidFill>
                <a:schemeClr val="bg1"/>
              </a:solidFill>
            </a:endParaRPr>
          </a:p>
        </p:txBody>
      </p:sp>
      <p:graphicFrame>
        <p:nvGraphicFramePr>
          <p:cNvPr id="5" name="Content Placeholder 2">
            <a:extLst>
              <a:ext uri="{FF2B5EF4-FFF2-40B4-BE49-F238E27FC236}">
                <a16:creationId xmlns:a16="http://schemas.microsoft.com/office/drawing/2014/main" id="{4E44AB65-158E-4D5A-B5D6-7B5137255E82}"/>
              </a:ext>
            </a:extLst>
          </p:cNvPr>
          <p:cNvGraphicFramePr>
            <a:graphicFrameLocks noGrp="1"/>
          </p:cNvGraphicFramePr>
          <p:nvPr>
            <p:ph idx="1"/>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561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9306FA-E93C-417B-AC72-798CFC903C38}"/>
              </a:ext>
            </a:extLst>
          </p:cNvPr>
          <p:cNvSpPr>
            <a:spLocks noGrp="1"/>
          </p:cNvSpPr>
          <p:nvPr>
            <p:ph type="title"/>
          </p:nvPr>
        </p:nvSpPr>
        <p:spPr>
          <a:xfrm>
            <a:off x="250357" y="2036763"/>
            <a:ext cx="2397759" cy="2743200"/>
          </a:xfrm>
        </p:spPr>
        <p:txBody>
          <a:bodyPr anchor="t">
            <a:normAutofit/>
          </a:bodyPr>
          <a:lstStyle/>
          <a:p>
            <a:pPr algn="ctr"/>
            <a:r>
              <a:rPr lang="en-US" sz="3200" b="1" dirty="0">
                <a:solidFill>
                  <a:schemeClr val="bg1"/>
                </a:solidFill>
              </a:rPr>
              <a:t>Step 3: Collection of nasopharyngeal swab (NPS) </a:t>
            </a:r>
            <a:endParaRPr lang="en-ZA" sz="3200" dirty="0">
              <a:solidFill>
                <a:schemeClr val="bg1"/>
              </a:solidFill>
            </a:endParaRPr>
          </a:p>
        </p:txBody>
      </p:sp>
      <p:sp>
        <p:nvSpPr>
          <p:cNvPr id="3" name="Content Placeholder 2">
            <a:extLst>
              <a:ext uri="{FF2B5EF4-FFF2-40B4-BE49-F238E27FC236}">
                <a16:creationId xmlns:a16="http://schemas.microsoft.com/office/drawing/2014/main" id="{0B979C07-F2E3-40A4-A0C8-7665650427E1}"/>
              </a:ext>
            </a:extLst>
          </p:cNvPr>
          <p:cNvSpPr>
            <a:spLocks noGrp="1"/>
          </p:cNvSpPr>
          <p:nvPr>
            <p:ph idx="1"/>
          </p:nvPr>
        </p:nvSpPr>
        <p:spPr>
          <a:xfrm>
            <a:off x="3248039" y="641615"/>
            <a:ext cx="5467349" cy="5533496"/>
          </a:xfrm>
        </p:spPr>
        <p:txBody>
          <a:bodyPr anchor="ctr">
            <a:noAutofit/>
          </a:bodyPr>
          <a:lstStyle/>
          <a:p>
            <a:r>
              <a:rPr lang="en-US" sz="2000"/>
              <a:t>Don gloves, respirator or mask, and eye protection.</a:t>
            </a:r>
          </a:p>
          <a:p>
            <a:r>
              <a:rPr lang="en-US" sz="2000"/>
              <a:t>Open a sterile flocked swab at the plastic shaft.</a:t>
            </a:r>
          </a:p>
          <a:p>
            <a:r>
              <a:rPr lang="en-US" sz="2000"/>
              <a:t>Ask the patient to tilt his/her head back. Estimate the distance from the patient’s nose to the ear. </a:t>
            </a:r>
          </a:p>
          <a:p>
            <a:r>
              <a:rPr lang="en-US" sz="2000"/>
              <a:t>Gently insert swab into the nostril and back (not upwards) to the nasopharynx until a slight resistance is met.</a:t>
            </a:r>
          </a:p>
          <a:p>
            <a:r>
              <a:rPr lang="en-US" sz="2000"/>
              <a:t>Rotate swab 2-3 times and hold in place for 2-3 seconds. </a:t>
            </a:r>
          </a:p>
          <a:p>
            <a:r>
              <a:rPr lang="en-US" sz="2000"/>
              <a:t>If resistance is met before fully inserted, remove and try the other nostril. </a:t>
            </a:r>
          </a:p>
          <a:p>
            <a:r>
              <a:rPr lang="en-US" sz="2000"/>
              <a:t>Slowly withdraw the swab and put it into the specimen container. </a:t>
            </a:r>
          </a:p>
          <a:p>
            <a:r>
              <a:rPr lang="en-US" sz="2000"/>
              <a:t>Break plastic shaft at the break point line and close the tube. </a:t>
            </a:r>
            <a:endParaRPr lang="en-ZA" sz="2000"/>
          </a:p>
        </p:txBody>
      </p:sp>
    </p:spTree>
    <p:extLst>
      <p:ext uri="{BB962C8B-B14F-4D97-AF65-F5344CB8AC3E}">
        <p14:creationId xmlns:p14="http://schemas.microsoft.com/office/powerpoint/2010/main" val="338207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917429-6932-4A02-BB61-9F98BF0EDA64}"/>
              </a:ext>
            </a:extLst>
          </p:cNvPr>
          <p:cNvSpPr>
            <a:spLocks noGrp="1"/>
          </p:cNvSpPr>
          <p:nvPr>
            <p:ph type="title"/>
          </p:nvPr>
        </p:nvSpPr>
        <p:spPr>
          <a:xfrm>
            <a:off x="90100" y="2057400"/>
            <a:ext cx="2643673" cy="2743200"/>
          </a:xfrm>
        </p:spPr>
        <p:txBody>
          <a:bodyPr anchor="t">
            <a:noAutofit/>
          </a:bodyPr>
          <a:lstStyle/>
          <a:p>
            <a:pPr algn="ctr"/>
            <a:r>
              <a:rPr lang="en-US" sz="3200" b="1" dirty="0">
                <a:solidFill>
                  <a:schemeClr val="bg1"/>
                </a:solidFill>
              </a:rPr>
              <a:t>Step 4: Collection of oropharyngeal swab (OPS) </a:t>
            </a:r>
            <a:endParaRPr lang="en-ZA" sz="3200" dirty="0">
              <a:solidFill>
                <a:schemeClr val="bg1"/>
              </a:solidFill>
            </a:endParaRPr>
          </a:p>
        </p:txBody>
      </p:sp>
      <p:sp>
        <p:nvSpPr>
          <p:cNvPr id="3" name="Content Placeholder 2">
            <a:extLst>
              <a:ext uri="{FF2B5EF4-FFF2-40B4-BE49-F238E27FC236}">
                <a16:creationId xmlns:a16="http://schemas.microsoft.com/office/drawing/2014/main" id="{A82CEC19-0191-422E-BEFB-CC1F1B36A56A}"/>
              </a:ext>
            </a:extLst>
          </p:cNvPr>
          <p:cNvSpPr>
            <a:spLocks noGrp="1"/>
          </p:cNvSpPr>
          <p:nvPr>
            <p:ph idx="1"/>
          </p:nvPr>
        </p:nvSpPr>
        <p:spPr>
          <a:xfrm>
            <a:off x="3248039" y="641615"/>
            <a:ext cx="5467349" cy="5533496"/>
          </a:xfrm>
        </p:spPr>
        <p:txBody>
          <a:bodyPr anchor="ctr">
            <a:normAutofit/>
          </a:bodyPr>
          <a:lstStyle/>
          <a:p>
            <a:pPr>
              <a:spcBef>
                <a:spcPts val="0"/>
              </a:spcBef>
              <a:spcAft>
                <a:spcPts val="600"/>
              </a:spcAft>
            </a:pPr>
            <a:r>
              <a:rPr lang="en-US" sz="1800"/>
              <a:t>Wearing gloves, respirator or mask, and eye protection, and holding the UTM with the nasopharyngeal swab in, open a second flocked swab for OPS collection. </a:t>
            </a:r>
          </a:p>
          <a:p>
            <a:pPr>
              <a:spcBef>
                <a:spcPts val="0"/>
              </a:spcBef>
              <a:spcAft>
                <a:spcPts val="600"/>
              </a:spcAft>
            </a:pPr>
            <a:r>
              <a:rPr lang="en-US" sz="1800"/>
              <a:t>Ask the patient to tilt their head back and mouth open. </a:t>
            </a:r>
          </a:p>
          <a:p>
            <a:pPr>
              <a:spcBef>
                <a:spcPts val="0"/>
              </a:spcBef>
              <a:spcAft>
                <a:spcPts val="600"/>
              </a:spcAft>
            </a:pPr>
            <a:r>
              <a:rPr lang="en-US" sz="1800"/>
              <a:t>Hold the tongue down with a tongue depressor. </a:t>
            </a:r>
          </a:p>
          <a:p>
            <a:pPr>
              <a:spcBef>
                <a:spcPts val="0"/>
              </a:spcBef>
              <a:spcAft>
                <a:spcPts val="600"/>
              </a:spcAft>
            </a:pPr>
            <a:r>
              <a:rPr lang="en-US" sz="1800"/>
              <a:t>Have the patient say “</a:t>
            </a:r>
            <a:r>
              <a:rPr lang="en-US" sz="1800" err="1"/>
              <a:t>aahh</a:t>
            </a:r>
            <a:r>
              <a:rPr lang="en-US" sz="1800"/>
              <a:t>” to elevate the uvula. </a:t>
            </a:r>
          </a:p>
          <a:p>
            <a:pPr>
              <a:spcBef>
                <a:spcPts val="0"/>
              </a:spcBef>
              <a:spcAft>
                <a:spcPts val="600"/>
              </a:spcAft>
            </a:pPr>
            <a:r>
              <a:rPr lang="en-US" sz="1800"/>
              <a:t>Swab each tonsil first, then the posterior pharynx in a </a:t>
            </a:r>
            <a:r>
              <a:rPr lang="en-ZA" sz="1800"/>
              <a:t>figure-8 movement. </a:t>
            </a:r>
          </a:p>
          <a:p>
            <a:pPr>
              <a:spcBef>
                <a:spcPts val="0"/>
              </a:spcBef>
              <a:spcAft>
                <a:spcPts val="600"/>
              </a:spcAft>
            </a:pPr>
            <a:r>
              <a:rPr lang="en-US" sz="1800"/>
              <a:t>Avoid swabbing the soft palate or the tongue with the swab tip as this can induce the gag reflex. </a:t>
            </a:r>
          </a:p>
          <a:p>
            <a:pPr>
              <a:spcBef>
                <a:spcPts val="0"/>
              </a:spcBef>
              <a:spcAft>
                <a:spcPts val="600"/>
              </a:spcAft>
            </a:pPr>
            <a:r>
              <a:rPr lang="en-US" sz="1800"/>
              <a:t>Place the swab into the same UTM tube with the NPS already in and break off the shaft at the break point. </a:t>
            </a:r>
          </a:p>
          <a:p>
            <a:pPr>
              <a:spcBef>
                <a:spcPts val="0"/>
              </a:spcBef>
              <a:spcAft>
                <a:spcPts val="600"/>
              </a:spcAft>
            </a:pPr>
            <a:r>
              <a:rPr lang="en-US" sz="1800"/>
              <a:t>Tightly close the tube. </a:t>
            </a:r>
          </a:p>
          <a:p>
            <a:pPr>
              <a:spcBef>
                <a:spcPts val="0"/>
              </a:spcBef>
              <a:spcAft>
                <a:spcPts val="600"/>
              </a:spcAft>
            </a:pPr>
            <a:r>
              <a:rPr lang="en-US" sz="1800"/>
              <a:t>Place the closed tube with two swabs in the Ziploc bag. </a:t>
            </a:r>
          </a:p>
          <a:p>
            <a:pPr>
              <a:spcBef>
                <a:spcPts val="0"/>
              </a:spcBef>
              <a:spcAft>
                <a:spcPts val="600"/>
              </a:spcAft>
            </a:pPr>
            <a:r>
              <a:rPr lang="en-US" sz="1800"/>
              <a:t>Remove gloves, respiratory or mask, and eye protection and wash hands thoroughly.</a:t>
            </a:r>
            <a:endParaRPr lang="en-ZA" sz="1800"/>
          </a:p>
        </p:txBody>
      </p:sp>
    </p:spTree>
    <p:extLst>
      <p:ext uri="{BB962C8B-B14F-4D97-AF65-F5344CB8AC3E}">
        <p14:creationId xmlns:p14="http://schemas.microsoft.com/office/powerpoint/2010/main" val="43691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861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9306FA-E93C-417B-AC72-798CFC903C38}"/>
              </a:ext>
            </a:extLst>
          </p:cNvPr>
          <p:cNvSpPr>
            <a:spLocks noGrp="1"/>
          </p:cNvSpPr>
          <p:nvPr>
            <p:ph type="title"/>
          </p:nvPr>
        </p:nvSpPr>
        <p:spPr>
          <a:xfrm>
            <a:off x="254525" y="624568"/>
            <a:ext cx="3440782" cy="5412920"/>
          </a:xfrm>
        </p:spPr>
        <p:txBody>
          <a:bodyPr>
            <a:normAutofit/>
          </a:bodyPr>
          <a:lstStyle/>
          <a:p>
            <a:r>
              <a:rPr lang="en-US" b="1" dirty="0">
                <a:solidFill>
                  <a:srgbClr val="FFFFFF"/>
                </a:solidFill>
              </a:rPr>
              <a:t>Step 5: Transport of specimens </a:t>
            </a:r>
            <a:br>
              <a:rPr lang="en-US" dirty="0">
                <a:solidFill>
                  <a:srgbClr val="FFFFFF"/>
                </a:solidFill>
              </a:rPr>
            </a:br>
            <a:endParaRPr lang="en-ZA" dirty="0">
              <a:solidFill>
                <a:srgbClr val="FFFFFF"/>
              </a:solidFill>
            </a:endParaRPr>
          </a:p>
        </p:txBody>
      </p:sp>
      <p:sp>
        <p:nvSpPr>
          <p:cNvPr id="3" name="Content Placeholder 2">
            <a:extLst>
              <a:ext uri="{FF2B5EF4-FFF2-40B4-BE49-F238E27FC236}">
                <a16:creationId xmlns:a16="http://schemas.microsoft.com/office/drawing/2014/main" id="{0B979C07-F2E3-40A4-A0C8-7665650427E1}"/>
              </a:ext>
            </a:extLst>
          </p:cNvPr>
          <p:cNvSpPr>
            <a:spLocks noGrp="1"/>
          </p:cNvSpPr>
          <p:nvPr>
            <p:ph idx="1"/>
          </p:nvPr>
        </p:nvSpPr>
        <p:spPr>
          <a:xfrm>
            <a:off x="4200525" y="624568"/>
            <a:ext cx="4314823" cy="5412920"/>
          </a:xfrm>
        </p:spPr>
        <p:txBody>
          <a:bodyPr anchor="ctr">
            <a:normAutofit/>
          </a:bodyPr>
          <a:lstStyle/>
          <a:p>
            <a:r>
              <a:rPr lang="en-US" sz="1800"/>
              <a:t>Ensure the cooler box and ice packs stay at 2-8°C. </a:t>
            </a:r>
          </a:p>
          <a:p>
            <a:r>
              <a:rPr lang="en-US" sz="1800"/>
              <a:t>Transport to NHLS or private laboratory on the day of specimen collection. </a:t>
            </a:r>
          </a:p>
          <a:p>
            <a:r>
              <a:rPr lang="en-US" sz="1800"/>
              <a:t>Contact NHLS laboratories as below for shipping instructions or contact private laboratories directly. </a:t>
            </a:r>
          </a:p>
          <a:p>
            <a:r>
              <a:rPr lang="en-US" sz="1800"/>
              <a:t>If shipping to NICD (for reference testing), mark: </a:t>
            </a:r>
          </a:p>
          <a:p>
            <a:pPr lvl="1"/>
            <a:r>
              <a:rPr lang="en-ZA" sz="1800"/>
              <a:t>“Suspected COVID-19, NHLS/NICD, Centre for Respiratory Diseases and Meningitis (CRDM), Lower North Wing, SAVP building 1 </a:t>
            </a:r>
            <a:r>
              <a:rPr lang="en-ZA" sz="1800" err="1"/>
              <a:t>Modderfontein</a:t>
            </a:r>
            <a:r>
              <a:rPr lang="en-ZA" sz="1800"/>
              <a:t> Rd, Sandringham, Johannesburg, 2131”</a:t>
            </a:r>
          </a:p>
          <a:p>
            <a:pPr lvl="1"/>
            <a:r>
              <a:rPr lang="en-US" sz="1800"/>
              <a:t>NHLS laboratories use usual overnight regional courier service; private labs will ship via existing systems. </a:t>
            </a:r>
            <a:endParaRPr lang="en-ZA" sz="1800"/>
          </a:p>
        </p:txBody>
      </p:sp>
    </p:spTree>
    <p:extLst>
      <p:ext uri="{BB962C8B-B14F-4D97-AF65-F5344CB8AC3E}">
        <p14:creationId xmlns:p14="http://schemas.microsoft.com/office/powerpoint/2010/main" val="1291958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9306FA-E93C-417B-AC72-798CFC903C38}"/>
              </a:ext>
            </a:extLst>
          </p:cNvPr>
          <p:cNvSpPr>
            <a:spLocks noGrp="1"/>
          </p:cNvSpPr>
          <p:nvPr>
            <p:ph type="title"/>
          </p:nvPr>
        </p:nvSpPr>
        <p:spPr>
          <a:xfrm>
            <a:off x="628650" y="1412488"/>
            <a:ext cx="2174391" cy="4363844"/>
          </a:xfrm>
        </p:spPr>
        <p:txBody>
          <a:bodyPr anchor="t">
            <a:normAutofit/>
          </a:bodyPr>
          <a:lstStyle/>
          <a:p>
            <a:r>
              <a:rPr lang="en-US" sz="3500" b="1">
                <a:solidFill>
                  <a:srgbClr val="FFFFFF"/>
                </a:solidFill>
              </a:rPr>
              <a:t>Step 6: NHLS laboratory contact details </a:t>
            </a:r>
            <a:br>
              <a:rPr lang="en-US" sz="3500">
                <a:solidFill>
                  <a:srgbClr val="FFFFFF"/>
                </a:solidFill>
              </a:rPr>
            </a:br>
            <a:endParaRPr lang="en-ZA" sz="3500">
              <a:solidFill>
                <a:srgbClr val="FFFFFF"/>
              </a:solidFill>
            </a:endParaRPr>
          </a:p>
        </p:txBody>
      </p:sp>
      <p:sp>
        <p:nvSpPr>
          <p:cNvPr id="3" name="Content Placeholder 2">
            <a:extLst>
              <a:ext uri="{FF2B5EF4-FFF2-40B4-BE49-F238E27FC236}">
                <a16:creationId xmlns:a16="http://schemas.microsoft.com/office/drawing/2014/main" id="{0B979C07-F2E3-40A4-A0C8-7665650427E1}"/>
              </a:ext>
            </a:extLst>
          </p:cNvPr>
          <p:cNvSpPr>
            <a:spLocks noGrp="1"/>
          </p:cNvSpPr>
          <p:nvPr>
            <p:ph sz="half" idx="1"/>
          </p:nvPr>
        </p:nvSpPr>
        <p:spPr>
          <a:xfrm>
            <a:off x="3251778" y="904973"/>
            <a:ext cx="2811756" cy="5220152"/>
          </a:xfrm>
        </p:spPr>
        <p:txBody>
          <a:bodyPr>
            <a:normAutofit/>
          </a:bodyPr>
          <a:lstStyle/>
          <a:p>
            <a:pPr marL="0" indent="0">
              <a:buNone/>
            </a:pPr>
            <a:r>
              <a:rPr lang="en-ZA" sz="1600" b="1">
                <a:solidFill>
                  <a:schemeClr val="accent2"/>
                </a:solidFill>
              </a:rPr>
              <a:t>Eastern Cape Province: </a:t>
            </a:r>
          </a:p>
          <a:p>
            <a:pPr marL="0" indent="0">
              <a:buNone/>
            </a:pPr>
            <a:r>
              <a:rPr lang="en-ZA" sz="1400" b="1"/>
              <a:t>Dora </a:t>
            </a:r>
            <a:r>
              <a:rPr lang="en-ZA" sz="1400" b="1" err="1"/>
              <a:t>Nginza</a:t>
            </a:r>
            <a:r>
              <a:rPr lang="en-ZA" sz="1400" b="1"/>
              <a:t> Virology Lab </a:t>
            </a:r>
            <a:br>
              <a:rPr lang="en-ZA" sz="1400" b="1"/>
            </a:br>
            <a:r>
              <a:rPr lang="en-ZA" sz="1400"/>
              <a:t>Dr Howard Newman</a:t>
            </a:r>
            <a:br>
              <a:rPr lang="en-ZA" sz="1400"/>
            </a:br>
            <a:r>
              <a:rPr lang="en-ZA" sz="1400"/>
              <a:t>0413956152 </a:t>
            </a:r>
          </a:p>
          <a:p>
            <a:pPr marL="0" indent="0">
              <a:buNone/>
            </a:pPr>
            <a:r>
              <a:rPr lang="en-ZA" sz="1600" b="1">
                <a:solidFill>
                  <a:schemeClr val="accent2"/>
                </a:solidFill>
              </a:rPr>
              <a:t>Free State Province: </a:t>
            </a:r>
            <a:endParaRPr lang="en-ZA" sz="1600">
              <a:solidFill>
                <a:schemeClr val="accent2"/>
              </a:solidFill>
            </a:endParaRPr>
          </a:p>
          <a:p>
            <a:pPr marL="0" indent="0">
              <a:buNone/>
            </a:pPr>
            <a:r>
              <a:rPr lang="en-ZA" sz="1400" b="1" err="1"/>
              <a:t>Universitas</a:t>
            </a:r>
            <a:r>
              <a:rPr lang="en-ZA" sz="1400" b="1"/>
              <a:t> Virology </a:t>
            </a:r>
            <a:br>
              <a:rPr lang="en-ZA" sz="1400" b="1"/>
            </a:br>
            <a:r>
              <a:rPr lang="en-ZA" sz="1400"/>
              <a:t>051 405 3162 </a:t>
            </a:r>
            <a:br>
              <a:rPr lang="en-ZA" sz="1400"/>
            </a:br>
            <a:r>
              <a:rPr lang="en-US" sz="1400"/>
              <a:t>After hours ask for virologist on call 051 405 3033 </a:t>
            </a:r>
          </a:p>
          <a:p>
            <a:pPr marL="0" indent="0">
              <a:buNone/>
            </a:pPr>
            <a:r>
              <a:rPr lang="en-ZA" sz="1600" b="1">
                <a:solidFill>
                  <a:schemeClr val="accent2"/>
                </a:solidFill>
              </a:rPr>
              <a:t>Gauteng Province: </a:t>
            </a:r>
            <a:endParaRPr lang="en-ZA" sz="1600">
              <a:solidFill>
                <a:schemeClr val="accent2"/>
              </a:solidFill>
            </a:endParaRPr>
          </a:p>
          <a:p>
            <a:pPr marL="0" indent="0">
              <a:buNone/>
            </a:pPr>
            <a:r>
              <a:rPr lang="en-ZA" sz="1400" b="1"/>
              <a:t>Charlotte </a:t>
            </a:r>
            <a:r>
              <a:rPr lang="en-ZA" sz="1400" b="1" err="1"/>
              <a:t>Maxeke</a:t>
            </a:r>
            <a:r>
              <a:rPr lang="en-ZA" sz="1400" b="1"/>
              <a:t> Laboratory </a:t>
            </a:r>
            <a:br>
              <a:rPr lang="en-ZA" sz="1400" b="1"/>
            </a:br>
            <a:r>
              <a:rPr lang="en-ZA" sz="1400"/>
              <a:t>082 329 2914 </a:t>
            </a:r>
          </a:p>
          <a:p>
            <a:pPr marL="0" indent="0">
              <a:buNone/>
            </a:pPr>
            <a:r>
              <a:rPr lang="en-ZA" sz="1400" b="1"/>
              <a:t>Tshwane Virology Laboratory </a:t>
            </a:r>
            <a:br>
              <a:rPr lang="en-ZA" sz="1400" b="1"/>
            </a:br>
            <a:r>
              <a:rPr lang="pt-BR" sz="1400"/>
              <a:t>Prof Sim Mayaphi </a:t>
            </a:r>
            <a:br>
              <a:rPr lang="pt-BR" sz="1400"/>
            </a:br>
            <a:r>
              <a:rPr lang="pt-BR" sz="1400"/>
              <a:t>012 319 2351 </a:t>
            </a:r>
          </a:p>
          <a:p>
            <a:pPr marL="0" indent="0">
              <a:buNone/>
            </a:pPr>
            <a:r>
              <a:rPr lang="en-ZA" sz="1400" b="1"/>
              <a:t>DGM Virology Laboratory </a:t>
            </a:r>
            <a:br>
              <a:rPr lang="en-ZA" sz="1400" b="1"/>
            </a:br>
            <a:r>
              <a:rPr lang="it-IT" sz="1400"/>
              <a:t>Dr Temitayo Famoroti </a:t>
            </a:r>
            <a:br>
              <a:rPr lang="it-IT" sz="1400"/>
            </a:br>
            <a:r>
              <a:rPr lang="it-IT" sz="1400"/>
              <a:t>012 521 4398 </a:t>
            </a:r>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959C0CB-A998-4198-8C8A-897CA3095DED}"/>
              </a:ext>
            </a:extLst>
          </p:cNvPr>
          <p:cNvSpPr>
            <a:spLocks noGrp="1"/>
          </p:cNvSpPr>
          <p:nvPr>
            <p:ph sz="half" idx="2"/>
          </p:nvPr>
        </p:nvSpPr>
        <p:spPr>
          <a:xfrm>
            <a:off x="6131273" y="904973"/>
            <a:ext cx="2894012" cy="5220152"/>
          </a:xfrm>
        </p:spPr>
        <p:txBody>
          <a:bodyPr>
            <a:normAutofit/>
          </a:bodyPr>
          <a:lstStyle/>
          <a:p>
            <a:pPr marL="0" indent="0">
              <a:buNone/>
            </a:pPr>
            <a:r>
              <a:rPr lang="en-ZA" sz="1600" b="1">
                <a:solidFill>
                  <a:schemeClr val="accent2"/>
                </a:solidFill>
              </a:rPr>
              <a:t>KwaZulu Natal Province: </a:t>
            </a:r>
            <a:endParaRPr lang="en-ZA" sz="1600">
              <a:solidFill>
                <a:schemeClr val="accent2"/>
              </a:solidFill>
            </a:endParaRPr>
          </a:p>
          <a:p>
            <a:pPr marL="0" indent="0">
              <a:buNone/>
            </a:pPr>
            <a:r>
              <a:rPr lang="en-US" sz="1400" b="1" err="1"/>
              <a:t>Inkosi</a:t>
            </a:r>
            <a:r>
              <a:rPr lang="en-US" sz="1400" b="1"/>
              <a:t> Albert Luthuli Academic    Hospital Virology</a:t>
            </a:r>
            <a:br>
              <a:rPr lang="en-US" sz="1400" b="1"/>
            </a:br>
            <a:r>
              <a:rPr lang="en-ZA" sz="1400"/>
              <a:t>Dr </a:t>
            </a:r>
            <a:r>
              <a:rPr lang="en-ZA" sz="1400" err="1"/>
              <a:t>Khanyisile</a:t>
            </a:r>
            <a:r>
              <a:rPr lang="en-ZA" sz="1400"/>
              <a:t> Msomi </a:t>
            </a:r>
            <a:br>
              <a:rPr lang="en-ZA" sz="1400"/>
            </a:br>
            <a:r>
              <a:rPr lang="en-ZA" sz="1400"/>
              <a:t>031 240 2791/4 </a:t>
            </a:r>
          </a:p>
          <a:p>
            <a:pPr marL="0" indent="0">
              <a:buNone/>
            </a:pPr>
            <a:r>
              <a:rPr lang="en-ZA" sz="1600" b="1">
                <a:solidFill>
                  <a:schemeClr val="accent2"/>
                </a:solidFill>
              </a:rPr>
              <a:t>Northern Cape Province: </a:t>
            </a:r>
            <a:endParaRPr lang="en-ZA" sz="1600">
              <a:solidFill>
                <a:schemeClr val="accent2"/>
              </a:solidFill>
            </a:endParaRPr>
          </a:p>
          <a:p>
            <a:pPr marL="0" indent="0">
              <a:buNone/>
            </a:pPr>
            <a:r>
              <a:rPr lang="en-ZA" sz="1400" b="1" err="1"/>
              <a:t>Universitas</a:t>
            </a:r>
            <a:r>
              <a:rPr lang="en-ZA" sz="1400" b="1"/>
              <a:t> Virology </a:t>
            </a:r>
            <a:br>
              <a:rPr lang="en-ZA" sz="1400" b="1"/>
            </a:br>
            <a:r>
              <a:rPr lang="en-ZA" sz="1400"/>
              <a:t>051 405 3162 </a:t>
            </a:r>
            <a:br>
              <a:rPr lang="en-ZA" sz="1400"/>
            </a:br>
            <a:r>
              <a:rPr lang="en-US" sz="1400"/>
              <a:t>After hours ask for virologist on call 051 405 3033 </a:t>
            </a:r>
          </a:p>
          <a:p>
            <a:pPr marL="0" indent="0">
              <a:buNone/>
            </a:pPr>
            <a:r>
              <a:rPr lang="en-ZA" sz="1600" b="1">
                <a:solidFill>
                  <a:schemeClr val="accent2"/>
                </a:solidFill>
              </a:rPr>
              <a:t>Western Cape Province: </a:t>
            </a:r>
            <a:endParaRPr lang="en-ZA" sz="1600">
              <a:solidFill>
                <a:schemeClr val="accent2"/>
              </a:solidFill>
            </a:endParaRPr>
          </a:p>
          <a:p>
            <a:pPr marL="0" indent="0">
              <a:buNone/>
            </a:pPr>
            <a:r>
              <a:rPr lang="sv-SE" sz="1400" b="1"/>
              <a:t>Tygerberg Virology </a:t>
            </a:r>
            <a:br>
              <a:rPr lang="sv-SE" sz="1400" b="1"/>
            </a:br>
            <a:r>
              <a:rPr lang="sv-SE" sz="1400"/>
              <a:t>021 938 4330/4934 </a:t>
            </a:r>
          </a:p>
          <a:p>
            <a:pPr marL="0" indent="0">
              <a:buNone/>
            </a:pPr>
            <a:r>
              <a:rPr lang="en-ZA" sz="1400" b="1"/>
              <a:t>Groote Schuur Hospital Virology </a:t>
            </a:r>
            <a:br>
              <a:rPr lang="en-ZA" sz="1400" b="1"/>
            </a:br>
            <a:r>
              <a:rPr lang="en-ZA" sz="1400"/>
              <a:t>021 404 4129/3091 </a:t>
            </a:r>
          </a:p>
          <a:p>
            <a:endParaRPr lang="en-ZA" sz="1400"/>
          </a:p>
        </p:txBody>
      </p:sp>
    </p:spTree>
    <p:extLst>
      <p:ext uri="{BB962C8B-B14F-4D97-AF65-F5344CB8AC3E}">
        <p14:creationId xmlns:p14="http://schemas.microsoft.com/office/powerpoint/2010/main" val="98219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5F47-8B82-4F90-AE48-0607DFE4394F}"/>
              </a:ext>
            </a:extLst>
          </p:cNvPr>
          <p:cNvSpPr>
            <a:spLocks noGrp="1"/>
          </p:cNvSpPr>
          <p:nvPr>
            <p:ph type="title"/>
          </p:nvPr>
        </p:nvSpPr>
        <p:spPr>
          <a:xfrm>
            <a:off x="628650" y="620392"/>
            <a:ext cx="2530602" cy="5504688"/>
          </a:xfrm>
        </p:spPr>
        <p:txBody>
          <a:bodyPr>
            <a:normAutofit/>
          </a:bodyPr>
          <a:lstStyle/>
          <a:p>
            <a:r>
              <a:rPr lang="en-US" sz="4100" b="1" dirty="0"/>
              <a:t>Empiric treatment of other pathogens</a:t>
            </a:r>
            <a:endParaRPr lang="en-ZA" sz="4100" b="1" dirty="0"/>
          </a:p>
        </p:txBody>
      </p:sp>
      <p:graphicFrame>
        <p:nvGraphicFramePr>
          <p:cNvPr id="5" name="Content Placeholder 2">
            <a:extLst>
              <a:ext uri="{FF2B5EF4-FFF2-40B4-BE49-F238E27FC236}">
                <a16:creationId xmlns:a16="http://schemas.microsoft.com/office/drawing/2014/main" id="{652F3A5C-BB58-4ACB-BA5E-EDC33311D132}"/>
              </a:ext>
            </a:extLst>
          </p:cNvPr>
          <p:cNvGraphicFramePr>
            <a:graphicFrameLocks noGrp="1"/>
          </p:cNvGraphicFramePr>
          <p:nvPr>
            <p:ph idx="1"/>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59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C59C57-EDDE-4ED4-9437-9246F60602E0}"/>
              </a:ext>
            </a:extLst>
          </p:cNvPr>
          <p:cNvSpPr/>
          <p:nvPr/>
        </p:nvSpPr>
        <p:spPr>
          <a:xfrm>
            <a:off x="5540721" y="448322"/>
            <a:ext cx="3259088" cy="1508493"/>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5"/>
            <a:ext cx="5401456" cy="1508760"/>
          </a:xfrm>
          <a:prstGeom prst="rect">
            <a:avLst/>
          </a:prstGeom>
          <a:solidFill>
            <a:srgbClr val="005D2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FC16FC-50FE-42EC-BFEB-62DC82785C78}"/>
              </a:ext>
            </a:extLst>
          </p:cNvPr>
          <p:cNvSpPr>
            <a:spLocks noGrp="1"/>
          </p:cNvSpPr>
          <p:nvPr>
            <p:ph type="title"/>
          </p:nvPr>
        </p:nvSpPr>
        <p:spPr>
          <a:xfrm>
            <a:off x="582930" y="694944"/>
            <a:ext cx="8117187" cy="1042416"/>
          </a:xfrm>
        </p:spPr>
        <p:txBody>
          <a:bodyPr>
            <a:normAutofit/>
          </a:bodyPr>
          <a:lstStyle/>
          <a:p>
            <a:r>
              <a:rPr lang="en-US" sz="2800" b="1">
                <a:solidFill>
                  <a:srgbClr val="FFFFFF"/>
                </a:solidFill>
              </a:rPr>
              <a:t>Managing Patients at Home while Awaiting Lab Results</a:t>
            </a:r>
            <a:endParaRPr lang="en-ZA" sz="2800" b="1">
              <a:solidFill>
                <a:srgbClr val="FFFFFF"/>
              </a:solidFill>
            </a:endParaRPr>
          </a:p>
        </p:txBody>
      </p:sp>
      <p:sp>
        <p:nvSpPr>
          <p:cNvPr id="73" name="Rectangle 72" hidden="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450222"/>
            <a:ext cx="1396288" cy="1506594"/>
          </a:xfrm>
          <a:prstGeom prst="rect">
            <a:avLst/>
          </a:prstGeom>
          <a:solidFill>
            <a:schemeClr val="accent2">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hidden="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2130552"/>
            <a:ext cx="5404104" cy="4270248"/>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8" name="Graphic 67">
            <a:extLst>
              <a:ext uri="{FF2B5EF4-FFF2-40B4-BE49-F238E27FC236}">
                <a16:creationId xmlns:a16="http://schemas.microsoft.com/office/drawing/2014/main" id="{1C3B6821-BA92-4E7F-88F1-C551DCD68D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4190" y="2134280"/>
            <a:ext cx="5451731" cy="4266519"/>
          </a:xfrm>
          <a:prstGeom prst="rect">
            <a:avLst/>
          </a:prstGeom>
        </p:spPr>
      </p:pic>
      <p:sp>
        <p:nvSpPr>
          <p:cNvPr id="79" name="Rectangle 7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2127680"/>
            <a:ext cx="2915493"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ontent Placeholder 2">
            <a:extLst>
              <a:ext uri="{FF2B5EF4-FFF2-40B4-BE49-F238E27FC236}">
                <a16:creationId xmlns:a16="http://schemas.microsoft.com/office/drawing/2014/main" id="{ED305260-A026-41EC-8B28-EA289BACEB58}"/>
              </a:ext>
            </a:extLst>
          </p:cNvPr>
          <p:cNvSpPr>
            <a:spLocks noGrp="1"/>
          </p:cNvSpPr>
          <p:nvPr>
            <p:ph idx="1"/>
          </p:nvPr>
        </p:nvSpPr>
        <p:spPr>
          <a:xfrm>
            <a:off x="6081983" y="2393792"/>
            <a:ext cx="2520159" cy="3740893"/>
          </a:xfrm>
        </p:spPr>
        <p:txBody>
          <a:bodyPr anchor="ctr">
            <a:normAutofit/>
          </a:bodyPr>
          <a:lstStyle/>
          <a:p>
            <a:pPr marL="0" indent="0">
              <a:buNone/>
            </a:pPr>
            <a:r>
              <a:rPr lang="en-US" sz="1600"/>
              <a:t>Suspected cases who are medically well, or who are assessed as having only mild disease, may be managed at home while awaiting test results.</a:t>
            </a:r>
          </a:p>
          <a:p>
            <a:pPr marL="0" indent="0">
              <a:buNone/>
            </a:pPr>
            <a:r>
              <a:rPr lang="en-US" sz="1600"/>
              <a:t>Criteria for mild disease:</a:t>
            </a:r>
          </a:p>
          <a:p>
            <a:r>
              <a:rPr lang="en-US" sz="1600"/>
              <a:t>SpO2 equal or &gt;95%</a:t>
            </a:r>
          </a:p>
          <a:p>
            <a:r>
              <a:rPr lang="en-US" sz="1600"/>
              <a:t>Respiratory rate &lt;25</a:t>
            </a:r>
          </a:p>
          <a:p>
            <a:r>
              <a:rPr lang="en-US" sz="1600"/>
              <a:t>Heart rate &lt;120</a:t>
            </a:r>
          </a:p>
          <a:p>
            <a:r>
              <a:rPr lang="en-US" sz="1600"/>
              <a:t>Temperature 36–39°C</a:t>
            </a:r>
          </a:p>
          <a:p>
            <a:r>
              <a:rPr lang="en-US" sz="1600"/>
              <a:t>Mental status normal</a:t>
            </a:r>
            <a:endParaRPr lang="en-ZA" sz="1600"/>
          </a:p>
        </p:txBody>
      </p:sp>
    </p:spTree>
    <p:extLst>
      <p:ext uri="{BB962C8B-B14F-4D97-AF65-F5344CB8AC3E}">
        <p14:creationId xmlns:p14="http://schemas.microsoft.com/office/powerpoint/2010/main" val="3042687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FD94C5-6F47-4084-A514-3879DB7CC685}"/>
              </a:ext>
            </a:extLst>
          </p:cNvPr>
          <p:cNvSpPr>
            <a:spLocks noGrp="1"/>
          </p:cNvSpPr>
          <p:nvPr>
            <p:ph type="title"/>
          </p:nvPr>
        </p:nvSpPr>
        <p:spPr>
          <a:xfrm>
            <a:off x="239697" y="559678"/>
            <a:ext cx="3007739" cy="4952492"/>
          </a:xfrm>
        </p:spPr>
        <p:txBody>
          <a:bodyPr>
            <a:normAutofit/>
          </a:bodyPr>
          <a:lstStyle/>
          <a:p>
            <a:r>
              <a:rPr lang="en-US" sz="4000" b="1">
                <a:solidFill>
                  <a:schemeClr val="bg1"/>
                </a:solidFill>
              </a:rPr>
              <a:t>Advice for Patients Self-Isolating at Home</a:t>
            </a:r>
            <a:endParaRPr lang="en-ZA" sz="4000" b="1">
              <a:solidFill>
                <a:schemeClr val="bg1"/>
              </a:solidFill>
            </a:endParaRPr>
          </a:p>
        </p:txBody>
      </p:sp>
      <p:cxnSp>
        <p:nvCxnSpPr>
          <p:cNvPr id="12" name="Straight Connector 11" hidden="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2232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10432F9C-2ECD-49F3-890F-7C21C1FB1A88}"/>
              </a:ext>
            </a:extLst>
          </p:cNvPr>
          <p:cNvGraphicFramePr>
            <a:graphicFrameLocks noGrp="1"/>
          </p:cNvGraphicFramePr>
          <p:nvPr>
            <p:ph idx="1"/>
          </p:nvPr>
        </p:nvGraphicFramePr>
        <p:xfrm>
          <a:off x="3886200" y="568325"/>
          <a:ext cx="46863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62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BCEC68-3DE5-4E33-8586-032369ECAE25}"/>
              </a:ext>
            </a:extLst>
          </p:cNvPr>
          <p:cNvSpPr/>
          <p:nvPr/>
        </p:nvSpPr>
        <p:spPr>
          <a:xfrm>
            <a:off x="0" y="704088"/>
            <a:ext cx="9144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717332-4DC3-4728-A51A-A2403AD15C73}"/>
              </a:ext>
            </a:extLst>
          </p:cNvPr>
          <p:cNvSpPr>
            <a:spLocks noGrp="1"/>
          </p:cNvSpPr>
          <p:nvPr>
            <p:ph type="title"/>
          </p:nvPr>
        </p:nvSpPr>
        <p:spPr>
          <a:xfrm>
            <a:off x="628650" y="365125"/>
            <a:ext cx="7886700" cy="1325563"/>
          </a:xfrm>
        </p:spPr>
        <p:txBody>
          <a:bodyPr>
            <a:normAutofit/>
          </a:bodyPr>
          <a:lstStyle/>
          <a:p>
            <a:pPr algn="ctr"/>
            <a:r>
              <a:rPr lang="en-US" sz="3400" b="1" dirty="0">
                <a:solidFill>
                  <a:schemeClr val="bg1"/>
                </a:solidFill>
                <a:latin typeface="+mn-lt"/>
              </a:rPr>
              <a:t>Laboratory Diagnosis</a:t>
            </a:r>
            <a:endParaRPr lang="en-ZA" sz="3400" b="1" dirty="0">
              <a:solidFill>
                <a:schemeClr val="bg1"/>
              </a:solidFill>
              <a:latin typeface="+mn-lt"/>
            </a:endParaRPr>
          </a:p>
        </p:txBody>
      </p:sp>
      <p:graphicFrame>
        <p:nvGraphicFramePr>
          <p:cNvPr id="26" name="Content Placeholder 2">
            <a:extLst>
              <a:ext uri="{FF2B5EF4-FFF2-40B4-BE49-F238E27FC236}">
                <a16:creationId xmlns:a16="http://schemas.microsoft.com/office/drawing/2014/main" id="{97B3DCFC-CA52-42F9-9FF2-82E8BED0D951}"/>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14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24276C-CDF9-4BB7-8199-A815E93E7F15}"/>
              </a:ext>
            </a:extLst>
          </p:cNvPr>
          <p:cNvSpPr>
            <a:spLocks noGrp="1"/>
          </p:cNvSpPr>
          <p:nvPr>
            <p:ph type="title"/>
          </p:nvPr>
        </p:nvSpPr>
        <p:spPr>
          <a:xfrm>
            <a:off x="606478" y="386930"/>
            <a:ext cx="6927525" cy="1188950"/>
          </a:xfrm>
        </p:spPr>
        <p:txBody>
          <a:bodyPr anchor="b">
            <a:normAutofit/>
          </a:bodyPr>
          <a:lstStyle/>
          <a:p>
            <a:r>
              <a:rPr lang="en-ZA" sz="4700" b="1" dirty="0"/>
              <a:t>Repeat testing</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9CF59F-C238-438D-B813-CF1EC3BA15E2}"/>
              </a:ext>
            </a:extLst>
          </p:cNvPr>
          <p:cNvSpPr>
            <a:spLocks noGrp="1"/>
          </p:cNvSpPr>
          <p:nvPr>
            <p:ph idx="1"/>
          </p:nvPr>
        </p:nvSpPr>
        <p:spPr>
          <a:xfrm>
            <a:off x="595245" y="2599509"/>
            <a:ext cx="7607751" cy="3435531"/>
          </a:xfrm>
        </p:spPr>
        <p:txBody>
          <a:bodyPr anchor="ctr">
            <a:normAutofit/>
          </a:bodyPr>
          <a:lstStyle/>
          <a:p>
            <a:r>
              <a:rPr lang="en-ZA" sz="2100" dirty="0"/>
              <a:t>Repeat testing may produce false negative results due to factors such as poor sampling technique, suboptimal specimen storage (e.g. unavailability of viral/universal transport medium, or specimen not stored at cold temperatures), the site the sample is obtained from, and the time point at which the swab is taken (viral loads are usually highest early on in the disease course).</a:t>
            </a:r>
          </a:p>
          <a:p>
            <a:r>
              <a:rPr lang="en-ZA" sz="2100" dirty="0"/>
              <a:t>Test may be done if there is strong suspicion in consultation with ID specialist</a:t>
            </a:r>
          </a:p>
          <a:p>
            <a:r>
              <a:rPr lang="en-ZA" sz="2100" dirty="0"/>
              <a:t>Keep in mind differential diagnosis</a:t>
            </a:r>
          </a:p>
          <a:p>
            <a:r>
              <a:rPr lang="en-ZA" sz="2100" dirty="0"/>
              <a:t>No role for repeat confirmatory test- one single positive is enough</a:t>
            </a:r>
          </a:p>
        </p:txBody>
      </p:sp>
    </p:spTree>
    <p:extLst>
      <p:ext uri="{BB962C8B-B14F-4D97-AF65-F5344CB8AC3E}">
        <p14:creationId xmlns:p14="http://schemas.microsoft.com/office/powerpoint/2010/main" val="131008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5684E0-3BD3-48D0-866C-07B1F8A9E14D}"/>
              </a:ext>
            </a:extLst>
          </p:cNvPr>
          <p:cNvSpPr>
            <a:spLocks noGrp="1"/>
          </p:cNvSpPr>
          <p:nvPr>
            <p:ph type="title"/>
          </p:nvPr>
        </p:nvSpPr>
        <p:spPr>
          <a:xfrm>
            <a:off x="606478" y="386930"/>
            <a:ext cx="6927525" cy="1188950"/>
          </a:xfrm>
        </p:spPr>
        <p:txBody>
          <a:bodyPr anchor="b">
            <a:normAutofit/>
          </a:bodyPr>
          <a:lstStyle/>
          <a:p>
            <a:r>
              <a:rPr lang="en-ZA" sz="4300" b="1" dirty="0"/>
              <a:t>Differential diagnosis include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BC3BF9-9BAC-4D31-BDB0-DEBD1F3C594F}"/>
              </a:ext>
            </a:extLst>
          </p:cNvPr>
          <p:cNvSpPr>
            <a:spLocks noGrp="1"/>
          </p:cNvSpPr>
          <p:nvPr>
            <p:ph idx="1"/>
          </p:nvPr>
        </p:nvSpPr>
        <p:spPr>
          <a:xfrm>
            <a:off x="595245" y="2599509"/>
            <a:ext cx="7607751" cy="3435531"/>
          </a:xfrm>
        </p:spPr>
        <p:txBody>
          <a:bodyPr anchor="ctr">
            <a:normAutofit/>
          </a:bodyPr>
          <a:lstStyle/>
          <a:p>
            <a:r>
              <a:rPr lang="en-ZA" sz="2100" dirty="0"/>
              <a:t>Influenza</a:t>
            </a:r>
          </a:p>
          <a:p>
            <a:r>
              <a:rPr lang="en-ZA" sz="2100" dirty="0"/>
              <a:t>Both conventional and atypical bacterial pneumonias</a:t>
            </a:r>
          </a:p>
          <a:p>
            <a:r>
              <a:rPr lang="en-ZA" sz="2100" dirty="0"/>
              <a:t>CD 4 count &lt; 200 cells/mm3</a:t>
            </a:r>
          </a:p>
          <a:p>
            <a:r>
              <a:rPr lang="en-ZA" sz="2100" dirty="0"/>
              <a:t>Pneumocystis </a:t>
            </a:r>
            <a:r>
              <a:rPr lang="en-ZA" sz="2100" dirty="0" err="1"/>
              <a:t>jiiroveci</a:t>
            </a:r>
            <a:r>
              <a:rPr lang="en-ZA" sz="2100" dirty="0"/>
              <a:t> pneumonia (PJP)</a:t>
            </a:r>
          </a:p>
          <a:p>
            <a:r>
              <a:rPr lang="en-ZA" sz="2100" dirty="0"/>
              <a:t>Malaria (in patients with history of travel)</a:t>
            </a:r>
          </a:p>
          <a:p>
            <a:r>
              <a:rPr lang="en-ZA" sz="2100" dirty="0"/>
              <a:t>Non-infectious cases of dyspnoea and/or fever should be considered, such as pulmonary emboli, myocardial infarction, and heart failure</a:t>
            </a:r>
          </a:p>
        </p:txBody>
      </p:sp>
    </p:spTree>
    <p:extLst>
      <p:ext uri="{BB962C8B-B14F-4D97-AF65-F5344CB8AC3E}">
        <p14:creationId xmlns:p14="http://schemas.microsoft.com/office/powerpoint/2010/main" val="397995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C3F0-EEFE-4C94-835A-5313B9528430}"/>
              </a:ext>
            </a:extLst>
          </p:cNvPr>
          <p:cNvSpPr>
            <a:spLocks noGrp="1"/>
          </p:cNvSpPr>
          <p:nvPr>
            <p:ph type="title"/>
          </p:nvPr>
        </p:nvSpPr>
        <p:spPr>
          <a:xfrm>
            <a:off x="840699" y="687480"/>
            <a:ext cx="5605629" cy="994172"/>
          </a:xfrm>
        </p:spPr>
        <p:txBody>
          <a:bodyPr>
            <a:noAutofit/>
          </a:bodyPr>
          <a:lstStyle/>
          <a:p>
            <a:r>
              <a:rPr lang="en-ZA" sz="3200" b="1" dirty="0"/>
              <a:t>Appropriate tests for patients with severe disease who require admission</a:t>
            </a:r>
          </a:p>
        </p:txBody>
      </p:sp>
      <p:sp>
        <p:nvSpPr>
          <p:cNvPr id="3" name="Content Placeholder 2">
            <a:extLst>
              <a:ext uri="{FF2B5EF4-FFF2-40B4-BE49-F238E27FC236}">
                <a16:creationId xmlns:a16="http://schemas.microsoft.com/office/drawing/2014/main" id="{7F43537D-1DA8-4DD3-AF07-2532127A184F}"/>
              </a:ext>
            </a:extLst>
          </p:cNvPr>
          <p:cNvSpPr>
            <a:spLocks noGrp="1"/>
          </p:cNvSpPr>
          <p:nvPr>
            <p:ph idx="1"/>
          </p:nvPr>
        </p:nvSpPr>
        <p:spPr>
          <a:xfrm>
            <a:off x="852321" y="1923068"/>
            <a:ext cx="5033221" cy="4656841"/>
          </a:xfrm>
        </p:spPr>
        <p:txBody>
          <a:bodyPr anchor="ctr">
            <a:noAutofit/>
          </a:bodyPr>
          <a:lstStyle/>
          <a:p>
            <a:r>
              <a:rPr lang="en-ZA" sz="1800" dirty="0"/>
              <a:t>HIV test (if status unknown)</a:t>
            </a:r>
          </a:p>
          <a:p>
            <a:r>
              <a:rPr lang="en-ZA" sz="1800" dirty="0"/>
              <a:t>Full blood count + differential count</a:t>
            </a:r>
          </a:p>
          <a:p>
            <a:r>
              <a:rPr lang="en-ZA" sz="1800" dirty="0"/>
              <a:t>Blood culture</a:t>
            </a:r>
          </a:p>
          <a:p>
            <a:r>
              <a:rPr lang="en-ZA" sz="1800" dirty="0"/>
              <a:t>Nasopharyngeal and/or oropharyngeal swabs for detection of viral and atypical pathogens</a:t>
            </a:r>
          </a:p>
          <a:p>
            <a:r>
              <a:rPr lang="en-ZA" sz="1800" dirty="0"/>
              <a:t>Chest radiography</a:t>
            </a:r>
          </a:p>
          <a:p>
            <a:r>
              <a:rPr lang="en-ZA" sz="1800" dirty="0"/>
              <a:t>Sputum for MCS and Mycobacterium tuberculosis detection (GeneXpert MTB/RIF Ultra)</a:t>
            </a:r>
          </a:p>
          <a:p>
            <a:r>
              <a:rPr lang="en-ZA" sz="1800" dirty="0"/>
              <a:t>Urine for lipoarabinomannan (LAM) if HIV positive</a:t>
            </a:r>
          </a:p>
          <a:p>
            <a:r>
              <a:rPr lang="en-ZA" sz="1800" dirty="0"/>
              <a:t>Beta-D-glucan and expectorated sputum/tracheal aspirate for PJP if HIV+ and clinically suspicious of PJP (Do not induce sputum though)</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Eye dropper">
            <a:extLst>
              <a:ext uri="{FF2B5EF4-FFF2-40B4-BE49-F238E27FC236}">
                <a16:creationId xmlns:a16="http://schemas.microsoft.com/office/drawing/2014/main" id="{D31F092A-0CE6-4166-A28C-378178B435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24964" y="2865141"/>
            <a:ext cx="1143455" cy="1143455"/>
          </a:xfrm>
          <a:prstGeom prst="rect">
            <a:avLst/>
          </a:prstGeom>
        </p:spPr>
      </p:pic>
    </p:spTree>
    <p:extLst>
      <p:ext uri="{BB962C8B-B14F-4D97-AF65-F5344CB8AC3E}">
        <p14:creationId xmlns:p14="http://schemas.microsoft.com/office/powerpoint/2010/main" val="63689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65665"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6288A4-03B8-4EE4-87D3-71DB91D3947A}"/>
              </a:ext>
            </a:extLst>
          </p:cNvPr>
          <p:cNvSpPr>
            <a:spLocks noGrp="1"/>
          </p:cNvSpPr>
          <p:nvPr>
            <p:ph type="title"/>
          </p:nvPr>
        </p:nvSpPr>
        <p:spPr>
          <a:xfrm>
            <a:off x="445770" y="1209086"/>
            <a:ext cx="2907636" cy="4064925"/>
          </a:xfrm>
        </p:spPr>
        <p:txBody>
          <a:bodyPr anchor="ctr">
            <a:normAutofit/>
          </a:bodyPr>
          <a:lstStyle/>
          <a:p>
            <a:r>
              <a:rPr lang="en-ZA" b="1" dirty="0"/>
              <a:t>For patients with mild disease who do not require admission</a:t>
            </a:r>
          </a:p>
        </p:txBody>
      </p:sp>
      <p:grpSp>
        <p:nvGrpSpPr>
          <p:cNvPr id="22" name="Group 21" hidden="1">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569464"/>
            <a:ext cx="181579" cy="1340860"/>
            <a:chOff x="56167" y="2761488"/>
            <a:chExt cx="242107" cy="1340860"/>
          </a:xfrm>
        </p:grpSpPr>
        <p:sp>
          <p:nvSpPr>
            <p:cNvPr id="23"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Rectangle 43" hidden="1">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22417AD7-40E4-45EE-B26A-84D4CE7C3E0D}"/>
              </a:ext>
            </a:extLst>
          </p:cNvPr>
          <p:cNvGraphicFramePr>
            <a:graphicFrameLocks noGrp="1"/>
          </p:cNvGraphicFramePr>
          <p:nvPr>
            <p:ph idx="1"/>
          </p:nvPr>
        </p:nvGraphicFramePr>
        <p:xfrm>
          <a:off x="4210812" y="457200"/>
          <a:ext cx="4588002"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35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2E768E-BFC0-4798-8F01-9C746E62BA88}"/>
              </a:ext>
            </a:extLst>
          </p:cNvPr>
          <p:cNvSpPr>
            <a:spLocks noGrp="1"/>
          </p:cNvSpPr>
          <p:nvPr>
            <p:ph idx="1"/>
          </p:nvPr>
        </p:nvSpPr>
        <p:spPr/>
        <p:txBody>
          <a:bodyPr>
            <a:normAutofit lnSpcReduction="10000"/>
          </a:bodyPr>
          <a:lstStyle/>
          <a:p>
            <a:r>
              <a:rPr lang="en-ZA"/>
              <a:t>Collect appropriate samples</a:t>
            </a:r>
          </a:p>
          <a:p>
            <a:r>
              <a:rPr lang="en-ZA"/>
              <a:t>Lower respiratory tract samples are preferred because the lower respiratory tract is the primary site of infection</a:t>
            </a:r>
          </a:p>
          <a:p>
            <a:r>
              <a:rPr lang="en-ZA"/>
              <a:t>Take combined nasopharyngeal and oropharyngeal swabs in ambulatory patients and sputum (if produced) and/or tracheal aspirate or bronchoalveolar lavage in patients with more severe respiratory disease</a:t>
            </a:r>
          </a:p>
          <a:p>
            <a:r>
              <a:rPr lang="en-ZA"/>
              <a:t>Use universal/viral transport medium for swabs, if available; sterile container for sputum and aspirates</a:t>
            </a:r>
          </a:p>
        </p:txBody>
      </p:sp>
      <p:sp>
        <p:nvSpPr>
          <p:cNvPr id="4" name="Rectangle 3">
            <a:extLst>
              <a:ext uri="{FF2B5EF4-FFF2-40B4-BE49-F238E27FC236}">
                <a16:creationId xmlns:a16="http://schemas.microsoft.com/office/drawing/2014/main" id="{37D6183D-BC42-4742-AABF-091B25D775F3}"/>
              </a:ext>
            </a:extLst>
          </p:cNvPr>
          <p:cNvSpPr/>
          <p:nvPr/>
        </p:nvSpPr>
        <p:spPr>
          <a:xfrm>
            <a:off x="0" y="704088"/>
            <a:ext cx="9144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0872DAA4-F4BA-4E2C-B7D4-3702DE8D9B1B}"/>
              </a:ext>
            </a:extLst>
          </p:cNvPr>
          <p:cNvSpPr txBox="1">
            <a:spLocks/>
          </p:cNvSpPr>
          <p:nvPr/>
        </p:nvSpPr>
        <p:spPr>
          <a:xfrm>
            <a:off x="628650" y="3887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j-ea"/>
                <a:cs typeface="+mj-cs"/>
              </a:rPr>
              <a:t>Specimen collection for SARS-CoV-2 testing</a:t>
            </a:r>
            <a:endParaRPr kumimoji="0" lang="en-ZA" sz="3200" b="1" i="0" u="none" strike="noStrike" kern="1200" cap="none" spc="0" normalizeH="0" baseline="0" noProof="0">
              <a:ln>
                <a:noFill/>
              </a:ln>
              <a:solidFill>
                <a:prstClr val="white"/>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38399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hidden="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7F9585-658C-464A-8F4B-8A1E7EA9A2F0}"/>
              </a:ext>
            </a:extLst>
          </p:cNvPr>
          <p:cNvSpPr>
            <a:spLocks noGrp="1"/>
          </p:cNvSpPr>
          <p:nvPr>
            <p:ph type="title"/>
          </p:nvPr>
        </p:nvSpPr>
        <p:spPr>
          <a:xfrm>
            <a:off x="409763" y="433545"/>
            <a:ext cx="8354890" cy="930447"/>
          </a:xfrm>
        </p:spPr>
        <p:txBody>
          <a:bodyPr vert="horz" lIns="91440" tIns="45720" rIns="91440" bIns="45720" rtlCol="0" anchor="b">
            <a:normAutofit fontScale="90000"/>
          </a:bodyPr>
          <a:lstStyle/>
          <a:p>
            <a:pPr algn="ctr"/>
            <a:r>
              <a:rPr lang="en-US" sz="4700" b="1"/>
              <a:t>How to collect nasopharyngeal and oropharyngeal swabs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A55A6CB7-3F6D-4DEA-8A8A-FB1F615A22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8675" y="2788861"/>
            <a:ext cx="4091938" cy="3273550"/>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E5BB7E27-7706-4942-8D42-0F7D5931FD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833804" y="2875821"/>
            <a:ext cx="4091938" cy="3099629"/>
          </a:xfrm>
          <a:prstGeom prst="rect">
            <a:avLst/>
          </a:prstGeom>
        </p:spPr>
      </p:pic>
      <p:sp>
        <p:nvSpPr>
          <p:cNvPr id="12" name="Rectangle 11">
            <a:extLst>
              <a:ext uri="{FF2B5EF4-FFF2-40B4-BE49-F238E27FC236}">
                <a16:creationId xmlns:a16="http://schemas.microsoft.com/office/drawing/2014/main" id="{40D9472D-E389-480B-A3A0-879FBD7ACFCA}"/>
              </a:ext>
            </a:extLst>
          </p:cNvPr>
          <p:cNvSpPr/>
          <p:nvPr/>
        </p:nvSpPr>
        <p:spPr>
          <a:xfrm>
            <a:off x="6210730" y="6239789"/>
            <a:ext cx="2282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Nasopharyngeal swab</a:t>
            </a: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184F605-6875-4B3A-A528-C51D98C94D67}"/>
              </a:ext>
            </a:extLst>
          </p:cNvPr>
          <p:cNvSpPr/>
          <p:nvPr/>
        </p:nvSpPr>
        <p:spPr>
          <a:xfrm>
            <a:off x="1153306" y="6239789"/>
            <a:ext cx="215963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Oropharyngeal swab</a:t>
            </a: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29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861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88A497F7-1A67-4BE1-B3D8-3E68C57BC1FA}"/>
              </a:ext>
            </a:extLst>
          </p:cNvPr>
          <p:cNvSpPr>
            <a:spLocks noGrp="1"/>
          </p:cNvSpPr>
          <p:nvPr>
            <p:ph type="title"/>
          </p:nvPr>
        </p:nvSpPr>
        <p:spPr>
          <a:xfrm>
            <a:off x="628650" y="624568"/>
            <a:ext cx="2824842" cy="5412920"/>
          </a:xfrm>
        </p:spPr>
        <p:txBody>
          <a:bodyPr vert="horz" lIns="91440" tIns="45720" rIns="91440" bIns="45720" rtlCol="0" anchor="ctr">
            <a:normAutofit/>
          </a:bodyPr>
          <a:lstStyle/>
          <a:p>
            <a:r>
              <a:rPr lang="en-US" b="1" kern="1200">
                <a:solidFill>
                  <a:srgbClr val="FFFFFF"/>
                </a:solidFill>
                <a:latin typeface="+mj-lt"/>
                <a:ea typeface="+mj-ea"/>
                <a:cs typeface="+mj-cs"/>
              </a:rPr>
              <a:t>Step 1: Equipment and materials </a:t>
            </a:r>
            <a:endParaRPr lang="en-US" kern="120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D530F195-E68F-47D0-A324-64ED0FD2634B}"/>
              </a:ext>
            </a:extLst>
          </p:cNvPr>
          <p:cNvSpPr>
            <a:spLocks noGrp="1"/>
          </p:cNvSpPr>
          <p:nvPr>
            <p:ph idx="1"/>
          </p:nvPr>
        </p:nvSpPr>
        <p:spPr>
          <a:xfrm>
            <a:off x="4200525" y="624568"/>
            <a:ext cx="4314823" cy="5412920"/>
          </a:xfrm>
        </p:spPr>
        <p:txBody>
          <a:bodyPr vert="horz" lIns="91440" tIns="45720" rIns="91440" bIns="45720" rtlCol="0" anchor="ctr">
            <a:normAutofit/>
          </a:bodyPr>
          <a:lstStyle/>
          <a:p>
            <a:pPr lvl="0"/>
            <a:r>
              <a:rPr lang="en-US" sz="1800"/>
              <a:t>Complete specimen submission form </a:t>
            </a:r>
            <a:r>
              <a:rPr lang="en-US" sz="1800" b="1"/>
              <a:t>and </a:t>
            </a:r>
            <a:r>
              <a:rPr lang="en-US" sz="1800"/>
              <a:t>person under investigation (PUI) form </a:t>
            </a:r>
            <a:r>
              <a:rPr lang="en-US" sz="1800" b="1"/>
              <a:t>and </a:t>
            </a:r>
            <a:r>
              <a:rPr lang="en-US" sz="1800"/>
              <a:t>contact line list found here </a:t>
            </a:r>
          </a:p>
          <a:p>
            <a:pPr lvl="0"/>
            <a:r>
              <a:rPr lang="en-US" sz="1800"/>
              <a:t>Nasopharyngeal (NP) and oropharyngeal (OP) flocked swabs </a:t>
            </a:r>
          </a:p>
          <a:p>
            <a:pPr lvl="0"/>
            <a:r>
              <a:rPr lang="en-US" sz="1800"/>
              <a:t>Tube containing universal transport medium (UTM), if UTM unavailable may use gel or send dry in sterile tube </a:t>
            </a:r>
          </a:p>
          <a:p>
            <a:pPr lvl="0"/>
            <a:r>
              <a:rPr lang="en-US" sz="1800"/>
              <a:t>Tongue depressor </a:t>
            </a:r>
          </a:p>
          <a:p>
            <a:pPr lvl="0"/>
            <a:r>
              <a:rPr lang="en-US" sz="1800"/>
              <a:t>Gloves, N95 respiratory (or surgical mask if unavailable) and eye protection </a:t>
            </a:r>
          </a:p>
          <a:p>
            <a:pPr lvl="0"/>
            <a:r>
              <a:rPr lang="en-US" sz="1800"/>
              <a:t>Tissue for the patient to use after sample collection </a:t>
            </a:r>
          </a:p>
          <a:p>
            <a:pPr lvl="0"/>
            <a:r>
              <a:rPr lang="en-US" sz="1800"/>
              <a:t>Biohazard bag for disposal of non-sharp materials </a:t>
            </a:r>
          </a:p>
          <a:p>
            <a:pPr lvl="0"/>
            <a:r>
              <a:rPr lang="en-US" sz="1800"/>
              <a:t>Cooler box and cooled ice packs </a:t>
            </a:r>
          </a:p>
          <a:p>
            <a:pPr lvl="0"/>
            <a:r>
              <a:rPr lang="en-US" sz="1800"/>
              <a:t>Ziploc plastic specimen bag </a:t>
            </a:r>
          </a:p>
        </p:txBody>
      </p:sp>
    </p:spTree>
    <p:extLst>
      <p:ext uri="{BB962C8B-B14F-4D97-AF65-F5344CB8AC3E}">
        <p14:creationId xmlns:p14="http://schemas.microsoft.com/office/powerpoint/2010/main" val="28773732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1439</Words>
  <Application>Microsoft Office PowerPoint</Application>
  <PresentationFormat>On-screen Show (4:3)</PresentationFormat>
  <Paragraphs>134</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Management of suspected COVID-19</vt:lpstr>
      <vt:lpstr>Laboratory Diagnosis</vt:lpstr>
      <vt:lpstr>Repeat testing</vt:lpstr>
      <vt:lpstr>Differential diagnosis include</vt:lpstr>
      <vt:lpstr>Appropriate tests for patients with severe disease who require admission</vt:lpstr>
      <vt:lpstr>For patients with mild disease who do not require admission</vt:lpstr>
      <vt:lpstr>PowerPoint Presentation</vt:lpstr>
      <vt:lpstr>How to collect nasopharyngeal and oropharyngeal swabs </vt:lpstr>
      <vt:lpstr>Step 1: Equipment and materials </vt:lpstr>
      <vt:lpstr>Step 2: Record keeping  </vt:lpstr>
      <vt:lpstr>Step 3: Collection of nasopharyngeal swab (NPS) </vt:lpstr>
      <vt:lpstr>Step 4: Collection of oropharyngeal swab (OPS) </vt:lpstr>
      <vt:lpstr>Step 5: Transport of specimens  </vt:lpstr>
      <vt:lpstr>Step 6: NHLS laboratory contact details  </vt:lpstr>
      <vt:lpstr>Empiric treatment of other pathogens</vt:lpstr>
      <vt:lpstr>Managing Patients at Home while Awaiting Lab Results</vt:lpstr>
      <vt:lpstr>Advice for Patients Self-Isolating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Monge Tlaka</dc:creator>
  <cp:lastModifiedBy>Monge Tlaka</cp:lastModifiedBy>
  <cp:revision>3</cp:revision>
  <dcterms:created xsi:type="dcterms:W3CDTF">2020-06-30T14:11:28Z</dcterms:created>
  <dcterms:modified xsi:type="dcterms:W3CDTF">2020-06-30T15:14:10Z</dcterms:modified>
</cp:coreProperties>
</file>