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68" r:id="rId4"/>
    <p:sldId id="259" r:id="rId5"/>
    <p:sldId id="260" r:id="rId6"/>
    <p:sldId id="273" r:id="rId7"/>
    <p:sldId id="261" r:id="rId8"/>
    <p:sldId id="263" r:id="rId9"/>
    <p:sldId id="269" r:id="rId10"/>
    <p:sldId id="276" r:id="rId11"/>
    <p:sldId id="274" r:id="rId12"/>
    <p:sldId id="270" r:id="rId13"/>
    <p:sldId id="267" r:id="rId14"/>
    <p:sldId id="262" r:id="rId15"/>
    <p:sldId id="271" r:id="rId16"/>
    <p:sldId id="264" r:id="rId17"/>
    <p:sldId id="265" r:id="rId18"/>
    <p:sldId id="280" r:id="rId19"/>
    <p:sldId id="277" r:id="rId20"/>
    <p:sldId id="278" r:id="rId21"/>
    <p:sldId id="279" r:id="rId22"/>
    <p:sldId id="27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28"/>
    <a:srgbClr val="339933"/>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59510" autoAdjust="0"/>
  </p:normalViewPr>
  <p:slideViewPr>
    <p:cSldViewPr>
      <p:cViewPr varScale="1">
        <p:scale>
          <a:sx n="115" d="100"/>
          <a:sy n="115" d="100"/>
        </p:scale>
        <p:origin x="149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01BD18-F719-41B6-B039-B8BA4FD6CDC4}" type="datetimeFigureOut">
              <a:rPr lang="en-ZA" smtClean="0"/>
              <a:t>2021/10/24</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C4C5B4-0DC0-4312-9FCB-867B220EDDA3}" type="slidenum">
              <a:rPr lang="en-ZA" smtClean="0"/>
              <a:t>‹#›</a:t>
            </a:fld>
            <a:endParaRPr lang="en-ZA"/>
          </a:p>
        </p:txBody>
      </p:sp>
    </p:spTree>
    <p:extLst>
      <p:ext uri="{BB962C8B-B14F-4D97-AF65-F5344CB8AC3E}">
        <p14:creationId xmlns:p14="http://schemas.microsoft.com/office/powerpoint/2010/main" val="64613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9C4C5B4-0DC0-4312-9FCB-867B220EDDA3}" type="slidenum">
              <a:rPr lang="en-ZA" smtClean="0"/>
              <a:t>1</a:t>
            </a:fld>
            <a:endParaRPr lang="en-ZA"/>
          </a:p>
        </p:txBody>
      </p:sp>
    </p:spTree>
    <p:extLst>
      <p:ext uri="{BB962C8B-B14F-4D97-AF65-F5344CB8AC3E}">
        <p14:creationId xmlns:p14="http://schemas.microsoft.com/office/powerpoint/2010/main" val="1600080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9C4C5B4-0DC0-4312-9FCB-867B220EDDA3}" type="slidenum">
              <a:rPr lang="en-ZA" smtClean="0"/>
              <a:t>13</a:t>
            </a:fld>
            <a:endParaRPr lang="en-ZA"/>
          </a:p>
        </p:txBody>
      </p:sp>
    </p:spTree>
    <p:extLst>
      <p:ext uri="{BB962C8B-B14F-4D97-AF65-F5344CB8AC3E}">
        <p14:creationId xmlns:p14="http://schemas.microsoft.com/office/powerpoint/2010/main" val="68500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9C4C5B4-0DC0-4312-9FCB-867B220EDDA3}" type="slidenum">
              <a:rPr lang="en-ZA" smtClean="0"/>
              <a:t>17</a:t>
            </a:fld>
            <a:endParaRPr lang="en-ZA"/>
          </a:p>
        </p:txBody>
      </p:sp>
    </p:spTree>
    <p:extLst>
      <p:ext uri="{BB962C8B-B14F-4D97-AF65-F5344CB8AC3E}">
        <p14:creationId xmlns:p14="http://schemas.microsoft.com/office/powerpoint/2010/main" val="685009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9C4C5B4-0DC0-4312-9FCB-867B220EDDA3}" type="slidenum">
              <a:rPr lang="en-ZA" smtClean="0"/>
              <a:t>18</a:t>
            </a:fld>
            <a:endParaRPr lang="en-ZA"/>
          </a:p>
        </p:txBody>
      </p:sp>
    </p:spTree>
    <p:extLst>
      <p:ext uri="{BB962C8B-B14F-4D97-AF65-F5344CB8AC3E}">
        <p14:creationId xmlns:p14="http://schemas.microsoft.com/office/powerpoint/2010/main" val="685009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9C4C5B4-0DC0-4312-9FCB-867B220EDDA3}" type="slidenum">
              <a:rPr lang="en-ZA" smtClean="0"/>
              <a:t>19</a:t>
            </a:fld>
            <a:endParaRPr lang="en-ZA"/>
          </a:p>
        </p:txBody>
      </p:sp>
    </p:spTree>
    <p:extLst>
      <p:ext uri="{BB962C8B-B14F-4D97-AF65-F5344CB8AC3E}">
        <p14:creationId xmlns:p14="http://schemas.microsoft.com/office/powerpoint/2010/main" val="68500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9C4C5B4-0DC0-4312-9FCB-867B220EDDA3}" type="slidenum">
              <a:rPr lang="en-ZA" smtClean="0"/>
              <a:t>20</a:t>
            </a:fld>
            <a:endParaRPr lang="en-ZA"/>
          </a:p>
        </p:txBody>
      </p:sp>
    </p:spTree>
    <p:extLst>
      <p:ext uri="{BB962C8B-B14F-4D97-AF65-F5344CB8AC3E}">
        <p14:creationId xmlns:p14="http://schemas.microsoft.com/office/powerpoint/2010/main" val="685009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9C4C5B4-0DC0-4312-9FCB-867B220EDDA3}" type="slidenum">
              <a:rPr lang="en-ZA" smtClean="0"/>
              <a:t>21</a:t>
            </a:fld>
            <a:endParaRPr lang="en-ZA"/>
          </a:p>
        </p:txBody>
      </p:sp>
    </p:spTree>
    <p:extLst>
      <p:ext uri="{BB962C8B-B14F-4D97-AF65-F5344CB8AC3E}">
        <p14:creationId xmlns:p14="http://schemas.microsoft.com/office/powerpoint/2010/main" val="685009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9C4C5B4-0DC0-4312-9FCB-867B220EDDA3}" type="slidenum">
              <a:rPr lang="en-ZA" smtClean="0"/>
              <a:t>22</a:t>
            </a:fld>
            <a:endParaRPr lang="en-ZA"/>
          </a:p>
        </p:txBody>
      </p:sp>
    </p:spTree>
    <p:extLst>
      <p:ext uri="{BB962C8B-B14F-4D97-AF65-F5344CB8AC3E}">
        <p14:creationId xmlns:p14="http://schemas.microsoft.com/office/powerpoint/2010/main" val="685009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828327F3-8B5F-4298-8FD7-094BEAF78788}" type="datetimeFigureOut">
              <a:rPr lang="en-ZA" smtClean="0"/>
              <a:pPr/>
              <a:t>2021/10/24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329755C-9239-46F7-9A3C-30A86133EBD6}" type="slidenum">
              <a:rPr lang="en-ZA" smtClean="0"/>
              <a:pPr/>
              <a:t>‹#›</a:t>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28327F3-8B5F-4298-8FD7-094BEAF78788}" type="datetimeFigureOut">
              <a:rPr lang="en-ZA" smtClean="0"/>
              <a:pPr/>
              <a:t>2021/10/24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329755C-9239-46F7-9A3C-30A86133EBD6}" type="slidenum">
              <a:rPr lang="en-ZA" smtClean="0"/>
              <a:pPr/>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28327F3-8B5F-4298-8FD7-094BEAF78788}" type="datetimeFigureOut">
              <a:rPr lang="en-ZA" smtClean="0"/>
              <a:pPr/>
              <a:t>2021/10/24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329755C-9239-46F7-9A3C-30A86133EBD6}" type="slidenum">
              <a:rPr lang="en-ZA" smtClean="0"/>
              <a:pPr/>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28327F3-8B5F-4298-8FD7-094BEAF78788}" type="datetimeFigureOut">
              <a:rPr lang="en-ZA" smtClean="0"/>
              <a:pPr/>
              <a:t>2021/10/24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329755C-9239-46F7-9A3C-30A86133EBD6}" type="slidenum">
              <a:rPr lang="en-ZA" smtClean="0"/>
              <a:pPr/>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8327F3-8B5F-4298-8FD7-094BEAF78788}" type="datetimeFigureOut">
              <a:rPr lang="en-ZA" smtClean="0"/>
              <a:pPr/>
              <a:t>2021/10/24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329755C-9239-46F7-9A3C-30A86133EBD6}" type="slidenum">
              <a:rPr lang="en-ZA" smtClean="0"/>
              <a:pPr/>
              <a:t>‹#›</a:t>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828327F3-8B5F-4298-8FD7-094BEAF78788}" type="datetimeFigureOut">
              <a:rPr lang="en-ZA" smtClean="0"/>
              <a:pPr/>
              <a:t>2021/10/24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329755C-9239-46F7-9A3C-30A86133EBD6}" type="slidenum">
              <a:rPr lang="en-ZA" smtClean="0"/>
              <a:pPr/>
              <a:t>‹#›</a:t>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828327F3-8B5F-4298-8FD7-094BEAF78788}" type="datetimeFigureOut">
              <a:rPr lang="en-ZA" smtClean="0"/>
              <a:pPr/>
              <a:t>2021/10/24</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6329755C-9239-46F7-9A3C-30A86133EBD6}" type="slidenum">
              <a:rPr lang="en-ZA" smtClean="0"/>
              <a:pPr/>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828327F3-8B5F-4298-8FD7-094BEAF78788}" type="datetimeFigureOut">
              <a:rPr lang="en-ZA" smtClean="0"/>
              <a:pPr/>
              <a:t>2021/10/24</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6329755C-9239-46F7-9A3C-30A86133EBD6}" type="slidenum">
              <a:rPr lang="en-ZA" smtClean="0"/>
              <a:pPr/>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327F3-8B5F-4298-8FD7-094BEAF78788}" type="datetimeFigureOut">
              <a:rPr lang="en-ZA" smtClean="0"/>
              <a:pPr/>
              <a:t>2021/10/24</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6329755C-9239-46F7-9A3C-30A86133EBD6}" type="slidenum">
              <a:rPr lang="en-ZA" smtClean="0"/>
              <a:pPr/>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8327F3-8B5F-4298-8FD7-094BEAF78788}" type="datetimeFigureOut">
              <a:rPr lang="en-ZA" smtClean="0"/>
              <a:pPr/>
              <a:t>2021/10/24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329755C-9239-46F7-9A3C-30A86133EBD6}" type="slidenum">
              <a:rPr lang="en-ZA" smtClean="0"/>
              <a:pPr/>
              <a:t>‹#›</a:t>
            </a:fld>
            <a:endParaRPr lang="en-Z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8327F3-8B5F-4298-8FD7-094BEAF78788}" type="datetimeFigureOut">
              <a:rPr lang="en-ZA" smtClean="0"/>
              <a:pPr/>
              <a:t>2021/10/24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329755C-9239-46F7-9A3C-30A86133EBD6}" type="slidenum">
              <a:rPr lang="en-ZA" smtClean="0"/>
              <a:pPr/>
              <a:t>‹#›</a:t>
            </a:fld>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27F3-8B5F-4298-8FD7-094BEAF78788}" type="datetimeFigureOut">
              <a:rPr lang="en-ZA" smtClean="0"/>
              <a:pPr/>
              <a:t>2021/10/24</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9755C-9239-46F7-9A3C-30A86133EBD6}" type="slidenum">
              <a:rPr lang="en-ZA" smtClean="0"/>
              <a:pPr/>
              <a:t>‹#›</a:t>
            </a:fld>
            <a:endParaRPr lang="en-Z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emf"/><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3.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3933056"/>
          </a:xfrm>
          <a:solidFill>
            <a:srgbClr val="005D28"/>
          </a:solidFill>
        </p:spPr>
        <p:txBody>
          <a:bodyPr>
            <a:noAutofit/>
          </a:bodyPr>
          <a:lstStyle/>
          <a:p>
            <a:r>
              <a:rPr lang="en-ZA" sz="7200" b="1" dirty="0">
                <a:solidFill>
                  <a:schemeClr val="bg1"/>
                </a:solidFill>
                <a:latin typeface="Arial" pitchFamily="34" charset="0"/>
                <a:cs typeface="Arial" pitchFamily="34" charset="0"/>
              </a:rPr>
              <a:t>Lead </a:t>
            </a:r>
            <a:r>
              <a:rPr lang="en-ZA" sz="7200" b="1" dirty="0" smtClean="0">
                <a:solidFill>
                  <a:schemeClr val="bg1"/>
                </a:solidFill>
                <a:latin typeface="Arial" pitchFamily="34" charset="0"/>
                <a:cs typeface="Arial" pitchFamily="34" charset="0"/>
              </a:rPr>
              <a:t>Exposure </a:t>
            </a:r>
            <a:r>
              <a:rPr lang="en-ZA" sz="7200" b="1" dirty="0">
                <a:solidFill>
                  <a:schemeClr val="bg1"/>
                </a:solidFill>
                <a:latin typeface="Arial" pitchFamily="34" charset="0"/>
                <a:cs typeface="Arial" pitchFamily="34" charset="0"/>
              </a:rPr>
              <a:t>and </a:t>
            </a:r>
            <a:r>
              <a:rPr lang="en-ZA" sz="7200" b="1" dirty="0" smtClean="0">
                <a:solidFill>
                  <a:schemeClr val="bg1"/>
                </a:solidFill>
                <a:latin typeface="Arial" pitchFamily="34" charset="0"/>
                <a:cs typeface="Arial" pitchFamily="34" charset="0"/>
              </a:rPr>
              <a:t>Lead Poisoning Training</a:t>
            </a:r>
            <a:endParaRPr lang="en-ZA" sz="7200" dirty="0">
              <a:solidFill>
                <a:schemeClr val="bg1"/>
              </a:solidFill>
              <a:latin typeface="Arial" pitchFamily="34" charset="0"/>
              <a:cs typeface="Arial" pitchFamily="34" charset="0"/>
            </a:endParaRPr>
          </a:p>
        </p:txBody>
      </p:sp>
      <p:sp>
        <p:nvSpPr>
          <p:cNvPr id="11" name="Rectangle 10"/>
          <p:cNvSpPr/>
          <p:nvPr/>
        </p:nvSpPr>
        <p:spPr>
          <a:xfrm>
            <a:off x="179511" y="116632"/>
            <a:ext cx="8784977" cy="3600400"/>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descr="DOH_HiResLogo.jpg"/>
          <p:cNvPicPr>
            <a:picLocks noChangeAspect="1"/>
          </p:cNvPicPr>
          <p:nvPr/>
        </p:nvPicPr>
        <p:blipFill>
          <a:blip r:embed="rId3" cstate="print"/>
          <a:stretch>
            <a:fillRect/>
          </a:stretch>
        </p:blipFill>
        <p:spPr>
          <a:xfrm>
            <a:off x="198172" y="6030787"/>
            <a:ext cx="1841375" cy="664122"/>
          </a:xfrm>
          <a:prstGeom prst="rect">
            <a:avLst/>
          </a:prstGeom>
        </p:spPr>
      </p:pic>
      <p:pic>
        <p:nvPicPr>
          <p:cNvPr id="5" name="Picture 4" descr="NDP.jpg"/>
          <p:cNvPicPr>
            <a:picLocks noChangeAspect="1"/>
          </p:cNvPicPr>
          <p:nvPr/>
        </p:nvPicPr>
        <p:blipFill>
          <a:blip r:embed="rId4"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sp>
        <p:nvSpPr>
          <p:cNvPr id="10" name="Subtitle 9"/>
          <p:cNvSpPr>
            <a:spLocks noGrp="1"/>
          </p:cNvSpPr>
          <p:nvPr>
            <p:ph type="subTitle" idx="1"/>
          </p:nvPr>
        </p:nvSpPr>
        <p:spPr>
          <a:xfrm>
            <a:off x="17512" y="4149080"/>
            <a:ext cx="9126488" cy="1656184"/>
          </a:xfrm>
        </p:spPr>
        <p:txBody>
          <a:bodyPr/>
          <a:lstStyle/>
          <a:p>
            <a:r>
              <a:rPr lang="en-ZA" b="1" dirty="0">
                <a:solidFill>
                  <a:srgbClr val="005D28"/>
                </a:solidFill>
                <a:latin typeface="Arial" panose="020B0604020202020204" pitchFamily="34" charset="0"/>
                <a:cs typeface="Arial" panose="020B0604020202020204" pitchFamily="34" charset="0"/>
              </a:rPr>
              <a:t>Date:  26 October 2021</a:t>
            </a:r>
          </a:p>
          <a:p>
            <a:endParaRPr lang="en-ZA" sz="1800" b="1" dirty="0">
              <a:solidFill>
                <a:srgbClr val="005D28"/>
              </a:solidFill>
              <a:latin typeface="Arial" panose="020B0604020202020204" pitchFamily="34" charset="0"/>
              <a:cs typeface="Arial" panose="020B0604020202020204" pitchFamily="34" charset="0"/>
            </a:endParaRPr>
          </a:p>
          <a:p>
            <a:r>
              <a:rPr lang="en-ZA" b="1" dirty="0">
                <a:solidFill>
                  <a:srgbClr val="005D28"/>
                </a:solidFill>
                <a:latin typeface="Arial" panose="020B0604020202020204" pitchFamily="34" charset="0"/>
                <a:cs typeface="Arial" panose="020B0604020202020204" pitchFamily="34" charset="0"/>
              </a:rPr>
              <a:t>	 Virtual Webinar</a:t>
            </a:r>
          </a:p>
          <a:p>
            <a:endParaRPr lang="en-ZA" b="1" dirty="0">
              <a:solidFill>
                <a:srgbClr val="005D28"/>
              </a:solidFill>
              <a:latin typeface="Arial" panose="020B0604020202020204" pitchFamily="34" charset="0"/>
              <a:cs typeface="Arial" panose="020B0604020202020204" pitchFamily="34" charset="0"/>
            </a:endParaRPr>
          </a:p>
        </p:txBody>
      </p:sp>
      <p:pic>
        <p:nvPicPr>
          <p:cNvPr id="19" name="Picture 18"/>
          <p:cNvPicPr/>
          <p:nvPr/>
        </p:nvPicPr>
        <p:blipFill>
          <a:blip r:embed="rId5">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59085" y="1302801"/>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17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9" y="0"/>
            <a:ext cx="916305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292" y="548680"/>
            <a:ext cx="594175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7496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833" y="130968"/>
            <a:ext cx="7219324" cy="543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DOH_HiResLogo.jpg"/>
          <p:cNvPicPr>
            <a:picLocks noChangeAspect="1"/>
          </p:cNvPicPr>
          <p:nvPr/>
        </p:nvPicPr>
        <p:blipFill>
          <a:blip r:embed="rId3"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4"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59085" y="1302801"/>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17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9" y="0"/>
            <a:ext cx="916305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669495" y="4765762"/>
            <a:ext cx="3188693" cy="584775"/>
          </a:xfrm>
          <a:prstGeom prst="rect">
            <a:avLst/>
          </a:prstGeom>
        </p:spPr>
        <p:txBody>
          <a:bodyPr wrap="none">
            <a:spAutoFit/>
          </a:bodyPr>
          <a:lstStyle/>
          <a:p>
            <a:r>
              <a:rPr lang="en-ZA" sz="3200" b="1" dirty="0" smtClean="0">
                <a:latin typeface="Arial" panose="020B0604020202020204" pitchFamily="34" charset="0"/>
                <a:cs typeface="Arial" panose="020B0604020202020204" pitchFamily="34" charset="0"/>
              </a:rPr>
              <a:t>Shooting </a:t>
            </a:r>
            <a:r>
              <a:rPr lang="en-ZA" sz="3200" b="1" dirty="0">
                <a:latin typeface="Arial" panose="020B0604020202020204" pitchFamily="34" charset="0"/>
                <a:cs typeface="Arial" panose="020B0604020202020204" pitchFamily="34" charset="0"/>
              </a:rPr>
              <a:t>range</a:t>
            </a:r>
          </a:p>
        </p:txBody>
      </p:sp>
    </p:spTree>
    <p:extLst>
      <p:ext uri="{BB962C8B-B14F-4D97-AF65-F5344CB8AC3E}">
        <p14:creationId xmlns:p14="http://schemas.microsoft.com/office/powerpoint/2010/main" val="18779090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59085" y="1302801"/>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17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9" y="0"/>
            <a:ext cx="916305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649" y="34162"/>
            <a:ext cx="8158723" cy="576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95097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3"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4"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24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307" t="23467" r="3605"/>
          <a:stretch/>
        </p:blipFill>
        <p:spPr bwMode="auto">
          <a:xfrm>
            <a:off x="4324016" y="105239"/>
            <a:ext cx="4840520" cy="5430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511" y="188640"/>
            <a:ext cx="4028203" cy="2592288"/>
          </a:xfrm>
          <a:prstGeom prst="rect">
            <a:avLst/>
          </a:prstGeom>
          <a:solidFill>
            <a:srgbClr val="005D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4400" b="1" dirty="0" smtClean="0">
                <a:latin typeface="Arial" panose="020B0604020202020204" pitchFamily="34" charset="0"/>
                <a:cs typeface="Arial" panose="020B0604020202020204" pitchFamily="34" charset="0"/>
              </a:rPr>
              <a:t>Prevent Lead Poisoning in Children</a:t>
            </a:r>
          </a:p>
        </p:txBody>
      </p:sp>
      <p:sp>
        <p:nvSpPr>
          <p:cNvPr id="9" name="Pentagon 8"/>
          <p:cNvSpPr/>
          <p:nvPr/>
        </p:nvSpPr>
        <p:spPr>
          <a:xfrm>
            <a:off x="190599" y="3190973"/>
            <a:ext cx="4017115" cy="1728192"/>
          </a:xfrm>
          <a:prstGeom prst="homePlate">
            <a:avLst/>
          </a:prstGeom>
          <a:solidFill>
            <a:schemeClr val="accent1">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339933"/>
              </a:solidFill>
              <a:latin typeface="Arial" panose="020B0604020202020204" pitchFamily="34" charset="0"/>
              <a:cs typeface="Arial" panose="020B0604020202020204" pitchFamily="34" charset="0"/>
            </a:endParaRPr>
          </a:p>
        </p:txBody>
      </p:sp>
      <p:sp>
        <p:nvSpPr>
          <p:cNvPr id="19" name="Rectangle 18"/>
          <p:cNvSpPr/>
          <p:nvPr/>
        </p:nvSpPr>
        <p:spPr>
          <a:xfrm>
            <a:off x="293915" y="3270239"/>
            <a:ext cx="3585861" cy="1569660"/>
          </a:xfrm>
          <a:prstGeom prst="rect">
            <a:avLst/>
          </a:prstGeom>
        </p:spPr>
        <p:txBody>
          <a:bodyPr wrap="square">
            <a:spAutoFit/>
          </a:bodyPr>
          <a:lstStyle/>
          <a:p>
            <a:r>
              <a:rPr lang="en-ZA" sz="2400" b="1" dirty="0">
                <a:solidFill>
                  <a:srgbClr val="005D28"/>
                </a:solidFill>
                <a:latin typeface="Arial" panose="020B0604020202020204" pitchFamily="34" charset="0"/>
                <a:cs typeface="Arial" panose="020B0604020202020204" pitchFamily="34" charset="0"/>
              </a:rPr>
              <a:t>Follow these four important steps to protect children from lead poisoning</a:t>
            </a:r>
          </a:p>
        </p:txBody>
      </p:sp>
    </p:spTree>
    <p:extLst>
      <p:ext uri="{BB962C8B-B14F-4D97-AF65-F5344CB8AC3E}">
        <p14:creationId xmlns:p14="http://schemas.microsoft.com/office/powerpoint/2010/main" val="15372707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074" name="Picture 2" descr="404 Cartoon Of A Paint Bucket Illustrations &amp;amp; Clip Art - i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843" y="386524"/>
            <a:ext cx="5343157" cy="51598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9572" y="692696"/>
            <a:ext cx="4824537" cy="3754874"/>
          </a:xfrm>
          <a:prstGeom prst="rect">
            <a:avLst/>
          </a:prstGeom>
        </p:spPr>
        <p:txBody>
          <a:bodyPr wrap="square">
            <a:spAutoFit/>
          </a:bodyPr>
          <a:lstStyle/>
          <a:p>
            <a:r>
              <a:rPr lang="en-ZA" sz="3400" b="1" dirty="0">
                <a:solidFill>
                  <a:srgbClr val="C00000"/>
                </a:solidFill>
                <a:latin typeface="Arial" panose="020B0604020202020204" pitchFamily="34" charset="0"/>
                <a:cs typeface="Arial" panose="020B0604020202020204" pitchFamily="34" charset="0"/>
              </a:rPr>
              <a:t>Lead poisoning </a:t>
            </a:r>
            <a:r>
              <a:rPr lang="en-ZA" sz="3400" b="1" dirty="0">
                <a:latin typeface="Arial" panose="020B0604020202020204" pitchFamily="34" charset="0"/>
                <a:cs typeface="Arial" panose="020B0604020202020204" pitchFamily="34" charset="0"/>
              </a:rPr>
              <a:t>from lead in </a:t>
            </a:r>
            <a:r>
              <a:rPr lang="en-ZA" sz="3400" b="1" dirty="0">
                <a:solidFill>
                  <a:srgbClr val="C00000"/>
                </a:solidFill>
                <a:latin typeface="Arial" panose="020B0604020202020204" pitchFamily="34" charset="0"/>
                <a:cs typeface="Arial" panose="020B0604020202020204" pitchFamily="34" charset="0"/>
              </a:rPr>
              <a:t>paint</a:t>
            </a:r>
            <a:r>
              <a:rPr lang="en-ZA" sz="3400" b="1" dirty="0">
                <a:latin typeface="Arial" panose="020B0604020202020204" pitchFamily="34" charset="0"/>
                <a:cs typeface="Arial" panose="020B0604020202020204" pitchFamily="34" charset="0"/>
              </a:rPr>
              <a:t> is preventable and there are cost-effective, technically feasible alternatives to lead in paint. </a:t>
            </a:r>
          </a:p>
        </p:txBody>
      </p:sp>
      <p:pic>
        <p:nvPicPr>
          <p:cNvPr id="614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0" y="-22565"/>
            <a:ext cx="916305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18721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263" y="1412776"/>
            <a:ext cx="5727474" cy="429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ectangle 1"/>
          <p:cNvSpPr/>
          <p:nvPr/>
        </p:nvSpPr>
        <p:spPr>
          <a:xfrm>
            <a:off x="179511" y="260648"/>
            <a:ext cx="8707409" cy="1569660"/>
          </a:xfrm>
          <a:prstGeom prst="rect">
            <a:avLst/>
          </a:prstGeom>
          <a:solidFill>
            <a:srgbClr val="005D28"/>
          </a:solidFill>
        </p:spPr>
        <p:txBody>
          <a:bodyPr wrap="square">
            <a:spAutoFit/>
          </a:bodyPr>
          <a:lstStyle/>
          <a:p>
            <a:pPr algn="ctr"/>
            <a:r>
              <a:rPr lang="en-ZA" sz="2400" b="1" dirty="0">
                <a:solidFill>
                  <a:schemeClr val="bg1"/>
                </a:solidFill>
                <a:latin typeface="Arial" panose="020B0604020202020204" pitchFamily="34" charset="0"/>
                <a:cs typeface="Arial" panose="020B0604020202020204" pitchFamily="34" charset="0"/>
              </a:rPr>
              <a:t>Young children are particularly vulnerable because they have higher exposures than adults and because lead affects the developing brain, potentially resulting in reduced intellectual ability.</a:t>
            </a:r>
          </a:p>
        </p:txBody>
      </p:sp>
    </p:spTree>
    <p:extLst>
      <p:ext uri="{BB962C8B-B14F-4D97-AF65-F5344CB8AC3E}">
        <p14:creationId xmlns:p14="http://schemas.microsoft.com/office/powerpoint/2010/main" val="17213457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733"/>
          <a:stretch/>
        </p:blipFill>
        <p:spPr bwMode="auto">
          <a:xfrm>
            <a:off x="1202701" y="0"/>
            <a:ext cx="7157496"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8920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2000">
        <p15:prstTrans prst="drape"/>
      </p:transition>
    </mc:Choice>
    <mc:Fallback>
      <p:transition spd="slow" advTm="2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3"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4"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27540" y="284470"/>
            <a:ext cx="9094988" cy="553998"/>
          </a:xfrm>
          <a:prstGeom prst="rect">
            <a:avLst/>
          </a:prstGeom>
        </p:spPr>
        <p:txBody>
          <a:bodyPr wrap="square">
            <a:spAutoFit/>
          </a:bodyPr>
          <a:lstStyle/>
          <a:p>
            <a:pPr algn="ctr"/>
            <a:r>
              <a:rPr lang="en-ZA" sz="3000" b="1" dirty="0" smtClean="0">
                <a:solidFill>
                  <a:srgbClr val="005D28"/>
                </a:solidFill>
                <a:latin typeface="Arial" panose="020B0604020202020204" pitchFamily="34" charset="0"/>
                <a:cs typeface="Arial" panose="020B0604020202020204" pitchFamily="34" charset="0"/>
              </a:rPr>
              <a:t>Potential sources of lead in fishing communities</a:t>
            </a:r>
          </a:p>
        </p:txBody>
      </p:sp>
      <p:pic>
        <p:nvPicPr>
          <p:cNvPr id="922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0" y="0"/>
            <a:ext cx="916305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7" name="Picture 11"/>
          <p:cNvPicPr>
            <a:picLocks noChangeAspect="1" noChangeArrowheads="1"/>
          </p:cNvPicPr>
          <p:nvPr/>
        </p:nvPicPr>
        <p:blipFill rotWithShape="1">
          <a:blip r:embed="rId7">
            <a:extLst>
              <a:ext uri="{28A0092B-C50C-407E-A947-70E740481C1C}">
                <a14:useLocalDpi xmlns:a14="http://schemas.microsoft.com/office/drawing/2010/main" val="0"/>
              </a:ext>
            </a:extLst>
          </a:blip>
          <a:srcRect t="3322" b="4053"/>
          <a:stretch/>
        </p:blipFill>
        <p:spPr bwMode="auto">
          <a:xfrm>
            <a:off x="360425" y="980728"/>
            <a:ext cx="8319057" cy="4320480"/>
          </a:xfrm>
          <a:prstGeom prst="rect">
            <a:avLst/>
          </a:prstGeom>
          <a:ln w="57150">
            <a:solidFill>
              <a:srgbClr val="005D28"/>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75600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5" name="Picture 9"/>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5560"/>
          <a:stretch/>
        </p:blipFill>
        <p:spPr bwMode="auto">
          <a:xfrm>
            <a:off x="395535" y="2745301"/>
            <a:ext cx="3083929" cy="282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descr="Fishing bait icon in black style isolated on white"/>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r="7206" b="27052"/>
          <a:stretch/>
        </p:blipFill>
        <p:spPr bwMode="auto">
          <a:xfrm>
            <a:off x="4572000" y="1990345"/>
            <a:ext cx="4211960" cy="35760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OH_HiResLogo.jpg"/>
          <p:cNvPicPr>
            <a:picLocks noChangeAspect="1"/>
          </p:cNvPicPr>
          <p:nvPr/>
        </p:nvPicPr>
        <p:blipFill>
          <a:blip r:embed="rId5"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6"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7">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282471" y="485671"/>
            <a:ext cx="8784977" cy="2862322"/>
          </a:xfrm>
          <a:prstGeom prst="rect">
            <a:avLst/>
          </a:prstGeom>
        </p:spPr>
        <p:txBody>
          <a:bodyPr wrap="square">
            <a:spAutoFit/>
          </a:bodyPr>
          <a:lstStyle/>
          <a:p>
            <a:pPr marL="342900" indent="-342900">
              <a:buFont typeface="Wingdings" panose="05000000000000000000" pitchFamily="2" charset="2"/>
              <a:buChar char="§"/>
            </a:pPr>
            <a:r>
              <a:rPr lang="en-ZA" sz="3600" b="1" dirty="0" smtClean="0">
                <a:solidFill>
                  <a:srgbClr val="005D28"/>
                </a:solidFill>
                <a:latin typeface="Arial" panose="020B0604020202020204" pitchFamily="34" charset="0"/>
                <a:cs typeface="Arial" panose="020B0604020202020204" pitchFamily="34" charset="0"/>
              </a:rPr>
              <a:t>Lead is a poisonous substance</a:t>
            </a:r>
          </a:p>
          <a:p>
            <a:pPr marL="342900" indent="-342900">
              <a:buFont typeface="Wingdings" panose="05000000000000000000" pitchFamily="2" charset="2"/>
              <a:buChar char="§"/>
            </a:pPr>
            <a:r>
              <a:rPr lang="en-ZA" sz="3600" b="1" dirty="0" smtClean="0">
                <a:solidFill>
                  <a:srgbClr val="005D28"/>
                </a:solidFill>
                <a:latin typeface="Arial" panose="020B0604020202020204" pitchFamily="34" charset="0"/>
                <a:cs typeface="Arial" panose="020B0604020202020204" pitchFamily="34" charset="0"/>
              </a:rPr>
              <a:t>Lead is especially harmful to the health of children</a:t>
            </a:r>
          </a:p>
          <a:p>
            <a:pPr marL="342900" indent="-342900">
              <a:buFont typeface="Wingdings" panose="05000000000000000000" pitchFamily="2" charset="2"/>
              <a:buChar char="§"/>
            </a:pPr>
            <a:r>
              <a:rPr lang="en-ZA" sz="3600" b="1" dirty="0" smtClean="0">
                <a:solidFill>
                  <a:srgbClr val="005D28"/>
                </a:solidFill>
                <a:latin typeface="Arial" panose="020B0604020202020204" pitchFamily="34" charset="0"/>
                <a:cs typeface="Arial" panose="020B0604020202020204" pitchFamily="34" charset="0"/>
              </a:rPr>
              <a:t>Melting lead to make fishing sinkers is very dangerous</a:t>
            </a:r>
          </a:p>
        </p:txBody>
      </p:sp>
      <p:pic>
        <p:nvPicPr>
          <p:cNvPr id="922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40" y="0"/>
            <a:ext cx="916305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7290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3"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4"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22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0" y="1"/>
            <a:ext cx="9163050" cy="13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879" y="2770196"/>
            <a:ext cx="7768411" cy="281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130969"/>
            <a:ext cx="9144000" cy="2619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3200" dirty="0" smtClean="0">
                <a:latin typeface="Arial" panose="020B0604020202020204" pitchFamily="34" charset="0"/>
                <a:cs typeface="Arial" panose="020B0604020202020204" pitchFamily="34" charset="0"/>
              </a:rPr>
              <a:t>Artisanal Pots</a:t>
            </a:r>
          </a:p>
          <a:p>
            <a:endParaRPr lang="en-ZA" sz="1050" dirty="0">
              <a:latin typeface="Arial" panose="020B0604020202020204" pitchFamily="34" charset="0"/>
              <a:cs typeface="Arial" panose="020B0604020202020204" pitchFamily="34" charset="0"/>
            </a:endParaRPr>
          </a:p>
          <a:p>
            <a:pPr marL="914400" indent="-688975">
              <a:buFont typeface="Arial" panose="020B0604020202020204" pitchFamily="34" charset="0"/>
              <a:buChar char="•"/>
            </a:pPr>
            <a:r>
              <a:rPr lang="en-ZA" sz="2800" dirty="0" smtClean="0">
                <a:latin typeface="Arial" panose="020B0604020202020204" pitchFamily="34" charset="0"/>
                <a:cs typeface="Arial" panose="020B0604020202020204" pitchFamily="34" charset="0"/>
              </a:rPr>
              <a:t>Highly elevated emissions of aluminium</a:t>
            </a:r>
          </a:p>
          <a:p>
            <a:pPr marL="914400" indent="-688975">
              <a:buFont typeface="Arial" panose="020B0604020202020204" pitchFamily="34" charset="0"/>
              <a:buChar char="•"/>
            </a:pPr>
            <a:r>
              <a:rPr lang="en-ZA" sz="2800" dirty="0" smtClean="0">
                <a:latin typeface="Arial" panose="020B0604020202020204" pitchFamily="34" charset="0"/>
                <a:cs typeface="Arial" panose="020B0604020202020204" pitchFamily="34" charset="0"/>
              </a:rPr>
              <a:t>Presence of arsenic and lead</a:t>
            </a:r>
          </a:p>
          <a:p>
            <a:pPr marL="914400" indent="-688975">
              <a:buFont typeface="Arial" panose="020B0604020202020204" pitchFamily="34" charset="0"/>
              <a:buChar char="•"/>
            </a:pPr>
            <a:r>
              <a:rPr lang="en-ZA" sz="2800" dirty="0" smtClean="0">
                <a:latin typeface="Arial" panose="020B0604020202020204" pitchFamily="34" charset="0"/>
                <a:cs typeface="Arial" panose="020B0604020202020204" pitchFamily="34" charset="0"/>
              </a:rPr>
              <a:t>Pot makers have elevated blood lead levels relative to other community members</a:t>
            </a:r>
          </a:p>
          <a:p>
            <a:pPr algn="ctr"/>
            <a:endParaRPr lang="en-ZA" dirty="0"/>
          </a:p>
        </p:txBody>
      </p:sp>
    </p:spTree>
    <p:extLst>
      <p:ext uri="{BB962C8B-B14F-4D97-AF65-F5344CB8AC3E}">
        <p14:creationId xmlns:p14="http://schemas.microsoft.com/office/powerpoint/2010/main" val="41781952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2" name="Picture 11"/>
          <p:cNvPicPr/>
          <p:nvPr/>
        </p:nvPicPr>
        <p:blipFill>
          <a:blip r:embed="rId4">
            <a:extLst>
              <a:ext uri="{28A0092B-C50C-407E-A947-70E740481C1C}">
                <a14:useLocalDpi xmlns:a14="http://schemas.microsoft.com/office/drawing/2010/main" val="0"/>
              </a:ext>
            </a:extLst>
          </a:blip>
          <a:stretch>
            <a:fillRect/>
          </a:stretch>
        </p:blipFill>
        <p:spPr>
          <a:xfrm>
            <a:off x="8490" y="0"/>
            <a:ext cx="9127020" cy="1250474"/>
          </a:xfrm>
          <a:prstGeom prst="rect">
            <a:avLst/>
          </a:prstGeom>
        </p:spPr>
      </p:pic>
      <p:sp>
        <p:nvSpPr>
          <p:cNvPr id="9" name="Rectangle 8"/>
          <p:cNvSpPr/>
          <p:nvPr/>
        </p:nvSpPr>
        <p:spPr>
          <a:xfrm>
            <a:off x="179511" y="1502803"/>
            <a:ext cx="8887937" cy="3785652"/>
          </a:xfrm>
          <a:prstGeom prst="rect">
            <a:avLst/>
          </a:prstGeom>
        </p:spPr>
        <p:txBody>
          <a:bodyPr wrap="square">
            <a:spAutoFit/>
          </a:bodyPr>
          <a:lstStyle/>
          <a:p>
            <a:pPr algn="ctr"/>
            <a:r>
              <a:rPr lang="en-ZA" sz="4800" b="1" dirty="0">
                <a:solidFill>
                  <a:srgbClr val="005D28"/>
                </a:solidFill>
                <a:latin typeface="Arial" panose="020B0604020202020204" pitchFamily="34" charset="0"/>
                <a:cs typeface="Arial" panose="020B0604020202020204" pitchFamily="34" charset="0"/>
              </a:rPr>
              <a:t>Theme:  </a:t>
            </a:r>
          </a:p>
          <a:p>
            <a:pPr algn="ctr"/>
            <a:r>
              <a:rPr lang="en-ZA" sz="4800" b="1" i="1" dirty="0" smtClean="0">
                <a:solidFill>
                  <a:srgbClr val="005D28"/>
                </a:solidFill>
                <a:latin typeface="Arial" panose="020B0604020202020204" pitchFamily="34" charset="0"/>
                <a:cs typeface="Arial" panose="020B0604020202020204" pitchFamily="34" charset="0"/>
              </a:rPr>
              <a:t>Learning </a:t>
            </a:r>
            <a:r>
              <a:rPr lang="en-ZA" sz="4800" b="1" i="1" dirty="0">
                <a:solidFill>
                  <a:srgbClr val="005D28"/>
                </a:solidFill>
                <a:latin typeface="Arial" panose="020B0604020202020204" pitchFamily="34" charset="0"/>
                <a:cs typeface="Arial" panose="020B0604020202020204" pitchFamily="34" charset="0"/>
              </a:rPr>
              <a:t>the risks, raising awareness and </a:t>
            </a:r>
            <a:r>
              <a:rPr lang="en-ZA" sz="4800" b="1" i="1" dirty="0" smtClean="0">
                <a:solidFill>
                  <a:srgbClr val="005D28"/>
                </a:solidFill>
                <a:latin typeface="Arial" panose="020B0604020202020204" pitchFamily="34" charset="0"/>
                <a:cs typeface="Arial" panose="020B0604020202020204" pitchFamily="34" charset="0"/>
              </a:rPr>
              <a:t>promote action </a:t>
            </a:r>
            <a:r>
              <a:rPr lang="en-ZA" sz="4800" b="1" i="1" dirty="0">
                <a:solidFill>
                  <a:srgbClr val="005D28"/>
                </a:solidFill>
                <a:latin typeface="Arial" panose="020B0604020202020204" pitchFamily="34" charset="0"/>
                <a:cs typeface="Arial" panose="020B0604020202020204" pitchFamily="34" charset="0"/>
              </a:rPr>
              <a:t>to prevent lead poisoning in South </a:t>
            </a:r>
            <a:r>
              <a:rPr lang="en-ZA" sz="4800" b="1" i="1" dirty="0" smtClean="0">
                <a:solidFill>
                  <a:srgbClr val="005D28"/>
                </a:solidFill>
                <a:latin typeface="Arial" panose="020B0604020202020204" pitchFamily="34" charset="0"/>
                <a:cs typeface="Arial" panose="020B0604020202020204" pitchFamily="34" charset="0"/>
              </a:rPr>
              <a:t>Africa</a:t>
            </a:r>
            <a:endParaRPr lang="en-ZA" sz="4800" b="1" i="1" dirty="0">
              <a:solidFill>
                <a:srgbClr val="005D28"/>
              </a:solidFill>
              <a:latin typeface="Arial" panose="020B0604020202020204" pitchFamily="34" charset="0"/>
              <a:cs typeface="Arial" panose="020B0604020202020204" pitchFamily="34" charset="0"/>
            </a:endParaRPr>
          </a:p>
        </p:txBody>
      </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4" name="Rectangle 13"/>
          <p:cNvSpPr/>
          <p:nvPr/>
        </p:nvSpPr>
        <p:spPr>
          <a:xfrm>
            <a:off x="8490" y="1268760"/>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093588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0" y="0"/>
            <a:ext cx="9163050" cy="5683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7213" b="7005"/>
          <a:stretch/>
        </p:blipFill>
        <p:spPr bwMode="auto">
          <a:xfrm>
            <a:off x="42449" y="404664"/>
            <a:ext cx="9050611" cy="5039271"/>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DOH_HiResLogo.jpg"/>
          <p:cNvPicPr>
            <a:picLocks noChangeAspect="1"/>
          </p:cNvPicPr>
          <p:nvPr/>
        </p:nvPicPr>
        <p:blipFill>
          <a:blip r:embed="rId5"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6"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7">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p:cNvSpPr/>
          <p:nvPr/>
        </p:nvSpPr>
        <p:spPr>
          <a:xfrm>
            <a:off x="395536" y="622429"/>
            <a:ext cx="4572000" cy="4524315"/>
          </a:xfrm>
          <a:prstGeom prst="rect">
            <a:avLst/>
          </a:prstGeom>
        </p:spPr>
        <p:txBody>
          <a:bodyPr>
            <a:spAutoFit/>
          </a:bodyPr>
          <a:lstStyle/>
          <a:p>
            <a:r>
              <a:rPr lang="en-ZA" sz="4800" b="1" dirty="0">
                <a:solidFill>
                  <a:schemeClr val="bg1"/>
                </a:solidFill>
                <a:latin typeface="Arial" panose="020B0604020202020204" pitchFamily="34" charset="0"/>
                <a:cs typeface="Arial" panose="020B0604020202020204" pitchFamily="34" charset="0"/>
              </a:rPr>
              <a:t>Lead Poisoning among Male Juveniles Due to Illegal Mining</a:t>
            </a:r>
          </a:p>
        </p:txBody>
      </p:sp>
    </p:spTree>
    <p:extLst>
      <p:ext uri="{BB962C8B-B14F-4D97-AF65-F5344CB8AC3E}">
        <p14:creationId xmlns:p14="http://schemas.microsoft.com/office/powerpoint/2010/main" val="33036340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0" y="0"/>
            <a:ext cx="9163050" cy="586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716" y="212382"/>
            <a:ext cx="7839075" cy="5438775"/>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DOH_HiResLogo.jpg"/>
          <p:cNvPicPr>
            <a:picLocks noChangeAspect="1"/>
          </p:cNvPicPr>
          <p:nvPr/>
        </p:nvPicPr>
        <p:blipFill>
          <a:blip r:embed="rId5"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6"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7">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3" name="Rectangle 2"/>
          <p:cNvSpPr/>
          <p:nvPr/>
        </p:nvSpPr>
        <p:spPr>
          <a:xfrm>
            <a:off x="683258" y="212382"/>
            <a:ext cx="7952142" cy="1077218"/>
          </a:xfrm>
          <a:prstGeom prst="rect">
            <a:avLst/>
          </a:prstGeom>
        </p:spPr>
        <p:txBody>
          <a:bodyPr wrap="square">
            <a:spAutoFit/>
          </a:bodyPr>
          <a:lstStyle/>
          <a:p>
            <a:pPr algn="ctr"/>
            <a:r>
              <a:rPr lang="en-ZA" sz="3200" dirty="0">
                <a:solidFill>
                  <a:schemeClr val="bg1"/>
                </a:solidFill>
                <a:latin typeface="Arial" panose="020B0604020202020204" pitchFamily="34" charset="0"/>
                <a:cs typeface="Arial" panose="020B0604020202020204" pitchFamily="34" charset="0"/>
              </a:rPr>
              <a:t>Lead Poisoning among Male Juveniles Due to Illegal Mining</a:t>
            </a:r>
          </a:p>
        </p:txBody>
      </p:sp>
    </p:spTree>
    <p:extLst>
      <p:ext uri="{BB962C8B-B14F-4D97-AF65-F5344CB8AC3E}">
        <p14:creationId xmlns:p14="http://schemas.microsoft.com/office/powerpoint/2010/main" val="913789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
        <p15:prstTrans prst="drape"/>
      </p:transition>
    </mc:Choice>
    <mc:Fallback>
      <p:transition spd="slow" advTm="3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3"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4"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6386" name="Picture 2" descr="https://www.who.int/images/default-source/chemical-safety-and-health/lead-week/ilppw-2021/ilppw-21-poster-10.5x13.5-english-100.tmb-1920v.jpg?sfvrsn=d6232174_11"/>
          <p:cNvPicPr>
            <a:picLocks noChangeAspect="1" noChangeArrowheads="1"/>
          </p:cNvPicPr>
          <p:nvPr/>
        </p:nvPicPr>
        <p:blipFill rotWithShape="1">
          <a:blip r:embed="rId6">
            <a:extLst>
              <a:ext uri="{28A0092B-C50C-407E-A947-70E740481C1C}">
                <a14:useLocalDpi xmlns:a14="http://schemas.microsoft.com/office/drawing/2010/main" val="0"/>
              </a:ext>
            </a:extLst>
          </a:blip>
          <a:srcRect t="3829" b="3031"/>
          <a:stretch/>
        </p:blipFill>
        <p:spPr bwMode="auto">
          <a:xfrm>
            <a:off x="2195736" y="21704"/>
            <a:ext cx="4608512" cy="5517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319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
        <p15:prstTrans prst="drape"/>
      </p:transition>
    </mc:Choice>
    <mc:Fallback>
      <p:transition spd="slow"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4" name="Rectangle 13"/>
          <p:cNvSpPr/>
          <p:nvPr/>
        </p:nvSpPr>
        <p:spPr>
          <a:xfrm>
            <a:off x="8490" y="0"/>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266" name="Picture 2" descr="https://www.who.int/images/default-source/infographics/chemical-safety/toxic-effects-lead-who-logo.jpg?sfvrsn=ba1a04c1_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35"/>
          <a:stretch/>
        </p:blipFill>
        <p:spPr bwMode="auto">
          <a:xfrm>
            <a:off x="2483399" y="0"/>
            <a:ext cx="4185692" cy="579183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ll Cases Of Food Poisoning Regardless Of The Causal Agent Lead #rNaQo2 -  Clipart Suggest"/>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38224" t="8384" r="34133" b="67362"/>
          <a:stretch/>
        </p:blipFill>
        <p:spPr bwMode="auto">
          <a:xfrm>
            <a:off x="7058306" y="3758730"/>
            <a:ext cx="1940156" cy="1652435"/>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r="84756"/>
          <a:stretch/>
        </p:blipFill>
        <p:spPr bwMode="auto">
          <a:xfrm>
            <a:off x="467544" y="372882"/>
            <a:ext cx="1224136" cy="254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All Cases Of Food Poisoning Regardless Of The Causal Agent Lead #rNaQo2 -  Clipart Suggest"/>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81802" b="67362"/>
          <a:stretch/>
        </p:blipFill>
        <p:spPr bwMode="auto">
          <a:xfrm>
            <a:off x="293979" y="2895918"/>
            <a:ext cx="1444787" cy="25152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ll Cases Of Food Poisoning Regardless Of The Causal Agent Lead #rNaQo2 -  Clipart Suggest"/>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63103" r="16584" b="67362"/>
          <a:stretch/>
        </p:blipFill>
        <p:spPr bwMode="auto">
          <a:xfrm>
            <a:off x="7269644" y="577710"/>
            <a:ext cx="1486311" cy="231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6370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254" b="2539"/>
          <a:stretch/>
        </p:blipFill>
        <p:spPr bwMode="auto">
          <a:xfrm>
            <a:off x="1325284" y="9939"/>
            <a:ext cx="6108779" cy="581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6626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ectangle 1"/>
          <p:cNvSpPr/>
          <p:nvPr/>
        </p:nvSpPr>
        <p:spPr>
          <a:xfrm>
            <a:off x="-16980" y="1502803"/>
            <a:ext cx="9144000" cy="3970318"/>
          </a:xfrm>
          <a:prstGeom prst="rect">
            <a:avLst/>
          </a:prstGeom>
        </p:spPr>
        <p:txBody>
          <a:bodyPr wrap="square">
            <a:spAutoFit/>
          </a:bodyPr>
          <a:lstStyle/>
          <a:p>
            <a:pPr algn="ctr"/>
            <a:r>
              <a:rPr lang="en-ZA" sz="3600" b="1" dirty="0">
                <a:solidFill>
                  <a:srgbClr val="005D28"/>
                </a:solidFill>
                <a:latin typeface="Arial" panose="020B0604020202020204" pitchFamily="34" charset="0"/>
                <a:cs typeface="Arial" panose="020B0604020202020204" pitchFamily="34" charset="0"/>
              </a:rPr>
              <a:t>The aim of </a:t>
            </a:r>
            <a:r>
              <a:rPr lang="en-ZA" sz="3600" b="1" i="1" dirty="0">
                <a:solidFill>
                  <a:srgbClr val="005D28"/>
                </a:solidFill>
                <a:latin typeface="Arial" panose="020B0604020202020204" pitchFamily="34" charset="0"/>
                <a:cs typeface="Arial" panose="020B0604020202020204" pitchFamily="34" charset="0"/>
              </a:rPr>
              <a:t>International Lead Poisoning Prevention Week </a:t>
            </a:r>
            <a:r>
              <a:rPr lang="en-ZA" sz="3600" b="1" dirty="0">
                <a:solidFill>
                  <a:srgbClr val="005D28"/>
                </a:solidFill>
                <a:latin typeface="Arial" panose="020B0604020202020204" pitchFamily="34" charset="0"/>
                <a:cs typeface="Arial" panose="020B0604020202020204" pitchFamily="34" charset="0"/>
              </a:rPr>
              <a:t>is to draw attention to the health impacts of lead exposure, highlight efforts by countries and partners to prevent childhood lead exposure, and accelerate efforts to phase out the use of lead in paint. </a:t>
            </a:r>
          </a:p>
        </p:txBody>
      </p:sp>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0" y="0"/>
            <a:ext cx="9127020" cy="1250474"/>
          </a:xfrm>
          <a:prstGeom prst="rect">
            <a:avLst/>
          </a:prstGeom>
        </p:spPr>
      </p:pic>
      <p:sp>
        <p:nvSpPr>
          <p:cNvPr id="10" name="Rectangle 9"/>
          <p:cNvSpPr/>
          <p:nvPr/>
        </p:nvSpPr>
        <p:spPr>
          <a:xfrm>
            <a:off x="8490" y="1268760"/>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0264518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pic>
        <p:nvPicPr>
          <p:cNvPr id="17410" name="Picture 2" descr="fact lead is toxic_en"/>
          <p:cNvPicPr>
            <a:picLocks noChangeAspect="1" noChangeArrowheads="1"/>
          </p:cNvPicPr>
          <p:nvPr/>
        </p:nvPicPr>
        <p:blipFill rotWithShape="1">
          <a:blip r:embed="rId5">
            <a:extLst>
              <a:ext uri="{28A0092B-C50C-407E-A947-70E740481C1C}">
                <a14:useLocalDpi xmlns:a14="http://schemas.microsoft.com/office/drawing/2010/main" val="0"/>
              </a:ext>
            </a:extLst>
          </a:blip>
          <a:srcRect t="3692" b="1680"/>
          <a:stretch/>
        </p:blipFill>
        <p:spPr bwMode="auto">
          <a:xfrm>
            <a:off x="1670090" y="0"/>
            <a:ext cx="6139915"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0962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24128" y="1268760"/>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076" name="Picture 4" descr="Gunpowder Clip Art - Royalty Free - GoGraph"/>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b="8148"/>
          <a:stretch/>
        </p:blipFill>
        <p:spPr bwMode="auto">
          <a:xfrm>
            <a:off x="498423" y="3597991"/>
            <a:ext cx="1203550" cy="183302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4563" t="6531" r="5560" b="11915"/>
          <a:stretch/>
        </p:blipFill>
        <p:spPr bwMode="auto">
          <a:xfrm>
            <a:off x="0" y="-2"/>
            <a:ext cx="9135510" cy="347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66,458 Bullet Stock Vector Illustration and Royalty Free Bullet Clipart"/>
          <p:cNvPicPr>
            <a:picLocks noChangeAspect="1" noChangeArrowheads="1"/>
          </p:cNvPicPr>
          <p:nvPr/>
        </p:nvPicPr>
        <p:blipFill rotWithShape="1">
          <a:blip r:embed="rId7">
            <a:extLst>
              <a:ext uri="{28A0092B-C50C-407E-A947-70E740481C1C}">
                <a14:useLocalDpi xmlns:a14="http://schemas.microsoft.com/office/drawing/2010/main" val="0"/>
              </a:ext>
            </a:extLst>
          </a:blip>
          <a:srcRect l="35145" t="21571" r="32428" b="20828"/>
          <a:stretch/>
        </p:blipFill>
        <p:spPr bwMode="auto">
          <a:xfrm>
            <a:off x="2699792" y="3714634"/>
            <a:ext cx="982998" cy="17460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928" y="3711270"/>
            <a:ext cx="98107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3958" y="3711269"/>
            <a:ext cx="98107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9197" y="3711268"/>
            <a:ext cx="98107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descr="66,458 Bullet Stock Vector Illustration and Royalty Free Bullet Clipart"/>
          <p:cNvPicPr>
            <a:picLocks noChangeAspect="1" noChangeArrowheads="1"/>
          </p:cNvPicPr>
          <p:nvPr/>
        </p:nvPicPr>
        <p:blipFill rotWithShape="1">
          <a:blip r:embed="rId7">
            <a:extLst>
              <a:ext uri="{28A0092B-C50C-407E-A947-70E740481C1C}">
                <a14:useLocalDpi xmlns:a14="http://schemas.microsoft.com/office/drawing/2010/main" val="0"/>
              </a:ext>
            </a:extLst>
          </a:blip>
          <a:srcRect l="35145" t="21571" r="32428" b="20828"/>
          <a:stretch/>
        </p:blipFill>
        <p:spPr bwMode="auto">
          <a:xfrm>
            <a:off x="7045386" y="3684960"/>
            <a:ext cx="982998" cy="17460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66,458 Bullet Stock Vector Illustration and Royalty Free Bullet Clipart"/>
          <p:cNvPicPr>
            <a:picLocks noChangeAspect="1" noChangeArrowheads="1"/>
          </p:cNvPicPr>
          <p:nvPr/>
        </p:nvPicPr>
        <p:blipFill rotWithShape="1">
          <a:blip r:embed="rId7">
            <a:extLst>
              <a:ext uri="{28A0092B-C50C-407E-A947-70E740481C1C}">
                <a14:useLocalDpi xmlns:a14="http://schemas.microsoft.com/office/drawing/2010/main" val="0"/>
              </a:ext>
            </a:extLst>
          </a:blip>
          <a:srcRect l="35145" t="21571" r="32428" b="20828"/>
          <a:stretch/>
        </p:blipFill>
        <p:spPr bwMode="auto">
          <a:xfrm>
            <a:off x="8084450" y="3684959"/>
            <a:ext cx="982998" cy="1746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1430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Free Target Shooting Cliparts, Download Free Target Shooting Cliparts png  images, Free ClipArts on Clipart Library"/>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327" y="284722"/>
            <a:ext cx="1335321" cy="13353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OH_HiResLogo.jpg"/>
          <p:cNvPicPr>
            <a:picLocks noChangeAspect="1"/>
          </p:cNvPicPr>
          <p:nvPr/>
        </p:nvPicPr>
        <p:blipFill>
          <a:blip r:embed="rId3"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4"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59085" y="1302801"/>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735987" y="1570137"/>
            <a:ext cx="8408013" cy="3970318"/>
          </a:xfrm>
          <a:prstGeom prst="rect">
            <a:avLst/>
          </a:prstGeom>
        </p:spPr>
        <p:txBody>
          <a:bodyPr wrap="square">
            <a:spAutoFit/>
          </a:bodyPr>
          <a:lstStyle/>
          <a:p>
            <a:pPr marL="342900" indent="-342900">
              <a:buFont typeface="Arial" panose="020B0604020202020204" pitchFamily="34" charset="0"/>
              <a:buChar char="ʘ"/>
            </a:pPr>
            <a:r>
              <a:rPr lang="en-ZA" sz="2800" b="1" dirty="0" smtClean="0">
                <a:solidFill>
                  <a:srgbClr val="005D28"/>
                </a:solidFill>
                <a:latin typeface="Arial" panose="020B0604020202020204" pitchFamily="34" charset="0"/>
                <a:cs typeface="Arial" panose="020B0604020202020204" pitchFamily="34" charset="0"/>
              </a:rPr>
              <a:t>Don’t cast your own bullets</a:t>
            </a:r>
          </a:p>
          <a:p>
            <a:pPr marL="342900" indent="-342900">
              <a:buFont typeface="Arial" panose="020B0604020202020204" pitchFamily="34" charset="0"/>
              <a:buChar char="ʘ"/>
            </a:pPr>
            <a:r>
              <a:rPr lang="en-ZA" sz="2800" b="1" dirty="0" smtClean="0">
                <a:solidFill>
                  <a:srgbClr val="005D28"/>
                </a:solidFill>
                <a:latin typeface="Arial" panose="020B0604020202020204" pitchFamily="34" charset="0"/>
                <a:cs typeface="Arial" panose="020B0604020202020204" pitchFamily="34" charset="0"/>
              </a:rPr>
              <a:t>Don’t keep bullets or airgun pellets in your mouth</a:t>
            </a:r>
          </a:p>
          <a:p>
            <a:pPr marL="342900" indent="-342900">
              <a:buFont typeface="Arial" panose="020B0604020202020204" pitchFamily="34" charset="0"/>
              <a:buChar char="ʘ"/>
            </a:pPr>
            <a:r>
              <a:rPr lang="en-ZA" sz="2800" b="1" dirty="0" smtClean="0">
                <a:solidFill>
                  <a:srgbClr val="005D28"/>
                </a:solidFill>
                <a:latin typeface="Arial" panose="020B0604020202020204" pitchFamily="34" charset="0"/>
                <a:cs typeface="Arial" panose="020B0604020202020204" pitchFamily="34" charset="0"/>
              </a:rPr>
              <a:t>Don’t eat, drink, smoke or chew gum at a shooting range</a:t>
            </a:r>
          </a:p>
          <a:p>
            <a:pPr marL="342900" indent="-342900">
              <a:buFont typeface="Arial" panose="020B0604020202020204" pitchFamily="34" charset="0"/>
              <a:buChar char="ʘ"/>
            </a:pPr>
            <a:r>
              <a:rPr lang="en-ZA" sz="2800" b="1" dirty="0" smtClean="0">
                <a:solidFill>
                  <a:srgbClr val="005D28"/>
                </a:solidFill>
                <a:latin typeface="Arial" panose="020B0604020202020204" pitchFamily="34" charset="0"/>
                <a:cs typeface="Arial" panose="020B0604020202020204" pitchFamily="34" charset="0"/>
              </a:rPr>
              <a:t>Wash your face, hands and arms very well with soap and water, and dry with a clean paper towel (or use wet wipes) after handling guns or bullets</a:t>
            </a:r>
            <a:endParaRPr lang="en-ZA" sz="2800" dirty="0">
              <a:solidFill>
                <a:srgbClr val="005D28"/>
              </a:solidFill>
              <a:latin typeface="Arial" panose="020B0604020202020204" pitchFamily="34" charset="0"/>
              <a:cs typeface="Arial" panose="020B0604020202020204" pitchFamily="34" charset="0"/>
            </a:endParaRPr>
          </a:p>
        </p:txBody>
      </p:sp>
      <p:pic>
        <p:nvPicPr>
          <p:cNvPr id="7172" name="Picture 4" descr="111 Firing Range Stock Vector Illustration and Royalty Free Firing Range  Clipart"/>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16161" t="24347" r="18506" b="24721"/>
          <a:stretch/>
        </p:blipFill>
        <p:spPr bwMode="auto">
          <a:xfrm>
            <a:off x="7071812" y="174491"/>
            <a:ext cx="1995636" cy="1555782"/>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9" y="0"/>
            <a:ext cx="916305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4194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79" y="2276872"/>
            <a:ext cx="9137221" cy="3289480"/>
          </a:xfrm>
          <a:prstGeom prst="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descr="DOH_HiResLogo.jpg"/>
          <p:cNvPicPr>
            <a:picLocks noChangeAspect="1"/>
          </p:cNvPicPr>
          <p:nvPr/>
        </p:nvPicPr>
        <p:blipFill>
          <a:blip r:embed="rId2" cstate="print"/>
          <a:stretch>
            <a:fillRect/>
          </a:stretch>
        </p:blipFill>
        <p:spPr>
          <a:xfrm>
            <a:off x="179511" y="6011663"/>
            <a:ext cx="1841375" cy="664122"/>
          </a:xfrm>
          <a:prstGeom prst="rect">
            <a:avLst/>
          </a:prstGeom>
        </p:spPr>
      </p:pic>
      <p:pic>
        <p:nvPicPr>
          <p:cNvPr id="5" name="Picture 4" descr="NDP.jpg"/>
          <p:cNvPicPr>
            <a:picLocks noChangeAspect="1"/>
          </p:cNvPicPr>
          <p:nvPr/>
        </p:nvPicPr>
        <p:blipFill>
          <a:blip r:embed="rId3" cstate="print"/>
          <a:srcRect l="12909" r="9636"/>
          <a:stretch>
            <a:fillRect/>
          </a:stretch>
        </p:blipFill>
        <p:spPr>
          <a:xfrm>
            <a:off x="8203352" y="5863540"/>
            <a:ext cx="864096" cy="836712"/>
          </a:xfrm>
          <a:prstGeom prst="rect">
            <a:avLst/>
          </a:prstGeom>
        </p:spPr>
      </p:pic>
      <p:cxnSp>
        <p:nvCxnSpPr>
          <p:cNvPr id="7" name="Straight Connector 6"/>
          <p:cNvCxnSpPr/>
          <p:nvPr/>
        </p:nvCxnSpPr>
        <p:spPr>
          <a:xfrm>
            <a:off x="0" y="5805264"/>
            <a:ext cx="9144000" cy="0"/>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5759085" y="1302801"/>
            <a:ext cx="3419872"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000" b="1" i="0" u="none" strike="noStrike" kern="1200" cap="none" spc="0" normalizeH="0" baseline="0" noProof="0" dirty="0">
              <a:ln>
                <a:noFill/>
              </a:ln>
              <a:solidFill>
                <a:srgbClr val="005D28"/>
              </a:solidFill>
              <a:effectLst/>
              <a:uLnTx/>
              <a:uFillTx/>
              <a:latin typeface="Arial" pitchFamily="34" charset="0"/>
              <a:ea typeface="+mn-ea"/>
              <a:cs typeface="Arial"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993312"/>
            <a:ext cx="2016224" cy="738497"/>
          </a:xfrm>
          <a:prstGeom prst="rect">
            <a:avLst/>
          </a:prstGeom>
          <a:noFill/>
        </p:spPr>
      </p:pic>
      <p:sp>
        <p:nvSpPr>
          <p:cNvPr id="17" name="Rectangle 16"/>
          <p:cNvSpPr/>
          <p:nvPr/>
        </p:nvSpPr>
        <p:spPr>
          <a:xfrm>
            <a:off x="0" y="5566352"/>
            <a:ext cx="9135510" cy="23404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6779" y="277257"/>
            <a:ext cx="9178957" cy="2215991"/>
          </a:xfrm>
          <a:prstGeom prst="rect">
            <a:avLst/>
          </a:prstGeom>
        </p:spPr>
        <p:txBody>
          <a:bodyPr wrap="square">
            <a:spAutoFit/>
          </a:bodyPr>
          <a:lstStyle/>
          <a:p>
            <a:pPr marL="342900" indent="-342900">
              <a:buFont typeface="Arial" panose="020B0604020202020204" pitchFamily="34" charset="0"/>
              <a:buChar char="ʘ"/>
            </a:pPr>
            <a:r>
              <a:rPr lang="en-ZA" sz="2300" b="1" dirty="0" smtClean="0">
                <a:solidFill>
                  <a:srgbClr val="005D28"/>
                </a:solidFill>
                <a:latin typeface="Arial" panose="020B0604020202020204" pitchFamily="34" charset="0"/>
                <a:cs typeface="Arial" panose="020B0604020202020204" pitchFamily="34" charset="0"/>
              </a:rPr>
              <a:t>Change and bag the clothing you use while shooting (including your shoes) before leaving a shooting range</a:t>
            </a:r>
          </a:p>
          <a:p>
            <a:pPr marL="342900" indent="-342900">
              <a:buFont typeface="Arial" panose="020B0604020202020204" pitchFamily="34" charset="0"/>
              <a:buChar char="ʘ"/>
            </a:pPr>
            <a:r>
              <a:rPr lang="en-ZA" sz="2300" b="1" dirty="0" smtClean="0">
                <a:solidFill>
                  <a:srgbClr val="005D28"/>
                </a:solidFill>
                <a:latin typeface="Arial" panose="020B0604020202020204" pitchFamily="34" charset="0"/>
                <a:cs typeface="Arial" panose="020B0604020202020204" pitchFamily="34" charset="0"/>
              </a:rPr>
              <a:t>Wash the clothing you used while visiting the range or shooting, separately</a:t>
            </a:r>
          </a:p>
          <a:p>
            <a:pPr marL="342900" indent="-342900">
              <a:buFont typeface="Arial" panose="020B0604020202020204" pitchFamily="34" charset="0"/>
              <a:buChar char="ʘ"/>
            </a:pPr>
            <a:r>
              <a:rPr lang="en-ZA" sz="2300" b="1" dirty="0" smtClean="0">
                <a:solidFill>
                  <a:srgbClr val="005D28"/>
                </a:solidFill>
                <a:latin typeface="Arial" panose="020B0604020202020204" pitchFamily="34" charset="0"/>
                <a:cs typeface="Arial" panose="020B0604020202020204" pitchFamily="34" charset="0"/>
              </a:rPr>
              <a:t>Wear gloves when cleaning guns</a:t>
            </a:r>
          </a:p>
          <a:p>
            <a:pPr marL="342900" indent="-342900">
              <a:buFont typeface="Arial" panose="020B0604020202020204" pitchFamily="34" charset="0"/>
              <a:buChar char="ʘ"/>
            </a:pPr>
            <a:endParaRPr lang="en-ZA" sz="2300" b="1" dirty="0">
              <a:solidFill>
                <a:srgbClr val="005D28"/>
              </a:solidFill>
              <a:latin typeface="Arial" panose="020B0604020202020204" pitchFamily="34" charset="0"/>
              <a:cs typeface="Arial" panose="020B0604020202020204" pitchFamily="34" charset="0"/>
            </a:endParaRPr>
          </a:p>
        </p:txBody>
      </p:sp>
      <p:pic>
        <p:nvPicPr>
          <p:cNvPr id="717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9" y="0"/>
            <a:ext cx="916305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2499325"/>
            <a:ext cx="3752851" cy="2827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2499325"/>
            <a:ext cx="4316416" cy="282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314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00">
        <p15:prstTrans prst="drape"/>
      </p:transition>
    </mc:Choice>
    <mc:Fallback>
      <p:transition spd="slow" advTm="4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676A55"/>
      </a:dk2>
      <a:lt2>
        <a:srgbClr val="EAEBDE"/>
      </a:lt2>
      <a:accent1>
        <a:srgbClr val="72A376"/>
      </a:accent1>
      <a:accent2>
        <a:srgbClr val="B0CCB0"/>
      </a:accent2>
      <a:accent3>
        <a:srgbClr val="005D28"/>
      </a:accent3>
      <a:accent4>
        <a:srgbClr val="C0BEAF"/>
      </a:accent4>
      <a:accent5>
        <a:srgbClr val="CEC597"/>
      </a:accent5>
      <a:accent6>
        <a:srgbClr val="E8B7B7"/>
      </a:accent6>
      <a:hlink>
        <a:srgbClr val="E47E7E"/>
      </a:hlink>
      <a:folHlink>
        <a:srgbClr val="C8444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1002</TotalTime>
  <Words>321</Words>
  <Application>Microsoft Office PowerPoint</Application>
  <PresentationFormat>On-screen Show (4:3)</PresentationFormat>
  <Paragraphs>38</Paragraphs>
  <Slides>22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Wingdings</vt:lpstr>
      <vt:lpstr>Office Theme</vt:lpstr>
      <vt:lpstr>Lead Exposure and Lead Poisoning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Environmental Health Day</dc:title>
  <dc:creator>Schmim</dc:creator>
  <cp:lastModifiedBy>MakobFK</cp:lastModifiedBy>
  <cp:revision>63</cp:revision>
  <dcterms:created xsi:type="dcterms:W3CDTF">2019-08-22T11:21:25Z</dcterms:created>
  <dcterms:modified xsi:type="dcterms:W3CDTF">2021-10-24T17:53:51Z</dcterms:modified>
</cp:coreProperties>
</file>