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17" r:id="rId2"/>
    <p:sldId id="374" r:id="rId3"/>
    <p:sldId id="318" r:id="rId4"/>
    <p:sldId id="320" r:id="rId5"/>
    <p:sldId id="323" r:id="rId6"/>
    <p:sldId id="395" r:id="rId7"/>
    <p:sldId id="344" r:id="rId8"/>
    <p:sldId id="346" r:id="rId9"/>
    <p:sldId id="325" r:id="rId10"/>
    <p:sldId id="398" r:id="rId11"/>
    <p:sldId id="399" r:id="rId12"/>
    <p:sldId id="371" r:id="rId13"/>
    <p:sldId id="375" r:id="rId14"/>
    <p:sldId id="386" r:id="rId15"/>
    <p:sldId id="387" r:id="rId16"/>
    <p:sldId id="400" r:id="rId17"/>
    <p:sldId id="361" r:id="rId18"/>
    <p:sldId id="401" r:id="rId19"/>
    <p:sldId id="363" r:id="rId20"/>
    <p:sldId id="402" r:id="rId21"/>
    <p:sldId id="362" r:id="rId22"/>
    <p:sldId id="341" r:id="rId23"/>
    <p:sldId id="390" r:id="rId24"/>
    <p:sldId id="403" r:id="rId25"/>
    <p:sldId id="391" r:id="rId26"/>
    <p:sldId id="392" r:id="rId27"/>
    <p:sldId id="340" r:id="rId28"/>
    <p:sldId id="349" r:id="rId29"/>
    <p:sldId id="370" r:id="rId30"/>
    <p:sldId id="397" r:id="rId31"/>
    <p:sldId id="372" r:id="rId32"/>
    <p:sldId id="388" r:id="rId33"/>
    <p:sldId id="389" r:id="rId34"/>
    <p:sldId id="373" r:id="rId35"/>
    <p:sldId id="383" r:id="rId36"/>
    <p:sldId id="404" r:id="rId37"/>
    <p:sldId id="378" r:id="rId38"/>
    <p:sldId id="364" r:id="rId39"/>
    <p:sldId id="384" r:id="rId40"/>
    <p:sldId id="385" r:id="rId4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5588" autoAdjust="0"/>
    <p:restoredTop sz="90391" autoAdjust="0"/>
  </p:normalViewPr>
  <p:slideViewPr>
    <p:cSldViewPr>
      <p:cViewPr>
        <p:scale>
          <a:sx n="65" d="100"/>
          <a:sy n="65" d="100"/>
        </p:scale>
        <p:origin x="-126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44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%20SUE\Desktop\Desktop%20Files\2016\SAMJ%20article\Copy%20of%2020160309%20DeliveryCSec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Maternal deaths due to bleeding at or after CD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'Bleeding at or after CD'!$A$3</c:f>
              <c:strCache>
                <c:ptCount val="1"/>
                <c:pt idx="0">
                  <c:v>Number</c:v>
                </c:pt>
              </c:strCache>
            </c:strRef>
          </c:tx>
          <c:invertIfNegative val="0"/>
          <c:cat>
            <c:strRef>
              <c:f>'Bleeding at or after CD'!$B$2:$E$2</c:f>
              <c:strCache>
                <c:ptCount val="4"/>
                <c:pt idx="0">
                  <c:v>2002-4</c:v>
                </c:pt>
                <c:pt idx="1">
                  <c:v>2005-7</c:v>
                </c:pt>
                <c:pt idx="2">
                  <c:v>2008-10</c:v>
                </c:pt>
                <c:pt idx="3">
                  <c:v>2011-13</c:v>
                </c:pt>
              </c:strCache>
            </c:strRef>
          </c:cat>
          <c:val>
            <c:numRef>
              <c:f>'Bleeding at or after CD'!$B$3:$E$3</c:f>
              <c:numCache>
                <c:formatCode>General</c:formatCode>
                <c:ptCount val="4"/>
                <c:pt idx="0">
                  <c:v>78</c:v>
                </c:pt>
                <c:pt idx="1">
                  <c:v>141</c:v>
                </c:pt>
                <c:pt idx="2">
                  <c:v>179</c:v>
                </c:pt>
                <c:pt idx="3">
                  <c:v>220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F5-49B1-9AC6-A516CAA0A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386112"/>
        <c:axId val="183387648"/>
      </c:barChart>
      <c:catAx>
        <c:axId val="18338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3387648"/>
        <c:crosses val="autoZero"/>
        <c:auto val="1"/>
        <c:lblAlgn val="ctr"/>
        <c:lblOffset val="100"/>
        <c:noMultiLvlLbl val="0"/>
      </c:catAx>
      <c:valAx>
        <c:axId val="1833876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3386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Pivot!$B$33</c:f>
              <c:strCache>
                <c:ptCount val="1"/>
                <c:pt idx="0">
                  <c:v>Case Fatality Rate (/100000 CD)</c:v>
                </c:pt>
              </c:strCache>
            </c:strRef>
          </c:tx>
          <c:marker>
            <c:symbol val="none"/>
          </c:marker>
          <c:cat>
            <c:strRef>
              <c:f>Pivot!$C$32:$F$32</c:f>
              <c:strCache>
                <c:ptCount val="4"/>
                <c:pt idx="0">
                  <c:v>2002-4</c:v>
                </c:pt>
                <c:pt idx="1">
                  <c:v>2005-7</c:v>
                </c:pt>
                <c:pt idx="2">
                  <c:v>2008-10</c:v>
                </c:pt>
                <c:pt idx="3">
                  <c:v>2011-13</c:v>
                </c:pt>
              </c:strCache>
            </c:strRef>
          </c:cat>
          <c:val>
            <c:numRef>
              <c:f>Pivot!$C$33:$F$33</c:f>
              <c:numCache>
                <c:formatCode>0.0</c:formatCode>
                <c:ptCount val="4"/>
                <c:pt idx="0">
                  <c:v>20.934539305939506</c:v>
                </c:pt>
                <c:pt idx="1">
                  <c:v>29.135602466401075</c:v>
                </c:pt>
                <c:pt idx="2">
                  <c:v>31.765298806760509</c:v>
                </c:pt>
                <c:pt idx="3">
                  <c:v>33.551673389710317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09E-4B7F-9A73-31AAF553DF37}"/>
            </c:ext>
          </c:extLst>
        </c:ser>
        <c:ser>
          <c:idx val="1"/>
          <c:order val="1"/>
          <c:tx>
            <c:strRef>
              <c:f>Pivot!$B$34</c:f>
              <c:strCache>
                <c:ptCount val="1"/>
                <c:pt idx="0">
                  <c:v>SA CD Rate (%)</c:v>
                </c:pt>
              </c:strCache>
            </c:strRef>
          </c:tx>
          <c:marker>
            <c:symbol val="none"/>
          </c:marker>
          <c:cat>
            <c:strRef>
              <c:f>Pivot!$C$32:$F$32</c:f>
              <c:strCache>
                <c:ptCount val="4"/>
                <c:pt idx="0">
                  <c:v>2002-4</c:v>
                </c:pt>
                <c:pt idx="1">
                  <c:v>2005-7</c:v>
                </c:pt>
                <c:pt idx="2">
                  <c:v>2008-10</c:v>
                </c:pt>
                <c:pt idx="3">
                  <c:v>2011-13</c:v>
                </c:pt>
              </c:strCache>
            </c:strRef>
          </c:cat>
          <c:val>
            <c:numRef>
              <c:f>Pivot!$C$34:$F$34</c:f>
              <c:numCache>
                <c:formatCode>0.0</c:formatCode>
                <c:ptCount val="4"/>
                <c:pt idx="0">
                  <c:v>16.065550585420919</c:v>
                </c:pt>
                <c:pt idx="1">
                  <c:v>17.766669469034508</c:v>
                </c:pt>
                <c:pt idx="2">
                  <c:v>19.98174541880222</c:v>
                </c:pt>
                <c:pt idx="3">
                  <c:v>23.152174335214234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09E-4B7F-9A73-31AAF553D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243904"/>
        <c:axId val="183245440"/>
      </c:lineChart>
      <c:catAx>
        <c:axId val="183243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3245440"/>
        <c:crosses val="autoZero"/>
        <c:auto val="1"/>
        <c:lblAlgn val="ctr"/>
        <c:lblOffset val="100"/>
        <c:noMultiLvlLbl val="0"/>
      </c:catAx>
      <c:valAx>
        <c:axId val="1832454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832439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45458-2AC1-47E2-A149-CD2FCB692261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F5F20-7BD9-4FE8-9A46-906D82E2888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8068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F5F20-7BD9-4FE8-9A46-906D82E2888D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849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OMBU = Onsite Midwife birthing Unit</a:t>
            </a:r>
          </a:p>
          <a:p>
            <a:r>
              <a:rPr lang="en-ZA" dirty="0"/>
              <a:t>PTH = Provincial Tertiary Hospital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F5F20-7BD9-4FE8-9A46-906D82E2888D}" type="slidenum">
              <a:rPr lang="en-ZA" smtClean="0"/>
              <a:t>26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7640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Trainer to familiarise him/herself with contents of each subsection in NCCEMD Assessment Anaesthesia for Caesarean Section document.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F5F20-7BD9-4FE8-9A46-906D82E2888D}" type="slidenum">
              <a:rPr lang="en-ZA" smtClean="0"/>
              <a:t>33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8593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472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783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5944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78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619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4228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492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506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944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72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492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7BB8E-52B5-4D26-8D1B-AE6B66B6EE83}" type="datetimeFigureOut">
              <a:rPr lang="en-ZA" smtClean="0"/>
              <a:t>2017-02-01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BF7F-E1F8-4C5B-92C7-C64B3925CBA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024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049" y="1772816"/>
            <a:ext cx="4035902" cy="446265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772400" cy="1470025"/>
          </a:xfrm>
        </p:spPr>
        <p:txBody>
          <a:bodyPr/>
          <a:lstStyle/>
          <a:p>
            <a:r>
              <a:rPr lang="en-ZA" dirty="0"/>
              <a:t>ESMOE</a:t>
            </a:r>
            <a:br>
              <a:rPr lang="en-ZA" dirty="0"/>
            </a:br>
            <a:r>
              <a:rPr lang="en-ZA" dirty="0"/>
              <a:t>Safe Caesarean Delivery</a:t>
            </a:r>
          </a:p>
        </p:txBody>
      </p:sp>
    </p:spTree>
    <p:extLst>
      <p:ext uri="{BB962C8B-B14F-4D97-AF65-F5344CB8AC3E}">
        <p14:creationId xmlns:p14="http://schemas.microsoft.com/office/powerpoint/2010/main" val="6692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ZA" sz="31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Case </a:t>
            </a:r>
            <a:r>
              <a:rPr lang="en-ZA" sz="31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Fatality Rate (per 100,000 </a:t>
            </a:r>
            <a:r>
              <a:rPr lang="en-ZA" sz="3100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CDs) </a:t>
            </a:r>
            <a:r>
              <a:rPr lang="en-ZA" sz="31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for BLDACD deaths  per type of facility 2014-2015</a:t>
            </a:r>
            <a:r>
              <a:rPr lang="en-ZA" sz="3100" dirty="0">
                <a:latin typeface="Arial" pitchFamily="34" charset="0"/>
                <a:cs typeface="Arial" pitchFamily="34" charset="0"/>
              </a:rPr>
              <a:t/>
            </a:r>
            <a:br>
              <a:rPr lang="en-ZA" sz="3100" dirty="0">
                <a:latin typeface="Arial" pitchFamily="34" charset="0"/>
                <a:cs typeface="Arial" pitchFamily="34" charset="0"/>
              </a:rPr>
            </a:br>
            <a:r>
              <a:rPr lang="en-ZA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lang="en-ZA" sz="9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116883"/>
              </p:ext>
            </p:extLst>
          </p:nvPr>
        </p:nvGraphicFramePr>
        <p:xfrm>
          <a:off x="395536" y="980727"/>
          <a:ext cx="8568952" cy="4566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1224136"/>
                <a:gridCol w="1296144"/>
                <a:gridCol w="1872208"/>
                <a:gridCol w="1728192"/>
              </a:tblGrid>
              <a:tr h="722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2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DH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RH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PTH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NC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12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solidFill>
                            <a:schemeClr val="tx2"/>
                          </a:solidFill>
                          <a:effectLst/>
                        </a:rPr>
                        <a:t> Number CDs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solidFill>
                            <a:schemeClr val="tx2"/>
                          </a:solidFill>
                          <a:effectLst/>
                        </a:rPr>
                        <a:t>(CDR%)                                                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186986 (23.8%)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176612 (36.9)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57145 (38.6%)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54380 (46.5%)</a:t>
                      </a:r>
                    </a:p>
                  </a:txBody>
                  <a:tcPr marL="68580" marR="68580" marT="0" marB="0" anchor="ctr"/>
                </a:tc>
              </a:tr>
              <a:tr h="712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Live births 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785721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478535        </a:t>
                      </a:r>
                      <a:endParaRPr lang="en-ZA" sz="24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148132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 116,995</a:t>
                      </a:r>
                      <a:endParaRPr lang="en-ZA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/>
                </a:tc>
              </a:tr>
              <a:tr h="910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CFR  Bleeding during Caesarean section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5.35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Calibri"/>
                          <a:ea typeface="Calibri"/>
                          <a:cs typeface="Arial"/>
                        </a:rPr>
                        <a:t>7.36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Calibri"/>
                          <a:ea typeface="Calibri"/>
                          <a:cs typeface="Arial"/>
                        </a:rPr>
                        <a:t>22.75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0.00</a:t>
                      </a:r>
                    </a:p>
                  </a:txBody>
                  <a:tcPr marL="68580" marR="68580" marT="0" marB="0" anchor="ctr"/>
                </a:tc>
              </a:tr>
              <a:tr h="910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CFR Bleeding after </a:t>
                      </a:r>
                      <a:endParaRPr lang="en-ZA" sz="24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 smtClean="0">
                          <a:solidFill>
                            <a:schemeClr val="tx2"/>
                          </a:solidFill>
                          <a:effectLst/>
                        </a:rPr>
                        <a:t>Caesarean </a:t>
                      </a:r>
                      <a:r>
                        <a:rPr lang="en-ZA" sz="2400" dirty="0">
                          <a:solidFill>
                            <a:schemeClr val="tx2"/>
                          </a:solidFill>
                          <a:effectLst/>
                        </a:rPr>
                        <a:t>section</a:t>
                      </a:r>
                      <a:endParaRPr lang="en-ZA" sz="240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Calibri"/>
                          <a:ea typeface="Calibri"/>
                          <a:cs typeface="Arial"/>
                        </a:rPr>
                        <a:t>19.25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Calibri"/>
                          <a:ea typeface="Calibri"/>
                          <a:cs typeface="Arial"/>
                        </a:rPr>
                        <a:t>16.99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  <a:latin typeface="Calibri"/>
                          <a:ea typeface="Calibri"/>
                          <a:cs typeface="Arial"/>
                        </a:rPr>
                        <a:t>49.00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  <a:latin typeface="Calibri"/>
                          <a:ea typeface="Calibri"/>
                          <a:cs typeface="Arial"/>
                        </a:rPr>
                        <a:t>9.19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0212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DH </a:t>
            </a:r>
            <a:r>
              <a:rPr lang="en-ZA" dirty="0">
                <a:latin typeface="Calibri" pitchFamily="34" charset="0"/>
                <a:ea typeface="Calibri" pitchFamily="34" charset="0"/>
                <a:cs typeface="Arial" pitchFamily="34" charset="0"/>
              </a:rPr>
              <a:t>– District Hospital; RH – Regional Hospital; PTH – Provincial Tertiary Hospitals; NC – National </a:t>
            </a:r>
            <a:r>
              <a:rPr lang="en-ZA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Central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356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 A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ZA" b="1" dirty="0" smtClean="0"/>
          </a:p>
          <a:p>
            <a:pPr marL="0" lvl="0" indent="0">
              <a:buNone/>
            </a:pPr>
            <a:r>
              <a:rPr lang="en-ZA" b="1" dirty="0" smtClean="0"/>
              <a:t>1. What </a:t>
            </a:r>
            <a:r>
              <a:rPr lang="en-ZA" b="1" dirty="0"/>
              <a:t>can be </a:t>
            </a:r>
            <a:r>
              <a:rPr lang="en-ZA" b="1" dirty="0" smtClean="0"/>
              <a:t>done to reduce deaths due to bleeding associated with Caesarean delivery?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i="1" dirty="0" smtClean="0"/>
              <a:t>List two interventions.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94574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What can be </a:t>
            </a:r>
            <a:r>
              <a:rPr lang="en-ZA" b="1" dirty="0" smtClean="0"/>
              <a:t>done?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ZA" dirty="0" smtClean="0">
                <a:solidFill>
                  <a:srgbClr val="000000"/>
                </a:solidFill>
              </a:rPr>
              <a:t>Prevention of  excessive bleeding at/after CD</a:t>
            </a:r>
            <a:endParaRPr lang="en-ZA" dirty="0">
              <a:solidFill>
                <a:srgbClr val="000000"/>
              </a:solidFill>
            </a:endParaRPr>
          </a:p>
          <a:p>
            <a:pPr lvl="0"/>
            <a:r>
              <a:rPr lang="en-ZA" dirty="0">
                <a:solidFill>
                  <a:srgbClr val="000000"/>
                </a:solidFill>
              </a:rPr>
              <a:t>Be prepared</a:t>
            </a:r>
          </a:p>
          <a:p>
            <a:pPr lvl="0"/>
            <a:r>
              <a:rPr lang="en-ZA" dirty="0">
                <a:solidFill>
                  <a:srgbClr val="000000"/>
                </a:solidFill>
              </a:rPr>
              <a:t>Early detection</a:t>
            </a:r>
          </a:p>
          <a:p>
            <a:pPr lvl="0"/>
            <a:r>
              <a:rPr lang="en-ZA" dirty="0">
                <a:solidFill>
                  <a:srgbClr val="000000"/>
                </a:solidFill>
              </a:rPr>
              <a:t>Immediate treatment</a:t>
            </a:r>
          </a:p>
          <a:p>
            <a:pPr lvl="0"/>
            <a:r>
              <a:rPr lang="en-ZA" dirty="0">
                <a:solidFill>
                  <a:srgbClr val="000000"/>
                </a:solidFill>
              </a:rPr>
              <a:t>Definitive treatment</a:t>
            </a:r>
          </a:p>
          <a:p>
            <a:pPr lvl="0"/>
            <a:r>
              <a:rPr lang="en-ZA" dirty="0">
                <a:solidFill>
                  <a:srgbClr val="000000"/>
                </a:solidFill>
              </a:rPr>
              <a:t>Timely, Safe and Appropriate referral</a:t>
            </a:r>
          </a:p>
          <a:p>
            <a:pPr marL="0" lvl="0" indent="0">
              <a:buNone/>
            </a:pPr>
            <a:endParaRPr lang="en-ZA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ZA" dirty="0"/>
              <a:t>Refer to PPH algorithms in PPH and CD monographs/ESMOE Aid.</a:t>
            </a:r>
          </a:p>
        </p:txBody>
      </p:sp>
    </p:spTree>
    <p:extLst>
      <p:ext uri="{BB962C8B-B14F-4D97-AF65-F5344CB8AC3E}">
        <p14:creationId xmlns:p14="http://schemas.microsoft.com/office/powerpoint/2010/main" val="192523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16832"/>
            <a:ext cx="7772400" cy="3852143"/>
          </a:xfrm>
        </p:spPr>
        <p:txBody>
          <a:bodyPr/>
          <a:lstStyle/>
          <a:p>
            <a:r>
              <a:rPr lang="en-ZA" dirty="0"/>
              <a:t>    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5" y="2144837"/>
            <a:ext cx="8784975" cy="1500187"/>
          </a:xfrm>
        </p:spPr>
        <p:txBody>
          <a:bodyPr>
            <a:normAutofit lnSpcReduction="10000"/>
          </a:bodyPr>
          <a:lstStyle/>
          <a:p>
            <a:r>
              <a:rPr lang="en-ZA" sz="4400" b="1" dirty="0"/>
              <a:t>                  </a:t>
            </a:r>
            <a:r>
              <a:rPr lang="en-ZA" sz="4400" b="1" dirty="0">
                <a:solidFill>
                  <a:schemeClr val="tx1"/>
                </a:solidFill>
              </a:rPr>
              <a:t>Deaths from </a:t>
            </a:r>
          </a:p>
          <a:p>
            <a:r>
              <a:rPr lang="en-ZA" sz="4400" b="1" dirty="0">
                <a:solidFill>
                  <a:schemeClr val="tx1"/>
                </a:solidFill>
              </a:rPr>
              <a:t>              Anaesthesia at CD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5373216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i="1" dirty="0"/>
              <a:t>NB:  Anaesthetic deaths: 2/3 spinal,  1/3 general 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01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745667"/>
              </p:ext>
            </p:extLst>
          </p:nvPr>
        </p:nvGraphicFramePr>
        <p:xfrm>
          <a:off x="107504" y="1600200"/>
          <a:ext cx="8856983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556">
                  <a:extLst>
                    <a:ext uri="{9D8B030D-6E8A-4147-A177-3AD203B41FA5}">
                      <a16:colId xmlns:a16="http://schemas.microsoft.com/office/drawing/2014/main" xmlns="" val="3817489952"/>
                    </a:ext>
                  </a:extLst>
                </a:gridCol>
                <a:gridCol w="1549951">
                  <a:extLst>
                    <a:ext uri="{9D8B030D-6E8A-4147-A177-3AD203B41FA5}">
                      <a16:colId xmlns:a16="http://schemas.microsoft.com/office/drawing/2014/main" xmlns="" val="1890933205"/>
                    </a:ext>
                  </a:extLst>
                </a:gridCol>
                <a:gridCol w="1627448">
                  <a:extLst>
                    <a:ext uri="{9D8B030D-6E8A-4147-A177-3AD203B41FA5}">
                      <a16:colId xmlns:a16="http://schemas.microsoft.com/office/drawing/2014/main" xmlns="" val="2507413759"/>
                    </a:ext>
                  </a:extLst>
                </a:gridCol>
                <a:gridCol w="1627448">
                  <a:extLst>
                    <a:ext uri="{9D8B030D-6E8A-4147-A177-3AD203B41FA5}">
                      <a16:colId xmlns:a16="http://schemas.microsoft.com/office/drawing/2014/main" xmlns="" val="3112897457"/>
                    </a:ext>
                  </a:extLst>
                </a:gridCol>
                <a:gridCol w="1638580">
                  <a:extLst>
                    <a:ext uri="{9D8B030D-6E8A-4147-A177-3AD203B41FA5}">
                      <a16:colId xmlns:a16="http://schemas.microsoft.com/office/drawing/2014/main" xmlns="" val="1555495511"/>
                    </a:ext>
                  </a:extLst>
                </a:gridCol>
              </a:tblGrid>
              <a:tr h="771281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Regional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Tertiary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Private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5694957"/>
                  </a:ext>
                </a:extLst>
              </a:tr>
              <a:tr h="1331251">
                <a:tc>
                  <a:txBody>
                    <a:bodyPr/>
                    <a:lstStyle/>
                    <a:p>
                      <a:endParaRPr lang="en-ZA" dirty="0"/>
                    </a:p>
                    <a:p>
                      <a:endParaRPr lang="en-ZA" dirty="0"/>
                    </a:p>
                    <a:p>
                      <a:r>
                        <a:rPr lang="en-ZA" dirty="0"/>
                        <a:t>Total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1344</a:t>
                      </a:r>
                    </a:p>
                    <a:p>
                      <a:pPr algn="ctr"/>
                      <a:r>
                        <a:rPr lang="en-ZA" dirty="0"/>
                        <a:t>31.6%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1653</a:t>
                      </a:r>
                    </a:p>
                    <a:p>
                      <a:pPr algn="ctr"/>
                      <a:r>
                        <a:rPr lang="en-ZA" dirty="0"/>
                        <a:t>38.9%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972</a:t>
                      </a:r>
                    </a:p>
                    <a:p>
                      <a:pPr algn="ctr"/>
                      <a:r>
                        <a:rPr lang="en-ZA" dirty="0"/>
                        <a:t>22.9%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/>
                    </a:p>
                    <a:p>
                      <a:pPr algn="ctr"/>
                      <a:r>
                        <a:rPr lang="en-ZA" dirty="0"/>
                        <a:t>114</a:t>
                      </a:r>
                    </a:p>
                    <a:p>
                      <a:pPr algn="ctr"/>
                      <a:r>
                        <a:rPr lang="en-ZA" dirty="0"/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3314362"/>
                  </a:ext>
                </a:extLst>
              </a:tr>
              <a:tr h="1331251">
                <a:tc>
                  <a:txBody>
                    <a:bodyPr/>
                    <a:lstStyle/>
                    <a:p>
                      <a:endParaRPr lang="en-ZA" dirty="0">
                        <a:solidFill>
                          <a:srgbClr val="FF0000"/>
                        </a:solidFill>
                      </a:endParaRPr>
                    </a:p>
                    <a:p>
                      <a:endParaRPr lang="en-ZA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Anaesthetic Deaths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57</a:t>
                      </a: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55.3%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37</a:t>
                      </a: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35.9%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7.8%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ZA" dirty="0">
                          <a:solidFill>
                            <a:srgbClr val="FF0000"/>
                          </a:solidFill>
                        </a:rPr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6379745"/>
                  </a:ext>
                </a:extLst>
              </a:tr>
              <a:tr h="771281">
                <a:tc>
                  <a:txBody>
                    <a:bodyPr/>
                    <a:lstStyle/>
                    <a:p>
                      <a:r>
                        <a:rPr lang="en-ZA" dirty="0"/>
                        <a:t>Number of </a:t>
                      </a:r>
                      <a:r>
                        <a:rPr lang="en-ZA" dirty="0" smtClean="0"/>
                        <a:t>CDs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233501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248556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160269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134153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3600" b="1" dirty="0"/>
              <a:t>Anaesthetic deaths by level of </a:t>
            </a:r>
            <a:r>
              <a:rPr lang="en-ZA" sz="3600" b="1" dirty="0" smtClean="0"/>
              <a:t>care (2011-2013)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002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b="1" dirty="0"/>
              <a:t>Provincial variation in </a:t>
            </a:r>
            <a:r>
              <a:rPr lang="en-ZA" sz="3600" b="1" dirty="0" err="1"/>
              <a:t>iMMR</a:t>
            </a:r>
            <a:r>
              <a:rPr lang="en-ZA" sz="3600" b="1" dirty="0"/>
              <a:t> </a:t>
            </a:r>
            <a:r>
              <a:rPr lang="en-ZA" sz="3600" b="1"/>
              <a:t>for </a:t>
            </a:r>
            <a:r>
              <a:rPr lang="en-ZA" sz="3600" b="1" smtClean="0"/>
              <a:t>anaesthesia (2011-2013)</a:t>
            </a:r>
            <a:endParaRPr lang="en-ZA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40078"/>
              </p:ext>
            </p:extLst>
          </p:nvPr>
        </p:nvGraphicFramePr>
        <p:xfrm>
          <a:off x="1524000" y="1397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51248299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6703314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Province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 err="1"/>
                        <a:t>iMMR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1023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Limpopo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8.92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067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Mpumalanga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7.92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38938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Eastern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4.14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097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err="1"/>
                        <a:t>KwaZulu</a:t>
                      </a:r>
                      <a:r>
                        <a:rPr lang="en-ZA" dirty="0"/>
                        <a:t> Natal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3.73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894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Free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2.77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3562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1.73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3056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Gauteng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1.47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3408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Western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0.36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32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Northern 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115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/>
                        <a:t>National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3.73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3882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6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 A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ZA" b="1" dirty="0" smtClean="0"/>
          </a:p>
          <a:p>
            <a:pPr marL="0" lvl="0" indent="0">
              <a:buNone/>
            </a:pPr>
            <a:r>
              <a:rPr lang="en-ZA" b="1" dirty="0" smtClean="0"/>
              <a:t>2. What </a:t>
            </a:r>
            <a:r>
              <a:rPr lang="en-ZA" b="1" dirty="0"/>
              <a:t>can be </a:t>
            </a:r>
            <a:r>
              <a:rPr lang="en-ZA" b="1" dirty="0" smtClean="0"/>
              <a:t>done to reduce deaths due to anaesthesia for  CD?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i="1" dirty="0" smtClean="0"/>
              <a:t>List two interventions.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199558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What can be done?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ZA" sz="2500" dirty="0">
                <a:solidFill>
                  <a:srgbClr val="000000"/>
                </a:solidFill>
              </a:rPr>
              <a:t>Anaesthetic training/accreditation</a:t>
            </a:r>
          </a:p>
          <a:p>
            <a:pPr marL="0" lvl="0" indent="0">
              <a:buNone/>
            </a:pPr>
            <a:endParaRPr lang="en-ZA" sz="2500" dirty="0">
              <a:solidFill>
                <a:srgbClr val="000000"/>
              </a:solidFill>
            </a:endParaRPr>
          </a:p>
          <a:p>
            <a:pPr lvl="0"/>
            <a:r>
              <a:rPr lang="en-ZA" sz="2500" dirty="0">
                <a:solidFill>
                  <a:srgbClr val="000000"/>
                </a:solidFill>
              </a:rPr>
              <a:t>Use of vasopressors for  spinal anaesthesia</a:t>
            </a:r>
          </a:p>
          <a:p>
            <a:pPr marL="0" lvl="0" indent="0">
              <a:buNone/>
            </a:pPr>
            <a:endParaRPr lang="en-ZA" sz="2500" dirty="0">
              <a:solidFill>
                <a:srgbClr val="000000"/>
              </a:solidFill>
            </a:endParaRPr>
          </a:p>
          <a:p>
            <a:pPr lvl="0"/>
            <a:r>
              <a:rPr lang="en-ZA" sz="2500" dirty="0">
                <a:solidFill>
                  <a:srgbClr val="000000"/>
                </a:solidFill>
              </a:rPr>
              <a:t>Difficult scenarios: massive  OH and eclampsia</a:t>
            </a:r>
          </a:p>
          <a:p>
            <a:pPr lvl="0"/>
            <a:endParaRPr lang="en-ZA" sz="25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ZA" sz="2500" dirty="0">
                <a:solidFill>
                  <a:srgbClr val="000000"/>
                </a:solidFill>
              </a:rPr>
              <a:t>ESMOE module: spinal and GA</a:t>
            </a:r>
          </a:p>
          <a:p>
            <a:pPr lvl="0"/>
            <a:endParaRPr lang="en-ZA" sz="2500" dirty="0">
              <a:solidFill>
                <a:srgbClr val="000000"/>
              </a:solidFill>
            </a:endParaRPr>
          </a:p>
          <a:p>
            <a:pPr lvl="0"/>
            <a:r>
              <a:rPr lang="en-ZA" sz="2500" dirty="0">
                <a:solidFill>
                  <a:srgbClr val="000000"/>
                </a:solidFill>
              </a:rPr>
              <a:t>Anaesthetic outreach and support to district hospitals</a:t>
            </a:r>
          </a:p>
          <a:p>
            <a:pPr lvl="0"/>
            <a:endParaRPr lang="en-ZA" sz="2500" dirty="0">
              <a:solidFill>
                <a:srgbClr val="000000"/>
              </a:solidFill>
            </a:endParaRPr>
          </a:p>
          <a:p>
            <a:pPr lvl="0"/>
            <a:r>
              <a:rPr lang="en-ZA" sz="2500" dirty="0">
                <a:solidFill>
                  <a:srgbClr val="000000"/>
                </a:solidFill>
              </a:rPr>
              <a:t>Clinical officers?</a:t>
            </a:r>
          </a:p>
          <a:p>
            <a:pPr lvl="0"/>
            <a:endParaRPr lang="en-ZA" sz="2500" dirty="0">
              <a:solidFill>
                <a:srgbClr val="000000"/>
              </a:solidFill>
            </a:endParaRPr>
          </a:p>
          <a:p>
            <a:pPr lvl="0"/>
            <a:r>
              <a:rPr lang="en-ZA" sz="2500" dirty="0">
                <a:solidFill>
                  <a:srgbClr val="000000"/>
                </a:solidFill>
              </a:rPr>
              <a:t>Avoid single operator/anaesthetist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70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 A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b="1" dirty="0"/>
              <a:t>3</a:t>
            </a:r>
            <a:r>
              <a:rPr lang="en-ZA" b="1" dirty="0" smtClean="0"/>
              <a:t>. What </a:t>
            </a:r>
            <a:r>
              <a:rPr lang="en-ZA" b="1" dirty="0"/>
              <a:t>can be </a:t>
            </a:r>
            <a:r>
              <a:rPr lang="en-ZA" b="1" dirty="0" smtClean="0"/>
              <a:t>done to reduce deaths </a:t>
            </a:r>
            <a:r>
              <a:rPr lang="en-ZA" b="1" dirty="0"/>
              <a:t>from Puerperal sepsis following CD</a:t>
            </a:r>
          </a:p>
          <a:p>
            <a:pPr marL="0" lvl="0" indent="0">
              <a:buNone/>
            </a:pPr>
            <a:endParaRPr lang="en-ZA" b="1" dirty="0" smtClean="0"/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i="1" dirty="0" smtClean="0"/>
              <a:t>List two interventions.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8194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What can be done?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/>
              <a:t>Prevent prolonged labour and multiple PVs</a:t>
            </a:r>
          </a:p>
          <a:p>
            <a:endParaRPr lang="en-ZA" dirty="0"/>
          </a:p>
          <a:p>
            <a:r>
              <a:rPr lang="en-ZA" dirty="0"/>
              <a:t>Prophylactic antibiotics</a:t>
            </a:r>
          </a:p>
          <a:p>
            <a:endParaRPr lang="en-ZA" dirty="0"/>
          </a:p>
          <a:p>
            <a:r>
              <a:rPr lang="en-ZA" dirty="0"/>
              <a:t>Adequate therapeutic antibiotics</a:t>
            </a:r>
          </a:p>
          <a:p>
            <a:endParaRPr lang="en-ZA" dirty="0"/>
          </a:p>
          <a:p>
            <a:r>
              <a:rPr lang="en-ZA" dirty="0"/>
              <a:t>Early surgical intervention</a:t>
            </a:r>
          </a:p>
          <a:p>
            <a:pPr marL="0" indent="0">
              <a:buNone/>
            </a:pPr>
            <a:endParaRPr lang="en-ZA" dirty="0"/>
          </a:p>
          <a:p>
            <a:r>
              <a:rPr lang="en-ZA" dirty="0"/>
              <a:t>Postnatal care coverage</a:t>
            </a:r>
          </a:p>
        </p:txBody>
      </p:sp>
    </p:spTree>
    <p:extLst>
      <p:ext uri="{BB962C8B-B14F-4D97-AF65-F5344CB8AC3E}">
        <p14:creationId xmlns:p14="http://schemas.microsoft.com/office/powerpoint/2010/main" val="22971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rmAutofit/>
          </a:bodyPr>
          <a:lstStyle/>
          <a:p>
            <a:r>
              <a:rPr lang="en-ZA" b="1" dirty="0"/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184576"/>
          </a:xfrm>
        </p:spPr>
        <p:txBody>
          <a:bodyPr>
            <a:normAutofit/>
          </a:bodyPr>
          <a:lstStyle/>
          <a:p>
            <a:r>
              <a:rPr lang="en-ZA" sz="2800" dirty="0"/>
              <a:t>To understand the burden of mortality related to caesarean delivery (CD) in South Africa</a:t>
            </a:r>
          </a:p>
          <a:p>
            <a:r>
              <a:rPr lang="en-ZA" sz="2800" dirty="0"/>
              <a:t>To understand the clinical, administrative and managerial factors required to enable safe CD</a:t>
            </a:r>
          </a:p>
          <a:p>
            <a:r>
              <a:rPr lang="en-ZA" sz="2800" dirty="0"/>
              <a:t>To describe checklists for accrediting surgeon, anaesthetists and facility for safe CD</a:t>
            </a:r>
          </a:p>
          <a:p>
            <a:r>
              <a:rPr lang="en-ZA" sz="2800" dirty="0"/>
              <a:t>To discuss strategies to implement Safe CD action plans in a district, with rational use of resources</a:t>
            </a:r>
          </a:p>
          <a:p>
            <a:r>
              <a:rPr lang="en-ZA" sz="2800" dirty="0"/>
              <a:t>To acquire skills for monitoring CD rates and CD case fatality rates.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09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 A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b="1" dirty="0"/>
              <a:t>4</a:t>
            </a:r>
            <a:r>
              <a:rPr lang="en-ZA" b="1" dirty="0" smtClean="0"/>
              <a:t>. What </a:t>
            </a:r>
            <a:r>
              <a:rPr lang="en-ZA" b="1" dirty="0"/>
              <a:t>can be </a:t>
            </a:r>
            <a:r>
              <a:rPr lang="en-ZA" b="1" dirty="0" smtClean="0"/>
              <a:t>done to reduce deaths </a:t>
            </a:r>
            <a:r>
              <a:rPr lang="en-ZA" b="1" dirty="0"/>
              <a:t>from </a:t>
            </a:r>
          </a:p>
          <a:p>
            <a:pPr marL="0" indent="0">
              <a:buNone/>
            </a:pPr>
            <a:r>
              <a:rPr lang="en-ZA" b="1" dirty="0" smtClean="0"/>
              <a:t>     </a:t>
            </a:r>
            <a:r>
              <a:rPr lang="en-ZA" b="1" dirty="0" err="1" smtClean="0"/>
              <a:t>Thrombo</a:t>
            </a:r>
            <a:r>
              <a:rPr lang="en-ZA" b="1" dirty="0" smtClean="0"/>
              <a:t>-embolism </a:t>
            </a:r>
            <a:r>
              <a:rPr lang="en-ZA" b="1" dirty="0"/>
              <a:t>after </a:t>
            </a:r>
            <a:r>
              <a:rPr lang="en-ZA" b="1" dirty="0" smtClean="0"/>
              <a:t>CD ?</a:t>
            </a:r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i="1" dirty="0" smtClean="0"/>
              <a:t>List two interventions.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8194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What can be done?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>
                <a:solidFill>
                  <a:srgbClr val="000000"/>
                </a:solidFill>
              </a:rPr>
              <a:t>Hydration</a:t>
            </a:r>
          </a:p>
          <a:p>
            <a:pPr lvl="0"/>
            <a:endParaRPr lang="en-ZA" dirty="0">
              <a:solidFill>
                <a:srgbClr val="000000"/>
              </a:solidFill>
            </a:endParaRPr>
          </a:p>
          <a:p>
            <a:pPr lvl="0"/>
            <a:r>
              <a:rPr lang="en-ZA" dirty="0">
                <a:solidFill>
                  <a:srgbClr val="000000"/>
                </a:solidFill>
              </a:rPr>
              <a:t>Early mobilisation</a:t>
            </a:r>
          </a:p>
          <a:p>
            <a:pPr lvl="0"/>
            <a:endParaRPr lang="en-ZA" dirty="0">
              <a:solidFill>
                <a:srgbClr val="000000"/>
              </a:solidFill>
            </a:endParaRPr>
          </a:p>
          <a:p>
            <a:pPr lvl="0"/>
            <a:r>
              <a:rPr lang="en-ZA" dirty="0">
                <a:solidFill>
                  <a:srgbClr val="000000"/>
                </a:solidFill>
              </a:rPr>
              <a:t>Thromboprophylaxis</a:t>
            </a:r>
          </a:p>
          <a:p>
            <a:pPr lvl="0"/>
            <a:endParaRPr lang="en-ZA" dirty="0">
              <a:solidFill>
                <a:srgbClr val="000000"/>
              </a:solidFill>
            </a:endParaRPr>
          </a:p>
          <a:p>
            <a:pPr lvl="0"/>
            <a:r>
              <a:rPr lang="en-ZA" dirty="0">
                <a:solidFill>
                  <a:srgbClr val="000000"/>
                </a:solidFill>
              </a:rPr>
              <a:t>Early detection and treatment of VTE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33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b="1" dirty="0"/>
              <a:t>Key responsibilities for Ensuring safe CD</a:t>
            </a:r>
          </a:p>
        </p:txBody>
      </p:sp>
      <p:sp>
        <p:nvSpPr>
          <p:cNvPr id="39938" name="Content Placeholder 1"/>
          <p:cNvSpPr>
            <a:spLocks noGrp="1"/>
          </p:cNvSpPr>
          <p:nvPr>
            <p:ph idx="4294967295"/>
          </p:nvPr>
        </p:nvSpPr>
        <p:spPr>
          <a:xfrm>
            <a:off x="503238" y="981075"/>
            <a:ext cx="8640762" cy="5876925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ZA" sz="2800" dirty="0"/>
          </a:p>
          <a:p>
            <a:pPr marL="0" indent="0" eaLnBrk="1" hangingPunct="1">
              <a:buNone/>
            </a:pPr>
            <a:endParaRPr lang="en-ZA" sz="2800" dirty="0"/>
          </a:p>
        </p:txBody>
      </p:sp>
      <p:sp>
        <p:nvSpPr>
          <p:cNvPr id="6" name="Oval 5"/>
          <p:cNvSpPr/>
          <p:nvPr/>
        </p:nvSpPr>
        <p:spPr>
          <a:xfrm>
            <a:off x="3057221" y="1760240"/>
            <a:ext cx="3096344" cy="309634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>
                <a:solidFill>
                  <a:schemeClr val="tx1"/>
                </a:solidFill>
              </a:rPr>
              <a:t>Facility/Theatre Management</a:t>
            </a:r>
          </a:p>
        </p:txBody>
      </p:sp>
      <p:sp>
        <p:nvSpPr>
          <p:cNvPr id="7" name="Oval 6"/>
          <p:cNvSpPr/>
          <p:nvPr/>
        </p:nvSpPr>
        <p:spPr>
          <a:xfrm>
            <a:off x="174289" y="1795357"/>
            <a:ext cx="3026947" cy="3061227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dirty="0">
                <a:solidFill>
                  <a:schemeClr val="tx1"/>
                </a:solidFill>
              </a:rPr>
              <a:t>Clinical</a:t>
            </a:r>
            <a:r>
              <a:rPr lang="en-ZA" dirty="0"/>
              <a:t> </a:t>
            </a:r>
          </a:p>
        </p:txBody>
      </p:sp>
      <p:sp>
        <p:nvSpPr>
          <p:cNvPr id="8" name="Oval 7"/>
          <p:cNvSpPr/>
          <p:nvPr/>
        </p:nvSpPr>
        <p:spPr>
          <a:xfrm>
            <a:off x="6002614" y="1760240"/>
            <a:ext cx="3033882" cy="309634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>
                <a:solidFill>
                  <a:schemeClr val="tx1"/>
                </a:solidFill>
              </a:rPr>
              <a:t>District/Provincial Management</a:t>
            </a:r>
          </a:p>
        </p:txBody>
      </p:sp>
    </p:spTree>
    <p:extLst>
      <p:ext uri="{BB962C8B-B14F-4D97-AF65-F5344CB8AC3E}">
        <p14:creationId xmlns:p14="http://schemas.microsoft.com/office/powerpoint/2010/main" val="34948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Clinical responsibilities for safe 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Prevention </a:t>
            </a:r>
            <a:r>
              <a:rPr lang="en-ZA" dirty="0" smtClean="0"/>
              <a:t> of unnecessary </a:t>
            </a:r>
            <a:r>
              <a:rPr lang="en-ZA" dirty="0"/>
              <a:t>CD</a:t>
            </a:r>
          </a:p>
          <a:p>
            <a:r>
              <a:rPr lang="en-ZA" dirty="0"/>
              <a:t>Prevention and treatment of mortality and morbidity from </a:t>
            </a:r>
          </a:p>
          <a:p>
            <a:pPr lvl="1"/>
            <a:r>
              <a:rPr lang="en-ZA" dirty="0"/>
              <a:t>Bleeding </a:t>
            </a:r>
          </a:p>
          <a:p>
            <a:pPr lvl="1"/>
            <a:r>
              <a:rPr lang="en-ZA" dirty="0"/>
              <a:t>Sepsis </a:t>
            </a:r>
          </a:p>
          <a:p>
            <a:pPr lvl="1"/>
            <a:r>
              <a:rPr lang="en-ZA" dirty="0"/>
              <a:t>Thromboembolism</a:t>
            </a:r>
          </a:p>
          <a:p>
            <a:pPr lvl="1"/>
            <a:r>
              <a:rPr lang="en-ZA" dirty="0"/>
              <a:t>Anaesthetic complications </a:t>
            </a:r>
          </a:p>
          <a:p>
            <a:pPr marL="0" indent="0">
              <a:buNone/>
            </a:pPr>
            <a:endParaRPr lang="en-ZA" sz="2800" dirty="0"/>
          </a:p>
          <a:p>
            <a:pPr marL="0" indent="0" algn="ctr">
              <a:buNone/>
            </a:pPr>
            <a:r>
              <a:rPr lang="en-ZA" sz="2800" dirty="0"/>
              <a:t>(protocols, training, competency checklists, M&amp;M)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750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 B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b="1" dirty="0"/>
              <a:t> </a:t>
            </a:r>
            <a:r>
              <a:rPr lang="en-ZA" b="1" dirty="0" smtClean="0"/>
              <a:t>What are the responsibilities of:</a:t>
            </a:r>
          </a:p>
          <a:p>
            <a:r>
              <a:rPr lang="en-ZA" b="1" dirty="0" smtClean="0"/>
              <a:t> facility /theatre mangers in reducing  deaths </a:t>
            </a:r>
            <a:r>
              <a:rPr lang="en-ZA" b="1" dirty="0"/>
              <a:t>from </a:t>
            </a:r>
            <a:r>
              <a:rPr lang="en-ZA" b="1" dirty="0" smtClean="0"/>
              <a:t> CD ?</a:t>
            </a:r>
          </a:p>
          <a:p>
            <a:r>
              <a:rPr lang="en-US" b="1" dirty="0"/>
              <a:t>d</a:t>
            </a:r>
            <a:r>
              <a:rPr lang="en-US" b="1" dirty="0" smtClean="0"/>
              <a:t>istrict and provincial managers</a:t>
            </a:r>
            <a:endParaRPr lang="en-ZA" b="1" dirty="0" smtClean="0"/>
          </a:p>
          <a:p>
            <a:pPr marL="0" lv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i="1" dirty="0" smtClean="0"/>
              <a:t>List two responsibilities for each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5584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Facility management responsibilities for safe 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Supplies</a:t>
            </a:r>
          </a:p>
          <a:p>
            <a:r>
              <a:rPr lang="en-ZA" dirty="0"/>
              <a:t>Medicines</a:t>
            </a:r>
          </a:p>
          <a:p>
            <a:r>
              <a:rPr lang="en-ZA" dirty="0"/>
              <a:t>Equipment</a:t>
            </a:r>
          </a:p>
          <a:p>
            <a:r>
              <a:rPr lang="en-ZA" dirty="0"/>
              <a:t>Blood &amp; FDPs</a:t>
            </a:r>
          </a:p>
          <a:p>
            <a:r>
              <a:rPr lang="en-ZA" dirty="0"/>
              <a:t>Adequate numbers staff/ deployment </a:t>
            </a:r>
          </a:p>
          <a:p>
            <a:endParaRPr lang="en-ZA" i="1" dirty="0"/>
          </a:p>
          <a:p>
            <a:pPr marL="0" indent="0" algn="ctr">
              <a:buNone/>
            </a:pPr>
            <a:r>
              <a:rPr lang="en-ZA" dirty="0"/>
              <a:t>(accreditation checklists/ needs analysis)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575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District/Provincial management responsibilities for safe 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Diversion resources to improve CD safety in identified facilities</a:t>
            </a:r>
          </a:p>
          <a:p>
            <a:r>
              <a:rPr lang="en-ZA" dirty="0"/>
              <a:t>Stop CD at </a:t>
            </a:r>
            <a:r>
              <a:rPr lang="en-ZA" dirty="0" smtClean="0"/>
              <a:t>those which cannot provide safe service </a:t>
            </a:r>
          </a:p>
          <a:p>
            <a:r>
              <a:rPr lang="en-ZA" dirty="0" smtClean="0"/>
              <a:t>Balance </a:t>
            </a:r>
            <a:r>
              <a:rPr lang="en-ZA" dirty="0"/>
              <a:t>safety with accessibility </a:t>
            </a:r>
          </a:p>
          <a:p>
            <a:r>
              <a:rPr lang="en-ZA" dirty="0"/>
              <a:t>Prevention of overload at PTHs/ OMBUs</a:t>
            </a:r>
          </a:p>
          <a:p>
            <a:r>
              <a:rPr lang="en-ZA" dirty="0"/>
              <a:t>Leadership, monitoring and accountability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9387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2856"/>
            <a:ext cx="7772400" cy="3636119"/>
          </a:xfrm>
        </p:spPr>
        <p:txBody>
          <a:bodyPr/>
          <a:lstStyle/>
          <a:p>
            <a:r>
              <a:rPr lang="en-ZA" dirty="0"/>
              <a:t>SETTING MINIMUM </a:t>
            </a:r>
            <a:r>
              <a:rPr lang="en-ZA"/>
              <a:t>STANDARDS  </a:t>
            </a:r>
            <a:br>
              <a:rPr lang="en-ZA"/>
            </a:br>
            <a:r>
              <a:rPr lang="en-ZA"/>
              <a:t>                          FOR </a:t>
            </a:r>
            <a:r>
              <a:rPr lang="en-ZA" dirty="0"/>
              <a:t>CD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i="1" dirty="0"/>
              <a:t> </a:t>
            </a:r>
          </a:p>
          <a:p>
            <a:endParaRPr lang="en-ZA" i="1" dirty="0"/>
          </a:p>
          <a:p>
            <a:r>
              <a:rPr lang="en-ZA" i="1" dirty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120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432048"/>
          </a:xfrm>
        </p:spPr>
        <p:txBody>
          <a:bodyPr>
            <a:noAutofit/>
          </a:bodyPr>
          <a:lstStyle/>
          <a:p>
            <a:r>
              <a:rPr lang="en-ZA" sz="2800" dirty="0"/>
              <a:t>SUMMARY - Minimum standards for caesarean delivery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131311"/>
              </p:ext>
            </p:extLst>
          </p:nvPr>
        </p:nvGraphicFramePr>
        <p:xfrm>
          <a:off x="611560" y="548680"/>
          <a:ext cx="7992888" cy="6370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27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292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1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Requirement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Standard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Protocol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5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Surgeon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solidFill>
                            <a:schemeClr val="tx1"/>
                          </a:solidFill>
                          <a:effectLst/>
                        </a:rPr>
                        <a:t>Doctor, accredited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Minimum of 2 accredited doctors in theatre throughout procedure: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effectLst/>
                        </a:rPr>
                        <a:t>An accredited doctor on duty and on-site available at all times for obstetric emergencies.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ZA" sz="1100">
                          <a:effectLst/>
                        </a:rPr>
                        <a:t>A 2</a:t>
                      </a:r>
                      <a:r>
                        <a:rPr lang="en-ZA" sz="1100" baseline="30000">
                          <a:effectLst/>
                        </a:rPr>
                        <a:t>nd</a:t>
                      </a:r>
                      <a:r>
                        <a:rPr lang="en-ZA" sz="1100">
                          <a:effectLst/>
                        </a:rPr>
                        <a:t> accredited doctor, available within 30 minutes before intended anaesthetic starts. 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0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Anaesthetist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solidFill>
                            <a:schemeClr val="tx1"/>
                          </a:solidFill>
                          <a:effectLst/>
                        </a:rPr>
                        <a:t>Doctor, accredited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4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Surgeon’s Assistant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(must not be the same person as the anaesthetist</a:t>
                      </a:r>
                      <a:r>
                        <a:rPr lang="en-ZA" sz="1100" dirty="0">
                          <a:effectLst/>
                        </a:rPr>
                        <a:t>)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b="0" dirty="0">
                          <a:solidFill>
                            <a:schemeClr val="tx1"/>
                          </a:solidFill>
                          <a:effectLst/>
                        </a:rPr>
                        <a:t>Doctor, intern, medical student, Clinical Associate, student Clinical Associate, Nurse or student nurse.</a:t>
                      </a: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On-site and present in theatre throughout procedure (or available within 30 minutes).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Should preferably not be the scrub nurse.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3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Newborn care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Nurse, doctor or clinical associate with newborn resuscitation skills (must have completed Help Babies Breathe training or equivalent).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On-site to receive baby (must be a separate person from the anaesthetist and the surgeon).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2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Theatre nursing team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Scrub nurse, anaesthetic assistant, floor nurse,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 (minimum requirement)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On site or on-standby to be on-site within 30 minutes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34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Dedicated recovery area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Adequate recovery and observation with a person dedicated for the purpose of post-operative care.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Follow protocol for post-CD care. 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35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Supplies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At least 2 units emergency blood.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At least 2 bottles of Freeze dried plasma (FDP).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On-site.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(See monographs for Safe CD and PPH, template).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Immediate action to replace any units of emergency blood used.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60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Safe care procedures 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Surgical safety checklist.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Safe CD protocols (CS Monograph).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CD audits (including indications and outcomes and EMS delays).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Use safety checklist for every CD.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Display posters on walls.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Indications reviewed for every CD.                      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Reporting of all CD-related deaths to CEO within 24 hours; investigation initiated within 48 hours and reported to DCST / MCWH coordinator. PM mandatory.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100" dirty="0">
                          <a:effectLst/>
                        </a:rPr>
                        <a:t>Regular review of indications, timing and procedure (at least weekly).</a:t>
                      </a:r>
                      <a:endParaRPr lang="en-ZA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7189" marR="5718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29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  <a:p>
            <a:r>
              <a:rPr lang="en-ZA" dirty="0"/>
              <a:t>Checklists for facilities</a:t>
            </a:r>
          </a:p>
          <a:p>
            <a:r>
              <a:rPr lang="en-ZA" dirty="0"/>
              <a:t>Competency Checklist – surgeon</a:t>
            </a:r>
          </a:p>
          <a:p>
            <a:r>
              <a:rPr lang="en-ZA" dirty="0"/>
              <a:t>Competency Checklist – anaesthetist</a:t>
            </a:r>
          </a:p>
          <a:p>
            <a:r>
              <a:rPr lang="en-ZA" dirty="0"/>
              <a:t>Surgical safety </a:t>
            </a:r>
            <a:r>
              <a:rPr lang="en-ZA" dirty="0" smtClean="0"/>
              <a:t>Checklist</a:t>
            </a:r>
          </a:p>
          <a:p>
            <a:r>
              <a:rPr lang="en-US" dirty="0" smtClean="0"/>
              <a:t>Detailed action plan</a:t>
            </a:r>
            <a:endParaRPr lang="en-ZA" dirty="0"/>
          </a:p>
          <a:p>
            <a:endParaRPr lang="en-ZA" dirty="0"/>
          </a:p>
          <a:p>
            <a:pPr marL="0" indent="0">
              <a:buNone/>
            </a:pPr>
            <a:r>
              <a:rPr lang="en-ZA" b="1" dirty="0"/>
              <a:t>                                  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287831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/>
            </a:r>
            <a:br>
              <a:rPr lang="en-ZA" b="1" dirty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/>
              <a:t>Background: Sixth Saving Mothers report 2011-2013 </a:t>
            </a:r>
            <a:r>
              <a:rPr lang="en-ZA" dirty="0"/>
              <a:t>                                 </a:t>
            </a:r>
            <a:r>
              <a:rPr lang="en-ZA" i="1" dirty="0"/>
              <a:t/>
            </a:r>
            <a:br>
              <a:rPr lang="en-ZA" i="1" dirty="0"/>
            </a:br>
            <a:r>
              <a:rPr lang="en-ZA" b="1" dirty="0"/>
              <a:t> </a:t>
            </a:r>
            <a:br>
              <a:rPr lang="en-ZA" b="1" dirty="0"/>
            </a:br>
            <a:r>
              <a:rPr lang="en-ZA" b="1" dirty="0">
                <a:solidFill>
                  <a:schemeClr val="accent1"/>
                </a:solidFill>
              </a:rPr>
              <a:t> </a:t>
            </a:r>
            <a:br>
              <a:rPr lang="en-ZA" b="1" dirty="0">
                <a:solidFill>
                  <a:schemeClr val="accent1"/>
                </a:solidFill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876800"/>
          </a:xfrm>
        </p:spPr>
        <p:txBody>
          <a:bodyPr>
            <a:normAutofit fontScale="25000" lnSpcReduction="20000"/>
          </a:bodyPr>
          <a:lstStyle/>
          <a:p>
            <a:endParaRPr lang="en-ZA" i="1" dirty="0"/>
          </a:p>
          <a:p>
            <a:endParaRPr lang="en-GB" sz="11200" dirty="0"/>
          </a:p>
          <a:p>
            <a:r>
              <a:rPr lang="en-GB" sz="11200" dirty="0"/>
              <a:t>655,686 women were delivered with a Caesarean Delivery </a:t>
            </a:r>
          </a:p>
          <a:p>
            <a:endParaRPr lang="en-GB" sz="11200" dirty="0"/>
          </a:p>
          <a:p>
            <a:r>
              <a:rPr lang="en-GB" sz="11200" dirty="0"/>
              <a:t>CD rate for SA: 23.1% (public sector), 67% (private sector)</a:t>
            </a:r>
          </a:p>
          <a:p>
            <a:pPr marL="0" indent="0">
              <a:buNone/>
            </a:pPr>
            <a:endParaRPr lang="en-GB" sz="11200" dirty="0"/>
          </a:p>
          <a:p>
            <a:r>
              <a:rPr lang="en-GB" sz="11200" dirty="0"/>
              <a:t>1243 maternal deaths where a Caesarean delivery was the mode of delivery</a:t>
            </a:r>
          </a:p>
          <a:p>
            <a:pPr marL="0" indent="0">
              <a:buNone/>
            </a:pPr>
            <a:r>
              <a:rPr lang="en-GB" sz="11200" dirty="0"/>
              <a:t> </a:t>
            </a:r>
          </a:p>
          <a:p>
            <a:r>
              <a:rPr lang="en-GB" sz="11200" dirty="0"/>
              <a:t>1471 deaths after vaginal delivery</a:t>
            </a:r>
          </a:p>
          <a:p>
            <a:endParaRPr lang="en-ZA" sz="8600" dirty="0"/>
          </a:p>
          <a:p>
            <a:endParaRPr lang="en-ZA" sz="8600" dirty="0"/>
          </a:p>
          <a:p>
            <a:pPr marL="0" indent="0">
              <a:buNone/>
            </a:pPr>
            <a:r>
              <a:rPr lang="en-ZA" sz="8600" b="1" dirty="0">
                <a:solidFill>
                  <a:schemeClr val="accent1"/>
                </a:solidFill>
              </a:rPr>
              <a:t>                    </a:t>
            </a:r>
            <a:endParaRPr lang="en-ZA" sz="8600" i="1" dirty="0"/>
          </a:p>
          <a:p>
            <a:pPr marL="0" indent="0">
              <a:buNone/>
            </a:pPr>
            <a:endParaRPr lang="en-ZA" i="1" dirty="0"/>
          </a:p>
          <a:p>
            <a:pPr marL="0" indent="0">
              <a:buNone/>
            </a:pPr>
            <a:r>
              <a:rPr lang="en-ZA" i="1" dirty="0"/>
              <a:t>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348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44245"/>
            <a:ext cx="8229600" cy="592925"/>
          </a:xfrm>
        </p:spPr>
        <p:txBody>
          <a:bodyPr>
            <a:normAutofit fontScale="90000"/>
          </a:bodyPr>
          <a:lstStyle/>
          <a:p>
            <a:r>
              <a:rPr lang="en-ZA" sz="3200" dirty="0"/>
              <a:t>Facility </a:t>
            </a:r>
            <a:r>
              <a:rPr lang="en-ZA" sz="3200" dirty="0" smtClean="0"/>
              <a:t>accreditation- Free State </a:t>
            </a:r>
            <a:r>
              <a:rPr lang="en-ZA" sz="3200" dirty="0"/>
              <a:t>checklist 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113026"/>
              </p:ext>
            </p:extLst>
          </p:nvPr>
        </p:nvGraphicFramePr>
        <p:xfrm>
          <a:off x="0" y="476675"/>
          <a:ext cx="8964488" cy="616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936">
                  <a:extLst>
                    <a:ext uri="{9D8B030D-6E8A-4147-A177-3AD203B41FA5}">
                      <a16:colId xmlns:a16="http://schemas.microsoft.com/office/drawing/2014/main" xmlns="" val="296975387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1217443689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4172913418"/>
                    </a:ext>
                  </a:extLst>
                </a:gridCol>
              </a:tblGrid>
              <a:tr h="356857">
                <a:tc>
                  <a:txBody>
                    <a:bodyPr/>
                    <a:lstStyle/>
                    <a:p>
                      <a:pPr algn="ctr"/>
                      <a:r>
                        <a:rPr lang="en-ZA" sz="1600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Criteria -CD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600" dirty="0" smtClean="0"/>
                        <a:t>Criteria –delivery unit 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8989259"/>
                  </a:ext>
                </a:extLst>
              </a:tr>
              <a:tr h="350319">
                <a:tc>
                  <a:txBody>
                    <a:bodyPr/>
                    <a:lstStyle/>
                    <a:p>
                      <a:r>
                        <a:rPr lang="en-ZA" sz="1600" dirty="0"/>
                        <a:t>Access to maternity waiting area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access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8069828"/>
                  </a:ext>
                </a:extLst>
              </a:tr>
              <a:tr h="350319">
                <a:tc>
                  <a:txBody>
                    <a:bodyPr/>
                    <a:lstStyle/>
                    <a:p>
                      <a:r>
                        <a:rPr lang="en-ZA" sz="1600" dirty="0"/>
                        <a:t>Access to interfacility 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access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access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8255499"/>
                  </a:ext>
                </a:extLst>
              </a:tr>
              <a:tr h="350319">
                <a:tc>
                  <a:txBody>
                    <a:bodyPr/>
                    <a:lstStyle/>
                    <a:p>
                      <a:r>
                        <a:rPr lang="en-ZA" sz="1600" baseline="0" dirty="0" smtClean="0"/>
                        <a:t>Antenatal and postnatal  beds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access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access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6773452"/>
                  </a:ext>
                </a:extLst>
              </a:tr>
              <a:tr h="350319">
                <a:tc>
                  <a:txBody>
                    <a:bodyPr/>
                    <a:lstStyle/>
                    <a:p>
                      <a:r>
                        <a:rPr lang="en-ZA" sz="1600" dirty="0"/>
                        <a:t>Bed gap (% of 2030 </a:t>
                      </a:r>
                      <a:r>
                        <a:rPr lang="en-ZA" sz="1600" dirty="0" smtClean="0"/>
                        <a:t>provincial norm)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20%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25%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766819"/>
                  </a:ext>
                </a:extLst>
              </a:tr>
              <a:tr h="350319">
                <a:tc>
                  <a:txBody>
                    <a:bodyPr/>
                    <a:lstStyle/>
                    <a:p>
                      <a:r>
                        <a:rPr lang="en-ZA" sz="1600" dirty="0"/>
                        <a:t>Facility hospital regulation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Listed </a:t>
                      </a:r>
                      <a:r>
                        <a:rPr lang="en-ZA" sz="1600" baseline="0" dirty="0" smtClean="0"/>
                        <a:t> as hospital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72286"/>
                  </a:ext>
                </a:extLst>
              </a:tr>
              <a:tr h="350319">
                <a:tc>
                  <a:txBody>
                    <a:bodyPr/>
                    <a:lstStyle/>
                    <a:p>
                      <a:r>
                        <a:rPr lang="en-ZA" sz="1600" dirty="0"/>
                        <a:t>Midwife/PN gap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/>
                        <a:t>30%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25%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81486229"/>
                  </a:ext>
                </a:extLst>
              </a:tr>
              <a:tr h="605097">
                <a:tc>
                  <a:txBody>
                    <a:bodyPr/>
                    <a:lstStyle/>
                    <a:p>
                      <a:r>
                        <a:rPr lang="en-ZA" sz="1600" dirty="0"/>
                        <a:t>Number of doctors accredited for surgery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Proof of skills 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1155502"/>
                  </a:ext>
                </a:extLst>
              </a:tr>
              <a:tr h="605097">
                <a:tc>
                  <a:txBody>
                    <a:bodyPr/>
                    <a:lstStyle/>
                    <a:p>
                      <a:r>
                        <a:rPr lang="en-ZA" sz="1600" dirty="0"/>
                        <a:t>Number of doctors accredited for anaesthesia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/>
                        <a:t>Proof of skills assessment </a:t>
                      </a:r>
                    </a:p>
                    <a:p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8019733"/>
                  </a:ext>
                </a:extLst>
              </a:tr>
              <a:tr h="291472">
                <a:tc>
                  <a:txBody>
                    <a:bodyPr/>
                    <a:lstStyle/>
                    <a:p>
                      <a:r>
                        <a:rPr lang="en-ZA" sz="1600" dirty="0"/>
                        <a:t>On-site maternity cover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On-site MO after hours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Onsite midwifery cover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697807"/>
                  </a:ext>
                </a:extLst>
              </a:tr>
              <a:tr h="350319">
                <a:tc>
                  <a:txBody>
                    <a:bodyPr/>
                    <a:lstStyle/>
                    <a:p>
                      <a:r>
                        <a:rPr lang="en-ZA" sz="1600" dirty="0"/>
                        <a:t>Piped oxygen in 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Piped oxygen supply in theatre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71889206"/>
                  </a:ext>
                </a:extLst>
              </a:tr>
              <a:tr h="605097">
                <a:tc>
                  <a:txBody>
                    <a:bodyPr/>
                    <a:lstStyle/>
                    <a:p>
                      <a:r>
                        <a:rPr lang="en-ZA" sz="1600" dirty="0"/>
                        <a:t>Emergency electricity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Theatre linked to emergency generator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3829843"/>
                  </a:ext>
                </a:extLst>
              </a:tr>
              <a:tr h="605097">
                <a:tc>
                  <a:txBody>
                    <a:bodyPr/>
                    <a:lstStyle/>
                    <a:p>
                      <a:r>
                        <a:rPr lang="en-ZA" sz="1600" dirty="0"/>
                        <a:t>Functional anaesthetic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/>
                        <a:t>Anaesthetic equipment with service record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0908965"/>
                  </a:ext>
                </a:extLst>
              </a:tr>
              <a:tr h="605097">
                <a:tc>
                  <a:txBody>
                    <a:bodyPr/>
                    <a:lstStyle/>
                    <a:p>
                      <a:r>
                        <a:rPr lang="en-ZA" sz="1600" dirty="0"/>
                        <a:t>Signal functions </a:t>
                      </a:r>
                      <a:r>
                        <a:rPr lang="en-ZA" sz="1600" dirty="0" smtClean="0"/>
                        <a:t>performed routinely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All 9 signal functions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7 signal functions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5714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75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Competency check of surgeon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en-ZA" dirty="0"/>
              <a:t>WHO</a:t>
            </a:r>
          </a:p>
          <a:p>
            <a:pPr lvl="1"/>
            <a:r>
              <a:rPr lang="en-ZA" dirty="0"/>
              <a:t> Interns, COSMOs, new MOs &amp; Registrars</a:t>
            </a:r>
          </a:p>
          <a:p>
            <a:r>
              <a:rPr lang="en-ZA" dirty="0"/>
              <a:t>BY WHOM</a:t>
            </a:r>
          </a:p>
          <a:p>
            <a:pPr lvl="1"/>
            <a:r>
              <a:rPr lang="en-ZA" dirty="0"/>
              <a:t>Experienced supervisor (onsite/DCST)</a:t>
            </a:r>
          </a:p>
          <a:p>
            <a:r>
              <a:rPr lang="en-ZA" dirty="0"/>
              <a:t>HOW</a:t>
            </a:r>
          </a:p>
          <a:p>
            <a:pPr lvl="1"/>
            <a:r>
              <a:rPr lang="en-ZA" dirty="0"/>
              <a:t>Checklist as guideline/ At least 10</a:t>
            </a:r>
          </a:p>
          <a:p>
            <a:pPr lvl="1"/>
            <a:r>
              <a:rPr lang="en-ZA" dirty="0"/>
              <a:t>In reach/out reach/onsite</a:t>
            </a:r>
          </a:p>
          <a:p>
            <a:pPr lvl="1"/>
            <a:r>
              <a:rPr lang="en-ZA" dirty="0"/>
              <a:t>Materials: ESMOE surgical skills, videos, CS monograph</a:t>
            </a:r>
          </a:p>
          <a:p>
            <a:pPr lvl="1"/>
            <a:r>
              <a:rPr lang="en-ZA" dirty="0"/>
              <a:t>Routine and complicated</a:t>
            </a:r>
          </a:p>
          <a:p>
            <a:pPr lvl="1"/>
            <a:r>
              <a:rPr lang="en-ZA" dirty="0"/>
              <a:t>Maintenance skills</a:t>
            </a:r>
          </a:p>
          <a:p>
            <a:r>
              <a:rPr lang="en-ZA" dirty="0"/>
              <a:t>DOCUMENTATION </a:t>
            </a:r>
          </a:p>
          <a:p>
            <a:pPr lvl="1"/>
            <a:r>
              <a:rPr lang="en-ZA" dirty="0"/>
              <a:t>Accreditation system per facility e.g. list accredited surgeons in theatre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68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Example of competency checklist for surgeon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489388"/>
              </p:ext>
            </p:extLst>
          </p:nvPr>
        </p:nvGraphicFramePr>
        <p:xfrm>
          <a:off x="1835696" y="1556792"/>
          <a:ext cx="5976664" cy="4569372"/>
        </p:xfrm>
        <a:graphic>
          <a:graphicData uri="http://schemas.openxmlformats.org/drawingml/2006/table">
            <a:tbl>
              <a:tblPr firstRow="1" firstCol="1" bandRow="1"/>
              <a:tblGrid>
                <a:gridCol w="3499842">
                  <a:extLst>
                    <a:ext uri="{9D8B030D-6E8A-4147-A177-3AD203B41FA5}">
                      <a16:colId xmlns:a16="http://schemas.microsoft.com/office/drawing/2014/main" xmlns="" val="3155388893"/>
                    </a:ext>
                  </a:extLst>
                </a:gridCol>
                <a:gridCol w="520555">
                  <a:extLst>
                    <a:ext uri="{9D8B030D-6E8A-4147-A177-3AD203B41FA5}">
                      <a16:colId xmlns:a16="http://schemas.microsoft.com/office/drawing/2014/main" xmlns="" val="3006570746"/>
                    </a:ext>
                  </a:extLst>
                </a:gridCol>
                <a:gridCol w="1112124">
                  <a:extLst>
                    <a:ext uri="{9D8B030D-6E8A-4147-A177-3AD203B41FA5}">
                      <a16:colId xmlns:a16="http://schemas.microsoft.com/office/drawing/2014/main" xmlns="" val="992751340"/>
                    </a:ext>
                  </a:extLst>
                </a:gridCol>
                <a:gridCol w="844143">
                  <a:extLst>
                    <a:ext uri="{9D8B030D-6E8A-4147-A177-3AD203B41FA5}">
                      <a16:colId xmlns:a16="http://schemas.microsoft.com/office/drawing/2014/main" xmlns="" val="645528274"/>
                    </a:ext>
                  </a:extLst>
                </a:gridCol>
              </a:tblGrid>
              <a:tr h="308598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b="1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Item under observation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Performed </a:t>
                      </a:r>
                      <a:b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independently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Needs help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18471796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71120" algn="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sz="1000" b="1" spc="-2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TICK RELEVANT BOX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987032"/>
                  </a:ext>
                </a:extLst>
              </a:tr>
              <a:tr h="289896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 skin incision (e.g. length, position)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4555288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5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 entry of peritoneal cavity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3317979"/>
                  </a:ext>
                </a:extLst>
              </a:tr>
              <a:tr h="292819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Careful management of bladder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38649861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 uterine incision (e.g. length, position)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8803828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 and systematic delivery of baby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53679423"/>
                  </a:ext>
                </a:extLst>
              </a:tr>
              <a:tr h="292234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 delivery of placenta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19182765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uterine cavity (e.g. intact, empty, configuration)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5803868"/>
                  </a:ext>
                </a:extLst>
              </a:tr>
              <a:tr h="292819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5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Safe securing of uterine angles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54373648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for ovarian pathology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4363472"/>
                  </a:ext>
                </a:extLst>
              </a:tr>
              <a:tr h="292234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Appropriate closure of rectus sheath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8158537"/>
                  </a:ext>
                </a:extLst>
              </a:tr>
              <a:tr h="294572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spc="-1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Attention to haemostasis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1569949"/>
                  </a:ext>
                </a:extLst>
              </a:tr>
              <a:tr h="292234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Neatness of skin closure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00333723"/>
                  </a:ext>
                </a:extLst>
              </a:tr>
              <a:tr h="446534">
                <a:tc>
                  <a:txBody>
                    <a:bodyPr/>
                    <a:lstStyle/>
                    <a:p>
                      <a:pPr marL="66040"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Comments: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483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1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200" b="1" dirty="0"/>
              <a:t>Assessing competence in anaesthesia for Caesarean Delivery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87237"/>
              </p:ext>
            </p:extLst>
          </p:nvPr>
        </p:nvGraphicFramePr>
        <p:xfrm>
          <a:off x="755576" y="1417638"/>
          <a:ext cx="7931224" cy="474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131">
                  <a:extLst>
                    <a:ext uri="{9D8B030D-6E8A-4147-A177-3AD203B41FA5}">
                      <a16:colId xmlns:a16="http://schemas.microsoft.com/office/drawing/2014/main" xmlns="" val="1718719276"/>
                    </a:ext>
                  </a:extLst>
                </a:gridCol>
                <a:gridCol w="1830373">
                  <a:extLst>
                    <a:ext uri="{9D8B030D-6E8A-4147-A177-3AD203B41FA5}">
                      <a16:colId xmlns:a16="http://schemas.microsoft.com/office/drawing/2014/main" xmlns="" val="869222450"/>
                    </a:ext>
                  </a:extLst>
                </a:gridCol>
                <a:gridCol w="1441720">
                  <a:extLst>
                    <a:ext uri="{9D8B030D-6E8A-4147-A177-3AD203B41FA5}">
                      <a16:colId xmlns:a16="http://schemas.microsoft.com/office/drawing/2014/main" xmlns="" val="1885896349"/>
                    </a:ext>
                  </a:extLst>
                </a:gridCol>
              </a:tblGrid>
              <a:tr h="767333">
                <a:tc>
                  <a:txBody>
                    <a:bodyPr/>
                    <a:lstStyle/>
                    <a:p>
                      <a:r>
                        <a:rPr lang="en-ZA" dirty="0"/>
                        <a:t>Item under observation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Performed independently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Needs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53034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Preoperative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5267734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Preoperative equipment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9062471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Resuscitation equipment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0769416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Intubation equipment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5835200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Patient 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817533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Draw up essential drugs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0326895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Management of failed intubation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6463378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Knowledge of action if cardiac arrest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6590867"/>
                  </a:ext>
                </a:extLst>
              </a:tr>
              <a:tr h="442259">
                <a:tc>
                  <a:txBody>
                    <a:bodyPr/>
                    <a:lstStyle/>
                    <a:p>
                      <a:r>
                        <a:rPr lang="en-ZA" dirty="0"/>
                        <a:t>Recovery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5027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96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ZA" sz="2400" b="1" dirty="0"/>
              <a:t>Generic Technical Skills Assessment after SPINAL and GA</a:t>
            </a:r>
            <a:br>
              <a:rPr lang="en-ZA" sz="2400" b="1" dirty="0"/>
            </a:br>
            <a:endParaRPr lang="en-ZA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174078"/>
              </p:ext>
            </p:extLst>
          </p:nvPr>
        </p:nvGraphicFramePr>
        <p:xfrm>
          <a:off x="179513" y="620688"/>
          <a:ext cx="8856985" cy="61382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36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36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36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559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Area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Poor Performance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This is unacceptable as implies failed airway, failed resuscitation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Fair Performance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Good Performance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Preparation and Planning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Not aware of potential complications and failed to prepare 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Gaps in Preparation for Potential complications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Careful planning to handle complications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Technical Skills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Poor handling of equipment, clumsy in use of needles, syringes and procedures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Achieves procedures, but lacking in finesse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Slick effective </a:t>
                      </a:r>
                      <a:r>
                        <a:rPr lang="en-ZA" sz="1400" dirty="0" err="1">
                          <a:effectLst/>
                        </a:rPr>
                        <a:t>ivi</a:t>
                      </a:r>
                      <a:r>
                        <a:rPr lang="en-ZA" sz="1400" dirty="0">
                          <a:effectLst/>
                        </a:rPr>
                        <a:t> access, lumbar puncture and intubation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79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Knowledge and handling of equipment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Unable to utilise monitors to assess patient conditions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Unfamiliar and slow in application of Blood Pressure cuff, oximetry and following monitoring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Slick use of monitors to reliably assess physiological condition of patient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54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Technical Use of Assistants and relations with patient and surgical team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Unable to utilise team members to achieve safe anaesthesia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Preparing the team for actions, instructs them on expected roles (cricoid pressure, assist patient positioning etc.)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Full control of the theatre team to ensure optimal outcome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3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Insight and attitude 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Poor Understanding of areas of Weakness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Some understanding of areas of Weakness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Fully understands areas of weakness and has plans to correct the issues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79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Documentation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Limited Documentation, poorly written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</a:rPr>
                        <a:t>Adequate documentation but some omissions or areas that need elaborating</a:t>
                      </a:r>
                      <a:endParaRPr lang="en-ZA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</a:rPr>
                        <a:t>Comprehensive legible documentation indicating procedure</a:t>
                      </a:r>
                      <a:endParaRPr lang="en-Z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117" marR="68117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5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20277"/>
              </p:ext>
            </p:extLst>
          </p:nvPr>
        </p:nvGraphicFramePr>
        <p:xfrm>
          <a:off x="107504" y="908721"/>
          <a:ext cx="9036495" cy="5472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17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123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09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SIGN IN (To be said out loud before induction on </a:t>
                      </a:r>
                      <a:r>
                        <a:rPr lang="en-US" sz="900" dirty="0" err="1">
                          <a:effectLst/>
                        </a:rPr>
                        <a:t>anaesthesia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TIME OUT (To be said out loud before skin incision)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SIGN OUT (To be said out loud before patient leaves the operation room)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52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Patient has confirmed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Identity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Procedure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Consent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Confirm all team members have introduced themselves by name and role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ZA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Practitioner verbally confirms with the team: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Name of the procedure and any additional procedure has been recorded?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Instruments, swabs and sharp counts are correct?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Specimens have been labelled?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Blood loss has been recorded?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Anaesthesia safety check completed (Equipment and medication)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 Surgeon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Are there any potential problems the team should be aware of?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No                      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Yes  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Mothers rhesus status known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Does cord blood need to be taken?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No                       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Yes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 </a:t>
                      </a:r>
                      <a:r>
                        <a:rPr lang="en-US" sz="700" dirty="0" err="1">
                          <a:effectLst/>
                        </a:rPr>
                        <a:t>Anaesthetist</a:t>
                      </a:r>
                      <a:r>
                        <a:rPr lang="en-US" sz="700" dirty="0">
                          <a:effectLst/>
                        </a:rPr>
                        <a:t>: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Wedge placed?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Any patient specific concerns?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To Scrub Sister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Sterility of instruments confirmed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Any equipment issues / concerns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Diathermy and suction functional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30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Neonatal safety check completed (Equipment and medication)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65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Pulse </a:t>
                      </a:r>
                      <a:r>
                        <a:rPr lang="en-US" sz="700" dirty="0" err="1">
                          <a:effectLst/>
                        </a:rPr>
                        <a:t>oximeter</a:t>
                      </a:r>
                      <a:r>
                        <a:rPr lang="en-US" sz="700" dirty="0">
                          <a:effectLst/>
                        </a:rPr>
                        <a:t> on patient and functioning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2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Is a difficult airway anticipated?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No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Yes and equipment and assistance is available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2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Does patient have a known allergy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No                    </a:t>
                      </a:r>
                      <a:r>
                        <a:rPr lang="en-US" sz="700">
                          <a:effectLst/>
                          <a:sym typeface="Symbol"/>
                        </a:rPr>
                        <a:t></a:t>
                      </a:r>
                      <a:r>
                        <a:rPr lang="en-US" sz="700">
                          <a:effectLst/>
                        </a:rPr>
                        <a:t>  Yes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Obstetrician, Anaesthetist and Scrub Nurse have discussed:</a:t>
                      </a:r>
                      <a:endParaRPr lang="en-ZA" sz="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Concerns for recovery and further management?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Need for post-operative VTE prophylaxis?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Need for postoperative antibiotics?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Equipment problems that have been identified?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Oxytocin 20 IU in 1000mls IVI running at 125mls/hour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32526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Assess bleeding risk (Pre op </a:t>
                      </a:r>
                      <a:r>
                        <a:rPr lang="en-US" sz="700" dirty="0" err="1">
                          <a:effectLst/>
                        </a:rPr>
                        <a:t>Hb</a:t>
                      </a:r>
                      <a:r>
                        <a:rPr lang="en-US" sz="700" dirty="0">
                          <a:effectLst/>
                        </a:rPr>
                        <a:t> ………..…g/dl)  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Risk factors for PPH.             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No 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Yes      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(i.e. prolonged </a:t>
                      </a:r>
                      <a:r>
                        <a:rPr lang="en-US" sz="700" dirty="0" err="1">
                          <a:effectLst/>
                        </a:rPr>
                        <a:t>labour</a:t>
                      </a:r>
                      <a:r>
                        <a:rPr lang="en-US" sz="700" dirty="0">
                          <a:effectLst/>
                        </a:rPr>
                        <a:t>, multiple pregnancy, big baby, </a:t>
                      </a:r>
                      <a:r>
                        <a:rPr lang="en-US" sz="700" dirty="0" err="1">
                          <a:effectLst/>
                        </a:rPr>
                        <a:t>polyhydramnios</a:t>
                      </a:r>
                      <a:r>
                        <a:rPr lang="en-US" sz="700" dirty="0">
                          <a:effectLst/>
                        </a:rPr>
                        <a:t>, grand </a:t>
                      </a:r>
                      <a:r>
                        <a:rPr lang="en-US" sz="700" dirty="0" err="1">
                          <a:effectLst/>
                        </a:rPr>
                        <a:t>multiparity</a:t>
                      </a:r>
                      <a:r>
                        <a:rPr lang="en-US" sz="700" dirty="0">
                          <a:effectLst/>
                        </a:rPr>
                        <a:t>, clotting dysfunction, PPH in the past).  If yes,</a:t>
                      </a:r>
                      <a:endParaRPr lang="en-ZA" sz="800" dirty="0">
                        <a:effectLst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There is adequate IV access?     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Is emergency blood available?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No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 Yes 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Are there any concerns about the placental site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 No               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Yes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95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Antibiotic prophylaxis give in the last hour?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Appropriate / recent antacid prophylaxis given?</a:t>
                      </a:r>
                      <a:endParaRPr lang="en-ZA" sz="8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>
                          <a:effectLst/>
                        </a:rPr>
                        <a:t>Urinary catheter is draining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rowSpan="4"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Patient Name: _________________________________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Patient Surname:_______________________________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Date of Birth:__________________________________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Hospital number:______________________________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ZA" sz="80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Date of Surgery:_______________________________</a:t>
                      </a:r>
                      <a:endParaRPr lang="en-ZA" sz="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Midwife has confirmed that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Baby/</a:t>
                      </a:r>
                      <a:r>
                        <a:rPr lang="en-US" sz="700" dirty="0" err="1">
                          <a:effectLst/>
                        </a:rPr>
                        <a:t>ies</a:t>
                      </a:r>
                      <a:r>
                        <a:rPr lang="en-US" sz="700" dirty="0">
                          <a:effectLst/>
                        </a:rPr>
                        <a:t> been correctly </a:t>
                      </a:r>
                      <a:r>
                        <a:rPr lang="en-US" sz="700" dirty="0" err="1">
                          <a:effectLst/>
                        </a:rPr>
                        <a:t>labelled</a:t>
                      </a:r>
                      <a:r>
                        <a:rPr lang="en-US" sz="700" dirty="0">
                          <a:effectLst/>
                        </a:rPr>
                        <a:t>?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Relevant cord bloods have been taken, if relevant?</a:t>
                      </a:r>
                      <a:endParaRPr lang="en-ZA" sz="8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563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Are any additional procedures planned?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IUCD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BTL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N/A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958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214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Is the </a:t>
                      </a:r>
                      <a:r>
                        <a:rPr lang="en-US" sz="700" dirty="0" err="1">
                          <a:effectLst/>
                        </a:rPr>
                        <a:t>foetal</a:t>
                      </a:r>
                      <a:r>
                        <a:rPr lang="en-US" sz="700" dirty="0">
                          <a:effectLst/>
                        </a:rPr>
                        <a:t> heart present?</a:t>
                      </a:r>
                      <a:endParaRPr lang="en-ZA" sz="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"/>
                      </a:pPr>
                      <a:r>
                        <a:rPr lang="en-US" sz="700" dirty="0">
                          <a:effectLst/>
                        </a:rPr>
                        <a:t>No                         </a:t>
                      </a:r>
                      <a:r>
                        <a:rPr lang="en-US" sz="700" dirty="0">
                          <a:effectLst/>
                          <a:sym typeface="Symbol"/>
                        </a:rPr>
                        <a:t></a:t>
                      </a:r>
                      <a:r>
                        <a:rPr lang="en-US" sz="700" dirty="0">
                          <a:effectLst/>
                        </a:rPr>
                        <a:t>  Yes</a:t>
                      </a:r>
                      <a:endParaRPr lang="en-ZA" sz="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1172" marR="51172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74950" y="202498"/>
            <a:ext cx="9143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latin typeface="Calibri" pitchFamily="34" charset="0"/>
                <a:ea typeface="Calibri" pitchFamily="34" charset="0"/>
                <a:cs typeface="Arial" pitchFamily="34" charset="0"/>
              </a:rPr>
              <a:t>SA, 2016: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Caesarean delivery safety checklist </a:t>
            </a:r>
            <a:endParaRPr kumimoji="0" lang="en-Z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97352"/>
            <a:ext cx="7632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i="1" dirty="0">
                <a:latin typeface="Arial Narrow" pitchFamily="34" charset="0"/>
                <a:ea typeface="Calibri" pitchFamily="34" charset="0"/>
                <a:cs typeface="Arial" pitchFamily="34" charset="0"/>
              </a:rPr>
              <a:t>NAME AND SIGNATURE OF HEALTHCARE WORKER                             </a:t>
            </a:r>
            <a:endParaRPr lang="en-US" sz="11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5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 C</a:t>
            </a:r>
            <a:endParaRPr lang="en-ZA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b="1" dirty="0"/>
              <a:t> </a:t>
            </a:r>
            <a:r>
              <a:rPr lang="en-ZA" b="1" dirty="0" smtClean="0"/>
              <a:t>How could you monitor caesarean  delivery outcomes and safety in your facility?</a:t>
            </a:r>
          </a:p>
          <a:p>
            <a:pPr mar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i="1" dirty="0" smtClean="0"/>
              <a:t>List </a:t>
            </a:r>
            <a:r>
              <a:rPr lang="en-US" i="1" dirty="0" smtClean="0"/>
              <a:t>three </a:t>
            </a:r>
            <a:r>
              <a:rPr lang="en-US" i="1" dirty="0" smtClean="0"/>
              <a:t>indicators that could be used for this.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5405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Routine monitoring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ZA" dirty="0"/>
              <a:t>Caesarean rate = number CDs/Total deliveries x100%</a:t>
            </a:r>
          </a:p>
          <a:p>
            <a:r>
              <a:rPr lang="en-ZA" dirty="0"/>
              <a:t>Robson classification for CD</a:t>
            </a:r>
          </a:p>
          <a:p>
            <a:r>
              <a:rPr lang="en-ZA" dirty="0"/>
              <a:t>Case Fatality rate = number BLDACD / total CDs x10000</a:t>
            </a:r>
          </a:p>
          <a:p>
            <a:r>
              <a:rPr lang="en-ZA" dirty="0"/>
              <a:t>Near Miss rate per CD =number near miss (haemorrhage, bladder or bowel </a:t>
            </a:r>
            <a:r>
              <a:rPr lang="en-ZA" dirty="0" smtClean="0"/>
              <a:t>injury, high spinal ) </a:t>
            </a:r>
            <a:r>
              <a:rPr lang="en-ZA" dirty="0"/>
              <a:t>/total CDs x 1000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dirty="0"/>
              <a:t>Per facility/per district</a:t>
            </a:r>
          </a:p>
          <a:p>
            <a:pPr marL="0" indent="0">
              <a:buNone/>
            </a:pPr>
            <a:r>
              <a:rPr lang="en-ZA" dirty="0"/>
              <a:t>Per month/per year </a:t>
            </a:r>
          </a:p>
        </p:txBody>
      </p:sp>
    </p:spTree>
    <p:extLst>
      <p:ext uri="{BB962C8B-B14F-4D97-AF65-F5344CB8AC3E}">
        <p14:creationId xmlns:p14="http://schemas.microsoft.com/office/powerpoint/2010/main" val="23736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6" y="116632"/>
            <a:ext cx="9036496" cy="735360"/>
          </a:xfrm>
        </p:spPr>
        <p:txBody>
          <a:bodyPr>
            <a:noAutofit/>
          </a:bodyPr>
          <a:lstStyle/>
          <a:p>
            <a:r>
              <a:rPr lang="en-ZA" sz="2400" b="1" dirty="0">
                <a:solidFill>
                  <a:srgbClr val="C00000"/>
                </a:solidFill>
              </a:rPr>
              <a:t>  </a:t>
            </a:r>
            <a:r>
              <a:rPr lang="en-ZA" sz="2400" b="1" dirty="0"/>
              <a:t>Robson classification for caesarean delivery: </a:t>
            </a:r>
            <a:r>
              <a:rPr lang="en-ZA" sz="2400" i="1" dirty="0"/>
              <a:t>global standard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148" y="980728"/>
            <a:ext cx="8928992" cy="57606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sz="2200" dirty="0"/>
              <a:t> 1. Nullipara &gt;37wks spontaneous labour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 2. Nullipara &gt;37 wks. IOL or ELCS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 3. Multipara &gt;37 wks. Spontaneous labour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 4. Multipara &gt;37 wks., IOL or ELCS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 5. Multipara, one or more previous CS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 6. Nullipara. Breech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7. Multipara. Breech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8. Multiple pregnancies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9. Transverse or oblique presentation</a:t>
            </a:r>
          </a:p>
          <a:p>
            <a:endParaRPr lang="en-ZA" sz="2200" dirty="0"/>
          </a:p>
          <a:p>
            <a:pPr marL="0" indent="0">
              <a:buNone/>
            </a:pPr>
            <a:r>
              <a:rPr lang="en-ZA" sz="2200" dirty="0"/>
              <a:t>10. Singleton &lt;37 weeks </a:t>
            </a:r>
          </a:p>
          <a:p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126256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ZA" dirty="0"/>
              <a:t>                                         </a:t>
            </a:r>
          </a:p>
          <a:p>
            <a:pPr marL="0" indent="0">
              <a:buNone/>
            </a:pPr>
            <a:r>
              <a:rPr lang="en-ZA" sz="8800" dirty="0"/>
              <a:t>                                           </a:t>
            </a:r>
          </a:p>
          <a:p>
            <a:pPr marL="0" indent="0">
              <a:buNone/>
            </a:pPr>
            <a:r>
              <a:rPr lang="en-ZA" sz="8800" dirty="0"/>
              <a:t>                   </a:t>
            </a:r>
            <a:r>
              <a:rPr lang="en-ZA" sz="8800" b="1" dirty="0"/>
              <a:t>?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8000" dirty="0"/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154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b="1" dirty="0"/>
              <a:t>Case Fatality Ratio (CFR) for 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en-ZA" dirty="0"/>
              <a:t>Number of deaths within a </a:t>
            </a:r>
            <a:r>
              <a:rPr lang="en-ZA" u="sng" dirty="0"/>
              <a:t>defined population (CD cases)</a:t>
            </a:r>
            <a:r>
              <a:rPr lang="en-ZA" dirty="0"/>
              <a:t>  expressed per 10 000</a:t>
            </a:r>
          </a:p>
          <a:p>
            <a:r>
              <a:rPr lang="en-ZA" dirty="0">
                <a:solidFill>
                  <a:srgbClr val="C00000"/>
                </a:solidFill>
              </a:rPr>
              <a:t>CFR for CD delivery </a:t>
            </a:r>
            <a:r>
              <a:rPr lang="en-ZA" dirty="0"/>
              <a:t>was 1243/655 686 = </a:t>
            </a:r>
            <a:r>
              <a:rPr lang="en-ZA" dirty="0">
                <a:solidFill>
                  <a:srgbClr val="C00000"/>
                </a:solidFill>
              </a:rPr>
              <a:t>18.9/10 000</a:t>
            </a:r>
          </a:p>
          <a:p>
            <a:r>
              <a:rPr lang="en-ZA" dirty="0" err="1"/>
              <a:t>CFR</a:t>
            </a:r>
            <a:r>
              <a:rPr lang="en-ZA" dirty="0"/>
              <a:t> for vaginal birth 1471/2175380 = 6.7/10 000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r>
              <a:rPr lang="en-ZA" dirty="0"/>
              <a:t>Limitations of CFR- difficult to separate risk of disorder for which CD was done (e.g. eclampsia) from risk of procedure itself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  <p:sp>
        <p:nvSpPr>
          <p:cNvPr id="4" name="Rounded Rectangle 3"/>
          <p:cNvSpPr/>
          <p:nvPr/>
        </p:nvSpPr>
        <p:spPr>
          <a:xfrm>
            <a:off x="683568" y="3501008"/>
            <a:ext cx="7632848" cy="12241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b="1" dirty="0">
                <a:solidFill>
                  <a:schemeClr val="tx1"/>
                </a:solidFill>
              </a:rPr>
              <a:t>THE RISK OF DYING WHEN DELIVERED BY A CD WAS 2.8 TIMES HIGHER THAN VAGINAL DELIVERY</a:t>
            </a:r>
          </a:p>
        </p:txBody>
      </p:sp>
    </p:spTree>
    <p:extLst>
      <p:ext uri="{BB962C8B-B14F-4D97-AF65-F5344CB8AC3E}">
        <p14:creationId xmlns:p14="http://schemas.microsoft.com/office/powerpoint/2010/main" val="11279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8579296" cy="5112568"/>
          </a:xfrm>
        </p:spPr>
        <p:txBody>
          <a:bodyPr>
            <a:normAutofit/>
          </a:bodyPr>
          <a:lstStyle/>
          <a:p>
            <a:r>
              <a:rPr lang="en-ZA" dirty="0"/>
              <a:t>Problem of CD mortality and morbidity in SA</a:t>
            </a:r>
          </a:p>
          <a:p>
            <a:r>
              <a:rPr lang="en-ZA" dirty="0"/>
              <a:t>Clinical </a:t>
            </a:r>
            <a:r>
              <a:rPr lang="en-ZA" dirty="0" smtClean="0"/>
              <a:t>management of </a:t>
            </a:r>
            <a:r>
              <a:rPr lang="en-ZA" dirty="0"/>
              <a:t>major problems</a:t>
            </a:r>
          </a:p>
          <a:p>
            <a:r>
              <a:rPr lang="en-ZA" dirty="0"/>
              <a:t>Minimum standards for a facility providing CD</a:t>
            </a:r>
          </a:p>
          <a:p>
            <a:r>
              <a:rPr lang="en-ZA" dirty="0"/>
              <a:t>Strategies to ensure compliance with minimum standards </a:t>
            </a:r>
          </a:p>
          <a:p>
            <a:r>
              <a:rPr lang="en-ZA" dirty="0"/>
              <a:t>District planning of maternity services to enable safe CD</a:t>
            </a:r>
          </a:p>
          <a:p>
            <a:r>
              <a:rPr lang="en-ZA" dirty="0"/>
              <a:t>Surgical safety checklist and accreditation tools</a:t>
            </a:r>
          </a:p>
          <a:p>
            <a:r>
              <a:rPr lang="en-ZA" dirty="0"/>
              <a:t>Monitoring and auditing</a:t>
            </a:r>
          </a:p>
        </p:txBody>
      </p:sp>
    </p:spTree>
    <p:extLst>
      <p:ext uri="{BB962C8B-B14F-4D97-AF65-F5344CB8AC3E}">
        <p14:creationId xmlns:p14="http://schemas.microsoft.com/office/powerpoint/2010/main" val="406143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4000" b="1" dirty="0">
                <a:solidFill>
                  <a:srgbClr val="000000"/>
                </a:solidFill>
              </a:rPr>
              <a:t>Relationship between primary cause of maternal death and route of delivery</a:t>
            </a:r>
            <a:endParaRPr lang="en-Z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endParaRPr lang="en-ZA" sz="2800" dirty="0"/>
          </a:p>
          <a:p>
            <a:r>
              <a:rPr lang="en-ZA" sz="2800" dirty="0"/>
              <a:t>Hypertension </a:t>
            </a:r>
            <a:r>
              <a:rPr lang="en-ZA" sz="2800" dirty="0" smtClean="0"/>
              <a:t>- risk </a:t>
            </a:r>
            <a:r>
              <a:rPr lang="en-ZA" sz="2800" dirty="0"/>
              <a:t>of dying almost 6 times </a:t>
            </a:r>
            <a:r>
              <a:rPr lang="en-ZA" sz="2800" dirty="0" smtClean="0"/>
              <a:t>increased with CD compared to vaginal delivery</a:t>
            </a:r>
            <a:endParaRPr lang="en-ZA" sz="2800" dirty="0"/>
          </a:p>
          <a:p>
            <a:endParaRPr lang="en-ZA" sz="2800" dirty="0"/>
          </a:p>
          <a:p>
            <a:r>
              <a:rPr lang="en-ZA" sz="2800" dirty="0" smtClean="0"/>
              <a:t>Sepsis - 3 </a:t>
            </a:r>
            <a:r>
              <a:rPr lang="en-ZA" sz="2800" dirty="0"/>
              <a:t>times the </a:t>
            </a:r>
            <a:r>
              <a:rPr lang="en-ZA" sz="2800" dirty="0" smtClean="0"/>
              <a:t>risk with CD</a:t>
            </a:r>
            <a:endParaRPr lang="en-ZA" sz="2800" dirty="0"/>
          </a:p>
          <a:p>
            <a:endParaRPr lang="en-ZA" sz="2800" dirty="0"/>
          </a:p>
          <a:p>
            <a:r>
              <a:rPr lang="en-ZA" sz="2800" dirty="0"/>
              <a:t>Acute collapse/embolism </a:t>
            </a:r>
            <a:r>
              <a:rPr lang="en-ZA" sz="2800" dirty="0" smtClean="0"/>
              <a:t>- 5 </a:t>
            </a:r>
            <a:r>
              <a:rPr lang="en-ZA" sz="2800" dirty="0"/>
              <a:t>times increased </a:t>
            </a:r>
            <a:r>
              <a:rPr lang="en-ZA" sz="2800" dirty="0" smtClean="0"/>
              <a:t>risk with CD</a:t>
            </a:r>
            <a:endParaRPr lang="en-ZA" sz="2800" dirty="0"/>
          </a:p>
          <a:p>
            <a:endParaRPr lang="en-ZA" sz="2800" dirty="0"/>
          </a:p>
          <a:p>
            <a:r>
              <a:rPr lang="en-ZA" sz="2800" dirty="0"/>
              <a:t>Bleeding during and after </a:t>
            </a:r>
            <a:r>
              <a:rPr lang="en-ZA" sz="2800" dirty="0" smtClean="0"/>
              <a:t>CD </a:t>
            </a: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r>
              <a:rPr lang="en-ZA" sz="2800" dirty="0"/>
              <a:t>Anaesthetic deaths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3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16832"/>
            <a:ext cx="7772400" cy="3852143"/>
          </a:xfrm>
        </p:spPr>
        <p:txBody>
          <a:bodyPr/>
          <a:lstStyle/>
          <a:p>
            <a:r>
              <a:rPr lang="en-ZA" dirty="0"/>
              <a:t>         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025" y="2144837"/>
            <a:ext cx="8784975" cy="1500187"/>
          </a:xfrm>
        </p:spPr>
        <p:txBody>
          <a:bodyPr>
            <a:normAutofit/>
          </a:bodyPr>
          <a:lstStyle/>
          <a:p>
            <a:r>
              <a:rPr lang="en-ZA" sz="4400" b="1" dirty="0"/>
              <a:t>              </a:t>
            </a:r>
            <a:r>
              <a:rPr lang="en-ZA" sz="4400" b="1" dirty="0" smtClean="0">
                <a:solidFill>
                  <a:schemeClr val="tx1"/>
                </a:solidFill>
              </a:rPr>
              <a:t>Deaths </a:t>
            </a:r>
            <a:r>
              <a:rPr lang="en-ZA" sz="4400" b="1" dirty="0">
                <a:solidFill>
                  <a:schemeClr val="tx1"/>
                </a:solidFill>
              </a:rPr>
              <a:t>from </a:t>
            </a:r>
            <a:r>
              <a:rPr lang="en-ZA" sz="4400" b="1" dirty="0" smtClean="0">
                <a:solidFill>
                  <a:schemeClr val="tx1"/>
                </a:solidFill>
              </a:rPr>
              <a:t>Bleeding associated with Caesarean delivery</a:t>
            </a:r>
            <a:endParaRPr lang="en-ZA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>
          <a:xfrm>
            <a:off x="112295" y="443132"/>
            <a:ext cx="9003323" cy="9144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ZA" sz="3600" b="1" dirty="0">
                <a:solidFill>
                  <a:srgbClr val="000000"/>
                </a:solidFill>
                <a:ea typeface="+mn-ea"/>
                <a:cs typeface="+mn-cs"/>
              </a:rPr>
              <a:t>Deaths from </a:t>
            </a:r>
            <a:br>
              <a:rPr lang="en-ZA" sz="3600" b="1" dirty="0">
                <a:solidFill>
                  <a:srgbClr val="000000"/>
                </a:solidFill>
                <a:ea typeface="+mn-ea"/>
                <a:cs typeface="+mn-cs"/>
              </a:rPr>
            </a:br>
            <a:r>
              <a:rPr lang="en-ZA" sz="3600" b="1" dirty="0">
                <a:solidFill>
                  <a:srgbClr val="000000"/>
                </a:solidFill>
                <a:ea typeface="+mn-ea"/>
                <a:cs typeface="+mn-cs"/>
              </a:rPr>
              <a:t>   Bleeding </a:t>
            </a:r>
            <a:r>
              <a:rPr lang="en-ZA" sz="3600" b="1" dirty="0" smtClean="0">
                <a:solidFill>
                  <a:srgbClr val="000000"/>
                </a:solidFill>
                <a:ea typeface="+mn-ea"/>
                <a:cs typeface="+mn-cs"/>
              </a:rPr>
              <a:t>at/after </a:t>
            </a:r>
            <a:r>
              <a:rPr lang="en-ZA" sz="3600" b="1" dirty="0">
                <a:solidFill>
                  <a:srgbClr val="000000"/>
                </a:solidFill>
                <a:ea typeface="+mn-ea"/>
                <a:cs typeface="+mn-cs"/>
              </a:rPr>
              <a:t>Caesarean delivery</a:t>
            </a:r>
            <a:br>
              <a:rPr lang="en-ZA" sz="3600" b="1" dirty="0">
                <a:solidFill>
                  <a:srgbClr val="000000"/>
                </a:solidFill>
                <a:ea typeface="+mn-ea"/>
                <a:cs typeface="+mn-cs"/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69578563"/>
              </p:ext>
            </p:extLst>
          </p:nvPr>
        </p:nvGraphicFramePr>
        <p:xfrm>
          <a:off x="1195754" y="1371600"/>
          <a:ext cx="661181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16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>
          <a:xfrm>
            <a:off x="0" y="274638"/>
            <a:ext cx="9003323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Case Fatality rate  for bleeding at CS is increasing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16225019"/>
              </p:ext>
            </p:extLst>
          </p:nvPr>
        </p:nvGraphicFramePr>
        <p:xfrm>
          <a:off x="1195754" y="1828800"/>
          <a:ext cx="675249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728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Concerning: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70-72% of deaths due to bleeding associated with CD were assessed to be </a:t>
            </a:r>
            <a:r>
              <a:rPr lang="en-GB" sz="2800" b="1" i="1" dirty="0">
                <a:solidFill>
                  <a:srgbClr val="FF0000"/>
                </a:solidFill>
              </a:rPr>
              <a:t>clearly  avoidable </a:t>
            </a:r>
          </a:p>
          <a:p>
            <a:endParaRPr lang="en-GB" sz="2800" i="1" dirty="0"/>
          </a:p>
          <a:p>
            <a:r>
              <a:rPr lang="en-GB" sz="2800" dirty="0"/>
              <a:t>Only 1.8% of these deaths were assessed as having no suboptimal care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5288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8EBE3703A95C40849D81B8ED303CF5" ma:contentTypeVersion="2" ma:contentTypeDescription="Create a new document." ma:contentTypeScope="" ma:versionID="adb8f4f11660b3bee77f2e00ee0e79be">
  <xsd:schema xmlns:xsd="http://www.w3.org/2001/XMLSchema" xmlns:xs="http://www.w3.org/2001/XMLSchema" xmlns:p="http://schemas.microsoft.com/office/2006/metadata/properties" xmlns:ns2="85282a53-827d-4236-8de6-76a7d51d147d" targetNamespace="http://schemas.microsoft.com/office/2006/metadata/properties" ma:root="true" ma:fieldsID="0444d2fa5d07d2d6299bf0d2889b426e" ns2:_="">
    <xsd:import namespace="85282a53-827d-4236-8de6-76a7d51d147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82a53-827d-4236-8de6-76a7d51d147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B1C604-7A91-4A45-9231-6E17FE54E0B1}"/>
</file>

<file path=customXml/itemProps2.xml><?xml version="1.0" encoding="utf-8"?>
<ds:datastoreItem xmlns:ds="http://schemas.openxmlformats.org/officeDocument/2006/customXml" ds:itemID="{89CDA32B-9D38-4EB9-B055-EAD9A0AA4C9C}"/>
</file>

<file path=customXml/itemProps3.xml><?xml version="1.0" encoding="utf-8"?>
<ds:datastoreItem xmlns:ds="http://schemas.openxmlformats.org/officeDocument/2006/customXml" ds:itemID="{31F88F29-BCB3-47D9-ADE8-D30466878880}"/>
</file>

<file path=docProps/app.xml><?xml version="1.0" encoding="utf-8"?>
<Properties xmlns="http://schemas.openxmlformats.org/officeDocument/2006/extended-properties" xmlns:vt="http://schemas.openxmlformats.org/officeDocument/2006/docPropsVTypes">
  <TotalTime>9124</TotalTime>
  <Words>2258</Words>
  <Application>Microsoft Office PowerPoint</Application>
  <PresentationFormat>On-screen Show (4:3)</PresentationFormat>
  <Paragraphs>582</Paragraphs>
  <Slides>40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ESMOE Safe Caesarean Delivery</vt:lpstr>
      <vt:lpstr>Aims</vt:lpstr>
      <vt:lpstr>   Background: Sixth Saving Mothers report 2011-2013                                       </vt:lpstr>
      <vt:lpstr>Case Fatality Ratio (CFR) for CD</vt:lpstr>
      <vt:lpstr>Relationship between primary cause of maternal death and route of delivery</vt:lpstr>
      <vt:lpstr>                </vt:lpstr>
      <vt:lpstr>Deaths from     Bleeding at/after Caesarean delivery </vt:lpstr>
      <vt:lpstr>Case Fatality rate  for bleeding at CS is increasing</vt:lpstr>
      <vt:lpstr>Concerning: </vt:lpstr>
      <vt:lpstr>Case Fatality Rate (per 100,000 CDs) for BLDACD deaths  per type of facility 2014-2015 .</vt:lpstr>
      <vt:lpstr>QUESTION  A</vt:lpstr>
      <vt:lpstr>What can be done?</vt:lpstr>
      <vt:lpstr>                </vt:lpstr>
      <vt:lpstr>Anaesthetic deaths by level of care (2011-2013)</vt:lpstr>
      <vt:lpstr>Provincial variation in iMMR for anaesthesia (2011-2013)</vt:lpstr>
      <vt:lpstr>QUESTION  A</vt:lpstr>
      <vt:lpstr>What can be done?</vt:lpstr>
      <vt:lpstr>QUESTION  A</vt:lpstr>
      <vt:lpstr>What can be done?</vt:lpstr>
      <vt:lpstr>QUESTION  A</vt:lpstr>
      <vt:lpstr>What can be done?</vt:lpstr>
      <vt:lpstr>Key responsibilities for Ensuring safe CD</vt:lpstr>
      <vt:lpstr>Clinical responsibilities for safe CD</vt:lpstr>
      <vt:lpstr>QUESTION  B</vt:lpstr>
      <vt:lpstr>Facility management responsibilities for safe CD</vt:lpstr>
      <vt:lpstr>District/Provincial management responsibilities for safe CD</vt:lpstr>
      <vt:lpstr>SETTING MINIMUM STANDARDS                             FOR CD</vt:lpstr>
      <vt:lpstr>SUMMARY - Minimum standards for caesarean delivery</vt:lpstr>
      <vt:lpstr>TOOLS</vt:lpstr>
      <vt:lpstr>Facility accreditation- Free State checklist example</vt:lpstr>
      <vt:lpstr>Competency check of surgeon</vt:lpstr>
      <vt:lpstr>Example of competency checklist for surgeon</vt:lpstr>
      <vt:lpstr>Assessing competence in anaesthesia for Caesarean Delivery</vt:lpstr>
      <vt:lpstr>Generic Technical Skills Assessment after SPINAL and GA </vt:lpstr>
      <vt:lpstr>PowerPoint Presentation</vt:lpstr>
      <vt:lpstr>QUESTION  C</vt:lpstr>
      <vt:lpstr>Routine monitoring </vt:lpstr>
      <vt:lpstr>  Robson classification for caesarean delivery: global standard </vt:lpstr>
      <vt:lpstr>PowerPoint Presentation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Dilshaad November</dc:creator>
  <cp:lastModifiedBy>sue</cp:lastModifiedBy>
  <cp:revision>176</cp:revision>
  <cp:lastPrinted>2017-01-25T08:08:17Z</cp:lastPrinted>
  <dcterms:created xsi:type="dcterms:W3CDTF">2016-07-07T09:40:39Z</dcterms:created>
  <dcterms:modified xsi:type="dcterms:W3CDTF">2017-02-01T19:44:35Z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0x010100248EBE3703A95C40849D81B8ED303CF5</vt:lpwstr>
  </property>
</Properties>
</file>